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69"/>
  </p:notesMasterIdLst>
  <p:sldIdLst>
    <p:sldId id="256" r:id="rId2"/>
    <p:sldId id="263" r:id="rId3"/>
    <p:sldId id="460" r:id="rId4"/>
    <p:sldId id="468" r:id="rId5"/>
    <p:sldId id="461" r:id="rId6"/>
    <p:sldId id="463" r:id="rId7"/>
    <p:sldId id="464" r:id="rId8"/>
    <p:sldId id="277" r:id="rId9"/>
    <p:sldId id="293" r:id="rId10"/>
    <p:sldId id="357" r:id="rId11"/>
    <p:sldId id="294" r:id="rId12"/>
    <p:sldId id="295" r:id="rId13"/>
    <p:sldId id="296" r:id="rId14"/>
    <p:sldId id="297" r:id="rId15"/>
    <p:sldId id="298" r:id="rId16"/>
    <p:sldId id="299" r:id="rId17"/>
    <p:sldId id="300" r:id="rId18"/>
    <p:sldId id="301" r:id="rId19"/>
    <p:sldId id="358" r:id="rId20"/>
    <p:sldId id="302" r:id="rId21"/>
    <p:sldId id="303" r:id="rId22"/>
    <p:sldId id="304" r:id="rId23"/>
    <p:sldId id="305" r:id="rId24"/>
    <p:sldId id="306" r:id="rId25"/>
    <p:sldId id="307" r:id="rId26"/>
    <p:sldId id="359" r:id="rId27"/>
    <p:sldId id="363" r:id="rId28"/>
    <p:sldId id="366" r:id="rId29"/>
    <p:sldId id="365" r:id="rId30"/>
    <p:sldId id="308" r:id="rId31"/>
    <p:sldId id="373" r:id="rId32"/>
    <p:sldId id="375" r:id="rId33"/>
    <p:sldId id="361" r:id="rId34"/>
    <p:sldId id="447" r:id="rId35"/>
    <p:sldId id="348" r:id="rId36"/>
    <p:sldId id="442" r:id="rId37"/>
    <p:sldId id="443" r:id="rId38"/>
    <p:sldId id="319" r:id="rId39"/>
    <p:sldId id="438" r:id="rId40"/>
    <p:sldId id="439" r:id="rId41"/>
    <p:sldId id="440" r:id="rId42"/>
    <p:sldId id="441" r:id="rId43"/>
    <p:sldId id="465" r:id="rId44"/>
    <p:sldId id="466" r:id="rId45"/>
    <p:sldId id="467" r:id="rId46"/>
    <p:sldId id="347" r:id="rId47"/>
    <p:sldId id="444" r:id="rId48"/>
    <p:sldId id="445" r:id="rId49"/>
    <p:sldId id="390" r:id="rId50"/>
    <p:sldId id="391" r:id="rId51"/>
    <p:sldId id="393" r:id="rId52"/>
    <p:sldId id="394" r:id="rId53"/>
    <p:sldId id="395" r:id="rId54"/>
    <p:sldId id="458" r:id="rId55"/>
    <p:sldId id="459" r:id="rId56"/>
    <p:sldId id="382" r:id="rId57"/>
    <p:sldId id="383" r:id="rId58"/>
    <p:sldId id="384" r:id="rId59"/>
    <p:sldId id="398" r:id="rId60"/>
    <p:sldId id="399" r:id="rId61"/>
    <p:sldId id="400" r:id="rId62"/>
    <p:sldId id="401" r:id="rId63"/>
    <p:sldId id="377" r:id="rId64"/>
    <p:sldId id="448" r:id="rId65"/>
    <p:sldId id="378" r:id="rId66"/>
    <p:sldId id="380" r:id="rId67"/>
    <p:sldId id="379"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A4D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8527" autoAdjust="0"/>
  </p:normalViewPr>
  <p:slideViewPr>
    <p:cSldViewPr snapToGrid="0" snapToObjects="1">
      <p:cViewPr varScale="1">
        <p:scale>
          <a:sx n="108" d="100"/>
          <a:sy n="108" d="100"/>
        </p:scale>
        <p:origin x="-342" y="-90"/>
      </p:cViewPr>
      <p:guideLst>
        <p:guide orient="horz" pos="2160"/>
        <p:guide pos="3840"/>
      </p:guideLst>
    </p:cSldViewPr>
  </p:slideViewPr>
  <p:notesTextViewPr>
    <p:cViewPr>
      <p:scale>
        <a:sx n="1" d="1"/>
        <a:sy n="1" d="1"/>
      </p:scale>
      <p:origin x="0" y="0"/>
    </p:cViewPr>
  </p:notesTextViewPr>
  <p:sorterViewPr>
    <p:cViewPr>
      <p:scale>
        <a:sx n="100" d="100"/>
        <a:sy n="100" d="100"/>
      </p:scale>
      <p:origin x="0" y="1242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9"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5" Type="http://schemas.openxmlformats.org/officeDocument/2006/relationships/image" Target="../media/image63.wmf"/><Relationship Id="rId4"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72.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宋体-简 粗体"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宋体-简 粗体" charset="-122"/>
              </a:defRPr>
            </a:lvl1pPr>
          </a:lstStyle>
          <a:p>
            <a:fld id="{8CAB855B-65F8-D845-9A1C-2726CBFCA413}" type="datetimeFigureOut">
              <a:rPr kumimoji="1" lang="zh-CN" altLang="en-US" smtClean="0"/>
              <a:pPr/>
              <a:t>2023/3/9</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宋体-简 粗体" charset="-122"/>
              </a:defRPr>
            </a:lvl1pPr>
          </a:lstStyle>
          <a:p>
            <a:endParaRPr kumimoji="1"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宋体-简 粗体" charset="-122"/>
              </a:defRPr>
            </a:lvl1pPr>
          </a:lstStyle>
          <a:p>
            <a:fld id="{7938C6B1-DC49-304A-8490-6357D9761916}" type="slidenum">
              <a:rPr kumimoji="1" lang="zh-CN" altLang="en-US" smtClean="0"/>
              <a:pPr/>
              <a:t>‹#›</a:t>
            </a:fld>
            <a:endParaRPr kumimoji="1" lang="zh-CN" altLang="en-US" dirty="0"/>
          </a:p>
        </p:txBody>
      </p:sp>
    </p:spTree>
    <p:extLst>
      <p:ext uri="{BB962C8B-B14F-4D97-AF65-F5344CB8AC3E}">
        <p14:creationId xmlns:p14="http://schemas.microsoft.com/office/powerpoint/2010/main" xmlns="" val="111180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宋体-简 粗体" charset="-122"/>
        <a:cs typeface="+mn-cs"/>
      </a:defRPr>
    </a:lvl1pPr>
    <a:lvl2pPr marL="457200" algn="l" defTabSz="914400" rtl="0" eaLnBrk="1" latinLnBrk="0" hangingPunct="1">
      <a:defRPr sz="1200" kern="1200">
        <a:solidFill>
          <a:schemeClr val="tx1"/>
        </a:solidFill>
        <a:latin typeface="+mn-lt"/>
        <a:ea typeface="宋体-简 粗体" charset="-122"/>
        <a:cs typeface="+mn-cs"/>
      </a:defRPr>
    </a:lvl2pPr>
    <a:lvl3pPr marL="914400" algn="l" defTabSz="914400" rtl="0" eaLnBrk="1" latinLnBrk="0" hangingPunct="1">
      <a:defRPr sz="1200" kern="1200">
        <a:solidFill>
          <a:schemeClr val="tx1"/>
        </a:solidFill>
        <a:latin typeface="+mn-lt"/>
        <a:ea typeface="宋体-简 粗体" charset="-122"/>
        <a:cs typeface="+mn-cs"/>
      </a:defRPr>
    </a:lvl3pPr>
    <a:lvl4pPr marL="1371600" algn="l" defTabSz="914400" rtl="0" eaLnBrk="1" latinLnBrk="0" hangingPunct="1">
      <a:defRPr sz="1200" kern="1200">
        <a:solidFill>
          <a:schemeClr val="tx1"/>
        </a:solidFill>
        <a:latin typeface="+mn-lt"/>
        <a:ea typeface="宋体-简 粗体" charset="-122"/>
        <a:cs typeface="+mn-cs"/>
      </a:defRPr>
    </a:lvl4pPr>
    <a:lvl5pPr marL="1828800" algn="l" defTabSz="914400" rtl="0" eaLnBrk="1" latinLnBrk="0" hangingPunct="1">
      <a:defRPr sz="1200" kern="1200">
        <a:solidFill>
          <a:schemeClr val="tx1"/>
        </a:solidFill>
        <a:latin typeface="+mn-lt"/>
        <a:ea typeface="宋体-简 粗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15000"/>
              </a:lnSpc>
              <a:spcBef>
                <a:spcPct val="10000"/>
              </a:spcBef>
              <a:defRPr/>
            </a:pPr>
            <a:r>
              <a:rPr lang="zh-CN" altLang="en-US" sz="1200" b="1" dirty="0" smtClean="0">
                <a:solidFill>
                  <a:srgbClr val="0000FF"/>
                </a:solidFill>
                <a:latin typeface="Times New Roman" charset="0"/>
                <a:ea typeface="宋体" charset="0"/>
              </a:rPr>
              <a:t>是</a:t>
            </a:r>
            <a:r>
              <a:rPr lang="zh-CN" altLang="en-US" sz="1200" b="1" dirty="0" smtClean="0">
                <a:latin typeface="Times New Roman" charset="0"/>
                <a:ea typeface="宋体" charset="0"/>
              </a:rPr>
              <a:t>求解线性规划问题的一种著名算法，它是依据</a:t>
            </a:r>
            <a:r>
              <a:rPr lang="zh-CN" altLang="en-US" sz="1200" b="1" dirty="0" smtClean="0">
                <a:solidFill>
                  <a:schemeClr val="folHlink"/>
                </a:solidFill>
                <a:latin typeface="Times New Roman" charset="0"/>
                <a:ea typeface="宋体" charset="0"/>
              </a:rPr>
              <a:t>基可行解的性质</a:t>
            </a:r>
            <a:r>
              <a:rPr lang="zh-CN" altLang="en-US" sz="1200" b="1" dirty="0" smtClean="0">
                <a:latin typeface="Times New Roman" charset="0"/>
                <a:ea typeface="宋体" charset="0"/>
              </a:rPr>
              <a:t>而设计的。</a:t>
            </a:r>
          </a:p>
          <a:p>
            <a:pPr eaLnBrk="1" hangingPunct="1">
              <a:lnSpc>
                <a:spcPct val="115000"/>
              </a:lnSpc>
              <a:spcBef>
                <a:spcPct val="10000"/>
              </a:spcBef>
              <a:defRPr/>
            </a:pPr>
            <a:r>
              <a:rPr lang="zh-CN" altLang="en-US" sz="1200" b="1" dirty="0" smtClean="0">
                <a:solidFill>
                  <a:srgbClr val="0000FF"/>
                </a:solidFill>
                <a:latin typeface="Times New Roman" charset="0"/>
                <a:ea typeface="宋体" charset="0"/>
              </a:rPr>
              <a:t>因</a:t>
            </a:r>
            <a:r>
              <a:rPr lang="zh-CN" altLang="en-US" sz="1200" b="1" dirty="0" smtClean="0">
                <a:latin typeface="Times New Roman" charset="0"/>
                <a:ea typeface="宋体" charset="0"/>
              </a:rPr>
              <a:t>为一个给定的线性规划问题中基可行解的个数是有限的，只要把所有的基可行解一一检查就可以在有限次得到最优解或者断定所给问题无最优解，这种求解过程可在一个所谓</a:t>
            </a:r>
            <a:r>
              <a:rPr lang="zh-CN" altLang="en-US" sz="1200" b="1" dirty="0" smtClean="0">
                <a:solidFill>
                  <a:schemeClr val="folHlink"/>
                </a:solidFill>
                <a:latin typeface="Times New Roman" charset="0"/>
                <a:ea typeface="宋体" charset="0"/>
              </a:rPr>
              <a:t>单纯形表</a:t>
            </a:r>
            <a:r>
              <a:rPr lang="zh-CN" altLang="en-US" sz="1200" b="1" dirty="0" smtClean="0">
                <a:latin typeface="Times New Roman" charset="0"/>
                <a:ea typeface="宋体" charset="0"/>
              </a:rPr>
              <a:t>中进行，也易于编制计算程序，因而在实际问题中得到广泛应用。</a:t>
            </a:r>
          </a:p>
          <a:p>
            <a:pPr eaLnBrk="1" hangingPunct="1">
              <a:lnSpc>
                <a:spcPct val="115000"/>
              </a:lnSpc>
              <a:spcBef>
                <a:spcPct val="10000"/>
              </a:spcBef>
              <a:defRPr/>
            </a:pPr>
            <a:r>
              <a:rPr lang="zh-CN" altLang="en-US" sz="1200" b="1" dirty="0" smtClean="0">
                <a:solidFill>
                  <a:srgbClr val="0000FF"/>
                </a:solidFill>
                <a:latin typeface="Times New Roman" charset="0"/>
                <a:ea typeface="宋体" charset="0"/>
              </a:rPr>
              <a:t>就</a:t>
            </a:r>
            <a:r>
              <a:rPr lang="zh-CN" altLang="en-US" sz="1200" b="1" dirty="0" smtClean="0">
                <a:solidFill>
                  <a:schemeClr val="folHlink"/>
                </a:solidFill>
                <a:latin typeface="Times New Roman" charset="0"/>
                <a:ea typeface="宋体" charset="0"/>
              </a:rPr>
              <a:t>算法复杂性</a:t>
            </a:r>
            <a:r>
              <a:rPr lang="zh-CN" altLang="en-US" sz="1200" b="1" dirty="0" smtClean="0">
                <a:latin typeface="Times New Roman" charset="0"/>
                <a:ea typeface="宋体" charset="0"/>
              </a:rPr>
              <a:t>分析来讲，单纯形方法不是一个有效算法，即对于极端问题，它的运算次数是问题输入大小</a:t>
            </a:r>
            <a:r>
              <a:rPr lang="en-US" altLang="zh-CN" sz="1200" b="1" dirty="0" smtClean="0">
                <a:latin typeface="Times New Roman" charset="0"/>
                <a:ea typeface="宋体" charset="0"/>
              </a:rPr>
              <a:t>(size)</a:t>
            </a:r>
            <a:r>
              <a:rPr lang="zh-CN" altLang="en-US" sz="1200" b="1" dirty="0" smtClean="0">
                <a:latin typeface="Times New Roman" charset="0"/>
                <a:ea typeface="宋体" charset="0"/>
              </a:rPr>
              <a:t>的一个指数型函数；由于这种极端问题出现的概率很少，因此，在处理实际工作中的问题时并不构成多大妨碍</a:t>
            </a:r>
            <a:r>
              <a:rPr lang="en-US" altLang="zh-CN" sz="1200" b="1" dirty="0" smtClean="0">
                <a:latin typeface="Times New Roman" charset="0"/>
                <a:ea typeface="宋体" charset="0"/>
              </a:rPr>
              <a:t>.</a:t>
            </a:r>
          </a:p>
          <a:p>
            <a:endParaRPr kumimoji="1" lang="zh-CN" altLang="en-US" dirty="0"/>
          </a:p>
        </p:txBody>
      </p:sp>
      <p:sp>
        <p:nvSpPr>
          <p:cNvPr id="4" name="幻灯片编号占位符 3"/>
          <p:cNvSpPr>
            <a:spLocks noGrp="1"/>
          </p:cNvSpPr>
          <p:nvPr>
            <p:ph type="sldNum" sz="quarter" idx="10"/>
          </p:nvPr>
        </p:nvSpPr>
        <p:spPr/>
        <p:txBody>
          <a:bodyPr/>
          <a:lstStyle/>
          <a:p>
            <a:fld id="{7938C6B1-DC49-304A-8490-6357D9761916}" type="slidenum">
              <a:rPr kumimoji="1" lang="zh-CN" altLang="en-US" smtClean="0"/>
              <a:pPr/>
              <a:t>8</a:t>
            </a:fld>
            <a:endParaRPr kumimoji="1" lang="zh-CN" altLang="en-US" dirty="0"/>
          </a:p>
        </p:txBody>
      </p:sp>
    </p:spTree>
    <p:extLst>
      <p:ext uri="{BB962C8B-B14F-4D97-AF65-F5344CB8AC3E}">
        <p14:creationId xmlns:p14="http://schemas.microsoft.com/office/powerpoint/2010/main" xmlns="" val="2125023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200" b="1" dirty="0" smtClean="0">
                <a:solidFill>
                  <a:schemeClr val="tx1"/>
                </a:solidFill>
                <a:latin typeface="Arial" charset="0"/>
                <a:ea typeface="宋体" charset="0"/>
              </a:rPr>
              <a:t>（</a:t>
            </a:r>
            <a:r>
              <a:rPr kumimoji="0" lang="en-US" altLang="zh-CN" sz="1200" b="1" dirty="0" smtClean="0">
                <a:solidFill>
                  <a:schemeClr val="tx1"/>
                </a:solidFill>
                <a:latin typeface="Arial" charset="0"/>
                <a:ea typeface="宋体" charset="0"/>
              </a:rPr>
              <a:t>1</a:t>
            </a:r>
            <a:r>
              <a:rPr kumimoji="0" lang="zh-CN" altLang="en-US" sz="1200" b="1" dirty="0" smtClean="0">
                <a:solidFill>
                  <a:schemeClr val="tx1"/>
                </a:solidFill>
                <a:latin typeface="Arial" charset="0"/>
                <a:ea typeface="宋体" charset="0"/>
              </a:rPr>
              <a:t>）将正系数最大的那个非基变量换入（即该变量</a:t>
            </a:r>
            <a:r>
              <a:rPr kumimoji="0" lang="en-US" altLang="zh-CN" sz="1200" b="1" dirty="0" smtClean="0">
                <a:solidFill>
                  <a:schemeClr val="tx1"/>
                </a:solidFill>
                <a:latin typeface="Arial" charset="0"/>
                <a:ea typeface="宋体" charset="0"/>
              </a:rPr>
              <a:t>≠</a:t>
            </a:r>
            <a:r>
              <a:rPr kumimoji="0" lang="en-US" altLang="zh-CN" sz="1200" b="1" dirty="0" smtClean="0">
                <a:solidFill>
                  <a:schemeClr val="tx1"/>
                </a:solidFill>
                <a:latin typeface="宋体" charset="0"/>
                <a:ea typeface="宋体" charset="0"/>
              </a:rPr>
              <a:t>0</a:t>
            </a:r>
            <a:r>
              <a:rPr kumimoji="0" lang="zh-CN" altLang="en-US" sz="1200" b="1" dirty="0" smtClean="0">
                <a:solidFill>
                  <a:schemeClr val="tx1"/>
                </a:solidFill>
                <a:latin typeface="Arial" charset="0"/>
                <a:ea typeface="宋体" charset="0"/>
              </a:rPr>
              <a:t>）</a:t>
            </a:r>
            <a:r>
              <a:rPr kumimoji="0" lang="en-US" altLang="zh-CN" sz="1200" b="1" dirty="0" smtClean="0">
                <a:solidFill>
                  <a:schemeClr val="tx1"/>
                </a:solidFill>
                <a:latin typeface="Arial" charset="0"/>
                <a:ea typeface="宋体" charset="0"/>
              </a:rPr>
              <a:t>,</a:t>
            </a:r>
            <a:r>
              <a:rPr kumimoji="0" lang="zh-CN" altLang="en-US" sz="1200" b="1" dirty="0" smtClean="0">
                <a:solidFill>
                  <a:schemeClr val="tx1"/>
                </a:solidFill>
                <a:latin typeface="Arial" charset="0"/>
                <a:ea typeface="宋体" charset="0"/>
              </a:rPr>
              <a:t>以获得该产品的最大产量和对应的最大利润。</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17</a:t>
            </a:fld>
            <a:endParaRPr kumimoji="1" lang="zh-CN" altLang="en-US"/>
          </a:p>
        </p:txBody>
      </p:sp>
    </p:spTree>
    <p:extLst>
      <p:ext uri="{BB962C8B-B14F-4D97-AF65-F5344CB8AC3E}">
        <p14:creationId xmlns:p14="http://schemas.microsoft.com/office/powerpoint/2010/main" xmlns="" val="457676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200" b="1" dirty="0" smtClean="0">
                <a:solidFill>
                  <a:schemeClr val="tx1"/>
                </a:solidFill>
                <a:latin typeface="Arial" charset="0"/>
                <a:ea typeface="宋体" charset="0"/>
              </a:rPr>
              <a:t>X2=3</a:t>
            </a:r>
            <a:r>
              <a:rPr kumimoji="0" lang="zh-CN" altLang="en-US" sz="1200" b="1" dirty="0" smtClean="0">
                <a:solidFill>
                  <a:schemeClr val="tx1"/>
                </a:solidFill>
                <a:latin typeface="Arial" charset="0"/>
                <a:ea typeface="宋体" charset="0"/>
              </a:rPr>
              <a:t>时可以使约束条件不被破坏。而此时</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Times New Roman" charset="0"/>
                <a:ea typeface="宋体" charset="0"/>
              </a:rPr>
              <a:t>5</a:t>
            </a:r>
            <a:r>
              <a:rPr kumimoji="0" lang="en-US" altLang="zh-CN" sz="1200" b="1" dirty="0" smtClean="0">
                <a:solidFill>
                  <a:schemeClr val="tx1"/>
                </a:solidFill>
                <a:latin typeface="Times New Roman" charset="0"/>
                <a:ea typeface="宋体" charset="0"/>
              </a:rPr>
              <a:t>=0</a:t>
            </a:r>
            <a:r>
              <a:rPr kumimoji="0" lang="zh-CN" altLang="en-US" sz="1200" b="1" dirty="0" smtClean="0">
                <a:solidFill>
                  <a:schemeClr val="tx1"/>
                </a:solidFill>
                <a:latin typeface="Times New Roman" charset="0"/>
                <a:ea typeface="宋体"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200" b="1" dirty="0" smtClean="0">
                <a:solidFill>
                  <a:schemeClr val="tx1"/>
                </a:solidFill>
                <a:latin typeface="Arial" charset="0"/>
                <a:ea typeface="宋体" charset="0"/>
              </a:rPr>
              <a:t>不再适合做基变量，所以将其用</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Arial" charset="0"/>
                <a:ea typeface="宋体" charset="0"/>
              </a:rPr>
              <a:t>2</a:t>
            </a:r>
            <a:r>
              <a:rPr kumimoji="0" lang="zh-CN" altLang="en-US" sz="1200" b="1" dirty="0" smtClean="0">
                <a:solidFill>
                  <a:schemeClr val="tx1"/>
                </a:solidFill>
                <a:latin typeface="Arial" charset="0"/>
                <a:ea typeface="宋体" charset="0"/>
              </a:rPr>
              <a:t>换出，因此得到</a:t>
            </a: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18</a:t>
            </a:fld>
            <a:endParaRPr kumimoji="1" lang="zh-CN" altLang="en-US"/>
          </a:p>
        </p:txBody>
      </p:sp>
    </p:spTree>
    <p:extLst>
      <p:ext uri="{BB962C8B-B14F-4D97-AF65-F5344CB8AC3E}">
        <p14:creationId xmlns:p14="http://schemas.microsoft.com/office/powerpoint/2010/main" xmlns="" val="1316505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19</a:t>
            </a:fld>
            <a:endParaRPr kumimoji="1" lang="zh-CN" altLang="en-US"/>
          </a:p>
        </p:txBody>
      </p:sp>
    </p:spTree>
    <p:extLst>
      <p:ext uri="{BB962C8B-B14F-4D97-AF65-F5344CB8AC3E}">
        <p14:creationId xmlns:p14="http://schemas.microsoft.com/office/powerpoint/2010/main" xmlns="" val="100541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200" b="1" dirty="0" smtClean="0">
                <a:solidFill>
                  <a:schemeClr val="tx1"/>
                </a:solidFill>
                <a:latin typeface="Arial" charset="0"/>
                <a:ea typeface="宋体" charset="0"/>
              </a:rPr>
              <a:t>函数中的</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宋体" charset="0"/>
                <a:ea typeface="宋体" charset="0"/>
              </a:rPr>
              <a:t>1</a:t>
            </a:r>
            <a:r>
              <a:rPr kumimoji="0" lang="zh-CN" altLang="en-US" sz="1200" b="1" dirty="0" smtClean="0">
                <a:solidFill>
                  <a:schemeClr val="tx1"/>
                </a:solidFill>
                <a:latin typeface="Arial" charset="0"/>
                <a:ea typeface="宋体" charset="0"/>
              </a:rPr>
              <a:t>，仍然没有利用，其系数仍然为正数，说明目标还有增长的余地，该基可行解仍不是最优解，下一步将</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宋体" charset="0"/>
                <a:ea typeface="宋体" charset="0"/>
              </a:rPr>
              <a:t>1</a:t>
            </a:r>
            <a:r>
              <a:rPr kumimoji="0" lang="zh-CN" altLang="en-US" sz="1200" b="1" dirty="0" smtClean="0">
                <a:solidFill>
                  <a:schemeClr val="tx1"/>
                </a:solidFill>
                <a:latin typeface="Arial" charset="0"/>
                <a:ea typeface="宋体" charset="0"/>
              </a:rPr>
              <a:t>换入基变量中。</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20</a:t>
            </a:fld>
            <a:endParaRPr kumimoji="1" lang="zh-CN" altLang="en-US"/>
          </a:p>
        </p:txBody>
      </p:sp>
    </p:spTree>
    <p:extLst>
      <p:ext uri="{BB962C8B-B14F-4D97-AF65-F5344CB8AC3E}">
        <p14:creationId xmlns:p14="http://schemas.microsoft.com/office/powerpoint/2010/main" xmlns="" val="1173002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200" b="1" dirty="0" smtClean="0">
                <a:solidFill>
                  <a:schemeClr val="tx1"/>
                </a:solidFill>
                <a:latin typeface="Arial" charset="0"/>
                <a:ea typeface="宋体" charset="0"/>
              </a:rPr>
              <a:t>X1=2</a:t>
            </a:r>
            <a:r>
              <a:rPr kumimoji="0" lang="zh-CN" altLang="en-US" sz="1200" b="1" dirty="0" smtClean="0">
                <a:solidFill>
                  <a:schemeClr val="tx1"/>
                </a:solidFill>
                <a:latin typeface="Arial" charset="0"/>
                <a:ea typeface="宋体" charset="0"/>
              </a:rPr>
              <a:t>时可以使约束条件不被破坏。而此时</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Times New Roman" charset="0"/>
                <a:ea typeface="宋体" charset="0"/>
              </a:rPr>
              <a:t>3</a:t>
            </a:r>
            <a:r>
              <a:rPr kumimoji="0" lang="en-US" altLang="zh-CN" sz="1200" b="1" dirty="0" smtClean="0">
                <a:solidFill>
                  <a:schemeClr val="tx1"/>
                </a:solidFill>
                <a:latin typeface="Times New Roman" charset="0"/>
                <a:ea typeface="宋体" charset="0"/>
              </a:rPr>
              <a:t>=0</a:t>
            </a:r>
            <a:r>
              <a:rPr kumimoji="0" lang="zh-CN" altLang="en-US" sz="1200" b="1" dirty="0" smtClean="0">
                <a:solidFill>
                  <a:schemeClr val="tx1"/>
                </a:solidFill>
                <a:latin typeface="Times New Roman" charset="0"/>
                <a:ea typeface="宋体"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200" b="1" dirty="0" smtClean="0">
                <a:solidFill>
                  <a:schemeClr val="tx1"/>
                </a:solidFill>
                <a:latin typeface="Arial" charset="0"/>
                <a:ea typeface="宋体" charset="0"/>
              </a:rPr>
              <a:t>不再适合做基变量，所以将其用</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Arial" charset="0"/>
                <a:ea typeface="宋体" charset="0"/>
              </a:rPr>
              <a:t>1</a:t>
            </a:r>
            <a:r>
              <a:rPr kumimoji="0" lang="zh-CN" altLang="en-US" sz="1200" b="1" dirty="0" smtClean="0">
                <a:solidFill>
                  <a:schemeClr val="tx1"/>
                </a:solidFill>
                <a:latin typeface="Arial" charset="0"/>
                <a:ea typeface="宋体" charset="0"/>
              </a:rPr>
              <a:t>换出，因此得到：</a:t>
            </a:r>
            <a:endParaRPr kumimoji="0" lang="zh-CN" altLang="en-US" sz="1200" b="1" dirty="0" smtClean="0">
              <a:solidFill>
                <a:schemeClr val="tx1"/>
              </a:solidFill>
              <a:latin typeface="Times New Roman" charset="0"/>
              <a:ea typeface="宋体"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21</a:t>
            </a:fld>
            <a:endParaRPr kumimoji="1" lang="zh-CN" altLang="en-US"/>
          </a:p>
        </p:txBody>
      </p:sp>
    </p:spTree>
    <p:extLst>
      <p:ext uri="{BB962C8B-B14F-4D97-AF65-F5344CB8AC3E}">
        <p14:creationId xmlns:p14="http://schemas.microsoft.com/office/powerpoint/2010/main" xmlns="" val="127052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solidFill>
                  <a:srgbClr val="FF0000"/>
                </a:solidFill>
                <a:latin typeface="Verdana" charset="0"/>
                <a:ea typeface="宋体-简 粗体" charset="-122"/>
                <a:sym typeface="Verdana" charset="0"/>
              </a:rPr>
              <a:t>3）基变换</a:t>
            </a:r>
            <a:endParaRPr lang="zh-CN" altLang="zh-CN" sz="1100" dirty="0" smtClean="0">
              <a:ea typeface="宋体-简 粗体"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22</a:t>
            </a:fld>
            <a:endParaRPr kumimoji="1" lang="zh-CN" altLang="en-US"/>
          </a:p>
        </p:txBody>
      </p:sp>
    </p:spTree>
    <p:extLst>
      <p:ext uri="{BB962C8B-B14F-4D97-AF65-F5344CB8AC3E}">
        <p14:creationId xmlns:p14="http://schemas.microsoft.com/office/powerpoint/2010/main" xmlns="" val="68944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23</a:t>
            </a:fld>
            <a:endParaRPr kumimoji="1" lang="zh-CN" altLang="en-US"/>
          </a:p>
        </p:txBody>
      </p:sp>
    </p:spTree>
    <p:extLst>
      <p:ext uri="{BB962C8B-B14F-4D97-AF65-F5344CB8AC3E}">
        <p14:creationId xmlns:p14="http://schemas.microsoft.com/office/powerpoint/2010/main" xmlns="" val="1316953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200" b="1" dirty="0" smtClean="0">
                <a:solidFill>
                  <a:schemeClr val="tx1"/>
                </a:solidFill>
                <a:latin typeface="Arial" charset="0"/>
                <a:ea typeface="宋体" charset="0"/>
              </a:rPr>
              <a:t>函数中所有非基变量的系数都是负数，说明如果想要得到利润的增加，就需要对“不存在的、没有利用的”资源付出代价，这是不现实的，所以求解停止。也就是说，生产</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宋体" charset="0"/>
                <a:ea typeface="宋体" charset="0"/>
              </a:rPr>
              <a:t>1 </a:t>
            </a:r>
            <a:r>
              <a:rPr kumimoji="0" lang="en-US" altLang="zh-CN" sz="1200" b="1" dirty="0" smtClean="0">
                <a:solidFill>
                  <a:schemeClr val="tx1"/>
                </a:solidFill>
                <a:latin typeface="宋体" charset="0"/>
                <a:ea typeface="宋体" charset="0"/>
              </a:rPr>
              <a:t>4</a:t>
            </a:r>
            <a:r>
              <a:rPr kumimoji="0" lang="zh-CN" altLang="en-US" sz="1200" b="1" dirty="0" smtClean="0">
                <a:solidFill>
                  <a:schemeClr val="tx1"/>
                </a:solidFill>
                <a:latin typeface="Arial" charset="0"/>
                <a:ea typeface="宋体" charset="0"/>
              </a:rPr>
              <a:t>吨，生产</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宋体" charset="0"/>
                <a:ea typeface="宋体" charset="0"/>
              </a:rPr>
              <a:t>2 </a:t>
            </a:r>
            <a:r>
              <a:rPr kumimoji="0" lang="en-US" altLang="zh-CN" sz="1200" b="1" dirty="0" smtClean="0">
                <a:solidFill>
                  <a:schemeClr val="tx1"/>
                </a:solidFill>
                <a:latin typeface="宋体" charset="0"/>
                <a:ea typeface="宋体" charset="0"/>
              </a:rPr>
              <a:t>2</a:t>
            </a:r>
            <a:r>
              <a:rPr kumimoji="0" lang="zh-CN" altLang="en-US" sz="1200" b="1" dirty="0" smtClean="0">
                <a:solidFill>
                  <a:schemeClr val="tx1"/>
                </a:solidFill>
                <a:latin typeface="Arial" charset="0"/>
                <a:ea typeface="宋体" charset="0"/>
              </a:rPr>
              <a:t>吨，可以得到最的利润</a:t>
            </a:r>
            <a:r>
              <a:rPr kumimoji="0" lang="en-US" altLang="zh-CN" sz="1200" b="1" dirty="0" smtClean="0">
                <a:solidFill>
                  <a:schemeClr val="tx1"/>
                </a:solidFill>
                <a:latin typeface="Arial" charset="0"/>
                <a:ea typeface="宋体" charset="0"/>
              </a:rPr>
              <a:t>14</a:t>
            </a:r>
            <a:r>
              <a:rPr kumimoji="0" lang="zh-CN" altLang="en-US" sz="1200" b="1" dirty="0" smtClean="0">
                <a:solidFill>
                  <a:schemeClr val="tx1"/>
                </a:solidFill>
                <a:latin typeface="Arial" charset="0"/>
                <a:ea typeface="宋体" charset="0"/>
              </a:rPr>
              <a:t>万元。这个结果与前面</a:t>
            </a:r>
            <a:r>
              <a:rPr kumimoji="0" lang="zh-CN" altLang="en-US" sz="1200" b="1" dirty="0" smtClean="0">
                <a:solidFill>
                  <a:schemeClr val="tx1"/>
                </a:solidFill>
                <a:latin typeface="Arial" charset="0"/>
                <a:ea typeface="宋体" charset="0"/>
                <a:hlinkClick r:id="rId3" action="ppaction://hlinksldjump"/>
              </a:rPr>
              <a:t>图解法</a:t>
            </a:r>
            <a:r>
              <a:rPr kumimoji="0" lang="zh-CN" altLang="en-US" sz="1200" b="1" dirty="0" smtClean="0">
                <a:solidFill>
                  <a:schemeClr val="tx1"/>
                </a:solidFill>
                <a:latin typeface="Arial" charset="0"/>
                <a:ea typeface="宋体" charset="0"/>
              </a:rPr>
              <a:t>的结果相同。</a:t>
            </a:r>
          </a:p>
          <a:p>
            <a:pPr eaLnBrk="1" hangingPunct="1">
              <a:defRPr/>
            </a:pPr>
            <a:r>
              <a:rPr kumimoji="0" lang="zh-CN" altLang="en-US" sz="1200" b="1" dirty="0" smtClean="0">
                <a:solidFill>
                  <a:schemeClr val="tx1"/>
                </a:solidFill>
                <a:latin typeface="Arial" charset="0"/>
                <a:ea typeface="宋体" charset="0"/>
              </a:rPr>
              <a:t>该例子是一个二维的规划问题，但是在加入松弛变量</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Times New Roman" charset="0"/>
                <a:ea typeface="宋体" charset="0"/>
              </a:rPr>
              <a:t>3 </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Times New Roman" charset="0"/>
                <a:ea typeface="宋体" charset="0"/>
              </a:rPr>
              <a:t>4 </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Times New Roman" charset="0"/>
                <a:ea typeface="宋体" charset="0"/>
              </a:rPr>
              <a:t>5</a:t>
            </a:r>
            <a:r>
              <a:rPr kumimoji="0" lang="zh-CN" altLang="en-US" sz="1200" b="1" dirty="0" smtClean="0">
                <a:solidFill>
                  <a:schemeClr val="tx1"/>
                </a:solidFill>
                <a:latin typeface="Times New Roman" charset="0"/>
                <a:ea typeface="宋体" charset="0"/>
              </a:rPr>
              <a:t>之后就变成了高维的规划问题。这时可以想象，满足所有约束条件的可行域是高维空间的凸多面体，基可行解就是凸多面体上的顶点。</a:t>
            </a:r>
          </a:p>
          <a:p>
            <a:pPr eaLnBrk="1" hangingPunct="1">
              <a:spcBef>
                <a:spcPct val="40000"/>
              </a:spcBef>
              <a:defRPr/>
            </a:pPr>
            <a:r>
              <a:rPr kumimoji="0" lang="zh-CN" altLang="en-US" sz="1200" b="1" dirty="0" smtClean="0">
                <a:solidFill>
                  <a:schemeClr val="tx1"/>
                </a:solidFill>
                <a:latin typeface="Times New Roman" charset="0"/>
                <a:ea typeface="宋体" charset="0"/>
              </a:rPr>
              <a:t>下面将前面所使用的方法进行总结归纳，推导求解一般线性规划问题的基本方法</a:t>
            </a:r>
            <a:r>
              <a:rPr kumimoji="0" lang="en-US" altLang="zh-CN" sz="1200" b="1" dirty="0" smtClean="0">
                <a:solidFill>
                  <a:schemeClr val="tx1"/>
                </a:solidFill>
                <a:latin typeface="Times New Roman" charset="0"/>
                <a:ea typeface="宋体" charset="0"/>
              </a:rPr>
              <a:t>——</a:t>
            </a:r>
            <a:r>
              <a:rPr kumimoji="0" lang="zh-CN" altLang="en-US" sz="1200" b="1" dirty="0" smtClean="0">
                <a:solidFill>
                  <a:schemeClr val="tx1"/>
                </a:solidFill>
                <a:latin typeface="Times New Roman" charset="0"/>
                <a:ea typeface="宋体" charset="0"/>
              </a:rPr>
              <a:t>单纯形算法。</a:t>
            </a:r>
            <a:endParaRPr kumimoji="0" lang="zh-CN" altLang="en-US" sz="1200" b="1" baseline="-25000" dirty="0" smtClean="0">
              <a:solidFill>
                <a:schemeClr val="tx1"/>
              </a:solidFill>
              <a:latin typeface="Times New Roman" charset="0"/>
              <a:ea typeface="宋体"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24</a:t>
            </a:fld>
            <a:endParaRPr kumimoji="1" lang="zh-CN" altLang="en-US"/>
          </a:p>
        </p:txBody>
      </p:sp>
    </p:spTree>
    <p:extLst>
      <p:ext uri="{BB962C8B-B14F-4D97-AF65-F5344CB8AC3E}">
        <p14:creationId xmlns:p14="http://schemas.microsoft.com/office/powerpoint/2010/main" xmlns="" val="101756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25</a:t>
            </a:fld>
            <a:endParaRPr kumimoji="1" lang="zh-CN" altLang="en-US"/>
          </a:p>
        </p:txBody>
      </p:sp>
    </p:spTree>
    <p:extLst>
      <p:ext uri="{BB962C8B-B14F-4D97-AF65-F5344CB8AC3E}">
        <p14:creationId xmlns:p14="http://schemas.microsoft.com/office/powerpoint/2010/main" xmlns="" val="234262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26</a:t>
            </a:fld>
            <a:endParaRPr kumimoji="1" lang="zh-CN" altLang="en-US"/>
          </a:p>
        </p:txBody>
      </p:sp>
    </p:spTree>
    <p:extLst>
      <p:ext uri="{BB962C8B-B14F-4D97-AF65-F5344CB8AC3E}">
        <p14:creationId xmlns:p14="http://schemas.microsoft.com/office/powerpoint/2010/main" xmlns="" val="272327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indent="0">
              <a:buNone/>
            </a:pPr>
            <a:r>
              <a:rPr lang="zh-CN" altLang="en-US" dirty="0" smtClean="0"/>
              <a:t>       由此可知，如果线性规划问题存在最优解，那么，在基可行解内，经过有限次的试算，一定能够得到最优解。</a:t>
            </a:r>
            <a:endParaRPr lang="en-US" altLang="zh-CN" dirty="0" smtClean="0"/>
          </a:p>
          <a:p>
            <a:pPr marL="0" indent="0">
              <a:buNone/>
            </a:pPr>
            <a:r>
              <a:rPr lang="zh-CN" altLang="en-US" dirty="0" smtClean="0"/>
              <a:t>　　单纯形法的贡献在于，按照它所设定的原则进行计算，能够显著提高试算效率，减小试算次数。</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9</a:t>
            </a:fld>
            <a:endParaRPr kumimoji="1" lang="zh-CN" altLang="en-US"/>
          </a:p>
        </p:txBody>
      </p:sp>
    </p:spTree>
    <p:extLst>
      <p:ext uri="{BB962C8B-B14F-4D97-AF65-F5344CB8AC3E}">
        <p14:creationId xmlns:p14="http://schemas.microsoft.com/office/powerpoint/2010/main" xmlns="" val="1446648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27</a:t>
            </a:fld>
            <a:endParaRPr kumimoji="1" lang="zh-CN" altLang="en-US"/>
          </a:p>
        </p:txBody>
      </p:sp>
    </p:spTree>
    <p:extLst>
      <p:ext uri="{BB962C8B-B14F-4D97-AF65-F5344CB8AC3E}">
        <p14:creationId xmlns:p14="http://schemas.microsoft.com/office/powerpoint/2010/main" xmlns="" val="971529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28</a:t>
            </a:fld>
            <a:endParaRPr kumimoji="1" lang="zh-CN" altLang="en-US"/>
          </a:p>
        </p:txBody>
      </p:sp>
    </p:spTree>
    <p:extLst>
      <p:ext uri="{BB962C8B-B14F-4D97-AF65-F5344CB8AC3E}">
        <p14:creationId xmlns:p14="http://schemas.microsoft.com/office/powerpoint/2010/main" xmlns="" val="1743131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29</a:t>
            </a:fld>
            <a:endParaRPr kumimoji="1" lang="zh-CN" altLang="en-US"/>
          </a:p>
        </p:txBody>
      </p:sp>
    </p:spTree>
    <p:extLst>
      <p:ext uri="{BB962C8B-B14F-4D97-AF65-F5344CB8AC3E}">
        <p14:creationId xmlns:p14="http://schemas.microsoft.com/office/powerpoint/2010/main" xmlns="" val="1542537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30</a:t>
            </a:fld>
            <a:endParaRPr kumimoji="1" lang="zh-CN" altLang="en-US"/>
          </a:p>
        </p:txBody>
      </p:sp>
    </p:spTree>
    <p:extLst>
      <p:ext uri="{BB962C8B-B14F-4D97-AF65-F5344CB8AC3E}">
        <p14:creationId xmlns:p14="http://schemas.microsoft.com/office/powerpoint/2010/main" xmlns="" val="609707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31</a:t>
            </a:fld>
            <a:endParaRPr kumimoji="1" lang="zh-CN" altLang="en-US"/>
          </a:p>
        </p:txBody>
      </p:sp>
    </p:spTree>
    <p:extLst>
      <p:ext uri="{BB962C8B-B14F-4D97-AF65-F5344CB8AC3E}">
        <p14:creationId xmlns:p14="http://schemas.microsoft.com/office/powerpoint/2010/main" xmlns="" val="17914556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200" b="1" dirty="0" smtClean="0">
                <a:solidFill>
                  <a:schemeClr val="tx1"/>
                </a:solidFill>
                <a:latin typeface="Arial" charset="0"/>
                <a:ea typeface="宋体" charset="0"/>
              </a:rPr>
              <a:t>选小者，可以使约束条件不被破坏。而此时</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Times New Roman" charset="0"/>
                <a:ea typeface="宋体" charset="0"/>
              </a:rPr>
              <a:t>3</a:t>
            </a:r>
            <a:r>
              <a:rPr kumimoji="0" lang="en-US" altLang="zh-CN" sz="1200" b="1" dirty="0" smtClean="0">
                <a:solidFill>
                  <a:schemeClr val="tx1"/>
                </a:solidFill>
                <a:latin typeface="Times New Roman" charset="0"/>
                <a:ea typeface="宋体" charset="0"/>
              </a:rPr>
              <a:t>=0</a:t>
            </a:r>
            <a:r>
              <a:rPr kumimoji="0" lang="zh-CN" altLang="en-US" sz="1200" b="1" dirty="0" smtClean="0">
                <a:solidFill>
                  <a:schemeClr val="tx1"/>
                </a:solidFill>
                <a:latin typeface="Times New Roman" charset="0"/>
                <a:ea typeface="宋体"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200" b="1" dirty="0" smtClean="0">
                <a:solidFill>
                  <a:schemeClr val="tx1"/>
                </a:solidFill>
                <a:latin typeface="Arial" charset="0"/>
                <a:ea typeface="宋体" charset="0"/>
              </a:rPr>
              <a:t>不再适合做基变量，所以将其用</a:t>
            </a:r>
            <a:r>
              <a:rPr kumimoji="0" lang="en-US" altLang="zh-CN" sz="1200" b="1" i="1" dirty="0" smtClean="0">
                <a:solidFill>
                  <a:schemeClr val="tx1"/>
                </a:solidFill>
                <a:latin typeface="Times New Roman" charset="0"/>
                <a:ea typeface="宋体" charset="0"/>
              </a:rPr>
              <a:t>x</a:t>
            </a:r>
            <a:r>
              <a:rPr kumimoji="0" lang="en-US" altLang="zh-CN" sz="1200" b="1" baseline="-25000" dirty="0" smtClean="0">
                <a:solidFill>
                  <a:schemeClr val="tx1"/>
                </a:solidFill>
                <a:latin typeface="Arial" charset="0"/>
                <a:ea typeface="宋体" charset="0"/>
              </a:rPr>
              <a:t>1</a:t>
            </a:r>
            <a:r>
              <a:rPr kumimoji="0" lang="zh-CN" altLang="en-US" sz="1200" b="1" dirty="0" smtClean="0">
                <a:solidFill>
                  <a:schemeClr val="tx1"/>
                </a:solidFill>
                <a:latin typeface="Arial" charset="0"/>
                <a:ea typeface="宋体" charset="0"/>
              </a:rPr>
              <a:t>换出，因此得到：</a:t>
            </a:r>
            <a:endParaRPr kumimoji="0" lang="zh-CN" altLang="en-US" sz="1200" b="1" dirty="0" smtClean="0">
              <a:solidFill>
                <a:schemeClr val="tx1"/>
              </a:solidFill>
              <a:latin typeface="Times New Roman" charset="0"/>
              <a:ea typeface="宋体"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32</a:t>
            </a:fld>
            <a:endParaRPr kumimoji="1" lang="zh-CN" altLang="en-US"/>
          </a:p>
        </p:txBody>
      </p:sp>
    </p:spTree>
    <p:extLst>
      <p:ext uri="{BB962C8B-B14F-4D97-AF65-F5344CB8AC3E}">
        <p14:creationId xmlns:p14="http://schemas.microsoft.com/office/powerpoint/2010/main" xmlns="" val="527386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cs typeface="+mn-cs"/>
              </a:rPr>
              <a:t>按规则确定</a:t>
            </a:r>
            <a:r>
              <a:rPr lang="en-US" altLang="zh-CN" sz="1200" b="0" kern="1200" dirty="0" smtClean="0">
                <a:solidFill>
                  <a:schemeClr val="tx1"/>
                </a:solidFill>
                <a:latin typeface="+mn-lt"/>
                <a:cs typeface="+mn-cs"/>
              </a:rPr>
              <a:t>xl</a:t>
            </a:r>
            <a:r>
              <a:rPr lang="zh-CN" altLang="en-US" sz="1200" b="0" kern="1200" dirty="0" smtClean="0">
                <a:solidFill>
                  <a:schemeClr val="tx1"/>
                </a:solidFill>
                <a:latin typeface="+mn-lt"/>
                <a:cs typeface="+mn-cs"/>
              </a:rPr>
              <a:t>为换出变量，为了使</a:t>
            </a:r>
            <a:r>
              <a:rPr lang="en-US" altLang="zh-CN" sz="1200" b="0" kern="1200" dirty="0" err="1" smtClean="0">
                <a:solidFill>
                  <a:schemeClr val="tx1"/>
                </a:solidFill>
                <a:latin typeface="+mn-lt"/>
                <a:cs typeface="+mn-cs"/>
              </a:rPr>
              <a:t>xk</a:t>
            </a:r>
            <a:r>
              <a:rPr lang="zh-CN" altLang="en-US" sz="1200" b="0" kern="1200" dirty="0" smtClean="0">
                <a:solidFill>
                  <a:schemeClr val="tx1"/>
                </a:solidFill>
                <a:latin typeface="+mn-lt"/>
                <a:cs typeface="+mn-cs"/>
              </a:rPr>
              <a:t>与</a:t>
            </a:r>
            <a:r>
              <a:rPr lang="en-US" altLang="zh-CN" sz="1200" b="0" kern="1200" dirty="0" smtClean="0">
                <a:solidFill>
                  <a:schemeClr val="tx1"/>
                </a:solidFill>
                <a:latin typeface="+mn-lt"/>
                <a:cs typeface="+mn-cs"/>
              </a:rPr>
              <a:t>xl</a:t>
            </a:r>
            <a:r>
              <a:rPr lang="zh-CN" altLang="en-US" sz="1200" b="0" kern="1200" dirty="0" smtClean="0">
                <a:solidFill>
                  <a:schemeClr val="tx1"/>
                </a:solidFill>
                <a:latin typeface="+mn-lt"/>
                <a:cs typeface="+mn-cs"/>
              </a:rPr>
              <a:t>进行对换，需吧</a:t>
            </a:r>
            <a:r>
              <a:rPr lang="en-US" altLang="zh-CN" sz="1200" b="0" kern="1200" dirty="0" err="1" smtClean="0">
                <a:solidFill>
                  <a:schemeClr val="tx1"/>
                </a:solidFill>
                <a:latin typeface="+mn-lt"/>
                <a:cs typeface="+mn-cs"/>
              </a:rPr>
              <a:t>pk</a:t>
            </a:r>
            <a:r>
              <a:rPr lang="zh-CN" altLang="en-US" sz="1200" b="0" kern="1200" dirty="0" smtClean="0">
                <a:solidFill>
                  <a:schemeClr val="tx1"/>
                </a:solidFill>
                <a:latin typeface="+mn-lt"/>
                <a:cs typeface="+mn-cs"/>
              </a:rPr>
              <a:t>变为单位向量，可通过系数矩阵的增广矩阵进行初等变换来实现。</a:t>
            </a: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33</a:t>
            </a:fld>
            <a:endParaRPr kumimoji="1" lang="zh-CN" altLang="en-US"/>
          </a:p>
        </p:txBody>
      </p:sp>
    </p:spTree>
    <p:extLst>
      <p:ext uri="{BB962C8B-B14F-4D97-AF65-F5344CB8AC3E}">
        <p14:creationId xmlns:p14="http://schemas.microsoft.com/office/powerpoint/2010/main" xmlns="" val="358854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cs typeface="+mn-cs"/>
              </a:rPr>
              <a:t>按规则确定</a:t>
            </a:r>
            <a:r>
              <a:rPr lang="en-US" altLang="zh-CN" sz="1200" b="0" kern="1200" dirty="0" smtClean="0">
                <a:solidFill>
                  <a:schemeClr val="tx1"/>
                </a:solidFill>
                <a:latin typeface="+mn-lt"/>
                <a:cs typeface="+mn-cs"/>
              </a:rPr>
              <a:t>xl</a:t>
            </a:r>
            <a:r>
              <a:rPr lang="zh-CN" altLang="en-US" sz="1200" b="0" kern="1200" dirty="0" smtClean="0">
                <a:solidFill>
                  <a:schemeClr val="tx1"/>
                </a:solidFill>
                <a:latin typeface="+mn-lt"/>
                <a:cs typeface="+mn-cs"/>
              </a:rPr>
              <a:t>为换出变量，为了使</a:t>
            </a:r>
            <a:r>
              <a:rPr lang="en-US" altLang="zh-CN" sz="1200" b="0" kern="1200" dirty="0" err="1" smtClean="0">
                <a:solidFill>
                  <a:schemeClr val="tx1"/>
                </a:solidFill>
                <a:latin typeface="+mn-lt"/>
                <a:cs typeface="+mn-cs"/>
              </a:rPr>
              <a:t>xk</a:t>
            </a:r>
            <a:r>
              <a:rPr lang="zh-CN" altLang="en-US" sz="1200" b="0" kern="1200" dirty="0" smtClean="0">
                <a:solidFill>
                  <a:schemeClr val="tx1"/>
                </a:solidFill>
                <a:latin typeface="+mn-lt"/>
                <a:cs typeface="+mn-cs"/>
              </a:rPr>
              <a:t>与</a:t>
            </a:r>
            <a:r>
              <a:rPr lang="en-US" altLang="zh-CN" sz="1200" b="0" kern="1200" dirty="0" smtClean="0">
                <a:solidFill>
                  <a:schemeClr val="tx1"/>
                </a:solidFill>
                <a:latin typeface="+mn-lt"/>
                <a:cs typeface="+mn-cs"/>
              </a:rPr>
              <a:t>xl</a:t>
            </a:r>
            <a:r>
              <a:rPr lang="zh-CN" altLang="en-US" sz="1200" b="0" kern="1200" dirty="0" smtClean="0">
                <a:solidFill>
                  <a:schemeClr val="tx1"/>
                </a:solidFill>
                <a:latin typeface="+mn-lt"/>
                <a:cs typeface="+mn-cs"/>
              </a:rPr>
              <a:t>进行对换，需吧</a:t>
            </a:r>
            <a:r>
              <a:rPr lang="en-US" altLang="zh-CN" sz="1200" b="0" kern="1200" dirty="0" err="1" smtClean="0">
                <a:solidFill>
                  <a:schemeClr val="tx1"/>
                </a:solidFill>
                <a:latin typeface="+mn-lt"/>
                <a:cs typeface="+mn-cs"/>
              </a:rPr>
              <a:t>pk</a:t>
            </a:r>
            <a:r>
              <a:rPr lang="zh-CN" altLang="en-US" sz="1200" b="0" kern="1200" dirty="0" smtClean="0">
                <a:solidFill>
                  <a:schemeClr val="tx1"/>
                </a:solidFill>
                <a:latin typeface="+mn-lt"/>
                <a:cs typeface="+mn-cs"/>
              </a:rPr>
              <a:t>变为单位向量，可通过系数矩阵的增广矩阵进行初等变换来实现。</a:t>
            </a: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34</a:t>
            </a:fld>
            <a:endParaRPr kumimoji="1" lang="zh-CN" altLang="en-US"/>
          </a:p>
        </p:txBody>
      </p:sp>
    </p:spTree>
    <p:extLst>
      <p:ext uri="{BB962C8B-B14F-4D97-AF65-F5344CB8AC3E}">
        <p14:creationId xmlns:p14="http://schemas.microsoft.com/office/powerpoint/2010/main" xmlns="" val="1395132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36</a:t>
            </a:fld>
            <a:endParaRPr kumimoji="1" lang="zh-CN" altLang="en-US"/>
          </a:p>
        </p:txBody>
      </p:sp>
    </p:spTree>
    <p:extLst>
      <p:ext uri="{BB962C8B-B14F-4D97-AF65-F5344CB8AC3E}">
        <p14:creationId xmlns:p14="http://schemas.microsoft.com/office/powerpoint/2010/main" xmlns="" val="1088590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eaLnBrk="1" hangingPunct="1">
              <a:lnSpc>
                <a:spcPct val="115000"/>
              </a:lnSpc>
              <a:spcBef>
                <a:spcPct val="10000"/>
              </a:spcBef>
              <a:defRPr/>
            </a:pPr>
            <a:r>
              <a:rPr lang="zh-CN" altLang="en-US" sz="1200" b="1" dirty="0" smtClean="0">
                <a:solidFill>
                  <a:srgbClr val="0000FF"/>
                </a:solidFill>
                <a:latin typeface="Times New Roman" charset="0"/>
                <a:ea typeface="宋体" charset="0"/>
              </a:rPr>
              <a:t>是</a:t>
            </a:r>
            <a:r>
              <a:rPr lang="zh-CN" altLang="en-US" sz="1200" b="1" dirty="0" smtClean="0">
                <a:solidFill>
                  <a:schemeClr val="tx1"/>
                </a:solidFill>
                <a:latin typeface="Times New Roman" charset="0"/>
                <a:ea typeface="宋体" charset="0"/>
              </a:rPr>
              <a:t>求解线性规划问题的一种著名算法，它是依据</a:t>
            </a:r>
            <a:r>
              <a:rPr lang="zh-CN" altLang="en-US" sz="1200" b="1" dirty="0" smtClean="0">
                <a:solidFill>
                  <a:schemeClr val="folHlink"/>
                </a:solidFill>
                <a:latin typeface="Times New Roman" charset="0"/>
                <a:ea typeface="宋体" charset="0"/>
              </a:rPr>
              <a:t>基可行解的性质</a:t>
            </a:r>
            <a:r>
              <a:rPr lang="zh-CN" altLang="en-US" sz="1200" b="1" dirty="0" smtClean="0">
                <a:solidFill>
                  <a:schemeClr val="tx1"/>
                </a:solidFill>
                <a:latin typeface="Times New Roman" charset="0"/>
                <a:ea typeface="宋体" charset="0"/>
              </a:rPr>
              <a:t>而设计的。</a:t>
            </a:r>
          </a:p>
          <a:p>
            <a:pPr eaLnBrk="1" hangingPunct="1">
              <a:lnSpc>
                <a:spcPct val="115000"/>
              </a:lnSpc>
              <a:spcBef>
                <a:spcPct val="10000"/>
              </a:spcBef>
              <a:defRPr/>
            </a:pPr>
            <a:r>
              <a:rPr lang="zh-CN" altLang="en-US" sz="1200" b="1" dirty="0" smtClean="0">
                <a:solidFill>
                  <a:srgbClr val="0000FF"/>
                </a:solidFill>
                <a:latin typeface="Times New Roman" charset="0"/>
                <a:ea typeface="宋体" charset="0"/>
              </a:rPr>
              <a:t>因</a:t>
            </a:r>
            <a:r>
              <a:rPr lang="zh-CN" altLang="en-US" sz="1200" b="1" dirty="0" smtClean="0">
                <a:solidFill>
                  <a:schemeClr val="tx1"/>
                </a:solidFill>
                <a:latin typeface="Times New Roman" charset="0"/>
                <a:ea typeface="宋体" charset="0"/>
              </a:rPr>
              <a:t>为一个给定的线性规划问题中基可行解的个数是有限的，只要把所有的基可行解一一检查就可以在有限次得到最优解或者断定所给问题无最优解，这种求解过程可在一个所谓</a:t>
            </a:r>
            <a:r>
              <a:rPr lang="zh-CN" altLang="en-US" sz="1200" b="1" dirty="0" smtClean="0">
                <a:solidFill>
                  <a:schemeClr val="folHlink"/>
                </a:solidFill>
                <a:latin typeface="Times New Roman" charset="0"/>
                <a:ea typeface="宋体" charset="0"/>
              </a:rPr>
              <a:t>单纯形表</a:t>
            </a:r>
            <a:r>
              <a:rPr lang="zh-CN" altLang="en-US" sz="1200" b="1" dirty="0" smtClean="0">
                <a:solidFill>
                  <a:schemeClr val="tx1"/>
                </a:solidFill>
                <a:latin typeface="Times New Roman" charset="0"/>
                <a:ea typeface="宋体" charset="0"/>
              </a:rPr>
              <a:t>中进行，也易于编制计算程序，因而在实际问题中得到广泛应用。</a:t>
            </a:r>
          </a:p>
          <a:p>
            <a:pPr eaLnBrk="1" hangingPunct="1">
              <a:lnSpc>
                <a:spcPct val="115000"/>
              </a:lnSpc>
              <a:spcBef>
                <a:spcPct val="10000"/>
              </a:spcBef>
              <a:defRPr/>
            </a:pPr>
            <a:r>
              <a:rPr lang="zh-CN" altLang="en-US" sz="1200" b="1" dirty="0" smtClean="0">
                <a:solidFill>
                  <a:srgbClr val="0000FF"/>
                </a:solidFill>
                <a:latin typeface="Times New Roman" charset="0"/>
                <a:ea typeface="宋体" charset="0"/>
              </a:rPr>
              <a:t>就</a:t>
            </a:r>
            <a:r>
              <a:rPr lang="zh-CN" altLang="en-US" sz="1200" b="1" dirty="0" smtClean="0">
                <a:solidFill>
                  <a:schemeClr val="folHlink"/>
                </a:solidFill>
                <a:latin typeface="Times New Roman" charset="0"/>
                <a:ea typeface="宋体" charset="0"/>
              </a:rPr>
              <a:t>算法复杂性</a:t>
            </a:r>
            <a:r>
              <a:rPr lang="zh-CN" altLang="en-US" sz="1200" b="1" dirty="0" smtClean="0">
                <a:solidFill>
                  <a:schemeClr val="tx1"/>
                </a:solidFill>
                <a:latin typeface="Times New Roman" charset="0"/>
                <a:ea typeface="宋体" charset="0"/>
              </a:rPr>
              <a:t>分析来讲，单纯形方法不是一个有效算法，即对于极端问题，它的运算次数是问题输入大小</a:t>
            </a:r>
            <a:r>
              <a:rPr lang="en-US" altLang="zh-CN" sz="1200" b="1" dirty="0" smtClean="0">
                <a:solidFill>
                  <a:schemeClr val="tx1"/>
                </a:solidFill>
                <a:latin typeface="Times New Roman" charset="0"/>
                <a:ea typeface="宋体" charset="0"/>
              </a:rPr>
              <a:t>(size)</a:t>
            </a:r>
            <a:r>
              <a:rPr lang="zh-CN" altLang="en-US" sz="1200" b="1" dirty="0" smtClean="0">
                <a:solidFill>
                  <a:schemeClr val="tx1"/>
                </a:solidFill>
                <a:latin typeface="Times New Roman" charset="0"/>
                <a:ea typeface="宋体" charset="0"/>
              </a:rPr>
              <a:t>的一个指数型函数；由于这种极端问题出现的概率很少，因此，在处理实际工作中的问题时并不构成多大妨碍</a:t>
            </a:r>
            <a:r>
              <a:rPr lang="en-US" altLang="zh-CN" sz="1200" b="1" dirty="0" smtClean="0">
                <a:solidFill>
                  <a:schemeClr val="tx1"/>
                </a:solidFill>
                <a:latin typeface="Times New Roman" charset="0"/>
                <a:ea typeface="宋体"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37</a:t>
            </a:fld>
            <a:endParaRPr kumimoji="1" lang="zh-CN" altLang="en-US"/>
          </a:p>
        </p:txBody>
      </p:sp>
    </p:spTree>
    <p:extLst>
      <p:ext uri="{BB962C8B-B14F-4D97-AF65-F5344CB8AC3E}">
        <p14:creationId xmlns:p14="http://schemas.microsoft.com/office/powerpoint/2010/main" xmlns="" val="201079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单纯形法的几何意义就是从一个顶点向另一个顶点移动，直到到达最优的顶点。进出基就是这个移动的过程的代数表达。</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10</a:t>
            </a:fld>
            <a:endParaRPr kumimoji="1" lang="zh-CN" altLang="en-US"/>
          </a:p>
        </p:txBody>
      </p:sp>
    </p:spTree>
    <p:extLst>
      <p:ext uri="{BB962C8B-B14F-4D97-AF65-F5344CB8AC3E}">
        <p14:creationId xmlns:p14="http://schemas.microsoft.com/office/powerpoint/2010/main" xmlns="" val="1395132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smtClean="0"/>
              <a:t>单纯形法的几何意义就是从一个顶点向另一个顶点移动，直到到达最优的顶点。单纯形表可以看做是用代数方法监视这个移动过程的一个数字仪表盘。单纯形表上可以读出很多单纯形算法需要的信息，比如该迭代步骤的基解是什么，非基解的检验数是多少等。这些信息可以用来决定下一步进基的变量是多少，计算迭代步长是多少。</a:t>
            </a:r>
          </a:p>
          <a:p>
            <a:r>
              <a:rPr lang="zh-CN" altLang="en-US" dirty="0" smtClean="0"/>
              <a:t>单纯形表并不是一个算法，它只是一个工具，简化中间的计算步骤</a:t>
            </a:r>
          </a:p>
          <a:p>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39</a:t>
            </a:fld>
            <a:endParaRPr kumimoji="1" lang="zh-CN" altLang="en-US"/>
          </a:p>
        </p:txBody>
      </p:sp>
    </p:spTree>
    <p:extLst>
      <p:ext uri="{BB962C8B-B14F-4D97-AF65-F5344CB8AC3E}">
        <p14:creationId xmlns:p14="http://schemas.microsoft.com/office/powerpoint/2010/main" xmlns="" val="219544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40</a:t>
            </a:fld>
            <a:endParaRPr kumimoji="1" lang="zh-CN" altLang="en-US"/>
          </a:p>
        </p:txBody>
      </p:sp>
    </p:spTree>
    <p:extLst>
      <p:ext uri="{BB962C8B-B14F-4D97-AF65-F5344CB8AC3E}">
        <p14:creationId xmlns:p14="http://schemas.microsoft.com/office/powerpoint/2010/main" xmlns="" val="580508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41</a:t>
            </a:fld>
            <a:endParaRPr kumimoji="1" lang="zh-CN" altLang="en-US"/>
          </a:p>
        </p:txBody>
      </p:sp>
    </p:spTree>
    <p:extLst>
      <p:ext uri="{BB962C8B-B14F-4D97-AF65-F5344CB8AC3E}">
        <p14:creationId xmlns:p14="http://schemas.microsoft.com/office/powerpoint/2010/main" xmlns="" val="617909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cs typeface="+mn-cs"/>
              </a:rPr>
              <a:t>初始单纯型表，每迭代一步构造一个新的单纯形表。</a:t>
            </a: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42</a:t>
            </a:fld>
            <a:endParaRPr kumimoji="1" lang="zh-CN" altLang="en-US"/>
          </a:p>
        </p:txBody>
      </p:sp>
    </p:spTree>
    <p:extLst>
      <p:ext uri="{BB962C8B-B14F-4D97-AF65-F5344CB8AC3E}">
        <p14:creationId xmlns:p14="http://schemas.microsoft.com/office/powerpoint/2010/main" xmlns="" val="20336690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-M</a:t>
            </a:r>
            <a:r>
              <a:rPr kumimoji="1" lang="zh-CN" altLang="en-US" dirty="0" smtClean="0"/>
              <a:t>相当于限制其后的基变量为</a:t>
            </a:r>
            <a:r>
              <a:rPr kumimoji="1" lang="en-US" altLang="zh-CN" dirty="0" smtClean="0"/>
              <a:t>0</a:t>
            </a:r>
            <a:endParaRPr kumimoji="1" lang="zh-CN" altLang="en-US" dirty="0"/>
          </a:p>
        </p:txBody>
      </p:sp>
      <p:sp>
        <p:nvSpPr>
          <p:cNvPr id="4" name="幻灯片编号占位符 3"/>
          <p:cNvSpPr>
            <a:spLocks noGrp="1"/>
          </p:cNvSpPr>
          <p:nvPr>
            <p:ph type="sldNum" sz="quarter" idx="10"/>
          </p:nvPr>
        </p:nvSpPr>
        <p:spPr/>
        <p:txBody>
          <a:bodyPr/>
          <a:lstStyle/>
          <a:p>
            <a:fld id="{7938C6B1-DC49-304A-8490-6357D9761916}" type="slidenum">
              <a:rPr kumimoji="1" lang="zh-CN" altLang="en-US" smtClean="0"/>
              <a:pPr/>
              <a:t>49</a:t>
            </a:fld>
            <a:endParaRPr kumimoji="1" lang="zh-CN" altLang="en-US" dirty="0"/>
          </a:p>
        </p:txBody>
      </p:sp>
    </p:spTree>
    <p:extLst>
      <p:ext uri="{BB962C8B-B14F-4D97-AF65-F5344CB8AC3E}">
        <p14:creationId xmlns:p14="http://schemas.microsoft.com/office/powerpoint/2010/main" xmlns="" val="1538128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938C6B1-DC49-304A-8490-6357D9761916}" type="slidenum">
              <a:rPr kumimoji="1" lang="zh-CN" altLang="en-US" smtClean="0"/>
              <a:pPr/>
              <a:t>54</a:t>
            </a:fld>
            <a:endParaRPr kumimoji="1" lang="zh-CN" altLang="en-US" dirty="0"/>
          </a:p>
        </p:txBody>
      </p:sp>
    </p:spTree>
    <p:extLst>
      <p:ext uri="{BB962C8B-B14F-4D97-AF65-F5344CB8AC3E}">
        <p14:creationId xmlns:p14="http://schemas.microsoft.com/office/powerpoint/2010/main" xmlns="" val="1603591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938C6B1-DC49-304A-8490-6357D9761916}" type="slidenum">
              <a:rPr kumimoji="1" lang="zh-CN" altLang="en-US" smtClean="0"/>
              <a:pPr/>
              <a:t>55</a:t>
            </a:fld>
            <a:endParaRPr kumimoji="1" lang="zh-CN" altLang="en-US" dirty="0"/>
          </a:p>
        </p:txBody>
      </p:sp>
    </p:spTree>
    <p:extLst>
      <p:ext uri="{BB962C8B-B14F-4D97-AF65-F5344CB8AC3E}">
        <p14:creationId xmlns:p14="http://schemas.microsoft.com/office/powerpoint/2010/main" xmlns="" val="2662224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938C6B1-DC49-304A-8490-6357D9761916}" type="slidenum">
              <a:rPr kumimoji="1" lang="zh-CN" altLang="en-US" smtClean="0"/>
              <a:pPr/>
              <a:t>56</a:t>
            </a:fld>
            <a:endParaRPr kumimoji="1" lang="zh-CN" altLang="en-US" dirty="0"/>
          </a:p>
        </p:txBody>
      </p:sp>
    </p:spTree>
    <p:extLst>
      <p:ext uri="{BB962C8B-B14F-4D97-AF65-F5344CB8AC3E}">
        <p14:creationId xmlns:p14="http://schemas.microsoft.com/office/powerpoint/2010/main" xmlns="" val="1691449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spcBef>
                <a:spcPct val="0"/>
              </a:spcBef>
            </a:pPr>
            <a:r>
              <a:rPr lang="zh-CN" altLang="en-US" sz="1200" b="1" dirty="0" smtClean="0">
                <a:latin typeface="Arial" charset="0"/>
                <a:ea typeface="宋体" charset="0"/>
              </a:rPr>
              <a:t>如果原问题的系数矩阵中已经包含</a:t>
            </a:r>
            <a:r>
              <a:rPr lang="en-US" altLang="zh-CN" sz="1200" b="1" i="1" dirty="0" smtClean="0">
                <a:latin typeface="Times New Roman" charset="0"/>
                <a:ea typeface="宋体" charset="0"/>
              </a:rPr>
              <a:t>k </a:t>
            </a:r>
            <a:r>
              <a:rPr lang="en-US" altLang="zh-CN" sz="1200" b="1" dirty="0" smtClean="0">
                <a:latin typeface="Times New Roman" charset="0"/>
                <a:ea typeface="宋体" charset="0"/>
              </a:rPr>
              <a:t>(</a:t>
            </a:r>
            <a:r>
              <a:rPr lang="en-US" altLang="zh-CN" sz="1200" b="1" i="1" dirty="0" err="1" smtClean="0">
                <a:latin typeface="Times New Roman" charset="0"/>
                <a:ea typeface="宋体" charset="0"/>
              </a:rPr>
              <a:t>k</a:t>
            </a:r>
            <a:r>
              <a:rPr lang="en-US" altLang="zh-CN" sz="1200" b="1" dirty="0" err="1" smtClean="0">
                <a:latin typeface="Times New Roman" charset="0"/>
                <a:ea typeface="宋体" charset="0"/>
              </a:rPr>
              <a:t>≤</a:t>
            </a:r>
            <a:r>
              <a:rPr lang="en-US" altLang="zh-CN" sz="1200" b="1" i="1" dirty="0" err="1" smtClean="0">
                <a:latin typeface="Times New Roman" charset="0"/>
                <a:ea typeface="宋体" charset="0"/>
              </a:rPr>
              <a:t>m</a:t>
            </a:r>
            <a:r>
              <a:rPr lang="en-US" altLang="zh-CN" sz="1200" b="1" dirty="0" smtClean="0">
                <a:latin typeface="Times New Roman" charset="0"/>
                <a:ea typeface="宋体" charset="0"/>
              </a:rPr>
              <a:t>) </a:t>
            </a:r>
            <a:r>
              <a:rPr lang="zh-CN" altLang="en-US" sz="1200" b="1" dirty="0" smtClean="0">
                <a:latin typeface="Arial" charset="0"/>
                <a:ea typeface="宋体" charset="0"/>
              </a:rPr>
              <a:t>个单位列向量，只要再引入</a:t>
            </a:r>
            <a:r>
              <a:rPr lang="en-US" altLang="zh-CN" sz="1200" b="1" i="1" dirty="0" smtClean="0">
                <a:latin typeface="Times New Roman" charset="0"/>
                <a:ea typeface="宋体" charset="0"/>
              </a:rPr>
              <a:t>m-k </a:t>
            </a:r>
            <a:r>
              <a:rPr lang="zh-CN" altLang="en-US" sz="1200" b="1" dirty="0" smtClean="0">
                <a:latin typeface="Arial" charset="0"/>
                <a:ea typeface="宋体" charset="0"/>
              </a:rPr>
              <a:t>个人工变量即可。</a:t>
            </a:r>
          </a:p>
          <a:p>
            <a:pPr algn="l"/>
            <a:r>
              <a:rPr lang="zh-CN" altLang="en-US" sz="1200" b="1" dirty="0" smtClean="0">
                <a:latin typeface="Arial" charset="0"/>
                <a:ea typeface="宋体" charset="0"/>
              </a:rPr>
              <a:t>    利用两阶段法求解可以避免计算机在求解过程中发生错误，特别是寻找线性无关的向量组时的错误，是单纯形法的一种改进。</a:t>
            </a:r>
          </a:p>
          <a:p>
            <a:endParaRPr kumimoji="1" lang="zh-CN" altLang="en-US" dirty="0"/>
          </a:p>
        </p:txBody>
      </p:sp>
      <p:sp>
        <p:nvSpPr>
          <p:cNvPr id="4" name="幻灯片编号占位符 3"/>
          <p:cNvSpPr>
            <a:spLocks noGrp="1"/>
          </p:cNvSpPr>
          <p:nvPr>
            <p:ph type="sldNum" sz="quarter" idx="10"/>
          </p:nvPr>
        </p:nvSpPr>
        <p:spPr/>
        <p:txBody>
          <a:bodyPr/>
          <a:lstStyle/>
          <a:p>
            <a:fld id="{7938C6B1-DC49-304A-8490-6357D9761916}" type="slidenum">
              <a:rPr kumimoji="1" lang="zh-CN" altLang="en-US" smtClean="0"/>
              <a:pPr/>
              <a:t>58</a:t>
            </a:fld>
            <a:endParaRPr kumimoji="1" lang="zh-CN" altLang="en-US" dirty="0"/>
          </a:p>
        </p:txBody>
      </p:sp>
    </p:spTree>
    <p:extLst>
      <p:ext uri="{BB962C8B-B14F-4D97-AF65-F5344CB8AC3E}">
        <p14:creationId xmlns:p14="http://schemas.microsoft.com/office/powerpoint/2010/main" xmlns="" val="19745714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63</a:t>
            </a:fld>
            <a:endParaRPr kumimoji="1" lang="zh-CN" altLang="en-US"/>
          </a:p>
        </p:txBody>
      </p:sp>
    </p:spTree>
    <p:extLst>
      <p:ext uri="{BB962C8B-B14F-4D97-AF65-F5344CB8AC3E}">
        <p14:creationId xmlns:p14="http://schemas.microsoft.com/office/powerpoint/2010/main" xmlns="" val="126401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11</a:t>
            </a:fld>
            <a:endParaRPr kumimoji="1" lang="zh-CN" altLang="en-US"/>
          </a:p>
        </p:txBody>
      </p:sp>
    </p:spTree>
    <p:extLst>
      <p:ext uri="{BB962C8B-B14F-4D97-AF65-F5344CB8AC3E}">
        <p14:creationId xmlns:p14="http://schemas.microsoft.com/office/powerpoint/2010/main" xmlns="" val="1372668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65</a:t>
            </a:fld>
            <a:endParaRPr kumimoji="1" lang="zh-CN" altLang="en-US"/>
          </a:p>
        </p:txBody>
      </p:sp>
    </p:spTree>
    <p:extLst>
      <p:ext uri="{BB962C8B-B14F-4D97-AF65-F5344CB8AC3E}">
        <p14:creationId xmlns:p14="http://schemas.microsoft.com/office/powerpoint/2010/main" xmlns="" val="521035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Times New Roman" charset="0"/>
                <a:ea typeface="宋体" charset="0"/>
              </a:rPr>
              <a:t>对给定的线性规划问题应首先化为标准形式，选取或构造一个单位矩阵作为基，求出初始基可行解，列出初始单纯形表</a:t>
            </a:r>
            <a:r>
              <a:rPr lang="en-US" altLang="zh-CN" sz="1200" b="1" dirty="0" smtClean="0">
                <a:latin typeface="Times New Roman" charset="0"/>
                <a:ea typeface="宋体"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66</a:t>
            </a:fld>
            <a:endParaRPr kumimoji="1" lang="zh-CN" altLang="en-US"/>
          </a:p>
        </p:txBody>
      </p:sp>
    </p:spTree>
    <p:extLst>
      <p:ext uri="{BB962C8B-B14F-4D97-AF65-F5344CB8AC3E}">
        <p14:creationId xmlns:p14="http://schemas.microsoft.com/office/powerpoint/2010/main" xmlns="" val="16159357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67</a:t>
            </a:fld>
            <a:endParaRPr kumimoji="1" lang="zh-CN" altLang="en-US"/>
          </a:p>
        </p:txBody>
      </p:sp>
    </p:spTree>
    <p:extLst>
      <p:ext uri="{BB962C8B-B14F-4D97-AF65-F5344CB8AC3E}">
        <p14:creationId xmlns:p14="http://schemas.microsoft.com/office/powerpoint/2010/main" xmlns="" val="19485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12</a:t>
            </a:fld>
            <a:endParaRPr kumimoji="1" lang="zh-CN" altLang="en-US"/>
          </a:p>
        </p:txBody>
      </p:sp>
    </p:spTree>
    <p:extLst>
      <p:ext uri="{BB962C8B-B14F-4D97-AF65-F5344CB8AC3E}">
        <p14:creationId xmlns:p14="http://schemas.microsoft.com/office/powerpoint/2010/main" xmlns="" val="69245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13</a:t>
            </a:fld>
            <a:endParaRPr kumimoji="1" lang="zh-CN" altLang="en-US"/>
          </a:p>
        </p:txBody>
      </p:sp>
    </p:spTree>
    <p:extLst>
      <p:ext uri="{BB962C8B-B14F-4D97-AF65-F5344CB8AC3E}">
        <p14:creationId xmlns:p14="http://schemas.microsoft.com/office/powerpoint/2010/main" xmlns="" val="1588695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14</a:t>
            </a:fld>
            <a:endParaRPr kumimoji="1" lang="zh-CN" altLang="en-US"/>
          </a:p>
        </p:txBody>
      </p:sp>
    </p:spTree>
    <p:extLst>
      <p:ext uri="{BB962C8B-B14F-4D97-AF65-F5344CB8AC3E}">
        <p14:creationId xmlns:p14="http://schemas.microsoft.com/office/powerpoint/2010/main" xmlns="" val="73673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eaLnBrk="1" hangingPunct="1">
              <a:defRPr/>
            </a:pPr>
            <a:r>
              <a:rPr kumimoji="0" lang="zh-CN" altLang="en-US" sz="1200" b="1" dirty="0" smtClean="0">
                <a:solidFill>
                  <a:schemeClr val="tx1"/>
                </a:solidFill>
                <a:latin typeface="Arial" charset="0"/>
                <a:ea typeface="宋体" charset="0"/>
              </a:rPr>
              <a:t>没有安排生产</a:t>
            </a:r>
            <a:r>
              <a:rPr kumimoji="0" lang="en-US" altLang="zh-CN" sz="1200" b="1" dirty="0" smtClean="0">
                <a:solidFill>
                  <a:schemeClr val="tx1"/>
                </a:solidFill>
                <a:latin typeface="Times New Roman" charset="0"/>
                <a:ea typeface="宋体" charset="0"/>
              </a:rPr>
              <a:t>1</a:t>
            </a:r>
            <a:r>
              <a:rPr kumimoji="0" lang="zh-CN" altLang="en-US" sz="1200" b="1" dirty="0" smtClean="0">
                <a:solidFill>
                  <a:schemeClr val="tx1"/>
                </a:solidFill>
                <a:latin typeface="Times New Roman" charset="0"/>
                <a:ea typeface="宋体" charset="0"/>
              </a:rPr>
              <a:t>、</a:t>
            </a:r>
            <a:r>
              <a:rPr kumimoji="0" lang="en-US" altLang="zh-CN" sz="1200" b="1" dirty="0" smtClean="0">
                <a:solidFill>
                  <a:schemeClr val="tx1"/>
                </a:solidFill>
                <a:latin typeface="Times New Roman" charset="0"/>
                <a:ea typeface="宋体" charset="0"/>
              </a:rPr>
              <a:t>2</a:t>
            </a:r>
            <a:r>
              <a:rPr kumimoji="0" lang="zh-CN" altLang="en-US" sz="1200" b="1" dirty="0" smtClean="0">
                <a:solidFill>
                  <a:schemeClr val="tx1"/>
                </a:solidFill>
                <a:latin typeface="Arial" charset="0"/>
                <a:ea typeface="宋体" charset="0"/>
              </a:rPr>
              <a:t>两种产品，资源没有利用，所以利润为零。即这个基可行解不是极点。</a:t>
            </a:r>
          </a:p>
          <a:p>
            <a:pPr eaLnBrk="1" hangingPunct="1">
              <a:defRPr/>
            </a:pPr>
            <a:r>
              <a:rPr kumimoji="0" lang="zh-CN" altLang="en-US" sz="1200" b="1" dirty="0" smtClean="0">
                <a:solidFill>
                  <a:schemeClr val="tx1"/>
                </a:solidFill>
                <a:latin typeface="Arial" charset="0"/>
                <a:ea typeface="宋体" charset="0"/>
              </a:rPr>
              <a:t>分析：如果将非基变量转变成基变量，目标函数就可能增大。</a:t>
            </a:r>
          </a:p>
          <a:p>
            <a:pPr eaLnBrk="1" hangingPunct="1">
              <a:defRPr/>
            </a:pPr>
            <a:r>
              <a:rPr kumimoji="0" lang="en-US" altLang="zh-CN" sz="1200" b="1" dirty="0" smtClean="0">
                <a:solidFill>
                  <a:srgbClr val="000099"/>
                </a:solidFill>
                <a:latin typeface="Arial" charset="0"/>
                <a:ea typeface="宋体" charset="0"/>
              </a:rPr>
              <a:t>★ </a:t>
            </a:r>
            <a:r>
              <a:rPr kumimoji="0" lang="zh-CN" altLang="en-US" sz="1200" b="1" dirty="0" smtClean="0">
                <a:solidFill>
                  <a:srgbClr val="000099"/>
                </a:solidFill>
                <a:latin typeface="Arial" charset="0"/>
                <a:ea typeface="宋体" charset="0"/>
              </a:rPr>
              <a:t>如果目标函数中还有正系数的非基变量存在，则说明目标函数还有增大的可能。</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dirty="0" smtClean="0">
              <a:solidFill>
                <a:srgbClr val="000099"/>
              </a:solidFill>
              <a:ea typeface="宋体-简 粗体" charset="-122"/>
              <a:sym typeface="华文仿宋"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kern="1200" dirty="0" smtClean="0">
              <a:solidFill>
                <a:schemeClr val="tx1"/>
              </a:solidFill>
              <a:latin typeface="+mn-lt"/>
              <a:cs typeface="+mn-cs"/>
            </a:endParaRP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15</a:t>
            </a:fld>
            <a:endParaRPr kumimoji="1" lang="zh-CN" altLang="en-US"/>
          </a:p>
        </p:txBody>
      </p:sp>
    </p:spTree>
    <p:extLst>
      <p:ext uri="{BB962C8B-B14F-4D97-AF65-F5344CB8AC3E}">
        <p14:creationId xmlns:p14="http://schemas.microsoft.com/office/powerpoint/2010/main" xmlns="" val="1540846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kern="1200" dirty="0" smtClean="0">
                <a:solidFill>
                  <a:schemeClr val="tx1"/>
                </a:solidFill>
                <a:latin typeface="+mn-lt"/>
                <a:cs typeface="+mn-cs"/>
              </a:rPr>
              <a:t>只要在目标函数（</a:t>
            </a:r>
            <a:r>
              <a:rPr lang="en-US" altLang="zh-CN" sz="1200" b="0" kern="1200" dirty="0" smtClean="0">
                <a:solidFill>
                  <a:schemeClr val="tx1"/>
                </a:solidFill>
                <a:latin typeface="+mn-lt"/>
                <a:cs typeface="+mn-cs"/>
              </a:rPr>
              <a:t>4</a:t>
            </a:r>
            <a:r>
              <a:rPr lang="zh-CN" altLang="en-US" sz="1200" b="0" kern="1200" dirty="0" smtClean="0">
                <a:solidFill>
                  <a:schemeClr val="tx1"/>
                </a:solidFill>
                <a:latin typeface="+mn-lt"/>
                <a:cs typeface="+mn-cs"/>
              </a:rPr>
              <a:t>）的表达式中还存在有正系数的非基变量，这表示目标函数值还有增加的可能。就需要将非基变量与基变量进行对换，一般选择正系数最大的那个</a:t>
            </a:r>
          </a:p>
        </p:txBody>
      </p:sp>
      <p:sp>
        <p:nvSpPr>
          <p:cNvPr id="4" name="幻灯片编号占位符 3"/>
          <p:cNvSpPr>
            <a:spLocks noGrp="1"/>
          </p:cNvSpPr>
          <p:nvPr>
            <p:ph type="sldNum" sz="quarter" idx="10"/>
          </p:nvPr>
        </p:nvSpPr>
        <p:spPr/>
        <p:txBody>
          <a:bodyPr/>
          <a:lstStyle/>
          <a:p>
            <a:fld id="{A33084E0-520C-A24F-AB9B-9ABF96DD0E5A}" type="slidenum">
              <a:rPr kumimoji="1" lang="zh-CN" altLang="en-US" smtClean="0"/>
              <a:pPr/>
              <a:t>16</a:t>
            </a:fld>
            <a:endParaRPr kumimoji="1" lang="zh-CN" altLang="en-US"/>
          </a:p>
        </p:txBody>
      </p:sp>
    </p:spTree>
    <p:extLst>
      <p:ext uri="{BB962C8B-B14F-4D97-AF65-F5344CB8AC3E}">
        <p14:creationId xmlns:p14="http://schemas.microsoft.com/office/powerpoint/2010/main" xmlns="" val="18596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9483EE7-156C-4E4C-B7C9-C3C98B927508}" type="datetime1">
              <a:rPr kumimoji="1" lang="zh-CN" altLang="en-US" smtClean="0"/>
              <a:pPr/>
              <a:t>2023/3/9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150456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E2B6CC4-E038-814B-949A-9DA7B4D77A4E}" type="datetime1">
              <a:rPr kumimoji="1" lang="zh-CN" altLang="en-US" smtClean="0"/>
              <a:pPr/>
              <a:t>2023/3/9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208620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82FD26D-D4FE-8446-8385-A97684848EE9}" type="datetime1">
              <a:rPr kumimoji="1" lang="zh-CN" altLang="en-US" smtClean="0"/>
              <a:pPr/>
              <a:t>2023/3/9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601385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62051" y="192088"/>
            <a:ext cx="10883900" cy="59039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3" name="Rectangle 67"/>
          <p:cNvSpPr>
            <a:spLocks noGrp="1" noChangeArrowheads="1"/>
          </p:cNvSpPr>
          <p:nvPr>
            <p:ph type="dt" sz="half" idx="10"/>
          </p:nvPr>
        </p:nvSpPr>
        <p:spPr>
          <a:ln/>
        </p:spPr>
        <p:txBody>
          <a:bodyPr/>
          <a:lstStyle>
            <a:lvl1pPr>
              <a:defRPr/>
            </a:lvl1pPr>
          </a:lstStyle>
          <a:p>
            <a:pPr>
              <a:defRPr/>
            </a:pPr>
            <a:fld id="{57EAB7B1-748C-A840-ACF8-E05F9EDA8ADA}" type="datetime1">
              <a:rPr lang="zh-CN" altLang="en-US" smtClean="0"/>
              <a:pPr>
                <a:defRPr/>
              </a:pPr>
              <a:t>2023/3/9</a:t>
            </a:fld>
            <a:endParaRPr lang="en-US" altLang="zh-TW"/>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9"/>
          <p:cNvSpPr>
            <a:spLocks noGrp="1" noChangeArrowheads="1"/>
          </p:cNvSpPr>
          <p:nvPr>
            <p:ph type="sldNum" sz="quarter" idx="12"/>
          </p:nvPr>
        </p:nvSpPr>
        <p:spPr>
          <a:ln/>
        </p:spPr>
        <p:txBody>
          <a:bodyPr/>
          <a:lstStyle>
            <a:lvl1pPr>
              <a:defRPr/>
            </a:lvl1pPr>
          </a:lstStyle>
          <a:p>
            <a:pPr>
              <a:defRPr/>
            </a:pPr>
            <a:fld id="{ECE6F965-8497-D24E-8278-171A8D446C05}" type="slidenum">
              <a:rPr lang="en-US" altLang="zh-TW"/>
              <a:pPr>
                <a:defRPr/>
              </a:pPr>
              <a:t>‹#›</a:t>
            </a:fld>
            <a:endParaRPr lang="en-US" altLang="zh-TW"/>
          </a:p>
        </p:txBody>
      </p:sp>
    </p:spTree>
    <p:extLst>
      <p:ext uri="{BB962C8B-B14F-4D97-AF65-F5344CB8AC3E}">
        <p14:creationId xmlns:p14="http://schemas.microsoft.com/office/powerpoint/2010/main" xmlns="" val="128954708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2BD6578-3A30-FE40-8A58-669B14198395}" type="datetime1">
              <a:rPr kumimoji="1" lang="zh-CN" altLang="en-US" smtClean="0"/>
              <a:pPr/>
              <a:t>2023/3/9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68046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362A7FD-089D-324C-A404-396E4BE13ABE}" type="datetime1">
              <a:rPr kumimoji="1" lang="zh-CN" altLang="en-US" smtClean="0"/>
              <a:pPr/>
              <a:t>2023/3/9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70604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63BA97CD-8097-6A4A-9F89-AEB07D0F81F7}" type="datetime1">
              <a:rPr kumimoji="1" lang="zh-CN" altLang="en-US" smtClean="0"/>
              <a:pPr/>
              <a:t>2023/3/9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49698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2" y="2505075"/>
            <a:ext cx="5183188"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6AEECF4C-DE28-654D-8EA6-D2C4568B4EAE}" type="datetime1">
              <a:rPr kumimoji="1" lang="zh-CN" altLang="en-US" smtClean="0"/>
              <a:pPr/>
              <a:t>2023/3/9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15925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2BE65DC-4889-9C4C-B5E2-30F280AEA422}" type="datetime1">
              <a:rPr kumimoji="1" lang="zh-CN" altLang="en-US" smtClean="0"/>
              <a:pPr/>
              <a:t>2023/3/9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135951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7511C-F0C6-6343-BDB6-AEB173689D32}" type="datetime1">
              <a:rPr kumimoji="1" lang="zh-CN" altLang="en-US" smtClean="0"/>
              <a:pPr/>
              <a:t>2023/3/9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48029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6D1A984-AD7D-4741-9FF2-57EBCDE027A7}" type="datetime1">
              <a:rPr kumimoji="1" lang="zh-CN" altLang="en-US" smtClean="0"/>
              <a:pPr/>
              <a:t>2023/3/9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139829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dirty="0" smtClean="0"/>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39E041F-EDAD-004C-8B80-E2F41A55CA3F}" type="datetime1">
              <a:rPr kumimoji="1" lang="zh-CN" altLang="en-US" smtClean="0"/>
              <a:pPr/>
              <a:t>2023/3/9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EE9F0596-D95A-BB48-AC39-82CF844AFE2B}" type="slidenum">
              <a:rPr kumimoji="1" lang="zh-CN" altLang="en-US" smtClean="0"/>
              <a:pPr/>
              <a:t>‹#›</a:t>
            </a:fld>
            <a:endParaRPr kumimoji="1" lang="zh-CN" altLang="en-US"/>
          </a:p>
        </p:txBody>
      </p:sp>
    </p:spTree>
    <p:extLst>
      <p:ext uri="{BB962C8B-B14F-4D97-AF65-F5344CB8AC3E}">
        <p14:creationId xmlns:p14="http://schemas.microsoft.com/office/powerpoint/2010/main" xmlns="" val="109668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ea typeface="宋体-简 粗体" charset="-122"/>
              </a:defRPr>
            </a:lvl1pPr>
          </a:lstStyle>
          <a:p>
            <a:fld id="{FD89088C-14A5-BC49-93A4-35358F305D6F}" type="datetime1">
              <a:rPr kumimoji="1" lang="zh-CN" altLang="en-US" smtClean="0"/>
              <a:pPr/>
              <a:t>2023/3/9</a:t>
            </a:fld>
            <a:endParaRPr kumimoji="1" lang="zh-CN" altLang="en-US" dirty="0"/>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ea typeface="宋体-简 粗体" charset="-122"/>
              </a:defRPr>
            </a:lvl1pPr>
          </a:lstStyle>
          <a:p>
            <a:endParaRPr kumimoji="1" lang="zh-CN" altLang="en-US" dirty="0"/>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ea typeface="宋体-简 粗体" charset="-122"/>
              </a:defRPr>
            </a:lvl1pPr>
          </a:lstStyle>
          <a:p>
            <a:fld id="{EE9F0596-D95A-BB48-AC39-82CF844AFE2B}" type="slidenum">
              <a:rPr kumimoji="1" lang="zh-CN" altLang="en-US" smtClean="0"/>
              <a:pPr/>
              <a:t>‹#›</a:t>
            </a:fld>
            <a:endParaRPr kumimoji="1" lang="zh-CN" altLang="en-US" dirty="0"/>
          </a:p>
        </p:txBody>
      </p:sp>
    </p:spTree>
    <p:extLst>
      <p:ext uri="{BB962C8B-B14F-4D97-AF65-F5344CB8AC3E}">
        <p14:creationId xmlns:p14="http://schemas.microsoft.com/office/powerpoint/2010/main" xmlns="" val="49206791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宋体-简 粗体" charset="-122"/>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宋体-简 粗体" charset="-122"/>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简 粗体"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简 粗体" charset="-122"/>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简 粗体" charset="-122"/>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简 粗体" charset="-122"/>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5.bin"/><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3.emf"/><Relationship Id="rId3" Type="http://schemas.openxmlformats.org/officeDocument/2006/relationships/notesSlide" Target="../notesSlides/notesSlide23.xml"/><Relationship Id="rId7" Type="http://schemas.openxmlformats.org/officeDocument/2006/relationships/oleObject" Target="../embeddings/oleObject7.bin"/><Relationship Id="rId12"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11" Type="http://schemas.openxmlformats.org/officeDocument/2006/relationships/image" Target="../media/image21.emf"/><Relationship Id="rId5" Type="http://schemas.openxmlformats.org/officeDocument/2006/relationships/image" Target="../media/image6.png"/><Relationship Id="rId10" Type="http://schemas.openxmlformats.org/officeDocument/2006/relationships/oleObject" Target="../embeddings/oleObject10.bin"/><Relationship Id="rId4" Type="http://schemas.openxmlformats.org/officeDocument/2006/relationships/audio" Target="../media/audio1.wav"/><Relationship Id="rId9" Type="http://schemas.openxmlformats.org/officeDocument/2006/relationships/oleObject" Target="../embeddings/oleObject9.bin"/><Relationship Id="rId14" Type="http://schemas.openxmlformats.org/officeDocument/2006/relationships/image" Target="../media/image12.emf"/></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25.xml"/><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audio" Target="../media/audio1.wav"/><Relationship Id="rId9" Type="http://schemas.openxmlformats.org/officeDocument/2006/relationships/image" Target="../media/image29.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3.bin"/><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5.bin"/></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2.bin"/><Relationship Id="rId11" Type="http://schemas.openxmlformats.org/officeDocument/2006/relationships/oleObject" Target="../embeddings/oleObject37.bin"/><Relationship Id="rId5" Type="http://schemas.openxmlformats.org/officeDocument/2006/relationships/oleObject" Target="../embeddings/oleObject31.bin"/><Relationship Id="rId10" Type="http://schemas.openxmlformats.org/officeDocument/2006/relationships/oleObject" Target="../embeddings/oleObject36.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37.xml"/><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oleObject" Target="../embeddings/oleObject43.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6.bin"/><Relationship Id="rId11" Type="http://schemas.openxmlformats.org/officeDocument/2006/relationships/oleObject" Target="../embeddings/oleObject51.bin"/><Relationship Id="rId5" Type="http://schemas.openxmlformats.org/officeDocument/2006/relationships/oleObject" Target="../embeddings/oleObject45.bin"/><Relationship Id="rId10" Type="http://schemas.openxmlformats.org/officeDocument/2006/relationships/oleObject" Target="../embeddings/oleObject50.bin"/><Relationship Id="rId4" Type="http://schemas.openxmlformats.org/officeDocument/2006/relationships/oleObject" Target="../embeddings/oleObject44.bin"/><Relationship Id="rId9" Type="http://schemas.openxmlformats.org/officeDocument/2006/relationships/oleObject" Target="../embeddings/oleObject49.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4.bin"/><Relationship Id="rId5" Type="http://schemas.openxmlformats.org/officeDocument/2006/relationships/oleObject" Target="../embeddings/oleObject53.bin"/><Relationship Id="rId4" Type="http://schemas.openxmlformats.org/officeDocument/2006/relationships/oleObject" Target="../embeddings/oleObject52.bin"/></Relationships>
</file>

<file path=ppt/slides/_rels/slide59.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55.bin"/><Relationship Id="rId7" Type="http://schemas.openxmlformats.org/officeDocument/2006/relationships/image" Target="../media/image75.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oleObject" Target="../embeddings/oleObject56.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7.xml.rels><?xml version="1.0" encoding="UTF-8" standalone="yes"?>
<Relationships xmlns="http://schemas.openxmlformats.org/package/2006/relationships"><Relationship Id="rId3" Type="http://schemas.openxmlformats.org/officeDocument/2006/relationships/slide" Target="slide61.xml"/><Relationship Id="rId7"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slide" Target="slide65.xml"/><Relationship Id="rId5" Type="http://schemas.openxmlformats.org/officeDocument/2006/relationships/slide" Target="slide63.xml"/><Relationship Id="rId4" Type="http://schemas.openxmlformats.org/officeDocument/2006/relationships/slide" Target="slide3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23"/>
          <p:cNvCxnSpPr/>
          <p:nvPr/>
        </p:nvCxnSpPr>
        <p:spPr>
          <a:xfrm flipH="1">
            <a:off x="7267188" y="4749728"/>
            <a:ext cx="1656184" cy="0"/>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5" name="直接连接符 24"/>
          <p:cNvCxnSpPr/>
          <p:nvPr/>
        </p:nvCxnSpPr>
        <p:spPr>
          <a:xfrm flipV="1">
            <a:off x="9816545" y="4756285"/>
            <a:ext cx="1748307" cy="3444"/>
          </a:xfrm>
          <a:prstGeom prst="line">
            <a:avLst/>
          </a:prstGeom>
          <a:ln w="19050">
            <a:gradFill flip="none" rotWithShape="1">
              <a:gsLst>
                <a:gs pos="0">
                  <a:srgbClr val="21A3D0"/>
                </a:gs>
                <a:gs pos="89000">
                  <a:schemeClr val="bg1"/>
                </a:gs>
                <a:gs pos="83000">
                  <a:srgbClr val="E8E8E6"/>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893684" y="4698928"/>
            <a:ext cx="122237" cy="120651"/>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b="1" dirty="0">
              <a:solidFill>
                <a:srgbClr val="FF0000"/>
              </a:solidFill>
              <a:latin typeface="宋体-简 粗体" charset="-122"/>
              <a:ea typeface="宋体-简 粗体" charset="-122"/>
              <a:cs typeface="宋体-简 粗体" charset="-122"/>
            </a:endParaRPr>
          </a:p>
        </p:txBody>
      </p:sp>
      <p:sp>
        <p:nvSpPr>
          <p:cNvPr id="7" name="椭圆 6"/>
          <p:cNvSpPr/>
          <p:nvPr/>
        </p:nvSpPr>
        <p:spPr>
          <a:xfrm>
            <a:off x="9695368" y="4698928"/>
            <a:ext cx="120651" cy="120651"/>
          </a:xfrm>
          <a:prstGeom prst="ellipse">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b="1" dirty="0">
              <a:solidFill>
                <a:srgbClr val="FF0000"/>
              </a:solidFill>
              <a:latin typeface="宋体-简 粗体" charset="-122"/>
              <a:ea typeface="宋体-简 粗体" charset="-122"/>
              <a:cs typeface="宋体-简 粗体" charset="-122"/>
            </a:endParaRPr>
          </a:p>
        </p:txBody>
      </p:sp>
      <p:pic>
        <p:nvPicPr>
          <p:cNvPr id="12" name="Picture 3" descr="3"/>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55433" t="27931" r="14603" b="25690"/>
          <a:stretch/>
        </p:blipFill>
        <p:spPr bwMode="auto">
          <a:xfrm>
            <a:off x="3901367" y="2138251"/>
            <a:ext cx="3744416" cy="3042339"/>
          </a:xfrm>
          <a:prstGeom prst="rect">
            <a:avLst/>
          </a:prstGeom>
          <a:noFill/>
          <a:ln>
            <a:noFill/>
          </a:ln>
          <a:extLst/>
        </p:spPr>
      </p:pic>
      <p:sp>
        <p:nvSpPr>
          <p:cNvPr id="13" name="Rectangle 4"/>
          <p:cNvSpPr txBox="1">
            <a:spLocks noChangeArrowheads="1"/>
          </p:cNvSpPr>
          <p:nvPr/>
        </p:nvSpPr>
        <p:spPr bwMode="auto">
          <a:xfrm>
            <a:off x="4472379" y="2899491"/>
            <a:ext cx="4877055"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kern="1200">
                <a:solidFill>
                  <a:schemeClr val="tx1"/>
                </a:solidFill>
                <a:latin typeface="+mj-lt"/>
                <a:ea typeface="造字工房悦黑体验版常规体" pitchFamily="50" charset="-122"/>
                <a:cs typeface="造字工房悦黑体验版常规体"/>
              </a:defRPr>
            </a:lvl1pPr>
            <a:lvl2pPr algn="ctr" rtl="0" fontAlgn="base">
              <a:spcBef>
                <a:spcPct val="0"/>
              </a:spcBef>
              <a:spcAft>
                <a:spcPct val="0"/>
              </a:spcAft>
              <a:defRPr sz="4400">
                <a:solidFill>
                  <a:schemeClr val="tx1"/>
                </a:solidFill>
                <a:latin typeface="Calibri" pitchFamily="34" charset="0"/>
                <a:ea typeface="造字工房悦黑体验版常规体"/>
                <a:cs typeface="造字工房悦黑体验版常规体"/>
              </a:defRPr>
            </a:lvl2pPr>
            <a:lvl3pPr algn="ctr" rtl="0" fontAlgn="base">
              <a:spcBef>
                <a:spcPct val="0"/>
              </a:spcBef>
              <a:spcAft>
                <a:spcPct val="0"/>
              </a:spcAft>
              <a:defRPr sz="4400">
                <a:solidFill>
                  <a:schemeClr val="tx1"/>
                </a:solidFill>
                <a:latin typeface="Calibri" pitchFamily="34" charset="0"/>
                <a:ea typeface="造字工房悦黑体验版常规体"/>
                <a:cs typeface="造字工房悦黑体验版常规体"/>
              </a:defRPr>
            </a:lvl3pPr>
            <a:lvl4pPr algn="ctr" rtl="0" fontAlgn="base">
              <a:spcBef>
                <a:spcPct val="0"/>
              </a:spcBef>
              <a:spcAft>
                <a:spcPct val="0"/>
              </a:spcAft>
              <a:defRPr sz="4400">
                <a:solidFill>
                  <a:schemeClr val="tx1"/>
                </a:solidFill>
                <a:latin typeface="Calibri" pitchFamily="34" charset="0"/>
                <a:ea typeface="造字工房悦黑体验版常规体"/>
                <a:cs typeface="造字工房悦黑体验版常规体"/>
              </a:defRPr>
            </a:lvl4pPr>
            <a:lvl5pPr algn="ctr" rtl="0" fontAlgn="base">
              <a:spcBef>
                <a:spcPct val="0"/>
              </a:spcBef>
              <a:spcAft>
                <a:spcPct val="0"/>
              </a:spcAft>
              <a:defRPr sz="4400">
                <a:solidFill>
                  <a:schemeClr val="tx1"/>
                </a:solidFill>
                <a:latin typeface="Calibri" pitchFamily="34" charset="0"/>
                <a:ea typeface="造字工房悦黑体验版常规体"/>
                <a:cs typeface="造字工房悦黑体验版常规体"/>
              </a:defRPr>
            </a:lvl5pPr>
            <a:lvl6pPr marL="457200" algn="ctr" rtl="0" fontAlgn="base">
              <a:spcBef>
                <a:spcPct val="0"/>
              </a:spcBef>
              <a:spcAft>
                <a:spcPct val="0"/>
              </a:spcAft>
              <a:defRPr sz="4400">
                <a:solidFill>
                  <a:schemeClr val="tx1"/>
                </a:solidFill>
                <a:latin typeface="Calibri" pitchFamily="34" charset="0"/>
                <a:ea typeface="造字工房悦黑体验版常规体"/>
                <a:cs typeface="造字工房悦黑体验版常规体"/>
              </a:defRPr>
            </a:lvl6pPr>
            <a:lvl7pPr marL="914400" algn="ctr" rtl="0" fontAlgn="base">
              <a:spcBef>
                <a:spcPct val="0"/>
              </a:spcBef>
              <a:spcAft>
                <a:spcPct val="0"/>
              </a:spcAft>
              <a:defRPr sz="4400">
                <a:solidFill>
                  <a:schemeClr val="tx1"/>
                </a:solidFill>
                <a:latin typeface="Calibri" pitchFamily="34" charset="0"/>
                <a:ea typeface="造字工房悦黑体验版常规体"/>
                <a:cs typeface="造字工房悦黑体验版常规体"/>
              </a:defRPr>
            </a:lvl7pPr>
            <a:lvl8pPr marL="1371600" algn="ctr" rtl="0" fontAlgn="base">
              <a:spcBef>
                <a:spcPct val="0"/>
              </a:spcBef>
              <a:spcAft>
                <a:spcPct val="0"/>
              </a:spcAft>
              <a:defRPr sz="4400">
                <a:solidFill>
                  <a:schemeClr val="tx1"/>
                </a:solidFill>
                <a:latin typeface="Calibri" pitchFamily="34" charset="0"/>
                <a:ea typeface="造字工房悦黑体验版常规体"/>
                <a:cs typeface="造字工房悦黑体验版常规体"/>
              </a:defRPr>
            </a:lvl8pPr>
            <a:lvl9pPr marL="1828800" algn="ctr" rtl="0" fontAlgn="base">
              <a:spcBef>
                <a:spcPct val="0"/>
              </a:spcBef>
              <a:spcAft>
                <a:spcPct val="0"/>
              </a:spcAft>
              <a:defRPr sz="4400">
                <a:solidFill>
                  <a:schemeClr val="tx1"/>
                </a:solidFill>
                <a:latin typeface="Calibri" pitchFamily="34" charset="0"/>
                <a:ea typeface="造字工房悦黑体验版常规体"/>
                <a:cs typeface="造字工房悦黑体验版常规体"/>
              </a:defRPr>
            </a:lvl9pPr>
          </a:lstStyle>
          <a:p>
            <a:r>
              <a:rPr lang="zh-CN" altLang="en-US" sz="8000" b="1" dirty="0">
                <a:solidFill>
                  <a:schemeClr val="bg1"/>
                </a:solidFill>
                <a:latin typeface="宋体-简 粗体" charset="-122"/>
                <a:ea typeface="宋体-简 粗体" charset="-122"/>
                <a:cs typeface="宋体-简 粗体" charset="-122"/>
              </a:rPr>
              <a:t>单纯 </a:t>
            </a:r>
            <a:r>
              <a:rPr lang="zh-CN" altLang="en-US" sz="8000" b="1" dirty="0">
                <a:latin typeface="宋体-简 粗体" charset="-122"/>
                <a:ea typeface="宋体-简 粗体" charset="-122"/>
                <a:cs typeface="宋体-简 粗体" charset="-122"/>
              </a:rPr>
              <a:t>形法</a:t>
            </a:r>
          </a:p>
        </p:txBody>
      </p:sp>
      <p:sp>
        <p:nvSpPr>
          <p:cNvPr id="14" name="Text Box 6"/>
          <p:cNvSpPr txBox="1">
            <a:spLocks noChangeArrowheads="1"/>
          </p:cNvSpPr>
          <p:nvPr/>
        </p:nvSpPr>
        <p:spPr bwMode="auto">
          <a:xfrm>
            <a:off x="948790" y="1137233"/>
            <a:ext cx="6790207" cy="13388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zh-CN" altLang="en-US" sz="5400" b="1" dirty="0" smtClean="0">
                <a:latin typeface="宋体-简 粗体" charset="-122"/>
                <a:ea typeface="宋体-简 粗体" charset="-122"/>
                <a:cs typeface="宋体-简 粗体" charset="-122"/>
              </a:rPr>
              <a:t>第二章  </a:t>
            </a:r>
            <a:r>
              <a:rPr lang="zh-CN" altLang="en-US" sz="5400" b="1" dirty="0">
                <a:latin typeface="宋体-简 粗体" charset="-122"/>
                <a:ea typeface="宋体-简 粗体" charset="-122"/>
                <a:cs typeface="宋体-简 粗体" charset="-122"/>
              </a:rPr>
              <a:t>线性规划与  </a:t>
            </a:r>
            <a:endParaRPr lang="zh-CN" altLang="zh-CN" sz="5400" b="1" dirty="0">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488663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87760" y="2352314"/>
            <a:ext cx="10693705" cy="3849194"/>
          </a:xfrm>
        </p:spPr>
        <p:txBody>
          <a:bodyPr>
            <a:noAutofit/>
          </a:bodyPr>
          <a:lstStyle/>
          <a:p>
            <a:pPr indent="457189">
              <a:lnSpc>
                <a:spcPct val="150000"/>
              </a:lnSpc>
              <a:spcBef>
                <a:spcPct val="20000"/>
              </a:spcBef>
              <a:buNone/>
            </a:pPr>
            <a:r>
              <a:rPr lang="zh-CN" altLang="en-US" sz="2400" dirty="0" smtClean="0">
                <a:effectLst>
                  <a:outerShdw blurRad="38100" dist="38100" dir="2700000" algn="tl">
                    <a:srgbClr val="FFFFFF"/>
                  </a:outerShdw>
                </a:effectLst>
              </a:rPr>
              <a:t>根据</a:t>
            </a:r>
            <a:r>
              <a:rPr lang="zh-CN" altLang="en-US" sz="2400" dirty="0">
                <a:effectLst>
                  <a:outerShdw blurRad="38100" dist="38100" dir="2700000" algn="tl">
                    <a:srgbClr val="FFFFFF"/>
                  </a:outerShdw>
                </a:effectLst>
              </a:rPr>
              <a:t>以上定理，</a:t>
            </a:r>
            <a:r>
              <a:rPr lang="zh-CN" altLang="en-US" sz="2400" noProof="1">
                <a:effectLst>
                  <a:outerShdw blurRad="38100" dist="38100" dir="2700000" algn="tl">
                    <a:srgbClr val="FFFFFF"/>
                  </a:outerShdw>
                </a:effectLst>
              </a:rPr>
              <a:t>只需将注意力放在</a:t>
            </a:r>
            <a:r>
              <a:rPr lang="zh-CN" altLang="en-US" sz="2400" noProof="1">
                <a:solidFill>
                  <a:srgbClr val="FF3300"/>
                </a:solidFill>
                <a:effectLst>
                  <a:outerShdw blurRad="38100" dist="38100" dir="2700000" algn="tl">
                    <a:srgbClr val="000000"/>
                  </a:outerShdw>
                </a:effectLst>
              </a:rPr>
              <a:t>数量有限的基本可行解上</a:t>
            </a:r>
            <a:r>
              <a:rPr lang="zh-CN" altLang="en-US" sz="2400" noProof="1">
                <a:effectLst>
                  <a:outerShdw blurRad="38100" dist="38100" dir="2700000" algn="tl">
                    <a:srgbClr val="FFFFFF"/>
                  </a:outerShdw>
                </a:effectLst>
              </a:rPr>
              <a:t>，寻找一种</a:t>
            </a:r>
            <a:r>
              <a:rPr lang="zh-CN" altLang="en-US" sz="2400" dirty="0">
                <a:effectLst>
                  <a:outerShdw blurRad="38100" dist="38100" dir="2700000" algn="tl">
                    <a:srgbClr val="FFFFFF"/>
                  </a:outerShdw>
                </a:effectLst>
              </a:rPr>
              <a:t>计算</a:t>
            </a:r>
            <a:r>
              <a:rPr lang="zh-CN" altLang="en-US" sz="2400" noProof="1">
                <a:effectLst>
                  <a:outerShdw blurRad="38100" dist="38100" dir="2700000" algn="tl">
                    <a:srgbClr val="FFFFFF"/>
                  </a:outerShdw>
                </a:effectLst>
              </a:rPr>
              <a:t>方法，从一个基本可行解跳到另一个</a:t>
            </a:r>
            <a:r>
              <a:rPr lang="zh-CN" altLang="en-US" sz="2400" noProof="1" smtClean="0">
                <a:effectLst>
                  <a:outerShdw blurRad="38100" dist="38100" dir="2700000" algn="tl">
                    <a:srgbClr val="FFFFFF"/>
                  </a:outerShdw>
                </a:effectLst>
              </a:rPr>
              <a:t>基本可行解</a:t>
            </a:r>
            <a:r>
              <a:rPr lang="zh-CN" altLang="en-US" sz="2400" noProof="1">
                <a:effectLst>
                  <a:outerShdw blurRad="38100" dist="38100" dir="2700000" algn="tl">
                    <a:srgbClr val="FFFFFF"/>
                  </a:outerShdw>
                </a:effectLst>
              </a:rPr>
              <a:t>，</a:t>
            </a:r>
            <a:r>
              <a:rPr lang="zh-CN" altLang="en-US" sz="2400" noProof="1" smtClean="0">
                <a:effectLst>
                  <a:outerShdw blurRad="38100" dist="38100" dir="2700000" algn="tl">
                    <a:srgbClr val="FFFFFF"/>
                  </a:outerShdw>
                </a:effectLst>
              </a:rPr>
              <a:t>并</a:t>
            </a:r>
            <a:r>
              <a:rPr lang="zh-CN" altLang="en-US" sz="2400" noProof="1">
                <a:effectLst>
                  <a:outerShdw blurRad="38100" dist="38100" dir="2700000" algn="tl">
                    <a:srgbClr val="FFFFFF"/>
                  </a:outerShdw>
                </a:effectLst>
              </a:rPr>
              <a:t>保持</a:t>
            </a:r>
            <a:r>
              <a:rPr lang="zh-CN" altLang="en-US" sz="2400" noProof="1">
                <a:solidFill>
                  <a:srgbClr val="FF3300"/>
                </a:solidFill>
                <a:effectLst>
                  <a:outerShdw blurRad="38100" dist="38100" dir="2700000" algn="tl">
                    <a:srgbClr val="000000"/>
                  </a:outerShdw>
                </a:effectLst>
              </a:rPr>
              <a:t>目标函数的改善</a:t>
            </a:r>
            <a:r>
              <a:rPr lang="zh-CN" altLang="en-US" sz="2400" noProof="1">
                <a:effectLst>
                  <a:outerShdw blurRad="38100" dist="38100" dir="2700000" algn="tl">
                    <a:srgbClr val="FFFFFF"/>
                  </a:outerShdw>
                </a:effectLst>
              </a:rPr>
              <a:t>，</a:t>
            </a:r>
            <a:r>
              <a:rPr lang="zh-CN" altLang="en-US" sz="2400" dirty="0">
                <a:effectLst>
                  <a:outerShdw blurRad="38100" dist="38100" dir="2700000" algn="tl">
                    <a:srgbClr val="FFFFFF"/>
                  </a:outerShdw>
                </a:effectLst>
              </a:rPr>
              <a:t>就可以在</a:t>
            </a:r>
            <a:r>
              <a:rPr lang="zh-CN" altLang="en-US" sz="2400" dirty="0">
                <a:solidFill>
                  <a:srgbClr val="FF3300"/>
                </a:solidFill>
                <a:effectLst>
                  <a:outerShdw blurRad="38100" dist="38100" dir="2700000" algn="tl">
                    <a:srgbClr val="000000"/>
                  </a:outerShdw>
                </a:effectLst>
              </a:rPr>
              <a:t>有限次的迭代后找到最优基本可行解</a:t>
            </a:r>
            <a:r>
              <a:rPr lang="zh-CN" altLang="en-US" sz="2400" dirty="0" smtClean="0">
                <a:effectLst>
                  <a:outerShdw blurRad="38100" dist="38100" dir="2700000" algn="tl">
                    <a:srgbClr val="FFFFFF"/>
                  </a:outerShdw>
                </a:effectLst>
              </a:rPr>
              <a:t>。</a:t>
            </a:r>
            <a:endParaRPr lang="en-US" altLang="zh-CN" sz="2400" dirty="0" smtClean="0">
              <a:effectLst>
                <a:outerShdw blurRad="38100" dist="38100" dir="2700000" algn="tl">
                  <a:srgbClr val="FFFFFF"/>
                </a:outerShdw>
              </a:effectLst>
            </a:endParaRPr>
          </a:p>
          <a:p>
            <a:pPr indent="457189">
              <a:lnSpc>
                <a:spcPct val="150000"/>
              </a:lnSpc>
              <a:spcBef>
                <a:spcPct val="20000"/>
              </a:spcBef>
              <a:buNone/>
            </a:pPr>
            <a:endParaRPr lang="zh-CN" altLang="en-US" sz="2400" dirty="0" smtClean="0">
              <a:effectLst>
                <a:outerShdw blurRad="38100" dist="38100" dir="2700000" algn="tl">
                  <a:srgbClr val="FFFFFF"/>
                </a:outerShdw>
              </a:effectLst>
            </a:endParaRPr>
          </a:p>
          <a:p>
            <a:pPr indent="457189">
              <a:lnSpc>
                <a:spcPct val="150000"/>
              </a:lnSpc>
              <a:spcBef>
                <a:spcPct val="20000"/>
              </a:spcBef>
              <a:buNone/>
            </a:pPr>
            <a:r>
              <a:rPr lang="zh-CN" altLang="en-US" sz="2400" dirty="0" smtClean="0"/>
              <a:t>单纯</a:t>
            </a:r>
            <a:r>
              <a:rPr lang="zh-CN" altLang="en-US" sz="2400" dirty="0"/>
              <a:t>形法的贡献在于，按照它所设定的原则进行计算，能够显著提高试算效率，减小试算次数。</a:t>
            </a:r>
          </a:p>
          <a:p>
            <a:pPr indent="457189">
              <a:lnSpc>
                <a:spcPct val="150000"/>
              </a:lnSpc>
              <a:spcBef>
                <a:spcPct val="20000"/>
              </a:spcBef>
              <a:buNone/>
            </a:pPr>
            <a:endParaRPr lang="zh-CN" altLang="en-US" dirty="0" smtClean="0">
              <a:effectLst>
                <a:outerShdw blurRad="38100" dist="38100" dir="2700000" algn="tl">
                  <a:srgbClr val="FFFFFF"/>
                </a:outerShdw>
              </a:effectLst>
            </a:endParaRPr>
          </a:p>
          <a:p>
            <a:pPr indent="457189">
              <a:lnSpc>
                <a:spcPct val="150000"/>
              </a:lnSpc>
              <a:spcBef>
                <a:spcPct val="20000"/>
              </a:spcBef>
              <a:buNone/>
            </a:pPr>
            <a:r>
              <a:rPr lang="zh-CN" altLang="en-US" dirty="0">
                <a:solidFill>
                  <a:srgbClr val="000000"/>
                </a:solidFill>
                <a:sym typeface="Verdana" charset="0"/>
              </a:rPr>
              <a:t> </a:t>
            </a:r>
            <a:endParaRPr lang="zh-CN" altLang="en-US" dirty="0">
              <a:effectLst>
                <a:outerShdw blurRad="38100" dist="38100" dir="2700000" algn="tl">
                  <a:srgbClr val="FFFFFF"/>
                </a:outerShdw>
              </a:effectLst>
            </a:endParaRPr>
          </a:p>
        </p:txBody>
      </p:sp>
      <p:pic>
        <p:nvPicPr>
          <p:cNvPr id="19" name="Picture 6" descr="1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569" b="66779"/>
          <a:stretch/>
        </p:blipFill>
        <p:spPr bwMode="auto">
          <a:xfrm>
            <a:off x="0" y="522288"/>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 descr="11"/>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80236" b="67640"/>
          <a:stretch/>
        </p:blipFill>
        <p:spPr bwMode="auto">
          <a:xfrm>
            <a:off x="-30163" y="571500"/>
            <a:ext cx="1805683" cy="18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Box 4"/>
          <p:cNvSpPr txBox="1">
            <a:spLocks noChangeArrowheads="1"/>
          </p:cNvSpPr>
          <p:nvPr/>
        </p:nvSpPr>
        <p:spPr bwMode="auto">
          <a:xfrm>
            <a:off x="565395" y="1293431"/>
            <a:ext cx="103922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3600" b="1" dirty="0">
                <a:solidFill>
                  <a:schemeClr val="bg1"/>
                </a:solidFill>
                <a:latin typeface="宋体-简 粗体" charset="-122"/>
                <a:ea typeface="宋体-简 粗体" charset="-122"/>
                <a:cs typeface="宋体-简 粗体" charset="-122"/>
              </a:rPr>
              <a:t>1.1</a:t>
            </a:r>
            <a:r>
              <a:rPr lang="zh-CN" altLang="en-US" sz="3600" b="1" dirty="0">
                <a:solidFill>
                  <a:schemeClr val="bg1"/>
                </a:solidFill>
                <a:latin typeface="宋体-简 粗体" charset="-122"/>
                <a:ea typeface="宋体-简 粗体" charset="-122"/>
                <a:cs typeface="宋体-简 粗体" charset="-122"/>
              </a:rPr>
              <a:t> </a:t>
            </a: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8" name="Text Box 6"/>
          <p:cNvSpPr txBox="1">
            <a:spLocks noChangeArrowheads="1"/>
          </p:cNvSpPr>
          <p:nvPr/>
        </p:nvSpPr>
        <p:spPr bwMode="auto">
          <a:xfrm>
            <a:off x="1651554" y="1097137"/>
            <a:ext cx="295465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3600" b="1" dirty="0">
                <a:solidFill>
                  <a:srgbClr val="46A4D0"/>
                </a:solidFill>
                <a:latin typeface="宋体-简 粗体" charset="-122"/>
                <a:ea typeface="宋体-简 粗体" charset="-122"/>
                <a:cs typeface="宋体-简 粗体" charset="-122"/>
                <a:sym typeface="Times New Roman" charset="0"/>
              </a:rPr>
              <a:t>单纯形法原理</a:t>
            </a:r>
          </a:p>
        </p:txBody>
      </p:sp>
      <p:sp>
        <p:nvSpPr>
          <p:cNvPr id="11" name="Text Box 6"/>
          <p:cNvSpPr txBox="1">
            <a:spLocks noChangeArrowheads="1"/>
          </p:cNvSpPr>
          <p:nvPr/>
        </p:nvSpPr>
        <p:spPr bwMode="auto">
          <a:xfrm>
            <a:off x="1522413" y="214438"/>
            <a:ext cx="224292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a:solidFill>
                  <a:srgbClr val="46A4D0"/>
                </a:solidFill>
                <a:latin typeface="宋体-简 粗体" charset="-122"/>
                <a:ea typeface="宋体-简 粗体" charset="-122"/>
                <a:cs typeface="宋体-简 粗体" charset="-122"/>
                <a:sym typeface="Times New Roman" charset="0"/>
              </a:rPr>
              <a:t>单纯形法原理</a:t>
            </a:r>
          </a:p>
          <a:p>
            <a:pPr>
              <a:lnSpc>
                <a:spcPct val="150000"/>
              </a:lnSpc>
            </a:pPr>
            <a:r>
              <a:rPr lang="en-US" altLang="zh-CN" sz="2400" b="1" dirty="0">
                <a:solidFill>
                  <a:srgbClr val="46A4D0"/>
                </a:solidFill>
                <a:latin typeface="宋体-简 粗体" charset="-122"/>
                <a:ea typeface="宋体-简 粗体" charset="-122"/>
                <a:cs typeface="宋体-简 粗体" charset="-122"/>
              </a:rPr>
              <a:t> </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559301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标注 41"/>
          <p:cNvSpPr/>
          <p:nvPr/>
        </p:nvSpPr>
        <p:spPr>
          <a:xfrm>
            <a:off x="11027839" y="5792743"/>
            <a:ext cx="974558" cy="546725"/>
          </a:xfrm>
          <a:prstGeom prst="wedgeRoundRectCallout">
            <a:avLst>
              <a:gd name="adj1" fmla="val -133585"/>
              <a:gd name="adj2" fmla="val -150297"/>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34" name="圆角矩形标注 33"/>
          <p:cNvSpPr/>
          <p:nvPr/>
        </p:nvSpPr>
        <p:spPr>
          <a:xfrm>
            <a:off x="7910958" y="5833508"/>
            <a:ext cx="974558" cy="505960"/>
          </a:xfrm>
          <a:prstGeom prst="wedgeRoundRectCallout">
            <a:avLst>
              <a:gd name="adj1" fmla="val -50870"/>
              <a:gd name="adj2" fmla="val -378895"/>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31" name="圆角矩形标注 30"/>
          <p:cNvSpPr/>
          <p:nvPr/>
        </p:nvSpPr>
        <p:spPr>
          <a:xfrm>
            <a:off x="4047264" y="5792743"/>
            <a:ext cx="974558" cy="546725"/>
          </a:xfrm>
          <a:prstGeom prst="wedgeRoundRectCallout">
            <a:avLst>
              <a:gd name="adj1" fmla="val 128143"/>
              <a:gd name="adj2" fmla="val -268033"/>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32" name="文本框 31"/>
          <p:cNvSpPr txBox="1"/>
          <p:nvPr/>
        </p:nvSpPr>
        <p:spPr>
          <a:xfrm>
            <a:off x="11060926" y="5857869"/>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4055387" y="5881439"/>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grpSp>
        <p:nvGrpSpPr>
          <p:cNvPr id="36" name="组合 35"/>
          <p:cNvGrpSpPr/>
          <p:nvPr/>
        </p:nvGrpSpPr>
        <p:grpSpPr>
          <a:xfrm>
            <a:off x="9603465" y="1496194"/>
            <a:ext cx="974558" cy="546725"/>
            <a:chOff x="8596564" y="1035428"/>
            <a:chExt cx="974558" cy="546725"/>
          </a:xfrm>
        </p:grpSpPr>
        <p:sp>
          <p:nvSpPr>
            <p:cNvPr id="37" name="圆角矩形标注 36"/>
            <p:cNvSpPr/>
            <p:nvPr/>
          </p:nvSpPr>
          <p:spPr>
            <a:xfrm>
              <a:off x="8596564" y="1035428"/>
              <a:ext cx="974558" cy="546725"/>
            </a:xfrm>
            <a:prstGeom prst="wedgeRoundRectCallout">
              <a:avLst>
                <a:gd name="adj1" fmla="val -125561"/>
                <a:gd name="adj2" fmla="val 251324"/>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38" name="文本框 37"/>
            <p:cNvSpPr txBox="1"/>
            <p:nvPr/>
          </p:nvSpPr>
          <p:spPr>
            <a:xfrm>
              <a:off x="8629651" y="1124124"/>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8515960" y="995703"/>
            <a:ext cx="974558" cy="546725"/>
            <a:chOff x="8596564" y="1035428"/>
            <a:chExt cx="974558" cy="546725"/>
          </a:xfrm>
        </p:grpSpPr>
        <p:sp>
          <p:nvSpPr>
            <p:cNvPr id="3" name="圆角矩形标注 2"/>
            <p:cNvSpPr/>
            <p:nvPr/>
          </p:nvSpPr>
          <p:spPr>
            <a:xfrm>
              <a:off x="8596564" y="1035428"/>
              <a:ext cx="974558" cy="546725"/>
            </a:xfrm>
            <a:prstGeom prst="wedgeRoundRectCallout">
              <a:avLst>
                <a:gd name="adj1" fmla="val -125561"/>
                <a:gd name="adj2" fmla="val 251324"/>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4" name="文本框 3"/>
            <p:cNvSpPr txBox="1"/>
            <p:nvPr/>
          </p:nvSpPr>
          <p:spPr>
            <a:xfrm>
              <a:off x="8629651" y="1124124"/>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grpSp>
      <p:sp>
        <p:nvSpPr>
          <p:cNvPr id="2" name="内容占位符 1"/>
          <p:cNvSpPr>
            <a:spLocks noGrp="1"/>
          </p:cNvSpPr>
          <p:nvPr>
            <p:ph idx="1"/>
          </p:nvPr>
        </p:nvSpPr>
        <p:spPr>
          <a:xfrm>
            <a:off x="3729789" y="1923612"/>
            <a:ext cx="7935739" cy="3761310"/>
          </a:xfrm>
        </p:spPr>
        <p:txBody>
          <a:bodyPr>
            <a:noAutofit/>
          </a:bodyPr>
          <a:lstStyle/>
          <a:p>
            <a:pPr>
              <a:lnSpc>
                <a:spcPct val="130000"/>
              </a:lnSpc>
              <a:buFont typeface="Wingdings" charset="2"/>
              <a:buChar char="ü"/>
            </a:pPr>
            <a:r>
              <a:rPr lang="zh-CN" altLang="en-US" sz="2400" dirty="0" smtClean="0">
                <a:solidFill>
                  <a:srgbClr val="000000"/>
                </a:solidFill>
                <a:sym typeface="华文仿宋" charset="-122"/>
              </a:rPr>
              <a:t>根据</a:t>
            </a:r>
            <a:r>
              <a:rPr lang="zh-CN" altLang="en-US" sz="2400" dirty="0">
                <a:solidFill>
                  <a:srgbClr val="000000"/>
                </a:solidFill>
                <a:sym typeface="Times New Roman" charset="0"/>
              </a:rPr>
              <a:t>线性规划</a:t>
            </a:r>
            <a:r>
              <a:rPr lang="zh-CN" altLang="en-US" sz="2400" dirty="0">
                <a:solidFill>
                  <a:srgbClr val="000000"/>
                </a:solidFill>
                <a:sym typeface="华文仿宋" charset="-122"/>
              </a:rPr>
              <a:t>问题的</a:t>
            </a:r>
            <a:r>
              <a:rPr lang="zh-CN" altLang="en-US" sz="2400" dirty="0" smtClean="0">
                <a:solidFill>
                  <a:srgbClr val="000000"/>
                </a:solidFill>
                <a:sym typeface="华文仿宋" charset="-122"/>
              </a:rPr>
              <a:t>标准型：</a:t>
            </a:r>
          </a:p>
          <a:p>
            <a:pPr>
              <a:lnSpc>
                <a:spcPct val="130000"/>
              </a:lnSpc>
              <a:buFont typeface="Wingdings" charset="2"/>
              <a:buChar char="ü"/>
            </a:pPr>
            <a:r>
              <a:rPr lang="zh-CN" altLang="en-US" sz="2400" dirty="0" smtClean="0">
                <a:solidFill>
                  <a:srgbClr val="000000"/>
                </a:solidFill>
                <a:sym typeface="华文仿宋" charset="-122"/>
              </a:rPr>
              <a:t>（</a:t>
            </a:r>
            <a:r>
              <a:rPr lang="en-US" altLang="zh-CN" sz="2400" dirty="0" smtClean="0">
                <a:solidFill>
                  <a:srgbClr val="000000"/>
                </a:solidFill>
                <a:sym typeface="华文仿宋" charset="-122"/>
              </a:rPr>
              <a:t>1</a:t>
            </a:r>
            <a:r>
              <a:rPr lang="zh-CN" altLang="en-US" sz="2400" dirty="0" smtClean="0">
                <a:solidFill>
                  <a:srgbClr val="000000"/>
                </a:solidFill>
                <a:sym typeface="华文仿宋" charset="-122"/>
              </a:rPr>
              <a:t>）</a:t>
            </a:r>
            <a:r>
              <a:rPr lang="zh-CN" altLang="en-US" sz="2400" dirty="0" smtClean="0">
                <a:effectLst>
                  <a:outerShdw blurRad="38100" dist="38100" dir="2700000" algn="tl">
                    <a:srgbClr val="FFFFFF"/>
                  </a:outerShdw>
                </a:effectLst>
                <a:latin typeface="宋体" charset="0"/>
              </a:rPr>
              <a:t>从</a:t>
            </a:r>
            <a:r>
              <a:rPr lang="zh-CN" altLang="en-US" sz="2400" dirty="0">
                <a:effectLst>
                  <a:outerShdw blurRad="38100" dist="38100" dir="2700000" algn="tl">
                    <a:srgbClr val="FFFFFF"/>
                  </a:outerShdw>
                </a:effectLst>
                <a:latin typeface="宋体" charset="0"/>
              </a:rPr>
              <a:t>可行域的</a:t>
            </a:r>
            <a:r>
              <a:rPr lang="zh-CN" altLang="en-US" sz="2400" dirty="0">
                <a:solidFill>
                  <a:srgbClr val="FF3300"/>
                </a:solidFill>
                <a:effectLst>
                  <a:outerShdw blurRad="38100" dist="38100" dir="2700000" algn="tl">
                    <a:srgbClr val="000000"/>
                  </a:outerShdw>
                </a:effectLst>
                <a:latin typeface="宋体" charset="0"/>
              </a:rPr>
              <a:t>一个</a:t>
            </a:r>
            <a:r>
              <a:rPr lang="zh-CN" altLang="en-US" sz="2400" dirty="0" smtClean="0">
                <a:solidFill>
                  <a:srgbClr val="FF3300"/>
                </a:solidFill>
                <a:effectLst>
                  <a:outerShdw blurRad="38100" dist="38100" dir="2700000" algn="tl">
                    <a:srgbClr val="000000"/>
                  </a:outerShdw>
                </a:effectLst>
                <a:latin typeface="宋体" charset="0"/>
              </a:rPr>
              <a:t>基可行解</a:t>
            </a:r>
            <a:r>
              <a:rPr lang="en-US" altLang="zh-CN" sz="2400" dirty="0">
                <a:solidFill>
                  <a:srgbClr val="FF3300"/>
                </a:solidFill>
                <a:effectLst>
                  <a:outerShdw blurRad="38100" dist="38100" dir="2700000" algn="tl">
                    <a:srgbClr val="000000"/>
                  </a:outerShdw>
                </a:effectLst>
                <a:latin typeface="宋体" charset="0"/>
              </a:rPr>
              <a:t>(</a:t>
            </a:r>
            <a:r>
              <a:rPr lang="zh-CN" altLang="en-US" sz="2400" dirty="0" smtClean="0">
                <a:solidFill>
                  <a:srgbClr val="FF3300"/>
                </a:solidFill>
                <a:effectLst>
                  <a:outerShdw blurRad="38100" dist="38100" dir="2700000" algn="tl">
                    <a:srgbClr val="000000"/>
                  </a:outerShdw>
                </a:effectLst>
                <a:latin typeface="宋体" charset="0"/>
              </a:rPr>
              <a:t>极点，</a:t>
            </a:r>
            <a:r>
              <a:rPr lang="zh-CN" altLang="en-US" sz="2400" dirty="0" smtClean="0">
                <a:solidFill>
                  <a:srgbClr val="000000"/>
                </a:solidFill>
                <a:sym typeface="华文仿宋" charset="-122"/>
              </a:rPr>
              <a:t>常</a:t>
            </a:r>
            <a:r>
              <a:rPr lang="zh-CN" altLang="en-US" sz="2400" dirty="0">
                <a:solidFill>
                  <a:srgbClr val="000000"/>
                </a:solidFill>
                <a:sym typeface="华文仿宋" charset="-122"/>
              </a:rPr>
              <a:t>称为初始基本可行解</a:t>
            </a:r>
            <a:r>
              <a:rPr lang="en-US" altLang="zh-CN" sz="2400" dirty="0" smtClean="0">
                <a:solidFill>
                  <a:srgbClr val="FF3300"/>
                </a:solidFill>
                <a:effectLst>
                  <a:outerShdw blurRad="38100" dist="38100" dir="2700000" algn="tl">
                    <a:srgbClr val="000000"/>
                  </a:outerShdw>
                </a:effectLst>
                <a:latin typeface="宋体" charset="0"/>
              </a:rPr>
              <a:t>)</a:t>
            </a:r>
            <a:r>
              <a:rPr lang="zh-CN" altLang="en-US" sz="2400" dirty="0">
                <a:solidFill>
                  <a:srgbClr val="FF3300"/>
                </a:solidFill>
                <a:effectLst>
                  <a:outerShdw blurRad="38100" dist="38100" dir="2700000" algn="tl">
                    <a:srgbClr val="000000"/>
                  </a:outerShdw>
                </a:effectLst>
                <a:latin typeface="宋体" charset="0"/>
              </a:rPr>
              <a:t>出发</a:t>
            </a:r>
            <a:r>
              <a:rPr lang="zh-CN" altLang="en-US" sz="2400" dirty="0">
                <a:effectLst>
                  <a:outerShdw blurRad="38100" dist="38100" dir="2700000" algn="tl">
                    <a:srgbClr val="FFFFFF"/>
                  </a:outerShdw>
                </a:effectLst>
                <a:latin typeface="宋体" charset="0"/>
              </a:rPr>
              <a:t>，判别它是否已是最</a:t>
            </a:r>
            <a:r>
              <a:rPr lang="zh-CN" altLang="en-US" sz="2400" dirty="0" smtClean="0">
                <a:effectLst>
                  <a:outerShdw blurRad="38100" dist="38100" dir="2700000" algn="tl">
                    <a:srgbClr val="FFFFFF"/>
                  </a:outerShdw>
                </a:effectLst>
                <a:latin typeface="宋体" charset="0"/>
              </a:rPr>
              <a:t>优解。</a:t>
            </a:r>
          </a:p>
          <a:p>
            <a:pPr>
              <a:lnSpc>
                <a:spcPct val="130000"/>
              </a:lnSpc>
              <a:buFont typeface="Wingdings" charset="2"/>
              <a:buChar char="ü"/>
            </a:pPr>
            <a:r>
              <a:rPr lang="zh-CN" altLang="en-US" sz="2400" dirty="0" smtClean="0">
                <a:effectLst>
                  <a:outerShdw blurRad="38100" dist="38100" dir="2700000" algn="tl">
                    <a:srgbClr val="FFFFFF"/>
                  </a:outerShdw>
                </a:effectLst>
                <a:latin typeface="宋体" charset="0"/>
              </a:rPr>
              <a:t>（</a:t>
            </a:r>
            <a:r>
              <a:rPr lang="en-US" altLang="zh-CN" sz="2400" dirty="0" smtClean="0">
                <a:effectLst>
                  <a:outerShdw blurRad="38100" dist="38100" dir="2700000" algn="tl">
                    <a:srgbClr val="FFFFFF"/>
                  </a:outerShdw>
                </a:effectLst>
                <a:latin typeface="宋体" charset="0"/>
              </a:rPr>
              <a:t>2</a:t>
            </a:r>
            <a:r>
              <a:rPr lang="zh-CN" altLang="en-US" sz="2400" dirty="0" smtClean="0">
                <a:effectLst>
                  <a:outerShdw blurRad="38100" dist="38100" dir="2700000" algn="tl">
                    <a:srgbClr val="FFFFFF"/>
                  </a:outerShdw>
                </a:effectLst>
                <a:latin typeface="宋体" charset="0"/>
              </a:rPr>
              <a:t>）如果</a:t>
            </a:r>
            <a:r>
              <a:rPr lang="zh-CN" altLang="en-US" sz="2400" dirty="0">
                <a:effectLst>
                  <a:outerShdw blurRad="38100" dist="38100" dir="2700000" algn="tl">
                    <a:srgbClr val="FFFFFF"/>
                  </a:outerShdw>
                </a:effectLst>
                <a:latin typeface="宋体" charset="0"/>
              </a:rPr>
              <a:t>不是，</a:t>
            </a:r>
            <a:r>
              <a:rPr lang="zh-CN" altLang="en-US" sz="2400" dirty="0">
                <a:solidFill>
                  <a:srgbClr val="FF3300"/>
                </a:solidFill>
                <a:effectLst>
                  <a:outerShdw blurRad="38100" dist="38100" dir="2700000" algn="tl">
                    <a:srgbClr val="000000"/>
                  </a:outerShdw>
                </a:effectLst>
                <a:latin typeface="宋体" charset="0"/>
              </a:rPr>
              <a:t>寻找下一个</a:t>
            </a:r>
            <a:r>
              <a:rPr lang="zh-CN" altLang="en-US" sz="2400" dirty="0" smtClean="0">
                <a:solidFill>
                  <a:srgbClr val="FF3300"/>
                </a:solidFill>
                <a:effectLst>
                  <a:outerShdw blurRad="38100" dist="38100" dir="2700000" algn="tl">
                    <a:srgbClr val="000000"/>
                  </a:outerShdw>
                </a:effectLst>
                <a:latin typeface="宋体" charset="0"/>
              </a:rPr>
              <a:t>基可行解</a:t>
            </a:r>
            <a:r>
              <a:rPr lang="zh-CN" altLang="en-US" sz="2400" dirty="0" smtClean="0">
                <a:effectLst>
                  <a:outerShdw blurRad="38100" dist="38100" dir="2700000" algn="tl">
                    <a:srgbClr val="FFFFFF"/>
                  </a:outerShdw>
                </a:effectLst>
                <a:latin typeface="宋体" charset="0"/>
              </a:rPr>
              <a:t>，</a:t>
            </a:r>
            <a:r>
              <a:rPr lang="zh-CN" altLang="en-US" sz="2400" dirty="0">
                <a:solidFill>
                  <a:srgbClr val="000000"/>
                </a:solidFill>
                <a:sym typeface="华文仿宋" charset="-122"/>
              </a:rPr>
              <a:t>并使得每次的转换，目标函数值均有所</a:t>
            </a:r>
            <a:r>
              <a:rPr lang="zh-CN" altLang="en-US" sz="2400" dirty="0" smtClean="0">
                <a:solidFill>
                  <a:srgbClr val="000000"/>
                </a:solidFill>
                <a:sym typeface="华文仿宋" charset="-122"/>
              </a:rPr>
              <a:t>改善。</a:t>
            </a:r>
          </a:p>
          <a:p>
            <a:pPr>
              <a:lnSpc>
                <a:spcPct val="130000"/>
              </a:lnSpc>
              <a:buFont typeface="Wingdings" charset="2"/>
              <a:buChar char="ü"/>
            </a:pPr>
            <a:r>
              <a:rPr lang="zh-CN" altLang="en-US" sz="2400" dirty="0" smtClean="0">
                <a:solidFill>
                  <a:srgbClr val="000000"/>
                </a:solidFill>
                <a:effectLst>
                  <a:outerShdw blurRad="38100" dist="38100" dir="2700000" algn="tl">
                    <a:srgbClr val="FFFFFF"/>
                  </a:outerShdw>
                </a:effectLst>
                <a:latin typeface="宋体" charset="0"/>
                <a:sym typeface="华文仿宋" charset="-122"/>
              </a:rPr>
              <a:t>（</a:t>
            </a:r>
            <a:r>
              <a:rPr lang="en-US" altLang="zh-CN" sz="2400" dirty="0" smtClean="0">
                <a:solidFill>
                  <a:srgbClr val="000000"/>
                </a:solidFill>
                <a:effectLst>
                  <a:outerShdw blurRad="38100" dist="38100" dir="2700000" algn="tl">
                    <a:srgbClr val="FFFFFF"/>
                  </a:outerShdw>
                </a:effectLst>
                <a:latin typeface="宋体" charset="0"/>
                <a:sym typeface="华文仿宋" charset="-122"/>
              </a:rPr>
              <a:t>3</a:t>
            </a:r>
            <a:r>
              <a:rPr lang="zh-CN" altLang="en-US" sz="2400" dirty="0" smtClean="0">
                <a:solidFill>
                  <a:srgbClr val="000000"/>
                </a:solidFill>
                <a:effectLst>
                  <a:outerShdw blurRad="38100" dist="38100" dir="2700000" algn="tl">
                    <a:srgbClr val="FFFFFF"/>
                  </a:outerShdw>
                </a:effectLst>
                <a:latin typeface="宋体" charset="0"/>
                <a:sym typeface="华文仿宋" charset="-122"/>
              </a:rPr>
              <a:t>）</a:t>
            </a:r>
            <a:r>
              <a:rPr lang="zh-CN" altLang="en-US" sz="2400" dirty="0" smtClean="0">
                <a:effectLst>
                  <a:outerShdw blurRad="38100" dist="38100" dir="2700000" algn="tl">
                    <a:srgbClr val="FFFFFF"/>
                  </a:outerShdw>
                </a:effectLst>
                <a:latin typeface="宋体" charset="0"/>
              </a:rPr>
              <a:t>如此</a:t>
            </a:r>
            <a:r>
              <a:rPr lang="zh-CN" altLang="en-US" sz="2400" dirty="0">
                <a:effectLst>
                  <a:outerShdw blurRad="38100" dist="38100" dir="2700000" algn="tl">
                    <a:srgbClr val="FFFFFF"/>
                  </a:outerShdw>
                </a:effectLst>
                <a:latin typeface="宋体" charset="0"/>
              </a:rPr>
              <a:t>迭代下去，</a:t>
            </a:r>
            <a:r>
              <a:rPr lang="zh-CN" altLang="en-US" sz="2400" dirty="0">
                <a:solidFill>
                  <a:srgbClr val="FF3300"/>
                </a:solidFill>
                <a:effectLst>
                  <a:outerShdw blurRad="38100" dist="38100" dir="2700000" algn="tl">
                    <a:srgbClr val="000000"/>
                  </a:outerShdw>
                </a:effectLst>
                <a:latin typeface="宋体" charset="0"/>
              </a:rPr>
              <a:t>直到找到最优解或判定问题无界为止</a:t>
            </a:r>
            <a:r>
              <a:rPr lang="zh-CN" altLang="en-US" sz="2400" dirty="0" smtClean="0">
                <a:effectLst>
                  <a:outerShdw blurRad="38100" dist="38100" dir="2700000" algn="tl">
                    <a:srgbClr val="FFFFFF"/>
                  </a:outerShdw>
                </a:effectLst>
                <a:latin typeface="宋体" charset="0"/>
              </a:rPr>
              <a:t>。</a:t>
            </a:r>
            <a:endParaRPr lang="zh-CN" altLang="zh-CN" dirty="0">
              <a:solidFill>
                <a:srgbClr val="000000"/>
              </a:solidFill>
            </a:endParaRPr>
          </a:p>
        </p:txBody>
      </p:sp>
      <p:pic>
        <p:nvPicPr>
          <p:cNvPr id="19" name="Picture 6" descr="1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569" b="66779"/>
          <a:stretch/>
        </p:blipFill>
        <p:spPr bwMode="auto">
          <a:xfrm>
            <a:off x="0" y="522288"/>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 descr="11"/>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80236" b="67640"/>
          <a:stretch/>
        </p:blipFill>
        <p:spPr bwMode="auto">
          <a:xfrm>
            <a:off x="-30163" y="571500"/>
            <a:ext cx="1805683" cy="18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Box 4"/>
          <p:cNvSpPr txBox="1">
            <a:spLocks noChangeArrowheads="1"/>
          </p:cNvSpPr>
          <p:nvPr/>
        </p:nvSpPr>
        <p:spPr bwMode="auto">
          <a:xfrm>
            <a:off x="565395" y="1293431"/>
            <a:ext cx="103922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3600" b="1" dirty="0" smtClean="0">
                <a:solidFill>
                  <a:schemeClr val="bg1"/>
                </a:solidFill>
                <a:latin typeface="宋体-简 粗体" charset="-122"/>
                <a:ea typeface="宋体-简 粗体" charset="-122"/>
                <a:cs typeface="宋体-简 粗体" charset="-122"/>
              </a:rPr>
              <a:t>1.2</a:t>
            </a:r>
            <a:r>
              <a:rPr lang="zh-CN" altLang="en-US" sz="3600" b="1" dirty="0" smtClean="0">
                <a:solidFill>
                  <a:schemeClr val="bg1"/>
                </a:solidFill>
                <a:latin typeface="宋体-简 粗体" charset="-122"/>
                <a:ea typeface="宋体-简 粗体" charset="-122"/>
                <a:cs typeface="宋体-简 粗体" charset="-122"/>
              </a:rPr>
              <a:t> </a:t>
            </a:r>
            <a:endParaRPr lang="zh-CN" altLang="en-US" sz="3600" b="1" dirty="0">
              <a:solidFill>
                <a:schemeClr val="bg1"/>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8" name="Text Box 6"/>
          <p:cNvSpPr txBox="1">
            <a:spLocks noChangeArrowheads="1"/>
          </p:cNvSpPr>
          <p:nvPr/>
        </p:nvSpPr>
        <p:spPr bwMode="auto">
          <a:xfrm>
            <a:off x="1651553" y="1097137"/>
            <a:ext cx="433965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3600" b="1" dirty="0">
                <a:solidFill>
                  <a:srgbClr val="46A4D0"/>
                </a:solidFill>
                <a:latin typeface="宋体-简 粗体" charset="-122"/>
                <a:ea typeface="宋体-简 粗体" charset="-122"/>
                <a:cs typeface="宋体-简 粗体" charset="-122"/>
                <a:sym typeface="Times New Roman" charset="0"/>
              </a:rPr>
              <a:t>单纯形法</a:t>
            </a:r>
            <a:r>
              <a:rPr lang="zh-CN" altLang="en-US" sz="3600" b="1" dirty="0">
                <a:solidFill>
                  <a:srgbClr val="46A4D0"/>
                </a:solidFill>
                <a:latin typeface="宋体-简 粗体" charset="-122"/>
                <a:ea typeface="宋体-简 粗体" charset="-122"/>
                <a:cs typeface="宋体-简 粗体" charset="-122"/>
                <a:sym typeface="Times New Roman" charset="0"/>
              </a:rPr>
              <a:t>的基本思路</a:t>
            </a:r>
            <a:endParaRPr lang="zh-CN" altLang="zh-CN" sz="3600" b="1" dirty="0">
              <a:solidFill>
                <a:srgbClr val="46A4D0"/>
              </a:solidFill>
              <a:latin typeface="宋体-简 粗体" charset="-122"/>
              <a:ea typeface="宋体-简 粗体" charset="-122"/>
              <a:cs typeface="宋体-简 粗体" charset="-122"/>
              <a:sym typeface="Times New Roman" charset="0"/>
            </a:endParaRPr>
          </a:p>
        </p:txBody>
      </p:sp>
      <p:grpSp>
        <p:nvGrpSpPr>
          <p:cNvPr id="11" name="Group 5"/>
          <p:cNvGrpSpPr>
            <a:grpSpLocks/>
          </p:cNvGrpSpPr>
          <p:nvPr/>
        </p:nvGrpSpPr>
        <p:grpSpPr bwMode="auto">
          <a:xfrm>
            <a:off x="565395" y="3142818"/>
            <a:ext cx="3085591" cy="2230871"/>
            <a:chOff x="0" y="0"/>
            <a:chExt cx="1762" cy="1361"/>
          </a:xfrm>
        </p:grpSpPr>
        <p:grpSp>
          <p:nvGrpSpPr>
            <p:cNvPr id="12" name="Group 6"/>
            <p:cNvGrpSpPr>
              <a:grpSpLocks/>
            </p:cNvGrpSpPr>
            <p:nvPr/>
          </p:nvGrpSpPr>
          <p:grpSpPr bwMode="auto">
            <a:xfrm>
              <a:off x="136" y="290"/>
              <a:ext cx="1008" cy="912"/>
              <a:chOff x="0" y="0"/>
              <a:chExt cx="1008" cy="912"/>
            </a:xfrm>
          </p:grpSpPr>
          <p:sp>
            <p:nvSpPr>
              <p:cNvPr id="15" name="Freeform 7"/>
              <p:cNvSpPr>
                <a:spLocks noChangeArrowheads="1"/>
              </p:cNvSpPr>
              <p:nvPr/>
            </p:nvSpPr>
            <p:spPr bwMode="auto">
              <a:xfrm>
                <a:off x="48" y="48"/>
                <a:ext cx="912" cy="816"/>
              </a:xfrm>
              <a:custGeom>
                <a:avLst/>
                <a:gdLst>
                  <a:gd name="T0" fmla="*/ 0 w 1296"/>
                  <a:gd name="T1" fmla="*/ 41 h 1248"/>
                  <a:gd name="T2" fmla="*/ 58 w 1296"/>
                  <a:gd name="T3" fmla="*/ 0 h 1248"/>
                  <a:gd name="T4" fmla="*/ 158 w 1296"/>
                  <a:gd name="T5" fmla="*/ 30 h 1248"/>
                  <a:gd name="T6" fmla="*/ 158 w 1296"/>
                  <a:gd name="T7" fmla="*/ 97 h 1248"/>
                  <a:gd name="T8" fmla="*/ 0 w 1296"/>
                  <a:gd name="T9" fmla="*/ 97 h 1248"/>
                  <a:gd name="T10" fmla="*/ 0 w 1296"/>
                  <a:gd name="T11" fmla="*/ 41 h 1248"/>
                  <a:gd name="T12" fmla="*/ 0 60000 65536"/>
                  <a:gd name="T13" fmla="*/ 0 60000 65536"/>
                  <a:gd name="T14" fmla="*/ 0 60000 65536"/>
                  <a:gd name="T15" fmla="*/ 0 60000 65536"/>
                  <a:gd name="T16" fmla="*/ 0 60000 65536"/>
                  <a:gd name="T17" fmla="*/ 0 60000 65536"/>
                  <a:gd name="T18" fmla="*/ 0 w 1296"/>
                  <a:gd name="T19" fmla="*/ 0 h 1248"/>
                  <a:gd name="T20" fmla="*/ 1296 w 1296"/>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1296" h="1248">
                    <a:moveTo>
                      <a:pt x="0" y="528"/>
                    </a:moveTo>
                    <a:lnTo>
                      <a:pt x="480" y="0"/>
                    </a:lnTo>
                    <a:lnTo>
                      <a:pt x="1296" y="384"/>
                    </a:lnTo>
                    <a:lnTo>
                      <a:pt x="1296" y="1248"/>
                    </a:lnTo>
                    <a:lnTo>
                      <a:pt x="0" y="1248"/>
                    </a:lnTo>
                    <a:lnTo>
                      <a:pt x="0" y="528"/>
                    </a:lnTo>
                    <a:close/>
                  </a:path>
                </a:pathLst>
              </a:custGeom>
              <a:solidFill>
                <a:schemeClr val="accent1"/>
              </a:solidFill>
              <a:ln w="9525" cap="flat" cmpd="sng">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solidFill>
                    <a:srgbClr val="006699"/>
                  </a:solidFill>
                  <a:latin typeface="Verdana" charset="0"/>
                  <a:ea typeface="宋体-简 粗体" charset="-122"/>
                  <a:sym typeface="Verdana" charset="0"/>
                </a:endParaRPr>
              </a:p>
            </p:txBody>
          </p:sp>
          <p:sp>
            <p:nvSpPr>
              <p:cNvPr id="16" name="Oval 8"/>
              <p:cNvSpPr>
                <a:spLocks noChangeArrowheads="1"/>
              </p:cNvSpPr>
              <p:nvPr/>
            </p:nvSpPr>
            <p:spPr bwMode="auto">
              <a:xfrm>
                <a:off x="336" y="0"/>
                <a:ext cx="96" cy="96"/>
              </a:xfrm>
              <a:prstGeom prst="ellipse">
                <a:avLst/>
              </a:prstGeom>
              <a:solidFill>
                <a:srgbClr val="FF0000"/>
              </a:solidFill>
              <a:ln w="9525" cap="flat"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solidFill>
                    <a:srgbClr val="006699"/>
                  </a:solidFill>
                  <a:latin typeface="Verdana" charset="0"/>
                  <a:ea typeface="宋体-简 粗体" charset="-122"/>
                  <a:sym typeface="Verdana" charset="0"/>
                </a:endParaRPr>
              </a:p>
            </p:txBody>
          </p:sp>
          <p:sp>
            <p:nvSpPr>
              <p:cNvPr id="17" name="Oval 9"/>
              <p:cNvSpPr>
                <a:spLocks noChangeArrowheads="1"/>
              </p:cNvSpPr>
              <p:nvPr/>
            </p:nvSpPr>
            <p:spPr bwMode="auto">
              <a:xfrm>
                <a:off x="0" y="384"/>
                <a:ext cx="96" cy="96"/>
              </a:xfrm>
              <a:prstGeom prst="ellipse">
                <a:avLst/>
              </a:prstGeom>
              <a:solidFill>
                <a:srgbClr val="FF0000"/>
              </a:solidFill>
              <a:ln w="9525" cap="flat"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solidFill>
                    <a:srgbClr val="006699"/>
                  </a:solidFill>
                  <a:latin typeface="Verdana" charset="0"/>
                  <a:ea typeface="宋体-简 粗体" charset="-122"/>
                  <a:sym typeface="Verdana" charset="0"/>
                </a:endParaRPr>
              </a:p>
            </p:txBody>
          </p:sp>
          <p:sp>
            <p:nvSpPr>
              <p:cNvPr id="24" name="Oval 10"/>
              <p:cNvSpPr>
                <a:spLocks noChangeArrowheads="1"/>
              </p:cNvSpPr>
              <p:nvPr/>
            </p:nvSpPr>
            <p:spPr bwMode="auto">
              <a:xfrm>
                <a:off x="0" y="816"/>
                <a:ext cx="96" cy="96"/>
              </a:xfrm>
              <a:prstGeom prst="ellipse">
                <a:avLst/>
              </a:prstGeom>
              <a:solidFill>
                <a:srgbClr val="FF0000"/>
              </a:solidFill>
              <a:ln w="9525" cap="flat"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solidFill>
                    <a:srgbClr val="006699"/>
                  </a:solidFill>
                  <a:latin typeface="Verdana" charset="0"/>
                  <a:ea typeface="宋体-简 粗体" charset="-122"/>
                  <a:sym typeface="Verdana" charset="0"/>
                </a:endParaRPr>
              </a:p>
            </p:txBody>
          </p:sp>
          <p:sp>
            <p:nvSpPr>
              <p:cNvPr id="25" name="Oval 11"/>
              <p:cNvSpPr>
                <a:spLocks noChangeArrowheads="1"/>
              </p:cNvSpPr>
              <p:nvPr/>
            </p:nvSpPr>
            <p:spPr bwMode="auto">
              <a:xfrm>
                <a:off x="912" y="288"/>
                <a:ext cx="96" cy="96"/>
              </a:xfrm>
              <a:prstGeom prst="ellipse">
                <a:avLst/>
              </a:prstGeom>
              <a:solidFill>
                <a:srgbClr val="FF0000"/>
              </a:solidFill>
              <a:ln w="9525" cap="flat"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solidFill>
                    <a:srgbClr val="006699"/>
                  </a:solidFill>
                  <a:latin typeface="Verdana" charset="0"/>
                  <a:ea typeface="宋体-简 粗体" charset="-122"/>
                  <a:sym typeface="Verdana" charset="0"/>
                </a:endParaRPr>
              </a:p>
            </p:txBody>
          </p:sp>
          <p:sp>
            <p:nvSpPr>
              <p:cNvPr id="26" name="Oval 12"/>
              <p:cNvSpPr>
                <a:spLocks noChangeArrowheads="1"/>
              </p:cNvSpPr>
              <p:nvPr/>
            </p:nvSpPr>
            <p:spPr bwMode="auto">
              <a:xfrm>
                <a:off x="912" y="816"/>
                <a:ext cx="96" cy="96"/>
              </a:xfrm>
              <a:prstGeom prst="ellipse">
                <a:avLst/>
              </a:prstGeom>
              <a:solidFill>
                <a:srgbClr val="FF0000"/>
              </a:solidFill>
              <a:ln w="9525" cap="flat" cmpd="sng">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solidFill>
                    <a:srgbClr val="006699"/>
                  </a:solidFill>
                  <a:latin typeface="Verdana" charset="0"/>
                  <a:ea typeface="宋体-简 粗体" charset="-122"/>
                  <a:sym typeface="Verdana" charset="0"/>
                </a:endParaRPr>
              </a:p>
            </p:txBody>
          </p:sp>
        </p:grpSp>
        <p:sp>
          <p:nvSpPr>
            <p:cNvPr id="13" name="Line 13"/>
            <p:cNvSpPr>
              <a:spLocks noChangeShapeType="1"/>
            </p:cNvSpPr>
            <p:nvPr/>
          </p:nvSpPr>
          <p:spPr bwMode="auto">
            <a:xfrm>
              <a:off x="0" y="1152"/>
              <a:ext cx="1762" cy="1"/>
            </a:xfrm>
            <a:prstGeom prst="line">
              <a:avLst/>
            </a:prstGeom>
            <a:noFill/>
            <a:ln w="9525" cap="flat"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lstStyle/>
            <a:p>
              <a:pPr eaLnBrk="0" hangingPunct="0"/>
              <a:endParaRPr lang="zh-CN" altLang="zh-CN" sz="2400" dirty="0">
                <a:solidFill>
                  <a:srgbClr val="006699"/>
                </a:solidFill>
                <a:latin typeface="Verdana" charset="0"/>
                <a:ea typeface="宋体-简 粗体" charset="-122"/>
                <a:sym typeface="Verdana" charset="0"/>
              </a:endParaRPr>
            </a:p>
          </p:txBody>
        </p:sp>
        <p:sp>
          <p:nvSpPr>
            <p:cNvPr id="14" name="Line 14"/>
            <p:cNvSpPr>
              <a:spLocks noChangeShapeType="1"/>
            </p:cNvSpPr>
            <p:nvPr/>
          </p:nvSpPr>
          <p:spPr bwMode="auto">
            <a:xfrm>
              <a:off x="181" y="0"/>
              <a:ext cx="1" cy="1361"/>
            </a:xfrm>
            <a:prstGeom prst="line">
              <a:avLst/>
            </a:prstGeom>
            <a:noFill/>
            <a:ln w="9525" cap="flat" cmpd="sng">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lstStyle/>
            <a:p>
              <a:pPr eaLnBrk="0" hangingPunct="0"/>
              <a:endParaRPr lang="zh-CN" altLang="zh-CN" sz="2400" dirty="0">
                <a:solidFill>
                  <a:srgbClr val="006699"/>
                </a:solidFill>
                <a:latin typeface="Verdana" charset="0"/>
                <a:ea typeface="宋体-简 粗体" charset="-122"/>
                <a:sym typeface="Verdana" charset="0"/>
              </a:endParaRPr>
            </a:p>
          </p:txBody>
        </p:sp>
      </p:grpSp>
      <p:sp>
        <p:nvSpPr>
          <p:cNvPr id="30" name="Text Box 6"/>
          <p:cNvSpPr txBox="1">
            <a:spLocks noChangeArrowheads="1"/>
          </p:cNvSpPr>
          <p:nvPr/>
        </p:nvSpPr>
        <p:spPr bwMode="auto">
          <a:xfrm>
            <a:off x="1522413" y="214438"/>
            <a:ext cx="224292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a:solidFill>
                  <a:srgbClr val="46A4D0"/>
                </a:solidFill>
                <a:latin typeface="宋体-简 粗体" charset="-122"/>
                <a:ea typeface="宋体-简 粗体" charset="-122"/>
                <a:cs typeface="宋体-简 粗体" charset="-122"/>
                <a:sym typeface="Times New Roman" charset="0"/>
              </a:rPr>
              <a:t>单纯形法原理</a:t>
            </a:r>
          </a:p>
          <a:p>
            <a:pPr>
              <a:lnSpc>
                <a:spcPct val="150000"/>
              </a:lnSpc>
            </a:pPr>
            <a:r>
              <a:rPr lang="en-US" altLang="zh-CN" sz="2400" b="1" dirty="0">
                <a:solidFill>
                  <a:srgbClr val="46A4D0"/>
                </a:solidFill>
                <a:latin typeface="宋体-简 粗体" charset="-122"/>
                <a:ea typeface="宋体-简 粗体" charset="-122"/>
                <a:cs typeface="宋体-简 粗体" charset="-122"/>
              </a:rPr>
              <a:t> </a:t>
            </a:r>
            <a:endParaRPr lang="zh-CN" altLang="zh-CN" sz="2400" b="1" dirty="0">
              <a:solidFill>
                <a:srgbClr val="46A4D0"/>
              </a:solidFill>
              <a:latin typeface="宋体-简 粗体" charset="-122"/>
              <a:ea typeface="宋体-简 粗体" charset="-122"/>
              <a:cs typeface="宋体-简 粗体" charset="-122"/>
            </a:endParaRPr>
          </a:p>
        </p:txBody>
      </p:sp>
      <p:cxnSp>
        <p:nvCxnSpPr>
          <p:cNvPr id="7" name="直接连接符 6"/>
          <p:cNvCxnSpPr/>
          <p:nvPr/>
        </p:nvCxnSpPr>
        <p:spPr>
          <a:xfrm>
            <a:off x="6248008" y="2998961"/>
            <a:ext cx="275523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7567471" y="5617835"/>
            <a:ext cx="306203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400408" y="4090242"/>
            <a:ext cx="275523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055502" y="3510303"/>
            <a:ext cx="31001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9451415" y="5182692"/>
            <a:ext cx="17319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7960854" y="5895528"/>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79461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680" y="2105717"/>
            <a:ext cx="10715305" cy="4525963"/>
          </a:xfrm>
        </p:spPr>
        <p:txBody>
          <a:bodyPr>
            <a:normAutofit/>
          </a:bodyPr>
          <a:lstStyle/>
          <a:p>
            <a:pPr>
              <a:lnSpc>
                <a:spcPct val="130000"/>
              </a:lnSpc>
            </a:pPr>
            <a:r>
              <a:rPr lang="zh-CN" altLang="zh-CN" sz="2400" dirty="0" smtClean="0">
                <a:latin typeface="宋体-简 粗体" charset="-122"/>
                <a:ea typeface="宋体-简 粗体" charset="-122"/>
                <a:cs typeface="宋体-简 粗体" charset="-122"/>
              </a:rPr>
              <a:t>例1：某工厂在计划期内要安排生产Ⅰ、Ⅱ两种产品</a:t>
            </a:r>
            <a:r>
              <a:rPr lang="zh-CN" altLang="en-US" sz="2400" dirty="0" smtClean="0">
                <a:latin typeface="宋体-简 粗体" charset="-122"/>
                <a:ea typeface="宋体-简 粗体" charset="-122"/>
                <a:cs typeface="宋体-简 粗体" charset="-122"/>
              </a:rPr>
              <a:t>，</a:t>
            </a:r>
            <a:r>
              <a:rPr lang="zh-CN" altLang="en-US" sz="2400" dirty="0">
                <a:latin typeface="宋体-简 粗体" charset="-122"/>
                <a:cs typeface="宋体-简 粗体" charset="-122"/>
              </a:rPr>
              <a:t>已知</a:t>
            </a:r>
            <a:r>
              <a:rPr lang="zh-CN" altLang="zh-CN" sz="2400" dirty="0" smtClean="0">
                <a:latin typeface="宋体-简 粗体" charset="-122"/>
                <a:ea typeface="宋体-简 粗体" charset="-122"/>
                <a:cs typeface="宋体-简 粗体" charset="-122"/>
              </a:rPr>
              <a:t>生产单位产品所需的设备台时及A、B两种原材料的消耗</a:t>
            </a:r>
            <a:r>
              <a:rPr lang="zh-CN" altLang="en-US" sz="2400" dirty="0" smtClean="0">
                <a:latin typeface="宋体-简 粗体" charset="-122"/>
                <a:ea typeface="宋体-简 粗体" charset="-122"/>
                <a:cs typeface="宋体-简 粗体" charset="-122"/>
              </a:rPr>
              <a:t>，</a:t>
            </a:r>
            <a:r>
              <a:rPr lang="zh-CN" altLang="zh-CN" sz="2400" dirty="0" smtClean="0">
                <a:latin typeface="宋体-简 粗体" charset="-122"/>
                <a:ea typeface="宋体-简 粗体" charset="-122"/>
                <a:cs typeface="宋体-简 粗体" charset="-122"/>
              </a:rPr>
              <a:t>如下图所示。</a:t>
            </a:r>
            <a:endParaRPr lang="zh-CN" altLang="en-US" sz="2400" dirty="0" smtClean="0">
              <a:latin typeface="宋体-简 粗体" charset="-122"/>
              <a:ea typeface="宋体-简 粗体" charset="-122"/>
              <a:cs typeface="宋体-简 粗体" charset="-122"/>
            </a:endParaRPr>
          </a:p>
          <a:p>
            <a:pPr>
              <a:lnSpc>
                <a:spcPct val="130000"/>
              </a:lnSpc>
            </a:pPr>
            <a:r>
              <a:rPr lang="zh-CN" altLang="zh-CN" sz="2400" dirty="0">
                <a:latin typeface="宋体-简 粗体" charset="-122"/>
                <a:cs typeface="宋体-简 粗体" charset="-122"/>
              </a:rPr>
              <a:t>若该工厂每生产一件产品Ⅰ获利2元</a:t>
            </a:r>
            <a:r>
              <a:rPr lang="zh-CN" altLang="en-US" sz="2400" dirty="0">
                <a:latin typeface="宋体-简 粗体" charset="-122"/>
                <a:cs typeface="宋体-简 粗体" charset="-122"/>
              </a:rPr>
              <a:t>，</a:t>
            </a:r>
            <a:r>
              <a:rPr lang="zh-CN" altLang="zh-CN" sz="2400" dirty="0">
                <a:latin typeface="宋体-简 粗体" charset="-122"/>
                <a:cs typeface="宋体-简 粗体" charset="-122"/>
              </a:rPr>
              <a:t>每生产一件产品Ⅱ获利3元。</a:t>
            </a:r>
          </a:p>
          <a:p>
            <a:pPr>
              <a:lnSpc>
                <a:spcPct val="130000"/>
              </a:lnSpc>
            </a:pPr>
            <a:endParaRPr lang="zh-CN" altLang="zh-CN" sz="2400" dirty="0">
              <a:latin typeface="宋体-简 粗体" charset="-122"/>
              <a:ea typeface="宋体-简 粗体" charset="-122"/>
              <a:cs typeface="宋体-简 粗体" charset="-122"/>
            </a:endParaRPr>
          </a:p>
        </p:txBody>
      </p:sp>
      <p:pic>
        <p:nvPicPr>
          <p:cNvPr id="19" name="Picture 6" descr="1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569" b="66779"/>
          <a:stretch/>
        </p:blipFill>
        <p:spPr bwMode="auto">
          <a:xfrm>
            <a:off x="0" y="522288"/>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 descr="11"/>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80236" b="67640"/>
          <a:stretch/>
        </p:blipFill>
        <p:spPr bwMode="auto">
          <a:xfrm>
            <a:off x="-30163" y="571500"/>
            <a:ext cx="1805683" cy="18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Box 4"/>
          <p:cNvSpPr txBox="1">
            <a:spLocks noChangeArrowheads="1"/>
          </p:cNvSpPr>
          <p:nvPr/>
        </p:nvSpPr>
        <p:spPr bwMode="auto">
          <a:xfrm>
            <a:off x="550337" y="1255112"/>
            <a:ext cx="10656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4000" b="1" dirty="0" smtClean="0">
                <a:solidFill>
                  <a:schemeClr val="bg1"/>
                </a:solidFill>
                <a:latin typeface="宋体-简 粗体" charset="-122"/>
                <a:ea typeface="宋体-简 粗体" charset="-122"/>
                <a:cs typeface="宋体-简 粗体" charset="-122"/>
              </a:rPr>
              <a:t>1.3</a:t>
            </a:r>
            <a:r>
              <a:rPr lang="zh-CN" altLang="en-US" sz="4000" b="1" dirty="0" smtClean="0">
                <a:solidFill>
                  <a:schemeClr val="bg1"/>
                </a:solidFill>
                <a:latin typeface="宋体-简 粗体" charset="-122"/>
                <a:ea typeface="宋体-简 粗体" charset="-122"/>
                <a:cs typeface="宋体-简 粗体" charset="-122"/>
              </a:rPr>
              <a:t> </a:t>
            </a:r>
            <a:endParaRPr lang="zh-CN" altLang="en-US" sz="4000" b="1" dirty="0">
              <a:solidFill>
                <a:schemeClr val="bg1"/>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8" name="Text Box 6"/>
          <p:cNvSpPr txBox="1">
            <a:spLocks noChangeArrowheads="1"/>
          </p:cNvSpPr>
          <p:nvPr/>
        </p:nvSpPr>
        <p:spPr bwMode="auto">
          <a:xfrm>
            <a:off x="1651554" y="1097137"/>
            <a:ext cx="387798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3600" b="1" dirty="0">
                <a:solidFill>
                  <a:srgbClr val="46A4D0"/>
                </a:solidFill>
                <a:latin typeface="宋体-简 粗体" charset="-122"/>
                <a:ea typeface="宋体-简 粗体" charset="-122"/>
                <a:cs typeface="宋体-简 粗体" charset="-122"/>
                <a:sym typeface="Times New Roman" charset="0"/>
              </a:rPr>
              <a:t>单纯形法应用举例</a:t>
            </a:r>
            <a:endParaRPr lang="zh-CN" altLang="zh-CN" sz="3600" b="1" dirty="0">
              <a:solidFill>
                <a:srgbClr val="46A4D0"/>
              </a:solidFill>
              <a:latin typeface="宋体-简 粗体" charset="-122"/>
              <a:ea typeface="宋体-简 粗体" charset="-122"/>
              <a:cs typeface="宋体-简 粗体" charset="-122"/>
            </a:endParaRPr>
          </a:p>
        </p:txBody>
      </p:sp>
      <p:graphicFrame>
        <p:nvGraphicFramePr>
          <p:cNvPr id="24" name="Group 6"/>
          <p:cNvGraphicFramePr>
            <a:graphicFrameLocks noGrp="1"/>
          </p:cNvGraphicFramePr>
          <p:nvPr>
            <p:extLst>
              <p:ext uri="{D42A27DB-BD31-4B8C-83A1-F6EECF244321}">
                <p14:modId xmlns:p14="http://schemas.microsoft.com/office/powerpoint/2010/main" xmlns="" val="1388735293"/>
              </p:ext>
            </p:extLst>
          </p:nvPr>
        </p:nvGraphicFramePr>
        <p:xfrm>
          <a:off x="1083167" y="4121864"/>
          <a:ext cx="6096000" cy="2286000"/>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457200">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endParaRPr kumimoji="0" lang="zh-CN" altLang="zh-CN" sz="2400" b="1" i="0" u="none" strike="noStrike" cap="none" normalizeH="0" baseline="0" dirty="0">
                        <a:ln>
                          <a:noFill/>
                        </a:ln>
                        <a:solidFill>
                          <a:schemeClr val="tx1"/>
                        </a:solidFill>
                        <a:effectLst/>
                        <a:latin typeface="宋体-简 粗体" charset="-122"/>
                        <a:ea typeface="宋体-简 粗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Ⅰ</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endParaRPr kumimoji="0" lang="zh-CN" altLang="zh-CN" sz="2400" b="1" i="0" u="none" strike="noStrike" cap="none" normalizeH="0" baseline="0" dirty="0">
                        <a:ln>
                          <a:noFill/>
                        </a:ln>
                        <a:solidFill>
                          <a:schemeClr val="tx1"/>
                        </a:solidFill>
                        <a:effectLst/>
                        <a:latin typeface="宋体-简 粗体" charset="-122"/>
                        <a:ea typeface="宋体-简 粗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xmlns="" val="10000"/>
                  </a:ext>
                </a:extLst>
              </a:tr>
              <a:tr h="457200">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设备</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8台时</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xmlns="" val="10001"/>
                  </a:ext>
                </a:extLst>
              </a:tr>
              <a:tr h="457200">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原材料A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16kg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xmlns="" val="10002"/>
                  </a:ext>
                </a:extLst>
              </a:tr>
              <a:tr h="228600">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原材料B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lvl1pPr eaLnBrk="0" hangingPunct="0">
                        <a:spcBef>
                          <a:spcPct val="20000"/>
                        </a:spcBef>
                        <a:defRPr sz="2000">
                          <a:solidFill>
                            <a:schemeClr val="tx1"/>
                          </a:solidFill>
                          <a:latin typeface="Arial" charset="0"/>
                          <a:ea typeface="微软雅黑" charset="0"/>
                        </a:defRPr>
                      </a:lvl1pPr>
                      <a:lvl2pPr marL="742950" indent="-285750" eaLnBrk="0" hangingPunct="0">
                        <a:spcBef>
                          <a:spcPct val="20000"/>
                        </a:spcBef>
                        <a:defRPr>
                          <a:solidFill>
                            <a:schemeClr val="tx1"/>
                          </a:solidFill>
                          <a:latin typeface="Arial" charset="0"/>
                          <a:ea typeface="微软雅黑" charset="0"/>
                        </a:defRPr>
                      </a:lvl2pPr>
                      <a:lvl3pPr marL="1143000" indent="-228600" eaLnBrk="0" hangingPunct="0">
                        <a:spcBef>
                          <a:spcPct val="20000"/>
                        </a:spcBef>
                        <a:defRPr sz="1600">
                          <a:solidFill>
                            <a:schemeClr val="tx1"/>
                          </a:solidFill>
                          <a:latin typeface="Arial" charset="0"/>
                          <a:ea typeface="微软雅黑" charset="0"/>
                        </a:defRPr>
                      </a:lvl3pPr>
                      <a:lvl4pPr marL="1600200" indent="-228600" eaLnBrk="0" hangingPunct="0">
                        <a:spcBef>
                          <a:spcPct val="20000"/>
                        </a:spcBef>
                        <a:defRPr sz="1400">
                          <a:solidFill>
                            <a:schemeClr val="tx1"/>
                          </a:solidFill>
                          <a:latin typeface="Arial" charset="0"/>
                          <a:ea typeface="微软雅黑" charset="0"/>
                        </a:defRPr>
                      </a:lvl4pPr>
                      <a:lvl5pPr marL="2057400" indent="-228600" eaLnBrk="0" hangingPunct="0">
                        <a:spcBef>
                          <a:spcPct val="20000"/>
                        </a:spcBef>
                        <a:defRPr sz="1400">
                          <a:solidFill>
                            <a:schemeClr val="tx1"/>
                          </a:solidFill>
                          <a:latin typeface="Arial" charset="0"/>
                          <a:ea typeface="微软雅黑" charset="0"/>
                        </a:defRPr>
                      </a:lvl5pPr>
                      <a:lvl6pPr marL="2514600" indent="-228600" eaLnBrk="0" fontAlgn="base" hangingPunct="0">
                        <a:spcBef>
                          <a:spcPct val="20000"/>
                        </a:spcBef>
                        <a:spcAft>
                          <a:spcPct val="0"/>
                        </a:spcAft>
                        <a:defRPr sz="1400">
                          <a:solidFill>
                            <a:schemeClr val="tx1"/>
                          </a:solidFill>
                          <a:latin typeface="Arial" charset="0"/>
                          <a:ea typeface="微软雅黑" charset="0"/>
                        </a:defRPr>
                      </a:lvl6pPr>
                      <a:lvl7pPr marL="2971800" indent="-228600" eaLnBrk="0" fontAlgn="base" hangingPunct="0">
                        <a:spcBef>
                          <a:spcPct val="20000"/>
                        </a:spcBef>
                        <a:spcAft>
                          <a:spcPct val="0"/>
                        </a:spcAft>
                        <a:defRPr sz="1400">
                          <a:solidFill>
                            <a:schemeClr val="tx1"/>
                          </a:solidFill>
                          <a:latin typeface="Arial" charset="0"/>
                          <a:ea typeface="微软雅黑" charset="0"/>
                        </a:defRPr>
                      </a:lvl7pPr>
                      <a:lvl8pPr marL="3429000" indent="-228600" eaLnBrk="0" fontAlgn="base" hangingPunct="0">
                        <a:spcBef>
                          <a:spcPct val="20000"/>
                        </a:spcBef>
                        <a:spcAft>
                          <a:spcPct val="0"/>
                        </a:spcAft>
                        <a:defRPr sz="1400">
                          <a:solidFill>
                            <a:schemeClr val="tx1"/>
                          </a:solidFill>
                          <a:latin typeface="Arial" charset="0"/>
                          <a:ea typeface="微软雅黑" charset="0"/>
                        </a:defRPr>
                      </a:lvl8pPr>
                      <a:lvl9pPr marL="3886200" indent="-228600" eaLnBrk="0" fontAlgn="base" hangingPunct="0">
                        <a:spcBef>
                          <a:spcPct val="20000"/>
                        </a:spcBef>
                        <a:spcAft>
                          <a:spcPct val="0"/>
                        </a:spcAft>
                        <a:defRPr sz="1400">
                          <a:solidFill>
                            <a:schemeClr val="tx1"/>
                          </a:solidFill>
                          <a:latin typeface="Arial" charset="0"/>
                          <a:ea typeface="微软雅黑" charset="0"/>
                        </a:defRPr>
                      </a:lvl9p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zh-CN" sz="2400" b="1" i="0" u="none" strike="noStrike" cap="none" normalizeH="0" baseline="0" dirty="0">
                          <a:ln>
                            <a:noFill/>
                          </a:ln>
                          <a:solidFill>
                            <a:schemeClr val="tx1"/>
                          </a:solidFill>
                          <a:effectLst/>
                          <a:latin typeface="宋体-简 粗体" charset="-122"/>
                          <a:ea typeface="宋体-简 粗体" charset="-122"/>
                        </a:rPr>
                        <a:t>12kg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xmlns="" val="10003"/>
                  </a:ext>
                </a:extLst>
              </a:tr>
              <a:tr h="228600">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zh-CN" altLang="en-US" sz="2400" b="1" i="0" u="none" strike="noStrike" cap="none" normalizeH="0" baseline="0" dirty="0" smtClean="0">
                          <a:ln>
                            <a:noFill/>
                          </a:ln>
                          <a:solidFill>
                            <a:schemeClr val="tx1"/>
                          </a:solidFill>
                          <a:effectLst/>
                          <a:latin typeface="宋体-简 粗体" charset="-122"/>
                          <a:ea typeface="宋体-简 粗体" charset="-122"/>
                        </a:rPr>
                        <a:t>利润</a:t>
                      </a:r>
                      <a:endParaRPr kumimoji="0" lang="zh-CN" altLang="zh-CN" sz="2400" b="1" i="0" u="none" strike="noStrike" cap="none" normalizeH="0" baseline="0" dirty="0">
                        <a:ln>
                          <a:noFill/>
                        </a:ln>
                        <a:solidFill>
                          <a:schemeClr val="tx1"/>
                        </a:solidFill>
                        <a:effectLst/>
                        <a:latin typeface="宋体-简 粗体" charset="-122"/>
                        <a:ea typeface="宋体-简 粗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en-US" altLang="zh-CN" sz="2400" b="1" i="0" u="none" strike="noStrike" cap="none" normalizeH="0" baseline="0" dirty="0" smtClean="0">
                          <a:ln>
                            <a:noFill/>
                          </a:ln>
                          <a:solidFill>
                            <a:schemeClr val="tx1"/>
                          </a:solidFill>
                          <a:effectLst/>
                          <a:latin typeface="宋体-简 粗体" charset="-122"/>
                          <a:ea typeface="宋体-简 粗体" charset="-122"/>
                        </a:rPr>
                        <a:t>2</a:t>
                      </a:r>
                      <a:endParaRPr kumimoji="0" lang="zh-CN" altLang="zh-CN" sz="2400" b="1" i="0" u="none" strike="noStrike" cap="none" normalizeH="0" baseline="0" dirty="0">
                        <a:ln>
                          <a:noFill/>
                        </a:ln>
                        <a:solidFill>
                          <a:schemeClr val="tx1"/>
                        </a:solidFill>
                        <a:effectLst/>
                        <a:latin typeface="宋体-简 粗体" charset="-122"/>
                        <a:ea typeface="宋体-简 粗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r>
                        <a:rPr kumimoji="0" lang="en-US" altLang="zh-CN" sz="2400" b="1" i="0" u="none" strike="noStrike" cap="none" normalizeH="0" baseline="0" dirty="0" smtClean="0">
                          <a:ln>
                            <a:noFill/>
                          </a:ln>
                          <a:solidFill>
                            <a:schemeClr val="tx1"/>
                          </a:solidFill>
                          <a:effectLst/>
                          <a:latin typeface="宋体-简 粗体" charset="-122"/>
                          <a:ea typeface="宋体-简 粗体" charset="-122"/>
                        </a:rPr>
                        <a:t>3</a:t>
                      </a:r>
                      <a:endParaRPr kumimoji="0" lang="zh-CN" altLang="zh-CN" sz="2400" b="1" i="0" u="none" strike="noStrike" cap="none" normalizeH="0" baseline="0" dirty="0">
                        <a:ln>
                          <a:noFill/>
                        </a:ln>
                        <a:solidFill>
                          <a:schemeClr val="tx1"/>
                        </a:solidFill>
                        <a:effectLst/>
                        <a:latin typeface="宋体-简 粗体" charset="-122"/>
                        <a:ea typeface="宋体-简 粗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charset="2"/>
                        <a:buNone/>
                        <a:tabLst/>
                      </a:pPr>
                      <a:endParaRPr kumimoji="0" lang="zh-CN" altLang="zh-CN" sz="2400" b="1" i="0" u="none" strike="noStrike" cap="none" normalizeH="0" baseline="0" dirty="0">
                        <a:ln>
                          <a:noFill/>
                        </a:ln>
                        <a:solidFill>
                          <a:schemeClr val="tx1"/>
                        </a:solidFill>
                        <a:effectLst/>
                        <a:latin typeface="宋体-简 粗体" charset="-122"/>
                        <a:ea typeface="宋体-简 粗体"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xmlns="" val="10004"/>
                  </a:ext>
                </a:extLst>
              </a:tr>
            </a:tbl>
          </a:graphicData>
        </a:graphic>
      </p:graphicFrame>
      <p:sp>
        <p:nvSpPr>
          <p:cNvPr id="25" name="Text Box 6"/>
          <p:cNvSpPr txBox="1">
            <a:spLocks noChangeArrowheads="1"/>
          </p:cNvSpPr>
          <p:nvPr/>
        </p:nvSpPr>
        <p:spPr bwMode="auto">
          <a:xfrm>
            <a:off x="1522413" y="214438"/>
            <a:ext cx="224292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a:solidFill>
                  <a:srgbClr val="46A4D0"/>
                </a:solidFill>
                <a:latin typeface="宋体-简 粗体" charset="-122"/>
                <a:ea typeface="宋体-简 粗体" charset="-122"/>
                <a:cs typeface="宋体-简 粗体" charset="-122"/>
                <a:sym typeface="Times New Roman" charset="0"/>
              </a:rPr>
              <a:t>单纯形法原理</a:t>
            </a:r>
          </a:p>
          <a:p>
            <a:pPr>
              <a:lnSpc>
                <a:spcPct val="150000"/>
              </a:lnSpc>
            </a:pPr>
            <a:r>
              <a:rPr lang="en-US" altLang="zh-CN" sz="2400" b="1" dirty="0">
                <a:solidFill>
                  <a:srgbClr val="46A4D0"/>
                </a:solidFill>
                <a:latin typeface="宋体-简 粗体" charset="-122"/>
                <a:ea typeface="宋体-简 粗体" charset="-122"/>
                <a:cs typeface="宋体-简 粗体" charset="-122"/>
              </a:rPr>
              <a:t> </a:t>
            </a:r>
            <a:endParaRPr lang="zh-CN" altLang="zh-CN" sz="2400" b="1" dirty="0">
              <a:solidFill>
                <a:srgbClr val="46A4D0"/>
              </a:solidFill>
              <a:latin typeface="宋体-简 粗体" charset="-122"/>
              <a:ea typeface="宋体-简 粗体" charset="-122"/>
              <a:cs typeface="宋体-简 粗体" charset="-122"/>
            </a:endParaRPr>
          </a:p>
        </p:txBody>
      </p:sp>
      <p:sp>
        <p:nvSpPr>
          <p:cNvPr id="4" name="云形标注 3"/>
          <p:cNvSpPr/>
          <p:nvPr/>
        </p:nvSpPr>
        <p:spPr>
          <a:xfrm>
            <a:off x="8051844" y="4012695"/>
            <a:ext cx="3142120" cy="2345076"/>
          </a:xfrm>
          <a:prstGeom prst="cloudCallou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zh-CN" sz="2800" b="1" dirty="0">
              <a:solidFill>
                <a:schemeClr val="bg1"/>
              </a:solidFill>
              <a:latin typeface="宋体-简 粗体" charset="-122"/>
              <a:ea typeface="宋体-简 粗体" charset="-122"/>
              <a:cs typeface="宋体-简 粗体" charset="-122"/>
            </a:endParaRPr>
          </a:p>
        </p:txBody>
      </p:sp>
      <p:sp>
        <p:nvSpPr>
          <p:cNvPr id="5" name="矩形 4"/>
          <p:cNvSpPr/>
          <p:nvPr/>
        </p:nvSpPr>
        <p:spPr>
          <a:xfrm>
            <a:off x="8527617" y="4320909"/>
            <a:ext cx="2499124" cy="1815882"/>
          </a:xfrm>
          <a:prstGeom prst="rect">
            <a:avLst/>
          </a:prstGeom>
        </p:spPr>
        <p:txBody>
          <a:bodyPr wrap="square">
            <a:spAutoFit/>
          </a:bodyPr>
          <a:lstStyle/>
          <a:p>
            <a:r>
              <a:rPr lang="zh-CN" altLang="zh-CN" sz="2800" b="1" dirty="0">
                <a:solidFill>
                  <a:schemeClr val="bg1"/>
                </a:solidFill>
                <a:latin typeface="宋体-简 粗体" charset="-122"/>
                <a:ea typeface="宋体-简 粗体" charset="-122"/>
                <a:cs typeface="宋体-简 粗体" charset="-122"/>
              </a:rPr>
              <a:t>如何安排产品Ⅰ、Ⅱ的产量才能获得</a:t>
            </a:r>
            <a:r>
              <a:rPr lang="zh-CN" altLang="zh-CN" sz="2800" b="1" dirty="0">
                <a:solidFill>
                  <a:srgbClr val="FFFF00"/>
                </a:solidFill>
                <a:latin typeface="宋体-简 粗体" charset="-122"/>
                <a:ea typeface="宋体-简 粗体" charset="-122"/>
                <a:cs typeface="宋体-简 粗体" charset="-122"/>
              </a:rPr>
              <a:t>最大的利润?</a:t>
            </a:r>
          </a:p>
        </p:txBody>
      </p:sp>
    </p:spTree>
    <p:extLst>
      <p:ext uri="{BB962C8B-B14F-4D97-AF65-F5344CB8AC3E}">
        <p14:creationId xmlns:p14="http://schemas.microsoft.com/office/powerpoint/2010/main" xmlns="" val="1107096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6" name="Rectangle 2"/>
          <p:cNvSpPr>
            <a:spLocks noChangeArrowheads="1"/>
          </p:cNvSpPr>
          <p:nvPr/>
        </p:nvSpPr>
        <p:spPr bwMode="auto">
          <a:xfrm>
            <a:off x="518746" y="1090799"/>
            <a:ext cx="3056792" cy="3692216"/>
          </a:xfrm>
          <a:prstGeom prst="rect">
            <a:avLst/>
          </a:prstGeom>
          <a:solidFill>
            <a:schemeClr val="accent6">
              <a:lumMod val="40000"/>
              <a:lumOff val="60000"/>
            </a:schemeClr>
          </a:solidFill>
          <a:ln>
            <a:noFill/>
          </a:ln>
          <a:effectLst/>
          <a:extLst/>
        </p:spPr>
        <p:txBody>
          <a:bodyPr/>
          <a:lstStyle>
            <a:lvl1pPr marL="342900" indent="-342900" eaLnBrk="0" hangingPunct="0">
              <a:defRPr sz="2400">
                <a:solidFill>
                  <a:schemeClr val="tx1"/>
                </a:solidFill>
                <a:latin typeface="Times New Roman" charset="0"/>
                <a:ea typeface="宋体" charset="0"/>
              </a:defRPr>
            </a:lvl1pPr>
            <a:lvl2pPr eaLnBrk="0" hangingPunct="0">
              <a:defRPr sz="2400">
                <a:solidFill>
                  <a:schemeClr val="tx1"/>
                </a:solidFill>
                <a:latin typeface="Times New Roman" charset="0"/>
                <a:ea typeface="宋体" charset="0"/>
              </a:defRPr>
            </a:lvl2pPr>
            <a:lvl3pPr marL="1143000" indent="-228600" eaLnBrk="0" hangingPunct="0">
              <a:defRPr sz="2400">
                <a:solidFill>
                  <a:schemeClr val="tx1"/>
                </a:solidFill>
                <a:latin typeface="Times New Roman" charset="0"/>
                <a:ea typeface="宋体" charset="0"/>
              </a:defRPr>
            </a:lvl3pPr>
            <a:lvl4pPr eaLnBrk="0" hangingPunct="0">
              <a:defRPr sz="2400">
                <a:solidFill>
                  <a:schemeClr val="tx1"/>
                </a:solidFill>
                <a:latin typeface="Times New Roman" charset="0"/>
                <a:ea typeface="宋体" charset="0"/>
              </a:defRPr>
            </a:lvl4pPr>
            <a:lvl5pPr eaLnBrk="0" hangingPunct="0">
              <a:defRPr sz="2400">
                <a:solidFill>
                  <a:schemeClr val="tx1"/>
                </a:solidFill>
                <a:latin typeface="Times New Roman" charset="0"/>
                <a:ea typeface="宋体" charset="0"/>
              </a:defRPr>
            </a:lvl5pPr>
            <a:lvl6pPr eaLnBrk="0" fontAlgn="base" hangingPunct="0">
              <a:spcBef>
                <a:spcPct val="0"/>
              </a:spcBef>
              <a:spcAft>
                <a:spcPct val="0"/>
              </a:spcAft>
              <a:buFont typeface="Arial" charset="0"/>
              <a:defRPr sz="2400">
                <a:solidFill>
                  <a:schemeClr val="tx1"/>
                </a:solidFill>
                <a:latin typeface="Times New Roman" charset="0"/>
                <a:ea typeface="宋体" charset="0"/>
              </a:defRPr>
            </a:lvl6pPr>
            <a:lvl7pPr eaLnBrk="0" fontAlgn="base" hangingPunct="0">
              <a:spcBef>
                <a:spcPct val="0"/>
              </a:spcBef>
              <a:spcAft>
                <a:spcPct val="0"/>
              </a:spcAft>
              <a:buFont typeface="Arial" charset="0"/>
              <a:defRPr sz="2400">
                <a:solidFill>
                  <a:schemeClr val="tx1"/>
                </a:solidFill>
                <a:latin typeface="Times New Roman" charset="0"/>
                <a:ea typeface="宋体" charset="0"/>
              </a:defRPr>
            </a:lvl7pPr>
            <a:lvl8pPr eaLnBrk="0" fontAlgn="base" hangingPunct="0">
              <a:spcBef>
                <a:spcPct val="0"/>
              </a:spcBef>
              <a:spcAft>
                <a:spcPct val="0"/>
              </a:spcAft>
              <a:buFont typeface="Arial" charset="0"/>
              <a:defRPr sz="2400">
                <a:solidFill>
                  <a:schemeClr val="tx1"/>
                </a:solidFill>
                <a:latin typeface="Times New Roman" charset="0"/>
                <a:ea typeface="宋体" charset="0"/>
              </a:defRPr>
            </a:lvl8pPr>
            <a:lvl9pPr eaLnBrk="0" fontAlgn="base" hangingPunct="0">
              <a:spcBef>
                <a:spcPct val="0"/>
              </a:spcBef>
              <a:spcAft>
                <a:spcPct val="0"/>
              </a:spcAft>
              <a:buFont typeface="Arial" charset="0"/>
              <a:defRPr sz="2400">
                <a:solidFill>
                  <a:schemeClr val="tx1"/>
                </a:solidFill>
                <a:latin typeface="Times New Roman" charset="0"/>
                <a:ea typeface="宋体" charset="0"/>
              </a:defRPr>
            </a:lvl9pPr>
          </a:lstStyle>
          <a:p>
            <a:pPr marL="446088" lvl="2" indent="-352425" algn="just">
              <a:spcBef>
                <a:spcPts val="600"/>
              </a:spcBef>
            </a:pPr>
            <a:r>
              <a:rPr lang="zh-CN" altLang="en-US" dirty="0" smtClean="0">
                <a:latin typeface="宋体-简 粗体" charset="-122"/>
                <a:ea typeface="宋体-简 粗体" charset="-122"/>
                <a:sym typeface="Arial" charset="0"/>
              </a:rPr>
              <a:t>（</a:t>
            </a:r>
            <a:r>
              <a:rPr lang="en-US" altLang="zh-CN" dirty="0" smtClean="0">
                <a:latin typeface="宋体-简 粗体" charset="-122"/>
                <a:ea typeface="宋体-简 粗体" charset="-122"/>
                <a:sym typeface="Arial" charset="0"/>
              </a:rPr>
              <a:t>1</a:t>
            </a:r>
            <a:r>
              <a:rPr lang="zh-CN" altLang="en-US" dirty="0" smtClean="0">
                <a:latin typeface="宋体-简 粗体" charset="-122"/>
                <a:ea typeface="宋体-简 粗体" charset="-122"/>
                <a:sym typeface="Arial" charset="0"/>
              </a:rPr>
              <a:t>）</a:t>
            </a:r>
            <a:r>
              <a:rPr lang="zh-CN" altLang="zh-CN" dirty="0" smtClean="0">
                <a:latin typeface="宋体-简 粗体" charset="-122"/>
                <a:ea typeface="宋体-简 粗体" charset="-122"/>
                <a:sym typeface="Arial" charset="0"/>
              </a:rPr>
              <a:t>建立</a:t>
            </a:r>
            <a:r>
              <a:rPr lang="zh-CN" altLang="zh-CN" dirty="0">
                <a:latin typeface="宋体-简 粗体" charset="-122"/>
                <a:ea typeface="宋体-简 粗体" charset="-122"/>
                <a:sym typeface="Arial" charset="0"/>
              </a:rPr>
              <a:t>模型</a:t>
            </a:r>
            <a:endParaRPr lang="zh-CN" altLang="en-US" dirty="0">
              <a:latin typeface="宋体-简 粗体" charset="-122"/>
              <a:ea typeface="宋体-简 粗体" charset="-122"/>
              <a:sym typeface="Arial" charset="0"/>
            </a:endParaRPr>
          </a:p>
          <a:p>
            <a:pPr lvl="2" algn="just">
              <a:spcBef>
                <a:spcPts val="600"/>
              </a:spcBef>
            </a:pPr>
            <a:endParaRPr lang="zh-CN" altLang="zh-CN" dirty="0">
              <a:latin typeface="宋体-简 粗体" charset="-122"/>
              <a:ea typeface="宋体-简 粗体" charset="-122"/>
              <a:sym typeface="Arial" charset="0"/>
            </a:endParaRPr>
          </a:p>
          <a:p>
            <a:pPr lvl="2" indent="-779463" algn="just">
              <a:spcBef>
                <a:spcPts val="600"/>
              </a:spcBef>
            </a:pPr>
            <a:r>
              <a:rPr lang="en-US" altLang="zh-CN" dirty="0">
                <a:latin typeface="宋体-简 粗体" charset="-122"/>
                <a:ea typeface="宋体-简 粗体" charset="-122"/>
                <a:sym typeface="Verdana" charset="0"/>
              </a:rPr>
              <a:t>max</a:t>
            </a:r>
            <a:r>
              <a:rPr lang="zh-CN" altLang="en-US" dirty="0">
                <a:latin typeface="宋体-简 粗体" charset="-122"/>
                <a:ea typeface="宋体-简 粗体" charset="-122"/>
                <a:sym typeface="Verdana" charset="0"/>
              </a:rPr>
              <a:t> </a:t>
            </a:r>
            <a:r>
              <a:rPr lang="en-US" altLang="zh-CN" dirty="0">
                <a:latin typeface="宋体-简 粗体" charset="-122"/>
                <a:ea typeface="宋体-简 粗体" charset="-122"/>
                <a:sym typeface="Verdana" charset="0"/>
              </a:rPr>
              <a:t>z</a:t>
            </a:r>
            <a:r>
              <a:rPr lang="zh-CN" altLang="zh-CN" dirty="0">
                <a:latin typeface="宋体-简 粗体" charset="-122"/>
                <a:ea typeface="宋体-简 粗体" charset="-122"/>
                <a:sym typeface="Verdana" charset="0"/>
              </a:rPr>
              <a:t>＝2x</a:t>
            </a:r>
            <a:r>
              <a:rPr lang="zh-CN" altLang="zh-CN" baseline="-25000" dirty="0">
                <a:latin typeface="宋体-简 粗体" charset="-122"/>
                <a:ea typeface="宋体-简 粗体" charset="-122"/>
                <a:sym typeface="Verdana" charset="0"/>
              </a:rPr>
              <a:t>1</a:t>
            </a:r>
            <a:r>
              <a:rPr lang="zh-CN" altLang="zh-CN" dirty="0">
                <a:latin typeface="宋体-简 粗体" charset="-122"/>
                <a:ea typeface="宋体-简 粗体" charset="-122"/>
                <a:sym typeface="Verdana" charset="0"/>
              </a:rPr>
              <a:t>＋3x</a:t>
            </a:r>
            <a:r>
              <a:rPr lang="zh-CN" altLang="zh-CN" baseline="-25000" dirty="0">
                <a:latin typeface="宋体-简 粗体" charset="-122"/>
                <a:ea typeface="宋体-简 粗体" charset="-122"/>
                <a:sym typeface="Verdana" charset="0"/>
              </a:rPr>
              <a:t>2</a:t>
            </a:r>
            <a:r>
              <a:rPr lang="zh-CN" altLang="zh-CN" dirty="0">
                <a:latin typeface="宋体-简 粗体" charset="-122"/>
                <a:ea typeface="宋体-简 粗体" charset="-122"/>
                <a:sym typeface="Verdana" charset="0"/>
              </a:rPr>
              <a:t>  </a:t>
            </a:r>
          </a:p>
          <a:p>
            <a:pPr lvl="2" indent="-779463" algn="just">
              <a:lnSpc>
                <a:spcPct val="135000"/>
              </a:lnSpc>
              <a:spcBef>
                <a:spcPts val="600"/>
              </a:spcBef>
            </a:pPr>
            <a:r>
              <a:rPr lang="zh-CN" altLang="zh-CN" dirty="0">
                <a:latin typeface="宋体-简 粗体" charset="-122"/>
                <a:ea typeface="宋体-简 粗体" charset="-122"/>
                <a:sym typeface="Verdana" charset="0"/>
              </a:rPr>
              <a:t>    </a:t>
            </a:r>
            <a:r>
              <a:rPr lang="en-US" altLang="zh-CN" dirty="0" smtClean="0">
                <a:latin typeface="宋体-简 粗体" charset="-122"/>
                <a:ea typeface="宋体-简 粗体" charset="-122"/>
                <a:sym typeface="Verdana" charset="0"/>
              </a:rPr>
              <a:t>   </a:t>
            </a:r>
            <a:r>
              <a:rPr lang="zh-CN" altLang="zh-CN" dirty="0" smtClean="0">
                <a:latin typeface="宋体-简 粗体" charset="-122"/>
                <a:ea typeface="宋体-简 粗体" charset="-122"/>
                <a:sym typeface="Verdana" charset="0"/>
              </a:rPr>
              <a:t>x</a:t>
            </a:r>
            <a:r>
              <a:rPr lang="zh-CN" altLang="zh-CN" baseline="-25000" dirty="0" smtClean="0">
                <a:latin typeface="宋体-简 粗体" charset="-122"/>
                <a:ea typeface="宋体-简 粗体" charset="-122"/>
                <a:sym typeface="Verdana" charset="0"/>
              </a:rPr>
              <a:t>1</a:t>
            </a:r>
            <a:r>
              <a:rPr lang="zh-CN" altLang="zh-CN" dirty="0">
                <a:latin typeface="宋体-简 粗体" charset="-122"/>
                <a:ea typeface="宋体-简 粗体" charset="-122"/>
                <a:sym typeface="Verdana" charset="0"/>
              </a:rPr>
              <a:t>＋2x</a:t>
            </a:r>
            <a:r>
              <a:rPr lang="zh-CN" altLang="zh-CN" baseline="-25000" dirty="0">
                <a:latin typeface="宋体-简 粗体" charset="-122"/>
                <a:ea typeface="宋体-简 粗体" charset="-122"/>
                <a:sym typeface="Verdana" charset="0"/>
              </a:rPr>
              <a:t>2</a:t>
            </a:r>
            <a:r>
              <a:rPr lang="zh-CN" altLang="zh-CN" dirty="0">
                <a:latin typeface="宋体-简 粗体" charset="-122"/>
                <a:ea typeface="宋体-简 粗体" charset="-122"/>
                <a:sym typeface="Verdana" charset="0"/>
              </a:rPr>
              <a:t>≤</a:t>
            </a:r>
            <a:r>
              <a:rPr lang="zh-CN" altLang="zh-CN" dirty="0" smtClean="0">
                <a:latin typeface="宋体-简 粗体" charset="-122"/>
                <a:ea typeface="宋体-简 粗体" charset="-122"/>
                <a:sym typeface="Verdana" charset="0"/>
              </a:rPr>
              <a:t>8</a:t>
            </a:r>
            <a:endParaRPr lang="en-US" altLang="zh-CN" dirty="0" smtClean="0">
              <a:latin typeface="宋体-简 粗体" charset="-122"/>
              <a:ea typeface="宋体-简 粗体" charset="-122"/>
              <a:sym typeface="Verdana" charset="0"/>
            </a:endParaRPr>
          </a:p>
          <a:p>
            <a:pPr lvl="2" indent="-779463" algn="just">
              <a:lnSpc>
                <a:spcPct val="135000"/>
              </a:lnSpc>
              <a:spcBef>
                <a:spcPts val="600"/>
              </a:spcBef>
            </a:pPr>
            <a:r>
              <a:rPr lang="zh-CN" altLang="zh-CN" dirty="0" smtClean="0">
                <a:latin typeface="宋体-简 粗体" charset="-122"/>
                <a:ea typeface="宋体-简 粗体" charset="-122"/>
                <a:sym typeface="Verdana" charset="0"/>
              </a:rPr>
              <a:t>s</a:t>
            </a:r>
            <a:r>
              <a:rPr lang="zh-CN" altLang="zh-CN" dirty="0" smtClean="0">
                <a:latin typeface="宋体-简 粗体" charset="-122"/>
                <a:ea typeface="宋体-简 粗体" charset="-122"/>
                <a:sym typeface="Verdana" charset="0"/>
              </a:rPr>
              <a:t>.t</a:t>
            </a:r>
            <a:r>
              <a:rPr lang="en-US" altLang="zh-CN" dirty="0" smtClean="0">
                <a:latin typeface="宋体-简 粗体" charset="-122"/>
                <a:ea typeface="宋体-简 粗体" charset="-122"/>
                <a:sym typeface="Verdana" charset="0"/>
              </a:rPr>
              <a:t> </a:t>
            </a:r>
            <a:r>
              <a:rPr lang="zh-CN" altLang="zh-CN" dirty="0" smtClean="0">
                <a:latin typeface="宋体-简 粗体" charset="-122"/>
                <a:ea typeface="宋体-简 粗体" charset="-122"/>
                <a:sym typeface="Verdana" charset="0"/>
              </a:rPr>
              <a:t> </a:t>
            </a:r>
            <a:r>
              <a:rPr lang="en-US" altLang="zh-CN" dirty="0" smtClean="0">
                <a:latin typeface="宋体-简 粗体" charset="-122"/>
                <a:ea typeface="宋体-简 粗体" charset="-122"/>
                <a:sym typeface="Verdana" charset="0"/>
              </a:rPr>
              <a:t>  </a:t>
            </a:r>
            <a:r>
              <a:rPr lang="zh-CN" altLang="zh-CN" dirty="0" smtClean="0">
                <a:latin typeface="宋体-简 粗体" charset="-122"/>
                <a:ea typeface="宋体-简 粗体" charset="-122"/>
                <a:sym typeface="Verdana" charset="0"/>
              </a:rPr>
              <a:t>4</a:t>
            </a:r>
            <a:r>
              <a:rPr lang="zh-CN" altLang="zh-CN" dirty="0" smtClean="0">
                <a:latin typeface="宋体-简 粗体" charset="-122"/>
                <a:ea typeface="宋体-简 粗体" charset="-122"/>
                <a:sym typeface="Verdana" charset="0"/>
              </a:rPr>
              <a:t>x</a:t>
            </a:r>
            <a:r>
              <a:rPr lang="zh-CN" altLang="zh-CN" baseline="-25000" dirty="0" smtClean="0">
                <a:latin typeface="宋体-简 粗体" charset="-122"/>
                <a:ea typeface="宋体-简 粗体" charset="-122"/>
                <a:sym typeface="Verdana" charset="0"/>
              </a:rPr>
              <a:t>1</a:t>
            </a:r>
            <a:r>
              <a:rPr lang="zh-CN" altLang="zh-CN" dirty="0">
                <a:latin typeface="宋体-简 粗体" charset="-122"/>
                <a:ea typeface="宋体-简 粗体" charset="-122"/>
                <a:sym typeface="Verdana" charset="0"/>
              </a:rPr>
              <a:t>≤16    </a:t>
            </a:r>
          </a:p>
          <a:p>
            <a:pPr lvl="2" indent="-779463" algn="just">
              <a:lnSpc>
                <a:spcPct val="135000"/>
              </a:lnSpc>
              <a:spcBef>
                <a:spcPts val="600"/>
              </a:spcBef>
            </a:pPr>
            <a:r>
              <a:rPr lang="zh-CN" altLang="zh-CN" dirty="0">
                <a:latin typeface="宋体-简 粗体" charset="-122"/>
                <a:ea typeface="宋体-简 粗体" charset="-122"/>
                <a:sym typeface="Verdana" charset="0"/>
              </a:rPr>
              <a:t> </a:t>
            </a:r>
            <a:r>
              <a:rPr lang="zh-CN" altLang="zh-CN" dirty="0" smtClean="0">
                <a:latin typeface="宋体-简 粗体" charset="-122"/>
                <a:ea typeface="宋体-简 粗体" charset="-122"/>
                <a:sym typeface="Verdana" charset="0"/>
              </a:rPr>
              <a:t>  </a:t>
            </a:r>
            <a:r>
              <a:rPr lang="en-US" altLang="zh-CN" dirty="0" smtClean="0">
                <a:latin typeface="宋体-简 粗体" charset="-122"/>
                <a:ea typeface="宋体-简 粗体" charset="-122"/>
                <a:sym typeface="Verdana" charset="0"/>
              </a:rPr>
              <a:t>   </a:t>
            </a:r>
            <a:r>
              <a:rPr lang="zh-CN" altLang="zh-CN" dirty="0" smtClean="0">
                <a:latin typeface="宋体-简 粗体" charset="-122"/>
                <a:ea typeface="宋体-简 粗体" charset="-122"/>
                <a:sym typeface="Verdana" charset="0"/>
              </a:rPr>
              <a:t> </a:t>
            </a:r>
            <a:r>
              <a:rPr lang="zh-CN" altLang="zh-CN" dirty="0" smtClean="0">
                <a:latin typeface="宋体-简 粗体" charset="-122"/>
                <a:ea typeface="宋体-简 粗体" charset="-122"/>
                <a:sym typeface="Verdana" charset="0"/>
              </a:rPr>
              <a:t>4x</a:t>
            </a:r>
            <a:r>
              <a:rPr lang="zh-CN" altLang="zh-CN" baseline="-25000" dirty="0" smtClean="0">
                <a:latin typeface="宋体-简 粗体" charset="-122"/>
                <a:ea typeface="宋体-简 粗体" charset="-122"/>
                <a:sym typeface="Verdana" charset="0"/>
              </a:rPr>
              <a:t>2</a:t>
            </a:r>
            <a:r>
              <a:rPr lang="zh-CN" altLang="zh-CN" dirty="0">
                <a:latin typeface="宋体-简 粗体" charset="-122"/>
                <a:ea typeface="宋体-简 粗体" charset="-122"/>
                <a:sym typeface="Verdana" charset="0"/>
              </a:rPr>
              <a:t>≤12  </a:t>
            </a:r>
          </a:p>
          <a:p>
            <a:pPr lvl="2" indent="-779463" algn="just">
              <a:lnSpc>
                <a:spcPct val="135000"/>
              </a:lnSpc>
              <a:spcBef>
                <a:spcPts val="600"/>
              </a:spcBef>
            </a:pPr>
            <a:r>
              <a:rPr lang="zh-CN" altLang="zh-CN" dirty="0">
                <a:latin typeface="宋体-简 粗体" charset="-122"/>
                <a:ea typeface="宋体-简 粗体" charset="-122"/>
                <a:sym typeface="Verdana" charset="0"/>
              </a:rPr>
              <a:t>    </a:t>
            </a:r>
            <a:r>
              <a:rPr lang="en-US" altLang="zh-CN" dirty="0" smtClean="0">
                <a:latin typeface="宋体-简 粗体" charset="-122"/>
                <a:ea typeface="宋体-简 粗体" charset="-122"/>
                <a:sym typeface="Verdana" charset="0"/>
              </a:rPr>
              <a:t>   </a:t>
            </a:r>
            <a:r>
              <a:rPr lang="zh-CN" altLang="zh-CN" dirty="0" smtClean="0">
                <a:latin typeface="宋体-简 粗体" charset="-122"/>
                <a:ea typeface="宋体-简 粗体" charset="-122"/>
                <a:sym typeface="Verdana" charset="0"/>
              </a:rPr>
              <a:t>x</a:t>
            </a:r>
            <a:r>
              <a:rPr lang="zh-CN" altLang="zh-CN" baseline="-25000" dirty="0" smtClean="0">
                <a:latin typeface="宋体-简 粗体" charset="-122"/>
                <a:ea typeface="宋体-简 粗体" charset="-122"/>
                <a:sym typeface="Verdana" charset="0"/>
              </a:rPr>
              <a:t>1</a:t>
            </a:r>
            <a:r>
              <a:rPr lang="zh-CN" altLang="zh-CN" dirty="0">
                <a:latin typeface="宋体-简 粗体" charset="-122"/>
                <a:ea typeface="宋体-简 粗体" charset="-122"/>
                <a:sym typeface="Verdana" charset="0"/>
              </a:rPr>
              <a:t>≥0、x</a:t>
            </a:r>
            <a:r>
              <a:rPr lang="zh-CN" altLang="zh-CN" baseline="-25000" dirty="0">
                <a:latin typeface="宋体-简 粗体" charset="-122"/>
                <a:ea typeface="宋体-简 粗体" charset="-122"/>
                <a:sym typeface="Verdana" charset="0"/>
              </a:rPr>
              <a:t>2</a:t>
            </a:r>
            <a:r>
              <a:rPr lang="zh-CN" altLang="zh-CN" dirty="0">
                <a:latin typeface="宋体-简 粗体" charset="-122"/>
                <a:ea typeface="宋体-简 粗体" charset="-122"/>
                <a:sym typeface="Verdana" charset="0"/>
              </a:rPr>
              <a:t>≥0</a:t>
            </a:r>
            <a:endParaRPr lang="zh-CN" altLang="zh-CN" dirty="0">
              <a:latin typeface="宋体-简 粗体" charset="-122"/>
              <a:ea typeface="宋体-简 粗体" charset="-122"/>
            </a:endParaRPr>
          </a:p>
        </p:txBody>
      </p:sp>
      <p:sp>
        <p:nvSpPr>
          <p:cNvPr id="30" name="Rectangle 3"/>
          <p:cNvSpPr>
            <a:spLocks noChangeArrowheads="1"/>
          </p:cNvSpPr>
          <p:nvPr/>
        </p:nvSpPr>
        <p:spPr bwMode="auto">
          <a:xfrm>
            <a:off x="4393534" y="1020460"/>
            <a:ext cx="7738059"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square" anchor="ctr">
            <a:spAutoFit/>
          </a:bodyPr>
          <a:lstStyle/>
          <a:p>
            <a:pPr eaLnBrk="0" hangingPunct="0"/>
            <a:r>
              <a:rPr lang="zh-CN" altLang="en-US" sz="2800" dirty="0" smtClean="0">
                <a:latin typeface="宋体-简 粗体" charset="-122"/>
                <a:ea typeface="宋体-简 粗体" charset="-122"/>
              </a:rPr>
              <a:t>（</a:t>
            </a:r>
            <a:r>
              <a:rPr lang="en-US" altLang="zh-CN" sz="2800" dirty="0">
                <a:latin typeface="宋体-简 粗体" charset="-122"/>
                <a:ea typeface="宋体-简 粗体" charset="-122"/>
              </a:rPr>
              <a:t>2</a:t>
            </a:r>
            <a:r>
              <a:rPr lang="zh-CN" altLang="en-US" sz="2800" dirty="0" smtClean="0">
                <a:latin typeface="宋体-简 粗体" charset="-122"/>
                <a:ea typeface="宋体-简 粗体" charset="-122"/>
              </a:rPr>
              <a:t>）</a:t>
            </a:r>
            <a:r>
              <a:rPr lang="zh-CN" altLang="zh-CN" sz="2400" dirty="0" smtClean="0">
                <a:latin typeface="宋体-简 粗体" charset="-122"/>
                <a:ea typeface="宋体-简 粗体" charset="-122"/>
              </a:rPr>
              <a:t>引入</a:t>
            </a:r>
            <a:r>
              <a:rPr lang="zh-CN" altLang="zh-CN" sz="2400" dirty="0">
                <a:latin typeface="宋体-简 粗体" charset="-122"/>
                <a:ea typeface="宋体-简 粗体" charset="-122"/>
              </a:rPr>
              <a:t>松弛变量x</a:t>
            </a:r>
            <a:r>
              <a:rPr lang="zh-CN" altLang="zh-CN" sz="2400" baseline="-25000" dirty="0">
                <a:latin typeface="宋体-简 粗体" charset="-122"/>
                <a:ea typeface="宋体-简 粗体" charset="-122"/>
              </a:rPr>
              <a:t>3</a:t>
            </a:r>
            <a:r>
              <a:rPr lang="zh-CN" altLang="zh-CN" sz="2400" dirty="0">
                <a:latin typeface="宋体-简 粗体" charset="-122"/>
                <a:ea typeface="宋体-简 粗体" charset="-122"/>
              </a:rPr>
              <a:t>、x</a:t>
            </a:r>
            <a:r>
              <a:rPr lang="zh-CN" altLang="zh-CN" sz="2400" baseline="-25000" dirty="0">
                <a:latin typeface="宋体-简 粗体" charset="-122"/>
                <a:ea typeface="宋体-简 粗体" charset="-122"/>
              </a:rPr>
              <a:t>4</a:t>
            </a:r>
            <a:r>
              <a:rPr lang="zh-CN" altLang="zh-CN" sz="2400" dirty="0">
                <a:latin typeface="宋体-简 粗体" charset="-122"/>
                <a:ea typeface="宋体-简 粗体" charset="-122"/>
              </a:rPr>
              <a:t>、x</a:t>
            </a:r>
            <a:r>
              <a:rPr lang="zh-CN" altLang="zh-CN" sz="2400" baseline="-25000" dirty="0">
                <a:latin typeface="宋体-简 粗体" charset="-122"/>
                <a:ea typeface="宋体-简 粗体" charset="-122"/>
              </a:rPr>
              <a:t>5</a:t>
            </a:r>
            <a:r>
              <a:rPr lang="zh-CN" altLang="en-US" sz="2400" dirty="0">
                <a:latin typeface="宋体-简 粗体" charset="-122"/>
                <a:ea typeface="宋体-简 粗体" charset="-122"/>
              </a:rPr>
              <a:t>，</a:t>
            </a:r>
            <a:r>
              <a:rPr lang="zh-CN" altLang="zh-CN" sz="2400" dirty="0">
                <a:latin typeface="宋体-简 粗体" charset="-122"/>
                <a:ea typeface="宋体-简 粗体" charset="-122"/>
              </a:rPr>
              <a:t>将问题化为标准形式</a:t>
            </a:r>
          </a:p>
        </p:txBody>
      </p:sp>
      <p:sp>
        <p:nvSpPr>
          <p:cNvPr id="32" name="Rectangle 7"/>
          <p:cNvSpPr>
            <a:spLocks noChangeArrowheads="1"/>
          </p:cNvSpPr>
          <p:nvPr/>
        </p:nvSpPr>
        <p:spPr bwMode="auto">
          <a:xfrm>
            <a:off x="6260789" y="3808789"/>
            <a:ext cx="472598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nchor="ctr">
            <a:spAutoFit/>
          </a:bodyPr>
          <a:lstStyle/>
          <a:p>
            <a:pPr algn="ctr" eaLnBrk="0" hangingPunct="0"/>
            <a:r>
              <a:rPr lang="zh-CN" altLang="zh-CN" sz="2000" dirty="0">
                <a:solidFill>
                  <a:srgbClr val="000099"/>
                </a:solidFill>
                <a:ea typeface="宋体-简 粗体" charset="-122"/>
              </a:rPr>
              <a:t>    </a:t>
            </a:r>
            <a:endParaRPr lang="zh-CN" altLang="zh-CN" sz="2400" dirty="0">
              <a:ea typeface="宋体-简 粗体" charset="-122"/>
            </a:endParaRPr>
          </a:p>
        </p:txBody>
      </p:sp>
      <p:sp>
        <p:nvSpPr>
          <p:cNvPr id="34" name="Rectangle 9"/>
          <p:cNvSpPr>
            <a:spLocks noChangeArrowheads="1"/>
          </p:cNvSpPr>
          <p:nvPr/>
        </p:nvSpPr>
        <p:spPr bwMode="auto">
          <a:xfrm>
            <a:off x="5598009" y="4951400"/>
            <a:ext cx="4645025"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nchor="ctr">
            <a:spAutoFit/>
          </a:bodyPr>
          <a:lstStyle/>
          <a:p>
            <a:pPr eaLnBrk="0" hangingPunct="0"/>
            <a:r>
              <a:rPr lang="zh-CN" altLang="zh-CN" sz="2800" dirty="0">
                <a:solidFill>
                  <a:srgbClr val="000099"/>
                </a:solidFill>
                <a:ea typeface="宋体-简 粗体" charset="-122"/>
              </a:rPr>
              <a:t>      </a:t>
            </a:r>
            <a:endParaRPr lang="zh-CN" altLang="zh-CN" sz="2400" dirty="0">
              <a:ea typeface="宋体-简 粗体" charset="-122"/>
            </a:endParaRPr>
          </a:p>
        </p:txBody>
      </p:sp>
      <p:sp>
        <p:nvSpPr>
          <p:cNvPr id="36" name="AutoShape 11"/>
          <p:cNvSpPr>
            <a:spLocks/>
          </p:cNvSpPr>
          <p:nvPr/>
        </p:nvSpPr>
        <p:spPr bwMode="auto">
          <a:xfrm>
            <a:off x="5187595" y="2664072"/>
            <a:ext cx="76200" cy="1406766"/>
          </a:xfrm>
          <a:prstGeom prst="leftBrace">
            <a:avLst>
              <a:gd name="adj1" fmla="val 166667"/>
              <a:gd name="adj2" fmla="val 50000"/>
            </a:avLst>
          </a:prstGeom>
          <a:noFill/>
          <a:ln w="9525" cap="flat" cmpd="sng">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b="1" dirty="0">
              <a:solidFill>
                <a:srgbClr val="006699"/>
              </a:solidFill>
              <a:latin typeface="Verdana" charset="0"/>
              <a:ea typeface="宋体-简 粗体" charset="-122"/>
              <a:sym typeface="Verdana" charset="0"/>
            </a:endParaRPr>
          </a:p>
        </p:txBody>
      </p:sp>
      <p:sp>
        <p:nvSpPr>
          <p:cNvPr id="37" name="AutoShape 11"/>
          <p:cNvSpPr>
            <a:spLocks/>
          </p:cNvSpPr>
          <p:nvPr/>
        </p:nvSpPr>
        <p:spPr bwMode="auto">
          <a:xfrm>
            <a:off x="1277810" y="2684898"/>
            <a:ext cx="188055" cy="1852249"/>
          </a:xfrm>
          <a:prstGeom prst="leftBrace">
            <a:avLst>
              <a:gd name="adj1" fmla="val 166667"/>
              <a:gd name="adj2" fmla="val 50000"/>
            </a:avLst>
          </a:prstGeom>
          <a:noFill/>
          <a:ln w="9525" cap="flat" cmpd="sng">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solidFill>
                <a:srgbClr val="006699"/>
              </a:solidFill>
              <a:latin typeface="Verdana" charset="0"/>
              <a:ea typeface="宋体-简 粗体" charset="-122"/>
              <a:sym typeface="Verdana" charset="0"/>
            </a:endParaRPr>
          </a:p>
        </p:txBody>
      </p:sp>
      <p:graphicFrame>
        <p:nvGraphicFramePr>
          <p:cNvPr id="2" name="表格 1"/>
          <p:cNvGraphicFramePr>
            <a:graphicFrameLocks noGrp="1"/>
          </p:cNvGraphicFramePr>
          <p:nvPr>
            <p:extLst>
              <p:ext uri="{D42A27DB-BD31-4B8C-83A1-F6EECF244321}">
                <p14:modId xmlns:p14="http://schemas.microsoft.com/office/powerpoint/2010/main" xmlns="" val="111948004"/>
              </p:ext>
            </p:extLst>
          </p:nvPr>
        </p:nvGraphicFramePr>
        <p:xfrm>
          <a:off x="3821725" y="1543680"/>
          <a:ext cx="8548250" cy="2743200"/>
        </p:xfrm>
        <a:graphic>
          <a:graphicData uri="http://schemas.openxmlformats.org/drawingml/2006/table">
            <a:tbl>
              <a:tblPr firstRow="1" bandRow="1">
                <a:tableStyleId>{2D5ABB26-0587-4C30-8999-92F81FD0307C}</a:tableStyleId>
              </a:tblPr>
              <a:tblGrid>
                <a:gridCol w="1418490">
                  <a:extLst>
                    <a:ext uri="{9D8B030D-6E8A-4147-A177-3AD203B41FA5}">
                      <a16:colId xmlns:a16="http://schemas.microsoft.com/office/drawing/2014/main" xmlns="" val="20000"/>
                    </a:ext>
                  </a:extLst>
                </a:gridCol>
                <a:gridCol w="715108">
                  <a:extLst>
                    <a:ext uri="{9D8B030D-6E8A-4147-A177-3AD203B41FA5}">
                      <a16:colId xmlns:a16="http://schemas.microsoft.com/office/drawing/2014/main" xmlns="" val="20001"/>
                    </a:ext>
                  </a:extLst>
                </a:gridCol>
                <a:gridCol w="1066800">
                  <a:extLst>
                    <a:ext uri="{9D8B030D-6E8A-4147-A177-3AD203B41FA5}">
                      <a16:colId xmlns:a16="http://schemas.microsoft.com/office/drawing/2014/main" xmlns="" val="20002"/>
                    </a:ext>
                  </a:extLst>
                </a:gridCol>
                <a:gridCol w="867508">
                  <a:extLst>
                    <a:ext uri="{9D8B030D-6E8A-4147-A177-3AD203B41FA5}">
                      <a16:colId xmlns:a16="http://schemas.microsoft.com/office/drawing/2014/main" xmlns="" val="20003"/>
                    </a:ext>
                  </a:extLst>
                </a:gridCol>
                <a:gridCol w="973015">
                  <a:extLst>
                    <a:ext uri="{9D8B030D-6E8A-4147-A177-3AD203B41FA5}">
                      <a16:colId xmlns:a16="http://schemas.microsoft.com/office/drawing/2014/main" xmlns="" val="20004"/>
                    </a:ext>
                  </a:extLst>
                </a:gridCol>
                <a:gridCol w="914400">
                  <a:extLst>
                    <a:ext uri="{9D8B030D-6E8A-4147-A177-3AD203B41FA5}">
                      <a16:colId xmlns:a16="http://schemas.microsoft.com/office/drawing/2014/main" xmlns="" val="20005"/>
                    </a:ext>
                  </a:extLst>
                </a:gridCol>
                <a:gridCol w="890954">
                  <a:extLst>
                    <a:ext uri="{9D8B030D-6E8A-4147-A177-3AD203B41FA5}">
                      <a16:colId xmlns:a16="http://schemas.microsoft.com/office/drawing/2014/main" xmlns="" val="20006"/>
                    </a:ext>
                  </a:extLst>
                </a:gridCol>
                <a:gridCol w="1701975">
                  <a:extLst>
                    <a:ext uri="{9D8B030D-6E8A-4147-A177-3AD203B41FA5}">
                      <a16:colId xmlns:a16="http://schemas.microsoft.com/office/drawing/2014/main" xmlns="" val="20007"/>
                    </a:ext>
                  </a:extLst>
                </a:gridCol>
              </a:tblGrid>
              <a:tr h="457200">
                <a:tc>
                  <a:txBody>
                    <a:bodyPr/>
                    <a:lstStyle/>
                    <a:p>
                      <a:endParaRPr lang="zh-CN" altLang="en-US" sz="2400" b="1" i="0" dirty="0">
                        <a:solidFill>
                          <a:schemeClr val="tx1"/>
                        </a:solidFill>
                        <a:latin typeface="Songti SC" charset="-122"/>
                        <a:ea typeface="Songti SC" charset="-122"/>
                        <a:cs typeface="Songti SC" charset="-122"/>
                      </a:endParaRPr>
                    </a:p>
                  </a:txBody>
                  <a:tcPr/>
                </a:tc>
                <a:tc>
                  <a:txBody>
                    <a:bodyPr/>
                    <a:lstStyle/>
                    <a:p>
                      <a:endParaRPr lang="zh-CN" altLang="en-US" sz="2400" b="1" i="0" dirty="0">
                        <a:solidFill>
                          <a:schemeClr val="tx1"/>
                        </a:solidFill>
                        <a:latin typeface="Songti SC" charset="-122"/>
                        <a:ea typeface="Songti SC" charset="-122"/>
                        <a:cs typeface="Songti SC" charset="-122"/>
                      </a:endParaRPr>
                    </a:p>
                  </a:txBody>
                  <a:tcPr/>
                </a:tc>
                <a:tc>
                  <a:txBody>
                    <a:bodyPr/>
                    <a:lstStyle/>
                    <a:p>
                      <a:endParaRPr lang="zh-CN" altLang="en-US" sz="2400" b="1" i="0" dirty="0">
                        <a:solidFill>
                          <a:schemeClr val="tx1"/>
                        </a:solidFill>
                        <a:latin typeface="Songti SC" charset="-122"/>
                        <a:ea typeface="Songti SC" charset="-122"/>
                        <a:cs typeface="Songti SC" charset="-122"/>
                      </a:endParaRPr>
                    </a:p>
                  </a:txBody>
                  <a:tcPr/>
                </a:tc>
                <a:tc>
                  <a:txBody>
                    <a:bodyPr/>
                    <a:lstStyle/>
                    <a:p>
                      <a:endParaRPr lang="zh-CN" altLang="en-US" sz="2400" b="1" i="0" dirty="0">
                        <a:solidFill>
                          <a:schemeClr val="tx1"/>
                        </a:solidFill>
                        <a:latin typeface="Songti SC" charset="-122"/>
                        <a:ea typeface="Songti SC" charset="-122"/>
                        <a:cs typeface="Songti SC" charset="-122"/>
                      </a:endParaRPr>
                    </a:p>
                  </a:txBody>
                  <a:tcPr/>
                </a:tc>
                <a:tc>
                  <a:txBody>
                    <a:bodyPr/>
                    <a:lstStyle/>
                    <a:p>
                      <a:endParaRPr lang="zh-CN" altLang="en-US" sz="2400" b="1" i="0" dirty="0">
                        <a:solidFill>
                          <a:schemeClr val="tx1"/>
                        </a:solidFill>
                        <a:latin typeface="Songti SC" charset="-122"/>
                        <a:ea typeface="Songti SC" charset="-122"/>
                        <a:cs typeface="Songti SC" charset="-122"/>
                      </a:endParaRPr>
                    </a:p>
                  </a:txBody>
                  <a:tcPr/>
                </a:tc>
                <a:tc>
                  <a:txBody>
                    <a:bodyPr/>
                    <a:lstStyle/>
                    <a:p>
                      <a:endParaRPr lang="zh-CN" altLang="en-US" sz="2400" b="1" i="0">
                        <a:solidFill>
                          <a:schemeClr val="tx1"/>
                        </a:solidFill>
                        <a:latin typeface="Songti SC" charset="-122"/>
                        <a:ea typeface="Songti SC" charset="-122"/>
                        <a:cs typeface="Songti SC" charset="-122"/>
                      </a:endParaRPr>
                    </a:p>
                  </a:txBody>
                  <a:tcPr/>
                </a:tc>
                <a:tc>
                  <a:txBody>
                    <a:bodyPr/>
                    <a:lstStyle/>
                    <a:p>
                      <a:endParaRPr lang="zh-CN" altLang="en-US" sz="2400" b="1" i="0" dirty="0">
                        <a:solidFill>
                          <a:schemeClr val="tx1"/>
                        </a:solidFill>
                        <a:latin typeface="Songti SC" charset="-122"/>
                        <a:ea typeface="Songti SC" charset="-122"/>
                        <a:cs typeface="Songti SC" charset="-122"/>
                      </a:endParaRPr>
                    </a:p>
                  </a:txBody>
                  <a:tcPr/>
                </a:tc>
                <a:tc>
                  <a:txBody>
                    <a:bodyPr/>
                    <a:lstStyle/>
                    <a:p>
                      <a:endParaRPr lang="zh-CN" altLang="en-US" sz="2400" b="1" i="0">
                        <a:solidFill>
                          <a:schemeClr val="tx1"/>
                        </a:solidFill>
                        <a:latin typeface="Songti SC" charset="-122"/>
                        <a:ea typeface="Songti SC" charset="-122"/>
                        <a:cs typeface="Songti SC" charset="-122"/>
                      </a:endParaRPr>
                    </a:p>
                  </a:txBody>
                  <a:tcPr/>
                </a:tc>
                <a:extLst>
                  <a:ext uri="{0D108BD9-81ED-4DB2-BD59-A6C34878D82A}">
                    <a16:rowId xmlns:a16="http://schemas.microsoft.com/office/drawing/2014/main" xmlns="" val="10000"/>
                  </a:ext>
                </a:extLst>
              </a:tr>
              <a:tr h="457200">
                <a:tc>
                  <a:txBody>
                    <a:bodyPr/>
                    <a:lstStyle/>
                    <a:p>
                      <a:r>
                        <a:rPr lang="zh-CN" altLang="en-US" sz="2400" b="1" dirty="0" smtClean="0">
                          <a:latin typeface="Songti SC" charset="-122"/>
                          <a:ea typeface="Songti SC" charset="-122"/>
                          <a:cs typeface="Songti SC" charset="-122"/>
                        </a:rPr>
                        <a:t> </a:t>
                      </a:r>
                      <a:r>
                        <a:rPr lang="zh-CN" altLang="zh-CN" sz="2400" b="1" dirty="0" smtClean="0">
                          <a:latin typeface="Songti SC" charset="-122"/>
                          <a:ea typeface="Songti SC" charset="-122"/>
                          <a:cs typeface="Songti SC" charset="-122"/>
                        </a:rPr>
                        <a:t>max </a:t>
                      </a:r>
                      <a:r>
                        <a:rPr lang="en-US" altLang="zh-CN" sz="2400" b="1" dirty="0" smtClean="0">
                          <a:latin typeface="Songti SC" charset="-122"/>
                          <a:ea typeface="Songti SC" charset="-122"/>
                          <a:cs typeface="Songti SC" charset="-122"/>
                        </a:rPr>
                        <a:t>z=</a:t>
                      </a:r>
                      <a:endParaRPr lang="zh-CN" altLang="en-US" sz="2400" b="1" i="0" dirty="0">
                        <a:solidFill>
                          <a:schemeClr val="tx1"/>
                        </a:solidFill>
                        <a:latin typeface="Songti SC" charset="-122"/>
                        <a:ea typeface="Songti SC" charset="-122"/>
                        <a:cs typeface="Songti SC" charset="-122"/>
                      </a:endParaRPr>
                    </a:p>
                  </a:txBody>
                  <a:tcPr/>
                </a:tc>
                <a:tc>
                  <a:txBody>
                    <a:bodyPr/>
                    <a:lstStyle/>
                    <a:p>
                      <a:r>
                        <a:rPr lang="zh-CN" altLang="zh-CN" sz="2200" b="1" dirty="0" smtClean="0">
                          <a:latin typeface="Songti SC" charset="-122"/>
                          <a:ea typeface="Songti SC" charset="-122"/>
                          <a:cs typeface="Songti SC" charset="-122"/>
                        </a:rPr>
                        <a:t>2x</a:t>
                      </a:r>
                      <a:r>
                        <a:rPr lang="zh-CN" altLang="zh-CN" sz="2200" b="1" baseline="-25000" dirty="0" smtClean="0">
                          <a:latin typeface="Songti SC" charset="-122"/>
                          <a:ea typeface="Songti SC" charset="-122"/>
                          <a:cs typeface="Songti SC" charset="-122"/>
                        </a:rPr>
                        <a:t>1</a:t>
                      </a:r>
                      <a:endParaRPr lang="zh-CN" altLang="en-US" sz="2200" b="1" i="0" dirty="0">
                        <a:solidFill>
                          <a:schemeClr val="tx1"/>
                        </a:solidFill>
                        <a:latin typeface="Songti SC" charset="-122"/>
                        <a:ea typeface="Songti SC" charset="-122"/>
                        <a:cs typeface="Songti SC" charset="-122"/>
                      </a:endParaRPr>
                    </a:p>
                  </a:txBody>
                  <a:tcPr/>
                </a:tc>
                <a:tc>
                  <a:txBody>
                    <a:bodyPr/>
                    <a:lstStyle/>
                    <a:p>
                      <a:r>
                        <a:rPr lang="zh-CN" altLang="zh-CN" sz="2200" b="1" dirty="0" smtClean="0">
                          <a:latin typeface="Songti SC" charset="-122"/>
                          <a:ea typeface="Songti SC" charset="-122"/>
                          <a:cs typeface="Songti SC" charset="-122"/>
                        </a:rPr>
                        <a:t>＋3x</a:t>
                      </a:r>
                      <a:r>
                        <a:rPr lang="zh-CN" altLang="zh-CN" sz="2200" b="1" baseline="-25000" dirty="0" smtClean="0">
                          <a:latin typeface="Songti SC" charset="-122"/>
                          <a:ea typeface="Songti SC" charset="-122"/>
                          <a:cs typeface="Songti SC" charset="-122"/>
                        </a:rPr>
                        <a:t>2 </a:t>
                      </a:r>
                      <a:endParaRPr lang="zh-CN" altLang="en-US" sz="2200" b="1" i="0" dirty="0">
                        <a:solidFill>
                          <a:schemeClr val="tx1"/>
                        </a:solidFill>
                        <a:latin typeface="Songti SC" charset="-122"/>
                        <a:ea typeface="Songti SC" charset="-122"/>
                        <a:cs typeface="Songti SC"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Songti SC" charset="-122"/>
                          <a:ea typeface="Songti SC" charset="-122"/>
                          <a:cs typeface="Songti SC" charset="-122"/>
                        </a:rPr>
                        <a:t>+0</a:t>
                      </a:r>
                      <a:r>
                        <a:rPr lang="zh-CN" altLang="zh-CN" sz="2200" b="1" dirty="0" smtClean="0">
                          <a:latin typeface="Songti SC" charset="-122"/>
                          <a:ea typeface="Songti SC" charset="-122"/>
                          <a:cs typeface="Songti SC" charset="-122"/>
                        </a:rPr>
                        <a:t>x</a:t>
                      </a:r>
                      <a:r>
                        <a:rPr lang="zh-CN" altLang="zh-CN" sz="2200" b="1" baseline="-25000" dirty="0" smtClean="0">
                          <a:latin typeface="Songti SC" charset="-122"/>
                          <a:ea typeface="Songti SC" charset="-122"/>
                          <a:cs typeface="Songti SC" charset="-122"/>
                        </a:rPr>
                        <a:t>3 </a:t>
                      </a:r>
                      <a:endParaRPr lang="zh-CN" altLang="en-US" sz="2200" b="1" i="0" dirty="0" smtClean="0">
                        <a:solidFill>
                          <a:schemeClr val="tx1"/>
                        </a:solidFill>
                        <a:latin typeface="Songti SC" charset="-122"/>
                        <a:ea typeface="Songti SC" charset="-122"/>
                        <a:cs typeface="Songti SC"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Songti SC" charset="-122"/>
                          <a:ea typeface="Songti SC" charset="-122"/>
                          <a:cs typeface="Songti SC" charset="-122"/>
                        </a:rPr>
                        <a:t>+0</a:t>
                      </a:r>
                      <a:r>
                        <a:rPr lang="zh-CN" altLang="zh-CN" sz="2200" b="1" dirty="0" smtClean="0">
                          <a:latin typeface="Songti SC" charset="-122"/>
                          <a:ea typeface="Songti SC" charset="-122"/>
                          <a:cs typeface="Songti SC" charset="-122"/>
                        </a:rPr>
                        <a:t>x</a:t>
                      </a:r>
                      <a:r>
                        <a:rPr lang="en-US" altLang="zh-CN" sz="2200" b="1" baseline="-25000" dirty="0" smtClean="0">
                          <a:latin typeface="Songti SC" charset="-122"/>
                          <a:ea typeface="Songti SC" charset="-122"/>
                          <a:cs typeface="Songti SC" charset="-122"/>
                        </a:rPr>
                        <a:t>4</a:t>
                      </a:r>
                      <a:r>
                        <a:rPr lang="zh-CN" altLang="zh-CN" sz="2200" b="1" baseline="-25000" dirty="0" smtClean="0">
                          <a:latin typeface="Songti SC" charset="-122"/>
                          <a:ea typeface="Songti SC" charset="-122"/>
                          <a:cs typeface="Songti SC" charset="-122"/>
                        </a:rPr>
                        <a:t> </a:t>
                      </a:r>
                      <a:endParaRPr lang="zh-CN" altLang="en-US" sz="2200" b="1" i="0" dirty="0" smtClean="0">
                        <a:solidFill>
                          <a:schemeClr val="tx1"/>
                        </a:solidFill>
                        <a:latin typeface="Songti SC" charset="-122"/>
                        <a:ea typeface="Songti SC" charset="-122"/>
                        <a:cs typeface="Songti SC"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b="1" dirty="0" smtClean="0">
                          <a:latin typeface="Songti SC" charset="-122"/>
                          <a:ea typeface="Songti SC" charset="-122"/>
                          <a:cs typeface="Songti SC" charset="-122"/>
                        </a:rPr>
                        <a:t>+0</a:t>
                      </a:r>
                      <a:r>
                        <a:rPr lang="zh-CN" altLang="zh-CN" sz="2200" b="1" dirty="0" smtClean="0">
                          <a:latin typeface="Songti SC" charset="-122"/>
                          <a:ea typeface="Songti SC" charset="-122"/>
                          <a:cs typeface="Songti SC" charset="-122"/>
                        </a:rPr>
                        <a:t>x</a:t>
                      </a:r>
                      <a:r>
                        <a:rPr lang="en-US" altLang="zh-CN" sz="2200" b="1" baseline="-25000" dirty="0" smtClean="0">
                          <a:latin typeface="Songti SC" charset="-122"/>
                          <a:ea typeface="Songti SC" charset="-122"/>
                          <a:cs typeface="Songti SC" charset="-122"/>
                        </a:rPr>
                        <a:t>5</a:t>
                      </a:r>
                      <a:endParaRPr lang="zh-CN" altLang="en-US" sz="2200" b="1" i="0" dirty="0" smtClean="0">
                        <a:solidFill>
                          <a:schemeClr val="tx1"/>
                        </a:solidFill>
                        <a:latin typeface="Songti SC" charset="-122"/>
                        <a:ea typeface="Songti SC" charset="-122"/>
                        <a:cs typeface="Songti SC"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2200" b="1" i="0" dirty="0" smtClean="0">
                        <a:solidFill>
                          <a:schemeClr val="tx1"/>
                        </a:solidFill>
                        <a:latin typeface="Songti SC" charset="-122"/>
                        <a:ea typeface="Songti SC" charset="-122"/>
                        <a:cs typeface="Songti SC"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400" b="1" dirty="0" smtClean="0">
                          <a:latin typeface="Songti SC" charset="-122"/>
                          <a:ea typeface="Songti SC" charset="-122"/>
                          <a:cs typeface="Songti SC" charset="-122"/>
                        </a:rPr>
                        <a:t>… (1)    </a:t>
                      </a:r>
                      <a:endParaRPr lang="zh-CN" altLang="zh-CN" sz="2400" b="1" i="0" dirty="0" smtClean="0">
                        <a:solidFill>
                          <a:schemeClr val="tx1"/>
                        </a:solidFill>
                        <a:latin typeface="Songti SC" charset="-122"/>
                        <a:ea typeface="Songti SC" charset="-122"/>
                        <a:cs typeface="Songti SC" charset="-122"/>
                      </a:endParaRPr>
                    </a:p>
                  </a:txBody>
                  <a:tcPr/>
                </a:tc>
                <a:extLst>
                  <a:ext uri="{0D108BD9-81ED-4DB2-BD59-A6C34878D82A}">
                    <a16:rowId xmlns:a16="http://schemas.microsoft.com/office/drawing/2014/main" xmlns="" val="10001"/>
                  </a:ext>
                </a:extLst>
              </a:tr>
              <a:tr h="457200">
                <a:tc>
                  <a:txBody>
                    <a:bodyPr/>
                    <a:lstStyle/>
                    <a:p>
                      <a:endParaRPr lang="zh-CN" altLang="en-US" sz="2400" b="1" i="0" dirty="0">
                        <a:solidFill>
                          <a:schemeClr val="tx1"/>
                        </a:solidFill>
                        <a:latin typeface="Songti SC" charset="-122"/>
                        <a:ea typeface="Songti SC" charset="-122"/>
                        <a:cs typeface="Songti SC" charset="-122"/>
                      </a:endParaRPr>
                    </a:p>
                  </a:txBody>
                  <a:tcPr/>
                </a:tc>
                <a:tc>
                  <a:txBody>
                    <a:bodyPr/>
                    <a:lstStyle/>
                    <a:p>
                      <a:r>
                        <a:rPr lang="zh-CN" altLang="zh-CN" sz="2200" b="1" dirty="0" smtClean="0">
                          <a:latin typeface="Songti SC" charset="-122"/>
                          <a:ea typeface="Songti SC" charset="-122"/>
                          <a:cs typeface="Songti SC" charset="-122"/>
                        </a:rPr>
                        <a:t> x</a:t>
                      </a:r>
                      <a:r>
                        <a:rPr lang="zh-CN" altLang="zh-CN" sz="2200" b="1" baseline="-25000" dirty="0" smtClean="0">
                          <a:latin typeface="Songti SC" charset="-122"/>
                          <a:ea typeface="Songti SC" charset="-122"/>
                          <a:cs typeface="Songti SC" charset="-122"/>
                        </a:rPr>
                        <a:t>1 </a:t>
                      </a:r>
                      <a:endParaRPr lang="zh-CN" altLang="en-US" sz="2200" b="1" i="0" dirty="0">
                        <a:solidFill>
                          <a:schemeClr val="tx1"/>
                        </a:solidFill>
                        <a:latin typeface="Songti SC" charset="-122"/>
                        <a:ea typeface="Songti SC" charset="-122"/>
                        <a:cs typeface="Songti SC" charset="-122"/>
                      </a:endParaRPr>
                    </a:p>
                  </a:txBody>
                  <a:tcPr/>
                </a:tc>
                <a:tc>
                  <a:txBody>
                    <a:bodyPr/>
                    <a:lstStyle/>
                    <a:p>
                      <a:r>
                        <a:rPr lang="zh-CN" altLang="zh-CN" sz="2200" b="1" dirty="0" smtClean="0">
                          <a:latin typeface="Songti SC" charset="-122"/>
                          <a:ea typeface="Songti SC" charset="-122"/>
                          <a:cs typeface="Songti SC" charset="-122"/>
                        </a:rPr>
                        <a:t>＋2x</a:t>
                      </a:r>
                      <a:r>
                        <a:rPr lang="zh-CN" altLang="zh-CN" sz="2200" b="1" baseline="-25000" dirty="0" smtClean="0">
                          <a:latin typeface="Songti SC" charset="-122"/>
                          <a:ea typeface="Songti SC" charset="-122"/>
                          <a:cs typeface="Songti SC" charset="-122"/>
                        </a:rPr>
                        <a:t>2</a:t>
                      </a:r>
                      <a:endParaRPr lang="zh-CN" altLang="en-US" sz="2200" b="1" i="0" dirty="0">
                        <a:solidFill>
                          <a:schemeClr val="tx1"/>
                        </a:solidFill>
                        <a:latin typeface="Songti SC" charset="-122"/>
                        <a:ea typeface="Songti SC" charset="-122"/>
                        <a:cs typeface="Songti SC" charset="-122"/>
                      </a:endParaRPr>
                    </a:p>
                  </a:txBody>
                  <a:tcPr/>
                </a:tc>
                <a:tc>
                  <a:txBody>
                    <a:bodyPr/>
                    <a:lstStyle/>
                    <a:p>
                      <a:r>
                        <a:rPr lang="zh-CN" altLang="zh-CN" sz="2200" b="1" dirty="0" smtClean="0">
                          <a:latin typeface="Songti SC" charset="-122"/>
                          <a:ea typeface="Songti SC" charset="-122"/>
                          <a:cs typeface="Songti SC" charset="-122"/>
                        </a:rPr>
                        <a:t>＋x</a:t>
                      </a:r>
                      <a:r>
                        <a:rPr lang="zh-CN" altLang="zh-CN" sz="2200" b="1" baseline="-25000" dirty="0" smtClean="0">
                          <a:latin typeface="Songti SC" charset="-122"/>
                          <a:ea typeface="Songti SC" charset="-122"/>
                          <a:cs typeface="Songti SC" charset="-122"/>
                        </a:rPr>
                        <a:t>3 </a:t>
                      </a:r>
                      <a:endParaRPr lang="zh-CN" altLang="en-US" sz="2200" b="1" i="0" dirty="0">
                        <a:solidFill>
                          <a:schemeClr val="tx1"/>
                        </a:solidFill>
                        <a:latin typeface="Songti SC" charset="-122"/>
                        <a:ea typeface="Songti SC" charset="-122"/>
                        <a:cs typeface="Songti SC" charset="-122"/>
                      </a:endParaRPr>
                    </a:p>
                  </a:txBody>
                  <a:tcPr/>
                </a:tc>
                <a:tc>
                  <a:txBody>
                    <a:bodyPr/>
                    <a:lstStyle/>
                    <a:p>
                      <a:endParaRPr lang="zh-CN" altLang="en-US" sz="2200" b="1" i="0" dirty="0">
                        <a:solidFill>
                          <a:schemeClr val="tx1"/>
                        </a:solidFill>
                        <a:latin typeface="Songti SC" charset="-122"/>
                        <a:ea typeface="Songti SC" charset="-122"/>
                        <a:cs typeface="Songti SC" charset="-122"/>
                      </a:endParaRPr>
                    </a:p>
                  </a:txBody>
                  <a:tcPr/>
                </a:tc>
                <a:tc>
                  <a:txBody>
                    <a:bodyPr/>
                    <a:lstStyle/>
                    <a:p>
                      <a:endParaRPr lang="zh-CN" altLang="en-US" sz="2200" b="1" i="0" dirty="0">
                        <a:solidFill>
                          <a:schemeClr val="tx1"/>
                        </a:solidFill>
                        <a:latin typeface="Songti SC" charset="-122"/>
                        <a:ea typeface="Songti SC" charset="-122"/>
                        <a:cs typeface="Songti SC"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200" b="1" dirty="0" smtClean="0">
                          <a:latin typeface="Songti SC" charset="-122"/>
                          <a:ea typeface="Songti SC" charset="-122"/>
                          <a:cs typeface="Songti SC" charset="-122"/>
                        </a:rPr>
                        <a:t>＝8    </a:t>
                      </a:r>
                      <a:endParaRPr lang="zh-CN" altLang="zh-CN" sz="2200" b="1" i="0" dirty="0" smtClean="0">
                        <a:solidFill>
                          <a:schemeClr val="tx1"/>
                        </a:solidFill>
                        <a:latin typeface="Songti SC" charset="-122"/>
                        <a:ea typeface="Songti SC" charset="-122"/>
                        <a:cs typeface="Songti SC" charset="-122"/>
                      </a:endParaRPr>
                    </a:p>
                  </a:txBody>
                  <a:tcPr/>
                </a:tc>
                <a:tc>
                  <a:txBody>
                    <a:bodyPr/>
                    <a:lstStyle/>
                    <a:p>
                      <a:endParaRPr lang="zh-CN" altLang="en-US" sz="2400" b="1" i="0">
                        <a:solidFill>
                          <a:schemeClr val="tx1"/>
                        </a:solidFill>
                        <a:latin typeface="Songti SC" charset="-122"/>
                        <a:ea typeface="Songti SC" charset="-122"/>
                        <a:cs typeface="Songti SC" charset="-122"/>
                      </a:endParaRPr>
                    </a:p>
                  </a:txBody>
                  <a:tcPr/>
                </a:tc>
                <a:extLst>
                  <a:ext uri="{0D108BD9-81ED-4DB2-BD59-A6C34878D82A}">
                    <a16:rowId xmlns:a16="http://schemas.microsoft.com/office/drawing/2014/main" xmlns="" val="10002"/>
                  </a:ext>
                </a:extLst>
              </a:tr>
              <a:tr h="457200">
                <a:tc>
                  <a:txBody>
                    <a:bodyPr/>
                    <a:lstStyle/>
                    <a:p>
                      <a:endParaRPr lang="zh-CN" altLang="en-US" sz="2400" b="1" i="0" dirty="0">
                        <a:solidFill>
                          <a:schemeClr val="tx1"/>
                        </a:solidFill>
                        <a:latin typeface="Songti SC" charset="-122"/>
                        <a:ea typeface="Songti SC" charset="-122"/>
                        <a:cs typeface="Songti SC" charset="-122"/>
                      </a:endParaRPr>
                    </a:p>
                  </a:txBody>
                  <a:tcPr/>
                </a:tc>
                <a:tc>
                  <a:txBody>
                    <a:bodyPr/>
                    <a:lstStyle/>
                    <a:p>
                      <a:r>
                        <a:rPr lang="zh-CN" altLang="zh-CN" sz="2200" b="1" dirty="0" smtClean="0">
                          <a:latin typeface="Songti SC" charset="-122"/>
                          <a:ea typeface="Songti SC" charset="-122"/>
                          <a:cs typeface="Songti SC" charset="-122"/>
                        </a:rPr>
                        <a:t>4x</a:t>
                      </a:r>
                      <a:r>
                        <a:rPr lang="zh-CN" altLang="zh-CN" sz="2200" b="1" baseline="-25000" dirty="0" smtClean="0">
                          <a:latin typeface="Songti SC" charset="-122"/>
                          <a:ea typeface="Songti SC" charset="-122"/>
                          <a:cs typeface="Songti SC" charset="-122"/>
                        </a:rPr>
                        <a:t>1</a:t>
                      </a:r>
                      <a:endParaRPr lang="zh-CN" altLang="en-US" sz="2200" b="1" i="0" dirty="0">
                        <a:solidFill>
                          <a:schemeClr val="tx1"/>
                        </a:solidFill>
                        <a:latin typeface="Songti SC" charset="-122"/>
                        <a:ea typeface="Songti SC" charset="-122"/>
                        <a:cs typeface="Songti SC" charset="-122"/>
                      </a:endParaRPr>
                    </a:p>
                  </a:txBody>
                  <a:tcPr/>
                </a:tc>
                <a:tc>
                  <a:txBody>
                    <a:bodyPr/>
                    <a:lstStyle/>
                    <a:p>
                      <a:endParaRPr lang="zh-CN" altLang="en-US" sz="2200" b="1" i="0" dirty="0">
                        <a:solidFill>
                          <a:schemeClr val="tx1"/>
                        </a:solidFill>
                        <a:latin typeface="Songti SC" charset="-122"/>
                        <a:ea typeface="Songti SC" charset="-122"/>
                        <a:cs typeface="Songti SC" charset="-122"/>
                      </a:endParaRPr>
                    </a:p>
                  </a:txBody>
                  <a:tcPr/>
                </a:tc>
                <a:tc>
                  <a:txBody>
                    <a:bodyPr/>
                    <a:lstStyle/>
                    <a:p>
                      <a:endParaRPr lang="zh-CN" altLang="en-US" sz="2200" b="1" i="0" dirty="0">
                        <a:solidFill>
                          <a:schemeClr val="tx1"/>
                        </a:solidFill>
                        <a:latin typeface="Songti SC" charset="-122"/>
                        <a:ea typeface="Songti SC" charset="-122"/>
                        <a:cs typeface="Songti SC" charset="-122"/>
                      </a:endParaRPr>
                    </a:p>
                  </a:txBody>
                  <a:tcPr/>
                </a:tc>
                <a:tc>
                  <a:txBody>
                    <a:bodyPr/>
                    <a:lstStyle/>
                    <a:p>
                      <a:r>
                        <a:rPr lang="zh-CN" altLang="zh-CN" sz="2200" b="1" dirty="0" smtClean="0">
                          <a:latin typeface="Songti SC" charset="-122"/>
                          <a:ea typeface="Songti SC" charset="-122"/>
                          <a:cs typeface="Songti SC" charset="-122"/>
                        </a:rPr>
                        <a:t>＋x</a:t>
                      </a:r>
                      <a:r>
                        <a:rPr lang="zh-CN" altLang="zh-CN" sz="2200" b="1" baseline="-25000" dirty="0" smtClean="0">
                          <a:latin typeface="Songti SC" charset="-122"/>
                          <a:ea typeface="Songti SC" charset="-122"/>
                          <a:cs typeface="Songti SC" charset="-122"/>
                        </a:rPr>
                        <a:t>4 </a:t>
                      </a:r>
                      <a:endParaRPr lang="zh-CN" altLang="en-US" sz="2200" b="1" i="0" dirty="0">
                        <a:solidFill>
                          <a:schemeClr val="tx1"/>
                        </a:solidFill>
                        <a:latin typeface="Songti SC" charset="-122"/>
                        <a:ea typeface="Songti SC" charset="-122"/>
                        <a:cs typeface="Songti SC" charset="-122"/>
                      </a:endParaRPr>
                    </a:p>
                  </a:txBody>
                  <a:tcPr/>
                </a:tc>
                <a:tc>
                  <a:txBody>
                    <a:bodyPr/>
                    <a:lstStyle/>
                    <a:p>
                      <a:endParaRPr lang="zh-CN" altLang="en-US" sz="2200" b="1" i="0">
                        <a:solidFill>
                          <a:schemeClr val="tx1"/>
                        </a:solidFill>
                        <a:latin typeface="Songti SC" charset="-122"/>
                        <a:ea typeface="Songti SC" charset="-122"/>
                        <a:cs typeface="Songti SC" charset="-122"/>
                      </a:endParaRPr>
                    </a:p>
                  </a:txBody>
                  <a:tcPr/>
                </a:tc>
                <a:tc>
                  <a:txBody>
                    <a:bodyPr/>
                    <a:lstStyle/>
                    <a:p>
                      <a:r>
                        <a:rPr lang="zh-CN" altLang="zh-CN" sz="2200" b="1" dirty="0" smtClean="0">
                          <a:latin typeface="Songti SC" charset="-122"/>
                          <a:ea typeface="Songti SC" charset="-122"/>
                          <a:cs typeface="Songti SC" charset="-122"/>
                        </a:rPr>
                        <a:t>＝</a:t>
                      </a:r>
                      <a:r>
                        <a:rPr lang="en-US" altLang="zh-CN" sz="2200" b="1" dirty="0" smtClean="0">
                          <a:latin typeface="Songti SC" charset="-122"/>
                          <a:ea typeface="Songti SC" charset="-122"/>
                          <a:cs typeface="Songti SC" charset="-122"/>
                        </a:rPr>
                        <a:t>16</a:t>
                      </a:r>
                      <a:endParaRPr lang="zh-CN" altLang="en-US" sz="2200" b="1" i="0" dirty="0">
                        <a:solidFill>
                          <a:schemeClr val="tx1"/>
                        </a:solidFill>
                        <a:latin typeface="Songti SC" charset="-122"/>
                        <a:ea typeface="Songti SC" charset="-122"/>
                        <a:cs typeface="Songti SC" charset="-122"/>
                      </a:endParaRPr>
                    </a:p>
                  </a:txBody>
                  <a:tcPr/>
                </a:tc>
                <a:tc>
                  <a:txBody>
                    <a:bodyPr/>
                    <a:lstStyle/>
                    <a:p>
                      <a:r>
                        <a:rPr lang="zh-CN" altLang="zh-CN" sz="2400" b="1" dirty="0" smtClean="0">
                          <a:latin typeface="Songti SC" charset="-122"/>
                          <a:ea typeface="Songti SC" charset="-122"/>
                          <a:cs typeface="Songti SC" charset="-122"/>
                        </a:rPr>
                        <a:t>… (2) </a:t>
                      </a:r>
                      <a:endParaRPr lang="zh-CN" altLang="en-US" sz="2400" b="1" i="0" dirty="0">
                        <a:solidFill>
                          <a:schemeClr val="tx1"/>
                        </a:solidFill>
                        <a:latin typeface="Songti SC" charset="-122"/>
                        <a:ea typeface="Songti SC" charset="-122"/>
                        <a:cs typeface="Songti SC" charset="-122"/>
                      </a:endParaRPr>
                    </a:p>
                  </a:txBody>
                  <a:tcPr/>
                </a:tc>
                <a:extLst>
                  <a:ext uri="{0D108BD9-81ED-4DB2-BD59-A6C34878D82A}">
                    <a16:rowId xmlns:a16="http://schemas.microsoft.com/office/drawing/2014/main" xmlns="" val="10003"/>
                  </a:ext>
                </a:extLst>
              </a:tr>
              <a:tr h="457200">
                <a:tc>
                  <a:txBody>
                    <a:bodyPr/>
                    <a:lstStyle/>
                    <a:p>
                      <a:endParaRPr lang="zh-CN" altLang="en-US" sz="2400" b="1" i="0" dirty="0">
                        <a:solidFill>
                          <a:schemeClr val="tx1"/>
                        </a:solidFill>
                        <a:latin typeface="Songti SC" charset="-122"/>
                        <a:ea typeface="Songti SC" charset="-122"/>
                        <a:cs typeface="Songti SC" charset="-122"/>
                      </a:endParaRPr>
                    </a:p>
                  </a:txBody>
                  <a:tcPr/>
                </a:tc>
                <a:tc>
                  <a:txBody>
                    <a:bodyPr/>
                    <a:lstStyle/>
                    <a:p>
                      <a:r>
                        <a:rPr lang="en-US" altLang="zh-CN" sz="2200" b="1" i="0" dirty="0" smtClean="0">
                          <a:solidFill>
                            <a:schemeClr val="tx1"/>
                          </a:solidFill>
                          <a:latin typeface="Songti SC" charset="-122"/>
                          <a:ea typeface="Songti SC" charset="-122"/>
                          <a:cs typeface="Songti SC" charset="-122"/>
                        </a:rPr>
                        <a:t>      </a:t>
                      </a:r>
                      <a:endParaRPr lang="zh-CN" altLang="en-US" sz="2200" b="1" i="0" dirty="0">
                        <a:solidFill>
                          <a:schemeClr val="tx1"/>
                        </a:solidFill>
                        <a:latin typeface="Songti SC" charset="-122"/>
                        <a:ea typeface="Songti SC" charset="-122"/>
                        <a:cs typeface="Songti SC" charset="-122"/>
                      </a:endParaRPr>
                    </a:p>
                  </a:txBody>
                  <a:tcPr/>
                </a:tc>
                <a:tc>
                  <a:txBody>
                    <a:bodyPr/>
                    <a:lstStyle/>
                    <a:p>
                      <a:pPr algn="ctr"/>
                      <a:r>
                        <a:rPr lang="zh-CN" altLang="en-US" sz="2200" b="1" dirty="0" smtClean="0">
                          <a:latin typeface="Songti SC" charset="-122"/>
                          <a:ea typeface="Songti SC" charset="-122"/>
                          <a:cs typeface="Songti SC" charset="-122"/>
                        </a:rPr>
                        <a:t>      </a:t>
                      </a:r>
                      <a:r>
                        <a:rPr lang="zh-CN" altLang="zh-CN" sz="2200" b="1" dirty="0" smtClean="0">
                          <a:latin typeface="Songti SC" charset="-122"/>
                          <a:ea typeface="Songti SC" charset="-122"/>
                          <a:cs typeface="Songti SC" charset="-122"/>
                        </a:rPr>
                        <a:t>4x</a:t>
                      </a:r>
                      <a:r>
                        <a:rPr lang="zh-CN" altLang="zh-CN" sz="2200" b="1" baseline="-25000" dirty="0" smtClean="0">
                          <a:latin typeface="Songti SC" charset="-122"/>
                          <a:ea typeface="Songti SC" charset="-122"/>
                          <a:cs typeface="Songti SC" charset="-122"/>
                        </a:rPr>
                        <a:t>2 </a:t>
                      </a:r>
                      <a:endParaRPr lang="zh-CN" altLang="en-US" sz="2200" b="1" i="0" dirty="0">
                        <a:solidFill>
                          <a:schemeClr val="tx1"/>
                        </a:solidFill>
                        <a:latin typeface="Songti SC" charset="-122"/>
                        <a:ea typeface="Songti SC" charset="-122"/>
                        <a:cs typeface="Songti SC" charset="-122"/>
                      </a:endParaRPr>
                    </a:p>
                  </a:txBody>
                  <a:tcPr/>
                </a:tc>
                <a:tc>
                  <a:txBody>
                    <a:bodyPr/>
                    <a:lstStyle/>
                    <a:p>
                      <a:endParaRPr lang="zh-CN" altLang="en-US" sz="2200" b="1" i="0" dirty="0">
                        <a:solidFill>
                          <a:schemeClr val="tx1"/>
                        </a:solidFill>
                        <a:latin typeface="Songti SC" charset="-122"/>
                        <a:ea typeface="Songti SC" charset="-122"/>
                        <a:cs typeface="Songti SC" charset="-122"/>
                      </a:endParaRPr>
                    </a:p>
                  </a:txBody>
                  <a:tcPr/>
                </a:tc>
                <a:tc>
                  <a:txBody>
                    <a:bodyPr/>
                    <a:lstStyle/>
                    <a:p>
                      <a:endParaRPr lang="zh-CN" altLang="en-US" sz="2200" b="1" i="0" dirty="0">
                        <a:solidFill>
                          <a:schemeClr val="tx1"/>
                        </a:solidFill>
                        <a:latin typeface="Songti SC" charset="-122"/>
                        <a:ea typeface="Songti SC" charset="-122"/>
                        <a:cs typeface="Songti SC" charset="-122"/>
                      </a:endParaRPr>
                    </a:p>
                  </a:txBody>
                  <a:tcPr/>
                </a:tc>
                <a:tc>
                  <a:txBody>
                    <a:bodyPr/>
                    <a:lstStyle/>
                    <a:p>
                      <a:r>
                        <a:rPr lang="zh-CN" altLang="zh-CN" sz="2200" b="1" dirty="0" smtClean="0">
                          <a:latin typeface="Songti SC" charset="-122"/>
                          <a:ea typeface="Songti SC" charset="-122"/>
                          <a:cs typeface="Songti SC" charset="-122"/>
                        </a:rPr>
                        <a:t>＋x</a:t>
                      </a:r>
                      <a:r>
                        <a:rPr lang="zh-CN" altLang="zh-CN" sz="2200" b="1" baseline="-25000" dirty="0" smtClean="0">
                          <a:latin typeface="Songti SC" charset="-122"/>
                          <a:ea typeface="Songti SC" charset="-122"/>
                          <a:cs typeface="Songti SC" charset="-122"/>
                        </a:rPr>
                        <a:t>5 </a:t>
                      </a:r>
                      <a:endParaRPr lang="zh-CN" altLang="en-US" sz="2200" b="1" i="0" dirty="0">
                        <a:solidFill>
                          <a:schemeClr val="tx1"/>
                        </a:solidFill>
                        <a:latin typeface="Songti SC" charset="-122"/>
                        <a:ea typeface="Songti SC" charset="-122"/>
                        <a:cs typeface="Songti SC"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200" b="1" dirty="0" smtClean="0">
                          <a:latin typeface="Songti SC" charset="-122"/>
                          <a:ea typeface="Songti SC" charset="-122"/>
                          <a:cs typeface="Songti SC" charset="-122"/>
                        </a:rPr>
                        <a:t>＝1</a:t>
                      </a:r>
                      <a:r>
                        <a:rPr lang="en-US" altLang="zh-CN" sz="2200" b="1" dirty="0" smtClean="0">
                          <a:latin typeface="Songti SC" charset="-122"/>
                          <a:ea typeface="Songti SC" charset="-122"/>
                          <a:cs typeface="Songti SC" charset="-122"/>
                        </a:rPr>
                        <a:t>2</a:t>
                      </a:r>
                      <a:r>
                        <a:rPr lang="zh-CN" altLang="zh-CN" sz="2200" b="1" dirty="0" smtClean="0">
                          <a:latin typeface="Songti SC" charset="-122"/>
                          <a:ea typeface="Songti SC" charset="-122"/>
                          <a:cs typeface="Songti SC" charset="-122"/>
                        </a:rPr>
                        <a:t>        </a:t>
                      </a:r>
                      <a:endParaRPr lang="zh-CN" altLang="zh-CN" sz="2200" b="1" i="0" dirty="0" smtClean="0">
                        <a:solidFill>
                          <a:schemeClr val="tx1"/>
                        </a:solidFill>
                        <a:latin typeface="Songti SC" charset="-122"/>
                        <a:ea typeface="Songti SC" charset="-122"/>
                        <a:cs typeface="Songti SC" charset="-122"/>
                      </a:endParaRPr>
                    </a:p>
                  </a:txBody>
                  <a:tcPr/>
                </a:tc>
                <a:tc>
                  <a:txBody>
                    <a:bodyPr/>
                    <a:lstStyle/>
                    <a:p>
                      <a:endParaRPr lang="zh-CN" altLang="en-US" sz="2400" b="1" i="0" dirty="0" smtClean="0">
                        <a:solidFill>
                          <a:schemeClr val="tx1"/>
                        </a:solidFill>
                        <a:latin typeface="Songti SC" charset="-122"/>
                        <a:ea typeface="Songti SC" charset="-122"/>
                        <a:cs typeface="Songti SC" charset="-122"/>
                      </a:endParaRPr>
                    </a:p>
                  </a:txBody>
                  <a:tcPr/>
                </a:tc>
                <a:extLst>
                  <a:ext uri="{0D108BD9-81ED-4DB2-BD59-A6C34878D82A}">
                    <a16:rowId xmlns:a16="http://schemas.microsoft.com/office/drawing/2014/main" xmlns="" val="10004"/>
                  </a:ext>
                </a:extLst>
              </a:tr>
              <a:tr h="457200">
                <a:tc>
                  <a:txBody>
                    <a:bodyPr/>
                    <a:lstStyle/>
                    <a:p>
                      <a:endParaRPr lang="zh-CN" altLang="en-US" sz="2400" b="1" i="0" dirty="0">
                        <a:solidFill>
                          <a:schemeClr val="tx1"/>
                        </a:solidFill>
                        <a:latin typeface="Songti SC" charset="-122"/>
                        <a:ea typeface="Songti SC" charset="-122"/>
                        <a:cs typeface="Songti SC" charset="-122"/>
                      </a:endParaRPr>
                    </a:p>
                  </a:txBody>
                  <a:tcPr/>
                </a:tc>
                <a:tc gridSpan="6">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200" b="1" kern="1200" dirty="0" smtClean="0">
                          <a:latin typeface="Songti SC" charset="-122"/>
                          <a:ea typeface="Songti SC" charset="-122"/>
                          <a:cs typeface="Songti SC" charset="-122"/>
                        </a:rPr>
                        <a:t>x</a:t>
                      </a:r>
                      <a:r>
                        <a:rPr lang="zh-CN" altLang="zh-CN" sz="2200" b="1" kern="1200" baseline="-25000" dirty="0" smtClean="0">
                          <a:latin typeface="Songti SC" charset="-122"/>
                          <a:ea typeface="Songti SC" charset="-122"/>
                          <a:cs typeface="Songti SC" charset="-122"/>
                        </a:rPr>
                        <a:t>j</a:t>
                      </a:r>
                      <a:r>
                        <a:rPr lang="zh-CN" altLang="zh-CN" sz="2200" b="1" kern="1200" dirty="0" smtClean="0">
                          <a:latin typeface="Songti SC" charset="-122"/>
                          <a:ea typeface="Songti SC" charset="-122"/>
                          <a:cs typeface="Songti SC" charset="-122"/>
                        </a:rPr>
                        <a:t>≥0  （j＝1</a:t>
                      </a:r>
                      <a:r>
                        <a:rPr lang="zh-CN" altLang="en-US" sz="2200" b="1" kern="1200" dirty="0" smtClean="0">
                          <a:latin typeface="Songti SC" charset="-122"/>
                          <a:ea typeface="Songti SC" charset="-122"/>
                          <a:cs typeface="Songti SC" charset="-122"/>
                        </a:rPr>
                        <a:t>，</a:t>
                      </a:r>
                      <a:r>
                        <a:rPr lang="zh-CN" altLang="zh-CN" sz="2200" b="1" kern="1200" dirty="0" smtClean="0">
                          <a:latin typeface="Songti SC" charset="-122"/>
                          <a:ea typeface="Songti SC" charset="-122"/>
                          <a:cs typeface="Songti SC" charset="-122"/>
                        </a:rPr>
                        <a:t>2</a:t>
                      </a:r>
                      <a:r>
                        <a:rPr lang="zh-CN" altLang="en-US" sz="2200" b="1" kern="1200" dirty="0" smtClean="0">
                          <a:latin typeface="Songti SC" charset="-122"/>
                          <a:ea typeface="Songti SC" charset="-122"/>
                          <a:cs typeface="Songti SC" charset="-122"/>
                        </a:rPr>
                        <a:t>，</a:t>
                      </a:r>
                      <a:r>
                        <a:rPr lang="zh-CN" altLang="zh-CN" sz="2200" b="1" kern="1200" dirty="0" smtClean="0">
                          <a:latin typeface="Songti SC" charset="-122"/>
                          <a:ea typeface="Songti SC" charset="-122"/>
                          <a:cs typeface="Songti SC" charset="-122"/>
                        </a:rPr>
                        <a:t>3</a:t>
                      </a:r>
                      <a:r>
                        <a:rPr lang="zh-CN" altLang="en-US" sz="2200" b="1" kern="1200" dirty="0" smtClean="0">
                          <a:latin typeface="Songti SC" charset="-122"/>
                          <a:ea typeface="Songti SC" charset="-122"/>
                          <a:cs typeface="Songti SC" charset="-122"/>
                        </a:rPr>
                        <a:t>，</a:t>
                      </a:r>
                      <a:r>
                        <a:rPr lang="zh-CN" altLang="zh-CN" sz="2200" b="1" kern="1200" dirty="0" smtClean="0">
                          <a:latin typeface="Songti SC" charset="-122"/>
                          <a:ea typeface="Songti SC" charset="-122"/>
                          <a:cs typeface="Songti SC" charset="-122"/>
                        </a:rPr>
                        <a:t>4</a:t>
                      </a:r>
                      <a:r>
                        <a:rPr lang="zh-CN" altLang="en-US" sz="2200" b="1" kern="1200" dirty="0" smtClean="0">
                          <a:latin typeface="Songti SC" charset="-122"/>
                          <a:ea typeface="Songti SC" charset="-122"/>
                          <a:cs typeface="Songti SC" charset="-122"/>
                        </a:rPr>
                        <a:t>，</a:t>
                      </a:r>
                      <a:r>
                        <a:rPr lang="zh-CN" altLang="zh-CN" sz="2200" b="1" kern="1200" dirty="0" smtClean="0">
                          <a:latin typeface="Songti SC" charset="-122"/>
                          <a:ea typeface="Songti SC" charset="-122"/>
                          <a:cs typeface="Songti SC" charset="-122"/>
                        </a:rPr>
                        <a:t>5）</a:t>
                      </a:r>
                      <a:endParaRPr lang="zh-CN" altLang="zh-CN" sz="2200" b="1" i="0" kern="1200" dirty="0" smtClean="0">
                        <a:solidFill>
                          <a:schemeClr val="tx1"/>
                        </a:solidFill>
                        <a:latin typeface="Songti SC" charset="-122"/>
                        <a:ea typeface="Songti SC" charset="-122"/>
                        <a:cs typeface="Songti SC" charset="-122"/>
                      </a:endParaRPr>
                    </a:p>
                  </a:txBody>
                  <a:tcPr/>
                </a:tc>
                <a:tc hMerge="1">
                  <a:txBody>
                    <a:bodyPr/>
                    <a:lstStyle/>
                    <a:p>
                      <a:endParaRPr lang="zh-CN" altLang="en-US" sz="2400" b="0" i="0" dirty="0">
                        <a:solidFill>
                          <a:schemeClr val="tx1"/>
                        </a:solidFill>
                        <a:latin typeface="Songti SC" charset="-122"/>
                        <a:ea typeface="Songti SC" charset="-122"/>
                        <a:cs typeface="Songti SC" charset="-122"/>
                      </a:endParaRPr>
                    </a:p>
                  </a:txBody>
                  <a:tcPr/>
                </a:tc>
                <a:tc hMerge="1">
                  <a:txBody>
                    <a:bodyPr/>
                    <a:lstStyle/>
                    <a:p>
                      <a:endParaRPr lang="zh-CN" altLang="en-US" sz="2400" b="0" i="0">
                        <a:solidFill>
                          <a:schemeClr val="tx1"/>
                        </a:solidFill>
                        <a:latin typeface="Songti SC" charset="-122"/>
                        <a:ea typeface="Songti SC" charset="-122"/>
                        <a:cs typeface="Songti SC" charset="-122"/>
                      </a:endParaRPr>
                    </a:p>
                  </a:txBody>
                  <a:tcPr/>
                </a:tc>
                <a:tc hMerge="1">
                  <a:txBody>
                    <a:bodyPr/>
                    <a:lstStyle/>
                    <a:p>
                      <a:endParaRPr lang="zh-CN" altLang="en-US" sz="2400" b="0" i="0" dirty="0">
                        <a:solidFill>
                          <a:schemeClr val="tx1"/>
                        </a:solidFill>
                        <a:latin typeface="Songti SC" charset="-122"/>
                        <a:ea typeface="Songti SC" charset="-122"/>
                        <a:cs typeface="Songti SC" charset="-122"/>
                      </a:endParaRPr>
                    </a:p>
                  </a:txBody>
                  <a:tcPr/>
                </a:tc>
                <a:tc hMerge="1">
                  <a:txBody>
                    <a:bodyPr/>
                    <a:lstStyle/>
                    <a:p>
                      <a:endParaRPr lang="zh-CN" altLang="en-US" sz="2400" b="0" i="0" dirty="0">
                        <a:solidFill>
                          <a:schemeClr val="tx1"/>
                        </a:solidFill>
                        <a:latin typeface="Songti SC" charset="-122"/>
                        <a:ea typeface="Songti SC" charset="-122"/>
                        <a:cs typeface="Songti SC" charset="-122"/>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2400" b="0" i="0" dirty="0" smtClean="0">
                        <a:solidFill>
                          <a:schemeClr val="tx1"/>
                        </a:solidFill>
                        <a:latin typeface="Songti SC" charset="-122"/>
                        <a:ea typeface="Songti SC" charset="-122"/>
                        <a:cs typeface="Songti SC" charset="-122"/>
                      </a:endParaRPr>
                    </a:p>
                  </a:txBody>
                  <a:tcPr/>
                </a:tc>
                <a:tc>
                  <a:txBody>
                    <a:bodyPr/>
                    <a:lstStyle/>
                    <a:p>
                      <a:endParaRPr lang="zh-CN" altLang="en-US" sz="2400" b="1" i="0" dirty="0" smtClean="0">
                        <a:solidFill>
                          <a:schemeClr val="tx1"/>
                        </a:solidFill>
                        <a:latin typeface="Songti SC" charset="-122"/>
                        <a:ea typeface="Songti SC" charset="-122"/>
                        <a:cs typeface="Songti SC" charset="-122"/>
                      </a:endParaRPr>
                    </a:p>
                  </a:txBody>
                  <a:tcPr/>
                </a:tc>
                <a:extLst>
                  <a:ext uri="{0D108BD9-81ED-4DB2-BD59-A6C34878D82A}">
                    <a16:rowId xmlns:a16="http://schemas.microsoft.com/office/drawing/2014/main" xmlns="" val="10005"/>
                  </a:ext>
                </a:extLst>
              </a:tr>
            </a:tbl>
          </a:graphicData>
        </a:graphic>
      </p:graphicFrame>
      <p:sp>
        <p:nvSpPr>
          <p:cNvPr id="19"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775056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7" name="Text Box 4"/>
          <p:cNvSpPr txBox="1">
            <a:spLocks noChangeArrowheads="1"/>
          </p:cNvSpPr>
          <p:nvPr/>
        </p:nvSpPr>
        <p:spPr bwMode="auto">
          <a:xfrm>
            <a:off x="886116" y="827609"/>
            <a:ext cx="4911922"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a:latin typeface="宋体-简 粗体" charset="-122"/>
                <a:ea typeface="宋体-简 粗体" charset="-122"/>
              </a:rPr>
              <a:t>一、</a:t>
            </a:r>
            <a:r>
              <a:rPr lang="zh-CN" altLang="zh-CN" sz="2800" b="1" dirty="0">
                <a:latin typeface="宋体-简 粗体" charset="-122"/>
                <a:ea typeface="宋体-简 粗体" charset="-122"/>
              </a:rPr>
              <a:t>求初始基本可行解 X</a:t>
            </a:r>
            <a:r>
              <a:rPr lang="zh-CN" altLang="zh-CN" sz="2800" b="1" baseline="30000" dirty="0">
                <a:latin typeface="宋体-简 粗体" charset="-122"/>
                <a:ea typeface="宋体-简 粗体" charset="-122"/>
              </a:rPr>
              <a:t>（0）</a:t>
            </a:r>
            <a:r>
              <a:rPr lang="zh-CN" altLang="zh-CN" sz="2800" b="1" dirty="0">
                <a:latin typeface="宋体-简 粗体" charset="-122"/>
                <a:ea typeface="宋体-简 粗体" charset="-122"/>
              </a:rPr>
              <a:t> </a:t>
            </a:r>
          </a:p>
          <a:p>
            <a:pPr>
              <a:lnSpc>
                <a:spcPct val="150000"/>
              </a:lnSpc>
            </a:pPr>
            <a:r>
              <a:rPr lang="zh-CN" altLang="en-US" sz="2400" dirty="0">
                <a:latin typeface="宋体-简 粗体" charset="-122"/>
                <a:ea typeface="宋体-简 粗体" charset="-122"/>
                <a:sym typeface="华文仿宋" charset="-122"/>
              </a:rPr>
              <a:t>      </a:t>
            </a:r>
            <a:r>
              <a:rPr lang="zh-CN" altLang="zh-CN" sz="2400" dirty="0">
                <a:latin typeface="宋体-简 粗体" charset="-122"/>
                <a:ea typeface="宋体-简 粗体" charset="-122"/>
                <a:sym typeface="华文仿宋" charset="-122"/>
              </a:rPr>
              <a:t>约束方程组的系数矩阵为:</a:t>
            </a:r>
            <a:endParaRPr lang="zh-CN" altLang="zh-CN" sz="2400" dirty="0">
              <a:latin typeface="宋体-简 粗体" charset="-122"/>
              <a:ea typeface="宋体-简 粗体" charset="-122"/>
            </a:endParaRPr>
          </a:p>
          <a:p>
            <a:pPr>
              <a:lnSpc>
                <a:spcPct val="150000"/>
              </a:lnSpc>
            </a:pPr>
            <a:endParaRPr lang="zh-CN" altLang="zh-CN" sz="2800" dirty="0">
              <a:ea typeface="宋体-简 粗体" charset="-122"/>
            </a:endParaRPr>
          </a:p>
        </p:txBody>
      </p:sp>
      <p:graphicFrame>
        <p:nvGraphicFramePr>
          <p:cNvPr id="19" name="Object 5"/>
          <p:cNvGraphicFramePr>
            <a:graphicFrameLocks noChangeAspect="1"/>
          </p:cNvGraphicFramePr>
          <p:nvPr>
            <p:extLst>
              <p:ext uri="{D42A27DB-BD31-4B8C-83A1-F6EECF244321}">
                <p14:modId xmlns:p14="http://schemas.microsoft.com/office/powerpoint/2010/main" xmlns="" val="1617719909"/>
              </p:ext>
            </p:extLst>
          </p:nvPr>
        </p:nvGraphicFramePr>
        <p:xfrm>
          <a:off x="3065463" y="2333625"/>
          <a:ext cx="4168775" cy="1262063"/>
        </p:xfrm>
        <a:graphic>
          <a:graphicData uri="http://schemas.openxmlformats.org/presentationml/2006/ole">
            <p:oleObj spid="_x0000_s20644" name="公式" r:id="rId4" imgW="2374900" imgH="711200" progId="">
              <p:embed/>
            </p:oleObj>
          </a:graphicData>
        </a:graphic>
      </p:graphicFrame>
      <p:sp>
        <p:nvSpPr>
          <p:cNvPr id="20" name="Rectangle 4"/>
          <p:cNvSpPr>
            <a:spLocks noChangeArrowheads="1"/>
          </p:cNvSpPr>
          <p:nvPr/>
        </p:nvSpPr>
        <p:spPr bwMode="auto">
          <a:xfrm>
            <a:off x="1722070" y="3885415"/>
            <a:ext cx="8727636"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square" anchor="ctr">
            <a:spAutoFit/>
          </a:bodyPr>
          <a:lstStyle/>
          <a:p>
            <a:pPr eaLnBrk="0" hangingPunct="0"/>
            <a:r>
              <a:rPr lang="zh-CN" altLang="zh-CN" sz="2400" dirty="0">
                <a:ea typeface="宋体-简 粗体" charset="-122"/>
              </a:rPr>
              <a:t>可看出P</a:t>
            </a:r>
            <a:r>
              <a:rPr lang="zh-CN" altLang="zh-CN" sz="2400" baseline="-25000" dirty="0">
                <a:ea typeface="宋体-简 粗体" charset="-122"/>
              </a:rPr>
              <a:t>3</a:t>
            </a:r>
            <a:r>
              <a:rPr lang="zh-CN" altLang="en-US" sz="2400" dirty="0">
                <a:ea typeface="宋体-简 粗体" charset="-122"/>
              </a:rPr>
              <a:t>，</a:t>
            </a:r>
            <a:r>
              <a:rPr lang="zh-CN" altLang="zh-CN" sz="2400" dirty="0">
                <a:ea typeface="宋体-简 粗体" charset="-122"/>
              </a:rPr>
              <a:t>P</a:t>
            </a:r>
            <a:r>
              <a:rPr lang="zh-CN" altLang="zh-CN" sz="2400" baseline="-25000" dirty="0">
                <a:ea typeface="宋体-简 粗体" charset="-122"/>
              </a:rPr>
              <a:t>4</a:t>
            </a:r>
            <a:r>
              <a:rPr lang="zh-CN" altLang="en-US" sz="2400" dirty="0">
                <a:ea typeface="宋体-简 粗体" charset="-122"/>
              </a:rPr>
              <a:t>，</a:t>
            </a:r>
            <a:r>
              <a:rPr lang="zh-CN" altLang="zh-CN" sz="2400" dirty="0">
                <a:ea typeface="宋体-简 粗体" charset="-122"/>
              </a:rPr>
              <a:t>P</a:t>
            </a:r>
            <a:r>
              <a:rPr lang="zh-CN" altLang="zh-CN" sz="2400" baseline="-25000" dirty="0">
                <a:ea typeface="宋体-简 粗体" charset="-122"/>
              </a:rPr>
              <a:t>5</a:t>
            </a:r>
            <a:r>
              <a:rPr lang="zh-CN" altLang="zh-CN" sz="2400" dirty="0">
                <a:ea typeface="宋体-简 粗体" charset="-122"/>
              </a:rPr>
              <a:t>线性无关</a:t>
            </a:r>
            <a:r>
              <a:rPr lang="zh-CN" altLang="en-US" sz="2400" dirty="0">
                <a:ea typeface="宋体-简 粗体" charset="-122"/>
              </a:rPr>
              <a:t>，</a:t>
            </a:r>
            <a:r>
              <a:rPr lang="zh-CN" altLang="zh-CN" sz="2400" dirty="0">
                <a:ea typeface="宋体-简 粗体" charset="-122"/>
              </a:rPr>
              <a:t>故可以作为一个初始基B</a:t>
            </a:r>
            <a:r>
              <a:rPr lang="zh-CN" altLang="zh-CN" sz="2400" baseline="-25000" dirty="0">
                <a:ea typeface="宋体-简 粗体" charset="-122"/>
              </a:rPr>
              <a:t>0</a:t>
            </a:r>
            <a:endParaRPr lang="zh-CN" altLang="zh-CN" sz="2400" dirty="0">
              <a:ea typeface="宋体-简 粗体" charset="-122"/>
            </a:endParaRPr>
          </a:p>
        </p:txBody>
      </p:sp>
      <p:graphicFrame>
        <p:nvGraphicFramePr>
          <p:cNvPr id="21" name="Object 7"/>
          <p:cNvGraphicFramePr>
            <a:graphicFrameLocks noChangeAspect="1"/>
          </p:cNvGraphicFramePr>
          <p:nvPr>
            <p:extLst>
              <p:ext uri="{D42A27DB-BD31-4B8C-83A1-F6EECF244321}">
                <p14:modId xmlns:p14="http://schemas.microsoft.com/office/powerpoint/2010/main" xmlns="" val="2271020539"/>
              </p:ext>
            </p:extLst>
          </p:nvPr>
        </p:nvGraphicFramePr>
        <p:xfrm>
          <a:off x="2792414" y="4551975"/>
          <a:ext cx="4487617" cy="1585829"/>
        </p:xfrm>
        <a:graphic>
          <a:graphicData uri="http://schemas.openxmlformats.org/presentationml/2006/ole">
            <p:oleObj spid="_x0000_s20645" name="公式" r:id="rId5" imgW="50596800" imgH="17068800" progId="">
              <p:embed/>
            </p:oleObj>
          </a:graphicData>
        </a:graphic>
      </p:graphicFrame>
      <p:sp>
        <p:nvSpPr>
          <p:cNvPr id="12"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118993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标注 23"/>
          <p:cNvSpPr/>
          <p:nvPr/>
        </p:nvSpPr>
        <p:spPr>
          <a:xfrm>
            <a:off x="6264149" y="390806"/>
            <a:ext cx="974558" cy="546725"/>
          </a:xfrm>
          <a:prstGeom prst="wedgeRoundRectCallout">
            <a:avLst>
              <a:gd name="adj1" fmla="val -239758"/>
              <a:gd name="adj2" fmla="val 229318"/>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4" name="圆角矩形 3"/>
          <p:cNvSpPr/>
          <p:nvPr/>
        </p:nvSpPr>
        <p:spPr>
          <a:xfrm>
            <a:off x="4229100" y="4914900"/>
            <a:ext cx="4307305" cy="5654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1" name="TextBox 3"/>
          <p:cNvSpPr txBox="1">
            <a:spLocks noChangeArrowheads="1"/>
          </p:cNvSpPr>
          <p:nvPr/>
        </p:nvSpPr>
        <p:spPr bwMode="auto">
          <a:xfrm>
            <a:off x="1609726" y="1391684"/>
            <a:ext cx="82867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宋体" charset="0"/>
              </a:defRPr>
            </a:lvl1pPr>
            <a:lvl2pPr marL="742950" indent="-285750" eaLnBrk="0" hangingPunct="0">
              <a:defRPr sz="2400">
                <a:solidFill>
                  <a:schemeClr val="tx1"/>
                </a:solidFill>
                <a:latin typeface="Times New Roman" charset="0"/>
                <a:ea typeface="宋体" charset="0"/>
              </a:defRPr>
            </a:lvl2pPr>
            <a:lvl3pPr marL="1143000" indent="-228600" eaLnBrk="0" hangingPunct="0">
              <a:defRPr sz="2400">
                <a:solidFill>
                  <a:schemeClr val="tx1"/>
                </a:solidFill>
                <a:latin typeface="Times New Roman" charset="0"/>
                <a:ea typeface="宋体" charset="0"/>
              </a:defRPr>
            </a:lvl3pPr>
            <a:lvl4pPr marL="1600200" indent="-228600" eaLnBrk="0" hangingPunct="0">
              <a:defRPr sz="2400">
                <a:solidFill>
                  <a:schemeClr val="tx1"/>
                </a:solidFill>
                <a:latin typeface="Times New Roman" charset="0"/>
                <a:ea typeface="宋体" charset="0"/>
              </a:defRPr>
            </a:lvl4pPr>
            <a:lvl5pPr marL="2057400" indent="-228600" eaLnBrk="0" hangingPunct="0">
              <a:defRPr sz="2400">
                <a:solidFill>
                  <a:schemeClr val="tx1"/>
                </a:solidFill>
                <a:latin typeface="Times New Roman" charset="0"/>
                <a:ea typeface="宋体"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宋体"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宋体"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宋体"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宋体" charset="0"/>
              </a:defRPr>
            </a:lvl9pPr>
          </a:lstStyle>
          <a:p>
            <a:pPr eaLnBrk="1" hangingPunct="1"/>
            <a:endParaRPr lang="zh-CN" altLang="zh-CN" dirty="0">
              <a:latin typeface="宋体-简 粗体" charset="-122"/>
              <a:ea typeface="宋体-简 粗体" charset="-122"/>
            </a:endParaRPr>
          </a:p>
        </p:txBody>
      </p:sp>
      <mc:AlternateContent xmlns:mc="http://schemas.openxmlformats.org/markup-compatibility/2006">
        <mc:Choice xmlns:a14="http://schemas.microsoft.com/office/drawing/2010/main" xmlns="" Requires="a14">
          <p:sp>
            <p:nvSpPr>
              <p:cNvPr id="12" name="Rectangle 2"/>
              <p:cNvSpPr>
                <a:spLocks noGrp="1" noChangeArrowheads="1"/>
              </p:cNvSpPr>
              <p:nvPr/>
            </p:nvSpPr>
            <p:spPr bwMode="auto">
              <a:xfrm>
                <a:off x="1544639" y="827610"/>
                <a:ext cx="9504219" cy="590550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blurRad="63500" dist="38099" dir="2700000" algn="ctr" rotWithShape="0">
                        <a:srgbClr val="808080">
                          <a:alpha val="74998"/>
                        </a:srgbClr>
                      </a:outerShdw>
                    </a:effectLst>
                  </a14:hiddenEffects>
                </a:ext>
              </a:extLst>
            </p:spPr>
            <p:txBody>
              <a:bodyPr/>
              <a:lstStyle>
                <a:lvl1pPr marL="342900" indent="-342900" eaLnBrk="0" hangingPunct="0">
                  <a:spcBef>
                    <a:spcPct val="20000"/>
                  </a:spcBef>
                  <a:buChar char="•"/>
                  <a:defRPr sz="2400">
                    <a:solidFill>
                      <a:schemeClr val="tx1"/>
                    </a:solidFill>
                    <a:latin typeface="Arial" charset="0"/>
                    <a:ea typeface="微软雅黑" charset="0"/>
                  </a:defRPr>
                </a:lvl1pPr>
                <a:lvl2pPr marL="742950" indent="-285750" eaLnBrk="0" hangingPunct="0">
                  <a:spcBef>
                    <a:spcPct val="20000"/>
                  </a:spcBef>
                  <a:buChar char="–"/>
                  <a:defRPr sz="2000">
                    <a:solidFill>
                      <a:schemeClr val="tx1"/>
                    </a:solidFill>
                    <a:latin typeface="Arial" charset="0"/>
                    <a:ea typeface="微软雅黑" charset="0"/>
                  </a:defRPr>
                </a:lvl2pPr>
                <a:lvl3pPr marL="1143000" indent="-228600" eaLnBrk="0" hangingPunct="0">
                  <a:spcBef>
                    <a:spcPct val="20000"/>
                  </a:spcBef>
                  <a:buChar char="•"/>
                  <a:defRPr>
                    <a:solidFill>
                      <a:schemeClr val="tx1"/>
                    </a:solidFill>
                    <a:latin typeface="Arial" charset="0"/>
                    <a:ea typeface="微软雅黑" charset="0"/>
                  </a:defRPr>
                </a:lvl3pPr>
                <a:lvl4pPr marL="1600200" indent="-228600" eaLnBrk="0" hangingPunct="0">
                  <a:spcBef>
                    <a:spcPct val="20000"/>
                  </a:spcBef>
                  <a:buChar char="–"/>
                  <a:defRPr sz="1600">
                    <a:solidFill>
                      <a:schemeClr val="tx1"/>
                    </a:solidFill>
                    <a:latin typeface="Arial" charset="0"/>
                    <a:ea typeface="微软雅黑" charset="0"/>
                  </a:defRPr>
                </a:lvl4pPr>
                <a:lvl5pPr marL="2057400" indent="-228600" eaLnBrk="0" hangingPunct="0">
                  <a:spcBef>
                    <a:spcPct val="20000"/>
                  </a:spcBef>
                  <a:buChar char="»"/>
                  <a:defRPr sz="1600">
                    <a:solidFill>
                      <a:schemeClr val="tx1"/>
                    </a:solidFill>
                    <a:latin typeface="Arial" charset="0"/>
                    <a:ea typeface="微软雅黑" charset="0"/>
                  </a:defRPr>
                </a:lvl5pPr>
                <a:lvl6pPr marL="2514600" indent="-228600" eaLnBrk="0" fontAlgn="base" hangingPunct="0">
                  <a:spcBef>
                    <a:spcPct val="20000"/>
                  </a:spcBef>
                  <a:spcAft>
                    <a:spcPct val="0"/>
                  </a:spcAft>
                  <a:buChar char="»"/>
                  <a:defRPr sz="1600">
                    <a:solidFill>
                      <a:schemeClr val="tx1"/>
                    </a:solidFill>
                    <a:latin typeface="Arial" charset="0"/>
                    <a:ea typeface="微软雅黑" charset="0"/>
                  </a:defRPr>
                </a:lvl6pPr>
                <a:lvl7pPr marL="2971800" indent="-228600" eaLnBrk="0" fontAlgn="base" hangingPunct="0">
                  <a:spcBef>
                    <a:spcPct val="20000"/>
                  </a:spcBef>
                  <a:spcAft>
                    <a:spcPct val="0"/>
                  </a:spcAft>
                  <a:buChar char="»"/>
                  <a:defRPr sz="1600">
                    <a:solidFill>
                      <a:schemeClr val="tx1"/>
                    </a:solidFill>
                    <a:latin typeface="Arial" charset="0"/>
                    <a:ea typeface="微软雅黑" charset="0"/>
                  </a:defRPr>
                </a:lvl7pPr>
                <a:lvl8pPr marL="3429000" indent="-228600" eaLnBrk="0" fontAlgn="base" hangingPunct="0">
                  <a:spcBef>
                    <a:spcPct val="20000"/>
                  </a:spcBef>
                  <a:spcAft>
                    <a:spcPct val="0"/>
                  </a:spcAft>
                  <a:buChar char="»"/>
                  <a:defRPr sz="1600">
                    <a:solidFill>
                      <a:schemeClr val="tx1"/>
                    </a:solidFill>
                    <a:latin typeface="Arial" charset="0"/>
                    <a:ea typeface="微软雅黑" charset="0"/>
                  </a:defRPr>
                </a:lvl8pPr>
                <a:lvl9pPr marL="3886200" indent="-228600" eaLnBrk="0" fontAlgn="base" hangingPunct="0">
                  <a:spcBef>
                    <a:spcPct val="20000"/>
                  </a:spcBef>
                  <a:spcAft>
                    <a:spcPct val="0"/>
                  </a:spcAft>
                  <a:buChar char="»"/>
                  <a:defRPr sz="1600">
                    <a:solidFill>
                      <a:schemeClr val="tx1"/>
                    </a:solidFill>
                    <a:latin typeface="Arial" charset="0"/>
                    <a:ea typeface="微软雅黑" charset="0"/>
                  </a:defRPr>
                </a:lvl9pPr>
              </a:lstStyle>
              <a:p>
                <a:pPr algn="just" eaLnBrk="1" hangingPunct="1">
                  <a:lnSpc>
                    <a:spcPct val="120000"/>
                  </a:lnSpc>
                  <a:buFontTx/>
                  <a:buNone/>
                </a:pPr>
                <a:r>
                  <a:rPr lang="zh-CN" altLang="en-US" dirty="0" smtClean="0">
                    <a:latin typeface="宋体-简 粗体" charset="-122"/>
                    <a:ea typeface="宋体-简 粗体" charset="-122"/>
                  </a:rPr>
                  <a:t>对应于基B</a:t>
                </a:r>
                <a:r>
                  <a:rPr lang="zh-CN" altLang="en-US" baseline="-25000" dirty="0">
                    <a:latin typeface="宋体-简 粗体" charset="-122"/>
                    <a:ea typeface="宋体-简 粗体" charset="-122"/>
                  </a:rPr>
                  <a:t>0</a:t>
                </a:r>
                <a:r>
                  <a:rPr lang="zh-CN" altLang="en-US" dirty="0">
                    <a:latin typeface="宋体-简 粗体" charset="-122"/>
                    <a:ea typeface="宋体-简 粗体" charset="-122"/>
                  </a:rPr>
                  <a:t>的基变量为x</a:t>
                </a:r>
                <a:r>
                  <a:rPr lang="zh-CN" altLang="en-US" baseline="-25000" dirty="0">
                    <a:latin typeface="宋体-简 粗体" charset="-122"/>
                    <a:ea typeface="宋体-简 粗体" charset="-122"/>
                  </a:rPr>
                  <a:t>3</a:t>
                </a:r>
                <a:r>
                  <a:rPr lang="zh-CN" altLang="en-US" dirty="0">
                    <a:latin typeface="宋体-简 粗体" charset="-122"/>
                    <a:ea typeface="宋体-简 粗体" charset="-122"/>
                  </a:rPr>
                  <a:t>、x</a:t>
                </a:r>
                <a:r>
                  <a:rPr lang="zh-CN" altLang="en-US" baseline="-25000" dirty="0">
                    <a:latin typeface="宋体-简 粗体" charset="-122"/>
                    <a:ea typeface="宋体-简 粗体" charset="-122"/>
                  </a:rPr>
                  <a:t>4</a:t>
                </a:r>
                <a:r>
                  <a:rPr lang="zh-CN" altLang="en-US" dirty="0">
                    <a:latin typeface="宋体-简 粗体" charset="-122"/>
                    <a:ea typeface="宋体-简 粗体" charset="-122"/>
                  </a:rPr>
                  <a:t>、x</a:t>
                </a:r>
                <a:r>
                  <a:rPr lang="zh-CN" altLang="en-US" baseline="-25000" dirty="0">
                    <a:latin typeface="宋体-简 粗体" charset="-122"/>
                    <a:ea typeface="宋体-简 粗体" charset="-122"/>
                  </a:rPr>
                  <a:t>5</a:t>
                </a:r>
                <a:r>
                  <a:rPr lang="zh-CN" altLang="en-US" dirty="0">
                    <a:latin typeface="宋体-简 粗体" charset="-122"/>
                    <a:ea typeface="宋体-简 粗体" charset="-122"/>
                  </a:rPr>
                  <a:t>，非基变量为x</a:t>
                </a:r>
                <a:r>
                  <a:rPr lang="zh-CN" altLang="en-US" baseline="-25000" dirty="0">
                    <a:latin typeface="宋体-简 粗体" charset="-122"/>
                    <a:ea typeface="宋体-简 粗体" charset="-122"/>
                  </a:rPr>
                  <a:t>1</a:t>
                </a:r>
                <a:r>
                  <a:rPr lang="zh-CN" altLang="en-US" dirty="0">
                    <a:latin typeface="宋体-简 粗体" charset="-122"/>
                    <a:ea typeface="宋体-简 粗体" charset="-122"/>
                  </a:rPr>
                  <a:t>、x</a:t>
                </a:r>
                <a:r>
                  <a:rPr lang="zh-CN" altLang="en-US" baseline="-25000" dirty="0">
                    <a:latin typeface="宋体-简 粗体" charset="-122"/>
                    <a:ea typeface="宋体-简 粗体" charset="-122"/>
                  </a:rPr>
                  <a:t>2</a:t>
                </a:r>
                <a:r>
                  <a:rPr lang="zh-CN" altLang="en-US" dirty="0">
                    <a:latin typeface="宋体-简 粗体" charset="-122"/>
                    <a:ea typeface="宋体-简 粗体" charset="-122"/>
                  </a:rPr>
                  <a:t>。</a:t>
                </a:r>
              </a:p>
              <a:p>
                <a:pPr algn="just" eaLnBrk="1" hangingPunct="1">
                  <a:lnSpc>
                    <a:spcPct val="120000"/>
                  </a:lnSpc>
                  <a:buFontTx/>
                  <a:buNone/>
                </a:pPr>
                <a:r>
                  <a:rPr lang="zh-CN" altLang="en-US" dirty="0">
                    <a:latin typeface="宋体-简 粗体" charset="-122"/>
                    <a:ea typeface="宋体-简 粗体" charset="-122"/>
                  </a:rPr>
                  <a:t>用非基变量的组合形式表示基变量：</a:t>
                </a:r>
              </a:p>
              <a:p>
                <a:pPr lvl="2" algn="just" eaLnBrk="1" hangingPunct="1">
                  <a:lnSpc>
                    <a:spcPct val="120000"/>
                  </a:lnSpc>
                  <a:buFontTx/>
                  <a:buNone/>
                </a:pPr>
                <a:r>
                  <a:rPr lang="zh-CN" altLang="en-US" sz="2400" dirty="0">
                    <a:latin typeface="宋体-简 粗体" charset="-122"/>
                    <a:ea typeface="宋体-简 粗体" charset="-122"/>
                  </a:rPr>
                  <a:t>      x</a:t>
                </a:r>
                <a:r>
                  <a:rPr lang="zh-CN" altLang="en-US" sz="2400" baseline="-25000" dirty="0">
                    <a:latin typeface="宋体-简 粗体" charset="-122"/>
                    <a:ea typeface="宋体-简 粗体" charset="-122"/>
                  </a:rPr>
                  <a:t>3</a:t>
                </a:r>
                <a:r>
                  <a:rPr lang="zh-CN" altLang="en-US" sz="2400" dirty="0" smtClean="0">
                    <a:latin typeface="宋体-简 粗体" charset="-122"/>
                    <a:ea typeface="宋体-简 粗体" charset="-122"/>
                  </a:rPr>
                  <a:t>＝ 8 </a:t>
                </a:r>
                <a:r>
                  <a:rPr lang="en-US" altLang="zh-CN" sz="2400" dirty="0" smtClean="0">
                    <a:latin typeface="宋体-简 粗体" charset="-122"/>
                    <a:ea typeface="宋体-简 粗体" charset="-122"/>
                  </a:rPr>
                  <a:t>- </a:t>
                </a:r>
                <a:r>
                  <a:rPr lang="zh-CN" altLang="en-US" sz="2400" dirty="0" smtClean="0">
                    <a:latin typeface="宋体-简 粗体" charset="-122"/>
                    <a:ea typeface="宋体-简 粗体" charset="-122"/>
                  </a:rPr>
                  <a:t>x</a:t>
                </a:r>
                <a:r>
                  <a:rPr lang="zh-CN" altLang="en-US" sz="2400" baseline="-25000" dirty="0">
                    <a:latin typeface="宋体-简 粗体" charset="-122"/>
                    <a:ea typeface="宋体-简 粗体" charset="-122"/>
                  </a:rPr>
                  <a:t>1 </a:t>
                </a:r>
                <a:r>
                  <a:rPr lang="zh-CN" altLang="en-US" sz="2400" baseline="-25000" dirty="0" smtClean="0">
                    <a:latin typeface="宋体-简 粗体" charset="-122"/>
                    <a:ea typeface="宋体-简 粗体" charset="-122"/>
                  </a:rPr>
                  <a:t> </a:t>
                </a:r>
                <a14:m>
                  <m:oMath xmlns:m="http://schemas.openxmlformats.org/officeDocument/2006/math">
                    <m:r>
                      <a:rPr kumimoji="1" lang="zh-CN" altLang="en-US" sz="2400" i="1">
                        <a:latin typeface="Cambria Math" charset="0"/>
                        <a:ea typeface="Cambria Math" charset="0"/>
                        <a:cs typeface="Cambria Math" charset="0"/>
                      </a:rPr>
                      <m:t>−</m:t>
                    </m:r>
                  </m:oMath>
                </a14:m>
                <a:r>
                  <a:rPr lang="zh-CN" altLang="en-US" sz="2400" dirty="0">
                    <a:latin typeface="宋体-简 粗体" charset="-122"/>
                    <a:ea typeface="宋体-简 粗体" charset="-122"/>
                  </a:rPr>
                  <a:t>2x</a:t>
                </a:r>
                <a:r>
                  <a:rPr lang="zh-CN" altLang="en-US" sz="2400" baseline="-25000" dirty="0">
                    <a:latin typeface="宋体-简 粗体" charset="-122"/>
                    <a:ea typeface="宋体-简 粗体" charset="-122"/>
                  </a:rPr>
                  <a:t>2</a:t>
                </a:r>
                <a:r>
                  <a:rPr lang="zh-CN" altLang="en-US" sz="2400" dirty="0">
                    <a:latin typeface="宋体-简 粗体" charset="-122"/>
                    <a:ea typeface="宋体-简 粗体" charset="-122"/>
                  </a:rPr>
                  <a:t> </a:t>
                </a:r>
              </a:p>
              <a:p>
                <a:pPr lvl="2" eaLnBrk="1" hangingPunct="1">
                  <a:lnSpc>
                    <a:spcPct val="120000"/>
                  </a:lnSpc>
                  <a:buFontTx/>
                  <a:buNone/>
                </a:pPr>
                <a:r>
                  <a:rPr lang="zh-CN" altLang="en-US" sz="2400" dirty="0">
                    <a:latin typeface="宋体-简 粗体" charset="-122"/>
                    <a:ea typeface="宋体-简 粗体" charset="-122"/>
                  </a:rPr>
                  <a:t>      x</a:t>
                </a:r>
                <a:r>
                  <a:rPr lang="zh-CN" altLang="en-US" sz="2400" baseline="-25000" dirty="0">
                    <a:latin typeface="宋体-简 粗体" charset="-122"/>
                    <a:ea typeface="宋体-简 粗体" charset="-122"/>
                  </a:rPr>
                  <a:t>4</a:t>
                </a:r>
                <a:r>
                  <a:rPr lang="zh-CN" altLang="en-US" sz="2400" dirty="0" smtClean="0">
                    <a:latin typeface="宋体-简 粗体" charset="-122"/>
                    <a:ea typeface="宋体-简 粗体" charset="-122"/>
                  </a:rPr>
                  <a:t>＝16</a:t>
                </a:r>
                <a14:m>
                  <m:oMath xmlns:m="http://schemas.openxmlformats.org/officeDocument/2006/math">
                    <m:r>
                      <a:rPr kumimoji="1" lang="en-US" altLang="zh-CN" sz="2400" b="0" i="0" smtClean="0">
                        <a:latin typeface="Cambria Math" panose="02040503050406030204" pitchFamily="18" charset="0"/>
                        <a:ea typeface="Cambria Math" charset="0"/>
                        <a:cs typeface="Cambria Math" charset="0"/>
                      </a:rPr>
                      <m:t>  </m:t>
                    </m:r>
                    <m:r>
                      <a:rPr kumimoji="1" lang="zh-CN" altLang="en-US" sz="2400" i="1">
                        <a:latin typeface="Cambria Math" charset="0"/>
                        <a:ea typeface="Cambria Math" charset="0"/>
                        <a:cs typeface="Cambria Math" charset="0"/>
                      </a:rPr>
                      <m:t>−</m:t>
                    </m:r>
                  </m:oMath>
                </a14:m>
                <a:r>
                  <a:rPr lang="zh-CN" altLang="en-US" sz="2400" dirty="0">
                    <a:latin typeface="宋体-简 粗体" charset="-122"/>
                    <a:ea typeface="宋体-简 粗体" charset="-122"/>
                  </a:rPr>
                  <a:t>4x</a:t>
                </a:r>
                <a:r>
                  <a:rPr lang="zh-CN" altLang="en-US" sz="2400" baseline="-25000" dirty="0">
                    <a:latin typeface="宋体-简 粗体" charset="-122"/>
                    <a:ea typeface="宋体-简 粗体" charset="-122"/>
                  </a:rPr>
                  <a:t>1             </a:t>
                </a:r>
                <a:r>
                  <a:rPr lang="zh-CN" altLang="en-US" sz="2400" dirty="0">
                    <a:latin typeface="宋体-简 粗体" charset="-122"/>
                    <a:ea typeface="宋体-简 粗体" charset="-122"/>
                  </a:rPr>
                  <a:t> </a:t>
                </a:r>
                <a:r>
                  <a:rPr lang="zh-CN" altLang="en-US" sz="2400" dirty="0">
                    <a:latin typeface="宋体-简 粗体" charset="-122"/>
                    <a:ea typeface="宋体-简 粗体" charset="-122"/>
                    <a:sym typeface="Arial" charset="0"/>
                  </a:rPr>
                  <a:t>……</a:t>
                </a:r>
                <a:r>
                  <a:rPr lang="zh-CN" altLang="en-US" sz="2400" dirty="0">
                    <a:latin typeface="宋体-简 粗体" charset="-122"/>
                    <a:ea typeface="宋体-简 粗体" charset="-122"/>
                  </a:rPr>
                  <a:t>(3)</a:t>
                </a:r>
              </a:p>
              <a:p>
                <a:pPr lvl="2" eaLnBrk="1" hangingPunct="1">
                  <a:lnSpc>
                    <a:spcPct val="120000"/>
                  </a:lnSpc>
                  <a:buFontTx/>
                  <a:buNone/>
                </a:pPr>
                <a:r>
                  <a:rPr lang="zh-CN" altLang="en-US" sz="2400" dirty="0">
                    <a:latin typeface="宋体-简 粗体" charset="-122"/>
                    <a:ea typeface="宋体-简 粗体" charset="-122"/>
                  </a:rPr>
                  <a:t>      x</a:t>
                </a:r>
                <a:r>
                  <a:rPr lang="zh-CN" altLang="en-US" sz="2400" baseline="-25000" dirty="0">
                    <a:latin typeface="宋体-简 粗体" charset="-122"/>
                    <a:ea typeface="宋体-简 粗体" charset="-122"/>
                  </a:rPr>
                  <a:t>5</a:t>
                </a:r>
                <a:r>
                  <a:rPr lang="zh-CN" altLang="en-US" sz="2400" dirty="0" smtClean="0">
                    <a:latin typeface="宋体-简 粗体" charset="-122"/>
                    <a:ea typeface="宋体-简 粗体" charset="-122"/>
                  </a:rPr>
                  <a:t>＝12      </a:t>
                </a:r>
                <a14:m>
                  <m:oMath xmlns:m="http://schemas.openxmlformats.org/officeDocument/2006/math">
                    <m:r>
                      <a:rPr kumimoji="1" lang="zh-CN" altLang="en-US" sz="2400" i="1">
                        <a:latin typeface="Cambria Math" charset="0"/>
                        <a:ea typeface="Cambria Math" charset="0"/>
                        <a:cs typeface="Cambria Math" charset="0"/>
                      </a:rPr>
                      <m:t>−</m:t>
                    </m:r>
                  </m:oMath>
                </a14:m>
                <a:r>
                  <a:rPr lang="zh-CN" altLang="en-US" sz="2400" dirty="0" smtClean="0">
                    <a:latin typeface="宋体-简 粗体" charset="-122"/>
                    <a:ea typeface="宋体-简 粗体" charset="-122"/>
                    <a:sym typeface="Arial" charset="0"/>
                  </a:rPr>
                  <a:t>4</a:t>
                </a:r>
                <a:r>
                  <a:rPr lang="zh-CN" altLang="en-US" sz="2400" dirty="0" smtClean="0">
                    <a:latin typeface="宋体-简 粗体" charset="-122"/>
                    <a:ea typeface="宋体-简 粗体" charset="-122"/>
                  </a:rPr>
                  <a:t>x</a:t>
                </a:r>
                <a:r>
                  <a:rPr lang="zh-CN" altLang="en-US" sz="2400" baseline="-25000" dirty="0" smtClean="0">
                    <a:latin typeface="宋体-简 粗体" charset="-122"/>
                    <a:ea typeface="宋体-简 粗体" charset="-122"/>
                  </a:rPr>
                  <a:t>2</a:t>
                </a:r>
                <a:endParaRPr lang="zh-CN" altLang="en-US" sz="2400" baseline="-25000" dirty="0">
                  <a:latin typeface="宋体-简 粗体" charset="-122"/>
                  <a:ea typeface="宋体-简 粗体" charset="-122"/>
                </a:endParaRPr>
              </a:p>
              <a:p>
                <a:pPr eaLnBrk="1" hangingPunct="1">
                  <a:lnSpc>
                    <a:spcPct val="120000"/>
                  </a:lnSpc>
                  <a:buFontTx/>
                  <a:buNone/>
                </a:pPr>
                <a:r>
                  <a:rPr lang="zh-CN" altLang="en-US" dirty="0">
                    <a:latin typeface="宋体-简 粗体" charset="-122"/>
                    <a:ea typeface="宋体-简 粗体" charset="-122"/>
                    <a:sym typeface="Arial" charset="0"/>
                  </a:rPr>
                  <a:t>将（3）式带入目标函数（1）中得  z=0+2x</a:t>
                </a:r>
                <a:r>
                  <a:rPr lang="zh-CN" altLang="en-US" baseline="-25000" dirty="0">
                    <a:latin typeface="宋体-简 粗体" charset="-122"/>
                    <a:ea typeface="宋体-简 粗体" charset="-122"/>
                    <a:sym typeface="Arial" charset="0"/>
                  </a:rPr>
                  <a:t>1</a:t>
                </a:r>
                <a:r>
                  <a:rPr lang="zh-CN" altLang="en-US" dirty="0">
                    <a:latin typeface="宋体-简 粗体" charset="-122"/>
                    <a:ea typeface="宋体-简 粗体" charset="-122"/>
                    <a:sym typeface="Arial" charset="0"/>
                  </a:rPr>
                  <a:t>+3x</a:t>
                </a:r>
                <a:r>
                  <a:rPr lang="zh-CN" altLang="en-US" baseline="-25000" dirty="0">
                    <a:latin typeface="宋体-简 粗体" charset="-122"/>
                    <a:ea typeface="宋体-简 粗体" charset="-122"/>
                    <a:sym typeface="Arial" charset="0"/>
                  </a:rPr>
                  <a:t>2</a:t>
                </a:r>
                <a:r>
                  <a:rPr lang="zh-CN" altLang="en-US" dirty="0">
                    <a:latin typeface="宋体-简 粗体" charset="-122"/>
                    <a:ea typeface="宋体-简 粗体" charset="-122"/>
                    <a:sym typeface="Arial" charset="0"/>
                  </a:rPr>
                  <a:t>   ……（4）</a:t>
                </a:r>
              </a:p>
              <a:p>
                <a:pPr algn="just" eaLnBrk="1" hangingPunct="1">
                  <a:lnSpc>
                    <a:spcPct val="120000"/>
                  </a:lnSpc>
                  <a:buFontTx/>
                  <a:buNone/>
                </a:pPr>
                <a:r>
                  <a:rPr lang="zh-CN" altLang="en-US" dirty="0">
                    <a:latin typeface="宋体-简 粗体" charset="-122"/>
                    <a:ea typeface="宋体-简 粗体" charset="-122"/>
                  </a:rPr>
                  <a:t>令非基变量</a:t>
                </a:r>
                <a:r>
                  <a:rPr lang="zh-CN" altLang="en-US" dirty="0">
                    <a:solidFill>
                      <a:srgbClr val="FF0000"/>
                    </a:solidFill>
                    <a:latin typeface="宋体-简 粗体" charset="-122"/>
                    <a:ea typeface="宋体-简 粗体" charset="-122"/>
                  </a:rPr>
                  <a:t>x</a:t>
                </a:r>
                <a:r>
                  <a:rPr lang="zh-CN" altLang="en-US" baseline="-25000" dirty="0">
                    <a:solidFill>
                      <a:srgbClr val="FF0000"/>
                    </a:solidFill>
                    <a:latin typeface="宋体-简 粗体" charset="-122"/>
                    <a:ea typeface="宋体-简 粗体" charset="-122"/>
                  </a:rPr>
                  <a:t>1</a:t>
                </a:r>
                <a:r>
                  <a:rPr lang="zh-CN" altLang="en-US" dirty="0">
                    <a:solidFill>
                      <a:srgbClr val="FF0000"/>
                    </a:solidFill>
                    <a:latin typeface="宋体-简 粗体" charset="-122"/>
                    <a:ea typeface="宋体-简 粗体" charset="-122"/>
                  </a:rPr>
                  <a:t>＝x</a:t>
                </a:r>
                <a:r>
                  <a:rPr lang="zh-CN" altLang="en-US" baseline="-25000" dirty="0">
                    <a:solidFill>
                      <a:srgbClr val="FF0000"/>
                    </a:solidFill>
                    <a:latin typeface="宋体-简 粗体" charset="-122"/>
                    <a:ea typeface="宋体-简 粗体" charset="-122"/>
                  </a:rPr>
                  <a:t>2</a:t>
                </a:r>
                <a:r>
                  <a:rPr lang="zh-CN" altLang="en-US" dirty="0">
                    <a:solidFill>
                      <a:srgbClr val="FF0000"/>
                    </a:solidFill>
                    <a:latin typeface="宋体-简 粗体" charset="-122"/>
                    <a:ea typeface="宋体-简 粗体" charset="-122"/>
                  </a:rPr>
                  <a:t>＝0</a:t>
                </a:r>
                <a:r>
                  <a:rPr lang="zh-CN" altLang="en-US" dirty="0">
                    <a:latin typeface="宋体-简 粗体" charset="-122"/>
                    <a:ea typeface="宋体-简 粗体" charset="-122"/>
                  </a:rPr>
                  <a:t>，便得到 </a:t>
                </a:r>
                <a:r>
                  <a:rPr lang="en-US" altLang="zh-CN" dirty="0">
                    <a:solidFill>
                      <a:srgbClr val="FF0000"/>
                    </a:solidFill>
                    <a:latin typeface="宋体-简 粗体" charset="-122"/>
                    <a:ea typeface="宋体-简 粗体" charset="-122"/>
                  </a:rPr>
                  <a:t>z=0</a:t>
                </a:r>
                <a:r>
                  <a:rPr lang="zh-CN" altLang="en-US" dirty="0">
                    <a:latin typeface="宋体-简 粗体" charset="-122"/>
                    <a:ea typeface="宋体-简 粗体" charset="-122"/>
                  </a:rPr>
                  <a:t>，由方程组</a:t>
                </a:r>
                <a:r>
                  <a:rPr lang="zh-CN" altLang="en-US" dirty="0" smtClean="0">
                    <a:latin typeface="宋体-简 粗体" charset="-122"/>
                    <a:ea typeface="宋体-简 粗体" charset="-122"/>
                  </a:rPr>
                  <a:t>(</a:t>
                </a:r>
                <a:r>
                  <a:rPr lang="en-US" altLang="zh-CN" dirty="0" smtClean="0">
                    <a:latin typeface="宋体-简 粗体" charset="-122"/>
                    <a:ea typeface="宋体-简 粗体" charset="-122"/>
                  </a:rPr>
                  <a:t>3</a:t>
                </a:r>
                <a:r>
                  <a:rPr lang="zh-CN" altLang="en-US" dirty="0" smtClean="0">
                    <a:latin typeface="宋体-简 粗体" charset="-122"/>
                    <a:ea typeface="宋体-简 粗体" charset="-122"/>
                  </a:rPr>
                  <a:t>)得</a:t>
                </a:r>
                <a:r>
                  <a:rPr lang="zh-CN" altLang="en-US" dirty="0">
                    <a:latin typeface="宋体-简 粗体" charset="-122"/>
                    <a:ea typeface="宋体-简 粗体" charset="-122"/>
                  </a:rPr>
                  <a:t>：</a:t>
                </a:r>
              </a:p>
              <a:p>
                <a:pPr algn="ctr" eaLnBrk="1" hangingPunct="1">
                  <a:lnSpc>
                    <a:spcPct val="120000"/>
                  </a:lnSpc>
                  <a:buFontTx/>
                  <a:buNone/>
                </a:pPr>
                <a:r>
                  <a:rPr lang="zh-CN" altLang="en-US" dirty="0">
                    <a:latin typeface="宋体-简 粗体" charset="-122"/>
                    <a:ea typeface="宋体-简 粗体" charset="-122"/>
                  </a:rPr>
                  <a:t>x</a:t>
                </a:r>
                <a:r>
                  <a:rPr lang="zh-CN" altLang="en-US" baseline="-25000" dirty="0">
                    <a:latin typeface="宋体-简 粗体" charset="-122"/>
                    <a:ea typeface="宋体-简 粗体" charset="-122"/>
                  </a:rPr>
                  <a:t>3</a:t>
                </a:r>
                <a:r>
                  <a:rPr lang="zh-CN" altLang="en-US" dirty="0">
                    <a:latin typeface="宋体-简 粗体" charset="-122"/>
                    <a:ea typeface="宋体-简 粗体" charset="-122"/>
                  </a:rPr>
                  <a:t>＝8   x</a:t>
                </a:r>
                <a:r>
                  <a:rPr lang="zh-CN" altLang="en-US" baseline="-25000" dirty="0">
                    <a:latin typeface="宋体-简 粗体" charset="-122"/>
                    <a:ea typeface="宋体-简 粗体" charset="-122"/>
                  </a:rPr>
                  <a:t>4</a:t>
                </a:r>
                <a:r>
                  <a:rPr lang="zh-CN" altLang="en-US" dirty="0">
                    <a:latin typeface="宋体-简 粗体" charset="-122"/>
                    <a:ea typeface="宋体-简 粗体" charset="-122"/>
                  </a:rPr>
                  <a:t>＝16   x</a:t>
                </a:r>
                <a:r>
                  <a:rPr lang="zh-CN" altLang="en-US" baseline="-25000" dirty="0">
                    <a:latin typeface="宋体-简 粗体" charset="-122"/>
                    <a:ea typeface="宋体-简 粗体" charset="-122"/>
                  </a:rPr>
                  <a:t>5</a:t>
                </a:r>
                <a:r>
                  <a:rPr lang="zh-CN" altLang="en-US" dirty="0">
                    <a:latin typeface="宋体-简 粗体" charset="-122"/>
                    <a:ea typeface="宋体-简 粗体" charset="-122"/>
                  </a:rPr>
                  <a:t>＝12</a:t>
                </a:r>
              </a:p>
              <a:p>
                <a:pPr algn="just" eaLnBrk="1" hangingPunct="1">
                  <a:lnSpc>
                    <a:spcPct val="120000"/>
                  </a:lnSpc>
                  <a:buFontTx/>
                  <a:buNone/>
                </a:pPr>
                <a:r>
                  <a:rPr lang="zh-CN" altLang="en-US" dirty="0">
                    <a:latin typeface="宋体-简 粗体" charset="-122"/>
                    <a:ea typeface="宋体-简 粗体" charset="-122"/>
                  </a:rPr>
                  <a:t>得初始基可行解:   X</a:t>
                </a:r>
                <a:r>
                  <a:rPr lang="zh-CN" altLang="en-US" baseline="30000" dirty="0">
                    <a:latin typeface="宋体-简 粗体" charset="-122"/>
                    <a:ea typeface="宋体-简 粗体" charset="-122"/>
                  </a:rPr>
                  <a:t>（0）</a:t>
                </a:r>
                <a:r>
                  <a:rPr lang="zh-CN" altLang="en-US" dirty="0">
                    <a:latin typeface="宋体-简 粗体" charset="-122"/>
                    <a:ea typeface="宋体-简 粗体" charset="-122"/>
                  </a:rPr>
                  <a:t>＝（0，0，8，16，12）</a:t>
                </a:r>
                <a:r>
                  <a:rPr lang="zh-CN" altLang="en-US" baseline="30000" dirty="0">
                    <a:latin typeface="宋体-简 粗体" charset="-122"/>
                    <a:ea typeface="宋体-简 粗体" charset="-122"/>
                  </a:rPr>
                  <a:t>T</a:t>
                </a:r>
              </a:p>
              <a:p>
                <a:pPr algn="just" eaLnBrk="1" hangingPunct="1">
                  <a:lnSpc>
                    <a:spcPct val="120000"/>
                  </a:lnSpc>
                  <a:buFontTx/>
                  <a:buNone/>
                </a:pPr>
                <a:r>
                  <a:rPr lang="zh-CN" altLang="en-US" dirty="0">
                    <a:latin typeface="宋体-简 粗体" charset="-122"/>
                    <a:ea typeface="宋体-简 粗体" charset="-122"/>
                  </a:rPr>
                  <a:t>对应的目标函数值   Z</a:t>
                </a:r>
                <a:r>
                  <a:rPr lang="zh-CN" altLang="en-US" baseline="30000" dirty="0">
                    <a:latin typeface="宋体-简 粗体" charset="-122"/>
                    <a:ea typeface="宋体-简 粗体" charset="-122"/>
                  </a:rPr>
                  <a:t>（0）</a:t>
                </a:r>
                <a:r>
                  <a:rPr lang="zh-CN" altLang="en-US" dirty="0">
                    <a:latin typeface="宋体-简 粗体" charset="-122"/>
                    <a:ea typeface="宋体-简 粗体" charset="-122"/>
                  </a:rPr>
                  <a:t>＝0</a:t>
                </a:r>
              </a:p>
            </p:txBody>
          </p:sp>
        </mc:Choice>
        <mc:Fallback>
          <p:sp>
            <p:nvSpPr>
              <p:cNvPr id="12" name="Rectangle 2"/>
              <p:cNvSpPr>
                <a:spLocks noGrp="1" noRot="1" noChangeAspect="1" noMove="1" noResize="1" noEditPoints="1" noAdjustHandles="1" noChangeArrowheads="1" noChangeShapeType="1" noTextEdit="1"/>
              </p:cNvSpPr>
              <p:nvPr/>
            </p:nvSpPr>
            <p:spPr bwMode="auto">
              <a:xfrm>
                <a:off x="1544639" y="827610"/>
                <a:ext cx="9504219" cy="5905500"/>
              </a:xfrm>
              <a:prstGeom prst="rect">
                <a:avLst/>
              </a:prstGeom>
              <a:blipFill rotWithShape="0">
                <a:blip r:embed="rId3"/>
                <a:stretch>
                  <a:fillRect l="-962" t="-619"/>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lstStyle/>
              <a:p>
                <a:r>
                  <a:rPr lang="zh-CN" altLang="en-US">
                    <a:noFill/>
                  </a:rPr>
                  <a:t> </a:t>
                </a:r>
              </a:p>
            </p:txBody>
          </p:sp>
        </mc:Fallback>
      </mc:AlternateContent>
      <p:sp>
        <p:nvSpPr>
          <p:cNvPr id="13" name="AutoShape 11"/>
          <p:cNvSpPr>
            <a:spLocks/>
          </p:cNvSpPr>
          <p:nvPr/>
        </p:nvSpPr>
        <p:spPr bwMode="auto">
          <a:xfrm>
            <a:off x="3079383" y="2059035"/>
            <a:ext cx="198869" cy="1165128"/>
          </a:xfrm>
          <a:prstGeom prst="leftBrace">
            <a:avLst>
              <a:gd name="adj1" fmla="val 166667"/>
              <a:gd name="adj2" fmla="val 50000"/>
            </a:avLst>
          </a:prstGeom>
          <a:noFill/>
          <a:ln w="9525" cap="flat" cmpd="sng">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solidFill>
                <a:srgbClr val="006699"/>
              </a:solidFill>
              <a:latin typeface="Verdana" charset="0"/>
              <a:ea typeface="宋体-简 粗体" charset="-122"/>
              <a:sym typeface="Verdana" charset="0"/>
            </a:endParaRPr>
          </a:p>
        </p:txBody>
      </p:sp>
      <p:cxnSp>
        <p:nvCxnSpPr>
          <p:cNvPr id="14" name="AutoShape 6"/>
          <p:cNvCxnSpPr>
            <a:cxnSpLocks noChangeShapeType="1"/>
          </p:cNvCxnSpPr>
          <p:nvPr/>
        </p:nvCxnSpPr>
        <p:spPr bwMode="auto">
          <a:xfrm flipV="1">
            <a:off x="1271589" y="3874144"/>
            <a:ext cx="9777269" cy="48317"/>
          </a:xfrm>
          <a:prstGeom prst="straightConnector1">
            <a:avLst/>
          </a:prstGeom>
          <a:ln w="34925">
            <a:headEnd/>
            <a:tailEnd/>
          </a:ln>
          <a:extLst/>
        </p:spPr>
        <p:style>
          <a:lnRef idx="3">
            <a:schemeClr val="accent3"/>
          </a:lnRef>
          <a:fillRef idx="0">
            <a:schemeClr val="accent3"/>
          </a:fillRef>
          <a:effectRef idx="2">
            <a:schemeClr val="accent3"/>
          </a:effectRef>
          <a:fontRef idx="minor">
            <a:schemeClr val="tx1"/>
          </a:fontRef>
        </p:style>
      </p:cxnSp>
      <p:sp>
        <p:nvSpPr>
          <p:cNvPr id="10"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
        <p:nvSpPr>
          <p:cNvPr id="15" name="云形标注 14"/>
          <p:cNvSpPr/>
          <p:nvPr/>
        </p:nvSpPr>
        <p:spPr>
          <a:xfrm>
            <a:off x="8896647" y="536507"/>
            <a:ext cx="3000350" cy="1672088"/>
          </a:xfrm>
          <a:prstGeom prst="cloudCallout">
            <a:avLst>
              <a:gd name="adj1" fmla="val -86198"/>
              <a:gd name="adj2" fmla="val 116826"/>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zh-CN" sz="2800" b="1" dirty="0">
              <a:solidFill>
                <a:schemeClr val="bg1"/>
              </a:solidFill>
              <a:latin typeface="宋体-简 粗体" charset="-122"/>
              <a:ea typeface="宋体-简 粗体" charset="-122"/>
              <a:cs typeface="宋体-简 粗体" charset="-122"/>
            </a:endParaRPr>
          </a:p>
        </p:txBody>
      </p:sp>
      <p:sp>
        <p:nvSpPr>
          <p:cNvPr id="16" name="矩形 15"/>
          <p:cNvSpPr/>
          <p:nvPr/>
        </p:nvSpPr>
        <p:spPr>
          <a:xfrm>
            <a:off x="9203771" y="841740"/>
            <a:ext cx="2729847" cy="1015663"/>
          </a:xfrm>
          <a:prstGeom prst="rect">
            <a:avLst/>
          </a:prstGeom>
        </p:spPr>
        <p:txBody>
          <a:bodyPr wrap="square">
            <a:spAutoFit/>
          </a:bodyPr>
          <a:lstStyle/>
          <a:p>
            <a:r>
              <a:rPr lang="zh-CN" altLang="en-US" sz="2000" b="1" dirty="0">
                <a:solidFill>
                  <a:srgbClr val="FF0000"/>
                </a:solidFill>
                <a:latin typeface="Songti SC" charset="-122"/>
                <a:ea typeface="Songti SC" charset="-122"/>
                <a:cs typeface="Songti SC" charset="-122"/>
              </a:rPr>
              <a:t>分析：</a:t>
            </a:r>
            <a:r>
              <a:rPr lang="zh-CN" altLang="en-US" sz="2000" b="1" dirty="0">
                <a:solidFill>
                  <a:schemeClr val="bg1"/>
                </a:solidFill>
                <a:latin typeface="Songti SC" charset="-122"/>
                <a:ea typeface="Songti SC" charset="-122"/>
                <a:cs typeface="Songti SC" charset="-122"/>
              </a:rPr>
              <a:t>如果将非基变量转变成基变量，目标函数就可能</a:t>
            </a:r>
            <a:r>
              <a:rPr lang="zh-CN" altLang="en-US" sz="2000" b="1" dirty="0" smtClean="0">
                <a:solidFill>
                  <a:schemeClr val="bg1"/>
                </a:solidFill>
                <a:latin typeface="Songti SC" charset="-122"/>
                <a:ea typeface="Songti SC" charset="-122"/>
                <a:cs typeface="Songti SC" charset="-122"/>
              </a:rPr>
              <a:t>增大</a:t>
            </a:r>
            <a:endParaRPr lang="zh-CN" altLang="zh-CN" sz="2000" b="1" dirty="0">
              <a:solidFill>
                <a:srgbClr val="FFFF00"/>
              </a:solidFill>
              <a:latin typeface="Songti SC" charset="-122"/>
              <a:ea typeface="Songti SC" charset="-122"/>
              <a:cs typeface="Songti SC" charset="-122"/>
            </a:endParaRPr>
          </a:p>
        </p:txBody>
      </p:sp>
      <p:sp>
        <p:nvSpPr>
          <p:cNvPr id="18" name="圆角矩形标注 17"/>
          <p:cNvSpPr/>
          <p:nvPr/>
        </p:nvSpPr>
        <p:spPr>
          <a:xfrm>
            <a:off x="9997154" y="4698232"/>
            <a:ext cx="974558" cy="546725"/>
          </a:xfrm>
          <a:prstGeom prst="wedgeRoundRectCallout">
            <a:avLst>
              <a:gd name="adj1" fmla="val -195314"/>
              <a:gd name="adj2" fmla="val 41161"/>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19" name="文本框 18"/>
          <p:cNvSpPr txBox="1"/>
          <p:nvPr/>
        </p:nvSpPr>
        <p:spPr>
          <a:xfrm>
            <a:off x="10030241" y="4786928"/>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5" name="圆角矩形 4"/>
          <p:cNvSpPr/>
          <p:nvPr/>
        </p:nvSpPr>
        <p:spPr>
          <a:xfrm>
            <a:off x="3988465" y="1895461"/>
            <a:ext cx="403058" cy="150947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286264" y="461451"/>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6" name="圆角矩形标注 25"/>
          <p:cNvSpPr/>
          <p:nvPr/>
        </p:nvSpPr>
        <p:spPr>
          <a:xfrm>
            <a:off x="10081416" y="2735523"/>
            <a:ext cx="974558" cy="546725"/>
          </a:xfrm>
          <a:prstGeom prst="wedgeRoundRectCallout">
            <a:avLst>
              <a:gd name="adj1" fmla="val -237907"/>
              <a:gd name="adj2" fmla="val 96178"/>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28" name="文本框 27"/>
          <p:cNvSpPr txBox="1"/>
          <p:nvPr/>
        </p:nvSpPr>
        <p:spPr>
          <a:xfrm>
            <a:off x="10099438" y="2854831"/>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9" name="圆角矩形 28"/>
          <p:cNvSpPr/>
          <p:nvPr/>
        </p:nvSpPr>
        <p:spPr>
          <a:xfrm>
            <a:off x="6382752" y="3461060"/>
            <a:ext cx="1816769" cy="4130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54740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20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dissolve">
                                      <p:cBhvr>
                                        <p:cTn id="1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标注 13"/>
          <p:cNvSpPr/>
          <p:nvPr/>
        </p:nvSpPr>
        <p:spPr>
          <a:xfrm>
            <a:off x="7885310" y="1859487"/>
            <a:ext cx="974558" cy="546725"/>
          </a:xfrm>
          <a:prstGeom prst="wedgeRoundRectCallout">
            <a:avLst>
              <a:gd name="adj1" fmla="val -463215"/>
              <a:gd name="adj2" fmla="val 252425"/>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9" name="TextBox 3"/>
          <p:cNvSpPr txBox="1">
            <a:spLocks noChangeArrowheads="1"/>
          </p:cNvSpPr>
          <p:nvPr/>
        </p:nvSpPr>
        <p:spPr bwMode="auto">
          <a:xfrm>
            <a:off x="842385" y="994974"/>
            <a:ext cx="10698451" cy="56015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square">
            <a:spAutoFit/>
          </a:bodyPr>
          <a:lstStyle>
            <a:lvl1pPr eaLnBrk="0" hangingPunct="0">
              <a:defRPr sz="2400">
                <a:solidFill>
                  <a:schemeClr val="tx1"/>
                </a:solidFill>
                <a:latin typeface="Times New Roman" charset="0"/>
                <a:ea typeface="宋体" charset="0"/>
              </a:defRPr>
            </a:lvl1pPr>
            <a:lvl2pPr marL="742950" indent="-285750" eaLnBrk="0" hangingPunct="0">
              <a:defRPr sz="2400">
                <a:solidFill>
                  <a:schemeClr val="tx1"/>
                </a:solidFill>
                <a:latin typeface="Times New Roman" charset="0"/>
                <a:ea typeface="宋体" charset="0"/>
              </a:defRPr>
            </a:lvl2pPr>
            <a:lvl3pPr marL="1143000" indent="-228600" eaLnBrk="0" hangingPunct="0">
              <a:defRPr sz="2400">
                <a:solidFill>
                  <a:schemeClr val="tx1"/>
                </a:solidFill>
                <a:latin typeface="Times New Roman" charset="0"/>
                <a:ea typeface="宋体" charset="0"/>
              </a:defRPr>
            </a:lvl3pPr>
            <a:lvl4pPr marL="1600200" indent="-228600" eaLnBrk="0" hangingPunct="0">
              <a:defRPr sz="2400">
                <a:solidFill>
                  <a:schemeClr val="tx1"/>
                </a:solidFill>
                <a:latin typeface="Times New Roman" charset="0"/>
                <a:ea typeface="宋体" charset="0"/>
              </a:defRPr>
            </a:lvl4pPr>
            <a:lvl5pPr marL="2057400" indent="-228600" eaLnBrk="0" hangingPunct="0">
              <a:defRPr sz="2400">
                <a:solidFill>
                  <a:schemeClr val="tx1"/>
                </a:solidFill>
                <a:latin typeface="Times New Roman" charset="0"/>
                <a:ea typeface="宋体" charset="0"/>
              </a:defRPr>
            </a:lvl5pPr>
            <a:lvl6pPr marL="2514600" indent="-228600" eaLnBrk="0" fontAlgn="base" hangingPunct="0">
              <a:spcBef>
                <a:spcPct val="0"/>
              </a:spcBef>
              <a:spcAft>
                <a:spcPct val="0"/>
              </a:spcAft>
              <a:buFont typeface="Arial" charset="0"/>
              <a:defRPr sz="2400">
                <a:solidFill>
                  <a:schemeClr val="tx1"/>
                </a:solidFill>
                <a:latin typeface="Times New Roman" charset="0"/>
                <a:ea typeface="宋体" charset="0"/>
              </a:defRPr>
            </a:lvl6pPr>
            <a:lvl7pPr marL="2971800" indent="-228600" eaLnBrk="0" fontAlgn="base" hangingPunct="0">
              <a:spcBef>
                <a:spcPct val="0"/>
              </a:spcBef>
              <a:spcAft>
                <a:spcPct val="0"/>
              </a:spcAft>
              <a:buFont typeface="Arial" charset="0"/>
              <a:defRPr sz="2400">
                <a:solidFill>
                  <a:schemeClr val="tx1"/>
                </a:solidFill>
                <a:latin typeface="Times New Roman" charset="0"/>
                <a:ea typeface="宋体" charset="0"/>
              </a:defRPr>
            </a:lvl7pPr>
            <a:lvl8pPr marL="3429000" indent="-228600" eaLnBrk="0" fontAlgn="base" hangingPunct="0">
              <a:spcBef>
                <a:spcPct val="0"/>
              </a:spcBef>
              <a:spcAft>
                <a:spcPct val="0"/>
              </a:spcAft>
              <a:buFont typeface="Arial" charset="0"/>
              <a:defRPr sz="2400">
                <a:solidFill>
                  <a:schemeClr val="tx1"/>
                </a:solidFill>
                <a:latin typeface="Times New Roman" charset="0"/>
                <a:ea typeface="宋体" charset="0"/>
              </a:defRPr>
            </a:lvl8pPr>
            <a:lvl9pPr marL="3886200" indent="-228600" eaLnBrk="0" fontAlgn="base" hangingPunct="0">
              <a:spcBef>
                <a:spcPct val="0"/>
              </a:spcBef>
              <a:spcAft>
                <a:spcPct val="0"/>
              </a:spcAft>
              <a:buFont typeface="Arial" charset="0"/>
              <a:defRPr sz="2400">
                <a:solidFill>
                  <a:schemeClr val="tx1"/>
                </a:solidFill>
                <a:latin typeface="Times New Roman" charset="0"/>
                <a:ea typeface="宋体" charset="0"/>
              </a:defRPr>
            </a:lvl9pPr>
          </a:lstStyle>
          <a:p>
            <a:pPr eaLnBrk="1" hangingPunct="1"/>
            <a:r>
              <a:rPr lang="zh-CN" altLang="en-US" sz="2800" b="1" dirty="0">
                <a:latin typeface="宋体-简 粗体" charset="-122"/>
                <a:ea typeface="宋体-简 粗体" charset="-122"/>
                <a:sym typeface="Verdana" charset="0"/>
              </a:rPr>
              <a:t>二、最优性检验</a:t>
            </a:r>
            <a:endParaRPr lang="zh-CN" altLang="en-US" sz="2800" b="1" dirty="0">
              <a:latin typeface="宋体-简 粗体" charset="-122"/>
              <a:ea typeface="宋体-简 粗体" charset="-122"/>
            </a:endParaRPr>
          </a:p>
          <a:p>
            <a:pPr marL="0" lvl="2" indent="0" eaLnBrk="1" hangingPunct="1">
              <a:lnSpc>
                <a:spcPct val="150000"/>
              </a:lnSpc>
            </a:pPr>
            <a:r>
              <a:rPr lang="zh-CN" altLang="en-US" dirty="0">
                <a:solidFill>
                  <a:srgbClr val="000099"/>
                </a:solidFill>
                <a:ea typeface="宋体-简 粗体" charset="-122"/>
                <a:sym typeface="华文仿宋" charset="-122"/>
              </a:rPr>
              <a:t>      </a:t>
            </a:r>
            <a:r>
              <a:rPr lang="zh-CN" altLang="en-US" dirty="0">
                <a:ea typeface="宋体-简 粗体" charset="-122"/>
                <a:sym typeface="华文仿宋" charset="-122"/>
              </a:rPr>
              <a:t>目标函数  </a:t>
            </a:r>
            <a:r>
              <a:rPr lang="en-US" altLang="zh-CN" dirty="0">
                <a:latin typeface="宋体-简 粗体" charset="-122"/>
                <a:ea typeface="宋体-简 粗体" charset="-122"/>
                <a:sym typeface="Verdana" charset="0"/>
              </a:rPr>
              <a:t>max</a:t>
            </a:r>
            <a:r>
              <a:rPr lang="zh-CN" altLang="en-US" dirty="0">
                <a:latin typeface="宋体-简 粗体" charset="-122"/>
                <a:ea typeface="宋体-简 粗体" charset="-122"/>
                <a:sym typeface="Verdana" charset="0"/>
              </a:rPr>
              <a:t> </a:t>
            </a:r>
            <a:r>
              <a:rPr lang="en-US" altLang="zh-CN" dirty="0">
                <a:latin typeface="宋体-简 粗体" charset="-122"/>
                <a:ea typeface="宋体-简 粗体" charset="-122"/>
                <a:sym typeface="Verdana" charset="0"/>
              </a:rPr>
              <a:t>z</a:t>
            </a:r>
            <a:r>
              <a:rPr lang="zh-CN" altLang="zh-CN" dirty="0">
                <a:latin typeface="宋体-简 粗体" charset="-122"/>
                <a:ea typeface="宋体-简 粗体" charset="-122"/>
                <a:sym typeface="Verdana" charset="0"/>
              </a:rPr>
              <a:t>＝2x</a:t>
            </a:r>
            <a:r>
              <a:rPr lang="zh-CN" altLang="zh-CN" baseline="-25000" dirty="0">
                <a:latin typeface="宋体-简 粗体" charset="-122"/>
                <a:ea typeface="宋体-简 粗体" charset="-122"/>
                <a:sym typeface="Verdana" charset="0"/>
              </a:rPr>
              <a:t>1</a:t>
            </a:r>
            <a:r>
              <a:rPr lang="zh-CN" altLang="zh-CN" dirty="0">
                <a:latin typeface="宋体-简 粗体" charset="-122"/>
                <a:ea typeface="宋体-简 粗体" charset="-122"/>
                <a:sym typeface="Verdana" charset="0"/>
              </a:rPr>
              <a:t>＋3x</a:t>
            </a:r>
            <a:r>
              <a:rPr lang="zh-CN" altLang="zh-CN" baseline="-25000" dirty="0">
                <a:latin typeface="宋体-简 粗体" charset="-122"/>
                <a:ea typeface="宋体-简 粗体" charset="-122"/>
                <a:sym typeface="Verdana" charset="0"/>
              </a:rPr>
              <a:t>2</a:t>
            </a:r>
            <a:r>
              <a:rPr lang="zh-CN" altLang="zh-CN" dirty="0">
                <a:latin typeface="宋体-简 粗体" charset="-122"/>
                <a:ea typeface="宋体-简 粗体" charset="-122"/>
                <a:sym typeface="Verdana" charset="0"/>
              </a:rPr>
              <a:t>  </a:t>
            </a:r>
            <a:endParaRPr lang="zh-CN" altLang="en-US" dirty="0">
              <a:ea typeface="宋体-简 粗体" charset="-122"/>
              <a:sym typeface="华文仿宋" charset="-122"/>
            </a:endParaRPr>
          </a:p>
          <a:p>
            <a:pPr eaLnBrk="1" hangingPunct="1">
              <a:lnSpc>
                <a:spcPct val="150000"/>
              </a:lnSpc>
            </a:pPr>
            <a:r>
              <a:rPr lang="zh-CN" altLang="en-US" dirty="0">
                <a:ea typeface="宋体-简 粗体" charset="-122"/>
                <a:sym typeface="华文仿宋" charset="-122"/>
              </a:rPr>
              <a:t>      可以看出：目标函数中不含基变量x</a:t>
            </a:r>
            <a:r>
              <a:rPr lang="zh-CN" altLang="en-US" baseline="-25000" dirty="0">
                <a:ea typeface="宋体-简 粗体" charset="-122"/>
                <a:sym typeface="华文仿宋" charset="-122"/>
              </a:rPr>
              <a:t>3</a:t>
            </a:r>
            <a:r>
              <a:rPr lang="zh-CN" altLang="en-US" dirty="0">
                <a:ea typeface="宋体-简 粗体" charset="-122"/>
                <a:sym typeface="华文仿宋" charset="-122"/>
              </a:rPr>
              <a:t>、x</a:t>
            </a:r>
            <a:r>
              <a:rPr lang="zh-CN" altLang="en-US" baseline="-25000" dirty="0">
                <a:ea typeface="宋体-简 粗体" charset="-122"/>
                <a:sym typeface="华文仿宋" charset="-122"/>
              </a:rPr>
              <a:t>4</a:t>
            </a:r>
            <a:r>
              <a:rPr lang="zh-CN" altLang="en-US" dirty="0">
                <a:ea typeface="宋体-简 粗体" charset="-122"/>
                <a:sym typeface="华文仿宋" charset="-122"/>
              </a:rPr>
              <a:t>、x</a:t>
            </a:r>
            <a:r>
              <a:rPr lang="zh-CN" altLang="en-US" baseline="-25000" dirty="0">
                <a:ea typeface="宋体-简 粗体" charset="-122"/>
                <a:sym typeface="华文仿宋" charset="-122"/>
              </a:rPr>
              <a:t>5</a:t>
            </a:r>
            <a:r>
              <a:rPr lang="zh-CN" altLang="en-US" dirty="0">
                <a:ea typeface="宋体-简 粗体" charset="-122"/>
                <a:sym typeface="华文仿宋" charset="-122"/>
              </a:rPr>
              <a:t>；</a:t>
            </a:r>
          </a:p>
          <a:p>
            <a:pPr eaLnBrk="1" hangingPunct="1">
              <a:lnSpc>
                <a:spcPct val="150000"/>
              </a:lnSpc>
            </a:pPr>
            <a:r>
              <a:rPr lang="zh-CN" altLang="en-US" dirty="0">
                <a:ea typeface="宋体-简 粗体" charset="-122"/>
                <a:sym typeface="华文仿宋" charset="-122"/>
              </a:rPr>
              <a:t>      非基变量x</a:t>
            </a:r>
            <a:r>
              <a:rPr lang="zh-CN" altLang="en-US" baseline="-25000" dirty="0">
                <a:ea typeface="宋体-简 粗体" charset="-122"/>
                <a:sym typeface="华文仿宋" charset="-122"/>
              </a:rPr>
              <a:t>1</a:t>
            </a:r>
            <a:r>
              <a:rPr lang="zh-CN" altLang="en-US" dirty="0">
                <a:ea typeface="宋体-简 粗体" charset="-122"/>
                <a:sym typeface="华文仿宋" charset="-122"/>
              </a:rPr>
              <a:t>、x</a:t>
            </a:r>
            <a:r>
              <a:rPr lang="zh-CN" altLang="en-US" baseline="-25000" dirty="0">
                <a:ea typeface="宋体-简 粗体" charset="-122"/>
                <a:sym typeface="华文仿宋" charset="-122"/>
              </a:rPr>
              <a:t>2</a:t>
            </a:r>
            <a:r>
              <a:rPr lang="zh-CN" altLang="en-US" dirty="0">
                <a:ea typeface="宋体-简 粗体" charset="-122"/>
                <a:sym typeface="华文仿宋" charset="-122"/>
              </a:rPr>
              <a:t>的系数都是正数，当其由非基变量换为基变量(称为“进基”)，会使目标函数值增大</a:t>
            </a:r>
            <a:r>
              <a:rPr lang="zh-CN" altLang="en-US" dirty="0" smtClean="0">
                <a:ea typeface="宋体-简 粗体" charset="-122"/>
                <a:sym typeface="华文仿宋" charset="-122"/>
              </a:rPr>
              <a:t>。</a:t>
            </a:r>
            <a:endParaRPr lang="zh-CN" altLang="en-US" dirty="0">
              <a:ea typeface="宋体-简 粗体" charset="-122"/>
              <a:sym typeface="华文仿宋" charset="-122"/>
            </a:endParaRPr>
          </a:p>
          <a:p>
            <a:pPr eaLnBrk="1" hangingPunct="1">
              <a:lnSpc>
                <a:spcPct val="150000"/>
              </a:lnSpc>
            </a:pPr>
            <a:r>
              <a:rPr lang="zh-CN" altLang="en-US" dirty="0"/>
              <a:t>      </a:t>
            </a:r>
            <a:r>
              <a:rPr lang="zh-CN" altLang="en-US" b="1" dirty="0"/>
              <a:t>只要在目标函数（</a:t>
            </a:r>
            <a:r>
              <a:rPr lang="en-US" altLang="zh-CN" b="1" dirty="0"/>
              <a:t>4</a:t>
            </a:r>
            <a:r>
              <a:rPr lang="zh-CN" altLang="en-US" b="1" dirty="0"/>
              <a:t>）的表达式中还</a:t>
            </a:r>
            <a:r>
              <a:rPr lang="zh-CN" altLang="en-US" b="1" dirty="0">
                <a:solidFill>
                  <a:srgbClr val="FF0000"/>
                </a:solidFill>
              </a:rPr>
              <a:t>存在有正系数的非基变量，这表示目标函数值还有增加的可能</a:t>
            </a:r>
            <a:r>
              <a:rPr lang="zh-CN" altLang="en-US" b="1" dirty="0" smtClean="0">
                <a:solidFill>
                  <a:srgbClr val="FF0000"/>
                </a:solidFill>
              </a:rPr>
              <a:t>。</a:t>
            </a:r>
            <a:r>
              <a:rPr lang="zh-CN" altLang="en-US" b="1" dirty="0" smtClean="0"/>
              <a:t>就</a:t>
            </a:r>
            <a:r>
              <a:rPr lang="zh-CN" altLang="en-US" b="1" dirty="0"/>
              <a:t>需要将非基变量与基变量进行对换，一般选择</a:t>
            </a:r>
            <a:r>
              <a:rPr lang="zh-CN" altLang="en-US" b="1" dirty="0">
                <a:solidFill>
                  <a:srgbClr val="FF0000"/>
                </a:solidFill>
              </a:rPr>
              <a:t>正系数最大</a:t>
            </a:r>
            <a:r>
              <a:rPr lang="zh-CN" altLang="en-US" b="1" dirty="0"/>
              <a:t>的那个非基变量。</a:t>
            </a:r>
          </a:p>
          <a:p>
            <a:pPr eaLnBrk="1" hangingPunct="1">
              <a:lnSpc>
                <a:spcPct val="150000"/>
              </a:lnSpc>
            </a:pPr>
            <a:endParaRPr lang="zh-CN" altLang="en-US" dirty="0">
              <a:ea typeface="宋体-简 粗体" charset="-122"/>
              <a:sym typeface="华文仿宋" charset="-122"/>
            </a:endParaRPr>
          </a:p>
          <a:p>
            <a:pPr eaLnBrk="1" hangingPunct="1">
              <a:lnSpc>
                <a:spcPct val="150000"/>
              </a:lnSpc>
              <a:buFont typeface="Arial" charset="0"/>
              <a:buNone/>
            </a:pPr>
            <a:r>
              <a:rPr lang="zh-CN" altLang="en-US" sz="2800" dirty="0">
                <a:solidFill>
                  <a:srgbClr val="46A4D0"/>
                </a:solidFill>
                <a:latin typeface="宋体-简 粗体" charset="-122"/>
                <a:ea typeface="宋体-简 粗体" charset="-122"/>
              </a:rPr>
              <a:t> </a:t>
            </a:r>
            <a:endParaRPr lang="zh-CN" altLang="en-US" dirty="0">
              <a:ea typeface="宋体-简 粗体" charset="-122"/>
              <a:sym typeface="华文仿宋" charset="-122"/>
            </a:endParaRPr>
          </a:p>
        </p:txBody>
      </p:sp>
      <p:sp>
        <p:nvSpPr>
          <p:cNvPr id="10"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
        <p:nvSpPr>
          <p:cNvPr id="7" name="圆角矩形标注 6"/>
          <p:cNvSpPr/>
          <p:nvPr/>
        </p:nvSpPr>
        <p:spPr>
          <a:xfrm>
            <a:off x="6528326" y="919019"/>
            <a:ext cx="974558" cy="546725"/>
          </a:xfrm>
          <a:prstGeom prst="wedgeRoundRectCallout">
            <a:avLst>
              <a:gd name="adj1" fmla="val -232968"/>
              <a:gd name="adj2" fmla="val 73071"/>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2" name="圆角矩形 1"/>
          <p:cNvSpPr/>
          <p:nvPr/>
        </p:nvSpPr>
        <p:spPr>
          <a:xfrm>
            <a:off x="3820025" y="1600200"/>
            <a:ext cx="168443" cy="397042"/>
          </a:xfrm>
          <a:prstGeom prst="roundRect">
            <a:avLst>
              <a:gd name="adj" fmla="val 5000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531894" y="1576136"/>
            <a:ext cx="168443" cy="397042"/>
          </a:xfrm>
          <a:prstGeom prst="roundRect">
            <a:avLst>
              <a:gd name="adj" fmla="val 50000"/>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594500" y="981302"/>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cxnSp>
        <p:nvCxnSpPr>
          <p:cNvPr id="15" name="直接连接符 14"/>
          <p:cNvCxnSpPr/>
          <p:nvPr/>
        </p:nvCxnSpPr>
        <p:spPr>
          <a:xfrm>
            <a:off x="899252" y="3602545"/>
            <a:ext cx="306203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921406" y="1948183"/>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025251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4" name="TextBox 3"/>
          <p:cNvSpPr txBox="1">
            <a:spLocks noChangeArrowheads="1"/>
          </p:cNvSpPr>
          <p:nvPr/>
        </p:nvSpPr>
        <p:spPr bwMode="auto">
          <a:xfrm>
            <a:off x="855953" y="790274"/>
            <a:ext cx="10518631" cy="40995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gn="l">
              <a:defRPr kumimoji="1" sz="2400">
                <a:solidFill>
                  <a:schemeClr val="tx1"/>
                </a:solidFill>
                <a:latin typeface="Times New Roman" charset="0"/>
                <a:ea typeface="宋体" charset="0"/>
              </a:defRPr>
            </a:lvl1pPr>
            <a:lvl2pPr marL="742950" indent="-285750" algn="l">
              <a:defRPr kumimoji="1" sz="2400">
                <a:solidFill>
                  <a:schemeClr val="tx1"/>
                </a:solidFill>
                <a:latin typeface="Times New Roman" charset="0"/>
                <a:ea typeface="宋体" charset="0"/>
              </a:defRPr>
            </a:lvl2pPr>
            <a:lvl3pPr marL="1143000" indent="-228600" algn="l">
              <a:defRPr kumimoji="1" sz="2400">
                <a:solidFill>
                  <a:schemeClr val="tx1"/>
                </a:solidFill>
                <a:latin typeface="Times New Roman" charset="0"/>
                <a:ea typeface="宋体" charset="0"/>
              </a:defRPr>
            </a:lvl3pPr>
            <a:lvl4pPr marL="1600200" indent="-228600" algn="l">
              <a:defRPr kumimoji="1" sz="2400">
                <a:solidFill>
                  <a:schemeClr val="tx1"/>
                </a:solidFill>
                <a:latin typeface="Times New Roman" charset="0"/>
                <a:ea typeface="宋体" charset="0"/>
              </a:defRPr>
            </a:lvl4pPr>
            <a:lvl5pPr marL="2057400" indent="-228600" algn="l">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150000"/>
              </a:lnSpc>
            </a:pPr>
            <a:r>
              <a:rPr lang="zh-CN" altLang="en-US" sz="2800" b="1" dirty="0">
                <a:latin typeface="宋体-简 粗体" charset="-122"/>
                <a:ea typeface="宋体-简 粗体" charset="-122"/>
              </a:rPr>
              <a:t>三、基变换（求改进的基本可行解）</a:t>
            </a:r>
          </a:p>
          <a:p>
            <a:pPr lvl="1">
              <a:lnSpc>
                <a:spcPct val="130000"/>
              </a:lnSpc>
            </a:pPr>
            <a:r>
              <a:rPr lang="zh-CN" altLang="en-US" dirty="0">
                <a:ea typeface="宋体-简 粗体" charset="-122"/>
                <a:sym typeface="华文仿宋" charset="-122"/>
              </a:rPr>
              <a:t>（1）确定</a:t>
            </a:r>
            <a:r>
              <a:rPr lang="zh-CN" altLang="en-US" dirty="0">
                <a:solidFill>
                  <a:srgbClr val="FF0000"/>
                </a:solidFill>
                <a:ea typeface="宋体-简 粗体" charset="-122"/>
                <a:sym typeface="华文仿宋" charset="-122"/>
              </a:rPr>
              <a:t>进</a:t>
            </a:r>
            <a:r>
              <a:rPr lang="zh-CN" altLang="en-US" dirty="0" smtClean="0">
                <a:solidFill>
                  <a:srgbClr val="FF0000"/>
                </a:solidFill>
                <a:ea typeface="宋体-简 粗体" charset="-122"/>
                <a:sym typeface="华文仿宋" charset="-122"/>
              </a:rPr>
              <a:t>基变量</a:t>
            </a:r>
            <a:endParaRPr lang="zh-CN" altLang="en-US" dirty="0">
              <a:ea typeface="宋体-简 粗体" charset="-122"/>
              <a:sym typeface="华文仿宋" charset="-122"/>
            </a:endParaRPr>
          </a:p>
          <a:p>
            <a:pPr lvl="1">
              <a:lnSpc>
                <a:spcPct val="130000"/>
              </a:lnSpc>
            </a:pPr>
            <a:r>
              <a:rPr lang="zh-CN" altLang="en-US" dirty="0">
                <a:ea typeface="宋体-简 粗体" charset="-122"/>
                <a:sym typeface="华文仿宋" charset="-122"/>
              </a:rPr>
              <a:t>选择正系数中</a:t>
            </a:r>
            <a:r>
              <a:rPr lang="zh-CN" altLang="en-US" dirty="0">
                <a:solidFill>
                  <a:srgbClr val="FF0000"/>
                </a:solidFill>
                <a:ea typeface="宋体-简 粗体" charset="-122"/>
                <a:sym typeface="华文仿宋" charset="-122"/>
              </a:rPr>
              <a:t>最大</a:t>
            </a:r>
            <a:r>
              <a:rPr lang="zh-CN" altLang="en-US" dirty="0">
                <a:ea typeface="宋体-简 粗体" charset="-122"/>
                <a:sym typeface="华文仿宋" charset="-122"/>
              </a:rPr>
              <a:t>的那个非基变量进基</a:t>
            </a:r>
          </a:p>
          <a:p>
            <a:pPr lvl="1" algn="ctr">
              <a:lnSpc>
                <a:spcPct val="130000"/>
              </a:lnSpc>
            </a:pPr>
            <a:r>
              <a:rPr lang="zh-CN" altLang="en-US" dirty="0">
                <a:ea typeface="宋体-简 粗体" charset="-122"/>
                <a:sym typeface="华文仿宋" charset="-122"/>
              </a:rPr>
              <a:t>Max(C</a:t>
            </a:r>
            <a:r>
              <a:rPr lang="zh-CN" altLang="en-US" baseline="-25000" dirty="0">
                <a:ea typeface="宋体-简 粗体" charset="-122"/>
                <a:sym typeface="华文仿宋" charset="-122"/>
              </a:rPr>
              <a:t>1</a:t>
            </a:r>
            <a:r>
              <a:rPr lang="zh-CN" altLang="en-US" dirty="0">
                <a:ea typeface="宋体-简 粗体" charset="-122"/>
                <a:sym typeface="华文仿宋" charset="-122"/>
              </a:rPr>
              <a:t>，C</a:t>
            </a:r>
            <a:r>
              <a:rPr lang="zh-CN" altLang="en-US" baseline="-25000" dirty="0">
                <a:ea typeface="宋体-简 粗体" charset="-122"/>
                <a:sym typeface="华文仿宋" charset="-122"/>
              </a:rPr>
              <a:t>2</a:t>
            </a:r>
            <a:r>
              <a:rPr lang="zh-CN" altLang="en-US" dirty="0">
                <a:ea typeface="宋体-简 粗体" charset="-122"/>
                <a:sym typeface="华文仿宋" charset="-122"/>
              </a:rPr>
              <a:t>)= Max （2，3）＝3</a:t>
            </a:r>
            <a:r>
              <a:rPr lang="en-US" altLang="zh-CN" dirty="0">
                <a:ea typeface="宋体-简 粗体" charset="-122"/>
                <a:sym typeface="华文仿宋" charset="-122"/>
              </a:rPr>
              <a:t>=</a:t>
            </a:r>
            <a:r>
              <a:rPr lang="zh-CN" altLang="en-US" dirty="0">
                <a:ea typeface="宋体-简 粗体" charset="-122"/>
                <a:sym typeface="华文仿宋" charset="-122"/>
              </a:rPr>
              <a:t>C</a:t>
            </a:r>
            <a:r>
              <a:rPr lang="zh-CN" altLang="en-US" baseline="-25000" dirty="0">
                <a:ea typeface="宋体-简 粗体" charset="-122"/>
                <a:sym typeface="华文仿宋" charset="-122"/>
              </a:rPr>
              <a:t>2</a:t>
            </a:r>
          </a:p>
          <a:p>
            <a:pPr lvl="1">
              <a:lnSpc>
                <a:spcPct val="130000"/>
              </a:lnSpc>
            </a:pPr>
            <a:r>
              <a:rPr lang="zh-CN" altLang="en-US" dirty="0">
                <a:ea typeface="宋体-简 粗体" charset="-122"/>
                <a:sym typeface="华文仿宋" charset="-122"/>
              </a:rPr>
              <a:t> 即3是非基变量x</a:t>
            </a:r>
            <a:r>
              <a:rPr lang="zh-CN" altLang="en-US" baseline="-25000" dirty="0">
                <a:ea typeface="宋体-简 粗体" charset="-122"/>
                <a:sym typeface="华文仿宋" charset="-122"/>
              </a:rPr>
              <a:t>2</a:t>
            </a:r>
            <a:r>
              <a:rPr lang="zh-CN" altLang="en-US" dirty="0">
                <a:ea typeface="宋体-简 粗体" charset="-122"/>
                <a:sym typeface="华文仿宋" charset="-122"/>
              </a:rPr>
              <a:t>的系数，故x</a:t>
            </a:r>
            <a:r>
              <a:rPr lang="zh-CN" altLang="en-US" baseline="-25000" dirty="0">
                <a:ea typeface="宋体-简 粗体" charset="-122"/>
                <a:sym typeface="华文仿宋" charset="-122"/>
              </a:rPr>
              <a:t>2</a:t>
            </a:r>
            <a:r>
              <a:rPr lang="zh-CN" altLang="en-US" dirty="0">
                <a:ea typeface="宋体-简 粗体" charset="-122"/>
                <a:sym typeface="华文仿宋" charset="-122"/>
              </a:rPr>
              <a:t>为进基变量。</a:t>
            </a:r>
            <a:endParaRPr kumimoji="0" lang="zh-CN" altLang="en-US" dirty="0"/>
          </a:p>
          <a:p>
            <a:pPr lvl="1">
              <a:lnSpc>
                <a:spcPct val="130000"/>
              </a:lnSpc>
              <a:buFont typeface="Arial" charset="0"/>
              <a:buNone/>
            </a:pPr>
            <a:r>
              <a:rPr lang="zh-CN" altLang="en-US" dirty="0">
                <a:ea typeface="宋体-简 粗体" charset="-122"/>
                <a:sym typeface="华文仿宋" charset="-122"/>
              </a:rPr>
              <a:t>（</a:t>
            </a:r>
            <a:r>
              <a:rPr kumimoji="0" lang="zh-CN" altLang="en-US" dirty="0"/>
              <a:t>2</a:t>
            </a:r>
            <a:r>
              <a:rPr lang="zh-CN" altLang="en-US" dirty="0">
                <a:ea typeface="宋体-简 粗体" charset="-122"/>
              </a:rPr>
              <a:t>）确定</a:t>
            </a:r>
            <a:r>
              <a:rPr lang="zh-CN" altLang="en-US" dirty="0">
                <a:solidFill>
                  <a:srgbClr val="FF0000"/>
                </a:solidFill>
                <a:ea typeface="宋体-简 粗体" charset="-122"/>
              </a:rPr>
              <a:t>出基变量</a:t>
            </a:r>
          </a:p>
          <a:p>
            <a:pPr lvl="1">
              <a:lnSpc>
                <a:spcPct val="130000"/>
              </a:lnSpc>
              <a:buFont typeface="Arial" charset="0"/>
              <a:buNone/>
            </a:pPr>
            <a:r>
              <a:rPr lang="zh-CN" altLang="en-US" dirty="0">
                <a:ea typeface="宋体-简 粗体" charset="-122"/>
              </a:rPr>
              <a:t>x</a:t>
            </a:r>
            <a:r>
              <a:rPr lang="zh-CN" altLang="en-US" baseline="-25000" dirty="0">
                <a:ea typeface="宋体-简 粗体" charset="-122"/>
              </a:rPr>
              <a:t>2</a:t>
            </a:r>
            <a:r>
              <a:rPr lang="zh-CN" altLang="en-US" dirty="0">
                <a:ea typeface="宋体-简 粗体" charset="-122"/>
              </a:rPr>
              <a:t>为</a:t>
            </a:r>
            <a:r>
              <a:rPr lang="zh-CN" altLang="en-US" dirty="0">
                <a:ea typeface="宋体-简 粗体" charset="-122"/>
                <a:sym typeface="华文仿宋" charset="-122"/>
              </a:rPr>
              <a:t>进基变量</a:t>
            </a:r>
            <a:r>
              <a:rPr lang="zh-CN" altLang="en-US" dirty="0">
                <a:ea typeface="宋体-简 粗体" charset="-122"/>
              </a:rPr>
              <a:t>，x</a:t>
            </a:r>
            <a:r>
              <a:rPr lang="zh-CN" altLang="en-US" baseline="-25000" dirty="0">
                <a:ea typeface="宋体-简 粗体" charset="-122"/>
              </a:rPr>
              <a:t>1</a:t>
            </a:r>
            <a:r>
              <a:rPr lang="zh-CN" altLang="en-US" dirty="0">
                <a:ea typeface="宋体-简 粗体" charset="-122"/>
              </a:rPr>
              <a:t>仍为非基变量，即x</a:t>
            </a:r>
            <a:r>
              <a:rPr lang="zh-CN" altLang="en-US" baseline="-25000" dirty="0">
                <a:ea typeface="宋体-简 粗体" charset="-122"/>
              </a:rPr>
              <a:t>1</a:t>
            </a:r>
            <a:r>
              <a:rPr lang="zh-CN" altLang="en-US" dirty="0">
                <a:ea typeface="宋体-简 粗体" charset="-122"/>
              </a:rPr>
              <a:t>＝0</a:t>
            </a:r>
          </a:p>
          <a:p>
            <a:pPr lvl="1">
              <a:lnSpc>
                <a:spcPct val="130000"/>
              </a:lnSpc>
              <a:buFont typeface="Arial" charset="0"/>
              <a:buNone/>
            </a:pPr>
            <a:r>
              <a:rPr lang="zh-CN" altLang="en-US" dirty="0" smtClean="0">
                <a:ea typeface="宋体-简 粗体" charset="-122"/>
              </a:rPr>
              <a:t>所有变量</a:t>
            </a:r>
            <a:r>
              <a:rPr lang="zh-CN" altLang="en-US" dirty="0">
                <a:ea typeface="宋体-简 粗体" charset="-122"/>
              </a:rPr>
              <a:t>都满足非负约束（满足可行性条件）由(</a:t>
            </a:r>
            <a:r>
              <a:rPr lang="en-US" altLang="zh-CN" dirty="0">
                <a:ea typeface="宋体-简 粗体" charset="-122"/>
              </a:rPr>
              <a:t>3</a:t>
            </a:r>
            <a:r>
              <a:rPr lang="zh-CN" altLang="en-US" dirty="0">
                <a:ea typeface="宋体-简 粗体" charset="-122"/>
              </a:rPr>
              <a:t>)式有：</a:t>
            </a:r>
          </a:p>
        </p:txBody>
      </p:sp>
      <p:sp>
        <p:nvSpPr>
          <p:cNvPr id="15" name="AutoShape 11"/>
          <p:cNvSpPr>
            <a:spLocks/>
          </p:cNvSpPr>
          <p:nvPr/>
        </p:nvSpPr>
        <p:spPr bwMode="auto">
          <a:xfrm>
            <a:off x="2410691" y="4998375"/>
            <a:ext cx="152400" cy="1319299"/>
          </a:xfrm>
          <a:prstGeom prst="leftBrace">
            <a:avLst>
              <a:gd name="adj1" fmla="val 166667"/>
              <a:gd name="adj2" fmla="val 50000"/>
            </a:avLst>
          </a:prstGeom>
          <a:noFill/>
          <a:ln w="9525">
            <a:solidFill>
              <a:srgbClr val="9933F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171" tIns="46991" rIns="90171" bIns="46991" anchor="ctr"/>
          <a:lstStyle/>
          <a:p>
            <a:pPr algn="l">
              <a:buFont typeface="Arial" charset="0"/>
              <a:buNone/>
            </a:pPr>
            <a:endParaRPr lang="zh-CN" altLang="zh-CN">
              <a:solidFill>
                <a:srgbClr val="006699"/>
              </a:solidFill>
              <a:latin typeface="Verdana" charset="0"/>
              <a:sym typeface="Verdana" charset="0"/>
            </a:endParaRPr>
          </a:p>
        </p:txBody>
      </p:sp>
      <p:sp>
        <p:nvSpPr>
          <p:cNvPr id="2" name="矩形 1"/>
          <p:cNvSpPr/>
          <p:nvPr/>
        </p:nvSpPr>
        <p:spPr>
          <a:xfrm>
            <a:off x="2258003" y="4889857"/>
            <a:ext cx="6096000" cy="1532727"/>
          </a:xfrm>
          <a:prstGeom prst="rect">
            <a:avLst/>
          </a:prstGeom>
        </p:spPr>
        <p:txBody>
          <a:bodyPr>
            <a:spAutoFit/>
          </a:bodyPr>
          <a:lstStyle/>
          <a:p>
            <a:pPr lvl="1">
              <a:lnSpc>
                <a:spcPct val="130000"/>
              </a:lnSpc>
              <a:buFont typeface="Arial" charset="0"/>
              <a:buNone/>
            </a:pPr>
            <a:r>
              <a:rPr lang="zh-CN" altLang="en-US" sz="2400" dirty="0">
                <a:latin typeface="Songti SC" charset="-122"/>
                <a:ea typeface="Songti SC" charset="-122"/>
                <a:cs typeface="Songti SC" charset="-122"/>
              </a:rPr>
              <a:t> x</a:t>
            </a:r>
            <a:r>
              <a:rPr lang="zh-CN" altLang="en-US" sz="2400" baseline="-25000" dirty="0">
                <a:latin typeface="Songti SC" charset="-122"/>
                <a:ea typeface="Songti SC" charset="-122"/>
                <a:cs typeface="Songti SC" charset="-122"/>
              </a:rPr>
              <a:t>3</a:t>
            </a:r>
            <a:r>
              <a:rPr lang="zh-CN" altLang="en-US" sz="2400" dirty="0">
                <a:latin typeface="Songti SC" charset="-122"/>
                <a:ea typeface="Songti SC" charset="-122"/>
                <a:cs typeface="Songti SC" charset="-122"/>
              </a:rPr>
              <a:t>＝</a:t>
            </a:r>
            <a:r>
              <a:rPr lang="zh-CN" altLang="en-US" sz="2400" dirty="0" smtClean="0">
                <a:latin typeface="Songti SC" charset="-122"/>
                <a:ea typeface="Songti SC" charset="-122"/>
                <a:cs typeface="Songti SC" charset="-122"/>
              </a:rPr>
              <a:t>8</a:t>
            </a:r>
            <a:r>
              <a:rPr lang="zh-CN" altLang="en-US" sz="2400" b="1" dirty="0">
                <a:latin typeface="Songti SC" charset="-122"/>
                <a:ea typeface="Songti SC" charset="-122"/>
                <a:cs typeface="Songti SC" charset="-122"/>
                <a:sym typeface="Verdana" charset="0"/>
              </a:rPr>
              <a:t> － </a:t>
            </a:r>
            <a:r>
              <a:rPr lang="zh-CN" altLang="en-US" sz="2400" dirty="0" smtClean="0">
                <a:latin typeface="Songti SC" charset="-122"/>
                <a:ea typeface="Songti SC" charset="-122"/>
                <a:cs typeface="Songti SC" charset="-122"/>
              </a:rPr>
              <a:t>2x</a:t>
            </a:r>
            <a:r>
              <a:rPr lang="zh-CN" altLang="en-US" sz="2400" baseline="-25000" dirty="0" smtClean="0">
                <a:latin typeface="Songti SC" charset="-122"/>
                <a:ea typeface="Songti SC" charset="-122"/>
                <a:cs typeface="Songti SC" charset="-122"/>
              </a:rPr>
              <a:t>2</a:t>
            </a:r>
            <a:r>
              <a:rPr lang="zh-CN" altLang="en-US" sz="2400" dirty="0">
                <a:latin typeface="Songti SC" charset="-122"/>
                <a:ea typeface="Songti SC" charset="-122"/>
                <a:cs typeface="Songti SC" charset="-122"/>
              </a:rPr>
              <a:t>≥0      </a:t>
            </a:r>
          </a:p>
          <a:p>
            <a:pPr lvl="1">
              <a:lnSpc>
                <a:spcPct val="130000"/>
              </a:lnSpc>
              <a:buFont typeface="Arial" charset="0"/>
              <a:buNone/>
            </a:pPr>
            <a:r>
              <a:rPr lang="zh-CN" altLang="en-US" sz="2400" dirty="0">
                <a:latin typeface="Songti SC" charset="-122"/>
                <a:ea typeface="Songti SC" charset="-122"/>
                <a:cs typeface="Songti SC" charset="-122"/>
              </a:rPr>
              <a:t> x</a:t>
            </a:r>
            <a:r>
              <a:rPr lang="zh-CN" altLang="en-US" sz="2400" baseline="-25000" dirty="0">
                <a:latin typeface="Songti SC" charset="-122"/>
                <a:ea typeface="Songti SC" charset="-122"/>
                <a:cs typeface="Songti SC" charset="-122"/>
              </a:rPr>
              <a:t>4</a:t>
            </a:r>
            <a:r>
              <a:rPr lang="zh-CN" altLang="en-US" sz="2400" dirty="0">
                <a:latin typeface="Songti SC" charset="-122"/>
                <a:ea typeface="Songti SC" charset="-122"/>
                <a:cs typeface="Songti SC" charset="-122"/>
              </a:rPr>
              <a:t>＝16≥0 </a:t>
            </a:r>
          </a:p>
          <a:p>
            <a:pPr lvl="1">
              <a:lnSpc>
                <a:spcPct val="130000"/>
              </a:lnSpc>
              <a:buFont typeface="Arial" charset="0"/>
              <a:buNone/>
            </a:pPr>
            <a:r>
              <a:rPr lang="zh-CN" altLang="en-US" sz="2400" dirty="0">
                <a:latin typeface="Songti SC" charset="-122"/>
                <a:ea typeface="Songti SC" charset="-122"/>
                <a:cs typeface="Songti SC" charset="-122"/>
              </a:rPr>
              <a:t> x</a:t>
            </a:r>
            <a:r>
              <a:rPr lang="zh-CN" altLang="en-US" sz="2400" baseline="-25000" dirty="0">
                <a:latin typeface="Songti SC" charset="-122"/>
                <a:ea typeface="Songti SC" charset="-122"/>
                <a:cs typeface="Songti SC" charset="-122"/>
              </a:rPr>
              <a:t>5</a:t>
            </a:r>
            <a:r>
              <a:rPr lang="zh-CN" altLang="en-US" sz="2400" dirty="0">
                <a:latin typeface="Songti SC" charset="-122"/>
                <a:ea typeface="Songti SC" charset="-122"/>
                <a:cs typeface="Songti SC" charset="-122"/>
              </a:rPr>
              <a:t>＝12 </a:t>
            </a:r>
            <a:r>
              <a:rPr lang="zh-CN" altLang="en-US" sz="2400" b="1" dirty="0">
                <a:latin typeface="Songti SC" charset="-122"/>
                <a:ea typeface="Songti SC" charset="-122"/>
                <a:cs typeface="Songti SC" charset="-122"/>
                <a:sym typeface="Verdana" charset="0"/>
              </a:rPr>
              <a:t>－ </a:t>
            </a:r>
            <a:r>
              <a:rPr lang="zh-CN" altLang="en-US" sz="2400" dirty="0" smtClean="0">
                <a:latin typeface="Songti SC" charset="-122"/>
                <a:ea typeface="Songti SC" charset="-122"/>
                <a:cs typeface="Songti SC" charset="-122"/>
              </a:rPr>
              <a:t>4x</a:t>
            </a:r>
            <a:r>
              <a:rPr lang="zh-CN" altLang="en-US" sz="2400" baseline="-25000" dirty="0" smtClean="0">
                <a:latin typeface="Songti SC" charset="-122"/>
                <a:ea typeface="Songti SC" charset="-122"/>
                <a:cs typeface="Songti SC" charset="-122"/>
              </a:rPr>
              <a:t>2</a:t>
            </a:r>
            <a:r>
              <a:rPr lang="zh-CN" altLang="en-US" sz="2400" dirty="0">
                <a:latin typeface="Songti SC" charset="-122"/>
                <a:ea typeface="Songti SC" charset="-122"/>
                <a:cs typeface="Songti SC" charset="-122"/>
              </a:rPr>
              <a:t>≥0</a:t>
            </a:r>
          </a:p>
        </p:txBody>
      </p:sp>
      <p:sp>
        <p:nvSpPr>
          <p:cNvPr id="21"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309766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6" name="Rectangle 2"/>
          <p:cNvSpPr>
            <a:spLocks noGrp="1" noChangeArrowheads="1"/>
          </p:cNvSpPr>
          <p:nvPr>
            <p:ph type="title"/>
          </p:nvPr>
        </p:nvSpPr>
        <p:spPr>
          <a:xfrm>
            <a:off x="1436666" y="4526572"/>
            <a:ext cx="10353919" cy="1624589"/>
          </a:xfrm>
        </p:spPr>
        <p:txBody>
          <a:bodyPr>
            <a:noAutofit/>
          </a:bodyPr>
          <a:lstStyle/>
          <a:p>
            <a:pPr>
              <a:lnSpc>
                <a:spcPct val="150000"/>
              </a:lnSpc>
            </a:pPr>
            <a:r>
              <a:rPr lang="zh-CN" altLang="zh-CN" sz="2400" dirty="0">
                <a:latin typeface="Songti SC" charset="-122"/>
                <a:ea typeface="Songti SC" charset="-122"/>
                <a:cs typeface="Songti SC" charset="-122"/>
              </a:rPr>
              <a:t>当x</a:t>
            </a:r>
            <a:r>
              <a:rPr lang="zh-CN" altLang="zh-CN" sz="2400" baseline="-25000" dirty="0">
                <a:latin typeface="Songti SC" charset="-122"/>
                <a:ea typeface="Songti SC" charset="-122"/>
                <a:cs typeface="Songti SC" charset="-122"/>
              </a:rPr>
              <a:t>2</a:t>
            </a:r>
            <a:r>
              <a:rPr lang="zh-CN" altLang="zh-CN" sz="2400" dirty="0">
                <a:latin typeface="Songti SC" charset="-122"/>
                <a:ea typeface="Songti SC" charset="-122"/>
                <a:cs typeface="Songti SC" charset="-122"/>
              </a:rPr>
              <a:t>＝3时</a:t>
            </a:r>
            <a:r>
              <a:rPr lang="zh-CN" altLang="en-US" sz="2400" dirty="0">
                <a:latin typeface="Songti SC" charset="-122"/>
                <a:ea typeface="Songti SC" charset="-122"/>
                <a:cs typeface="Songti SC" charset="-122"/>
              </a:rPr>
              <a:t>，</a:t>
            </a:r>
            <a:r>
              <a:rPr lang="zh-CN" altLang="zh-CN" sz="2400" dirty="0">
                <a:latin typeface="Songti SC" charset="-122"/>
                <a:ea typeface="Songti SC" charset="-122"/>
                <a:cs typeface="Songti SC" charset="-122"/>
              </a:rPr>
              <a:t>则x</a:t>
            </a:r>
            <a:r>
              <a:rPr lang="zh-CN" altLang="zh-CN" sz="2400" baseline="-25000" dirty="0">
                <a:latin typeface="Songti SC" charset="-122"/>
                <a:ea typeface="Songti SC" charset="-122"/>
                <a:cs typeface="Songti SC" charset="-122"/>
              </a:rPr>
              <a:t>5</a:t>
            </a:r>
            <a:r>
              <a:rPr lang="zh-CN" altLang="zh-CN" sz="2400" dirty="0">
                <a:latin typeface="Songti SC" charset="-122"/>
                <a:ea typeface="Songti SC" charset="-122"/>
                <a:cs typeface="Songti SC" charset="-122"/>
              </a:rPr>
              <a:t>＝0．即x</a:t>
            </a:r>
            <a:r>
              <a:rPr lang="zh-CN" altLang="zh-CN" sz="2400" baseline="-25000" dirty="0">
                <a:latin typeface="Songti SC" charset="-122"/>
                <a:ea typeface="Songti SC" charset="-122"/>
                <a:cs typeface="Songti SC" charset="-122"/>
              </a:rPr>
              <a:t>5</a:t>
            </a:r>
            <a:r>
              <a:rPr lang="zh-CN" altLang="zh-CN" sz="2400" dirty="0">
                <a:latin typeface="Songti SC" charset="-122"/>
                <a:ea typeface="Songti SC" charset="-122"/>
                <a:cs typeface="Songti SC" charset="-122"/>
              </a:rPr>
              <a:t>为</a:t>
            </a:r>
            <a:r>
              <a:rPr lang="zh-CN" altLang="zh-CN" sz="2400" dirty="0">
                <a:solidFill>
                  <a:srgbClr val="FF0000"/>
                </a:solidFill>
                <a:latin typeface="Songti SC" charset="-122"/>
                <a:ea typeface="Songti SC" charset="-122"/>
                <a:cs typeface="Songti SC" charset="-122"/>
              </a:rPr>
              <a:t>出基</a:t>
            </a:r>
            <a:r>
              <a:rPr lang="zh-CN" altLang="zh-CN" sz="2400" dirty="0" smtClean="0">
                <a:solidFill>
                  <a:srgbClr val="FF0000"/>
                </a:solidFill>
                <a:latin typeface="Songti SC" charset="-122"/>
                <a:ea typeface="Songti SC" charset="-122"/>
                <a:cs typeface="Songti SC" charset="-122"/>
              </a:rPr>
              <a:t>变量</a:t>
            </a:r>
            <a:r>
              <a:rPr lang="zh-CN" altLang="en-US" sz="2800" dirty="0" smtClean="0">
                <a:latin typeface="Songti SC" charset="-122"/>
                <a:ea typeface="Songti SC" charset="-122"/>
                <a:cs typeface="Songti SC" charset="-122"/>
              </a:rPr>
              <a:t/>
            </a:r>
            <a:br>
              <a:rPr lang="zh-CN" altLang="en-US" sz="2800" dirty="0" smtClean="0">
                <a:latin typeface="Songti SC" charset="-122"/>
                <a:ea typeface="Songti SC" charset="-122"/>
                <a:cs typeface="Songti SC" charset="-122"/>
              </a:rPr>
            </a:br>
            <a:r>
              <a:rPr lang="zh-CN" altLang="zh-CN" sz="2400" dirty="0" smtClean="0">
                <a:latin typeface="Songti SC" charset="-122"/>
                <a:ea typeface="Songti SC" charset="-122"/>
                <a:cs typeface="Songti SC" charset="-122"/>
              </a:rPr>
              <a:t>（</a:t>
            </a:r>
            <a:r>
              <a:rPr lang="zh-CN" altLang="zh-CN" sz="2400" dirty="0">
                <a:latin typeface="Songti SC" charset="-122"/>
                <a:ea typeface="Songti SC" charset="-122"/>
                <a:cs typeface="Songti SC" charset="-122"/>
              </a:rPr>
              <a:t>即x</a:t>
            </a:r>
            <a:r>
              <a:rPr lang="zh-CN" altLang="zh-CN" sz="2400" baseline="-25000" dirty="0">
                <a:latin typeface="Songti SC" charset="-122"/>
                <a:ea typeface="Songti SC" charset="-122"/>
                <a:cs typeface="Songti SC" charset="-122"/>
              </a:rPr>
              <a:t>5</a:t>
            </a:r>
            <a:r>
              <a:rPr lang="zh-CN" altLang="zh-CN" sz="2400" dirty="0">
                <a:latin typeface="Songti SC" charset="-122"/>
                <a:ea typeface="Songti SC" charset="-122"/>
                <a:cs typeface="Songti SC" charset="-122"/>
              </a:rPr>
              <a:t>出基变成非基变量</a:t>
            </a:r>
            <a:r>
              <a:rPr lang="zh-CN" altLang="en-US" sz="2400" dirty="0">
                <a:latin typeface="Songti SC" charset="-122"/>
                <a:ea typeface="Songti SC" charset="-122"/>
                <a:cs typeface="Songti SC" charset="-122"/>
              </a:rPr>
              <a:t>，</a:t>
            </a:r>
            <a:r>
              <a:rPr lang="zh-CN" altLang="zh-CN" sz="2400" dirty="0">
                <a:latin typeface="Songti SC" charset="-122"/>
                <a:ea typeface="Songti SC" charset="-122"/>
                <a:cs typeface="Songti SC" charset="-122"/>
              </a:rPr>
              <a:t>也就是用x</a:t>
            </a:r>
            <a:r>
              <a:rPr lang="zh-CN" altLang="zh-CN" sz="2400" baseline="-25000" dirty="0">
                <a:latin typeface="Songti SC" charset="-122"/>
                <a:ea typeface="Songti SC" charset="-122"/>
                <a:cs typeface="Songti SC" charset="-122"/>
              </a:rPr>
              <a:t>2</a:t>
            </a:r>
            <a:r>
              <a:rPr lang="zh-CN" altLang="zh-CN" sz="2400" dirty="0">
                <a:latin typeface="Songti SC" charset="-122"/>
                <a:ea typeface="Songti SC" charset="-122"/>
                <a:cs typeface="Songti SC" charset="-122"/>
              </a:rPr>
              <a:t>去替换x</a:t>
            </a:r>
            <a:r>
              <a:rPr lang="zh-CN" altLang="zh-CN" sz="2400" baseline="-25000" dirty="0">
                <a:latin typeface="Songti SC" charset="-122"/>
                <a:ea typeface="Songti SC" charset="-122"/>
                <a:cs typeface="Songti SC" charset="-122"/>
              </a:rPr>
              <a:t>5</a:t>
            </a:r>
            <a:r>
              <a:rPr lang="zh-CN" altLang="en-US" sz="2400" dirty="0">
                <a:latin typeface="Songti SC" charset="-122"/>
                <a:ea typeface="Songti SC" charset="-122"/>
                <a:cs typeface="Songti SC" charset="-122"/>
              </a:rPr>
              <a:t>，</a:t>
            </a:r>
            <a:r>
              <a:rPr lang="zh-CN" altLang="zh-CN" sz="2400" dirty="0">
                <a:latin typeface="Songti SC" charset="-122"/>
                <a:ea typeface="Songti SC" charset="-122"/>
                <a:cs typeface="Songti SC" charset="-122"/>
              </a:rPr>
              <a:t>这一过程称为</a:t>
            </a:r>
            <a:r>
              <a:rPr lang="zh-CN" altLang="zh-CN" sz="2400" dirty="0">
                <a:solidFill>
                  <a:srgbClr val="FF0000"/>
                </a:solidFill>
                <a:latin typeface="Songti SC" charset="-122"/>
                <a:ea typeface="Songti SC" charset="-122"/>
                <a:cs typeface="Songti SC" charset="-122"/>
              </a:rPr>
              <a:t>“换基</a:t>
            </a:r>
            <a:r>
              <a:rPr lang="zh-CN" altLang="zh-CN" sz="2400" dirty="0" smtClean="0">
                <a:solidFill>
                  <a:srgbClr val="FF0000"/>
                </a:solidFill>
                <a:latin typeface="Songti SC" charset="-122"/>
                <a:ea typeface="Songti SC" charset="-122"/>
                <a:cs typeface="Songti SC" charset="-122"/>
              </a:rPr>
              <a:t>”</a:t>
            </a:r>
            <a:r>
              <a:rPr lang="zh-CN" altLang="en-US" sz="2400" dirty="0" smtClean="0">
                <a:solidFill>
                  <a:srgbClr val="FF0000"/>
                </a:solidFill>
                <a:latin typeface="Songti SC" charset="-122"/>
                <a:ea typeface="Songti SC" charset="-122"/>
                <a:cs typeface="Songti SC" charset="-122"/>
              </a:rPr>
              <a:t>。</a:t>
            </a:r>
            <a:r>
              <a:rPr lang="zh-CN" altLang="zh-CN" sz="2400" dirty="0" smtClean="0">
                <a:latin typeface="Songti SC" charset="-122"/>
                <a:ea typeface="Songti SC" charset="-122"/>
                <a:cs typeface="Songti SC" charset="-122"/>
              </a:rPr>
              <a:t>）</a:t>
            </a:r>
            <a:r>
              <a:rPr lang="zh-CN" altLang="zh-CN" sz="2800" dirty="0">
                <a:latin typeface="Songti SC" charset="-122"/>
                <a:ea typeface="Songti SC" charset="-122"/>
                <a:cs typeface="Songti SC" charset="-122"/>
              </a:rPr>
              <a:t/>
            </a:r>
            <a:br>
              <a:rPr lang="zh-CN" altLang="zh-CN" sz="2800" dirty="0">
                <a:latin typeface="Songti SC" charset="-122"/>
                <a:ea typeface="Songti SC" charset="-122"/>
                <a:cs typeface="Songti SC" charset="-122"/>
              </a:rPr>
            </a:br>
            <a:endParaRPr lang="zh-CN" altLang="zh-CN" sz="2800" dirty="0">
              <a:latin typeface="Songti SC" charset="-122"/>
              <a:ea typeface="Songti SC" charset="-122"/>
              <a:cs typeface="Songti SC" charset="-122"/>
            </a:endParaRPr>
          </a:p>
        </p:txBody>
      </p:sp>
      <p:sp>
        <p:nvSpPr>
          <p:cNvPr id="25" name="Rectangle 7"/>
          <p:cNvSpPr>
            <a:spLocks noChangeArrowheads="1"/>
          </p:cNvSpPr>
          <p:nvPr/>
        </p:nvSpPr>
        <p:spPr bwMode="auto">
          <a:xfrm>
            <a:off x="1512889" y="3029030"/>
            <a:ext cx="9633113" cy="1113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150000"/>
              </a:lnSpc>
            </a:pPr>
            <a:r>
              <a:rPr lang="zh-CN" altLang="en-US" sz="2400" dirty="0">
                <a:latin typeface="Songti SC" charset="-122"/>
                <a:ea typeface="Songti SC" charset="-122"/>
                <a:cs typeface="Songti SC" charset="-122"/>
              </a:rPr>
              <a:t>为使上不等式组成立只有取：</a:t>
            </a:r>
            <a:r>
              <a:rPr lang="zh-CN" altLang="en-US" sz="2400" dirty="0">
                <a:solidFill>
                  <a:srgbClr val="FF0000"/>
                </a:solidFill>
                <a:latin typeface="Songti SC" charset="-122"/>
                <a:ea typeface="Songti SC" charset="-122"/>
                <a:cs typeface="Songti SC" charset="-122"/>
              </a:rPr>
              <a:t>（最小比值法则）</a:t>
            </a:r>
          </a:p>
          <a:p>
            <a:pPr>
              <a:lnSpc>
                <a:spcPct val="150000"/>
              </a:lnSpc>
            </a:pPr>
            <a:r>
              <a:rPr lang="en-US" altLang="zh-CN" sz="2400" dirty="0">
                <a:latin typeface="Songti SC" charset="-122"/>
                <a:ea typeface="Songti SC" charset="-122"/>
                <a:cs typeface="Songti SC" charset="-122"/>
              </a:rPr>
              <a:t>x</a:t>
            </a:r>
            <a:r>
              <a:rPr lang="en-US" altLang="zh-CN" sz="2400" baseline="-25000" dirty="0">
                <a:latin typeface="Songti SC" charset="-122"/>
                <a:ea typeface="Songti SC" charset="-122"/>
                <a:cs typeface="Songti SC" charset="-122"/>
              </a:rPr>
              <a:t>2</a:t>
            </a:r>
            <a:r>
              <a:rPr lang="zh-CN" altLang="en-US" sz="2400" dirty="0">
                <a:latin typeface="Songti SC" charset="-122"/>
                <a:ea typeface="Songti SC" charset="-122"/>
                <a:cs typeface="Songti SC" charset="-122"/>
              </a:rPr>
              <a:t>＝</a:t>
            </a:r>
            <a:r>
              <a:rPr lang="en-US" altLang="zh-CN" sz="2400" dirty="0">
                <a:latin typeface="Songti SC" charset="-122"/>
                <a:ea typeface="Songti SC" charset="-122"/>
                <a:cs typeface="Songti SC" charset="-122"/>
              </a:rPr>
              <a:t>min</a:t>
            </a:r>
            <a:r>
              <a:rPr lang="zh-CN" altLang="en-US" sz="2400" dirty="0">
                <a:latin typeface="Songti SC" charset="-122"/>
                <a:ea typeface="Songti SC" charset="-122"/>
                <a:cs typeface="Songti SC" charset="-122"/>
              </a:rPr>
              <a:t>（</a:t>
            </a:r>
            <a:r>
              <a:rPr lang="en-US" altLang="zh-CN" sz="2400" dirty="0">
                <a:latin typeface="Songti SC" charset="-122"/>
                <a:ea typeface="Songti SC" charset="-122"/>
                <a:cs typeface="Songti SC" charset="-122"/>
              </a:rPr>
              <a:t>8/2,  —,  12/4</a:t>
            </a:r>
            <a:r>
              <a:rPr lang="zh-CN" altLang="en-US" sz="2400" dirty="0">
                <a:latin typeface="Songti SC" charset="-122"/>
                <a:ea typeface="Songti SC" charset="-122"/>
                <a:cs typeface="Songti SC" charset="-122"/>
              </a:rPr>
              <a:t>）</a:t>
            </a:r>
            <a:r>
              <a:rPr lang="en-US" altLang="zh-CN" sz="2400" dirty="0">
                <a:latin typeface="Songti SC" charset="-122"/>
                <a:ea typeface="Songti SC" charset="-122"/>
                <a:cs typeface="Songti SC" charset="-122"/>
              </a:rPr>
              <a:t>= min</a:t>
            </a:r>
            <a:r>
              <a:rPr lang="zh-CN" altLang="en-US" sz="2400" dirty="0">
                <a:latin typeface="Songti SC" charset="-122"/>
                <a:ea typeface="Songti SC" charset="-122"/>
                <a:cs typeface="Songti SC" charset="-122"/>
              </a:rPr>
              <a:t>（</a:t>
            </a:r>
            <a:r>
              <a:rPr lang="en-US" altLang="zh-CN" sz="2400" dirty="0">
                <a:latin typeface="Songti SC" charset="-122"/>
                <a:ea typeface="Songti SC" charset="-122"/>
                <a:cs typeface="Songti SC" charset="-122"/>
              </a:rPr>
              <a:t>4,  —,  3</a:t>
            </a:r>
            <a:r>
              <a:rPr lang="zh-CN" altLang="en-US" sz="2400" dirty="0">
                <a:latin typeface="Songti SC" charset="-122"/>
                <a:ea typeface="Songti SC" charset="-122"/>
                <a:cs typeface="Songti SC" charset="-122"/>
              </a:rPr>
              <a:t>）</a:t>
            </a:r>
            <a:r>
              <a:rPr lang="en-US" altLang="zh-CN" sz="2400" dirty="0">
                <a:latin typeface="Songti SC" charset="-122"/>
                <a:ea typeface="Songti SC" charset="-122"/>
                <a:cs typeface="Songti SC" charset="-122"/>
              </a:rPr>
              <a:t>=3</a:t>
            </a:r>
          </a:p>
        </p:txBody>
      </p:sp>
      <p:sp>
        <p:nvSpPr>
          <p:cNvPr id="26"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
        <p:nvSpPr>
          <p:cNvPr id="2" name="矩形 1"/>
          <p:cNvSpPr/>
          <p:nvPr/>
        </p:nvSpPr>
        <p:spPr>
          <a:xfrm>
            <a:off x="951186" y="827610"/>
            <a:ext cx="9627476" cy="672877"/>
          </a:xfrm>
          <a:prstGeom prst="rect">
            <a:avLst/>
          </a:prstGeom>
        </p:spPr>
        <p:txBody>
          <a:bodyPr wrap="square">
            <a:spAutoFit/>
          </a:bodyPr>
          <a:lstStyle/>
          <a:p>
            <a:pPr lvl="1">
              <a:lnSpc>
                <a:spcPct val="130000"/>
              </a:lnSpc>
              <a:buFont typeface="Arial" charset="0"/>
              <a:buNone/>
            </a:pPr>
            <a:r>
              <a:rPr lang="zh-CN" altLang="en-US" sz="2800" dirty="0">
                <a:ea typeface="宋体-简 粗体" charset="-122"/>
                <a:sym typeface="华文仿宋" charset="-122"/>
              </a:rPr>
              <a:t>（</a:t>
            </a:r>
            <a:r>
              <a:rPr lang="zh-CN" altLang="en-US" sz="2800" dirty="0"/>
              <a:t>2</a:t>
            </a:r>
            <a:r>
              <a:rPr lang="zh-CN" altLang="en-US" sz="2800" dirty="0">
                <a:ea typeface="宋体-简 粗体" charset="-122"/>
              </a:rPr>
              <a:t>）确定出基</a:t>
            </a:r>
            <a:r>
              <a:rPr lang="zh-CN" altLang="en-US" sz="2800" dirty="0" smtClean="0">
                <a:ea typeface="宋体-简 粗体" charset="-122"/>
              </a:rPr>
              <a:t>变量</a:t>
            </a:r>
            <a:endParaRPr lang="zh-CN" altLang="en-US" sz="2800" dirty="0">
              <a:ea typeface="宋体-简 粗体" charset="-122"/>
            </a:endParaRPr>
          </a:p>
        </p:txBody>
      </p:sp>
      <p:sp>
        <p:nvSpPr>
          <p:cNvPr id="9" name="AutoShape 11"/>
          <p:cNvSpPr>
            <a:spLocks/>
          </p:cNvSpPr>
          <p:nvPr/>
        </p:nvSpPr>
        <p:spPr bwMode="auto">
          <a:xfrm>
            <a:off x="2521050" y="1604821"/>
            <a:ext cx="152400" cy="1319299"/>
          </a:xfrm>
          <a:prstGeom prst="leftBrace">
            <a:avLst>
              <a:gd name="adj1" fmla="val 166667"/>
              <a:gd name="adj2" fmla="val 50000"/>
            </a:avLst>
          </a:prstGeom>
          <a:noFill/>
          <a:ln w="9525">
            <a:solidFill>
              <a:srgbClr val="9933F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171" tIns="46991" rIns="90171" bIns="46991" anchor="ctr"/>
          <a:lstStyle/>
          <a:p>
            <a:pPr algn="l">
              <a:buFont typeface="Arial" charset="0"/>
              <a:buNone/>
            </a:pPr>
            <a:endParaRPr lang="zh-CN" altLang="zh-CN">
              <a:solidFill>
                <a:srgbClr val="006699"/>
              </a:solidFill>
              <a:latin typeface="Verdana" charset="0"/>
              <a:sym typeface="Verdana" charset="0"/>
            </a:endParaRPr>
          </a:p>
        </p:txBody>
      </p:sp>
      <p:sp>
        <p:nvSpPr>
          <p:cNvPr id="10" name="矩形 9"/>
          <p:cNvSpPr/>
          <p:nvPr/>
        </p:nvSpPr>
        <p:spPr>
          <a:xfrm>
            <a:off x="2368362" y="1496303"/>
            <a:ext cx="6096000" cy="1532727"/>
          </a:xfrm>
          <a:prstGeom prst="rect">
            <a:avLst/>
          </a:prstGeom>
        </p:spPr>
        <p:txBody>
          <a:bodyPr>
            <a:spAutoFit/>
          </a:bodyPr>
          <a:lstStyle/>
          <a:p>
            <a:pPr lvl="1">
              <a:lnSpc>
                <a:spcPct val="130000"/>
              </a:lnSpc>
              <a:buFont typeface="Arial" charset="0"/>
              <a:buNone/>
            </a:pPr>
            <a:r>
              <a:rPr lang="zh-CN" altLang="en-US" sz="2400" dirty="0">
                <a:latin typeface="Songti SC" charset="-122"/>
                <a:ea typeface="Songti SC" charset="-122"/>
                <a:cs typeface="Songti SC" charset="-122"/>
              </a:rPr>
              <a:t> x</a:t>
            </a:r>
            <a:r>
              <a:rPr lang="zh-CN" altLang="en-US" sz="2400" baseline="-25000" dirty="0">
                <a:latin typeface="Songti SC" charset="-122"/>
                <a:ea typeface="Songti SC" charset="-122"/>
                <a:cs typeface="Songti SC" charset="-122"/>
              </a:rPr>
              <a:t>3</a:t>
            </a:r>
            <a:r>
              <a:rPr lang="zh-CN" altLang="en-US" sz="2400" dirty="0">
                <a:latin typeface="Songti SC" charset="-122"/>
                <a:ea typeface="Songti SC" charset="-122"/>
                <a:cs typeface="Songti SC" charset="-122"/>
              </a:rPr>
              <a:t>＝</a:t>
            </a:r>
            <a:r>
              <a:rPr lang="zh-CN" altLang="en-US" sz="2400" dirty="0" smtClean="0">
                <a:latin typeface="Songti SC" charset="-122"/>
                <a:ea typeface="Songti SC" charset="-122"/>
                <a:cs typeface="Songti SC" charset="-122"/>
              </a:rPr>
              <a:t>8</a:t>
            </a:r>
            <a:r>
              <a:rPr lang="zh-CN" altLang="en-US" sz="2400" b="1" dirty="0">
                <a:latin typeface="Songti SC" charset="-122"/>
                <a:ea typeface="Songti SC" charset="-122"/>
                <a:cs typeface="Songti SC" charset="-122"/>
                <a:sym typeface="Verdana" charset="0"/>
              </a:rPr>
              <a:t> － </a:t>
            </a:r>
            <a:r>
              <a:rPr lang="zh-CN" altLang="en-US" sz="2400" dirty="0" smtClean="0">
                <a:latin typeface="Songti SC" charset="-122"/>
                <a:ea typeface="Songti SC" charset="-122"/>
                <a:cs typeface="Songti SC" charset="-122"/>
              </a:rPr>
              <a:t>2x</a:t>
            </a:r>
            <a:r>
              <a:rPr lang="zh-CN" altLang="en-US" sz="2400" baseline="-25000" dirty="0" smtClean="0">
                <a:latin typeface="Songti SC" charset="-122"/>
                <a:ea typeface="Songti SC" charset="-122"/>
                <a:cs typeface="Songti SC" charset="-122"/>
              </a:rPr>
              <a:t>2</a:t>
            </a:r>
            <a:r>
              <a:rPr lang="zh-CN" altLang="en-US" sz="2400" dirty="0">
                <a:latin typeface="Songti SC" charset="-122"/>
                <a:ea typeface="Songti SC" charset="-122"/>
                <a:cs typeface="Songti SC" charset="-122"/>
              </a:rPr>
              <a:t>≥0      </a:t>
            </a:r>
          </a:p>
          <a:p>
            <a:pPr lvl="1">
              <a:lnSpc>
                <a:spcPct val="130000"/>
              </a:lnSpc>
              <a:buFont typeface="Arial" charset="0"/>
              <a:buNone/>
            </a:pPr>
            <a:r>
              <a:rPr lang="zh-CN" altLang="en-US" sz="2400" dirty="0">
                <a:latin typeface="Songti SC" charset="-122"/>
                <a:ea typeface="Songti SC" charset="-122"/>
                <a:cs typeface="Songti SC" charset="-122"/>
              </a:rPr>
              <a:t> x</a:t>
            </a:r>
            <a:r>
              <a:rPr lang="zh-CN" altLang="en-US" sz="2400" baseline="-25000" dirty="0">
                <a:latin typeface="Songti SC" charset="-122"/>
                <a:ea typeface="Songti SC" charset="-122"/>
                <a:cs typeface="Songti SC" charset="-122"/>
              </a:rPr>
              <a:t>4</a:t>
            </a:r>
            <a:r>
              <a:rPr lang="zh-CN" altLang="en-US" sz="2400" dirty="0">
                <a:latin typeface="Songti SC" charset="-122"/>
                <a:ea typeface="Songti SC" charset="-122"/>
                <a:cs typeface="Songti SC" charset="-122"/>
              </a:rPr>
              <a:t>＝16≥0 </a:t>
            </a:r>
          </a:p>
          <a:p>
            <a:pPr lvl="1">
              <a:lnSpc>
                <a:spcPct val="130000"/>
              </a:lnSpc>
              <a:buFont typeface="Arial" charset="0"/>
              <a:buNone/>
            </a:pPr>
            <a:r>
              <a:rPr lang="zh-CN" altLang="en-US" sz="2400" dirty="0">
                <a:latin typeface="Songti SC" charset="-122"/>
                <a:ea typeface="Songti SC" charset="-122"/>
                <a:cs typeface="Songti SC" charset="-122"/>
              </a:rPr>
              <a:t> x</a:t>
            </a:r>
            <a:r>
              <a:rPr lang="zh-CN" altLang="en-US" sz="2400" baseline="-25000" dirty="0">
                <a:latin typeface="Songti SC" charset="-122"/>
                <a:ea typeface="Songti SC" charset="-122"/>
                <a:cs typeface="Songti SC" charset="-122"/>
              </a:rPr>
              <a:t>5</a:t>
            </a:r>
            <a:r>
              <a:rPr lang="zh-CN" altLang="en-US" sz="2400" dirty="0">
                <a:latin typeface="Songti SC" charset="-122"/>
                <a:ea typeface="Songti SC" charset="-122"/>
                <a:cs typeface="Songti SC" charset="-122"/>
              </a:rPr>
              <a:t>＝12 </a:t>
            </a:r>
            <a:r>
              <a:rPr lang="zh-CN" altLang="en-US" sz="2400" b="1" dirty="0">
                <a:latin typeface="Songti SC" charset="-122"/>
                <a:ea typeface="Songti SC" charset="-122"/>
                <a:cs typeface="Songti SC" charset="-122"/>
                <a:sym typeface="Verdana" charset="0"/>
              </a:rPr>
              <a:t>－ </a:t>
            </a:r>
            <a:r>
              <a:rPr lang="zh-CN" altLang="en-US" sz="2400" dirty="0" smtClean="0">
                <a:latin typeface="Songti SC" charset="-122"/>
                <a:ea typeface="Songti SC" charset="-122"/>
                <a:cs typeface="Songti SC" charset="-122"/>
              </a:rPr>
              <a:t>4x</a:t>
            </a:r>
            <a:r>
              <a:rPr lang="zh-CN" altLang="en-US" sz="2400" baseline="-25000" dirty="0" smtClean="0">
                <a:latin typeface="Songti SC" charset="-122"/>
                <a:ea typeface="Songti SC" charset="-122"/>
                <a:cs typeface="Songti SC" charset="-122"/>
              </a:rPr>
              <a:t>2</a:t>
            </a:r>
            <a:r>
              <a:rPr lang="zh-CN" altLang="en-US" sz="2400" dirty="0">
                <a:latin typeface="Songti SC" charset="-122"/>
                <a:ea typeface="Songti SC" charset="-122"/>
                <a:cs typeface="Songti SC" charset="-122"/>
              </a:rPr>
              <a:t>≥0</a:t>
            </a:r>
          </a:p>
        </p:txBody>
      </p:sp>
      <p:sp>
        <p:nvSpPr>
          <p:cNvPr id="12" name="圆角矩形标注 11"/>
          <p:cNvSpPr/>
          <p:nvPr/>
        </p:nvSpPr>
        <p:spPr>
          <a:xfrm>
            <a:off x="9490511" y="2064844"/>
            <a:ext cx="974558" cy="546725"/>
          </a:xfrm>
          <a:prstGeom prst="wedgeRoundRectCallout">
            <a:avLst>
              <a:gd name="adj1" fmla="val -212598"/>
              <a:gd name="adj2" fmla="val 185304"/>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11" name="文本框 10"/>
          <p:cNvSpPr txBox="1"/>
          <p:nvPr/>
        </p:nvSpPr>
        <p:spPr>
          <a:xfrm>
            <a:off x="9532623" y="2153540"/>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850612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6" name="Rectangle 3"/>
          <p:cNvSpPr txBox="1">
            <a:spLocks noChangeArrowheads="1"/>
          </p:cNvSpPr>
          <p:nvPr/>
        </p:nvSpPr>
        <p:spPr>
          <a:xfrm>
            <a:off x="1012392" y="899045"/>
            <a:ext cx="9444166" cy="5003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宋体-简 粗体"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简 粗体"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简 粗体"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简 粗体"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简 粗体"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charset="2"/>
              <a:buNone/>
            </a:pPr>
            <a:r>
              <a:rPr lang="zh-CN" altLang="en-US" sz="2400" b="1" dirty="0">
                <a:latin typeface="Songti SC" charset="-122"/>
                <a:ea typeface="Songti SC" charset="-122"/>
                <a:cs typeface="Songti SC" charset="-122"/>
                <a:sym typeface="Verdana" charset="0"/>
              </a:rPr>
              <a:t>（</a:t>
            </a:r>
            <a:r>
              <a:rPr lang="en-US" altLang="zh-CN" sz="2400" b="1" dirty="0">
                <a:latin typeface="Songti SC" charset="-122"/>
                <a:ea typeface="Songti SC" charset="-122"/>
                <a:cs typeface="Songti SC" charset="-122"/>
                <a:sym typeface="Verdana" charset="0"/>
              </a:rPr>
              <a:t>3</a:t>
            </a:r>
            <a:r>
              <a:rPr lang="zh-CN" altLang="en-US" sz="2400" b="1" dirty="0">
                <a:latin typeface="Songti SC" charset="-122"/>
                <a:ea typeface="Songti SC" charset="-122"/>
                <a:cs typeface="Songti SC" charset="-122"/>
                <a:sym typeface="Verdana" charset="0"/>
              </a:rPr>
              <a:t>）基变换</a:t>
            </a:r>
          </a:p>
          <a:p>
            <a:pPr>
              <a:lnSpc>
                <a:spcPct val="130000"/>
              </a:lnSpc>
              <a:buFont typeface="Wingdings" charset="2"/>
              <a:buNone/>
            </a:pPr>
            <a:r>
              <a:rPr lang="zh-CN" altLang="en-US" sz="2400" b="1" dirty="0">
                <a:latin typeface="Songti SC" charset="-122"/>
                <a:ea typeface="Songti SC" charset="-122"/>
                <a:cs typeface="Songti SC" charset="-122"/>
                <a:sym typeface="Times New Roman" charset="0"/>
              </a:rPr>
              <a:t>     </a:t>
            </a:r>
            <a:r>
              <a:rPr lang="zh-CN" altLang="en-US" sz="2400" b="1" dirty="0" smtClean="0">
                <a:latin typeface="Songti SC" charset="-122"/>
                <a:ea typeface="Songti SC" charset="-122"/>
                <a:cs typeface="Songti SC" charset="-122"/>
                <a:sym typeface="Times New Roman" charset="0"/>
              </a:rPr>
              <a:t>令</a:t>
            </a:r>
            <a:r>
              <a:rPr lang="en-US" altLang="zh-CN" sz="2400" b="1" dirty="0">
                <a:latin typeface="Songti SC" charset="-122"/>
                <a:ea typeface="Songti SC" charset="-122"/>
                <a:cs typeface="Songti SC" charset="-122"/>
                <a:sym typeface="Times New Roman" charset="0"/>
              </a:rPr>
              <a:t>P</a:t>
            </a:r>
            <a:r>
              <a:rPr lang="en-US" altLang="zh-CN" sz="2400" b="1" baseline="-25000" dirty="0">
                <a:latin typeface="Songti SC" charset="-122"/>
                <a:ea typeface="Songti SC" charset="-122"/>
                <a:cs typeface="Songti SC" charset="-122"/>
                <a:sym typeface="Times New Roman" charset="0"/>
              </a:rPr>
              <a:t>2</a:t>
            </a:r>
            <a:r>
              <a:rPr lang="zh-CN" altLang="en-US" sz="2400" b="1" dirty="0">
                <a:latin typeface="Songti SC" charset="-122"/>
                <a:ea typeface="Songti SC" charset="-122"/>
                <a:cs typeface="Songti SC" charset="-122"/>
                <a:sym typeface="Times New Roman" charset="0"/>
              </a:rPr>
              <a:t>进基，</a:t>
            </a:r>
            <a:r>
              <a:rPr lang="en-US" altLang="zh-CN" sz="2400" b="1" dirty="0">
                <a:latin typeface="Songti SC" charset="-122"/>
                <a:ea typeface="Songti SC" charset="-122"/>
                <a:cs typeface="Songti SC" charset="-122"/>
                <a:sym typeface="Times New Roman" charset="0"/>
              </a:rPr>
              <a:t>P</a:t>
            </a:r>
            <a:r>
              <a:rPr lang="en-US" altLang="zh-CN" sz="2400" b="1" baseline="-25000" dirty="0">
                <a:latin typeface="Songti SC" charset="-122"/>
                <a:ea typeface="Songti SC" charset="-122"/>
                <a:cs typeface="Songti SC" charset="-122"/>
                <a:sym typeface="Times New Roman" charset="0"/>
              </a:rPr>
              <a:t>5</a:t>
            </a:r>
            <a:r>
              <a:rPr lang="zh-CN" altLang="en-US" sz="2400" b="1" dirty="0">
                <a:latin typeface="Songti SC" charset="-122"/>
                <a:ea typeface="Songti SC" charset="-122"/>
                <a:cs typeface="Songti SC" charset="-122"/>
                <a:sym typeface="Times New Roman" charset="0"/>
              </a:rPr>
              <a:t>出基，</a:t>
            </a:r>
            <a:r>
              <a:rPr lang="en-US" altLang="zh-CN" sz="2400" b="1" dirty="0">
                <a:latin typeface="Songti SC" charset="-122"/>
                <a:ea typeface="Songti SC" charset="-122"/>
                <a:cs typeface="Songti SC" charset="-122"/>
                <a:sym typeface="Times New Roman" charset="0"/>
              </a:rPr>
              <a:t>B</a:t>
            </a:r>
            <a:r>
              <a:rPr lang="en-US" altLang="zh-CN" sz="2400" b="1" baseline="-25000" dirty="0">
                <a:latin typeface="Songti SC" charset="-122"/>
                <a:ea typeface="Songti SC" charset="-122"/>
                <a:cs typeface="Songti SC" charset="-122"/>
                <a:sym typeface="Times New Roman" charset="0"/>
              </a:rPr>
              <a:t>1</a:t>
            </a:r>
            <a:r>
              <a:rPr lang="en-US" altLang="zh-CN" sz="2400" b="1" dirty="0">
                <a:latin typeface="Songti SC" charset="-122"/>
                <a:ea typeface="Songti SC" charset="-122"/>
                <a:cs typeface="Songti SC" charset="-122"/>
                <a:sym typeface="Times New Roman" charset="0"/>
              </a:rPr>
              <a:t>=(P</a:t>
            </a:r>
            <a:r>
              <a:rPr lang="en-US" altLang="zh-CN" sz="2400" b="1" baseline="-25000" dirty="0">
                <a:latin typeface="Songti SC" charset="-122"/>
                <a:ea typeface="Songti SC" charset="-122"/>
                <a:cs typeface="Songti SC" charset="-122"/>
                <a:sym typeface="Times New Roman" charset="0"/>
              </a:rPr>
              <a:t>3</a:t>
            </a:r>
            <a:r>
              <a:rPr lang="zh-CN" altLang="en-US" sz="2400" b="1" dirty="0">
                <a:latin typeface="Songti SC" charset="-122"/>
                <a:ea typeface="Songti SC" charset="-122"/>
                <a:cs typeface="Songti SC" charset="-122"/>
                <a:sym typeface="Times New Roman" charset="0"/>
              </a:rPr>
              <a:t>，</a:t>
            </a:r>
            <a:r>
              <a:rPr lang="en-US" altLang="zh-CN" sz="2400" b="1" dirty="0">
                <a:latin typeface="Songti SC" charset="-122"/>
                <a:ea typeface="Songti SC" charset="-122"/>
                <a:cs typeface="Songti SC" charset="-122"/>
                <a:sym typeface="Times New Roman" charset="0"/>
              </a:rPr>
              <a:t>P</a:t>
            </a:r>
            <a:r>
              <a:rPr lang="en-US" altLang="zh-CN" sz="2400" b="1" baseline="-25000" dirty="0">
                <a:latin typeface="Songti SC" charset="-122"/>
                <a:ea typeface="Songti SC" charset="-122"/>
                <a:cs typeface="Songti SC" charset="-122"/>
                <a:sym typeface="Times New Roman" charset="0"/>
              </a:rPr>
              <a:t>4 </a:t>
            </a:r>
            <a:r>
              <a:rPr lang="zh-CN" altLang="en-US" sz="2400" b="1" dirty="0">
                <a:latin typeface="Songti SC" charset="-122"/>
                <a:ea typeface="Songti SC" charset="-122"/>
                <a:cs typeface="Songti SC" charset="-122"/>
                <a:sym typeface="Times New Roman" charset="0"/>
              </a:rPr>
              <a:t>，</a:t>
            </a:r>
            <a:r>
              <a:rPr lang="en-US" altLang="zh-CN" sz="2400" b="1" dirty="0">
                <a:latin typeface="Songti SC" charset="-122"/>
                <a:ea typeface="Songti SC" charset="-122"/>
                <a:cs typeface="Songti SC" charset="-122"/>
                <a:sym typeface="Times New Roman" charset="0"/>
              </a:rPr>
              <a:t>P</a:t>
            </a:r>
            <a:r>
              <a:rPr lang="en-US" altLang="zh-CN" sz="2400" b="1" baseline="-25000" dirty="0">
                <a:latin typeface="Songti SC" charset="-122"/>
                <a:ea typeface="Songti SC" charset="-122"/>
                <a:cs typeface="Songti SC" charset="-122"/>
                <a:sym typeface="Times New Roman" charset="0"/>
              </a:rPr>
              <a:t>2</a:t>
            </a:r>
            <a:r>
              <a:rPr lang="en-US" altLang="zh-CN" sz="2400" b="1" dirty="0">
                <a:latin typeface="Songti SC" charset="-122"/>
                <a:ea typeface="Songti SC" charset="-122"/>
                <a:cs typeface="Songti SC" charset="-122"/>
                <a:sym typeface="Times New Roman" charset="0"/>
              </a:rPr>
              <a:t>)</a:t>
            </a:r>
            <a:r>
              <a:rPr lang="zh-CN" altLang="en-US" sz="2400" b="1" dirty="0">
                <a:latin typeface="Songti SC" charset="-122"/>
                <a:ea typeface="Songti SC" charset="-122"/>
                <a:cs typeface="Songti SC" charset="-122"/>
                <a:sym typeface="Times New Roman" charset="0"/>
              </a:rPr>
              <a:t>为一新基，对增广矩阵（</a:t>
            </a:r>
            <a:r>
              <a:rPr lang="en-US" altLang="zh-CN" sz="2400" b="1" dirty="0">
                <a:latin typeface="Songti SC" charset="-122"/>
                <a:ea typeface="Songti SC" charset="-122"/>
                <a:cs typeface="Songti SC" charset="-122"/>
                <a:sym typeface="Times New Roman" charset="0"/>
              </a:rPr>
              <a:t>A  b</a:t>
            </a:r>
            <a:r>
              <a:rPr lang="zh-CN" altLang="en-US" sz="2400" b="1" dirty="0">
                <a:latin typeface="Songti SC" charset="-122"/>
                <a:ea typeface="Songti SC" charset="-122"/>
                <a:cs typeface="Songti SC" charset="-122"/>
                <a:sym typeface="Times New Roman" charset="0"/>
              </a:rPr>
              <a:t>）用初等行变换求基本解：</a:t>
            </a:r>
          </a:p>
        </p:txBody>
      </p:sp>
      <p:sp>
        <p:nvSpPr>
          <p:cNvPr id="28" name="Text Box 7"/>
          <p:cNvSpPr>
            <a:spLocks noChangeArrowheads="1"/>
          </p:cNvSpPr>
          <p:nvPr/>
        </p:nvSpPr>
        <p:spPr bwMode="auto">
          <a:xfrm>
            <a:off x="699852" y="2979425"/>
            <a:ext cx="2719726" cy="15696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lgn="l">
              <a:defRPr kumimoji="1" sz="2400">
                <a:solidFill>
                  <a:schemeClr val="tx1"/>
                </a:solidFill>
                <a:latin typeface="Times New Roman" charset="0"/>
                <a:ea typeface="宋体" charset="0"/>
              </a:defRPr>
            </a:lvl1pPr>
            <a:lvl2pPr marL="914400" indent="-457200" algn="l">
              <a:defRPr kumimoji="1" sz="2400">
                <a:solidFill>
                  <a:schemeClr val="tx1"/>
                </a:solidFill>
                <a:latin typeface="Times New Roman" charset="0"/>
                <a:ea typeface="宋体" charset="0"/>
              </a:defRPr>
            </a:lvl2pPr>
            <a:lvl3pPr marL="1371600" indent="-457200" algn="l">
              <a:defRPr kumimoji="1" sz="2400">
                <a:solidFill>
                  <a:schemeClr val="tx1"/>
                </a:solidFill>
                <a:latin typeface="Times New Roman" charset="0"/>
                <a:ea typeface="宋体" charset="0"/>
              </a:defRPr>
            </a:lvl3pPr>
            <a:lvl4pPr marL="1828800" indent="-457200" algn="l">
              <a:defRPr kumimoji="1" sz="2400">
                <a:solidFill>
                  <a:schemeClr val="tx1"/>
                </a:solidFill>
                <a:latin typeface="Times New Roman" charset="0"/>
                <a:ea typeface="宋体" charset="0"/>
              </a:defRPr>
            </a:lvl4pPr>
            <a:lvl5pPr marL="2286000" indent="-457200" algn="l">
              <a:defRPr kumimoji="1" sz="2400">
                <a:solidFill>
                  <a:schemeClr val="tx1"/>
                </a:solidFill>
                <a:latin typeface="Times New Roman" charset="0"/>
                <a:ea typeface="宋体" charset="0"/>
              </a:defRPr>
            </a:lvl5pPr>
            <a:lvl6pPr marL="2743200" indent="-457200" eaLnBrk="0" fontAlgn="base" hangingPunct="0">
              <a:spcBef>
                <a:spcPct val="0"/>
              </a:spcBef>
              <a:spcAft>
                <a:spcPct val="0"/>
              </a:spcAft>
              <a:defRPr kumimoji="1" sz="2400">
                <a:solidFill>
                  <a:schemeClr val="tx1"/>
                </a:solidFill>
                <a:latin typeface="Times New Roman" charset="0"/>
                <a:ea typeface="宋体" charset="0"/>
              </a:defRPr>
            </a:lvl6pPr>
            <a:lvl7pPr marL="3200400" indent="-457200" eaLnBrk="0" fontAlgn="base" hangingPunct="0">
              <a:spcBef>
                <a:spcPct val="0"/>
              </a:spcBef>
              <a:spcAft>
                <a:spcPct val="0"/>
              </a:spcAft>
              <a:defRPr kumimoji="1" sz="2400">
                <a:solidFill>
                  <a:schemeClr val="tx1"/>
                </a:solidFill>
                <a:latin typeface="Times New Roman" charset="0"/>
                <a:ea typeface="宋体" charset="0"/>
              </a:defRPr>
            </a:lvl7pPr>
            <a:lvl8pPr marL="3657600" indent="-457200" eaLnBrk="0" fontAlgn="base" hangingPunct="0">
              <a:spcBef>
                <a:spcPct val="0"/>
              </a:spcBef>
              <a:spcAft>
                <a:spcPct val="0"/>
              </a:spcAft>
              <a:defRPr kumimoji="1" sz="2400">
                <a:solidFill>
                  <a:schemeClr val="tx1"/>
                </a:solidFill>
                <a:latin typeface="Times New Roman" charset="0"/>
                <a:ea typeface="宋体" charset="0"/>
              </a:defRPr>
            </a:lvl8pPr>
            <a:lvl9pPr marL="4114800" indent="-4572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buFont typeface="Arial" charset="0"/>
              <a:buNone/>
            </a:pPr>
            <a:r>
              <a:rPr kumimoji="0" lang="en-US" altLang="zh-CN" b="1" dirty="0">
                <a:latin typeface="Songti SC" charset="-122"/>
                <a:ea typeface="Songti SC" charset="-122"/>
                <a:cs typeface="Songti SC" charset="-122"/>
                <a:sym typeface="Verdana" charset="0"/>
              </a:rPr>
              <a:t>1 </a:t>
            </a:r>
            <a:r>
              <a:rPr kumimoji="0" lang="en-US" altLang="zh-CN" b="1" dirty="0" smtClean="0">
                <a:latin typeface="Songti SC" charset="-122"/>
                <a:ea typeface="Songti SC" charset="-122"/>
                <a:cs typeface="Songti SC" charset="-122"/>
                <a:sym typeface="Verdana" charset="0"/>
              </a:rPr>
              <a:t>2 1 0 </a:t>
            </a:r>
            <a:r>
              <a:rPr kumimoji="0" lang="en-US" altLang="zh-CN" b="1" dirty="0">
                <a:latin typeface="Songti SC" charset="-122"/>
                <a:ea typeface="Songti SC" charset="-122"/>
                <a:cs typeface="Songti SC" charset="-122"/>
                <a:sym typeface="Verdana" charset="0"/>
              </a:rPr>
              <a:t>0  </a:t>
            </a:r>
            <a:r>
              <a:rPr kumimoji="0" lang="zh-CN" altLang="en-US" b="1" dirty="0" smtClean="0">
                <a:latin typeface="Songti SC" charset="-122"/>
                <a:ea typeface="Songti SC" charset="-122"/>
                <a:cs typeface="Songti SC" charset="-122"/>
                <a:sym typeface="Verdana" charset="0"/>
              </a:rPr>
              <a:t> </a:t>
            </a:r>
            <a:r>
              <a:rPr kumimoji="0" lang="en-US" altLang="zh-CN" b="1" dirty="0">
                <a:latin typeface="Songti SC" charset="-122"/>
                <a:ea typeface="Songti SC" charset="-122"/>
                <a:cs typeface="Songti SC" charset="-122"/>
                <a:sym typeface="Verdana" charset="0"/>
              </a:rPr>
              <a:t>8</a:t>
            </a:r>
          </a:p>
          <a:p>
            <a:pPr>
              <a:spcBef>
                <a:spcPct val="50000"/>
              </a:spcBef>
              <a:buFont typeface="Arial" charset="0"/>
              <a:buNone/>
            </a:pPr>
            <a:r>
              <a:rPr kumimoji="0" lang="en-US" altLang="zh-CN" b="1" dirty="0">
                <a:latin typeface="Songti SC" charset="-122"/>
                <a:ea typeface="Songti SC" charset="-122"/>
                <a:cs typeface="Songti SC" charset="-122"/>
                <a:sym typeface="Verdana" charset="0"/>
              </a:rPr>
              <a:t>4 </a:t>
            </a:r>
            <a:r>
              <a:rPr kumimoji="0" lang="en-US" altLang="zh-CN" b="1" dirty="0" smtClean="0">
                <a:latin typeface="Songti SC" charset="-122"/>
                <a:ea typeface="Songti SC" charset="-122"/>
                <a:cs typeface="Songti SC" charset="-122"/>
                <a:sym typeface="Verdana" charset="0"/>
              </a:rPr>
              <a:t>0 0 1 0  16</a:t>
            </a:r>
            <a:endParaRPr kumimoji="0" lang="en-US" altLang="zh-CN" b="1" dirty="0">
              <a:latin typeface="Songti SC" charset="-122"/>
              <a:ea typeface="Songti SC" charset="-122"/>
              <a:cs typeface="Songti SC" charset="-122"/>
              <a:sym typeface="Verdana" charset="0"/>
            </a:endParaRPr>
          </a:p>
          <a:p>
            <a:pPr>
              <a:spcBef>
                <a:spcPct val="50000"/>
              </a:spcBef>
              <a:buFont typeface="Arial" charset="0"/>
              <a:buNone/>
            </a:pPr>
            <a:r>
              <a:rPr kumimoji="0" lang="en-US" altLang="zh-CN" b="1" dirty="0">
                <a:latin typeface="Songti SC" charset="-122"/>
                <a:ea typeface="Songti SC" charset="-122"/>
                <a:cs typeface="Songti SC" charset="-122"/>
                <a:sym typeface="Verdana" charset="0"/>
              </a:rPr>
              <a:t>0 </a:t>
            </a:r>
            <a:r>
              <a:rPr kumimoji="0" lang="en-US" altLang="zh-CN" b="1" dirty="0" smtClean="0">
                <a:latin typeface="Songti SC" charset="-122"/>
                <a:ea typeface="Songti SC" charset="-122"/>
                <a:cs typeface="Songti SC" charset="-122"/>
                <a:sym typeface="Verdana" charset="0"/>
              </a:rPr>
              <a:t>4 0 0 1  12</a:t>
            </a:r>
            <a:endParaRPr kumimoji="0" lang="en-US" altLang="zh-CN" b="1" dirty="0">
              <a:latin typeface="Songti SC" charset="-122"/>
              <a:ea typeface="Songti SC" charset="-122"/>
              <a:cs typeface="Songti SC" charset="-122"/>
            </a:endParaRPr>
          </a:p>
        </p:txBody>
      </p:sp>
      <p:sp>
        <p:nvSpPr>
          <p:cNvPr id="29" name="AutoShape 9"/>
          <p:cNvSpPr>
            <a:spLocks noChangeArrowheads="1"/>
          </p:cNvSpPr>
          <p:nvPr/>
        </p:nvSpPr>
        <p:spPr bwMode="auto">
          <a:xfrm>
            <a:off x="524862" y="2917792"/>
            <a:ext cx="2487968" cy="1625600"/>
          </a:xfrm>
          <a:prstGeom prst="bracketPair">
            <a:avLst>
              <a:gd name="adj" fmla="val 16667"/>
            </a:avLst>
          </a:prstGeom>
          <a:noFill/>
          <a:ln w="9525">
            <a:solidFill>
              <a:srgbClr val="0000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buFont typeface="Arial" charset="0"/>
              <a:buNone/>
            </a:pPr>
            <a:endParaRPr lang="zh-CN" altLang="zh-CN" sz="2400" b="1">
              <a:latin typeface="Songti SC" charset="-122"/>
              <a:ea typeface="Songti SC" charset="-122"/>
              <a:cs typeface="Songti SC" charset="-122"/>
              <a:sym typeface="Verdana" charset="0"/>
            </a:endParaRPr>
          </a:p>
        </p:txBody>
      </p:sp>
      <p:sp>
        <p:nvSpPr>
          <p:cNvPr id="30" name="Line 10"/>
          <p:cNvSpPr>
            <a:spLocks noChangeShapeType="1"/>
          </p:cNvSpPr>
          <p:nvPr/>
        </p:nvSpPr>
        <p:spPr bwMode="auto">
          <a:xfrm>
            <a:off x="2350067" y="3071969"/>
            <a:ext cx="1588" cy="1366837"/>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l">
              <a:buFont typeface="Arial" charset="0"/>
              <a:buNone/>
            </a:pPr>
            <a:endParaRPr lang="zh-CN" altLang="zh-CN" sz="2400" b="1">
              <a:latin typeface="Songti SC" charset="-122"/>
              <a:ea typeface="Songti SC" charset="-122"/>
              <a:cs typeface="Songti SC" charset="-122"/>
              <a:sym typeface="Verdana" charset="0"/>
            </a:endParaRPr>
          </a:p>
        </p:txBody>
      </p:sp>
      <p:sp>
        <p:nvSpPr>
          <p:cNvPr id="31" name="Text Box 15"/>
          <p:cNvSpPr>
            <a:spLocks noChangeArrowheads="1"/>
          </p:cNvSpPr>
          <p:nvPr/>
        </p:nvSpPr>
        <p:spPr bwMode="auto">
          <a:xfrm>
            <a:off x="3134274" y="3239242"/>
            <a:ext cx="146440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p>
            <a:pPr algn="l">
              <a:spcBef>
                <a:spcPct val="50000"/>
              </a:spcBef>
              <a:buFont typeface="Arial" charset="0"/>
              <a:buNone/>
            </a:pPr>
            <a:r>
              <a:rPr lang="en-US" altLang="zh-CN" sz="2400" b="1" dirty="0">
                <a:solidFill>
                  <a:srgbClr val="FF0000"/>
                </a:solidFill>
                <a:latin typeface="Songti SC" charset="-122"/>
                <a:ea typeface="Songti SC" charset="-122"/>
                <a:cs typeface="Songti SC" charset="-122"/>
                <a:sym typeface="Times New Roman" charset="0"/>
              </a:rPr>
              <a:t>(3)*1/4</a:t>
            </a:r>
          </a:p>
        </p:txBody>
      </p:sp>
      <p:sp>
        <p:nvSpPr>
          <p:cNvPr id="32" name="Text Box 21"/>
          <p:cNvSpPr>
            <a:spLocks noChangeArrowheads="1"/>
          </p:cNvSpPr>
          <p:nvPr/>
        </p:nvSpPr>
        <p:spPr bwMode="auto">
          <a:xfrm>
            <a:off x="7297732" y="3257366"/>
            <a:ext cx="1704403"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p>
            <a:pPr algn="l">
              <a:spcBef>
                <a:spcPct val="50000"/>
              </a:spcBef>
              <a:buFont typeface="Arial" charset="0"/>
              <a:buNone/>
            </a:pPr>
            <a:r>
              <a:rPr lang="en-US" altLang="zh-CN" sz="2400" b="1">
                <a:solidFill>
                  <a:srgbClr val="FF0000"/>
                </a:solidFill>
                <a:latin typeface="Songti SC" charset="-122"/>
                <a:ea typeface="Songti SC" charset="-122"/>
                <a:cs typeface="Songti SC" charset="-122"/>
                <a:sym typeface="Times New Roman" charset="0"/>
              </a:rPr>
              <a:t>(1)-(3)*2</a:t>
            </a:r>
          </a:p>
        </p:txBody>
      </p:sp>
      <p:sp>
        <p:nvSpPr>
          <p:cNvPr id="33" name="Text Box 7"/>
          <p:cNvSpPr>
            <a:spLocks noChangeArrowheads="1"/>
          </p:cNvSpPr>
          <p:nvPr/>
        </p:nvSpPr>
        <p:spPr bwMode="auto">
          <a:xfrm>
            <a:off x="4673602" y="2958570"/>
            <a:ext cx="3390900" cy="15696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lvl1pPr marL="457200" indent="-457200" algn="l">
              <a:defRPr kumimoji="1" sz="2400">
                <a:solidFill>
                  <a:schemeClr val="tx1"/>
                </a:solidFill>
                <a:latin typeface="Times New Roman" charset="0"/>
                <a:ea typeface="宋体" charset="0"/>
              </a:defRPr>
            </a:lvl1pPr>
            <a:lvl2pPr marL="914400" indent="-457200" algn="l">
              <a:defRPr kumimoji="1" sz="2400">
                <a:solidFill>
                  <a:schemeClr val="tx1"/>
                </a:solidFill>
                <a:latin typeface="Times New Roman" charset="0"/>
                <a:ea typeface="宋体" charset="0"/>
              </a:defRPr>
            </a:lvl2pPr>
            <a:lvl3pPr marL="1371600" indent="-457200" algn="l">
              <a:defRPr kumimoji="1" sz="2400">
                <a:solidFill>
                  <a:schemeClr val="tx1"/>
                </a:solidFill>
                <a:latin typeface="Times New Roman" charset="0"/>
                <a:ea typeface="宋体" charset="0"/>
              </a:defRPr>
            </a:lvl3pPr>
            <a:lvl4pPr marL="1828800" indent="-457200" algn="l">
              <a:defRPr kumimoji="1" sz="2400">
                <a:solidFill>
                  <a:schemeClr val="tx1"/>
                </a:solidFill>
                <a:latin typeface="Times New Roman" charset="0"/>
                <a:ea typeface="宋体" charset="0"/>
              </a:defRPr>
            </a:lvl4pPr>
            <a:lvl5pPr marL="2286000" indent="-457200" algn="l">
              <a:defRPr kumimoji="1" sz="2400">
                <a:solidFill>
                  <a:schemeClr val="tx1"/>
                </a:solidFill>
                <a:latin typeface="Times New Roman" charset="0"/>
                <a:ea typeface="宋体" charset="0"/>
              </a:defRPr>
            </a:lvl5pPr>
            <a:lvl6pPr marL="2743200" indent="-457200" eaLnBrk="0" fontAlgn="base" hangingPunct="0">
              <a:spcBef>
                <a:spcPct val="0"/>
              </a:spcBef>
              <a:spcAft>
                <a:spcPct val="0"/>
              </a:spcAft>
              <a:defRPr kumimoji="1" sz="2400">
                <a:solidFill>
                  <a:schemeClr val="tx1"/>
                </a:solidFill>
                <a:latin typeface="Times New Roman" charset="0"/>
                <a:ea typeface="宋体" charset="0"/>
              </a:defRPr>
            </a:lvl6pPr>
            <a:lvl7pPr marL="3200400" indent="-457200" eaLnBrk="0" fontAlgn="base" hangingPunct="0">
              <a:spcBef>
                <a:spcPct val="0"/>
              </a:spcBef>
              <a:spcAft>
                <a:spcPct val="0"/>
              </a:spcAft>
              <a:defRPr kumimoji="1" sz="2400">
                <a:solidFill>
                  <a:schemeClr val="tx1"/>
                </a:solidFill>
                <a:latin typeface="Times New Roman" charset="0"/>
                <a:ea typeface="宋体" charset="0"/>
              </a:defRPr>
            </a:lvl7pPr>
            <a:lvl8pPr marL="3657600" indent="-457200" eaLnBrk="0" fontAlgn="base" hangingPunct="0">
              <a:spcBef>
                <a:spcPct val="0"/>
              </a:spcBef>
              <a:spcAft>
                <a:spcPct val="0"/>
              </a:spcAft>
              <a:defRPr kumimoji="1" sz="2400">
                <a:solidFill>
                  <a:schemeClr val="tx1"/>
                </a:solidFill>
                <a:latin typeface="Times New Roman" charset="0"/>
                <a:ea typeface="宋体" charset="0"/>
              </a:defRPr>
            </a:lvl8pPr>
            <a:lvl9pPr marL="4114800" indent="-4572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buFont typeface="Arial" charset="0"/>
              <a:buNone/>
            </a:pPr>
            <a:r>
              <a:rPr kumimoji="0" lang="en-US" altLang="zh-CN" b="1" dirty="0" smtClean="0">
                <a:latin typeface="Songti SC" charset="-122"/>
                <a:ea typeface="Songti SC" charset="-122"/>
                <a:cs typeface="Songti SC" charset="-122"/>
                <a:sym typeface="Verdana" charset="0"/>
              </a:rPr>
              <a:t>1 2 </a:t>
            </a:r>
            <a:r>
              <a:rPr kumimoji="0" lang="en-US" altLang="zh-CN" b="1" dirty="0">
                <a:latin typeface="Songti SC" charset="-122"/>
                <a:ea typeface="Songti SC" charset="-122"/>
                <a:cs typeface="Songti SC" charset="-122"/>
                <a:sym typeface="Verdana" charset="0"/>
              </a:rPr>
              <a:t>1 </a:t>
            </a:r>
            <a:r>
              <a:rPr kumimoji="0" lang="en-US" altLang="zh-CN" b="1" dirty="0" smtClean="0">
                <a:latin typeface="Songti SC" charset="-122"/>
                <a:ea typeface="Songti SC" charset="-122"/>
                <a:cs typeface="Songti SC" charset="-122"/>
                <a:sym typeface="Verdana" charset="0"/>
              </a:rPr>
              <a:t>0   0   8</a:t>
            </a:r>
            <a:endParaRPr kumimoji="0" lang="en-US" altLang="zh-CN" b="1" dirty="0">
              <a:latin typeface="Songti SC" charset="-122"/>
              <a:ea typeface="Songti SC" charset="-122"/>
              <a:cs typeface="Songti SC" charset="-122"/>
              <a:sym typeface="Verdana" charset="0"/>
            </a:endParaRPr>
          </a:p>
          <a:p>
            <a:pPr>
              <a:spcBef>
                <a:spcPct val="50000"/>
              </a:spcBef>
              <a:buFont typeface="Arial" charset="0"/>
              <a:buNone/>
            </a:pPr>
            <a:r>
              <a:rPr kumimoji="0" lang="en-US" altLang="zh-CN" b="1" dirty="0" smtClean="0">
                <a:latin typeface="Songti SC" charset="-122"/>
                <a:ea typeface="Songti SC" charset="-122"/>
                <a:cs typeface="Songti SC" charset="-122"/>
                <a:sym typeface="Verdana" charset="0"/>
              </a:rPr>
              <a:t>4 0 </a:t>
            </a:r>
            <a:r>
              <a:rPr kumimoji="0" lang="en-US" altLang="zh-CN" b="1" dirty="0">
                <a:latin typeface="Songti SC" charset="-122"/>
                <a:ea typeface="Songti SC" charset="-122"/>
                <a:cs typeface="Songti SC" charset="-122"/>
                <a:sym typeface="Verdana" charset="0"/>
              </a:rPr>
              <a:t>0 </a:t>
            </a:r>
            <a:r>
              <a:rPr kumimoji="0" lang="en-US" altLang="zh-CN" b="1" dirty="0" smtClean="0">
                <a:latin typeface="Songti SC" charset="-122"/>
                <a:ea typeface="Songti SC" charset="-122"/>
                <a:cs typeface="Songti SC" charset="-122"/>
                <a:sym typeface="Verdana" charset="0"/>
              </a:rPr>
              <a:t>1   0  16</a:t>
            </a:r>
            <a:endParaRPr kumimoji="0" lang="en-US" altLang="zh-CN" b="1" dirty="0">
              <a:latin typeface="Songti SC" charset="-122"/>
              <a:ea typeface="Songti SC" charset="-122"/>
              <a:cs typeface="Songti SC" charset="-122"/>
              <a:sym typeface="Verdana" charset="0"/>
            </a:endParaRPr>
          </a:p>
          <a:p>
            <a:pPr>
              <a:spcBef>
                <a:spcPct val="50000"/>
              </a:spcBef>
              <a:buFont typeface="Arial" charset="0"/>
              <a:buNone/>
            </a:pPr>
            <a:r>
              <a:rPr kumimoji="0" lang="en-US" altLang="zh-CN" b="1" dirty="0">
                <a:latin typeface="Songti SC" charset="-122"/>
                <a:ea typeface="Songti SC" charset="-122"/>
                <a:cs typeface="Songti SC" charset="-122"/>
                <a:sym typeface="Verdana" charset="0"/>
              </a:rPr>
              <a:t>0 </a:t>
            </a:r>
            <a:r>
              <a:rPr kumimoji="0" lang="en-US" altLang="zh-CN" b="1" dirty="0" smtClean="0">
                <a:latin typeface="Songti SC" charset="-122"/>
                <a:ea typeface="Songti SC" charset="-122"/>
                <a:cs typeface="Songti SC" charset="-122"/>
                <a:sym typeface="Verdana" charset="0"/>
              </a:rPr>
              <a:t>1 0 </a:t>
            </a:r>
            <a:r>
              <a:rPr kumimoji="0" lang="en-US" altLang="zh-CN" b="1" dirty="0">
                <a:latin typeface="Songti SC" charset="-122"/>
                <a:ea typeface="Songti SC" charset="-122"/>
                <a:cs typeface="Songti SC" charset="-122"/>
                <a:sym typeface="Verdana" charset="0"/>
              </a:rPr>
              <a:t>0 </a:t>
            </a:r>
            <a:r>
              <a:rPr kumimoji="0" lang="en-US" altLang="zh-CN" b="1" dirty="0" smtClean="0">
                <a:latin typeface="Songti SC" charset="-122"/>
                <a:ea typeface="Songti SC" charset="-122"/>
                <a:cs typeface="Songti SC" charset="-122"/>
                <a:sym typeface="Verdana" charset="0"/>
              </a:rPr>
              <a:t>1/4   3</a:t>
            </a:r>
            <a:endParaRPr kumimoji="0" lang="en-US" altLang="zh-CN" b="1" dirty="0">
              <a:latin typeface="Songti SC" charset="-122"/>
              <a:ea typeface="Songti SC" charset="-122"/>
              <a:cs typeface="Songti SC" charset="-122"/>
            </a:endParaRPr>
          </a:p>
        </p:txBody>
      </p:sp>
      <p:sp>
        <p:nvSpPr>
          <p:cNvPr id="34" name="AutoShape 9"/>
          <p:cNvSpPr>
            <a:spLocks noChangeArrowheads="1"/>
          </p:cNvSpPr>
          <p:nvPr/>
        </p:nvSpPr>
        <p:spPr bwMode="auto">
          <a:xfrm>
            <a:off x="4605559" y="2878432"/>
            <a:ext cx="2624131" cy="1627187"/>
          </a:xfrm>
          <a:prstGeom prst="bracketPair">
            <a:avLst>
              <a:gd name="adj" fmla="val 16667"/>
            </a:avLst>
          </a:prstGeom>
          <a:noFill/>
          <a:ln w="9525">
            <a:solidFill>
              <a:srgbClr val="0000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buFont typeface="Arial" charset="0"/>
              <a:buNone/>
            </a:pPr>
            <a:endParaRPr lang="zh-CN" altLang="zh-CN" sz="2400" b="1">
              <a:latin typeface="Songti SC" charset="-122"/>
              <a:ea typeface="Songti SC" charset="-122"/>
              <a:cs typeface="Songti SC" charset="-122"/>
              <a:sym typeface="Verdana" charset="0"/>
            </a:endParaRPr>
          </a:p>
        </p:txBody>
      </p:sp>
      <p:sp>
        <p:nvSpPr>
          <p:cNvPr id="35" name="Line 10"/>
          <p:cNvSpPr>
            <a:spLocks noChangeShapeType="1"/>
          </p:cNvSpPr>
          <p:nvPr/>
        </p:nvSpPr>
        <p:spPr bwMode="auto">
          <a:xfrm>
            <a:off x="6633220" y="3026417"/>
            <a:ext cx="1588" cy="1366837"/>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l">
              <a:buFont typeface="Arial" charset="0"/>
              <a:buNone/>
            </a:pPr>
            <a:endParaRPr lang="zh-CN" altLang="zh-CN" sz="2400" b="1">
              <a:latin typeface="Songti SC" charset="-122"/>
              <a:ea typeface="Songti SC" charset="-122"/>
              <a:cs typeface="Songti SC" charset="-122"/>
              <a:sym typeface="Verdana" charset="0"/>
            </a:endParaRPr>
          </a:p>
        </p:txBody>
      </p:sp>
      <p:sp>
        <p:nvSpPr>
          <p:cNvPr id="36" name="Text Box 7"/>
          <p:cNvSpPr>
            <a:spLocks noChangeArrowheads="1"/>
          </p:cNvSpPr>
          <p:nvPr/>
        </p:nvSpPr>
        <p:spPr bwMode="auto">
          <a:xfrm>
            <a:off x="8835874" y="2900789"/>
            <a:ext cx="2952751" cy="15696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marL="457200" indent="-457200" algn="l">
              <a:defRPr kumimoji="1" sz="2400">
                <a:solidFill>
                  <a:schemeClr val="tx1"/>
                </a:solidFill>
                <a:latin typeface="Times New Roman" charset="0"/>
                <a:ea typeface="宋体" charset="0"/>
              </a:defRPr>
            </a:lvl1pPr>
            <a:lvl2pPr marL="914400" indent="-457200" algn="l">
              <a:defRPr kumimoji="1" sz="2400">
                <a:solidFill>
                  <a:schemeClr val="tx1"/>
                </a:solidFill>
                <a:latin typeface="Times New Roman" charset="0"/>
                <a:ea typeface="宋体" charset="0"/>
              </a:defRPr>
            </a:lvl2pPr>
            <a:lvl3pPr marL="1371600" indent="-457200" algn="l">
              <a:defRPr kumimoji="1" sz="2400">
                <a:solidFill>
                  <a:schemeClr val="tx1"/>
                </a:solidFill>
                <a:latin typeface="Times New Roman" charset="0"/>
                <a:ea typeface="宋体" charset="0"/>
              </a:defRPr>
            </a:lvl3pPr>
            <a:lvl4pPr marL="1828800" indent="-457200" algn="l">
              <a:defRPr kumimoji="1" sz="2400">
                <a:solidFill>
                  <a:schemeClr val="tx1"/>
                </a:solidFill>
                <a:latin typeface="Times New Roman" charset="0"/>
                <a:ea typeface="宋体" charset="0"/>
              </a:defRPr>
            </a:lvl4pPr>
            <a:lvl5pPr marL="2286000" indent="-457200" algn="l">
              <a:defRPr kumimoji="1" sz="2400">
                <a:solidFill>
                  <a:schemeClr val="tx1"/>
                </a:solidFill>
                <a:latin typeface="Times New Roman" charset="0"/>
                <a:ea typeface="宋体" charset="0"/>
              </a:defRPr>
            </a:lvl5pPr>
            <a:lvl6pPr marL="2743200" indent="-457200" eaLnBrk="0" fontAlgn="base" hangingPunct="0">
              <a:spcBef>
                <a:spcPct val="0"/>
              </a:spcBef>
              <a:spcAft>
                <a:spcPct val="0"/>
              </a:spcAft>
              <a:defRPr kumimoji="1" sz="2400">
                <a:solidFill>
                  <a:schemeClr val="tx1"/>
                </a:solidFill>
                <a:latin typeface="Times New Roman" charset="0"/>
                <a:ea typeface="宋体" charset="0"/>
              </a:defRPr>
            </a:lvl6pPr>
            <a:lvl7pPr marL="3200400" indent="-457200" eaLnBrk="0" fontAlgn="base" hangingPunct="0">
              <a:spcBef>
                <a:spcPct val="0"/>
              </a:spcBef>
              <a:spcAft>
                <a:spcPct val="0"/>
              </a:spcAft>
              <a:defRPr kumimoji="1" sz="2400">
                <a:solidFill>
                  <a:schemeClr val="tx1"/>
                </a:solidFill>
                <a:latin typeface="Times New Roman" charset="0"/>
                <a:ea typeface="宋体" charset="0"/>
              </a:defRPr>
            </a:lvl7pPr>
            <a:lvl8pPr marL="3657600" indent="-457200" eaLnBrk="0" fontAlgn="base" hangingPunct="0">
              <a:spcBef>
                <a:spcPct val="0"/>
              </a:spcBef>
              <a:spcAft>
                <a:spcPct val="0"/>
              </a:spcAft>
              <a:defRPr kumimoji="1" sz="2400">
                <a:solidFill>
                  <a:schemeClr val="tx1"/>
                </a:solidFill>
                <a:latin typeface="Times New Roman" charset="0"/>
                <a:ea typeface="宋体" charset="0"/>
              </a:defRPr>
            </a:lvl8pPr>
            <a:lvl9pPr marL="4114800" indent="-457200" eaLnBrk="0" fontAlgn="base" hangingPunct="0">
              <a:spcBef>
                <a:spcPct val="0"/>
              </a:spcBef>
              <a:spcAft>
                <a:spcPct val="0"/>
              </a:spcAft>
              <a:defRPr kumimoji="1" sz="2400">
                <a:solidFill>
                  <a:schemeClr val="tx1"/>
                </a:solidFill>
                <a:latin typeface="Times New Roman" charset="0"/>
                <a:ea typeface="宋体" charset="0"/>
              </a:defRPr>
            </a:lvl9pPr>
          </a:lstStyle>
          <a:p>
            <a:pPr>
              <a:spcBef>
                <a:spcPct val="50000"/>
              </a:spcBef>
              <a:buFont typeface="Arial" charset="0"/>
              <a:buNone/>
            </a:pPr>
            <a:r>
              <a:rPr kumimoji="0" lang="en-US" altLang="zh-CN" b="1" dirty="0">
                <a:latin typeface="Songti SC" charset="-122"/>
                <a:ea typeface="Songti SC" charset="-122"/>
                <a:cs typeface="Songti SC" charset="-122"/>
                <a:sym typeface="Verdana" charset="0"/>
              </a:rPr>
              <a:t>1 </a:t>
            </a:r>
            <a:r>
              <a:rPr kumimoji="0" lang="en-US" altLang="zh-CN" b="1" dirty="0" smtClean="0">
                <a:latin typeface="Songti SC" charset="-122"/>
                <a:ea typeface="Songti SC" charset="-122"/>
                <a:cs typeface="Songti SC" charset="-122"/>
                <a:sym typeface="Verdana" charset="0"/>
              </a:rPr>
              <a:t>0 1 0 -1/2  2</a:t>
            </a:r>
            <a:endParaRPr kumimoji="0" lang="en-US" altLang="zh-CN" b="1" dirty="0">
              <a:latin typeface="Songti SC" charset="-122"/>
              <a:ea typeface="Songti SC" charset="-122"/>
              <a:cs typeface="Songti SC" charset="-122"/>
              <a:sym typeface="Verdana" charset="0"/>
            </a:endParaRPr>
          </a:p>
          <a:p>
            <a:pPr>
              <a:spcBef>
                <a:spcPct val="50000"/>
              </a:spcBef>
              <a:buFont typeface="Arial" charset="0"/>
              <a:buNone/>
            </a:pPr>
            <a:r>
              <a:rPr kumimoji="0" lang="en-US" altLang="zh-CN" b="1" dirty="0">
                <a:latin typeface="Songti SC" charset="-122"/>
                <a:ea typeface="Songti SC" charset="-122"/>
                <a:cs typeface="Songti SC" charset="-122"/>
                <a:sym typeface="Verdana" charset="0"/>
              </a:rPr>
              <a:t>4 </a:t>
            </a:r>
            <a:r>
              <a:rPr kumimoji="0" lang="en-US" altLang="zh-CN" b="1" dirty="0" smtClean="0">
                <a:latin typeface="Songti SC" charset="-122"/>
                <a:ea typeface="Songti SC" charset="-122"/>
                <a:cs typeface="Songti SC" charset="-122"/>
                <a:sym typeface="Verdana" charset="0"/>
              </a:rPr>
              <a:t>0 0 </a:t>
            </a:r>
            <a:r>
              <a:rPr kumimoji="0" lang="en-US" altLang="zh-CN" b="1" dirty="0">
                <a:latin typeface="Songti SC" charset="-122"/>
                <a:ea typeface="Songti SC" charset="-122"/>
                <a:cs typeface="Songti SC" charset="-122"/>
                <a:sym typeface="Verdana" charset="0"/>
              </a:rPr>
              <a:t>1 </a:t>
            </a:r>
            <a:r>
              <a:rPr kumimoji="0" lang="en-US" altLang="zh-CN" b="1" dirty="0" smtClean="0">
                <a:latin typeface="Songti SC" charset="-122"/>
                <a:ea typeface="Songti SC" charset="-122"/>
                <a:cs typeface="Songti SC" charset="-122"/>
                <a:sym typeface="Verdana" charset="0"/>
              </a:rPr>
              <a:t>  </a:t>
            </a:r>
            <a:r>
              <a:rPr kumimoji="0" lang="en-US" altLang="zh-CN" b="1" dirty="0">
                <a:latin typeface="Songti SC" charset="-122"/>
                <a:ea typeface="Songti SC" charset="-122"/>
                <a:cs typeface="Songti SC" charset="-122"/>
                <a:sym typeface="Verdana" charset="0"/>
              </a:rPr>
              <a:t>0 </a:t>
            </a:r>
            <a:r>
              <a:rPr kumimoji="0" lang="en-US" altLang="zh-CN" b="1" dirty="0" smtClean="0">
                <a:latin typeface="Songti SC" charset="-122"/>
                <a:ea typeface="Songti SC" charset="-122"/>
                <a:cs typeface="Songti SC" charset="-122"/>
                <a:sym typeface="Verdana" charset="0"/>
              </a:rPr>
              <a:t> 16</a:t>
            </a:r>
            <a:endParaRPr kumimoji="0" lang="en-US" altLang="zh-CN" b="1" dirty="0">
              <a:latin typeface="Songti SC" charset="-122"/>
              <a:ea typeface="Songti SC" charset="-122"/>
              <a:cs typeface="Songti SC" charset="-122"/>
              <a:sym typeface="Verdana" charset="0"/>
            </a:endParaRPr>
          </a:p>
          <a:p>
            <a:pPr>
              <a:spcBef>
                <a:spcPct val="50000"/>
              </a:spcBef>
              <a:buFont typeface="Arial" charset="0"/>
              <a:buNone/>
            </a:pPr>
            <a:r>
              <a:rPr kumimoji="0" lang="en-US" altLang="zh-CN" b="1" dirty="0">
                <a:latin typeface="Songti SC" charset="-122"/>
                <a:ea typeface="Songti SC" charset="-122"/>
                <a:cs typeface="Songti SC" charset="-122"/>
                <a:sym typeface="Verdana" charset="0"/>
              </a:rPr>
              <a:t>0 </a:t>
            </a:r>
            <a:r>
              <a:rPr kumimoji="0" lang="en-US" altLang="zh-CN" b="1" dirty="0" smtClean="0">
                <a:latin typeface="Songti SC" charset="-122"/>
                <a:ea typeface="Songti SC" charset="-122"/>
                <a:cs typeface="Songti SC" charset="-122"/>
                <a:sym typeface="Verdana" charset="0"/>
              </a:rPr>
              <a:t>1 0 </a:t>
            </a:r>
            <a:r>
              <a:rPr kumimoji="0" lang="en-US" altLang="zh-CN" b="1" dirty="0">
                <a:latin typeface="Songti SC" charset="-122"/>
                <a:ea typeface="Songti SC" charset="-122"/>
                <a:cs typeface="Songti SC" charset="-122"/>
                <a:sym typeface="Verdana" charset="0"/>
              </a:rPr>
              <a:t>0 </a:t>
            </a:r>
            <a:r>
              <a:rPr kumimoji="0" lang="en-US" altLang="zh-CN" b="1" dirty="0" smtClean="0">
                <a:latin typeface="Songti SC" charset="-122"/>
                <a:ea typeface="Songti SC" charset="-122"/>
                <a:cs typeface="Songti SC" charset="-122"/>
                <a:sym typeface="Verdana" charset="0"/>
              </a:rPr>
              <a:t> 1/4  3</a:t>
            </a:r>
            <a:endParaRPr kumimoji="0" lang="en-US" altLang="zh-CN" b="1" dirty="0">
              <a:latin typeface="Songti SC" charset="-122"/>
              <a:ea typeface="Songti SC" charset="-122"/>
              <a:cs typeface="Songti SC" charset="-122"/>
              <a:sym typeface="Verdana" charset="0"/>
            </a:endParaRPr>
          </a:p>
        </p:txBody>
      </p:sp>
      <p:sp>
        <p:nvSpPr>
          <p:cNvPr id="37" name="AutoShape 9"/>
          <p:cNvSpPr>
            <a:spLocks noChangeArrowheads="1"/>
          </p:cNvSpPr>
          <p:nvPr/>
        </p:nvSpPr>
        <p:spPr bwMode="auto">
          <a:xfrm>
            <a:off x="8807840" y="2830898"/>
            <a:ext cx="2610437" cy="1625600"/>
          </a:xfrm>
          <a:prstGeom prst="bracketPair">
            <a:avLst>
              <a:gd name="adj" fmla="val 16667"/>
            </a:avLst>
          </a:prstGeom>
          <a:noFill/>
          <a:ln w="9525">
            <a:solidFill>
              <a:srgbClr val="0000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l">
              <a:buFont typeface="Arial" charset="0"/>
              <a:buNone/>
            </a:pPr>
            <a:endParaRPr lang="zh-CN" altLang="zh-CN" sz="2400" b="1">
              <a:latin typeface="Songti SC" charset="-122"/>
              <a:ea typeface="Songti SC" charset="-122"/>
              <a:cs typeface="Songti SC" charset="-122"/>
              <a:sym typeface="Verdana" charset="0"/>
            </a:endParaRPr>
          </a:p>
        </p:txBody>
      </p:sp>
      <p:sp>
        <p:nvSpPr>
          <p:cNvPr id="38" name="Line 10"/>
          <p:cNvSpPr>
            <a:spLocks noChangeShapeType="1"/>
          </p:cNvSpPr>
          <p:nvPr/>
        </p:nvSpPr>
        <p:spPr bwMode="auto">
          <a:xfrm>
            <a:off x="10863305" y="2972930"/>
            <a:ext cx="1587" cy="1366837"/>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lgn="l">
              <a:buFont typeface="Arial" charset="0"/>
              <a:buNone/>
            </a:pPr>
            <a:r>
              <a:rPr lang="en-US" altLang="zh-CN" sz="2400" b="1" dirty="0" smtClean="0">
                <a:latin typeface="Songti SC" charset="-122"/>
                <a:ea typeface="Songti SC" charset="-122"/>
                <a:cs typeface="Songti SC" charset="-122"/>
                <a:sym typeface="Verdana" charset="0"/>
              </a:rPr>
              <a:t> </a:t>
            </a:r>
            <a:endParaRPr lang="zh-CN" altLang="zh-CN" sz="2400" b="1" dirty="0">
              <a:latin typeface="Songti SC" charset="-122"/>
              <a:ea typeface="Songti SC" charset="-122"/>
              <a:cs typeface="Songti SC" charset="-122"/>
              <a:sym typeface="Verdana" charset="0"/>
            </a:endParaRPr>
          </a:p>
        </p:txBody>
      </p:sp>
      <p:sp>
        <p:nvSpPr>
          <p:cNvPr id="39" name="箭头 1078"/>
          <p:cNvSpPr>
            <a:spLocks noChangeShapeType="1"/>
          </p:cNvSpPr>
          <p:nvPr/>
        </p:nvSpPr>
        <p:spPr bwMode="auto">
          <a:xfrm flipV="1">
            <a:off x="3067493" y="3700906"/>
            <a:ext cx="1498311" cy="2887"/>
          </a:xfrm>
          <a:prstGeom prst="line">
            <a:avLst/>
          </a:prstGeom>
          <a:noFill/>
          <a:ln w="57150">
            <a:solidFill>
              <a:schemeClr val="tx1"/>
            </a:solidFill>
            <a:round/>
            <a:headEnd/>
            <a:tailEnd type="triangle" w="med" len="med"/>
          </a:ln>
          <a:effectLst>
            <a:prstShdw prst="shdw13" dist="53882" dir="13500000">
              <a:schemeClr val="bg2">
                <a:alpha val="50000"/>
              </a:schemeClr>
            </a:prstShdw>
          </a:effectLst>
          <a:extLst>
            <a:ext uri="{909E8E84-426E-40DD-AFC4-6F175D3DCCD1}">
              <a14:hiddenFill xmlns:a14="http://schemas.microsoft.com/office/drawing/2010/main" xmlns="">
                <a:noFill/>
              </a14:hiddenFill>
            </a:ext>
          </a:extLst>
        </p:spPr>
        <p:txBody>
          <a:bodyPr/>
          <a:lstStyle/>
          <a:p>
            <a:endParaRPr lang="zh-CN" altLang="en-US" sz="2400" b="1">
              <a:latin typeface="Songti SC" charset="-122"/>
              <a:ea typeface="Songti SC" charset="-122"/>
              <a:cs typeface="Songti SC" charset="-122"/>
            </a:endParaRPr>
          </a:p>
        </p:txBody>
      </p:sp>
      <p:sp>
        <p:nvSpPr>
          <p:cNvPr id="40" name="箭头 1078"/>
          <p:cNvSpPr>
            <a:spLocks noChangeShapeType="1"/>
          </p:cNvSpPr>
          <p:nvPr/>
        </p:nvSpPr>
        <p:spPr bwMode="auto">
          <a:xfrm flipV="1">
            <a:off x="7297731" y="3690752"/>
            <a:ext cx="1417064" cy="28277"/>
          </a:xfrm>
          <a:prstGeom prst="line">
            <a:avLst/>
          </a:prstGeom>
          <a:noFill/>
          <a:ln w="57150">
            <a:solidFill>
              <a:schemeClr val="tx1"/>
            </a:solidFill>
            <a:round/>
            <a:headEnd/>
            <a:tailEnd type="triangle" w="med" len="med"/>
          </a:ln>
          <a:effectLst>
            <a:prstShdw prst="shdw13" dist="53882" dir="13500000">
              <a:schemeClr val="bg2">
                <a:alpha val="50000"/>
              </a:schemeClr>
            </a:prstShdw>
          </a:effectLst>
          <a:extLst>
            <a:ext uri="{909E8E84-426E-40DD-AFC4-6F175D3DCCD1}">
              <a14:hiddenFill xmlns:a14="http://schemas.microsoft.com/office/drawing/2010/main" xmlns="">
                <a:noFill/>
              </a14:hiddenFill>
            </a:ext>
          </a:extLst>
        </p:spPr>
        <p:txBody>
          <a:bodyPr/>
          <a:lstStyle/>
          <a:p>
            <a:endParaRPr lang="zh-CN" altLang="en-US" sz="2400" b="1">
              <a:latin typeface="Songti SC" charset="-122"/>
              <a:ea typeface="Songti SC" charset="-122"/>
              <a:cs typeface="Songti SC" charset="-122"/>
            </a:endParaRPr>
          </a:p>
        </p:txBody>
      </p:sp>
      <p:sp>
        <p:nvSpPr>
          <p:cNvPr id="42" name="Rectangle 2"/>
          <p:cNvSpPr>
            <a:spLocks noGrp="1" noChangeArrowheads="1"/>
          </p:cNvSpPr>
          <p:nvPr>
            <p:ph type="title"/>
          </p:nvPr>
        </p:nvSpPr>
        <p:spPr>
          <a:xfrm>
            <a:off x="759179" y="4675328"/>
            <a:ext cx="9950592" cy="1522417"/>
          </a:xfrm>
        </p:spPr>
        <p:txBody>
          <a:bodyPr>
            <a:noAutofit/>
          </a:bodyPr>
          <a:lstStyle/>
          <a:p>
            <a:pPr marL="228600" indent="-228600" defTabSz="914400">
              <a:lnSpc>
                <a:spcPct val="130000"/>
              </a:lnSpc>
              <a:spcBef>
                <a:spcPts val="1000"/>
              </a:spcBef>
            </a:pPr>
            <a:r>
              <a:rPr lang="zh-CN" altLang="en-US" sz="2400" b="1" dirty="0" smtClean="0">
                <a:latin typeface="Songti SC" charset="-122"/>
                <a:ea typeface="Songti SC" charset="-122"/>
                <a:cs typeface="Songti SC" charset="-122"/>
              </a:rPr>
              <a:t>   </a:t>
            </a:r>
            <a:r>
              <a:rPr lang="zh-CN" altLang="zh-CN" sz="2400" b="1" dirty="0" smtClean="0">
                <a:latin typeface="Songti SC" charset="-122"/>
                <a:ea typeface="Songti SC" charset="-122"/>
                <a:cs typeface="Songti SC" charset="-122"/>
              </a:rPr>
              <a:t>令</a:t>
            </a:r>
            <a:r>
              <a:rPr lang="zh-CN" altLang="zh-CN" sz="2400" b="1" dirty="0">
                <a:latin typeface="Songti SC" charset="-122"/>
                <a:ea typeface="Songti SC" charset="-122"/>
                <a:cs typeface="Songti SC" charset="-122"/>
              </a:rPr>
              <a:t>非基变量x</a:t>
            </a:r>
            <a:r>
              <a:rPr lang="zh-CN" altLang="zh-CN" sz="2400" b="1" baseline="-25000" dirty="0">
                <a:latin typeface="Songti SC" charset="-122"/>
                <a:ea typeface="Songti SC" charset="-122"/>
                <a:cs typeface="Songti SC" charset="-122"/>
              </a:rPr>
              <a:t>1</a:t>
            </a:r>
            <a:r>
              <a:rPr lang="zh-CN" altLang="zh-CN" sz="2400" b="1" dirty="0">
                <a:latin typeface="Songti SC" charset="-122"/>
                <a:ea typeface="Songti SC" charset="-122"/>
                <a:cs typeface="Songti SC" charset="-122"/>
              </a:rPr>
              <a:t>=x</a:t>
            </a:r>
            <a:r>
              <a:rPr lang="zh-CN" altLang="zh-CN" sz="2400" b="1" baseline="-25000" dirty="0">
                <a:latin typeface="Songti SC" charset="-122"/>
                <a:ea typeface="Songti SC" charset="-122"/>
                <a:cs typeface="Songti SC" charset="-122"/>
              </a:rPr>
              <a:t>5</a:t>
            </a:r>
            <a:r>
              <a:rPr lang="zh-CN" altLang="zh-CN" sz="2400" b="1" dirty="0">
                <a:latin typeface="Songti SC" charset="-122"/>
                <a:ea typeface="Songti SC" charset="-122"/>
                <a:cs typeface="Songti SC" charset="-122"/>
              </a:rPr>
              <a:t>=0</a:t>
            </a:r>
            <a:r>
              <a:rPr lang="zh-CN" altLang="en-US" sz="2400" b="1" dirty="0">
                <a:latin typeface="Songti SC" charset="-122"/>
                <a:ea typeface="Songti SC" charset="-122"/>
                <a:cs typeface="Songti SC" charset="-122"/>
              </a:rPr>
              <a:t>，</a:t>
            </a:r>
            <a:r>
              <a:rPr lang="zh-CN" altLang="zh-CN" sz="2400" b="1" dirty="0">
                <a:latin typeface="Songti SC" charset="-122"/>
                <a:ea typeface="Songti SC" charset="-122"/>
                <a:cs typeface="Songti SC" charset="-122"/>
              </a:rPr>
              <a:t>可求出</a:t>
            </a:r>
            <a:r>
              <a:rPr lang="zh-CN" altLang="en-US" sz="2400" b="1" dirty="0">
                <a:latin typeface="Songti SC" charset="-122"/>
                <a:ea typeface="Songti SC" charset="-122"/>
                <a:cs typeface="Songti SC" charset="-122"/>
              </a:rPr>
              <a:t>：</a:t>
            </a:r>
            <a:r>
              <a:rPr lang="zh-CN" altLang="zh-CN" sz="2400" b="1" dirty="0">
                <a:latin typeface="Songti SC" charset="-122"/>
                <a:ea typeface="Songti SC" charset="-122"/>
                <a:cs typeface="Songti SC" charset="-122"/>
              </a:rPr>
              <a:t>x</a:t>
            </a:r>
            <a:r>
              <a:rPr lang="zh-CN" altLang="zh-CN" sz="2400" b="1" baseline="-25000" dirty="0">
                <a:latin typeface="Songti SC" charset="-122"/>
                <a:ea typeface="Songti SC" charset="-122"/>
                <a:cs typeface="Songti SC" charset="-122"/>
              </a:rPr>
              <a:t>3</a:t>
            </a:r>
            <a:r>
              <a:rPr lang="zh-CN" altLang="zh-CN" sz="2400" b="1" dirty="0">
                <a:latin typeface="Songti SC" charset="-122"/>
                <a:ea typeface="Songti SC" charset="-122"/>
                <a:cs typeface="Songti SC" charset="-122"/>
              </a:rPr>
              <a:t>＝2   x</a:t>
            </a:r>
            <a:r>
              <a:rPr lang="zh-CN" altLang="zh-CN" sz="2400" b="1" baseline="-25000" dirty="0">
                <a:latin typeface="Songti SC" charset="-122"/>
                <a:ea typeface="Songti SC" charset="-122"/>
                <a:cs typeface="Songti SC" charset="-122"/>
              </a:rPr>
              <a:t>4</a:t>
            </a:r>
            <a:r>
              <a:rPr lang="zh-CN" altLang="zh-CN" sz="2400" b="1" dirty="0">
                <a:latin typeface="Songti SC" charset="-122"/>
                <a:ea typeface="Songti SC" charset="-122"/>
                <a:cs typeface="Songti SC" charset="-122"/>
              </a:rPr>
              <a:t>＝16</a:t>
            </a:r>
            <a:r>
              <a:rPr lang="zh-CN" altLang="en-US" sz="2400" b="1" dirty="0">
                <a:latin typeface="Songti SC" charset="-122"/>
                <a:ea typeface="Songti SC" charset="-122"/>
                <a:cs typeface="Songti SC" charset="-122"/>
              </a:rPr>
              <a:t>，</a:t>
            </a:r>
            <a:r>
              <a:rPr lang="zh-CN" altLang="zh-CN" sz="2400" b="1" dirty="0">
                <a:latin typeface="Songti SC" charset="-122"/>
                <a:ea typeface="Songti SC" charset="-122"/>
                <a:cs typeface="Songti SC" charset="-122"/>
              </a:rPr>
              <a:t>  x</a:t>
            </a:r>
            <a:r>
              <a:rPr lang="zh-CN" altLang="zh-CN" sz="2400" b="1" baseline="-25000" dirty="0">
                <a:latin typeface="Songti SC" charset="-122"/>
                <a:ea typeface="Songti SC" charset="-122"/>
                <a:cs typeface="Songti SC" charset="-122"/>
              </a:rPr>
              <a:t>2</a:t>
            </a:r>
            <a:r>
              <a:rPr lang="zh-CN" altLang="zh-CN" sz="2400" b="1" dirty="0" smtClean="0">
                <a:latin typeface="Songti SC" charset="-122"/>
                <a:ea typeface="Songti SC" charset="-122"/>
                <a:cs typeface="Songti SC" charset="-122"/>
              </a:rPr>
              <a:t>＝3</a:t>
            </a:r>
            <a:r>
              <a:rPr lang="zh-CN" altLang="en-US" sz="2400" b="1" dirty="0" smtClean="0">
                <a:latin typeface="Songti SC" charset="-122"/>
                <a:ea typeface="Songti SC" charset="-122"/>
                <a:cs typeface="Songti SC" charset="-122"/>
              </a:rPr>
              <a:t/>
            </a:r>
            <a:br>
              <a:rPr lang="zh-CN" altLang="en-US" sz="2400" b="1" dirty="0" smtClean="0">
                <a:latin typeface="Songti SC" charset="-122"/>
                <a:ea typeface="Songti SC" charset="-122"/>
                <a:cs typeface="Songti SC" charset="-122"/>
              </a:rPr>
            </a:br>
            <a:r>
              <a:rPr lang="zh-CN" altLang="zh-CN" sz="2400" b="1" dirty="0" smtClean="0">
                <a:latin typeface="Songti SC" charset="-122"/>
                <a:ea typeface="Songti SC" charset="-122"/>
                <a:cs typeface="Songti SC" charset="-122"/>
              </a:rPr>
              <a:t>于是</a:t>
            </a:r>
            <a:r>
              <a:rPr lang="zh-CN" altLang="zh-CN" sz="2400" b="1" dirty="0">
                <a:latin typeface="Songti SC" charset="-122"/>
                <a:ea typeface="Songti SC" charset="-122"/>
                <a:cs typeface="Songti SC" charset="-122"/>
              </a:rPr>
              <a:t>得一个新的基可行解（完成第一次迭代）</a:t>
            </a:r>
            <a:r>
              <a:rPr lang="zh-CN" altLang="zh-CN" sz="2400" b="1" dirty="0" smtClean="0">
                <a:latin typeface="Songti SC" charset="-122"/>
                <a:ea typeface="Songti SC" charset="-122"/>
                <a:cs typeface="Songti SC" charset="-122"/>
              </a:rPr>
              <a:t>：</a:t>
            </a:r>
            <a:r>
              <a:rPr lang="zh-CN" altLang="en-US" sz="2400" b="1" dirty="0" smtClean="0">
                <a:latin typeface="Songti SC" charset="-122"/>
                <a:ea typeface="Songti SC" charset="-122"/>
                <a:cs typeface="Songti SC" charset="-122"/>
              </a:rPr>
              <a:t/>
            </a:r>
            <a:br>
              <a:rPr lang="zh-CN" altLang="en-US" sz="2400" b="1" dirty="0" smtClean="0">
                <a:latin typeface="Songti SC" charset="-122"/>
                <a:ea typeface="Songti SC" charset="-122"/>
                <a:cs typeface="Songti SC" charset="-122"/>
              </a:rPr>
            </a:br>
            <a:r>
              <a:rPr lang="zh-CN" altLang="zh-CN" sz="2400" b="1" dirty="0" smtClean="0">
                <a:latin typeface="Songti SC" charset="-122"/>
                <a:ea typeface="Songti SC" charset="-122"/>
                <a:cs typeface="Songti SC" charset="-122"/>
              </a:rPr>
              <a:t> </a:t>
            </a:r>
            <a:r>
              <a:rPr lang="zh-CN" altLang="zh-CN" sz="2400" b="1" dirty="0">
                <a:latin typeface="Songti SC" charset="-122"/>
                <a:ea typeface="Songti SC" charset="-122"/>
                <a:cs typeface="Songti SC" charset="-122"/>
              </a:rPr>
              <a:t>X</a:t>
            </a:r>
            <a:r>
              <a:rPr lang="zh-CN" altLang="zh-CN" sz="2400" b="1" baseline="30000" dirty="0">
                <a:latin typeface="Songti SC" charset="-122"/>
                <a:ea typeface="Songti SC" charset="-122"/>
                <a:cs typeface="Songti SC" charset="-122"/>
              </a:rPr>
              <a:t>(1)</a:t>
            </a:r>
            <a:r>
              <a:rPr lang="zh-CN" altLang="zh-CN" sz="2400" b="1" dirty="0">
                <a:latin typeface="Songti SC" charset="-122"/>
                <a:ea typeface="Songti SC" charset="-122"/>
                <a:cs typeface="Songti SC" charset="-122"/>
              </a:rPr>
              <a:t>=(0</a:t>
            </a:r>
            <a:r>
              <a:rPr lang="zh-CN" altLang="en-US" sz="2400" b="1" dirty="0">
                <a:latin typeface="Songti SC" charset="-122"/>
                <a:ea typeface="Songti SC" charset="-122"/>
                <a:cs typeface="Songti SC" charset="-122"/>
              </a:rPr>
              <a:t>，</a:t>
            </a:r>
            <a:r>
              <a:rPr lang="zh-CN" altLang="zh-CN" sz="2400" b="1" dirty="0">
                <a:latin typeface="Songti SC" charset="-122"/>
                <a:ea typeface="Songti SC" charset="-122"/>
                <a:cs typeface="Songti SC" charset="-122"/>
              </a:rPr>
              <a:t>3</a:t>
            </a:r>
            <a:r>
              <a:rPr lang="zh-CN" altLang="en-US" sz="2400" b="1" dirty="0">
                <a:latin typeface="Songti SC" charset="-122"/>
                <a:ea typeface="Songti SC" charset="-122"/>
                <a:cs typeface="Songti SC" charset="-122"/>
              </a:rPr>
              <a:t>，</a:t>
            </a:r>
            <a:r>
              <a:rPr lang="zh-CN" altLang="zh-CN" sz="2400" b="1" dirty="0">
                <a:latin typeface="Songti SC" charset="-122"/>
                <a:ea typeface="Songti SC" charset="-122"/>
                <a:cs typeface="Songti SC" charset="-122"/>
              </a:rPr>
              <a:t>2</a:t>
            </a:r>
            <a:r>
              <a:rPr lang="zh-CN" altLang="en-US" sz="2400" b="1" dirty="0">
                <a:latin typeface="Songti SC" charset="-122"/>
                <a:ea typeface="Songti SC" charset="-122"/>
                <a:cs typeface="Songti SC" charset="-122"/>
              </a:rPr>
              <a:t>，</a:t>
            </a:r>
            <a:r>
              <a:rPr lang="zh-CN" altLang="zh-CN" sz="2400" b="1" dirty="0">
                <a:latin typeface="Songti SC" charset="-122"/>
                <a:ea typeface="Songti SC" charset="-122"/>
                <a:cs typeface="Songti SC" charset="-122"/>
              </a:rPr>
              <a:t>16</a:t>
            </a:r>
            <a:r>
              <a:rPr lang="zh-CN" altLang="en-US" sz="2400" b="1" dirty="0">
                <a:latin typeface="Songti SC" charset="-122"/>
                <a:ea typeface="Songti SC" charset="-122"/>
                <a:cs typeface="Songti SC" charset="-122"/>
              </a:rPr>
              <a:t>，</a:t>
            </a:r>
            <a:r>
              <a:rPr lang="zh-CN" altLang="zh-CN" sz="2400" b="1" dirty="0">
                <a:latin typeface="Songti SC" charset="-122"/>
                <a:ea typeface="Songti SC" charset="-122"/>
                <a:cs typeface="Songti SC" charset="-122"/>
              </a:rPr>
              <a:t>0)</a:t>
            </a:r>
            <a:r>
              <a:rPr lang="zh-CN" altLang="zh-CN" sz="2400" b="1" baseline="30000" dirty="0">
                <a:latin typeface="Songti SC" charset="-122"/>
                <a:ea typeface="Songti SC" charset="-122"/>
                <a:cs typeface="Songti SC" charset="-122"/>
              </a:rPr>
              <a:t>T</a:t>
            </a:r>
            <a:r>
              <a:rPr lang="zh-CN" altLang="en-US" sz="2400" b="1" dirty="0">
                <a:latin typeface="Songti SC" charset="-122"/>
                <a:ea typeface="Songti SC" charset="-122"/>
                <a:cs typeface="Songti SC" charset="-122"/>
              </a:rPr>
              <a:t>，</a:t>
            </a:r>
            <a:r>
              <a:rPr lang="zh-CN" altLang="zh-CN" sz="2400" b="1" dirty="0">
                <a:latin typeface="Songti SC" charset="-122"/>
                <a:ea typeface="Songti SC" charset="-122"/>
                <a:cs typeface="Songti SC" charset="-122"/>
              </a:rPr>
              <a:t>目标函数值：Z</a:t>
            </a:r>
            <a:r>
              <a:rPr lang="zh-CN" altLang="zh-CN" sz="2400" b="1" baseline="30000" dirty="0">
                <a:latin typeface="Songti SC" charset="-122"/>
                <a:ea typeface="Songti SC" charset="-122"/>
                <a:cs typeface="Songti SC" charset="-122"/>
              </a:rPr>
              <a:t>（1）</a:t>
            </a:r>
            <a:r>
              <a:rPr lang="zh-CN" altLang="zh-CN" sz="2400" b="1" dirty="0">
                <a:latin typeface="Songti SC" charset="-122"/>
                <a:ea typeface="Songti SC" charset="-122"/>
                <a:cs typeface="Songti SC" charset="-122"/>
              </a:rPr>
              <a:t>＝9</a:t>
            </a:r>
          </a:p>
        </p:txBody>
      </p:sp>
      <p:sp>
        <p:nvSpPr>
          <p:cNvPr id="43"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172623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descr="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27253" y="1983669"/>
            <a:ext cx="1195719" cy="916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6" descr="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66523" y="4672612"/>
            <a:ext cx="989359" cy="758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3" descr="8"/>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48436" t="27698" r="33427" b="48363"/>
          <a:stretch/>
        </p:blipFill>
        <p:spPr bwMode="auto">
          <a:xfrm>
            <a:off x="767410" y="404665"/>
            <a:ext cx="2952327" cy="2200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6" descr="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27250" y="1086209"/>
            <a:ext cx="1195719" cy="916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7"/>
          <p:cNvSpPr txBox="1">
            <a:spLocks noChangeArrowheads="1"/>
          </p:cNvSpPr>
          <p:nvPr/>
        </p:nvSpPr>
        <p:spPr bwMode="auto">
          <a:xfrm>
            <a:off x="3717735" y="1211533"/>
            <a:ext cx="727280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square">
            <a:spAutoFit/>
          </a:bodyPr>
          <a:lstStyle/>
          <a:p>
            <a:r>
              <a:rPr lang="zh-CN" altLang="en-US" sz="3600" b="1" dirty="0">
                <a:solidFill>
                  <a:schemeClr val="bg1"/>
                </a:solidFill>
                <a:latin typeface="宋体-简 粗体" charset="-122"/>
                <a:ea typeface="宋体-简 粗体" charset="-122"/>
                <a:cs typeface="宋体-简 粗体" charset="-122"/>
              </a:rPr>
              <a:t>一     </a:t>
            </a:r>
            <a:r>
              <a:rPr lang="zh-CN" altLang="en-US" sz="3600" b="1" dirty="0">
                <a:latin typeface="宋体-简 粗体" charset="-122"/>
                <a:ea typeface="宋体-简 粗体" charset="-122"/>
                <a:cs typeface="宋体-简 粗体" charset="-122"/>
              </a:rPr>
              <a:t>线性规划</a:t>
            </a:r>
            <a:endParaRPr lang="zh-CN" altLang="en-US" sz="3600" b="1" dirty="0">
              <a:solidFill>
                <a:schemeClr val="bg1"/>
              </a:solidFill>
              <a:latin typeface="宋体-简 粗体" charset="-122"/>
              <a:ea typeface="宋体-简 粗体" charset="-122"/>
              <a:cs typeface="宋体-简 粗体" charset="-122"/>
            </a:endParaRPr>
          </a:p>
        </p:txBody>
      </p:sp>
      <p:sp>
        <p:nvSpPr>
          <p:cNvPr id="6" name="Text Box 14"/>
          <p:cNvSpPr txBox="1">
            <a:spLocks noChangeArrowheads="1"/>
          </p:cNvSpPr>
          <p:nvPr/>
        </p:nvSpPr>
        <p:spPr bwMode="auto">
          <a:xfrm>
            <a:off x="1383230" y="821622"/>
            <a:ext cx="204402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800" b="1" dirty="0">
                <a:solidFill>
                  <a:schemeClr val="bg1"/>
                </a:solidFill>
                <a:latin typeface="宋体-简 粗体" charset="-122"/>
                <a:ea typeface="宋体-简 粗体" charset="-122"/>
                <a:cs typeface="宋体-简 粗体" charset="-122"/>
              </a:rPr>
              <a:t>目录</a:t>
            </a:r>
            <a:endParaRPr lang="zh-CN" altLang="zh-CN" sz="4800" b="1" dirty="0">
              <a:solidFill>
                <a:schemeClr val="bg1"/>
              </a:solidFill>
              <a:latin typeface="宋体-简 粗体" charset="-122"/>
              <a:ea typeface="宋体-简 粗体" charset="-122"/>
              <a:cs typeface="宋体-简 粗体" charset="-122"/>
            </a:endParaRPr>
          </a:p>
        </p:txBody>
      </p:sp>
      <p:sp>
        <p:nvSpPr>
          <p:cNvPr id="8" name="Text Box 7"/>
          <p:cNvSpPr txBox="1">
            <a:spLocks noChangeArrowheads="1"/>
          </p:cNvSpPr>
          <p:nvPr/>
        </p:nvSpPr>
        <p:spPr bwMode="auto">
          <a:xfrm>
            <a:off x="3717735" y="2104747"/>
            <a:ext cx="7272808"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square">
            <a:spAutoFit/>
          </a:bodyPr>
          <a:lstStyle/>
          <a:p>
            <a:r>
              <a:rPr lang="zh-CN" altLang="en-US" sz="3600" b="1" dirty="0">
                <a:solidFill>
                  <a:schemeClr val="bg1"/>
                </a:solidFill>
                <a:latin typeface="宋体-简 粗体" charset="-122"/>
                <a:ea typeface="宋体-简 粗体" charset="-122"/>
                <a:cs typeface="宋体-简 粗体" charset="-122"/>
              </a:rPr>
              <a:t>二    </a:t>
            </a:r>
            <a:r>
              <a:rPr lang="zh-CN" altLang="en-US" sz="3600" b="1" dirty="0">
                <a:latin typeface="宋体-简 粗体" charset="-122"/>
                <a:ea typeface="宋体-简 粗体" charset="-122"/>
                <a:cs typeface="宋体-简 粗体" charset="-122"/>
              </a:rPr>
              <a:t> 单纯形法</a:t>
            </a:r>
            <a:endParaRPr lang="zh-CN" altLang="en-US" sz="3600" b="1" dirty="0">
              <a:solidFill>
                <a:schemeClr val="bg1"/>
              </a:solidFill>
              <a:latin typeface="宋体-简 粗体" charset="-122"/>
              <a:ea typeface="宋体-简 粗体" charset="-122"/>
              <a:cs typeface="宋体-简 粗体" charset="-122"/>
            </a:endParaRPr>
          </a:p>
        </p:txBody>
      </p:sp>
      <p:pic>
        <p:nvPicPr>
          <p:cNvPr id="9" name="Picture 6" descr="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71242" y="3071062"/>
            <a:ext cx="989359" cy="758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7"/>
          <p:cNvSpPr txBox="1">
            <a:spLocks noChangeArrowheads="1"/>
          </p:cNvSpPr>
          <p:nvPr/>
        </p:nvSpPr>
        <p:spPr bwMode="auto">
          <a:xfrm>
            <a:off x="4612525" y="3162519"/>
            <a:ext cx="5434152"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square">
            <a:spAutoFit/>
          </a:bodyPr>
          <a:lstStyle/>
          <a:p>
            <a:r>
              <a:rPr lang="zh-CN" altLang="en-US" sz="3200" b="1" dirty="0">
                <a:solidFill>
                  <a:schemeClr val="bg1"/>
                </a:solidFill>
                <a:latin typeface="宋体-简 粗体" charset="-122"/>
                <a:ea typeface="宋体-简 粗体" charset="-122"/>
                <a:cs typeface="宋体-简 粗体" charset="-122"/>
              </a:rPr>
              <a:t>1     </a:t>
            </a:r>
            <a:r>
              <a:rPr lang="zh-CN" altLang="en-US" sz="3200" b="1" dirty="0">
                <a:latin typeface="宋体-简 粗体" charset="-122"/>
                <a:ea typeface="宋体-简 粗体" charset="-122"/>
                <a:cs typeface="宋体-简 粗体" charset="-122"/>
              </a:rPr>
              <a:t>单纯</a:t>
            </a:r>
            <a:r>
              <a:rPr lang="zh-CN" altLang="en-US" sz="3200" b="1" dirty="0" smtClean="0">
                <a:latin typeface="宋体-简 粗体" charset="-122"/>
                <a:ea typeface="宋体-简 粗体" charset="-122"/>
                <a:cs typeface="宋体-简 粗体" charset="-122"/>
              </a:rPr>
              <a:t>形法应用举例</a:t>
            </a:r>
            <a:endParaRPr lang="zh-CN" altLang="en-US" sz="3200" b="1" dirty="0">
              <a:solidFill>
                <a:schemeClr val="bg1"/>
              </a:solidFill>
              <a:latin typeface="宋体-简 粗体" charset="-122"/>
              <a:ea typeface="宋体-简 粗体" charset="-122"/>
              <a:cs typeface="宋体-简 粗体" charset="-122"/>
            </a:endParaRPr>
          </a:p>
        </p:txBody>
      </p:sp>
      <p:pic>
        <p:nvPicPr>
          <p:cNvPr id="11" name="Picture 6" descr="10"/>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71242" y="3923299"/>
            <a:ext cx="989359" cy="758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7"/>
          <p:cNvSpPr txBox="1">
            <a:spLocks noChangeArrowheads="1"/>
          </p:cNvSpPr>
          <p:nvPr/>
        </p:nvSpPr>
        <p:spPr bwMode="auto">
          <a:xfrm>
            <a:off x="4612529" y="4014757"/>
            <a:ext cx="6106919"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square">
            <a:spAutoFit/>
          </a:bodyPr>
          <a:lstStyle/>
          <a:p>
            <a:pPr lvl="0"/>
            <a:r>
              <a:rPr lang="en-US" altLang="zh-CN" sz="3200" b="1" dirty="0">
                <a:solidFill>
                  <a:schemeClr val="bg1"/>
                </a:solidFill>
                <a:latin typeface="宋体-简 粗体" charset="-122"/>
                <a:ea typeface="宋体-简 粗体" charset="-122"/>
                <a:cs typeface="宋体-简 粗体" charset="-122"/>
              </a:rPr>
              <a:t>2</a:t>
            </a:r>
            <a:r>
              <a:rPr lang="zh-CN" altLang="en-US" sz="3200" b="1" dirty="0">
                <a:solidFill>
                  <a:schemeClr val="bg1"/>
                </a:solidFill>
                <a:latin typeface="宋体-简 粗体" charset="-122"/>
                <a:ea typeface="宋体-简 粗体" charset="-122"/>
                <a:cs typeface="宋体-简 粗体" charset="-122"/>
              </a:rPr>
              <a:t>     </a:t>
            </a:r>
            <a:r>
              <a:rPr lang="zh-CN" altLang="en-US" sz="3200" b="1" dirty="0" smtClean="0">
                <a:latin typeface="宋体-简 粗体" charset="-122"/>
                <a:ea typeface="宋体-简 粗体" charset="-122"/>
                <a:cs typeface="宋体-简 粗体" charset="-122"/>
              </a:rPr>
              <a:t>单纯形法的计算步骤</a:t>
            </a:r>
            <a:endParaRPr lang="zh-CN" altLang="zh-CN" sz="3200" b="1" dirty="0">
              <a:latin typeface="宋体-简 粗体" charset="-122"/>
              <a:ea typeface="宋体-简 粗体" charset="-122"/>
              <a:cs typeface="宋体-简 粗体" charset="-122"/>
            </a:endParaRPr>
          </a:p>
        </p:txBody>
      </p:sp>
      <p:sp>
        <p:nvSpPr>
          <p:cNvPr id="13" name="Text Box 7"/>
          <p:cNvSpPr txBox="1">
            <a:spLocks noChangeArrowheads="1"/>
          </p:cNvSpPr>
          <p:nvPr/>
        </p:nvSpPr>
        <p:spPr bwMode="auto">
          <a:xfrm>
            <a:off x="4598766" y="4773448"/>
            <a:ext cx="5760641" cy="5847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square">
            <a:spAutoFit/>
          </a:bodyPr>
          <a:lstStyle/>
          <a:p>
            <a:pPr lvl="0"/>
            <a:r>
              <a:rPr lang="en-US" altLang="zh-CN" sz="3200" b="1" dirty="0">
                <a:solidFill>
                  <a:schemeClr val="bg1"/>
                </a:solidFill>
                <a:latin typeface="宋体-简 粗体" charset="-122"/>
                <a:ea typeface="宋体-简 粗体" charset="-122"/>
                <a:cs typeface="宋体-简 粗体" charset="-122"/>
              </a:rPr>
              <a:t>3</a:t>
            </a:r>
            <a:r>
              <a:rPr lang="zh-CN" altLang="en-US" sz="3200" b="1" dirty="0">
                <a:solidFill>
                  <a:schemeClr val="bg1"/>
                </a:solidFill>
                <a:latin typeface="宋体-简 粗体" charset="-122"/>
                <a:ea typeface="宋体-简 粗体" charset="-122"/>
                <a:cs typeface="宋体-简 粗体" charset="-122"/>
              </a:rPr>
              <a:t>     </a:t>
            </a:r>
            <a:r>
              <a:rPr lang="zh-CN" altLang="en-US" sz="3200" b="1" dirty="0">
                <a:latin typeface="宋体-简 粗体" charset="-122"/>
                <a:ea typeface="宋体-简 粗体" charset="-122"/>
                <a:cs typeface="宋体-简 粗体" charset="-122"/>
              </a:rPr>
              <a:t>单纯形法的进一步讨论</a:t>
            </a:r>
            <a:endParaRPr lang="zh-CN" altLang="zh-CN" sz="3200" b="1" dirty="0">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995234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7" name="Rectangle 3"/>
          <p:cNvSpPr>
            <a:spLocks noGrp="1" noChangeArrowheads="1"/>
          </p:cNvSpPr>
          <p:nvPr>
            <p:ph idx="1"/>
          </p:nvPr>
        </p:nvSpPr>
        <p:spPr>
          <a:xfrm>
            <a:off x="809219" y="983475"/>
            <a:ext cx="9296481" cy="431800"/>
          </a:xfrm>
        </p:spPr>
        <p:txBody>
          <a:bodyPr>
            <a:noAutofit/>
          </a:bodyPr>
          <a:lstStyle/>
          <a:p>
            <a:pPr marL="0" indent="0">
              <a:buNone/>
            </a:pPr>
            <a:r>
              <a:rPr lang="zh-CN" altLang="en-US" b="1" dirty="0" smtClean="0">
                <a:latin typeface="宋体-简 粗体" charset="-122"/>
                <a:sym typeface="Verdana" charset="0"/>
              </a:rPr>
              <a:t>四、二次进行最</a:t>
            </a:r>
            <a:r>
              <a:rPr lang="zh-CN" altLang="en-US" b="1" dirty="0">
                <a:latin typeface="宋体-简 粗体" charset="-122"/>
                <a:sym typeface="Verdana" charset="0"/>
              </a:rPr>
              <a:t>优性</a:t>
            </a:r>
            <a:r>
              <a:rPr lang="zh-CN" altLang="en-US" b="1" dirty="0" smtClean="0">
                <a:latin typeface="宋体-简 粗体" charset="-122"/>
                <a:sym typeface="Verdana" charset="0"/>
              </a:rPr>
              <a:t>检验、基变换</a:t>
            </a:r>
            <a:r>
              <a:rPr lang="zh-CN" altLang="en-US" b="1" dirty="0" smtClean="0">
                <a:latin typeface="宋体-简 粗体" charset="-122"/>
                <a:sym typeface="华文仿宋" charset="-122"/>
              </a:rPr>
              <a:t>（</a:t>
            </a:r>
            <a:r>
              <a:rPr lang="zh-CN" altLang="zh-CN" b="1" dirty="0" smtClean="0">
                <a:latin typeface="宋体-简 粗体" charset="-122"/>
                <a:sym typeface="华文仿宋" charset="-122"/>
              </a:rPr>
              <a:t>重复</a:t>
            </a:r>
            <a:r>
              <a:rPr lang="zh-CN" altLang="en-US" b="1" dirty="0" smtClean="0">
                <a:latin typeface="宋体-简 粗体" charset="-122"/>
                <a:sym typeface="华文仿宋" charset="-122"/>
              </a:rPr>
              <a:t>步骤二</a:t>
            </a:r>
            <a:r>
              <a:rPr lang="en-US" altLang="zh-CN" b="1" dirty="0" smtClean="0">
                <a:latin typeface="宋体-简 粗体" charset="-122"/>
                <a:sym typeface="华文仿宋" charset="-122"/>
              </a:rPr>
              <a:t>--</a:t>
            </a:r>
            <a:r>
              <a:rPr lang="zh-CN" altLang="en-US" b="1" dirty="0" smtClean="0">
                <a:latin typeface="宋体-简 粗体" charset="-122"/>
                <a:sym typeface="华文仿宋" charset="-122"/>
              </a:rPr>
              <a:t>步骤三）</a:t>
            </a:r>
            <a:endParaRPr lang="zh-CN" altLang="zh-CN" b="1" dirty="0">
              <a:latin typeface="宋体-简 粗体" charset="-122"/>
              <a:sym typeface="华文仿宋" charset="-122"/>
            </a:endParaRPr>
          </a:p>
        </p:txBody>
      </p:sp>
      <p:sp>
        <p:nvSpPr>
          <p:cNvPr id="8" name="Rectangle 3"/>
          <p:cNvSpPr>
            <a:spLocks noChangeArrowheads="1"/>
          </p:cNvSpPr>
          <p:nvPr/>
        </p:nvSpPr>
        <p:spPr bwMode="auto">
          <a:xfrm>
            <a:off x="1078523" y="1638012"/>
            <a:ext cx="10398938" cy="30425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lstStyle>
            <a:lvl1pPr marL="342900" indent="-342900" eaLnBrk="0" hangingPunct="0">
              <a:defRPr sz="2400">
                <a:solidFill>
                  <a:schemeClr val="tx1"/>
                </a:solidFill>
                <a:latin typeface="Times New Roman" charset="0"/>
                <a:ea typeface="宋体" charset="0"/>
              </a:defRPr>
            </a:lvl1pPr>
            <a:lvl2pPr eaLnBrk="0" hangingPunct="0">
              <a:defRPr sz="2400">
                <a:solidFill>
                  <a:schemeClr val="tx1"/>
                </a:solidFill>
                <a:latin typeface="Times New Roman" charset="0"/>
                <a:ea typeface="宋体" charset="0"/>
              </a:defRPr>
            </a:lvl2pPr>
            <a:lvl3pPr eaLnBrk="0" hangingPunct="0">
              <a:defRPr sz="2400">
                <a:solidFill>
                  <a:schemeClr val="tx1"/>
                </a:solidFill>
                <a:latin typeface="Times New Roman" charset="0"/>
                <a:ea typeface="宋体" charset="0"/>
              </a:defRPr>
            </a:lvl3pPr>
            <a:lvl4pPr eaLnBrk="0" hangingPunct="0">
              <a:defRPr sz="2400">
                <a:solidFill>
                  <a:schemeClr val="tx1"/>
                </a:solidFill>
                <a:latin typeface="Times New Roman" charset="0"/>
                <a:ea typeface="宋体" charset="0"/>
              </a:defRPr>
            </a:lvl4pPr>
            <a:lvl5pPr eaLnBrk="0" hangingPunct="0">
              <a:defRPr sz="2400">
                <a:solidFill>
                  <a:schemeClr val="tx1"/>
                </a:solidFill>
                <a:latin typeface="Times New Roman" charset="0"/>
                <a:ea typeface="宋体" charset="0"/>
              </a:defRPr>
            </a:lvl5pPr>
            <a:lvl6pPr eaLnBrk="0" fontAlgn="base" hangingPunct="0">
              <a:spcBef>
                <a:spcPct val="0"/>
              </a:spcBef>
              <a:spcAft>
                <a:spcPct val="0"/>
              </a:spcAft>
              <a:buFont typeface="Arial" charset="0"/>
              <a:defRPr sz="2400">
                <a:solidFill>
                  <a:schemeClr val="tx1"/>
                </a:solidFill>
                <a:latin typeface="Times New Roman" charset="0"/>
                <a:ea typeface="宋体" charset="0"/>
              </a:defRPr>
            </a:lvl6pPr>
            <a:lvl7pPr eaLnBrk="0" fontAlgn="base" hangingPunct="0">
              <a:spcBef>
                <a:spcPct val="0"/>
              </a:spcBef>
              <a:spcAft>
                <a:spcPct val="0"/>
              </a:spcAft>
              <a:buFont typeface="Arial" charset="0"/>
              <a:defRPr sz="2400">
                <a:solidFill>
                  <a:schemeClr val="tx1"/>
                </a:solidFill>
                <a:latin typeface="Times New Roman" charset="0"/>
                <a:ea typeface="宋体" charset="0"/>
              </a:defRPr>
            </a:lvl7pPr>
            <a:lvl8pPr eaLnBrk="0" fontAlgn="base" hangingPunct="0">
              <a:spcBef>
                <a:spcPct val="0"/>
              </a:spcBef>
              <a:spcAft>
                <a:spcPct val="0"/>
              </a:spcAft>
              <a:buFont typeface="Arial" charset="0"/>
              <a:defRPr sz="2400">
                <a:solidFill>
                  <a:schemeClr val="tx1"/>
                </a:solidFill>
                <a:latin typeface="Times New Roman" charset="0"/>
                <a:ea typeface="宋体" charset="0"/>
              </a:defRPr>
            </a:lvl8pPr>
            <a:lvl9pPr eaLnBrk="0" fontAlgn="base" hangingPunct="0">
              <a:spcBef>
                <a:spcPct val="0"/>
              </a:spcBef>
              <a:spcAft>
                <a:spcPct val="0"/>
              </a:spcAft>
              <a:buFont typeface="Arial" charset="0"/>
              <a:defRPr sz="2400">
                <a:solidFill>
                  <a:schemeClr val="tx1"/>
                </a:solidFill>
                <a:latin typeface="Times New Roman" charset="0"/>
                <a:ea typeface="宋体" charset="0"/>
              </a:defRPr>
            </a:lvl9pPr>
          </a:lstStyle>
          <a:p>
            <a:pPr algn="just">
              <a:lnSpc>
                <a:spcPct val="130000"/>
              </a:lnSpc>
              <a:spcBef>
                <a:spcPct val="20000"/>
              </a:spcBef>
            </a:pPr>
            <a:r>
              <a:rPr lang="zh-CN" altLang="en-US" b="1" dirty="0">
                <a:latin typeface="Songti SC" charset="-122"/>
                <a:ea typeface="Songti SC" charset="-122"/>
                <a:cs typeface="Songti SC" charset="-122"/>
                <a:sym typeface="Verdana" charset="0"/>
              </a:rPr>
              <a:t>由上式矩阵得 </a:t>
            </a:r>
            <a:r>
              <a:rPr lang="zh-CN" altLang="en-US" b="1" dirty="0" smtClean="0">
                <a:latin typeface="Songti SC" charset="-122"/>
                <a:ea typeface="Songti SC" charset="-122"/>
                <a:cs typeface="Songti SC" charset="-122"/>
                <a:sym typeface="Verdana" charset="0"/>
              </a:rPr>
              <a:t>（用</a:t>
            </a:r>
            <a:r>
              <a:rPr lang="zh-CN" altLang="en-US" b="1" dirty="0">
                <a:latin typeface="Songti SC" charset="-122"/>
                <a:ea typeface="Songti SC" charset="-122"/>
                <a:cs typeface="Songti SC" charset="-122"/>
                <a:sym typeface="Verdana" charset="0"/>
              </a:rPr>
              <a:t>非基变量x</a:t>
            </a:r>
            <a:r>
              <a:rPr lang="zh-CN" altLang="en-US" b="1" baseline="-25000" dirty="0">
                <a:latin typeface="Songti SC" charset="-122"/>
                <a:ea typeface="Songti SC" charset="-122"/>
                <a:cs typeface="Songti SC" charset="-122"/>
                <a:sym typeface="Verdana" charset="0"/>
              </a:rPr>
              <a:t>1</a:t>
            </a:r>
            <a:r>
              <a:rPr lang="zh-CN" altLang="en-US" b="1" dirty="0">
                <a:latin typeface="Songti SC" charset="-122"/>
                <a:ea typeface="Songti SC" charset="-122"/>
                <a:cs typeface="Songti SC" charset="-122"/>
                <a:sym typeface="Verdana" charset="0"/>
              </a:rPr>
              <a:t>、x</a:t>
            </a:r>
            <a:r>
              <a:rPr lang="zh-CN" altLang="en-US" b="1" baseline="-25000" dirty="0">
                <a:latin typeface="Songti SC" charset="-122"/>
                <a:ea typeface="Songti SC" charset="-122"/>
                <a:cs typeface="Songti SC" charset="-122"/>
                <a:sym typeface="Verdana" charset="0"/>
              </a:rPr>
              <a:t>5</a:t>
            </a:r>
            <a:r>
              <a:rPr lang="zh-CN" altLang="en-US" b="1" dirty="0">
                <a:latin typeface="Songti SC" charset="-122"/>
                <a:ea typeface="Songti SC" charset="-122"/>
                <a:cs typeface="Songti SC" charset="-122"/>
                <a:sym typeface="Verdana" charset="0"/>
              </a:rPr>
              <a:t>来表示基变量x</a:t>
            </a:r>
            <a:r>
              <a:rPr lang="zh-CN" altLang="en-US" b="1" baseline="-25000" dirty="0">
                <a:latin typeface="Songti SC" charset="-122"/>
                <a:ea typeface="Songti SC" charset="-122"/>
                <a:cs typeface="Songti SC" charset="-122"/>
                <a:sym typeface="Verdana" charset="0"/>
              </a:rPr>
              <a:t>2</a:t>
            </a:r>
            <a:r>
              <a:rPr lang="zh-CN" altLang="en-US" b="1" dirty="0">
                <a:latin typeface="Songti SC" charset="-122"/>
                <a:ea typeface="Songti SC" charset="-122"/>
                <a:cs typeface="Songti SC" charset="-122"/>
                <a:sym typeface="Verdana" charset="0"/>
              </a:rPr>
              <a:t>、x</a:t>
            </a:r>
            <a:r>
              <a:rPr lang="zh-CN" altLang="en-US" b="1" baseline="-25000" dirty="0">
                <a:latin typeface="Songti SC" charset="-122"/>
                <a:ea typeface="Songti SC" charset="-122"/>
                <a:cs typeface="Songti SC" charset="-122"/>
                <a:sym typeface="Verdana" charset="0"/>
              </a:rPr>
              <a:t>3</a:t>
            </a:r>
            <a:r>
              <a:rPr lang="zh-CN" altLang="en-US" b="1" dirty="0">
                <a:latin typeface="Songti SC" charset="-122"/>
                <a:ea typeface="Songti SC" charset="-122"/>
                <a:cs typeface="Songti SC" charset="-122"/>
                <a:sym typeface="Verdana" charset="0"/>
              </a:rPr>
              <a:t>、x</a:t>
            </a:r>
            <a:r>
              <a:rPr lang="zh-CN" altLang="en-US" b="1" baseline="-25000" dirty="0">
                <a:latin typeface="Songti SC" charset="-122"/>
                <a:ea typeface="Songti SC" charset="-122"/>
                <a:cs typeface="Songti SC" charset="-122"/>
                <a:sym typeface="Verdana" charset="0"/>
              </a:rPr>
              <a:t>4</a:t>
            </a:r>
            <a:r>
              <a:rPr lang="zh-CN" altLang="en-US" b="1" dirty="0">
                <a:latin typeface="Songti SC" charset="-122"/>
                <a:ea typeface="Songti SC" charset="-122"/>
                <a:cs typeface="Songti SC" charset="-122"/>
                <a:sym typeface="Verdana" charset="0"/>
              </a:rPr>
              <a:t>得）</a:t>
            </a:r>
          </a:p>
          <a:p>
            <a:pPr algn="just">
              <a:lnSpc>
                <a:spcPct val="130000"/>
              </a:lnSpc>
              <a:spcBef>
                <a:spcPct val="20000"/>
              </a:spcBef>
            </a:pPr>
            <a:r>
              <a:rPr lang="zh-CN" altLang="en-US" sz="2800" b="1" dirty="0" smtClean="0">
                <a:latin typeface="Songti SC" charset="-122"/>
                <a:ea typeface="Songti SC" charset="-122"/>
                <a:cs typeface="Songti SC" charset="-122"/>
                <a:sym typeface="Verdana" charset="0"/>
              </a:rPr>
              <a:t> </a:t>
            </a:r>
            <a:r>
              <a:rPr lang="zh-CN" altLang="en-US" b="1" dirty="0" smtClean="0">
                <a:latin typeface="Songti SC" charset="-122"/>
                <a:ea typeface="Songti SC" charset="-122"/>
                <a:cs typeface="Songti SC" charset="-122"/>
                <a:sym typeface="Verdana" charset="0"/>
              </a:rPr>
              <a:t>x</a:t>
            </a:r>
            <a:r>
              <a:rPr lang="zh-CN" altLang="en-US" b="1" baseline="-25000" dirty="0">
                <a:latin typeface="Songti SC" charset="-122"/>
                <a:ea typeface="Songti SC" charset="-122"/>
                <a:cs typeface="Songti SC" charset="-122"/>
                <a:sym typeface="Verdana" charset="0"/>
              </a:rPr>
              <a:t>3</a:t>
            </a:r>
            <a:r>
              <a:rPr lang="zh-CN" altLang="en-US" b="1" dirty="0">
                <a:latin typeface="Songti SC" charset="-122"/>
                <a:ea typeface="Songti SC" charset="-122"/>
                <a:cs typeface="Songti SC" charset="-122"/>
                <a:sym typeface="Verdana" charset="0"/>
              </a:rPr>
              <a:t>＝2－x</a:t>
            </a:r>
            <a:r>
              <a:rPr lang="zh-CN" altLang="en-US" b="1" baseline="-25000" dirty="0">
                <a:latin typeface="Songti SC" charset="-122"/>
                <a:ea typeface="Songti SC" charset="-122"/>
                <a:cs typeface="Songti SC" charset="-122"/>
                <a:sym typeface="Verdana" charset="0"/>
              </a:rPr>
              <a:t>1</a:t>
            </a:r>
            <a:r>
              <a:rPr lang="zh-CN" altLang="en-US" b="1" dirty="0">
                <a:latin typeface="Songti SC" charset="-122"/>
                <a:ea typeface="Songti SC" charset="-122"/>
                <a:cs typeface="Songti SC" charset="-122"/>
                <a:sym typeface="Verdana" charset="0"/>
              </a:rPr>
              <a:t>+1/2x</a:t>
            </a:r>
            <a:r>
              <a:rPr lang="zh-CN" altLang="en-US" b="1" baseline="-25000" dirty="0">
                <a:latin typeface="Songti SC" charset="-122"/>
                <a:ea typeface="Songti SC" charset="-122"/>
                <a:cs typeface="Songti SC" charset="-122"/>
                <a:sym typeface="Verdana" charset="0"/>
              </a:rPr>
              <a:t>5</a:t>
            </a:r>
          </a:p>
          <a:p>
            <a:pPr algn="just">
              <a:lnSpc>
                <a:spcPct val="130000"/>
              </a:lnSpc>
              <a:spcBef>
                <a:spcPct val="20000"/>
              </a:spcBef>
            </a:pPr>
            <a:r>
              <a:rPr lang="zh-CN" altLang="en-US" b="1" dirty="0" smtClean="0">
                <a:latin typeface="Songti SC" charset="-122"/>
                <a:ea typeface="Songti SC" charset="-122"/>
                <a:cs typeface="Songti SC" charset="-122"/>
                <a:sym typeface="Verdana" charset="0"/>
              </a:rPr>
              <a:t> x</a:t>
            </a:r>
            <a:r>
              <a:rPr lang="zh-CN" altLang="en-US" b="1" baseline="-25000" dirty="0">
                <a:latin typeface="Songti SC" charset="-122"/>
                <a:ea typeface="Songti SC" charset="-122"/>
                <a:cs typeface="Songti SC" charset="-122"/>
                <a:sym typeface="Verdana" charset="0"/>
              </a:rPr>
              <a:t>4</a:t>
            </a:r>
            <a:r>
              <a:rPr lang="zh-CN" altLang="en-US" b="1" dirty="0">
                <a:latin typeface="Songti SC" charset="-122"/>
                <a:ea typeface="Songti SC" charset="-122"/>
                <a:cs typeface="Songti SC" charset="-122"/>
                <a:sym typeface="Verdana" charset="0"/>
              </a:rPr>
              <a:t>＝16－4x</a:t>
            </a:r>
            <a:r>
              <a:rPr lang="zh-CN" altLang="en-US" b="1" baseline="-25000" dirty="0">
                <a:latin typeface="Songti SC" charset="-122"/>
                <a:ea typeface="Songti SC" charset="-122"/>
                <a:cs typeface="Songti SC" charset="-122"/>
                <a:sym typeface="Verdana" charset="0"/>
              </a:rPr>
              <a:t>1           </a:t>
            </a:r>
            <a:r>
              <a:rPr lang="zh-CN" altLang="en-US" b="1" baseline="-25000" dirty="0" smtClean="0">
                <a:latin typeface="Songti SC" charset="-122"/>
                <a:ea typeface="Songti SC" charset="-122"/>
                <a:cs typeface="Songti SC" charset="-122"/>
                <a:sym typeface="Verdana" charset="0"/>
              </a:rPr>
              <a:t>                </a:t>
            </a:r>
            <a:r>
              <a:rPr lang="zh-CN" altLang="en-US" b="1" dirty="0">
                <a:latin typeface="Songti SC" charset="-122"/>
                <a:ea typeface="Songti SC" charset="-122"/>
                <a:cs typeface="Songti SC" charset="-122"/>
                <a:sym typeface="Arial" charset="0"/>
              </a:rPr>
              <a:t>…</a:t>
            </a:r>
            <a:r>
              <a:rPr lang="zh-CN" altLang="en-US" b="1" dirty="0">
                <a:latin typeface="Songti SC" charset="-122"/>
                <a:ea typeface="Songti SC" charset="-122"/>
                <a:cs typeface="Songti SC" charset="-122"/>
                <a:sym typeface="Verdana" charset="0"/>
              </a:rPr>
              <a:t>（5）代入目标函数表达式</a:t>
            </a:r>
          </a:p>
          <a:p>
            <a:pPr algn="just">
              <a:lnSpc>
                <a:spcPct val="130000"/>
              </a:lnSpc>
              <a:spcBef>
                <a:spcPct val="20000"/>
              </a:spcBef>
            </a:pPr>
            <a:r>
              <a:rPr lang="zh-CN" altLang="en-US" b="1" dirty="0" smtClean="0">
                <a:latin typeface="Songti SC" charset="-122"/>
                <a:ea typeface="Songti SC" charset="-122"/>
                <a:cs typeface="Songti SC" charset="-122"/>
                <a:sym typeface="Verdana" charset="0"/>
              </a:rPr>
              <a:t> x</a:t>
            </a:r>
            <a:r>
              <a:rPr lang="zh-CN" altLang="en-US" b="1" baseline="-25000" dirty="0">
                <a:latin typeface="Songti SC" charset="-122"/>
                <a:ea typeface="Songti SC" charset="-122"/>
                <a:cs typeface="Songti SC" charset="-122"/>
                <a:sym typeface="Verdana" charset="0"/>
              </a:rPr>
              <a:t>2</a:t>
            </a:r>
            <a:r>
              <a:rPr lang="zh-CN" altLang="en-US" b="1" dirty="0">
                <a:latin typeface="Songti SC" charset="-122"/>
                <a:ea typeface="Songti SC" charset="-122"/>
                <a:cs typeface="Songti SC" charset="-122"/>
                <a:sym typeface="Verdana" charset="0"/>
              </a:rPr>
              <a:t>＝3 －1/4x</a:t>
            </a:r>
            <a:r>
              <a:rPr lang="zh-CN" altLang="en-US" b="1" baseline="-25000" dirty="0">
                <a:latin typeface="Songti SC" charset="-122"/>
                <a:ea typeface="Songti SC" charset="-122"/>
                <a:cs typeface="Songti SC" charset="-122"/>
                <a:sym typeface="Verdana" charset="0"/>
              </a:rPr>
              <a:t>5</a:t>
            </a:r>
          </a:p>
          <a:p>
            <a:pPr algn="just" eaLnBrk="1" hangingPunct="1">
              <a:lnSpc>
                <a:spcPct val="130000"/>
              </a:lnSpc>
            </a:pPr>
            <a:r>
              <a:rPr lang="zh-CN" altLang="en-US" b="1" dirty="0">
                <a:latin typeface="Songti SC" charset="-122"/>
                <a:ea typeface="Songti SC" charset="-122"/>
                <a:cs typeface="Songti SC" charset="-122"/>
              </a:rPr>
              <a:t>新的目标函数（最优判别式）： Z＝9+</a:t>
            </a:r>
            <a:r>
              <a:rPr lang="zh-CN" altLang="en-US" b="1" dirty="0">
                <a:solidFill>
                  <a:srgbClr val="FF0000"/>
                </a:solidFill>
                <a:latin typeface="Songti SC" charset="-122"/>
                <a:ea typeface="Songti SC" charset="-122"/>
                <a:cs typeface="Songti SC" charset="-122"/>
              </a:rPr>
              <a:t>2</a:t>
            </a:r>
            <a:r>
              <a:rPr lang="zh-CN" altLang="en-US" b="1" dirty="0">
                <a:latin typeface="Songti SC" charset="-122"/>
                <a:ea typeface="Songti SC" charset="-122"/>
                <a:cs typeface="Songti SC" charset="-122"/>
              </a:rPr>
              <a:t> </a:t>
            </a:r>
            <a:r>
              <a:rPr lang="zh-CN" altLang="en-US" b="1" dirty="0" smtClean="0">
                <a:latin typeface="Songti SC" charset="-122"/>
                <a:ea typeface="Songti SC" charset="-122"/>
                <a:cs typeface="Songti SC" charset="-122"/>
              </a:rPr>
              <a:t>x</a:t>
            </a:r>
            <a:r>
              <a:rPr lang="zh-CN" altLang="en-US" b="1" baseline="-25000" dirty="0" smtClean="0">
                <a:latin typeface="Songti SC" charset="-122"/>
                <a:ea typeface="Songti SC" charset="-122"/>
                <a:cs typeface="Songti SC" charset="-122"/>
              </a:rPr>
              <a:t>1</a:t>
            </a:r>
            <a:r>
              <a:rPr lang="en-US" altLang="zh-CN" b="1" dirty="0" smtClean="0">
                <a:latin typeface="Songti SC" charset="-122"/>
                <a:ea typeface="Songti SC" charset="-122"/>
                <a:cs typeface="Songti SC" charset="-122"/>
              </a:rPr>
              <a:t>-</a:t>
            </a:r>
            <a:r>
              <a:rPr lang="zh-CN" altLang="en-US" b="1" dirty="0" smtClean="0">
                <a:latin typeface="Songti SC" charset="-122"/>
                <a:ea typeface="Songti SC" charset="-122"/>
                <a:cs typeface="Songti SC" charset="-122"/>
              </a:rPr>
              <a:t>3/4 </a:t>
            </a:r>
            <a:r>
              <a:rPr lang="zh-CN" altLang="en-US" b="1" dirty="0">
                <a:latin typeface="Songti SC" charset="-122"/>
                <a:ea typeface="Songti SC" charset="-122"/>
                <a:cs typeface="Songti SC" charset="-122"/>
              </a:rPr>
              <a:t>x</a:t>
            </a:r>
            <a:r>
              <a:rPr lang="zh-CN" altLang="en-US" b="1" baseline="-25000" dirty="0">
                <a:latin typeface="Songti SC" charset="-122"/>
                <a:ea typeface="Songti SC" charset="-122"/>
                <a:cs typeface="Songti SC" charset="-122"/>
              </a:rPr>
              <a:t>5</a:t>
            </a:r>
            <a:r>
              <a:rPr lang="zh-CN" altLang="en-US" b="1" dirty="0">
                <a:latin typeface="Songti SC" charset="-122"/>
                <a:ea typeface="Songti SC" charset="-122"/>
                <a:cs typeface="Songti SC" charset="-122"/>
              </a:rPr>
              <a:t> </a:t>
            </a:r>
          </a:p>
          <a:p>
            <a:pPr algn="just">
              <a:lnSpc>
                <a:spcPct val="130000"/>
              </a:lnSpc>
              <a:spcBef>
                <a:spcPct val="20000"/>
              </a:spcBef>
            </a:pPr>
            <a:endParaRPr lang="zh-CN" altLang="en-US" sz="2800" b="1" dirty="0">
              <a:latin typeface="Songti SC" charset="-122"/>
              <a:ea typeface="Songti SC" charset="-122"/>
              <a:cs typeface="Songti SC" charset="-122"/>
              <a:sym typeface="华文仿宋" charset="-122"/>
            </a:endParaRPr>
          </a:p>
        </p:txBody>
      </p:sp>
      <p:sp>
        <p:nvSpPr>
          <p:cNvPr id="10" name="AutoShape 11"/>
          <p:cNvSpPr>
            <a:spLocks/>
          </p:cNvSpPr>
          <p:nvPr/>
        </p:nvSpPr>
        <p:spPr bwMode="auto">
          <a:xfrm>
            <a:off x="1154307" y="2291141"/>
            <a:ext cx="85302" cy="1524000"/>
          </a:xfrm>
          <a:prstGeom prst="leftBrace">
            <a:avLst>
              <a:gd name="adj1" fmla="val 166667"/>
              <a:gd name="adj2" fmla="val 50000"/>
            </a:avLst>
          </a:prstGeom>
          <a:noFill/>
          <a:ln w="9525" cap="flat" cmpd="sng">
            <a:solidFill>
              <a:srgbClr val="9933F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lIns="90171" tIns="46991" rIns="90171" bIns="46991" anchor="ctr"/>
          <a:lstStyle/>
          <a:p>
            <a:pPr eaLnBrk="0" hangingPunct="0">
              <a:lnSpc>
                <a:spcPct val="130000"/>
              </a:lnSpc>
            </a:pPr>
            <a:endParaRPr lang="zh-CN" altLang="zh-CN" sz="2800" dirty="0">
              <a:solidFill>
                <a:srgbClr val="006699"/>
              </a:solidFill>
              <a:latin typeface="Verdana" charset="0"/>
              <a:ea typeface="宋体-简 粗体" charset="-122"/>
              <a:sym typeface="Verdana" charset="0"/>
            </a:endParaRPr>
          </a:p>
        </p:txBody>
      </p:sp>
      <p:sp>
        <p:nvSpPr>
          <p:cNvPr id="12"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
        <p:nvSpPr>
          <p:cNvPr id="2" name="矩形 1"/>
          <p:cNvSpPr/>
          <p:nvPr/>
        </p:nvSpPr>
        <p:spPr>
          <a:xfrm>
            <a:off x="982276" y="4680567"/>
            <a:ext cx="10521074" cy="1567993"/>
          </a:xfrm>
          <a:prstGeom prst="rect">
            <a:avLst/>
          </a:prstGeom>
        </p:spPr>
        <p:txBody>
          <a:bodyPr wrap="square">
            <a:spAutoFit/>
          </a:bodyPr>
          <a:lstStyle/>
          <a:p>
            <a:pPr>
              <a:lnSpc>
                <a:spcPct val="130000"/>
              </a:lnSpc>
            </a:pPr>
            <a:r>
              <a:rPr lang="zh-CN" altLang="en-US" sz="2800" b="1" dirty="0">
                <a:latin typeface="Songti SC" charset="-122"/>
                <a:ea typeface="Songti SC" charset="-122"/>
                <a:cs typeface="Songti SC" charset="-122"/>
                <a:sym typeface="华文仿宋" charset="-122"/>
              </a:rPr>
              <a:t> </a:t>
            </a:r>
            <a:r>
              <a:rPr lang="zh-CN" altLang="en-US" sz="2800" b="1" dirty="0" smtClean="0">
                <a:latin typeface="Songti SC" charset="-122"/>
                <a:ea typeface="Songti SC" charset="-122"/>
                <a:cs typeface="Songti SC" charset="-122"/>
                <a:sym typeface="华文仿宋" charset="-122"/>
              </a:rPr>
              <a:t>   </a:t>
            </a:r>
            <a:r>
              <a:rPr lang="zh-CN" altLang="en-US" sz="2400" b="1" dirty="0" smtClean="0">
                <a:latin typeface="Songti SC" charset="-122"/>
                <a:ea typeface="Songti SC" charset="-122"/>
                <a:cs typeface="Songti SC" charset="-122"/>
                <a:sym typeface="华文仿宋" charset="-122"/>
              </a:rPr>
              <a:t>从</a:t>
            </a:r>
            <a:r>
              <a:rPr lang="zh-CN" altLang="en-US" sz="2400" b="1" dirty="0">
                <a:latin typeface="Songti SC" charset="-122"/>
                <a:ea typeface="Songti SC" charset="-122"/>
                <a:cs typeface="Songti SC" charset="-122"/>
                <a:sym typeface="华文仿宋" charset="-122"/>
              </a:rPr>
              <a:t>目标函数的表达式中可以看出，非基变量x</a:t>
            </a:r>
            <a:r>
              <a:rPr lang="zh-CN" altLang="en-US" sz="2400" b="1" baseline="-25000" dirty="0">
                <a:latin typeface="Songti SC" charset="-122"/>
                <a:ea typeface="Songti SC" charset="-122"/>
                <a:cs typeface="Songti SC" charset="-122"/>
                <a:sym typeface="华文仿宋" charset="-122"/>
              </a:rPr>
              <a:t>1</a:t>
            </a:r>
            <a:r>
              <a:rPr lang="zh-CN" altLang="en-US" sz="2400" b="1" dirty="0">
                <a:latin typeface="Songti SC" charset="-122"/>
                <a:ea typeface="Songti SC" charset="-122"/>
                <a:cs typeface="Songti SC" charset="-122"/>
                <a:sym typeface="华文仿宋" charset="-122"/>
              </a:rPr>
              <a:t>的系数仍是</a:t>
            </a:r>
            <a:r>
              <a:rPr lang="zh-CN" altLang="en-US" sz="2400" b="1" dirty="0">
                <a:solidFill>
                  <a:srgbClr val="FF0000"/>
                </a:solidFill>
                <a:latin typeface="Songti SC" charset="-122"/>
                <a:ea typeface="Songti SC" charset="-122"/>
                <a:cs typeface="Songti SC" charset="-122"/>
                <a:sym typeface="华文仿宋" charset="-122"/>
              </a:rPr>
              <a:t>正数</a:t>
            </a:r>
            <a:r>
              <a:rPr lang="zh-CN" altLang="en-US" sz="2400" b="1" dirty="0">
                <a:latin typeface="Songti SC" charset="-122"/>
                <a:ea typeface="Songti SC" charset="-122"/>
                <a:cs typeface="Songti SC" charset="-122"/>
                <a:sym typeface="华文仿宋" charset="-122"/>
              </a:rPr>
              <a:t>，这说明目标函数值还可以增大，即X</a:t>
            </a:r>
            <a:r>
              <a:rPr lang="zh-CN" altLang="en-US" sz="2400" b="1" baseline="30000" dirty="0">
                <a:latin typeface="Songti SC" charset="-122"/>
                <a:ea typeface="Songti SC" charset="-122"/>
                <a:cs typeface="Songti SC" charset="-122"/>
                <a:sym typeface="华文仿宋" charset="-122"/>
              </a:rPr>
              <a:t>（1）</a:t>
            </a:r>
            <a:r>
              <a:rPr lang="zh-CN" altLang="en-US" sz="2400" b="1" dirty="0">
                <a:latin typeface="Songti SC" charset="-122"/>
                <a:ea typeface="Songti SC" charset="-122"/>
                <a:cs typeface="Songti SC" charset="-122"/>
                <a:sym typeface="华文仿宋" charset="-122"/>
              </a:rPr>
              <a:t>不是最优解。重复上述步骤，确定进基和出基变量，继续迭代．可再找另一个基可行解。</a:t>
            </a:r>
            <a:endParaRPr lang="zh-CN" altLang="en-US" sz="2400" dirty="0"/>
          </a:p>
        </p:txBody>
      </p:sp>
    </p:spTree>
    <p:extLst>
      <p:ext uri="{BB962C8B-B14F-4D97-AF65-F5344CB8AC3E}">
        <p14:creationId xmlns:p14="http://schemas.microsoft.com/office/powerpoint/2010/main" xmlns="" val="1221389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7" name="Rectangle 3"/>
          <p:cNvSpPr>
            <a:spLocks noGrp="1" noChangeArrowheads="1"/>
          </p:cNvSpPr>
          <p:nvPr>
            <p:ph idx="1"/>
          </p:nvPr>
        </p:nvSpPr>
        <p:spPr>
          <a:xfrm>
            <a:off x="1040524" y="5053503"/>
            <a:ext cx="10830909" cy="1112839"/>
          </a:xfrm>
        </p:spPr>
        <p:txBody>
          <a:bodyPr>
            <a:noAutofit/>
          </a:bodyPr>
          <a:lstStyle/>
          <a:p>
            <a:pPr>
              <a:buFontTx/>
              <a:buNone/>
            </a:pPr>
            <a:r>
              <a:rPr lang="zh-CN" altLang="en-US" sz="2400" b="1" dirty="0">
                <a:latin typeface="Songti SC" charset="-122"/>
                <a:ea typeface="Songti SC" charset="-122"/>
                <a:cs typeface="Songti SC" charset="-122"/>
              </a:rPr>
              <a:t>为使（5）</a:t>
            </a:r>
            <a:r>
              <a:rPr lang="zh-CN" altLang="en-US" sz="2400" b="1" dirty="0" smtClean="0">
                <a:latin typeface="Songti SC" charset="-122"/>
                <a:ea typeface="Songti SC" charset="-122"/>
                <a:cs typeface="Songti SC" charset="-122"/>
              </a:rPr>
              <a:t>成立只有取：（最小</a:t>
            </a:r>
            <a:r>
              <a:rPr lang="zh-CN" altLang="en-US" sz="2400" b="1" dirty="0">
                <a:latin typeface="Songti SC" charset="-122"/>
                <a:ea typeface="Songti SC" charset="-122"/>
                <a:cs typeface="Songti SC" charset="-122"/>
              </a:rPr>
              <a:t>比值</a:t>
            </a:r>
            <a:r>
              <a:rPr lang="zh-CN" altLang="en-US" sz="2400" b="1" dirty="0" smtClean="0">
                <a:latin typeface="Songti SC" charset="-122"/>
                <a:ea typeface="Songti SC" charset="-122"/>
                <a:cs typeface="Songti SC" charset="-122"/>
              </a:rPr>
              <a:t>法则）</a:t>
            </a:r>
          </a:p>
          <a:p>
            <a:pPr>
              <a:buFontTx/>
              <a:buNone/>
            </a:pPr>
            <a:r>
              <a:rPr lang="zh-CN" altLang="en-US" sz="2400" b="1" dirty="0" smtClean="0">
                <a:latin typeface="Songti SC" charset="-122"/>
                <a:ea typeface="Songti SC" charset="-122"/>
                <a:cs typeface="Songti SC" charset="-122"/>
              </a:rPr>
              <a:t>x</a:t>
            </a:r>
            <a:r>
              <a:rPr lang="zh-CN" altLang="en-US" sz="2400" b="1" baseline="-25000" dirty="0" smtClean="0">
                <a:latin typeface="Songti SC" charset="-122"/>
                <a:ea typeface="Songti SC" charset="-122"/>
                <a:cs typeface="Songti SC" charset="-122"/>
              </a:rPr>
              <a:t>1</a:t>
            </a:r>
            <a:r>
              <a:rPr lang="zh-CN" altLang="en-US" sz="2400" b="1" dirty="0" smtClean="0">
                <a:latin typeface="Songti SC" charset="-122"/>
                <a:ea typeface="Songti SC" charset="-122"/>
                <a:cs typeface="Songti SC" charset="-122"/>
              </a:rPr>
              <a:t>＝min（2，16/4，—）= min（2，4，—）= 2</a:t>
            </a:r>
          </a:p>
          <a:p>
            <a:pPr>
              <a:buFontTx/>
              <a:buNone/>
            </a:pPr>
            <a:r>
              <a:rPr lang="zh-CN" altLang="en-US" sz="2400" b="1" dirty="0" smtClean="0">
                <a:latin typeface="Songti SC" charset="-122"/>
                <a:ea typeface="Songti SC" charset="-122"/>
                <a:cs typeface="Songti SC" charset="-122"/>
              </a:rPr>
              <a:t>当x</a:t>
            </a:r>
            <a:r>
              <a:rPr lang="zh-CN" altLang="en-US" sz="2400" b="1" baseline="-25000" dirty="0" smtClean="0">
                <a:latin typeface="Songti SC" charset="-122"/>
                <a:ea typeface="Songti SC" charset="-122"/>
                <a:cs typeface="Songti SC" charset="-122"/>
              </a:rPr>
              <a:t>1</a:t>
            </a:r>
            <a:r>
              <a:rPr lang="zh-CN" altLang="en-US" sz="2400" b="1" dirty="0">
                <a:latin typeface="Songti SC" charset="-122"/>
                <a:ea typeface="Songti SC" charset="-122"/>
                <a:cs typeface="Songti SC" charset="-122"/>
              </a:rPr>
              <a:t>＝2</a:t>
            </a:r>
            <a:r>
              <a:rPr lang="zh-CN" altLang="en-US" sz="2400" b="1" dirty="0" smtClean="0">
                <a:latin typeface="Songti SC" charset="-122"/>
                <a:ea typeface="Songti SC" charset="-122"/>
                <a:cs typeface="Songti SC" charset="-122"/>
              </a:rPr>
              <a:t>时，有</a:t>
            </a:r>
            <a:r>
              <a:rPr lang="zh-CN" altLang="en-US" sz="2400" b="1" dirty="0">
                <a:latin typeface="Songti SC" charset="-122"/>
                <a:ea typeface="Songti SC" charset="-122"/>
                <a:cs typeface="Songti SC" charset="-122"/>
              </a:rPr>
              <a:t>x</a:t>
            </a:r>
            <a:r>
              <a:rPr lang="zh-CN" altLang="en-US" sz="2400" b="1" baseline="-25000" dirty="0">
                <a:latin typeface="Songti SC" charset="-122"/>
                <a:ea typeface="Songti SC" charset="-122"/>
                <a:cs typeface="Songti SC" charset="-122"/>
              </a:rPr>
              <a:t>3</a:t>
            </a:r>
            <a:r>
              <a:rPr lang="zh-CN" altLang="en-US" sz="2400" b="1" dirty="0">
                <a:latin typeface="Songti SC" charset="-122"/>
                <a:ea typeface="Songti SC" charset="-122"/>
                <a:cs typeface="Songti SC" charset="-122"/>
              </a:rPr>
              <a:t>＝</a:t>
            </a:r>
            <a:r>
              <a:rPr lang="zh-CN" altLang="en-US" sz="2400" b="1" dirty="0" smtClean="0">
                <a:latin typeface="Songti SC" charset="-122"/>
                <a:ea typeface="Songti SC" charset="-122"/>
                <a:cs typeface="Songti SC" charset="-122"/>
              </a:rPr>
              <a:t>0，x</a:t>
            </a:r>
            <a:r>
              <a:rPr lang="zh-CN" altLang="en-US" sz="2400" b="1" baseline="-25000" dirty="0" smtClean="0">
                <a:latin typeface="Songti SC" charset="-122"/>
                <a:ea typeface="Songti SC" charset="-122"/>
                <a:cs typeface="Songti SC" charset="-122"/>
              </a:rPr>
              <a:t>3</a:t>
            </a:r>
            <a:r>
              <a:rPr lang="zh-CN" altLang="en-US" sz="2400" b="1" dirty="0">
                <a:latin typeface="Songti SC" charset="-122"/>
                <a:ea typeface="Songti SC" charset="-122"/>
                <a:cs typeface="Songti SC" charset="-122"/>
              </a:rPr>
              <a:t>为出基变量。即x</a:t>
            </a:r>
            <a:r>
              <a:rPr lang="zh-CN" altLang="en-US" sz="2400" b="1" baseline="-25000" dirty="0">
                <a:latin typeface="Songti SC" charset="-122"/>
                <a:ea typeface="Songti SC" charset="-122"/>
                <a:cs typeface="Songti SC" charset="-122"/>
              </a:rPr>
              <a:t>3</a:t>
            </a:r>
            <a:r>
              <a:rPr lang="zh-CN" altLang="en-US" sz="2400" b="1" dirty="0">
                <a:latin typeface="Songti SC" charset="-122"/>
                <a:ea typeface="Songti SC" charset="-122"/>
                <a:cs typeface="Songti SC" charset="-122"/>
              </a:rPr>
              <a:t>出基变成了非基</a:t>
            </a:r>
            <a:r>
              <a:rPr lang="zh-CN" altLang="en-US" sz="2400" b="1" dirty="0" smtClean="0">
                <a:latin typeface="Songti SC" charset="-122"/>
                <a:ea typeface="Songti SC" charset="-122"/>
                <a:cs typeface="Songti SC" charset="-122"/>
              </a:rPr>
              <a:t>变量，用</a:t>
            </a:r>
            <a:r>
              <a:rPr lang="zh-CN" altLang="en-US" sz="2400" b="1" dirty="0">
                <a:latin typeface="Songti SC" charset="-122"/>
                <a:ea typeface="Songti SC" charset="-122"/>
                <a:cs typeface="Songti SC" charset="-122"/>
              </a:rPr>
              <a:t>x</a:t>
            </a:r>
            <a:r>
              <a:rPr lang="zh-CN" altLang="en-US" sz="2400" b="1" baseline="-25000" dirty="0">
                <a:latin typeface="Songti SC" charset="-122"/>
                <a:ea typeface="Songti SC" charset="-122"/>
                <a:cs typeface="Songti SC" charset="-122"/>
              </a:rPr>
              <a:t>1</a:t>
            </a:r>
            <a:r>
              <a:rPr lang="zh-CN" altLang="en-US" sz="2400" b="1" dirty="0">
                <a:latin typeface="Songti SC" charset="-122"/>
                <a:ea typeface="Songti SC" charset="-122"/>
                <a:cs typeface="Songti SC" charset="-122"/>
              </a:rPr>
              <a:t>去替换x</a:t>
            </a:r>
            <a:r>
              <a:rPr lang="zh-CN" altLang="en-US" sz="2400" b="1" baseline="-25000" dirty="0">
                <a:latin typeface="Songti SC" charset="-122"/>
                <a:ea typeface="Songti SC" charset="-122"/>
                <a:cs typeface="Songti SC" charset="-122"/>
              </a:rPr>
              <a:t>3</a:t>
            </a:r>
            <a:r>
              <a:rPr lang="zh-CN" altLang="en-US" sz="2400" b="1" dirty="0">
                <a:latin typeface="Songti SC" charset="-122"/>
                <a:ea typeface="Songti SC" charset="-122"/>
                <a:cs typeface="Songti SC" charset="-122"/>
              </a:rPr>
              <a:t>。</a:t>
            </a:r>
          </a:p>
        </p:txBody>
      </p:sp>
      <p:sp>
        <p:nvSpPr>
          <p:cNvPr id="8" name="Rectangle 2"/>
          <p:cNvSpPr>
            <a:spLocks noGrp="1" noChangeArrowheads="1"/>
          </p:cNvSpPr>
          <p:nvPr/>
        </p:nvSpPr>
        <p:spPr bwMode="auto">
          <a:xfrm>
            <a:off x="1343026" y="940832"/>
            <a:ext cx="8795291" cy="360045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lstStyle>
            <a:lvl1pPr marL="342900" indent="-342900" eaLnBrk="0" hangingPunct="0">
              <a:spcBef>
                <a:spcPct val="20000"/>
              </a:spcBef>
              <a:buChar char="•"/>
              <a:defRPr sz="2400">
                <a:solidFill>
                  <a:schemeClr val="tx1"/>
                </a:solidFill>
                <a:latin typeface="Arial" charset="0"/>
                <a:ea typeface="微软雅黑" charset="0"/>
              </a:defRPr>
            </a:lvl1pPr>
            <a:lvl2pPr marL="742950" indent="-285750" eaLnBrk="0" hangingPunct="0">
              <a:spcBef>
                <a:spcPct val="20000"/>
              </a:spcBef>
              <a:buChar char="–"/>
              <a:defRPr sz="2000">
                <a:solidFill>
                  <a:schemeClr val="tx1"/>
                </a:solidFill>
                <a:latin typeface="Arial" charset="0"/>
                <a:ea typeface="微软雅黑" charset="0"/>
              </a:defRPr>
            </a:lvl2pPr>
            <a:lvl3pPr marL="1143000" indent="-228600" eaLnBrk="0" hangingPunct="0">
              <a:spcBef>
                <a:spcPct val="20000"/>
              </a:spcBef>
              <a:buChar char="•"/>
              <a:defRPr>
                <a:solidFill>
                  <a:schemeClr val="tx1"/>
                </a:solidFill>
                <a:latin typeface="Arial" charset="0"/>
                <a:ea typeface="微软雅黑" charset="0"/>
              </a:defRPr>
            </a:lvl3pPr>
            <a:lvl4pPr marL="1600200" indent="-228600" eaLnBrk="0" hangingPunct="0">
              <a:spcBef>
                <a:spcPct val="20000"/>
              </a:spcBef>
              <a:buChar char="–"/>
              <a:defRPr sz="1600">
                <a:solidFill>
                  <a:schemeClr val="tx1"/>
                </a:solidFill>
                <a:latin typeface="Arial" charset="0"/>
                <a:ea typeface="微软雅黑" charset="0"/>
              </a:defRPr>
            </a:lvl4pPr>
            <a:lvl5pPr marL="2057400" indent="-228600" eaLnBrk="0" hangingPunct="0">
              <a:spcBef>
                <a:spcPct val="20000"/>
              </a:spcBef>
              <a:buChar char="»"/>
              <a:defRPr sz="1600">
                <a:solidFill>
                  <a:schemeClr val="tx1"/>
                </a:solidFill>
                <a:latin typeface="Arial" charset="0"/>
                <a:ea typeface="微软雅黑" charset="0"/>
              </a:defRPr>
            </a:lvl5pPr>
            <a:lvl6pPr marL="2514600" indent="-228600" eaLnBrk="0" fontAlgn="base" hangingPunct="0">
              <a:spcBef>
                <a:spcPct val="20000"/>
              </a:spcBef>
              <a:spcAft>
                <a:spcPct val="0"/>
              </a:spcAft>
              <a:buChar char="»"/>
              <a:defRPr sz="1600">
                <a:solidFill>
                  <a:schemeClr val="tx1"/>
                </a:solidFill>
                <a:latin typeface="Arial" charset="0"/>
                <a:ea typeface="微软雅黑" charset="0"/>
              </a:defRPr>
            </a:lvl6pPr>
            <a:lvl7pPr marL="2971800" indent="-228600" eaLnBrk="0" fontAlgn="base" hangingPunct="0">
              <a:spcBef>
                <a:spcPct val="20000"/>
              </a:spcBef>
              <a:spcAft>
                <a:spcPct val="0"/>
              </a:spcAft>
              <a:buChar char="»"/>
              <a:defRPr sz="1600">
                <a:solidFill>
                  <a:schemeClr val="tx1"/>
                </a:solidFill>
                <a:latin typeface="Arial" charset="0"/>
                <a:ea typeface="微软雅黑" charset="0"/>
              </a:defRPr>
            </a:lvl7pPr>
            <a:lvl8pPr marL="3429000" indent="-228600" eaLnBrk="0" fontAlgn="base" hangingPunct="0">
              <a:spcBef>
                <a:spcPct val="20000"/>
              </a:spcBef>
              <a:spcAft>
                <a:spcPct val="0"/>
              </a:spcAft>
              <a:buChar char="»"/>
              <a:defRPr sz="1600">
                <a:solidFill>
                  <a:schemeClr val="tx1"/>
                </a:solidFill>
                <a:latin typeface="Arial" charset="0"/>
                <a:ea typeface="微软雅黑" charset="0"/>
              </a:defRPr>
            </a:lvl8pPr>
            <a:lvl9pPr marL="3886200" indent="-228600" eaLnBrk="0" fontAlgn="base" hangingPunct="0">
              <a:spcBef>
                <a:spcPct val="20000"/>
              </a:spcBef>
              <a:spcAft>
                <a:spcPct val="0"/>
              </a:spcAft>
              <a:buChar char="»"/>
              <a:defRPr sz="1600">
                <a:solidFill>
                  <a:schemeClr val="tx1"/>
                </a:solidFill>
                <a:latin typeface="Arial" charset="0"/>
                <a:ea typeface="微软雅黑" charset="0"/>
              </a:defRPr>
            </a:lvl9pPr>
          </a:lstStyle>
          <a:p>
            <a:pPr eaLnBrk="1" hangingPunct="1">
              <a:lnSpc>
                <a:spcPct val="130000"/>
              </a:lnSpc>
              <a:buFontTx/>
              <a:buNone/>
            </a:pPr>
            <a:r>
              <a:rPr lang="zh-CN" altLang="en-US" b="1" dirty="0">
                <a:latin typeface="Songti SC" charset="-122"/>
                <a:ea typeface="Songti SC" charset="-122"/>
                <a:cs typeface="Songti SC" charset="-122"/>
              </a:rPr>
              <a:t>（</a:t>
            </a:r>
            <a:r>
              <a:rPr lang="zh-CN" altLang="zh-CN" b="1" dirty="0">
                <a:latin typeface="Songti SC" charset="-122"/>
                <a:ea typeface="Songti SC" charset="-122"/>
                <a:cs typeface="Songti SC" charset="-122"/>
              </a:rPr>
              <a:t>1）确定进</a:t>
            </a:r>
            <a:r>
              <a:rPr lang="zh-CN" altLang="zh-CN" b="1" dirty="0" smtClean="0">
                <a:latin typeface="Songti SC" charset="-122"/>
                <a:ea typeface="Songti SC" charset="-122"/>
                <a:cs typeface="Songti SC" charset="-122"/>
              </a:rPr>
              <a:t>基变量</a:t>
            </a:r>
            <a:r>
              <a:rPr lang="zh-CN" altLang="en-US" b="1" dirty="0" smtClean="0">
                <a:latin typeface="Songti SC" charset="-122"/>
                <a:ea typeface="Songti SC" charset="-122"/>
                <a:cs typeface="Songti SC" charset="-122"/>
              </a:rPr>
              <a:t>：</a:t>
            </a:r>
            <a:r>
              <a:rPr lang="zh-CN" altLang="zh-CN" b="1" dirty="0" smtClean="0">
                <a:latin typeface="Songti SC" charset="-122"/>
                <a:ea typeface="Songti SC" charset="-122"/>
                <a:cs typeface="Songti SC" charset="-122"/>
              </a:rPr>
              <a:t> </a:t>
            </a:r>
            <a:r>
              <a:rPr lang="zh-CN" altLang="zh-CN" b="1" dirty="0">
                <a:latin typeface="Songti SC" charset="-122"/>
                <a:ea typeface="Songti SC" charset="-122"/>
                <a:cs typeface="Songti SC" charset="-122"/>
              </a:rPr>
              <a:t>x</a:t>
            </a:r>
            <a:r>
              <a:rPr lang="zh-CN" altLang="zh-CN" b="1" baseline="-25000" dirty="0">
                <a:latin typeface="Songti SC" charset="-122"/>
                <a:ea typeface="Songti SC" charset="-122"/>
                <a:cs typeface="Songti SC" charset="-122"/>
              </a:rPr>
              <a:t>1</a:t>
            </a:r>
            <a:r>
              <a:rPr lang="zh-CN" altLang="zh-CN" b="1" dirty="0">
                <a:latin typeface="Songti SC" charset="-122"/>
                <a:ea typeface="Songti SC" charset="-122"/>
                <a:cs typeface="Songti SC" charset="-122"/>
              </a:rPr>
              <a:t>进基</a:t>
            </a:r>
            <a:r>
              <a:rPr lang="zh-CN" altLang="en-US" b="1" dirty="0">
                <a:latin typeface="Songti SC" charset="-122"/>
                <a:ea typeface="Songti SC" charset="-122"/>
                <a:cs typeface="Songti SC" charset="-122"/>
              </a:rPr>
              <a:t>，</a:t>
            </a:r>
            <a:r>
              <a:rPr lang="zh-CN" altLang="zh-CN" b="1" dirty="0">
                <a:latin typeface="Songti SC" charset="-122"/>
                <a:ea typeface="Songti SC" charset="-122"/>
                <a:cs typeface="Songti SC" charset="-122"/>
              </a:rPr>
              <a:t>x</a:t>
            </a:r>
            <a:r>
              <a:rPr lang="zh-CN" altLang="zh-CN" b="1" baseline="-25000" dirty="0">
                <a:latin typeface="Songti SC" charset="-122"/>
                <a:ea typeface="Songti SC" charset="-122"/>
                <a:cs typeface="Songti SC" charset="-122"/>
              </a:rPr>
              <a:t>5</a:t>
            </a:r>
            <a:r>
              <a:rPr lang="zh-CN" altLang="zh-CN" b="1" dirty="0">
                <a:latin typeface="Songti SC" charset="-122"/>
                <a:ea typeface="Songti SC" charset="-122"/>
                <a:cs typeface="Songti SC" charset="-122"/>
              </a:rPr>
              <a:t>仍为非基变量</a:t>
            </a:r>
            <a:r>
              <a:rPr lang="zh-CN" altLang="en-US" b="1" dirty="0">
                <a:latin typeface="Songti SC" charset="-122"/>
                <a:ea typeface="Songti SC" charset="-122"/>
                <a:cs typeface="Songti SC" charset="-122"/>
              </a:rPr>
              <a:t>，</a:t>
            </a:r>
            <a:r>
              <a:rPr lang="zh-CN" altLang="zh-CN" b="1" dirty="0">
                <a:latin typeface="Songti SC" charset="-122"/>
                <a:ea typeface="Songti SC" charset="-122"/>
                <a:cs typeface="Songti SC" charset="-122"/>
              </a:rPr>
              <a:t>即x</a:t>
            </a:r>
            <a:r>
              <a:rPr lang="zh-CN" altLang="zh-CN" b="1" baseline="-25000" dirty="0">
                <a:latin typeface="Songti SC" charset="-122"/>
                <a:ea typeface="Songti SC" charset="-122"/>
                <a:cs typeface="Songti SC" charset="-122"/>
              </a:rPr>
              <a:t>5</a:t>
            </a:r>
            <a:r>
              <a:rPr lang="zh-CN" altLang="zh-CN" b="1" dirty="0">
                <a:latin typeface="Songti SC" charset="-122"/>
                <a:ea typeface="Songti SC" charset="-122"/>
                <a:cs typeface="Songti SC" charset="-122"/>
              </a:rPr>
              <a:t>＝</a:t>
            </a:r>
            <a:r>
              <a:rPr lang="zh-CN" altLang="zh-CN" b="1" dirty="0" smtClean="0">
                <a:latin typeface="Songti SC" charset="-122"/>
                <a:ea typeface="Songti SC" charset="-122"/>
                <a:cs typeface="Songti SC" charset="-122"/>
              </a:rPr>
              <a:t>0</a:t>
            </a:r>
            <a:endParaRPr lang="zh-CN" altLang="en-US" b="1" dirty="0" smtClean="0">
              <a:latin typeface="Songti SC" charset="-122"/>
              <a:ea typeface="Songti SC" charset="-122"/>
              <a:cs typeface="Songti SC" charset="-122"/>
            </a:endParaRPr>
          </a:p>
          <a:p>
            <a:pPr eaLnBrk="1" hangingPunct="1">
              <a:lnSpc>
                <a:spcPct val="130000"/>
              </a:lnSpc>
              <a:buFontTx/>
              <a:buNone/>
            </a:pPr>
            <a:r>
              <a:rPr lang="zh-CN" altLang="en-US" b="1" dirty="0" smtClean="0">
                <a:latin typeface="Songti SC" charset="-122"/>
                <a:ea typeface="Songti SC" charset="-122"/>
                <a:cs typeface="Songti SC" charset="-122"/>
              </a:rPr>
              <a:t>（2</a:t>
            </a:r>
            <a:r>
              <a:rPr lang="zh-CN" altLang="en-US" b="1" dirty="0">
                <a:latin typeface="Songti SC" charset="-122"/>
                <a:ea typeface="Songti SC" charset="-122"/>
                <a:cs typeface="Songti SC" charset="-122"/>
              </a:rPr>
              <a:t>）确定出基变量</a:t>
            </a:r>
          </a:p>
          <a:p>
            <a:pPr algn="just" eaLnBrk="1" hangingPunct="1">
              <a:lnSpc>
                <a:spcPct val="130000"/>
              </a:lnSpc>
              <a:buFontTx/>
              <a:buNone/>
            </a:pPr>
            <a:r>
              <a:rPr lang="zh-CN" altLang="en-US" b="1" dirty="0">
                <a:latin typeface="Songti SC" charset="-122"/>
                <a:ea typeface="Songti SC" charset="-122"/>
                <a:cs typeface="Songti SC" charset="-122"/>
              </a:rPr>
              <a:t>所有的变量都满足非负约束（满足可行性条件）由(4)式得：</a:t>
            </a:r>
          </a:p>
          <a:p>
            <a:pPr algn="just" eaLnBrk="1" hangingPunct="1">
              <a:lnSpc>
                <a:spcPct val="130000"/>
              </a:lnSpc>
              <a:buFontTx/>
              <a:buNone/>
            </a:pPr>
            <a:r>
              <a:rPr lang="zh-CN" altLang="en-US" b="1" dirty="0">
                <a:latin typeface="Songti SC" charset="-122"/>
                <a:ea typeface="Songti SC" charset="-122"/>
                <a:cs typeface="Songti SC" charset="-122"/>
              </a:rPr>
              <a:t>x</a:t>
            </a:r>
            <a:r>
              <a:rPr lang="zh-CN" altLang="en-US" b="1" baseline="-25000" dirty="0">
                <a:latin typeface="Songti SC" charset="-122"/>
                <a:ea typeface="Songti SC" charset="-122"/>
                <a:cs typeface="Songti SC" charset="-122"/>
              </a:rPr>
              <a:t>1</a:t>
            </a:r>
            <a:r>
              <a:rPr lang="zh-CN" altLang="en-US" b="1" dirty="0">
                <a:latin typeface="Songti SC" charset="-122"/>
                <a:ea typeface="Songti SC" charset="-122"/>
                <a:cs typeface="Songti SC" charset="-122"/>
              </a:rPr>
              <a:t>进基，x</a:t>
            </a:r>
            <a:r>
              <a:rPr lang="zh-CN" altLang="en-US" b="1" baseline="-25000" dirty="0">
                <a:latin typeface="Songti SC" charset="-122"/>
                <a:ea typeface="Songti SC" charset="-122"/>
                <a:cs typeface="Songti SC" charset="-122"/>
              </a:rPr>
              <a:t>5</a:t>
            </a:r>
            <a:r>
              <a:rPr lang="zh-CN" altLang="en-US" b="1" dirty="0">
                <a:latin typeface="Songti SC" charset="-122"/>
                <a:ea typeface="Songti SC" charset="-122"/>
                <a:cs typeface="Songti SC" charset="-122"/>
              </a:rPr>
              <a:t>仍为非基变量，即x</a:t>
            </a:r>
            <a:r>
              <a:rPr lang="zh-CN" altLang="en-US" b="1" baseline="-25000" dirty="0">
                <a:latin typeface="Songti SC" charset="-122"/>
                <a:ea typeface="Songti SC" charset="-122"/>
                <a:cs typeface="Songti SC" charset="-122"/>
              </a:rPr>
              <a:t>5</a:t>
            </a:r>
            <a:r>
              <a:rPr lang="zh-CN" altLang="en-US" b="1" dirty="0">
                <a:latin typeface="Songti SC" charset="-122"/>
                <a:ea typeface="Songti SC" charset="-122"/>
                <a:cs typeface="Songti SC" charset="-122"/>
              </a:rPr>
              <a:t>＝0</a:t>
            </a:r>
          </a:p>
          <a:p>
            <a:pPr lvl="2" algn="just">
              <a:lnSpc>
                <a:spcPct val="140000"/>
              </a:lnSpc>
              <a:buFontTx/>
              <a:buNone/>
            </a:pPr>
            <a:r>
              <a:rPr lang="zh-CN" altLang="en-US" sz="2400" b="1" dirty="0">
                <a:latin typeface="Songti SC" charset="-122"/>
                <a:ea typeface="Songti SC" charset="-122"/>
                <a:cs typeface="Songti SC" charset="-122"/>
                <a:sym typeface="Verdana" charset="0"/>
              </a:rPr>
              <a:t>x</a:t>
            </a:r>
            <a:r>
              <a:rPr lang="zh-CN" altLang="en-US" sz="2400" b="1" baseline="-25000" dirty="0">
                <a:latin typeface="Songti SC" charset="-122"/>
                <a:ea typeface="Songti SC" charset="-122"/>
                <a:cs typeface="Songti SC" charset="-122"/>
                <a:sym typeface="Verdana" charset="0"/>
              </a:rPr>
              <a:t>3</a:t>
            </a:r>
            <a:r>
              <a:rPr lang="zh-CN" altLang="en-US" sz="2400" b="1" dirty="0">
                <a:latin typeface="Songti SC" charset="-122"/>
                <a:ea typeface="Songti SC" charset="-122"/>
                <a:cs typeface="Songti SC" charset="-122"/>
                <a:sym typeface="Verdana" charset="0"/>
              </a:rPr>
              <a:t>＝2－x</a:t>
            </a:r>
            <a:r>
              <a:rPr lang="zh-CN" altLang="en-US" sz="2400" b="1" baseline="-25000" dirty="0">
                <a:latin typeface="Songti SC" charset="-122"/>
                <a:ea typeface="Songti SC" charset="-122"/>
                <a:cs typeface="Songti SC" charset="-122"/>
                <a:sym typeface="Verdana" charset="0"/>
              </a:rPr>
              <a:t>1</a:t>
            </a:r>
            <a:r>
              <a:rPr lang="zh-CN" altLang="en-US" sz="2400" b="1" dirty="0">
                <a:latin typeface="Songti SC" charset="-122"/>
                <a:ea typeface="Songti SC" charset="-122"/>
                <a:cs typeface="Songti SC" charset="-122"/>
                <a:sym typeface="Verdana" charset="0"/>
              </a:rPr>
              <a:t>+1/</a:t>
            </a:r>
            <a:r>
              <a:rPr lang="zh-CN" altLang="en-US" sz="2400" b="1" dirty="0" smtClean="0">
                <a:latin typeface="Songti SC" charset="-122"/>
                <a:ea typeface="Songti SC" charset="-122"/>
                <a:cs typeface="Songti SC" charset="-122"/>
                <a:sym typeface="Verdana" charset="0"/>
              </a:rPr>
              <a:t>2x</a:t>
            </a:r>
            <a:r>
              <a:rPr lang="zh-CN" altLang="en-US" sz="2400" b="1" baseline="-25000" dirty="0" smtClean="0">
                <a:latin typeface="Songti SC" charset="-122"/>
                <a:ea typeface="Songti SC" charset="-122"/>
                <a:cs typeface="Songti SC" charset="-122"/>
                <a:sym typeface="Verdana" charset="0"/>
              </a:rPr>
              <a:t>5</a:t>
            </a:r>
            <a:r>
              <a:rPr lang="zh-CN" altLang="en-US" sz="2400" b="1" dirty="0">
                <a:latin typeface="Songti SC" charset="-122"/>
                <a:ea typeface="Songti SC" charset="-122"/>
                <a:cs typeface="Songti SC" charset="-122"/>
              </a:rPr>
              <a:t> ≥ </a:t>
            </a:r>
            <a:r>
              <a:rPr lang="zh-CN" altLang="en-US" sz="2400" b="1" dirty="0" smtClean="0">
                <a:latin typeface="Songti SC" charset="-122"/>
                <a:ea typeface="Songti SC" charset="-122"/>
                <a:cs typeface="Songti SC" charset="-122"/>
                <a:sym typeface="Verdana" charset="0"/>
              </a:rPr>
              <a:t>0</a:t>
            </a:r>
            <a:endParaRPr lang="zh-CN" altLang="en-US" sz="2400" b="1" dirty="0">
              <a:latin typeface="Songti SC" charset="-122"/>
              <a:ea typeface="Songti SC" charset="-122"/>
              <a:cs typeface="Songti SC" charset="-122"/>
              <a:sym typeface="Verdana" charset="0"/>
            </a:endParaRPr>
          </a:p>
          <a:p>
            <a:pPr lvl="2" algn="just">
              <a:lnSpc>
                <a:spcPct val="140000"/>
              </a:lnSpc>
              <a:buFontTx/>
              <a:buNone/>
            </a:pPr>
            <a:r>
              <a:rPr lang="zh-CN" altLang="en-US" sz="2400" b="1" dirty="0">
                <a:latin typeface="Songti SC" charset="-122"/>
                <a:ea typeface="Songti SC" charset="-122"/>
                <a:cs typeface="Songti SC" charset="-122"/>
                <a:sym typeface="Verdana" charset="0"/>
              </a:rPr>
              <a:t>x</a:t>
            </a:r>
            <a:r>
              <a:rPr lang="zh-CN" altLang="en-US" sz="2400" b="1" baseline="-25000" dirty="0">
                <a:latin typeface="Songti SC" charset="-122"/>
                <a:ea typeface="Songti SC" charset="-122"/>
                <a:cs typeface="Songti SC" charset="-122"/>
                <a:sym typeface="Verdana" charset="0"/>
              </a:rPr>
              <a:t>4</a:t>
            </a:r>
            <a:r>
              <a:rPr lang="zh-CN" altLang="en-US" sz="2400" b="1" dirty="0">
                <a:latin typeface="Songti SC" charset="-122"/>
                <a:ea typeface="Songti SC" charset="-122"/>
                <a:cs typeface="Songti SC" charset="-122"/>
                <a:sym typeface="Verdana" charset="0"/>
              </a:rPr>
              <a:t>＝16－4x</a:t>
            </a:r>
            <a:r>
              <a:rPr lang="zh-CN" altLang="en-US" sz="2400" b="1" baseline="-25000" dirty="0">
                <a:latin typeface="Songti SC" charset="-122"/>
                <a:ea typeface="Songti SC" charset="-122"/>
                <a:cs typeface="Songti SC" charset="-122"/>
                <a:sym typeface="Verdana" charset="0"/>
              </a:rPr>
              <a:t>1</a:t>
            </a:r>
            <a:r>
              <a:rPr lang="zh-CN" altLang="en-US" sz="2400" b="1" dirty="0">
                <a:latin typeface="Songti SC" charset="-122"/>
                <a:ea typeface="Songti SC" charset="-122"/>
                <a:cs typeface="Songti SC" charset="-122"/>
                <a:sym typeface="Verdana" charset="0"/>
              </a:rPr>
              <a:t> </a:t>
            </a:r>
            <a:r>
              <a:rPr lang="zh-CN" altLang="en-US" sz="2400" b="1" dirty="0">
                <a:latin typeface="Songti SC" charset="-122"/>
                <a:ea typeface="Songti SC" charset="-122"/>
                <a:cs typeface="Songti SC" charset="-122"/>
              </a:rPr>
              <a:t>≥ </a:t>
            </a:r>
            <a:r>
              <a:rPr lang="zh-CN" altLang="en-US" sz="2400" b="1" dirty="0" smtClean="0">
                <a:latin typeface="Songti SC" charset="-122"/>
                <a:ea typeface="Songti SC" charset="-122"/>
                <a:cs typeface="Songti SC" charset="-122"/>
                <a:sym typeface="Verdana" charset="0"/>
              </a:rPr>
              <a:t>0         </a:t>
            </a:r>
            <a:r>
              <a:rPr lang="zh-CN" altLang="en-US" sz="2400" b="1" dirty="0">
                <a:latin typeface="Songti SC" charset="-122"/>
                <a:ea typeface="Songti SC" charset="-122"/>
                <a:cs typeface="Songti SC" charset="-122"/>
                <a:sym typeface="Verdana" charset="0"/>
              </a:rPr>
              <a:t>…（5）代入目标函数表达式</a:t>
            </a:r>
          </a:p>
          <a:p>
            <a:pPr lvl="2" algn="just">
              <a:lnSpc>
                <a:spcPct val="140000"/>
              </a:lnSpc>
              <a:buFontTx/>
              <a:buNone/>
            </a:pPr>
            <a:r>
              <a:rPr lang="zh-CN" altLang="en-US" sz="2400" b="1" dirty="0">
                <a:latin typeface="Songti SC" charset="-122"/>
                <a:ea typeface="Songti SC" charset="-122"/>
                <a:cs typeface="Songti SC" charset="-122"/>
                <a:sym typeface="Verdana" charset="0"/>
              </a:rPr>
              <a:t>x</a:t>
            </a:r>
            <a:r>
              <a:rPr lang="zh-CN" altLang="en-US" sz="2400" b="1" baseline="-25000" dirty="0">
                <a:latin typeface="Songti SC" charset="-122"/>
                <a:ea typeface="Songti SC" charset="-122"/>
                <a:cs typeface="Songti SC" charset="-122"/>
                <a:sym typeface="Verdana" charset="0"/>
              </a:rPr>
              <a:t>2</a:t>
            </a:r>
            <a:r>
              <a:rPr lang="zh-CN" altLang="en-US" sz="2400" b="1" dirty="0">
                <a:latin typeface="Songti SC" charset="-122"/>
                <a:ea typeface="Songti SC" charset="-122"/>
                <a:cs typeface="Songti SC" charset="-122"/>
                <a:sym typeface="Verdana" charset="0"/>
              </a:rPr>
              <a:t>＝3 －1/</a:t>
            </a:r>
            <a:r>
              <a:rPr lang="zh-CN" altLang="en-US" sz="2400" b="1" dirty="0" smtClean="0">
                <a:latin typeface="Songti SC" charset="-122"/>
                <a:ea typeface="Songti SC" charset="-122"/>
                <a:cs typeface="Songti SC" charset="-122"/>
                <a:sym typeface="Verdana" charset="0"/>
              </a:rPr>
              <a:t>4x</a:t>
            </a:r>
            <a:r>
              <a:rPr lang="zh-CN" altLang="en-US" sz="2400" b="1" baseline="-25000" dirty="0" smtClean="0">
                <a:latin typeface="Songti SC" charset="-122"/>
                <a:ea typeface="Songti SC" charset="-122"/>
                <a:cs typeface="Songti SC" charset="-122"/>
                <a:sym typeface="Verdana" charset="0"/>
              </a:rPr>
              <a:t>5</a:t>
            </a:r>
            <a:r>
              <a:rPr lang="zh-CN" altLang="en-US" sz="2400" b="1" dirty="0">
                <a:latin typeface="Songti SC" charset="-122"/>
                <a:ea typeface="Songti SC" charset="-122"/>
                <a:cs typeface="Songti SC" charset="-122"/>
              </a:rPr>
              <a:t> ≥ </a:t>
            </a:r>
            <a:r>
              <a:rPr lang="zh-CN" altLang="en-US" sz="2400" b="1" dirty="0" smtClean="0">
                <a:latin typeface="Songti SC" charset="-122"/>
                <a:ea typeface="Songti SC" charset="-122"/>
                <a:cs typeface="Songti SC" charset="-122"/>
                <a:sym typeface="Verdana" charset="0"/>
              </a:rPr>
              <a:t>0</a:t>
            </a:r>
            <a:endParaRPr lang="zh-CN" altLang="en-US" sz="2400" b="1" dirty="0">
              <a:latin typeface="Songti SC" charset="-122"/>
              <a:ea typeface="Songti SC" charset="-122"/>
              <a:cs typeface="Songti SC" charset="-122"/>
              <a:sym typeface="Verdana" charset="0"/>
            </a:endParaRPr>
          </a:p>
        </p:txBody>
      </p:sp>
      <p:sp>
        <p:nvSpPr>
          <p:cNvPr id="9" name="AutoShape 11"/>
          <p:cNvSpPr>
            <a:spLocks/>
          </p:cNvSpPr>
          <p:nvPr/>
        </p:nvSpPr>
        <p:spPr bwMode="auto">
          <a:xfrm>
            <a:off x="2130207" y="3271380"/>
            <a:ext cx="76200" cy="1524000"/>
          </a:xfrm>
          <a:prstGeom prst="leftBrace">
            <a:avLst>
              <a:gd name="adj1" fmla="val 166667"/>
              <a:gd name="adj2" fmla="val 50000"/>
            </a:avLst>
          </a:prstGeom>
          <a:noFill/>
          <a:ln w="9525" cap="flat" cmpd="sng">
            <a:solidFill>
              <a:srgbClr val="9933F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lIns="90171" tIns="46991" rIns="90171" bIns="46991" anchor="ctr"/>
          <a:lstStyle/>
          <a:p>
            <a:pPr eaLnBrk="0" hangingPunct="0"/>
            <a:endParaRPr lang="zh-CN" altLang="zh-CN" sz="2400" dirty="0">
              <a:solidFill>
                <a:srgbClr val="006699"/>
              </a:solidFill>
              <a:latin typeface="Verdana" charset="0"/>
              <a:ea typeface="宋体-简 粗体" charset="-122"/>
              <a:sym typeface="Verdana" charset="0"/>
            </a:endParaRPr>
          </a:p>
        </p:txBody>
      </p:sp>
      <p:sp>
        <p:nvSpPr>
          <p:cNvPr id="12"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2133584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6" name="Text Box 2"/>
          <p:cNvSpPr>
            <a:spLocks noChangeArrowheads="1"/>
          </p:cNvSpPr>
          <p:nvPr/>
        </p:nvSpPr>
        <p:spPr bwMode="auto">
          <a:xfrm>
            <a:off x="1379538" y="1117499"/>
            <a:ext cx="9142357" cy="10525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square">
            <a:spAutoFit/>
          </a:bodyPr>
          <a:lstStyle/>
          <a:p>
            <a:pPr eaLnBrk="0" hangingPunct="0">
              <a:lnSpc>
                <a:spcPct val="130000"/>
              </a:lnSpc>
              <a:spcBef>
                <a:spcPct val="50000"/>
              </a:spcBef>
            </a:pPr>
            <a:r>
              <a:rPr lang="zh-CN" altLang="en-US" sz="2400" dirty="0" smtClean="0">
                <a:latin typeface="Times New Roman" panose="02020603050405020304" pitchFamily="18" charset="0"/>
                <a:cs typeface="Times New Roman" panose="02020603050405020304" pitchFamily="18" charset="0"/>
                <a:sym typeface="Times New Roman" charset="0"/>
              </a:rPr>
              <a:t>基变换：</a:t>
            </a:r>
            <a:r>
              <a:rPr lang="zh-CN" altLang="zh-CN" sz="2400" dirty="0" smtClean="0">
                <a:latin typeface="Times New Roman" panose="02020603050405020304" pitchFamily="18" charset="0"/>
                <a:cs typeface="Times New Roman" panose="02020603050405020304" pitchFamily="18" charset="0"/>
                <a:sym typeface="Times New Roman" charset="0"/>
              </a:rPr>
              <a:t>令</a:t>
            </a:r>
            <a:r>
              <a:rPr lang="zh-CN" altLang="zh-CN" sz="2400" dirty="0">
                <a:latin typeface="Times New Roman" panose="02020603050405020304" pitchFamily="18" charset="0"/>
                <a:cs typeface="Times New Roman" panose="02020603050405020304" pitchFamily="18" charset="0"/>
                <a:sym typeface="Times New Roman" charset="0"/>
              </a:rPr>
              <a:t>P</a:t>
            </a:r>
            <a:r>
              <a:rPr lang="zh-CN" altLang="zh-CN" sz="2400" baseline="-25000" dirty="0">
                <a:latin typeface="Times New Roman" panose="02020603050405020304" pitchFamily="18" charset="0"/>
                <a:cs typeface="Times New Roman" panose="02020603050405020304" pitchFamily="18" charset="0"/>
                <a:sym typeface="Times New Roman" charset="0"/>
              </a:rPr>
              <a:t>1</a:t>
            </a:r>
            <a:r>
              <a:rPr lang="zh-CN" altLang="zh-CN" sz="2400" dirty="0">
                <a:latin typeface="Times New Roman" panose="02020603050405020304" pitchFamily="18" charset="0"/>
                <a:cs typeface="Times New Roman" panose="02020603050405020304" pitchFamily="18" charset="0"/>
                <a:sym typeface="Times New Roman" charset="0"/>
              </a:rPr>
              <a:t>进基</a:t>
            </a:r>
            <a:r>
              <a:rPr lang="zh-CN" altLang="en-US" sz="2400" dirty="0">
                <a:latin typeface="Times New Roman" panose="02020603050405020304" pitchFamily="18" charset="0"/>
                <a:cs typeface="Times New Roman" panose="02020603050405020304" pitchFamily="18" charset="0"/>
                <a:sym typeface="Times New Roman" charset="0"/>
              </a:rPr>
              <a:t>，</a:t>
            </a:r>
            <a:r>
              <a:rPr lang="zh-CN" altLang="zh-CN" sz="2400" dirty="0">
                <a:latin typeface="Times New Roman" panose="02020603050405020304" pitchFamily="18" charset="0"/>
                <a:cs typeface="Times New Roman" panose="02020603050405020304" pitchFamily="18" charset="0"/>
                <a:sym typeface="Times New Roman" charset="0"/>
              </a:rPr>
              <a:t>P</a:t>
            </a:r>
            <a:r>
              <a:rPr lang="zh-CN" altLang="zh-CN" sz="2400" baseline="-25000" dirty="0">
                <a:latin typeface="Times New Roman" panose="02020603050405020304" pitchFamily="18" charset="0"/>
                <a:cs typeface="Times New Roman" panose="02020603050405020304" pitchFamily="18" charset="0"/>
                <a:sym typeface="Times New Roman" charset="0"/>
              </a:rPr>
              <a:t>3</a:t>
            </a:r>
            <a:r>
              <a:rPr lang="zh-CN" altLang="zh-CN" sz="2400" dirty="0">
                <a:latin typeface="Times New Roman" panose="02020603050405020304" pitchFamily="18" charset="0"/>
                <a:cs typeface="Times New Roman" panose="02020603050405020304" pitchFamily="18" charset="0"/>
                <a:sym typeface="Times New Roman" charset="0"/>
              </a:rPr>
              <a:t>出基</a:t>
            </a:r>
            <a:r>
              <a:rPr lang="zh-CN" altLang="en-US" sz="2400" dirty="0">
                <a:latin typeface="Times New Roman" panose="02020603050405020304" pitchFamily="18" charset="0"/>
                <a:cs typeface="Times New Roman" panose="02020603050405020304" pitchFamily="18" charset="0"/>
                <a:sym typeface="Times New Roman" charset="0"/>
              </a:rPr>
              <a:t>，</a:t>
            </a:r>
            <a:r>
              <a:rPr lang="zh-CN" altLang="zh-CN" sz="2400" dirty="0">
                <a:latin typeface="Times New Roman" panose="02020603050405020304" pitchFamily="18" charset="0"/>
                <a:cs typeface="Times New Roman" panose="02020603050405020304" pitchFamily="18" charset="0"/>
                <a:sym typeface="Times New Roman" charset="0"/>
              </a:rPr>
              <a:t>B</a:t>
            </a:r>
            <a:r>
              <a:rPr lang="zh-CN" altLang="zh-CN" sz="2400" baseline="-25000" dirty="0">
                <a:latin typeface="Times New Roman" panose="02020603050405020304" pitchFamily="18" charset="0"/>
                <a:cs typeface="Times New Roman" panose="02020603050405020304" pitchFamily="18" charset="0"/>
                <a:sym typeface="Times New Roman" charset="0"/>
              </a:rPr>
              <a:t>2</a:t>
            </a:r>
            <a:r>
              <a:rPr lang="zh-CN" altLang="zh-CN" sz="2400" dirty="0">
                <a:latin typeface="Times New Roman" panose="02020603050405020304" pitchFamily="18" charset="0"/>
                <a:cs typeface="Times New Roman" panose="02020603050405020304" pitchFamily="18" charset="0"/>
                <a:sym typeface="Times New Roman" charset="0"/>
              </a:rPr>
              <a:t>=( </a:t>
            </a:r>
            <a:r>
              <a:rPr lang="zh-CN" altLang="zh-CN" sz="2400" dirty="0" smtClean="0">
                <a:latin typeface="Times New Roman" panose="02020603050405020304" pitchFamily="18" charset="0"/>
                <a:cs typeface="Times New Roman" panose="02020603050405020304" pitchFamily="18" charset="0"/>
                <a:sym typeface="Times New Roman" charset="0"/>
              </a:rPr>
              <a:t>P</a:t>
            </a:r>
            <a:r>
              <a:rPr lang="en-US" altLang="zh-CN" sz="2400" baseline="-25000" dirty="0" smtClean="0">
                <a:latin typeface="Times New Roman" panose="02020603050405020304" pitchFamily="18" charset="0"/>
                <a:cs typeface="Times New Roman" panose="02020603050405020304" pitchFamily="18" charset="0"/>
                <a:sym typeface="Times New Roman" charset="0"/>
              </a:rPr>
              <a:t>1</a:t>
            </a:r>
            <a:r>
              <a:rPr lang="zh-CN" altLang="en-US" sz="2400" dirty="0" smtClean="0">
                <a:latin typeface="Times New Roman" panose="02020603050405020304" pitchFamily="18" charset="0"/>
                <a:cs typeface="Times New Roman" panose="02020603050405020304" pitchFamily="18" charset="0"/>
                <a:sym typeface="Times New Roman" charset="0"/>
              </a:rPr>
              <a:t>，</a:t>
            </a:r>
            <a:r>
              <a:rPr lang="zh-CN" altLang="zh-CN" sz="2400" dirty="0" smtClean="0">
                <a:latin typeface="Times New Roman" panose="02020603050405020304" pitchFamily="18" charset="0"/>
                <a:cs typeface="Times New Roman" panose="02020603050405020304" pitchFamily="18" charset="0"/>
                <a:sym typeface="Times New Roman" charset="0"/>
              </a:rPr>
              <a:t>P</a:t>
            </a:r>
            <a:r>
              <a:rPr lang="en-US" altLang="zh-CN" sz="2400" baseline="-25000" dirty="0" smtClean="0">
                <a:latin typeface="Times New Roman" panose="02020603050405020304" pitchFamily="18" charset="0"/>
                <a:cs typeface="Times New Roman" panose="02020603050405020304" pitchFamily="18" charset="0"/>
                <a:sym typeface="Times New Roman" charset="0"/>
              </a:rPr>
              <a:t>4</a:t>
            </a:r>
            <a:r>
              <a:rPr lang="zh-CN" altLang="en-US" sz="2400" dirty="0" smtClean="0">
                <a:latin typeface="Times New Roman" panose="02020603050405020304" pitchFamily="18" charset="0"/>
                <a:cs typeface="Times New Roman" panose="02020603050405020304" pitchFamily="18" charset="0"/>
                <a:sym typeface="Times New Roman" charset="0"/>
              </a:rPr>
              <a:t>，</a:t>
            </a:r>
            <a:r>
              <a:rPr lang="zh-CN" altLang="zh-CN" sz="2400" dirty="0">
                <a:latin typeface="Times New Roman" panose="02020603050405020304" pitchFamily="18" charset="0"/>
                <a:cs typeface="Times New Roman" panose="02020603050405020304" pitchFamily="18" charset="0"/>
                <a:sym typeface="宋体" charset="0"/>
              </a:rPr>
              <a:t>P</a:t>
            </a:r>
            <a:r>
              <a:rPr lang="zh-CN" altLang="zh-CN" sz="2400" baseline="-25000" dirty="0">
                <a:latin typeface="Times New Roman" panose="02020603050405020304" pitchFamily="18" charset="0"/>
                <a:cs typeface="Times New Roman" panose="02020603050405020304" pitchFamily="18" charset="0"/>
                <a:sym typeface="宋体" charset="0"/>
              </a:rPr>
              <a:t>2</a:t>
            </a:r>
            <a:r>
              <a:rPr lang="zh-CN" altLang="zh-CN" sz="2400" dirty="0">
                <a:latin typeface="Times New Roman" panose="02020603050405020304" pitchFamily="18" charset="0"/>
                <a:cs typeface="Times New Roman" panose="02020603050405020304" pitchFamily="18" charset="0"/>
                <a:sym typeface="Times New Roman" charset="0"/>
              </a:rPr>
              <a:t>)为一新基</a:t>
            </a:r>
            <a:r>
              <a:rPr lang="zh-CN" altLang="en-US" sz="2400" dirty="0">
                <a:latin typeface="Times New Roman" panose="02020603050405020304" pitchFamily="18" charset="0"/>
                <a:cs typeface="Times New Roman" panose="02020603050405020304" pitchFamily="18" charset="0"/>
                <a:sym typeface="Times New Roman" charset="0"/>
              </a:rPr>
              <a:t>，</a:t>
            </a:r>
            <a:r>
              <a:rPr lang="zh-CN" altLang="zh-CN" sz="2400" dirty="0">
                <a:latin typeface="Times New Roman" panose="02020603050405020304" pitchFamily="18" charset="0"/>
                <a:cs typeface="Times New Roman" panose="02020603050405020304" pitchFamily="18" charset="0"/>
                <a:sym typeface="Times New Roman" charset="0"/>
              </a:rPr>
              <a:t>对增广矩阵用初等行变换求基本解（A  b）：</a:t>
            </a:r>
            <a:endParaRPr lang="zh-CN" altLang="zh-CN" sz="2400" dirty="0">
              <a:latin typeface="Times New Roman" panose="02020603050405020304" pitchFamily="18" charset="0"/>
              <a:cs typeface="Times New Roman" panose="02020603050405020304" pitchFamily="18" charset="0"/>
            </a:endParaRPr>
          </a:p>
        </p:txBody>
      </p:sp>
      <p:sp>
        <p:nvSpPr>
          <p:cNvPr id="8" name="Text Box 7"/>
          <p:cNvSpPr>
            <a:spLocks noChangeArrowheads="1"/>
          </p:cNvSpPr>
          <p:nvPr/>
        </p:nvSpPr>
        <p:spPr bwMode="auto">
          <a:xfrm>
            <a:off x="1776131" y="2591647"/>
            <a:ext cx="3390900" cy="15696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spAutoFit/>
          </a:bodyPr>
          <a:lstStyle>
            <a:lvl1pPr marL="457200" indent="-457200" eaLnBrk="0" hangingPunct="0">
              <a:defRPr sz="2400">
                <a:solidFill>
                  <a:schemeClr val="tx1"/>
                </a:solidFill>
                <a:latin typeface="Times New Roman" charset="0"/>
                <a:ea typeface="宋体" charset="0"/>
              </a:defRPr>
            </a:lvl1pPr>
            <a:lvl2pPr marL="914400" indent="-457200" eaLnBrk="0" hangingPunct="0">
              <a:defRPr sz="2400">
                <a:solidFill>
                  <a:schemeClr val="tx1"/>
                </a:solidFill>
                <a:latin typeface="Times New Roman" charset="0"/>
                <a:ea typeface="宋体" charset="0"/>
              </a:defRPr>
            </a:lvl2pPr>
            <a:lvl3pPr marL="1371600" indent="-457200" eaLnBrk="0" hangingPunct="0">
              <a:defRPr sz="2400">
                <a:solidFill>
                  <a:schemeClr val="tx1"/>
                </a:solidFill>
                <a:latin typeface="Times New Roman" charset="0"/>
                <a:ea typeface="宋体" charset="0"/>
              </a:defRPr>
            </a:lvl3pPr>
            <a:lvl4pPr marL="1828800" indent="-457200" eaLnBrk="0" hangingPunct="0">
              <a:defRPr sz="2400">
                <a:solidFill>
                  <a:schemeClr val="tx1"/>
                </a:solidFill>
                <a:latin typeface="Times New Roman" charset="0"/>
                <a:ea typeface="宋体" charset="0"/>
              </a:defRPr>
            </a:lvl4pPr>
            <a:lvl5pPr marL="2286000" indent="-457200" eaLnBrk="0" hangingPunct="0">
              <a:defRPr sz="2400">
                <a:solidFill>
                  <a:schemeClr val="tx1"/>
                </a:solidFill>
                <a:latin typeface="Times New Roman"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New Roman"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New Roman"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New Roman"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New Roman" charset="0"/>
                <a:ea typeface="宋体" charset="0"/>
              </a:defRPr>
            </a:lvl9pPr>
          </a:lstStyle>
          <a:p>
            <a:pPr>
              <a:spcBef>
                <a:spcPct val="50000"/>
              </a:spcBef>
              <a:buAutoNum type="arabicPlain"/>
            </a:pPr>
            <a:r>
              <a:rPr lang="zh-CN" altLang="zh-CN" dirty="0" smtClean="0">
                <a:latin typeface="Songti SC" charset="-122"/>
                <a:ea typeface="Songti SC" charset="-122"/>
                <a:cs typeface="Songti SC" charset="-122"/>
                <a:sym typeface="Verdana" charset="0"/>
              </a:rPr>
              <a:t>0</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 1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0</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a:t>
            </a:r>
            <a:r>
              <a:rPr lang="zh-CN" altLang="zh-CN" dirty="0">
                <a:latin typeface="Songti SC" charset="-122"/>
                <a:ea typeface="Songti SC" charset="-122"/>
                <a:cs typeface="Songti SC" charset="-122"/>
                <a:sym typeface="Verdana" charset="0"/>
              </a:rPr>
              <a:t>1/2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2</a:t>
            </a:r>
            <a:r>
              <a:rPr lang="en-US" altLang="zh-CN" dirty="0" smtClean="0">
                <a:latin typeface="Songti SC" charset="-122"/>
                <a:ea typeface="Songti SC" charset="-122"/>
                <a:cs typeface="Songti SC" charset="-122"/>
                <a:sym typeface="Verdana" charset="0"/>
              </a:rPr>
              <a:t>  </a:t>
            </a:r>
          </a:p>
          <a:p>
            <a:pPr marL="0" indent="0">
              <a:spcBef>
                <a:spcPct val="50000"/>
              </a:spcBef>
            </a:pPr>
            <a:r>
              <a:rPr lang="zh-CN" altLang="zh-CN" dirty="0" smtClean="0">
                <a:latin typeface="Songti SC" charset="-122"/>
                <a:ea typeface="Songti SC" charset="-122"/>
                <a:cs typeface="Songti SC" charset="-122"/>
                <a:sym typeface="Verdana" charset="0"/>
              </a:rPr>
              <a:t>4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0</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 0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1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0   16</a:t>
            </a:r>
            <a:endParaRPr lang="zh-CN" altLang="zh-CN" dirty="0">
              <a:latin typeface="Songti SC" charset="-122"/>
              <a:ea typeface="Songti SC" charset="-122"/>
              <a:cs typeface="Songti SC" charset="-122"/>
              <a:sym typeface="Verdana" charset="0"/>
            </a:endParaRPr>
          </a:p>
          <a:p>
            <a:pPr>
              <a:spcBef>
                <a:spcPct val="50000"/>
              </a:spcBef>
            </a:pPr>
            <a:r>
              <a:rPr lang="zh-CN" altLang="zh-CN" dirty="0">
                <a:latin typeface="Songti SC" charset="-122"/>
                <a:ea typeface="Songti SC" charset="-122"/>
                <a:cs typeface="Songti SC" charset="-122"/>
                <a:sym typeface="Verdana" charset="0"/>
              </a:rPr>
              <a:t>0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1</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 0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0</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 </a:t>
            </a:r>
            <a:r>
              <a:rPr lang="zh-CN" altLang="zh-CN" dirty="0">
                <a:latin typeface="Songti SC" charset="-122"/>
                <a:ea typeface="Songti SC" charset="-122"/>
                <a:cs typeface="Songti SC" charset="-122"/>
                <a:sym typeface="Verdana" charset="0"/>
              </a:rPr>
              <a:t>1/4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3</a:t>
            </a:r>
            <a:endParaRPr lang="zh-CN" altLang="zh-CN" dirty="0">
              <a:latin typeface="Songti SC" charset="-122"/>
              <a:ea typeface="Songti SC" charset="-122"/>
              <a:cs typeface="Songti SC" charset="-122"/>
            </a:endParaRPr>
          </a:p>
        </p:txBody>
      </p:sp>
      <p:sp>
        <p:nvSpPr>
          <p:cNvPr id="9" name="AutoShape 9"/>
          <p:cNvSpPr>
            <a:spLocks noChangeArrowheads="1"/>
          </p:cNvSpPr>
          <p:nvPr/>
        </p:nvSpPr>
        <p:spPr bwMode="auto">
          <a:xfrm>
            <a:off x="1754575" y="2590623"/>
            <a:ext cx="3168651" cy="1625600"/>
          </a:xfrm>
          <a:prstGeom prst="bracketPair">
            <a:avLst>
              <a:gd name="adj" fmla="val 16667"/>
            </a:avLst>
          </a:prstGeom>
          <a:noFill/>
          <a:ln w="9525" cap="flat" cmpd="sng">
            <a:solidFill>
              <a:srgbClr val="0000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latin typeface="Songti SC" charset="-122"/>
              <a:ea typeface="Songti SC" charset="-122"/>
              <a:cs typeface="Songti SC" charset="-122"/>
              <a:sym typeface="Verdana" charset="0"/>
            </a:endParaRPr>
          </a:p>
        </p:txBody>
      </p:sp>
      <p:sp>
        <p:nvSpPr>
          <p:cNvPr id="10" name="Line 10"/>
          <p:cNvSpPr>
            <a:spLocks noChangeShapeType="1"/>
          </p:cNvSpPr>
          <p:nvPr/>
        </p:nvSpPr>
        <p:spPr bwMode="auto">
          <a:xfrm>
            <a:off x="4321517" y="2710052"/>
            <a:ext cx="0" cy="1366839"/>
          </a:xfrm>
          <a:prstGeom prst="line">
            <a:avLst/>
          </a:prstGeom>
          <a:noFill/>
          <a:ln w="19050" cap="flat" cmpd="sng">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lstStyle/>
          <a:p>
            <a:pPr eaLnBrk="0" hangingPunct="0"/>
            <a:endParaRPr lang="zh-CN" altLang="zh-CN" sz="2400" dirty="0">
              <a:latin typeface="Songti SC" charset="-122"/>
              <a:ea typeface="Songti SC" charset="-122"/>
              <a:cs typeface="Songti SC" charset="-122"/>
              <a:sym typeface="Verdana" charset="0"/>
            </a:endParaRPr>
          </a:p>
        </p:txBody>
      </p:sp>
      <p:sp>
        <p:nvSpPr>
          <p:cNvPr id="11" name="箭头 1078"/>
          <p:cNvSpPr>
            <a:spLocks noChangeShapeType="1"/>
          </p:cNvSpPr>
          <p:nvPr/>
        </p:nvSpPr>
        <p:spPr bwMode="auto">
          <a:xfrm>
            <a:off x="5146431" y="3374166"/>
            <a:ext cx="1700623" cy="13454"/>
          </a:xfrm>
          <a:prstGeom prst="line">
            <a:avLst/>
          </a:prstGeom>
          <a:noFill/>
          <a:ln w="57150" cap="flat" cmpd="sng">
            <a:solidFill>
              <a:schemeClr val="tx1"/>
            </a:solidFill>
            <a:round/>
            <a:headEnd/>
            <a:tailEnd type="triangle" w="med" len="med"/>
          </a:ln>
          <a:effectLst>
            <a:prstShdw prst="shdw13" dist="53882" dir="13500000">
              <a:schemeClr val="bg2">
                <a:alpha val="50000"/>
              </a:schemeClr>
            </a:prstShdw>
          </a:effectLst>
          <a:extLst>
            <a:ext uri="{909E8E84-426E-40DD-AFC4-6F175D3DCCD1}">
              <a14:hiddenFill xmlns:a14="http://schemas.microsoft.com/office/drawing/2010/main" xmlns="">
                <a:noFill/>
              </a14:hiddenFill>
            </a:ext>
          </a:extLst>
        </p:spPr>
        <p:txBody>
          <a:bodyPr/>
          <a:lstStyle/>
          <a:p>
            <a:endParaRPr lang="zh-CN" altLang="en-US" sz="2400" dirty="0">
              <a:latin typeface="Songti SC" charset="-122"/>
              <a:ea typeface="Songti SC" charset="-122"/>
              <a:cs typeface="Songti SC" charset="-122"/>
            </a:endParaRPr>
          </a:p>
        </p:txBody>
      </p:sp>
      <mc:AlternateContent xmlns:mc="http://schemas.openxmlformats.org/markup-compatibility/2006">
        <mc:Choice xmlns:a14="http://schemas.microsoft.com/office/drawing/2010/main" xmlns="" Requires="a14">
          <p:sp>
            <p:nvSpPr>
              <p:cNvPr id="12" name="Text Box 15"/>
              <p:cNvSpPr>
                <a:spLocks noChangeArrowheads="1"/>
              </p:cNvSpPr>
              <p:nvPr/>
            </p:nvSpPr>
            <p:spPr bwMode="auto">
              <a:xfrm>
                <a:off x="5052647" y="2925955"/>
                <a:ext cx="2137192" cy="46166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blurRad="63500" dist="38099" dir="2700000" algn="ctr" rotWithShape="0">
                        <a:srgbClr val="808080">
                          <a:alpha val="74998"/>
                        </a:srgbClr>
                      </a:outerShdw>
                    </a:effectLst>
                  </a14:hiddenEffects>
                </a:ext>
              </a:extLst>
            </p:spPr>
            <p:txBody>
              <a:bodyPr wrap="square">
                <a:spAutoFit/>
              </a:bodyPr>
              <a:lstStyle/>
              <a:p>
                <a:pPr eaLnBrk="0" hangingPunct="0">
                  <a:spcBef>
                    <a:spcPct val="50000"/>
                  </a:spcBef>
                </a:pPr>
                <a:r>
                  <a:rPr lang="zh-CN" altLang="zh-CN" sz="2400" dirty="0">
                    <a:solidFill>
                      <a:srgbClr val="FF0000"/>
                    </a:solidFill>
                    <a:latin typeface="Songti SC" charset="-122"/>
                    <a:ea typeface="Songti SC" charset="-122"/>
                    <a:cs typeface="Songti SC" charset="-122"/>
                    <a:sym typeface="Times New Roman" charset="0"/>
                  </a:rPr>
                  <a:t>(2)-</a:t>
                </a:r>
                <a:r>
                  <a:rPr lang="zh-CN" altLang="zh-CN" sz="2400" dirty="0" smtClean="0">
                    <a:solidFill>
                      <a:srgbClr val="FF0000"/>
                    </a:solidFill>
                    <a:latin typeface="Songti SC" charset="-122"/>
                    <a:ea typeface="Songti SC" charset="-122"/>
                    <a:cs typeface="Songti SC" charset="-122"/>
                    <a:sym typeface="Times New Roman" charset="0"/>
                  </a:rPr>
                  <a:t>4</a:t>
                </a:r>
                <a14:m>
                  <m:oMath xmlns:m="http://schemas.openxmlformats.org/officeDocument/2006/math">
                    <m:r>
                      <a:rPr lang="en-US" altLang="zh-CN" sz="2400" i="1" smtClean="0">
                        <a:solidFill>
                          <a:srgbClr val="FF0000"/>
                        </a:solidFill>
                        <a:latin typeface="Cambria Math" charset="0"/>
                        <a:ea typeface="Cambria Math" charset="0"/>
                        <a:cs typeface="Cambria Math" charset="0"/>
                        <a:sym typeface="Times New Roman" charset="0"/>
                      </a:rPr>
                      <m:t>×</m:t>
                    </m:r>
                  </m:oMath>
                </a14:m>
                <a:r>
                  <a:rPr lang="zh-CN" altLang="zh-CN" sz="2400" dirty="0" smtClean="0">
                    <a:solidFill>
                      <a:srgbClr val="FF0000"/>
                    </a:solidFill>
                    <a:latin typeface="Songti SC" charset="-122"/>
                    <a:ea typeface="Songti SC" charset="-122"/>
                    <a:cs typeface="Songti SC" charset="-122"/>
                    <a:sym typeface="Times New Roman" charset="0"/>
                  </a:rPr>
                  <a:t>（</a:t>
                </a:r>
                <a:r>
                  <a:rPr lang="zh-CN" altLang="zh-CN" sz="2400" dirty="0">
                    <a:solidFill>
                      <a:srgbClr val="FF0000"/>
                    </a:solidFill>
                    <a:latin typeface="Songti SC" charset="-122"/>
                    <a:ea typeface="Songti SC" charset="-122"/>
                    <a:cs typeface="Songti SC" charset="-122"/>
                    <a:sym typeface="Times New Roman" charset="0"/>
                  </a:rPr>
                  <a:t>1）</a:t>
                </a:r>
              </a:p>
            </p:txBody>
          </p:sp>
        </mc:Choice>
        <mc:Fallback>
          <p:sp>
            <p:nvSpPr>
              <p:cNvPr id="12" name="Text Box 15"/>
              <p:cNvSpPr>
                <a:spLocks noRot="1" noChangeAspect="1" noMove="1" noResize="1" noEditPoints="1" noAdjustHandles="1" noChangeArrowheads="1" noChangeShapeType="1" noTextEdit="1"/>
              </p:cNvSpPr>
              <p:nvPr/>
            </p:nvSpPr>
            <p:spPr bwMode="auto">
              <a:xfrm>
                <a:off x="5052647" y="2925955"/>
                <a:ext cx="2137192" cy="461665"/>
              </a:xfrm>
              <a:prstGeom prst="rect">
                <a:avLst/>
              </a:prstGeom>
              <a:blipFill rotWithShape="1">
                <a:blip r:embed="rId3"/>
                <a:stretch>
                  <a:fillRect l="-4571" t="-14474" b="-25000"/>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lstStyle/>
              <a:p>
                <a:r>
                  <a:rPr lang="zh-CN" altLang="en-US">
                    <a:noFill/>
                  </a:rPr>
                  <a:t> </a:t>
                </a:r>
              </a:p>
            </p:txBody>
          </p:sp>
        </mc:Fallback>
      </mc:AlternateContent>
      <p:sp>
        <p:nvSpPr>
          <p:cNvPr id="13" name="Text Box 7"/>
          <p:cNvSpPr>
            <a:spLocks noChangeArrowheads="1"/>
          </p:cNvSpPr>
          <p:nvPr/>
        </p:nvSpPr>
        <p:spPr bwMode="auto">
          <a:xfrm>
            <a:off x="6994200" y="2644063"/>
            <a:ext cx="3390900" cy="15696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spAutoFit/>
          </a:bodyPr>
          <a:lstStyle>
            <a:lvl1pPr marL="457200" indent="-457200" eaLnBrk="0" hangingPunct="0">
              <a:defRPr sz="2400">
                <a:solidFill>
                  <a:schemeClr val="tx1"/>
                </a:solidFill>
                <a:latin typeface="Times New Roman" charset="0"/>
                <a:ea typeface="宋体" charset="0"/>
              </a:defRPr>
            </a:lvl1pPr>
            <a:lvl2pPr marL="914400" indent="-457200" eaLnBrk="0" hangingPunct="0">
              <a:defRPr sz="2400">
                <a:solidFill>
                  <a:schemeClr val="tx1"/>
                </a:solidFill>
                <a:latin typeface="Times New Roman" charset="0"/>
                <a:ea typeface="宋体" charset="0"/>
              </a:defRPr>
            </a:lvl2pPr>
            <a:lvl3pPr marL="1371600" indent="-457200" eaLnBrk="0" hangingPunct="0">
              <a:defRPr sz="2400">
                <a:solidFill>
                  <a:schemeClr val="tx1"/>
                </a:solidFill>
                <a:latin typeface="Times New Roman" charset="0"/>
                <a:ea typeface="宋体" charset="0"/>
              </a:defRPr>
            </a:lvl3pPr>
            <a:lvl4pPr marL="1828800" indent="-457200" eaLnBrk="0" hangingPunct="0">
              <a:defRPr sz="2400">
                <a:solidFill>
                  <a:schemeClr val="tx1"/>
                </a:solidFill>
                <a:latin typeface="Times New Roman" charset="0"/>
                <a:ea typeface="宋体" charset="0"/>
              </a:defRPr>
            </a:lvl4pPr>
            <a:lvl5pPr marL="2286000" indent="-457200" eaLnBrk="0" hangingPunct="0">
              <a:defRPr sz="2400">
                <a:solidFill>
                  <a:schemeClr val="tx1"/>
                </a:solidFill>
                <a:latin typeface="Times New Roman" charset="0"/>
                <a:ea typeface="宋体" charset="0"/>
              </a:defRPr>
            </a:lvl5pPr>
            <a:lvl6pPr marL="2743200" indent="-457200" eaLnBrk="0" fontAlgn="base" hangingPunct="0">
              <a:spcBef>
                <a:spcPct val="0"/>
              </a:spcBef>
              <a:spcAft>
                <a:spcPct val="0"/>
              </a:spcAft>
              <a:buFont typeface="Arial" charset="0"/>
              <a:defRPr sz="2400">
                <a:solidFill>
                  <a:schemeClr val="tx1"/>
                </a:solidFill>
                <a:latin typeface="Times New Roman" charset="0"/>
                <a:ea typeface="宋体" charset="0"/>
              </a:defRPr>
            </a:lvl6pPr>
            <a:lvl7pPr marL="3200400" indent="-457200" eaLnBrk="0" fontAlgn="base" hangingPunct="0">
              <a:spcBef>
                <a:spcPct val="0"/>
              </a:spcBef>
              <a:spcAft>
                <a:spcPct val="0"/>
              </a:spcAft>
              <a:buFont typeface="Arial" charset="0"/>
              <a:defRPr sz="2400">
                <a:solidFill>
                  <a:schemeClr val="tx1"/>
                </a:solidFill>
                <a:latin typeface="Times New Roman" charset="0"/>
                <a:ea typeface="宋体" charset="0"/>
              </a:defRPr>
            </a:lvl7pPr>
            <a:lvl8pPr marL="3657600" indent="-457200" eaLnBrk="0" fontAlgn="base" hangingPunct="0">
              <a:spcBef>
                <a:spcPct val="0"/>
              </a:spcBef>
              <a:spcAft>
                <a:spcPct val="0"/>
              </a:spcAft>
              <a:buFont typeface="Arial" charset="0"/>
              <a:defRPr sz="2400">
                <a:solidFill>
                  <a:schemeClr val="tx1"/>
                </a:solidFill>
                <a:latin typeface="Times New Roman" charset="0"/>
                <a:ea typeface="宋体" charset="0"/>
              </a:defRPr>
            </a:lvl8pPr>
            <a:lvl9pPr marL="4114800" indent="-457200" eaLnBrk="0" fontAlgn="base" hangingPunct="0">
              <a:spcBef>
                <a:spcPct val="0"/>
              </a:spcBef>
              <a:spcAft>
                <a:spcPct val="0"/>
              </a:spcAft>
              <a:buFont typeface="Arial" charset="0"/>
              <a:defRPr sz="2400">
                <a:solidFill>
                  <a:schemeClr val="tx1"/>
                </a:solidFill>
                <a:latin typeface="Times New Roman" charset="0"/>
                <a:ea typeface="宋体" charset="0"/>
              </a:defRPr>
            </a:lvl9pPr>
          </a:lstStyle>
          <a:p>
            <a:pPr>
              <a:spcBef>
                <a:spcPct val="50000"/>
              </a:spcBef>
            </a:pPr>
            <a:r>
              <a:rPr lang="zh-CN" altLang="zh-CN" dirty="0" smtClean="0">
                <a:latin typeface="Songti SC" charset="-122"/>
                <a:ea typeface="Songti SC" charset="-122"/>
                <a:cs typeface="Songti SC" charset="-122"/>
                <a:sym typeface="Verdana" charset="0"/>
              </a:rPr>
              <a:t>1</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 0</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 1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0 </a:t>
            </a:r>
            <a:r>
              <a:rPr lang="zh-CN" altLang="zh-CN" dirty="0">
                <a:latin typeface="Songti SC" charset="-122"/>
                <a:ea typeface="Songti SC" charset="-122"/>
                <a:cs typeface="Songti SC" charset="-122"/>
                <a:sym typeface="Verdana" charset="0"/>
              </a:rPr>
              <a:t>-1/2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2</a:t>
            </a:r>
            <a:endParaRPr lang="zh-CN" altLang="zh-CN" dirty="0">
              <a:latin typeface="Songti SC" charset="-122"/>
              <a:ea typeface="Songti SC" charset="-122"/>
              <a:cs typeface="Songti SC" charset="-122"/>
              <a:sym typeface="Verdana" charset="0"/>
            </a:endParaRPr>
          </a:p>
          <a:p>
            <a:pPr>
              <a:spcBef>
                <a:spcPct val="50000"/>
              </a:spcBef>
            </a:pPr>
            <a:r>
              <a:rPr lang="zh-CN" altLang="zh-CN" dirty="0" smtClean="0">
                <a:latin typeface="Songti SC" charset="-122"/>
                <a:ea typeface="Songti SC" charset="-122"/>
                <a:cs typeface="Songti SC" charset="-122"/>
                <a:sym typeface="Verdana" charset="0"/>
              </a:rPr>
              <a:t>0</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 0 </a:t>
            </a:r>
            <a:r>
              <a:rPr lang="zh-CN" altLang="zh-CN" dirty="0">
                <a:latin typeface="Songti SC" charset="-122"/>
                <a:ea typeface="Songti SC" charset="-122"/>
                <a:cs typeface="Songti SC" charset="-122"/>
                <a:sym typeface="Verdana" charset="0"/>
              </a:rPr>
              <a:t>-</a:t>
            </a:r>
            <a:r>
              <a:rPr lang="zh-CN" altLang="zh-CN" dirty="0" smtClean="0">
                <a:latin typeface="Songti SC" charset="-122"/>
                <a:ea typeface="Songti SC" charset="-122"/>
                <a:cs typeface="Songti SC" charset="-122"/>
                <a:sym typeface="Verdana" charset="0"/>
              </a:rPr>
              <a:t>4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1   </a:t>
            </a:r>
            <a:r>
              <a:rPr lang="zh-CN" altLang="zh-CN" dirty="0">
                <a:latin typeface="Songti SC" charset="-122"/>
                <a:ea typeface="Songti SC" charset="-122"/>
                <a:cs typeface="Songti SC" charset="-122"/>
                <a:sym typeface="Verdana" charset="0"/>
              </a:rPr>
              <a:t>2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8</a:t>
            </a:r>
            <a:endParaRPr lang="zh-CN" altLang="zh-CN" dirty="0">
              <a:latin typeface="Songti SC" charset="-122"/>
              <a:ea typeface="Songti SC" charset="-122"/>
              <a:cs typeface="Songti SC" charset="-122"/>
              <a:sym typeface="Verdana" charset="0"/>
            </a:endParaRPr>
          </a:p>
          <a:p>
            <a:pPr>
              <a:spcBef>
                <a:spcPct val="50000"/>
              </a:spcBef>
            </a:pPr>
            <a:r>
              <a:rPr lang="zh-CN" altLang="zh-CN" dirty="0" smtClean="0">
                <a:latin typeface="Songti SC" charset="-122"/>
                <a:ea typeface="Songti SC" charset="-122"/>
                <a:cs typeface="Songti SC" charset="-122"/>
                <a:sym typeface="Verdana" charset="0"/>
              </a:rPr>
              <a:t>0</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 1  0 </a:t>
            </a:r>
            <a:r>
              <a:rPr lang="en-US" altLang="zh-CN" dirty="0" smtClean="0">
                <a:latin typeface="Songti SC" charset="-122"/>
                <a:ea typeface="Songti SC" charset="-122"/>
                <a:cs typeface="Songti SC" charset="-122"/>
                <a:sym typeface="Verdana" charset="0"/>
              </a:rPr>
              <a:t> </a:t>
            </a:r>
            <a:r>
              <a:rPr lang="zh-CN" altLang="zh-CN" dirty="0" smtClean="0">
                <a:latin typeface="Songti SC" charset="-122"/>
                <a:ea typeface="Songti SC" charset="-122"/>
                <a:cs typeface="Songti SC" charset="-122"/>
                <a:sym typeface="Verdana" charset="0"/>
              </a:rPr>
              <a:t>0  </a:t>
            </a:r>
            <a:r>
              <a:rPr lang="zh-CN" altLang="zh-CN" dirty="0">
                <a:latin typeface="Songti SC" charset="-122"/>
                <a:ea typeface="Songti SC" charset="-122"/>
                <a:cs typeface="Songti SC" charset="-122"/>
                <a:sym typeface="Verdana" charset="0"/>
              </a:rPr>
              <a:t>1/4  </a:t>
            </a:r>
            <a:r>
              <a:rPr lang="zh-CN" altLang="zh-CN" dirty="0" smtClean="0">
                <a:latin typeface="Songti SC" charset="-122"/>
                <a:ea typeface="Songti SC" charset="-122"/>
                <a:cs typeface="Songti SC" charset="-122"/>
                <a:sym typeface="Verdana" charset="0"/>
              </a:rPr>
              <a:t> 3</a:t>
            </a:r>
            <a:endParaRPr lang="zh-CN" altLang="zh-CN" dirty="0">
              <a:latin typeface="Songti SC" charset="-122"/>
              <a:ea typeface="Songti SC" charset="-122"/>
              <a:cs typeface="Songti SC" charset="-122"/>
            </a:endParaRPr>
          </a:p>
        </p:txBody>
      </p:sp>
      <p:sp>
        <p:nvSpPr>
          <p:cNvPr id="14" name="AutoShape 9"/>
          <p:cNvSpPr>
            <a:spLocks noChangeArrowheads="1"/>
          </p:cNvSpPr>
          <p:nvPr/>
        </p:nvSpPr>
        <p:spPr bwMode="auto">
          <a:xfrm>
            <a:off x="6975525" y="2596535"/>
            <a:ext cx="3167063" cy="1625600"/>
          </a:xfrm>
          <a:prstGeom prst="bracketPair">
            <a:avLst>
              <a:gd name="adj" fmla="val 16667"/>
            </a:avLst>
          </a:prstGeom>
          <a:noFill/>
          <a:ln w="9525" cap="flat" cmpd="sng">
            <a:solidFill>
              <a:srgbClr val="000099"/>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latin typeface="Songti SC" charset="-122"/>
              <a:ea typeface="Songti SC" charset="-122"/>
              <a:cs typeface="Songti SC" charset="-122"/>
              <a:sym typeface="Verdana" charset="0"/>
            </a:endParaRPr>
          </a:p>
        </p:txBody>
      </p:sp>
      <p:sp>
        <p:nvSpPr>
          <p:cNvPr id="15" name="Line 10"/>
          <p:cNvSpPr>
            <a:spLocks noChangeShapeType="1"/>
          </p:cNvSpPr>
          <p:nvPr/>
        </p:nvSpPr>
        <p:spPr bwMode="auto">
          <a:xfrm>
            <a:off x="9553052" y="2776165"/>
            <a:ext cx="1587" cy="1365251"/>
          </a:xfrm>
          <a:prstGeom prst="line">
            <a:avLst/>
          </a:prstGeom>
          <a:noFill/>
          <a:ln w="19050" cap="flat" cmpd="sng">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a:lstStyle/>
          <a:p>
            <a:pPr eaLnBrk="0" hangingPunct="0"/>
            <a:endParaRPr lang="zh-CN" altLang="zh-CN" sz="2400" dirty="0">
              <a:latin typeface="Songti SC" charset="-122"/>
              <a:ea typeface="Songti SC" charset="-122"/>
              <a:cs typeface="Songti SC" charset="-122"/>
              <a:sym typeface="Verdana" charset="0"/>
            </a:endParaRPr>
          </a:p>
        </p:txBody>
      </p:sp>
      <p:sp>
        <p:nvSpPr>
          <p:cNvPr id="16" name="Text Box 13"/>
          <p:cNvSpPr txBox="1">
            <a:spLocks noChangeArrowheads="1"/>
          </p:cNvSpPr>
          <p:nvPr/>
        </p:nvSpPr>
        <p:spPr bwMode="auto">
          <a:xfrm>
            <a:off x="1271589" y="4495615"/>
            <a:ext cx="9516961"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zh-CN" altLang="zh-CN" sz="2400" b="1" dirty="0">
                <a:latin typeface="Songti SC" charset="-122"/>
                <a:ea typeface="Songti SC" charset="-122"/>
                <a:cs typeface="Songti SC" charset="-122"/>
              </a:rPr>
              <a:t>再令非基变量x</a:t>
            </a:r>
            <a:r>
              <a:rPr lang="zh-CN" altLang="zh-CN" sz="2400" b="1" baseline="-25000" dirty="0">
                <a:latin typeface="Songti SC" charset="-122"/>
                <a:ea typeface="Songti SC" charset="-122"/>
                <a:cs typeface="Songti SC" charset="-122"/>
              </a:rPr>
              <a:t>3</a:t>
            </a:r>
            <a:r>
              <a:rPr lang="zh-CN" altLang="zh-CN" sz="2400" b="1" dirty="0">
                <a:latin typeface="Songti SC" charset="-122"/>
                <a:ea typeface="Songti SC" charset="-122"/>
                <a:cs typeface="Songti SC" charset="-122"/>
              </a:rPr>
              <a:t>=x</a:t>
            </a:r>
            <a:r>
              <a:rPr lang="zh-CN" altLang="zh-CN" sz="2400" b="1" baseline="-25000" dirty="0">
                <a:latin typeface="Songti SC" charset="-122"/>
                <a:ea typeface="Songti SC" charset="-122"/>
                <a:cs typeface="Songti SC" charset="-122"/>
              </a:rPr>
              <a:t>5</a:t>
            </a:r>
            <a:r>
              <a:rPr lang="zh-CN" altLang="zh-CN" sz="2400" b="1" dirty="0">
                <a:latin typeface="Songti SC" charset="-122"/>
                <a:ea typeface="Songti SC" charset="-122"/>
                <a:cs typeface="Songti SC" charset="-122"/>
              </a:rPr>
              <a:t>=0由矩阵得</a:t>
            </a:r>
            <a:r>
              <a:rPr lang="zh-CN" altLang="zh-CN" sz="2400" b="1" dirty="0" smtClean="0">
                <a:latin typeface="Songti SC" charset="-122"/>
                <a:ea typeface="Songti SC" charset="-122"/>
                <a:cs typeface="Songti SC" charset="-122"/>
              </a:rPr>
              <a:t>：  </a:t>
            </a:r>
            <a:r>
              <a:rPr lang="zh-CN" altLang="zh-CN" sz="2400" b="1" dirty="0">
                <a:latin typeface="Songti SC" charset="-122"/>
                <a:ea typeface="Songti SC" charset="-122"/>
                <a:cs typeface="Songti SC" charset="-122"/>
              </a:rPr>
              <a:t>x</a:t>
            </a:r>
            <a:r>
              <a:rPr lang="zh-CN" altLang="zh-CN" sz="2400" b="1" baseline="-25000" dirty="0">
                <a:latin typeface="Songti SC" charset="-122"/>
                <a:ea typeface="Songti SC" charset="-122"/>
                <a:cs typeface="Songti SC" charset="-122"/>
              </a:rPr>
              <a:t>4</a:t>
            </a:r>
            <a:r>
              <a:rPr lang="zh-CN" altLang="zh-CN" sz="2400" b="1" dirty="0">
                <a:latin typeface="Songti SC" charset="-122"/>
                <a:ea typeface="Songti SC" charset="-122"/>
                <a:cs typeface="Songti SC" charset="-122"/>
              </a:rPr>
              <a:t>＝8   x</a:t>
            </a:r>
            <a:r>
              <a:rPr lang="zh-CN" altLang="zh-CN" sz="2400" b="1" baseline="-25000" dirty="0">
                <a:latin typeface="Songti SC" charset="-122"/>
                <a:ea typeface="Songti SC" charset="-122"/>
                <a:cs typeface="Songti SC" charset="-122"/>
              </a:rPr>
              <a:t>1</a:t>
            </a:r>
            <a:r>
              <a:rPr lang="zh-CN" altLang="zh-CN" sz="2400" b="1" dirty="0">
                <a:latin typeface="Songti SC" charset="-122"/>
                <a:ea typeface="Songti SC" charset="-122"/>
                <a:cs typeface="Songti SC" charset="-122"/>
              </a:rPr>
              <a:t>＝2</a:t>
            </a:r>
            <a:r>
              <a:rPr lang="zh-CN" altLang="en-US" sz="2400" b="1" dirty="0">
                <a:latin typeface="Songti SC" charset="-122"/>
                <a:ea typeface="Songti SC" charset="-122"/>
                <a:cs typeface="Songti SC" charset="-122"/>
              </a:rPr>
              <a:t>，</a:t>
            </a:r>
            <a:r>
              <a:rPr lang="zh-CN" altLang="zh-CN" sz="2400" b="1" dirty="0">
                <a:latin typeface="Songti SC" charset="-122"/>
                <a:ea typeface="Songti SC" charset="-122"/>
                <a:cs typeface="Songti SC" charset="-122"/>
              </a:rPr>
              <a:t>  x</a:t>
            </a:r>
            <a:r>
              <a:rPr lang="zh-CN" altLang="zh-CN" sz="2400" b="1" baseline="-25000" dirty="0">
                <a:latin typeface="Songti SC" charset="-122"/>
                <a:ea typeface="Songti SC" charset="-122"/>
                <a:cs typeface="Songti SC" charset="-122"/>
              </a:rPr>
              <a:t>2</a:t>
            </a:r>
            <a:r>
              <a:rPr lang="zh-CN" altLang="zh-CN" sz="2400" b="1" dirty="0">
                <a:latin typeface="Songti SC" charset="-122"/>
                <a:ea typeface="Songti SC" charset="-122"/>
                <a:cs typeface="Songti SC" charset="-122"/>
              </a:rPr>
              <a:t>＝3</a:t>
            </a:r>
          </a:p>
          <a:p>
            <a:pPr>
              <a:lnSpc>
                <a:spcPct val="150000"/>
              </a:lnSpc>
            </a:pPr>
            <a:r>
              <a:rPr lang="zh-CN" altLang="zh-CN" sz="2400" b="1" dirty="0">
                <a:latin typeface="Songti SC" charset="-122"/>
                <a:ea typeface="Songti SC" charset="-122"/>
                <a:cs typeface="Songti SC" charset="-122"/>
              </a:rPr>
              <a:t>于是得一个新的基可行解（完成第二次迭代）：</a:t>
            </a:r>
          </a:p>
          <a:p>
            <a:pPr algn="ctr">
              <a:lnSpc>
                <a:spcPct val="150000"/>
              </a:lnSpc>
            </a:pPr>
            <a:r>
              <a:rPr lang="zh-CN" altLang="zh-CN" sz="2400" b="1" dirty="0">
                <a:latin typeface="Songti SC" charset="-122"/>
                <a:ea typeface="Songti SC" charset="-122"/>
                <a:cs typeface="Songti SC" charset="-122"/>
              </a:rPr>
              <a:t>    X</a:t>
            </a:r>
            <a:r>
              <a:rPr lang="zh-CN" altLang="zh-CN" sz="2400" b="1" baseline="30000" dirty="0">
                <a:latin typeface="Songti SC" charset="-122"/>
                <a:ea typeface="Songti SC" charset="-122"/>
                <a:cs typeface="Songti SC" charset="-122"/>
              </a:rPr>
              <a:t>（2）</a:t>
            </a:r>
            <a:r>
              <a:rPr lang="zh-CN" altLang="zh-CN" sz="2400" b="1" dirty="0">
                <a:latin typeface="Songti SC" charset="-122"/>
                <a:ea typeface="Songti SC" charset="-122"/>
                <a:cs typeface="Songti SC" charset="-122"/>
              </a:rPr>
              <a:t>＝（</a:t>
            </a:r>
            <a:r>
              <a:rPr lang="zh-CN" altLang="zh-CN" sz="2400" b="1" dirty="0" smtClean="0">
                <a:latin typeface="Songti SC" charset="-122"/>
                <a:ea typeface="Songti SC" charset="-122"/>
                <a:cs typeface="Songti SC" charset="-122"/>
              </a:rPr>
              <a:t>2</a:t>
            </a:r>
            <a:r>
              <a:rPr lang="zh-CN" altLang="en-US" sz="2400" b="1" dirty="0" smtClean="0">
                <a:latin typeface="Songti SC" charset="-122"/>
                <a:ea typeface="Songti SC" charset="-122"/>
                <a:cs typeface="Songti SC" charset="-122"/>
              </a:rPr>
              <a:t>，</a:t>
            </a:r>
            <a:r>
              <a:rPr lang="zh-CN" altLang="zh-CN" sz="2400" b="1" dirty="0" smtClean="0">
                <a:latin typeface="Songti SC" charset="-122"/>
                <a:ea typeface="Songti SC" charset="-122"/>
                <a:cs typeface="Songti SC" charset="-122"/>
              </a:rPr>
              <a:t>3</a:t>
            </a:r>
            <a:r>
              <a:rPr lang="zh-CN" altLang="en-US" sz="2400" b="1" dirty="0" smtClean="0">
                <a:latin typeface="Songti SC" charset="-122"/>
                <a:ea typeface="Songti SC" charset="-122"/>
                <a:cs typeface="Songti SC" charset="-122"/>
              </a:rPr>
              <a:t>，</a:t>
            </a:r>
            <a:r>
              <a:rPr lang="zh-CN" altLang="zh-CN" sz="2400" b="1" dirty="0" smtClean="0">
                <a:latin typeface="Songti SC" charset="-122"/>
                <a:ea typeface="Songti SC" charset="-122"/>
                <a:cs typeface="Songti SC" charset="-122"/>
              </a:rPr>
              <a:t>0</a:t>
            </a:r>
            <a:r>
              <a:rPr lang="zh-CN" altLang="en-US" sz="2400" b="1" dirty="0" smtClean="0">
                <a:latin typeface="Songti SC" charset="-122"/>
                <a:ea typeface="Songti SC" charset="-122"/>
                <a:cs typeface="Songti SC" charset="-122"/>
              </a:rPr>
              <a:t>，</a:t>
            </a:r>
            <a:r>
              <a:rPr lang="zh-CN" altLang="zh-CN" sz="2400" b="1" dirty="0" smtClean="0">
                <a:latin typeface="Songti SC" charset="-122"/>
                <a:ea typeface="Songti SC" charset="-122"/>
                <a:cs typeface="Songti SC" charset="-122"/>
              </a:rPr>
              <a:t>8</a:t>
            </a:r>
            <a:r>
              <a:rPr lang="zh-CN" altLang="en-US" sz="2400" b="1" dirty="0" smtClean="0">
                <a:latin typeface="Songti SC" charset="-122"/>
                <a:ea typeface="Songti SC" charset="-122"/>
                <a:cs typeface="Songti SC" charset="-122"/>
              </a:rPr>
              <a:t>，</a:t>
            </a:r>
            <a:r>
              <a:rPr lang="zh-CN" altLang="zh-CN" sz="2400" b="1" dirty="0" smtClean="0">
                <a:latin typeface="Songti SC" charset="-122"/>
                <a:ea typeface="Songti SC" charset="-122"/>
                <a:cs typeface="Songti SC" charset="-122"/>
              </a:rPr>
              <a:t>0）</a:t>
            </a:r>
            <a:r>
              <a:rPr lang="zh-CN" altLang="zh-CN" sz="2400" b="1" baseline="30000" dirty="0" smtClean="0">
                <a:latin typeface="Songti SC" charset="-122"/>
                <a:ea typeface="Songti SC" charset="-122"/>
                <a:cs typeface="Songti SC" charset="-122"/>
              </a:rPr>
              <a:t>T</a:t>
            </a:r>
            <a:endParaRPr lang="zh-CN" altLang="zh-CN" sz="2400" b="1" baseline="30000" dirty="0">
              <a:latin typeface="Songti SC" charset="-122"/>
              <a:ea typeface="Songti SC" charset="-122"/>
              <a:cs typeface="Songti SC" charset="-122"/>
            </a:endParaRPr>
          </a:p>
        </p:txBody>
      </p:sp>
      <p:sp>
        <p:nvSpPr>
          <p:cNvPr id="19"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928682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544639" y="263253"/>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6" name="Rectangle 2"/>
          <p:cNvSpPr>
            <a:spLocks noGrp="1" noChangeArrowheads="1"/>
          </p:cNvSpPr>
          <p:nvPr>
            <p:ph type="title"/>
          </p:nvPr>
        </p:nvSpPr>
        <p:spPr>
          <a:xfrm>
            <a:off x="1481139" y="1357035"/>
            <a:ext cx="9885799" cy="5371199"/>
          </a:xfrm>
        </p:spPr>
        <p:txBody>
          <a:bodyPr>
            <a:noAutofit/>
          </a:bodyPr>
          <a:lstStyle/>
          <a:p>
            <a:pPr>
              <a:lnSpc>
                <a:spcPct val="130000"/>
              </a:lnSpc>
            </a:pPr>
            <a:r>
              <a:rPr lang="zh-CN" altLang="en-US" sz="2400" b="1" dirty="0" smtClean="0">
                <a:latin typeface="Songti SC" charset="-122"/>
                <a:ea typeface="Songti SC" charset="-122"/>
                <a:cs typeface="Songti SC" charset="-122"/>
              </a:rPr>
              <a:t>得到</a:t>
            </a:r>
            <a:r>
              <a:rPr lang="zh-CN" altLang="en-US" sz="2400" b="1" dirty="0">
                <a:latin typeface="Songti SC" charset="-122"/>
                <a:ea typeface="Songti SC" charset="-122"/>
                <a:cs typeface="Songti SC" charset="-122"/>
              </a:rPr>
              <a:t>目标函数的表达式</a:t>
            </a:r>
            <a:r>
              <a:rPr lang="zh-CN" altLang="en-US" sz="2400" b="1" dirty="0" smtClean="0">
                <a:latin typeface="Songti SC" charset="-122"/>
                <a:ea typeface="Songti SC" charset="-122"/>
                <a:cs typeface="Songti SC" charset="-122"/>
              </a:rPr>
              <a:t>:</a:t>
            </a:r>
            <a:r>
              <a:rPr lang="zh-CN" altLang="en-US" sz="2400" b="1" baseline="-25000" dirty="0">
                <a:latin typeface="Songti SC" charset="-122"/>
                <a:ea typeface="Songti SC" charset="-122"/>
                <a:cs typeface="Songti SC" charset="-122"/>
              </a:rPr>
              <a:t/>
            </a:r>
            <a:br>
              <a:rPr lang="zh-CN" altLang="en-US" sz="2400" b="1" baseline="-25000" dirty="0">
                <a:latin typeface="Songti SC" charset="-122"/>
                <a:ea typeface="Songti SC" charset="-122"/>
                <a:cs typeface="Songti SC" charset="-122"/>
              </a:rPr>
            </a:br>
            <a:r>
              <a:rPr lang="zh-CN" altLang="en-US" sz="2400" b="1" dirty="0">
                <a:latin typeface="Songti SC" charset="-122"/>
                <a:ea typeface="Songti SC" charset="-122"/>
                <a:cs typeface="Songti SC" charset="-122"/>
                <a:sym typeface="Verdana" charset="0"/>
              </a:rPr>
              <a:t>由上式矩阵得 （用非基变量x</a:t>
            </a:r>
            <a:r>
              <a:rPr lang="zh-CN" altLang="en-US" sz="2400" b="1" baseline="-25000" dirty="0">
                <a:latin typeface="Songti SC" charset="-122"/>
                <a:ea typeface="Songti SC" charset="-122"/>
                <a:cs typeface="Songti SC" charset="-122"/>
                <a:sym typeface="Verdana" charset="0"/>
              </a:rPr>
              <a:t>1</a:t>
            </a:r>
            <a:r>
              <a:rPr lang="zh-CN" altLang="en-US" sz="2400" b="1" dirty="0">
                <a:latin typeface="Songti SC" charset="-122"/>
                <a:ea typeface="Songti SC" charset="-122"/>
                <a:cs typeface="Songti SC" charset="-122"/>
                <a:sym typeface="Verdana" charset="0"/>
              </a:rPr>
              <a:t>、x</a:t>
            </a:r>
            <a:r>
              <a:rPr lang="zh-CN" altLang="en-US" sz="2400" b="1" baseline="-25000" dirty="0">
                <a:latin typeface="Songti SC" charset="-122"/>
                <a:ea typeface="Songti SC" charset="-122"/>
                <a:cs typeface="Songti SC" charset="-122"/>
                <a:sym typeface="Verdana" charset="0"/>
              </a:rPr>
              <a:t>5</a:t>
            </a:r>
            <a:r>
              <a:rPr lang="zh-CN" altLang="en-US" sz="2400" b="1" dirty="0">
                <a:latin typeface="Songti SC" charset="-122"/>
                <a:ea typeface="Songti SC" charset="-122"/>
                <a:cs typeface="Songti SC" charset="-122"/>
                <a:sym typeface="Verdana" charset="0"/>
              </a:rPr>
              <a:t>来表示基变量x</a:t>
            </a:r>
            <a:r>
              <a:rPr lang="zh-CN" altLang="en-US" sz="2400" b="1" baseline="-25000" dirty="0">
                <a:latin typeface="Songti SC" charset="-122"/>
                <a:ea typeface="Songti SC" charset="-122"/>
                <a:cs typeface="Songti SC" charset="-122"/>
                <a:sym typeface="Verdana" charset="0"/>
              </a:rPr>
              <a:t>2</a:t>
            </a:r>
            <a:r>
              <a:rPr lang="zh-CN" altLang="en-US" sz="2400" b="1" dirty="0">
                <a:latin typeface="Songti SC" charset="-122"/>
                <a:ea typeface="Songti SC" charset="-122"/>
                <a:cs typeface="Songti SC" charset="-122"/>
                <a:sym typeface="Verdana" charset="0"/>
              </a:rPr>
              <a:t>、x</a:t>
            </a:r>
            <a:r>
              <a:rPr lang="zh-CN" altLang="en-US" sz="2400" b="1" baseline="-25000" dirty="0">
                <a:latin typeface="Songti SC" charset="-122"/>
                <a:ea typeface="Songti SC" charset="-122"/>
                <a:cs typeface="Songti SC" charset="-122"/>
                <a:sym typeface="Verdana" charset="0"/>
              </a:rPr>
              <a:t>3</a:t>
            </a:r>
            <a:r>
              <a:rPr lang="zh-CN" altLang="en-US" sz="2400" b="1" dirty="0">
                <a:latin typeface="Songti SC" charset="-122"/>
                <a:ea typeface="Songti SC" charset="-122"/>
                <a:cs typeface="Songti SC" charset="-122"/>
                <a:sym typeface="Verdana" charset="0"/>
              </a:rPr>
              <a:t>、x</a:t>
            </a:r>
            <a:r>
              <a:rPr lang="zh-CN" altLang="en-US" sz="2400" b="1" baseline="-25000" dirty="0">
                <a:latin typeface="Songti SC" charset="-122"/>
                <a:ea typeface="Songti SC" charset="-122"/>
                <a:cs typeface="Songti SC" charset="-122"/>
                <a:sym typeface="Verdana" charset="0"/>
              </a:rPr>
              <a:t>4</a:t>
            </a:r>
            <a:r>
              <a:rPr lang="zh-CN" altLang="en-US" sz="2400" b="1" dirty="0">
                <a:latin typeface="Songti SC" charset="-122"/>
                <a:ea typeface="Songti SC" charset="-122"/>
                <a:cs typeface="Songti SC" charset="-122"/>
                <a:sym typeface="Verdana" charset="0"/>
              </a:rPr>
              <a:t>得</a:t>
            </a:r>
            <a:r>
              <a:rPr lang="zh-CN" altLang="en-US" sz="2400" b="1" dirty="0" smtClean="0">
                <a:latin typeface="Songti SC" charset="-122"/>
                <a:ea typeface="Songti SC" charset="-122"/>
                <a:cs typeface="Songti SC" charset="-122"/>
                <a:sym typeface="Verdana" charset="0"/>
              </a:rPr>
              <a:t>）</a:t>
            </a:r>
            <a:r>
              <a:rPr lang="zh-CN" altLang="en-US" sz="2400" b="1" dirty="0">
                <a:latin typeface="Songti SC" charset="-122"/>
                <a:ea typeface="Songti SC" charset="-122"/>
                <a:cs typeface="Songti SC" charset="-122"/>
                <a:sym typeface="Verdana" charset="0"/>
              </a:rPr>
              <a:t/>
            </a:r>
            <a:br>
              <a:rPr lang="zh-CN" altLang="en-US" sz="2400" b="1" dirty="0">
                <a:latin typeface="Songti SC" charset="-122"/>
                <a:ea typeface="Songti SC" charset="-122"/>
                <a:cs typeface="Songti SC" charset="-122"/>
                <a:sym typeface="Verdana" charset="0"/>
              </a:rPr>
            </a:br>
            <a:r>
              <a:rPr lang="zh-CN" altLang="en-US" sz="2400" b="1" dirty="0">
                <a:latin typeface="Songti SC" charset="-122"/>
                <a:ea typeface="Songti SC" charset="-122"/>
                <a:cs typeface="Songti SC" charset="-122"/>
                <a:sym typeface="Verdana" charset="0"/>
              </a:rPr>
              <a:t>x</a:t>
            </a:r>
            <a:r>
              <a:rPr lang="zh-CN" altLang="en-US" sz="2400" b="1" baseline="-25000" dirty="0">
                <a:latin typeface="Songti SC" charset="-122"/>
                <a:ea typeface="Songti SC" charset="-122"/>
                <a:cs typeface="Songti SC" charset="-122"/>
                <a:sym typeface="Verdana" charset="0"/>
              </a:rPr>
              <a:t>1</a:t>
            </a:r>
            <a:r>
              <a:rPr lang="zh-CN" altLang="en-US" sz="2400" b="1" dirty="0">
                <a:latin typeface="Songti SC" charset="-122"/>
                <a:ea typeface="Songti SC" charset="-122"/>
                <a:cs typeface="Songti SC" charset="-122"/>
                <a:sym typeface="Verdana" charset="0"/>
              </a:rPr>
              <a:t>＝2－x</a:t>
            </a:r>
            <a:r>
              <a:rPr lang="zh-CN" altLang="en-US" sz="2400" b="1" baseline="-25000" dirty="0">
                <a:latin typeface="Songti SC" charset="-122"/>
                <a:ea typeface="Songti SC" charset="-122"/>
                <a:cs typeface="Songti SC" charset="-122"/>
                <a:sym typeface="Verdana" charset="0"/>
              </a:rPr>
              <a:t>3</a:t>
            </a:r>
            <a:r>
              <a:rPr lang="zh-CN" altLang="en-US" sz="2400" b="1" dirty="0">
                <a:latin typeface="Songti SC" charset="-122"/>
                <a:ea typeface="Songti SC" charset="-122"/>
                <a:cs typeface="Songti SC" charset="-122"/>
                <a:sym typeface="Verdana" charset="0"/>
              </a:rPr>
              <a:t>+1/2x</a:t>
            </a:r>
            <a:r>
              <a:rPr lang="zh-CN" altLang="en-US" sz="2400" b="1" baseline="-25000" dirty="0">
                <a:latin typeface="Songti SC" charset="-122"/>
                <a:ea typeface="Songti SC" charset="-122"/>
                <a:cs typeface="Songti SC" charset="-122"/>
                <a:sym typeface="Verdana" charset="0"/>
              </a:rPr>
              <a:t>5</a:t>
            </a:r>
            <a:br>
              <a:rPr lang="zh-CN" altLang="en-US" sz="2400" b="1" baseline="-25000" dirty="0">
                <a:latin typeface="Songti SC" charset="-122"/>
                <a:ea typeface="Songti SC" charset="-122"/>
                <a:cs typeface="Songti SC" charset="-122"/>
                <a:sym typeface="Verdana" charset="0"/>
              </a:rPr>
            </a:br>
            <a:r>
              <a:rPr lang="zh-CN" altLang="en-US" sz="2400" b="1" dirty="0">
                <a:latin typeface="Songti SC" charset="-122"/>
                <a:ea typeface="Songti SC" charset="-122"/>
                <a:cs typeface="Songti SC" charset="-122"/>
                <a:sym typeface="Verdana" charset="0"/>
              </a:rPr>
              <a:t>x</a:t>
            </a:r>
            <a:r>
              <a:rPr lang="zh-CN" altLang="en-US" sz="2400" b="1" baseline="-25000" dirty="0">
                <a:latin typeface="Songti SC" charset="-122"/>
                <a:ea typeface="Songti SC" charset="-122"/>
                <a:cs typeface="Songti SC" charset="-122"/>
                <a:sym typeface="Verdana" charset="0"/>
              </a:rPr>
              <a:t>2</a:t>
            </a:r>
            <a:r>
              <a:rPr lang="zh-CN" altLang="en-US" sz="2400" b="1" dirty="0">
                <a:latin typeface="Songti SC" charset="-122"/>
                <a:ea typeface="Songti SC" charset="-122"/>
                <a:cs typeface="Songti SC" charset="-122"/>
                <a:sym typeface="Verdana" charset="0"/>
              </a:rPr>
              <a:t>＝3－1/4x</a:t>
            </a:r>
            <a:r>
              <a:rPr lang="zh-CN" altLang="en-US" sz="2400" b="1" baseline="-25000" dirty="0">
                <a:latin typeface="Songti SC" charset="-122"/>
                <a:ea typeface="Songti SC" charset="-122"/>
                <a:cs typeface="Songti SC" charset="-122"/>
                <a:sym typeface="Verdana" charset="0"/>
              </a:rPr>
              <a:t>5             </a:t>
            </a:r>
            <a:r>
              <a:rPr lang="zh-CN" altLang="en-US" sz="2400" b="1" baseline="-25000" dirty="0" smtClean="0">
                <a:latin typeface="Songti SC" charset="-122"/>
                <a:ea typeface="Songti SC" charset="-122"/>
                <a:cs typeface="Songti SC" charset="-122"/>
                <a:sym typeface="Verdana" charset="0"/>
              </a:rPr>
              <a:t>       </a:t>
            </a:r>
            <a:r>
              <a:rPr lang="zh-CN" altLang="en-US" sz="2400" b="1" dirty="0">
                <a:latin typeface="Songti SC" charset="-122"/>
                <a:ea typeface="Songti SC" charset="-122"/>
                <a:cs typeface="Songti SC" charset="-122"/>
                <a:sym typeface="Arial" charset="0"/>
              </a:rPr>
              <a:t>… … </a:t>
            </a:r>
            <a:r>
              <a:rPr lang="zh-CN" altLang="en-US" sz="2400" b="1" dirty="0" smtClean="0">
                <a:latin typeface="Songti SC" charset="-122"/>
                <a:ea typeface="Songti SC" charset="-122"/>
                <a:cs typeface="Songti SC" charset="-122"/>
                <a:sym typeface="Verdana" charset="0"/>
              </a:rPr>
              <a:t>（</a:t>
            </a:r>
            <a:r>
              <a:rPr lang="zh-CN" altLang="en-US" sz="2400" b="1" dirty="0">
                <a:latin typeface="Songti SC" charset="-122"/>
                <a:ea typeface="Songti SC" charset="-122"/>
                <a:cs typeface="Songti SC" charset="-122"/>
                <a:sym typeface="Verdana" charset="0"/>
              </a:rPr>
              <a:t>6）代入目标函数表达式</a:t>
            </a:r>
            <a:br>
              <a:rPr lang="zh-CN" altLang="en-US" sz="2400" b="1" dirty="0">
                <a:latin typeface="Songti SC" charset="-122"/>
                <a:ea typeface="Songti SC" charset="-122"/>
                <a:cs typeface="Songti SC" charset="-122"/>
                <a:sym typeface="Verdana" charset="0"/>
              </a:rPr>
            </a:br>
            <a:r>
              <a:rPr lang="zh-CN" altLang="en-US" sz="2400" b="1" dirty="0">
                <a:latin typeface="Songti SC" charset="-122"/>
                <a:ea typeface="Songti SC" charset="-122"/>
                <a:cs typeface="Songti SC" charset="-122"/>
                <a:sym typeface="Verdana" charset="0"/>
              </a:rPr>
              <a:t>x</a:t>
            </a:r>
            <a:r>
              <a:rPr lang="zh-CN" altLang="en-US" sz="2400" b="1" baseline="-25000" dirty="0">
                <a:latin typeface="Songti SC" charset="-122"/>
                <a:ea typeface="Songti SC" charset="-122"/>
                <a:cs typeface="Songti SC" charset="-122"/>
                <a:sym typeface="Verdana" charset="0"/>
              </a:rPr>
              <a:t>4</a:t>
            </a:r>
            <a:r>
              <a:rPr lang="zh-CN" altLang="en-US" sz="2400" b="1" dirty="0">
                <a:latin typeface="Songti SC" charset="-122"/>
                <a:ea typeface="Songti SC" charset="-122"/>
                <a:cs typeface="Songti SC" charset="-122"/>
                <a:sym typeface="Verdana" charset="0"/>
              </a:rPr>
              <a:t>＝8 +4x</a:t>
            </a:r>
            <a:r>
              <a:rPr lang="zh-CN" altLang="en-US" sz="2400" b="1" baseline="-25000" dirty="0">
                <a:latin typeface="Songti SC" charset="-122"/>
                <a:ea typeface="Songti SC" charset="-122"/>
                <a:cs typeface="Songti SC" charset="-122"/>
                <a:sym typeface="Verdana" charset="0"/>
              </a:rPr>
              <a:t>3</a:t>
            </a:r>
            <a:r>
              <a:rPr lang="zh-CN" altLang="en-US" sz="2400" b="1" dirty="0">
                <a:latin typeface="Songti SC" charset="-122"/>
                <a:ea typeface="Songti SC" charset="-122"/>
                <a:cs typeface="Songti SC" charset="-122"/>
                <a:sym typeface="Verdana" charset="0"/>
              </a:rPr>
              <a:t>－1/</a:t>
            </a:r>
            <a:r>
              <a:rPr lang="zh-CN" altLang="en-US" sz="2400" b="1" dirty="0" smtClean="0">
                <a:latin typeface="Songti SC" charset="-122"/>
                <a:ea typeface="Songti SC" charset="-122"/>
                <a:cs typeface="Songti SC" charset="-122"/>
                <a:sym typeface="Verdana" charset="0"/>
              </a:rPr>
              <a:t>4x</a:t>
            </a:r>
            <a:r>
              <a:rPr lang="zh-CN" altLang="en-US" sz="2400" b="1" baseline="-25000" dirty="0" smtClean="0">
                <a:latin typeface="Songti SC" charset="-122"/>
                <a:ea typeface="Songti SC" charset="-122"/>
                <a:cs typeface="Songti SC" charset="-122"/>
                <a:sym typeface="Verdana" charset="0"/>
              </a:rPr>
              <a:t>5</a:t>
            </a:r>
            <a:r>
              <a:rPr lang="zh-CN" altLang="en-US" sz="2400" b="1" baseline="-25000" dirty="0">
                <a:latin typeface="Songti SC" charset="-122"/>
                <a:ea typeface="Songti SC" charset="-122"/>
                <a:cs typeface="Songti SC" charset="-122"/>
                <a:sym typeface="Verdana" charset="0"/>
              </a:rPr>
              <a:t/>
            </a:r>
            <a:br>
              <a:rPr lang="zh-CN" altLang="en-US" sz="2400" b="1" baseline="-25000" dirty="0">
                <a:latin typeface="Songti SC" charset="-122"/>
                <a:ea typeface="Songti SC" charset="-122"/>
                <a:cs typeface="Songti SC" charset="-122"/>
                <a:sym typeface="Verdana" charset="0"/>
              </a:rPr>
            </a:br>
            <a:r>
              <a:rPr lang="zh-CN" altLang="en-US" sz="2400" b="1" dirty="0">
                <a:latin typeface="Songti SC" charset="-122"/>
                <a:ea typeface="Songti SC" charset="-122"/>
                <a:cs typeface="Songti SC" charset="-122"/>
              </a:rPr>
              <a:t>Z＝13－2x</a:t>
            </a:r>
            <a:r>
              <a:rPr lang="zh-CN" altLang="en-US" sz="2400" b="1" baseline="-25000" dirty="0">
                <a:latin typeface="Songti SC" charset="-122"/>
                <a:ea typeface="Songti SC" charset="-122"/>
                <a:cs typeface="Songti SC" charset="-122"/>
              </a:rPr>
              <a:t>3</a:t>
            </a:r>
            <a:r>
              <a:rPr lang="zh-CN" altLang="en-US" sz="2400" b="1" dirty="0">
                <a:latin typeface="Songti SC" charset="-122"/>
                <a:ea typeface="Songti SC" charset="-122"/>
                <a:cs typeface="Songti SC" charset="-122"/>
              </a:rPr>
              <a:t>+1/4 x</a:t>
            </a:r>
            <a:r>
              <a:rPr lang="zh-CN" altLang="en-US" sz="2400" b="1" baseline="-25000" dirty="0">
                <a:latin typeface="Songti SC" charset="-122"/>
                <a:ea typeface="Songti SC" charset="-122"/>
                <a:cs typeface="Songti SC" charset="-122"/>
              </a:rPr>
              <a:t>5</a:t>
            </a:r>
            <a:r>
              <a:rPr lang="zh-CN" altLang="en-US" sz="2400" b="1" baseline="-25000" dirty="0">
                <a:latin typeface="Songti SC" charset="-122"/>
                <a:ea typeface="Songti SC" charset="-122"/>
                <a:cs typeface="Songti SC" charset="-122"/>
                <a:sym typeface="Verdana" charset="0"/>
              </a:rPr>
              <a:t/>
            </a:r>
            <a:br>
              <a:rPr lang="zh-CN" altLang="en-US" sz="2400" b="1" baseline="-25000" dirty="0">
                <a:latin typeface="Songti SC" charset="-122"/>
                <a:ea typeface="Songti SC" charset="-122"/>
                <a:cs typeface="Songti SC" charset="-122"/>
                <a:sym typeface="Verdana" charset="0"/>
              </a:rPr>
            </a:br>
            <a:r>
              <a:rPr lang="zh-CN" altLang="en-US" sz="2400" b="1" baseline="-25000" dirty="0">
                <a:latin typeface="Songti SC" charset="-122"/>
                <a:ea typeface="Songti SC" charset="-122"/>
                <a:cs typeface="Songti SC" charset="-122"/>
                <a:sym typeface="Verdana" charset="0"/>
              </a:rPr>
              <a:t/>
            </a:r>
            <a:br>
              <a:rPr lang="zh-CN" altLang="en-US" sz="2400" b="1" baseline="-25000" dirty="0">
                <a:latin typeface="Songti SC" charset="-122"/>
                <a:ea typeface="Songti SC" charset="-122"/>
                <a:cs typeface="Songti SC" charset="-122"/>
                <a:sym typeface="Verdana" charset="0"/>
              </a:rPr>
            </a:br>
            <a:r>
              <a:rPr lang="zh-CN" altLang="en-US" sz="2800" b="1" baseline="-25000" dirty="0">
                <a:latin typeface="Songti SC" charset="-122"/>
                <a:ea typeface="Songti SC" charset="-122"/>
                <a:cs typeface="Songti SC" charset="-122"/>
                <a:sym typeface="Verdana" charset="0"/>
              </a:rPr>
              <a:t/>
            </a:r>
            <a:br>
              <a:rPr lang="zh-CN" altLang="en-US" sz="2800" b="1" baseline="-25000" dirty="0">
                <a:latin typeface="Songti SC" charset="-122"/>
                <a:ea typeface="Songti SC" charset="-122"/>
                <a:cs typeface="Songti SC" charset="-122"/>
                <a:sym typeface="Verdana" charset="0"/>
              </a:rPr>
            </a:br>
            <a:r>
              <a:rPr lang="zh-CN" altLang="en-US" sz="2800" b="1" baseline="-25000" dirty="0">
                <a:latin typeface="Songti SC" charset="-122"/>
                <a:ea typeface="Songti SC" charset="-122"/>
                <a:cs typeface="Songti SC" charset="-122"/>
                <a:sym typeface="Verdana" charset="0"/>
              </a:rPr>
              <a:t/>
            </a:r>
            <a:br>
              <a:rPr lang="zh-CN" altLang="en-US" sz="2800" b="1" baseline="-25000" dirty="0">
                <a:latin typeface="Songti SC" charset="-122"/>
                <a:ea typeface="Songti SC" charset="-122"/>
                <a:cs typeface="Songti SC" charset="-122"/>
                <a:sym typeface="Verdana" charset="0"/>
              </a:rPr>
            </a:br>
            <a:endParaRPr lang="zh-CN" altLang="en-US" sz="2800" b="1" baseline="-25000" dirty="0">
              <a:latin typeface="Songti SC" charset="-122"/>
              <a:ea typeface="Songti SC" charset="-122"/>
              <a:cs typeface="Songti SC" charset="-122"/>
              <a:sym typeface="Verdana" charset="0"/>
            </a:endParaRPr>
          </a:p>
        </p:txBody>
      </p:sp>
      <p:sp>
        <p:nvSpPr>
          <p:cNvPr id="7" name="Rectangle 3"/>
          <p:cNvSpPr>
            <a:spLocks noGrp="1" noChangeArrowheads="1"/>
          </p:cNvSpPr>
          <p:nvPr>
            <p:ph idx="1"/>
          </p:nvPr>
        </p:nvSpPr>
        <p:spPr>
          <a:xfrm>
            <a:off x="522239" y="4918348"/>
            <a:ext cx="11049651" cy="3168651"/>
          </a:xfrm>
        </p:spPr>
        <p:txBody>
          <a:bodyPr>
            <a:normAutofit/>
          </a:bodyPr>
          <a:lstStyle/>
          <a:p>
            <a:pPr algn="just" eaLnBrk="1" hangingPunct="1">
              <a:lnSpc>
                <a:spcPct val="130000"/>
              </a:lnSpc>
              <a:buFontTx/>
              <a:buNone/>
            </a:pPr>
            <a:r>
              <a:rPr lang="zh-CN" altLang="zh-CN" sz="2400" b="1" dirty="0">
                <a:latin typeface="Songti SC" charset="-122"/>
                <a:ea typeface="Songti SC" charset="-122"/>
                <a:cs typeface="Songti SC" charset="-122"/>
                <a:sym typeface="华文仿宋" charset="-122"/>
              </a:rPr>
              <a:t>     </a:t>
            </a:r>
            <a:r>
              <a:rPr lang="zh-CN" altLang="zh-CN" sz="2400" b="1" dirty="0" smtClean="0">
                <a:latin typeface="Songti SC" charset="-122"/>
                <a:ea typeface="Songti SC" charset="-122"/>
                <a:cs typeface="Songti SC" charset="-122"/>
                <a:sym typeface="华文仿宋" charset="-122"/>
              </a:rPr>
              <a:t>从</a:t>
            </a:r>
            <a:r>
              <a:rPr lang="zh-CN" altLang="zh-CN" sz="2400" b="1" dirty="0">
                <a:latin typeface="Songti SC" charset="-122"/>
                <a:ea typeface="Songti SC" charset="-122"/>
                <a:cs typeface="Songti SC" charset="-122"/>
                <a:sym typeface="华文仿宋" charset="-122"/>
              </a:rPr>
              <a:t>目标函数的表达式中可以看出</a:t>
            </a:r>
            <a:r>
              <a:rPr lang="zh-CN" altLang="en-US" sz="2400" b="1" dirty="0">
                <a:latin typeface="Songti SC" charset="-122"/>
                <a:ea typeface="Songti SC" charset="-122"/>
                <a:cs typeface="Songti SC" charset="-122"/>
                <a:sym typeface="华文仿宋" charset="-122"/>
              </a:rPr>
              <a:t>，</a:t>
            </a:r>
            <a:r>
              <a:rPr lang="zh-CN" altLang="zh-CN" sz="2400" b="1" dirty="0">
                <a:latin typeface="Songti SC" charset="-122"/>
                <a:ea typeface="Songti SC" charset="-122"/>
                <a:cs typeface="Songti SC" charset="-122"/>
                <a:sym typeface="华文仿宋" charset="-122"/>
              </a:rPr>
              <a:t>非基变量x</a:t>
            </a:r>
            <a:r>
              <a:rPr lang="zh-CN" altLang="zh-CN" sz="2400" b="1" baseline="-25000" dirty="0">
                <a:latin typeface="Songti SC" charset="-122"/>
                <a:ea typeface="Songti SC" charset="-122"/>
                <a:cs typeface="Songti SC" charset="-122"/>
                <a:sym typeface="华文仿宋" charset="-122"/>
              </a:rPr>
              <a:t>5</a:t>
            </a:r>
            <a:r>
              <a:rPr lang="zh-CN" altLang="zh-CN" sz="2400" b="1" dirty="0">
                <a:latin typeface="Songti SC" charset="-122"/>
                <a:ea typeface="Songti SC" charset="-122"/>
                <a:cs typeface="Songti SC" charset="-122"/>
                <a:sym typeface="华文仿宋" charset="-122"/>
              </a:rPr>
              <a:t>的系数仍是正数</a:t>
            </a:r>
            <a:r>
              <a:rPr lang="zh-CN" altLang="en-US" sz="2400" b="1" dirty="0">
                <a:latin typeface="Songti SC" charset="-122"/>
                <a:ea typeface="Songti SC" charset="-122"/>
                <a:cs typeface="Songti SC" charset="-122"/>
                <a:sym typeface="华文仿宋" charset="-122"/>
              </a:rPr>
              <a:t>，</a:t>
            </a:r>
            <a:r>
              <a:rPr lang="zh-CN" altLang="zh-CN" sz="2400" b="1" dirty="0">
                <a:latin typeface="Songti SC" charset="-122"/>
                <a:ea typeface="Songti SC" charset="-122"/>
                <a:cs typeface="Songti SC" charset="-122"/>
                <a:sym typeface="华文仿宋" charset="-122"/>
              </a:rPr>
              <a:t>这说明目标函数值还可以增大</a:t>
            </a:r>
            <a:r>
              <a:rPr lang="zh-CN" altLang="en-US" sz="2400" b="1" dirty="0">
                <a:latin typeface="Songti SC" charset="-122"/>
                <a:ea typeface="Songti SC" charset="-122"/>
                <a:cs typeface="Songti SC" charset="-122"/>
                <a:sym typeface="华文仿宋" charset="-122"/>
              </a:rPr>
              <a:t>，</a:t>
            </a:r>
            <a:r>
              <a:rPr lang="zh-CN" altLang="zh-CN" sz="2400" b="1" dirty="0">
                <a:latin typeface="Songti SC" charset="-122"/>
                <a:ea typeface="Songti SC" charset="-122"/>
                <a:cs typeface="Songti SC" charset="-122"/>
                <a:sym typeface="华文仿宋" charset="-122"/>
              </a:rPr>
              <a:t>即X</a:t>
            </a:r>
            <a:r>
              <a:rPr lang="zh-CN" altLang="zh-CN" sz="2400" b="1" baseline="30000" dirty="0">
                <a:latin typeface="Songti SC" charset="-122"/>
                <a:ea typeface="Songti SC" charset="-122"/>
                <a:cs typeface="Songti SC" charset="-122"/>
                <a:sym typeface="华文仿宋" charset="-122"/>
              </a:rPr>
              <a:t>（2）</a:t>
            </a:r>
            <a:r>
              <a:rPr lang="zh-CN" altLang="zh-CN" sz="2400" b="1" dirty="0">
                <a:latin typeface="Songti SC" charset="-122"/>
                <a:ea typeface="Songti SC" charset="-122"/>
                <a:cs typeface="Songti SC" charset="-122"/>
                <a:sym typeface="华文仿宋" charset="-122"/>
              </a:rPr>
              <a:t>不是最优解。重复上述步骤</a:t>
            </a:r>
            <a:r>
              <a:rPr lang="zh-CN" altLang="en-US" sz="2400" b="1" dirty="0">
                <a:latin typeface="Songti SC" charset="-122"/>
                <a:ea typeface="Songti SC" charset="-122"/>
                <a:cs typeface="Songti SC" charset="-122"/>
                <a:sym typeface="华文仿宋" charset="-122"/>
              </a:rPr>
              <a:t>，</a:t>
            </a:r>
            <a:r>
              <a:rPr lang="zh-CN" altLang="zh-CN" sz="2400" b="1" dirty="0">
                <a:latin typeface="Songti SC" charset="-122"/>
                <a:ea typeface="Songti SC" charset="-122"/>
                <a:cs typeface="Songti SC" charset="-122"/>
                <a:sym typeface="华文仿宋" charset="-122"/>
              </a:rPr>
              <a:t>确定进基和出基变量</a:t>
            </a:r>
            <a:r>
              <a:rPr lang="zh-CN" altLang="en-US" sz="2400" b="1" dirty="0">
                <a:latin typeface="Songti SC" charset="-122"/>
                <a:ea typeface="Songti SC" charset="-122"/>
                <a:cs typeface="Songti SC" charset="-122"/>
                <a:sym typeface="华文仿宋" charset="-122"/>
              </a:rPr>
              <a:t>，</a:t>
            </a:r>
            <a:r>
              <a:rPr lang="zh-CN" altLang="zh-CN" sz="2400" b="1" dirty="0">
                <a:latin typeface="Songti SC" charset="-122"/>
                <a:ea typeface="Songti SC" charset="-122"/>
                <a:cs typeface="Songti SC" charset="-122"/>
                <a:sym typeface="华文仿宋" charset="-122"/>
              </a:rPr>
              <a:t>继续</a:t>
            </a:r>
            <a:r>
              <a:rPr lang="zh-CN" altLang="zh-CN" sz="2400" b="1" dirty="0" smtClean="0">
                <a:latin typeface="Songti SC" charset="-122"/>
                <a:ea typeface="Songti SC" charset="-122"/>
                <a:cs typeface="Songti SC" charset="-122"/>
                <a:sym typeface="华文仿宋" charset="-122"/>
              </a:rPr>
              <a:t>迭代</a:t>
            </a:r>
            <a:r>
              <a:rPr lang="zh-CN" altLang="en-US" sz="2400" b="1" dirty="0" smtClean="0">
                <a:latin typeface="Songti SC" charset="-122"/>
                <a:ea typeface="Songti SC" charset="-122"/>
                <a:cs typeface="Songti SC" charset="-122"/>
                <a:sym typeface="华文仿宋" charset="-122"/>
              </a:rPr>
              <a:t>，</a:t>
            </a:r>
            <a:r>
              <a:rPr lang="zh-CN" altLang="zh-CN" sz="2400" b="1" dirty="0" smtClean="0">
                <a:latin typeface="Songti SC" charset="-122"/>
                <a:ea typeface="Songti SC" charset="-122"/>
                <a:cs typeface="Songti SC" charset="-122"/>
                <a:sym typeface="华文仿宋" charset="-122"/>
              </a:rPr>
              <a:t>可</a:t>
            </a:r>
            <a:r>
              <a:rPr lang="zh-CN" altLang="zh-CN" sz="2400" b="1" dirty="0">
                <a:latin typeface="Songti SC" charset="-122"/>
                <a:ea typeface="Songti SC" charset="-122"/>
                <a:cs typeface="Songti SC" charset="-122"/>
                <a:sym typeface="华文仿宋" charset="-122"/>
              </a:rPr>
              <a:t>再找另一个基可行解</a:t>
            </a:r>
            <a:r>
              <a:rPr lang="zh-CN" altLang="zh-CN" sz="2400" b="1" dirty="0" smtClean="0">
                <a:latin typeface="Songti SC" charset="-122"/>
                <a:ea typeface="Songti SC" charset="-122"/>
                <a:cs typeface="Songti SC" charset="-122"/>
                <a:sym typeface="华文仿宋" charset="-122"/>
              </a:rPr>
              <a:t>。</a:t>
            </a:r>
            <a:endParaRPr lang="zh-CN" altLang="zh-CN" sz="2400" b="1" dirty="0">
              <a:latin typeface="Songti SC" charset="-122"/>
              <a:ea typeface="Songti SC" charset="-122"/>
              <a:cs typeface="Songti SC" charset="-122"/>
              <a:sym typeface="华文仿宋" charset="-122"/>
            </a:endParaRPr>
          </a:p>
        </p:txBody>
      </p:sp>
      <p:sp>
        <p:nvSpPr>
          <p:cNvPr id="8" name="AutoShape 11"/>
          <p:cNvSpPr>
            <a:spLocks/>
          </p:cNvSpPr>
          <p:nvPr/>
        </p:nvSpPr>
        <p:spPr bwMode="auto">
          <a:xfrm>
            <a:off x="1323869" y="2989182"/>
            <a:ext cx="144462" cy="1265838"/>
          </a:xfrm>
          <a:prstGeom prst="leftBrace">
            <a:avLst>
              <a:gd name="adj1" fmla="val 102431"/>
              <a:gd name="adj2" fmla="val 50000"/>
            </a:avLst>
          </a:prstGeom>
          <a:noFill/>
          <a:ln w="9525" cap="flat" cmpd="sng">
            <a:solidFill>
              <a:srgbClr val="9933FF"/>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lIns="90171" tIns="46991" rIns="90171" bIns="46991" anchor="ctr"/>
          <a:lstStyle/>
          <a:p>
            <a:pPr eaLnBrk="0" hangingPunct="0">
              <a:lnSpc>
                <a:spcPct val="150000"/>
              </a:lnSpc>
            </a:pPr>
            <a:endParaRPr lang="zh-CN" altLang="zh-CN" sz="2400" b="1" dirty="0">
              <a:latin typeface="Songti SC" charset="-122"/>
              <a:ea typeface="Songti SC" charset="-122"/>
              <a:cs typeface="Songti SC" charset="-122"/>
              <a:sym typeface="Verdana" charset="0"/>
            </a:endParaRPr>
          </a:p>
        </p:txBody>
      </p:sp>
      <p:sp>
        <p:nvSpPr>
          <p:cNvPr id="9" name="Rectangle 3"/>
          <p:cNvSpPr txBox="1">
            <a:spLocks noChangeArrowheads="1"/>
          </p:cNvSpPr>
          <p:nvPr/>
        </p:nvSpPr>
        <p:spPr>
          <a:xfrm>
            <a:off x="635794" y="1012182"/>
            <a:ext cx="9296481" cy="431800"/>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宋体-简 粗体" charset="-122"/>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简 粗体"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简 粗体" charset="-122"/>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简 粗体" charset="-122"/>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简 粗体" charset="-122"/>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smtClean="0">
                <a:latin typeface="宋体-简 粗体" charset="-122"/>
                <a:sym typeface="Verdana" charset="0"/>
              </a:rPr>
              <a:t>四、三次进行最优性检验、基变换</a:t>
            </a:r>
            <a:r>
              <a:rPr lang="zh-CN" altLang="en-US" b="1" dirty="0" smtClean="0">
                <a:latin typeface="宋体-简 粗体" charset="-122"/>
                <a:sym typeface="华文仿宋" charset="-122"/>
              </a:rPr>
              <a:t>（</a:t>
            </a:r>
            <a:r>
              <a:rPr lang="zh-CN" altLang="zh-CN" b="1" dirty="0" smtClean="0">
                <a:latin typeface="宋体-简 粗体" charset="-122"/>
                <a:sym typeface="华文仿宋" charset="-122"/>
              </a:rPr>
              <a:t>重复</a:t>
            </a:r>
            <a:r>
              <a:rPr lang="zh-CN" altLang="en-US" b="1" dirty="0" smtClean="0">
                <a:latin typeface="宋体-简 粗体" charset="-122"/>
                <a:sym typeface="华文仿宋" charset="-122"/>
              </a:rPr>
              <a:t>步骤二</a:t>
            </a:r>
            <a:r>
              <a:rPr lang="en-US" altLang="zh-CN" b="1" dirty="0" smtClean="0">
                <a:latin typeface="宋体-简 粗体" charset="-122"/>
                <a:sym typeface="华文仿宋" charset="-122"/>
              </a:rPr>
              <a:t>--</a:t>
            </a:r>
            <a:r>
              <a:rPr lang="zh-CN" altLang="en-US" b="1" dirty="0" smtClean="0">
                <a:latin typeface="宋体-简 粗体" charset="-122"/>
                <a:sym typeface="华文仿宋" charset="-122"/>
              </a:rPr>
              <a:t>步骤三）</a:t>
            </a:r>
            <a:endParaRPr lang="zh-CN" altLang="zh-CN" b="1" dirty="0">
              <a:latin typeface="宋体-简 粗体" charset="-122"/>
              <a:sym typeface="华文仿宋" charset="-122"/>
            </a:endParaRPr>
          </a:p>
        </p:txBody>
      </p:sp>
    </p:spTree>
    <p:extLst>
      <p:ext uri="{BB962C8B-B14F-4D97-AF65-F5344CB8AC3E}">
        <p14:creationId xmlns:p14="http://schemas.microsoft.com/office/powerpoint/2010/main" xmlns="" val="11146467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512889" y="237891"/>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6" name="Rectangle 2"/>
          <p:cNvSpPr>
            <a:spLocks noGrp="1" noChangeArrowheads="1"/>
          </p:cNvSpPr>
          <p:nvPr>
            <p:ph idx="1"/>
          </p:nvPr>
        </p:nvSpPr>
        <p:spPr>
          <a:xfrm>
            <a:off x="583325" y="940834"/>
            <a:ext cx="10941268" cy="5727980"/>
          </a:xfrm>
        </p:spPr>
        <p:txBody>
          <a:bodyPr>
            <a:normAutofit/>
          </a:bodyPr>
          <a:lstStyle/>
          <a:p>
            <a:pPr eaLnBrk="1" hangingPunct="1">
              <a:lnSpc>
                <a:spcPct val="130000"/>
              </a:lnSpc>
              <a:buFontTx/>
              <a:buNone/>
            </a:pPr>
            <a:r>
              <a:rPr lang="zh-CN" altLang="en-US" sz="2400" b="1" dirty="0" smtClean="0">
                <a:latin typeface="Songti SC" charset="-122"/>
                <a:ea typeface="Songti SC" charset="-122"/>
                <a:cs typeface="Songti SC" charset="-122"/>
                <a:sym typeface="华文仿宋" charset="-122"/>
              </a:rPr>
              <a:t>      经迭</a:t>
            </a:r>
            <a:r>
              <a:rPr lang="zh-CN" altLang="en-US" sz="2400" b="1" dirty="0">
                <a:latin typeface="Songti SC" charset="-122"/>
                <a:ea typeface="Songti SC" charset="-122"/>
                <a:cs typeface="Songti SC" charset="-122"/>
                <a:sym typeface="华文仿宋" charset="-122"/>
              </a:rPr>
              <a:t>代得一个新的基可行解（完成第三次迭代）：</a:t>
            </a:r>
          </a:p>
          <a:p>
            <a:pPr algn="ctr" eaLnBrk="1" hangingPunct="1">
              <a:lnSpc>
                <a:spcPct val="130000"/>
              </a:lnSpc>
              <a:buFontTx/>
              <a:buNone/>
            </a:pPr>
            <a:r>
              <a:rPr lang="zh-CN" altLang="en-US" sz="2400" b="1" dirty="0">
                <a:latin typeface="Songti SC" charset="-122"/>
                <a:ea typeface="Songti SC" charset="-122"/>
                <a:cs typeface="Songti SC" charset="-122"/>
                <a:sym typeface="华文仿宋" charset="-122"/>
              </a:rPr>
              <a:t>    X</a:t>
            </a:r>
            <a:r>
              <a:rPr lang="zh-CN" altLang="en-US" sz="2400" b="1" baseline="30000" dirty="0">
                <a:latin typeface="Songti SC" charset="-122"/>
                <a:ea typeface="Songti SC" charset="-122"/>
                <a:cs typeface="Songti SC" charset="-122"/>
                <a:sym typeface="华文仿宋" charset="-122"/>
              </a:rPr>
              <a:t>（3）</a:t>
            </a:r>
            <a:r>
              <a:rPr lang="zh-CN" altLang="en-US" sz="2400" b="1" dirty="0">
                <a:latin typeface="Songti SC" charset="-122"/>
                <a:ea typeface="Songti SC" charset="-122"/>
                <a:cs typeface="Songti SC" charset="-122"/>
                <a:sym typeface="华文仿宋" charset="-122"/>
              </a:rPr>
              <a:t>＝（</a:t>
            </a:r>
            <a:r>
              <a:rPr lang="zh-CN" altLang="en-US" sz="2400" b="1" dirty="0" smtClean="0">
                <a:latin typeface="Songti SC" charset="-122"/>
                <a:ea typeface="Songti SC" charset="-122"/>
                <a:cs typeface="Songti SC" charset="-122"/>
                <a:sym typeface="华文仿宋" charset="-122"/>
              </a:rPr>
              <a:t>4，2，0，0，4</a:t>
            </a:r>
            <a:r>
              <a:rPr lang="zh-CN" altLang="en-US" sz="2400" b="1" dirty="0">
                <a:latin typeface="Songti SC" charset="-122"/>
                <a:ea typeface="Songti SC" charset="-122"/>
                <a:cs typeface="Songti SC" charset="-122"/>
                <a:sym typeface="华文仿宋" charset="-122"/>
              </a:rPr>
              <a:t>）</a:t>
            </a:r>
            <a:r>
              <a:rPr lang="zh-CN" altLang="en-US" sz="2400" b="1" baseline="30000" dirty="0" smtClean="0">
                <a:latin typeface="Songti SC" charset="-122"/>
                <a:ea typeface="Songti SC" charset="-122"/>
                <a:cs typeface="Songti SC" charset="-122"/>
                <a:sym typeface="华文仿宋" charset="-122"/>
              </a:rPr>
              <a:t>T</a:t>
            </a:r>
            <a:endParaRPr lang="zh-CN" altLang="en-US" sz="2400" b="1" baseline="30000" dirty="0">
              <a:latin typeface="Songti SC" charset="-122"/>
              <a:ea typeface="Songti SC" charset="-122"/>
              <a:cs typeface="Songti SC" charset="-122"/>
              <a:sym typeface="华文仿宋" charset="-122"/>
            </a:endParaRPr>
          </a:p>
          <a:p>
            <a:pPr>
              <a:lnSpc>
                <a:spcPct val="130000"/>
              </a:lnSpc>
              <a:buNone/>
            </a:pPr>
            <a:r>
              <a:rPr lang="zh-CN" altLang="en-US" sz="2400" b="1" dirty="0" smtClean="0">
                <a:latin typeface="Songti SC" charset="-122"/>
                <a:ea typeface="Songti SC" charset="-122"/>
                <a:cs typeface="Songti SC" charset="-122"/>
              </a:rPr>
              <a:t>      得到</a:t>
            </a:r>
            <a:r>
              <a:rPr lang="zh-CN" altLang="en-US" sz="2400" b="1" dirty="0">
                <a:latin typeface="Songti SC" charset="-122"/>
                <a:ea typeface="Songti SC" charset="-122"/>
                <a:cs typeface="Songti SC" charset="-122"/>
              </a:rPr>
              <a:t>目标函数的</a:t>
            </a:r>
            <a:r>
              <a:rPr lang="zh-CN" altLang="en-US" sz="2400" b="1" dirty="0" smtClean="0">
                <a:latin typeface="Songti SC" charset="-122"/>
                <a:ea typeface="Songti SC" charset="-122"/>
                <a:cs typeface="Songti SC" charset="-122"/>
              </a:rPr>
              <a:t>表达式：Z＝</a:t>
            </a:r>
            <a:r>
              <a:rPr lang="zh-CN" altLang="en-US" sz="2400" b="1" dirty="0">
                <a:latin typeface="Songti SC" charset="-122"/>
                <a:ea typeface="Songti SC" charset="-122"/>
                <a:cs typeface="Songti SC" charset="-122"/>
              </a:rPr>
              <a:t>14</a:t>
            </a:r>
            <a:r>
              <a:rPr lang="zh-CN" altLang="en-US" sz="2400" b="1" dirty="0">
                <a:solidFill>
                  <a:srgbClr val="FF0000"/>
                </a:solidFill>
                <a:latin typeface="Songti SC" charset="-122"/>
                <a:ea typeface="Songti SC" charset="-122"/>
                <a:cs typeface="Songti SC" charset="-122"/>
              </a:rPr>
              <a:t>－3/</a:t>
            </a:r>
            <a:r>
              <a:rPr lang="zh-CN" altLang="en-US" sz="2400" b="1" dirty="0" smtClean="0">
                <a:solidFill>
                  <a:srgbClr val="FF0000"/>
                </a:solidFill>
                <a:latin typeface="Songti SC" charset="-122"/>
                <a:ea typeface="Songti SC" charset="-122"/>
                <a:cs typeface="Songti SC" charset="-122"/>
              </a:rPr>
              <a:t>2</a:t>
            </a:r>
            <a:r>
              <a:rPr lang="zh-CN" altLang="en-US" sz="2400" b="1" dirty="0" smtClean="0">
                <a:latin typeface="Songti SC" charset="-122"/>
                <a:ea typeface="Songti SC" charset="-122"/>
                <a:cs typeface="Songti SC" charset="-122"/>
              </a:rPr>
              <a:t>x</a:t>
            </a:r>
            <a:r>
              <a:rPr lang="zh-CN" altLang="en-US" sz="2400" b="1" baseline="-25000" dirty="0" smtClean="0">
                <a:latin typeface="Songti SC" charset="-122"/>
                <a:ea typeface="Songti SC" charset="-122"/>
                <a:cs typeface="Songti SC" charset="-122"/>
              </a:rPr>
              <a:t>3</a:t>
            </a:r>
            <a:r>
              <a:rPr lang="zh-CN" altLang="en-US" sz="2400" b="1" dirty="0">
                <a:solidFill>
                  <a:srgbClr val="FF0000"/>
                </a:solidFill>
                <a:latin typeface="Songti SC" charset="-122"/>
                <a:ea typeface="Songti SC" charset="-122"/>
                <a:cs typeface="Songti SC" charset="-122"/>
              </a:rPr>
              <a:t>－1/8 </a:t>
            </a:r>
            <a:r>
              <a:rPr lang="zh-CN" altLang="en-US" sz="2400" b="1" dirty="0" smtClean="0">
                <a:latin typeface="Songti SC" charset="-122"/>
                <a:ea typeface="Songti SC" charset="-122"/>
                <a:cs typeface="Songti SC" charset="-122"/>
              </a:rPr>
              <a:t>x</a:t>
            </a:r>
            <a:r>
              <a:rPr lang="zh-CN" altLang="en-US" sz="2400" b="1" baseline="-25000" dirty="0" smtClean="0">
                <a:latin typeface="Songti SC" charset="-122"/>
                <a:ea typeface="Songti SC" charset="-122"/>
                <a:cs typeface="Songti SC" charset="-122"/>
              </a:rPr>
              <a:t>4</a:t>
            </a:r>
          </a:p>
          <a:p>
            <a:pPr eaLnBrk="1" hangingPunct="1">
              <a:lnSpc>
                <a:spcPct val="130000"/>
              </a:lnSpc>
              <a:buFontTx/>
              <a:buNone/>
            </a:pPr>
            <a:r>
              <a:rPr lang="zh-CN" altLang="en-US" sz="2400" b="1" dirty="0" smtClean="0">
                <a:latin typeface="Songti SC" charset="-122"/>
                <a:ea typeface="Songti SC" charset="-122"/>
                <a:cs typeface="Songti SC" charset="-122"/>
              </a:rPr>
              <a:t>      由于</a:t>
            </a:r>
            <a:r>
              <a:rPr lang="zh-CN" altLang="en-US" sz="2400" b="1" dirty="0">
                <a:latin typeface="Songti SC" charset="-122"/>
                <a:ea typeface="Songti SC" charset="-122"/>
                <a:cs typeface="Songti SC" charset="-122"/>
              </a:rPr>
              <a:t>非基变量x</a:t>
            </a:r>
            <a:r>
              <a:rPr lang="zh-CN" altLang="en-US" sz="2400" b="1" baseline="-25000" dirty="0">
                <a:latin typeface="Songti SC" charset="-122"/>
                <a:ea typeface="Songti SC" charset="-122"/>
                <a:cs typeface="Songti SC" charset="-122"/>
              </a:rPr>
              <a:t>4</a:t>
            </a:r>
            <a:r>
              <a:rPr lang="zh-CN" altLang="en-US" sz="2400" b="1" dirty="0">
                <a:latin typeface="Songti SC" charset="-122"/>
                <a:ea typeface="Songti SC" charset="-122"/>
                <a:cs typeface="Songti SC" charset="-122"/>
              </a:rPr>
              <a:t>、 x</a:t>
            </a:r>
            <a:r>
              <a:rPr lang="zh-CN" altLang="en-US" sz="2400" b="1" baseline="-25000" dirty="0">
                <a:latin typeface="Songti SC" charset="-122"/>
                <a:ea typeface="Songti SC" charset="-122"/>
                <a:cs typeface="Songti SC" charset="-122"/>
              </a:rPr>
              <a:t>3</a:t>
            </a:r>
            <a:r>
              <a:rPr lang="zh-CN" altLang="en-US" sz="2400" b="1" dirty="0">
                <a:latin typeface="Songti SC" charset="-122"/>
                <a:ea typeface="Songti SC" charset="-122"/>
                <a:cs typeface="Songti SC" charset="-122"/>
              </a:rPr>
              <a:t>的系数都是负数，即目标函数不能再改善，于是X</a:t>
            </a:r>
            <a:r>
              <a:rPr lang="zh-CN" altLang="en-US" sz="2400" b="1" baseline="30000" dirty="0">
                <a:latin typeface="Songti SC" charset="-122"/>
                <a:ea typeface="Songti SC" charset="-122"/>
                <a:cs typeface="Songti SC" charset="-122"/>
              </a:rPr>
              <a:t>（3）</a:t>
            </a:r>
            <a:r>
              <a:rPr lang="zh-CN" altLang="en-US" sz="2400" b="1" dirty="0">
                <a:latin typeface="Songti SC" charset="-122"/>
                <a:ea typeface="Songti SC" charset="-122"/>
                <a:cs typeface="Songti SC" charset="-122"/>
              </a:rPr>
              <a:t>就</a:t>
            </a:r>
            <a:r>
              <a:rPr lang="zh-CN" altLang="en-US" sz="2400" b="1" dirty="0" smtClean="0">
                <a:latin typeface="Songti SC" charset="-122"/>
                <a:ea typeface="Songti SC" charset="-122"/>
                <a:cs typeface="Songti SC" charset="-122"/>
              </a:rPr>
              <a:t>是最优解</a:t>
            </a:r>
            <a:r>
              <a:rPr lang="zh-CN" altLang="en-US" sz="2400" b="1" dirty="0">
                <a:latin typeface="Songti SC" charset="-122"/>
                <a:ea typeface="Songti SC" charset="-122"/>
                <a:cs typeface="Songti SC" charset="-122"/>
              </a:rPr>
              <a:t>X</a:t>
            </a:r>
            <a:r>
              <a:rPr lang="zh-CN" altLang="en-US" sz="2400" b="1" baseline="30000" dirty="0">
                <a:latin typeface="Songti SC" charset="-122"/>
                <a:ea typeface="Songti SC" charset="-122"/>
                <a:cs typeface="Songti SC" charset="-122"/>
              </a:rPr>
              <a:t>*</a:t>
            </a:r>
            <a:r>
              <a:rPr lang="zh-CN" altLang="en-US" sz="2400" b="1" dirty="0">
                <a:latin typeface="Songti SC" charset="-122"/>
                <a:ea typeface="Songti SC" charset="-122"/>
                <a:cs typeface="Songti SC" charset="-122"/>
              </a:rPr>
              <a:t>．</a:t>
            </a:r>
          </a:p>
          <a:p>
            <a:pPr algn="ctr">
              <a:lnSpc>
                <a:spcPct val="130000"/>
              </a:lnSpc>
              <a:buFontTx/>
              <a:buNone/>
            </a:pPr>
            <a:r>
              <a:rPr lang="zh-CN" altLang="en-US" sz="2400" b="1" dirty="0">
                <a:latin typeface="Songti SC" charset="-122"/>
                <a:ea typeface="Songti SC" charset="-122"/>
                <a:cs typeface="Songti SC" charset="-122"/>
                <a:sym typeface="Verdana" charset="0"/>
              </a:rPr>
              <a:t>X</a:t>
            </a:r>
            <a:r>
              <a:rPr lang="zh-CN" altLang="en-US" sz="2400" b="1" baseline="30000" dirty="0">
                <a:latin typeface="Songti SC" charset="-122"/>
                <a:ea typeface="Songti SC" charset="-122"/>
                <a:cs typeface="Songti SC" charset="-122"/>
                <a:sym typeface="Verdana" charset="0"/>
              </a:rPr>
              <a:t>*</a:t>
            </a:r>
            <a:r>
              <a:rPr lang="zh-CN" altLang="en-US" sz="2400" b="1" dirty="0">
                <a:latin typeface="Songti SC" charset="-122"/>
                <a:ea typeface="Songti SC" charset="-122"/>
                <a:cs typeface="Songti SC" charset="-122"/>
                <a:sym typeface="Verdana" charset="0"/>
              </a:rPr>
              <a:t>＝（</a:t>
            </a:r>
            <a:r>
              <a:rPr lang="zh-CN" altLang="en-US" sz="2400" b="1" dirty="0" smtClean="0">
                <a:latin typeface="Songti SC" charset="-122"/>
                <a:ea typeface="Songti SC" charset="-122"/>
                <a:cs typeface="Songti SC" charset="-122"/>
                <a:sym typeface="华文仿宋" charset="-122"/>
              </a:rPr>
              <a:t>4，2，0，0，4</a:t>
            </a:r>
            <a:r>
              <a:rPr lang="zh-CN" altLang="en-US" sz="2400" b="1" dirty="0">
                <a:latin typeface="Songti SC" charset="-122"/>
                <a:ea typeface="Songti SC" charset="-122"/>
                <a:cs typeface="Songti SC" charset="-122"/>
                <a:sym typeface="Verdana" charset="0"/>
              </a:rPr>
              <a:t>)</a:t>
            </a:r>
            <a:r>
              <a:rPr lang="zh-CN" altLang="en-US" sz="2400" b="1" baseline="30000" dirty="0">
                <a:latin typeface="Songti SC" charset="-122"/>
                <a:ea typeface="Songti SC" charset="-122"/>
                <a:cs typeface="Songti SC" charset="-122"/>
                <a:sym typeface="Verdana" charset="0"/>
              </a:rPr>
              <a:t>T</a:t>
            </a:r>
            <a:r>
              <a:rPr lang="zh-CN" altLang="en-US" sz="2400" b="1" dirty="0">
                <a:latin typeface="Songti SC" charset="-122"/>
                <a:ea typeface="Songti SC" charset="-122"/>
                <a:cs typeface="Songti SC" charset="-122"/>
                <a:sym typeface="Verdana" charset="0"/>
              </a:rPr>
              <a:t>      </a:t>
            </a:r>
          </a:p>
          <a:p>
            <a:pPr algn="ctr">
              <a:lnSpc>
                <a:spcPct val="130000"/>
              </a:lnSpc>
              <a:buFontTx/>
              <a:buNone/>
            </a:pPr>
            <a:r>
              <a:rPr lang="zh-CN" altLang="en-US" sz="2400" b="1" dirty="0">
                <a:latin typeface="Songti SC" charset="-122"/>
                <a:ea typeface="Songti SC" charset="-122"/>
                <a:cs typeface="Songti SC" charset="-122"/>
                <a:sym typeface="Verdana" charset="0"/>
              </a:rPr>
              <a:t>Z*=14（元）</a:t>
            </a:r>
            <a:endParaRPr lang="zh-CN" altLang="en-US" sz="2400" b="1" dirty="0">
              <a:latin typeface="Songti SC" charset="-122"/>
              <a:ea typeface="Songti SC" charset="-122"/>
              <a:cs typeface="Songti SC" charset="-122"/>
            </a:endParaRPr>
          </a:p>
          <a:p>
            <a:pPr eaLnBrk="1" hangingPunct="1">
              <a:lnSpc>
                <a:spcPct val="130000"/>
              </a:lnSpc>
              <a:buFontTx/>
              <a:buNone/>
            </a:pPr>
            <a:endParaRPr lang="zh-CN" altLang="en-US" sz="2400" b="1" dirty="0" smtClean="0">
              <a:latin typeface="Songti SC" charset="-122"/>
              <a:ea typeface="Songti SC" charset="-122"/>
              <a:cs typeface="Songti SC" charset="-122"/>
            </a:endParaRPr>
          </a:p>
          <a:p>
            <a:pPr eaLnBrk="1" hangingPunct="1">
              <a:lnSpc>
                <a:spcPct val="130000"/>
              </a:lnSpc>
              <a:buFontTx/>
              <a:buNone/>
            </a:pPr>
            <a:endParaRPr lang="zh-CN" altLang="en-US" sz="2400" b="1" dirty="0">
              <a:latin typeface="Songti SC" charset="-122"/>
              <a:ea typeface="Songti SC" charset="-122"/>
              <a:cs typeface="Songti SC" charset="-122"/>
            </a:endParaRPr>
          </a:p>
        </p:txBody>
      </p:sp>
      <p:sp>
        <p:nvSpPr>
          <p:cNvPr id="2" name="矩形 1"/>
          <p:cNvSpPr/>
          <p:nvPr/>
        </p:nvSpPr>
        <p:spPr>
          <a:xfrm>
            <a:off x="635795" y="5512786"/>
            <a:ext cx="11012213" cy="572464"/>
          </a:xfrm>
          <a:prstGeom prst="rect">
            <a:avLst/>
          </a:prstGeom>
        </p:spPr>
        <p:txBody>
          <a:bodyPr wrap="square">
            <a:spAutoFit/>
          </a:bodyPr>
          <a:lstStyle/>
          <a:p>
            <a:pPr lvl="1">
              <a:lnSpc>
                <a:spcPct val="130000"/>
              </a:lnSpc>
            </a:pPr>
            <a:r>
              <a:rPr lang="zh-CN" altLang="en-US" sz="2400" b="1" dirty="0" smtClean="0">
                <a:solidFill>
                  <a:srgbClr val="FF0000"/>
                </a:solidFill>
                <a:latin typeface="Songti SC" charset="-122"/>
                <a:ea typeface="Songti SC" charset="-122"/>
                <a:cs typeface="Songti SC" charset="-122"/>
                <a:sym typeface="Verdana" charset="0"/>
              </a:rPr>
              <a:t>结论：</a:t>
            </a:r>
            <a:r>
              <a:rPr lang="zh-CN" altLang="zh-CN" sz="2400" b="1" dirty="0" smtClean="0">
                <a:latin typeface="Songti SC" charset="-122"/>
                <a:ea typeface="Songti SC" charset="-122"/>
                <a:cs typeface="Songti SC" charset="-122"/>
                <a:sym typeface="Verdana" charset="0"/>
              </a:rPr>
              <a:t>当</a:t>
            </a:r>
            <a:r>
              <a:rPr lang="zh-CN" altLang="zh-CN" sz="2400" b="1" dirty="0">
                <a:latin typeface="Songti SC" charset="-122"/>
                <a:ea typeface="Songti SC" charset="-122"/>
                <a:cs typeface="Songti SC" charset="-122"/>
                <a:sym typeface="Verdana" charset="0"/>
              </a:rPr>
              <a:t>产品</a:t>
            </a:r>
            <a:r>
              <a:rPr lang="zh-CN" altLang="zh-CN" sz="2400" b="1" dirty="0">
                <a:latin typeface="Songti SC" charset="-122"/>
                <a:ea typeface="Songti SC" charset="-122"/>
                <a:cs typeface="Songti SC" charset="-122"/>
                <a:sym typeface="宋体" charset="0"/>
              </a:rPr>
              <a:t>Ⅰ</a:t>
            </a:r>
            <a:r>
              <a:rPr lang="zh-CN" altLang="zh-CN" sz="2400" b="1" dirty="0">
                <a:latin typeface="Songti SC" charset="-122"/>
                <a:ea typeface="Songti SC" charset="-122"/>
                <a:cs typeface="Songti SC" charset="-122"/>
                <a:sym typeface="Verdana" charset="0"/>
              </a:rPr>
              <a:t>生产4 件</a:t>
            </a:r>
            <a:r>
              <a:rPr lang="zh-CN" altLang="en-US" sz="2400" b="1" dirty="0">
                <a:latin typeface="Songti SC" charset="-122"/>
                <a:ea typeface="Songti SC" charset="-122"/>
                <a:cs typeface="Songti SC" charset="-122"/>
                <a:sym typeface="Verdana" charset="0"/>
              </a:rPr>
              <a:t>，</a:t>
            </a:r>
            <a:r>
              <a:rPr lang="zh-CN" altLang="zh-CN" sz="2400" b="1" dirty="0">
                <a:latin typeface="Songti SC" charset="-122"/>
                <a:ea typeface="Songti SC" charset="-122"/>
                <a:cs typeface="Songti SC" charset="-122"/>
                <a:sym typeface="Verdana" charset="0"/>
              </a:rPr>
              <a:t>产品</a:t>
            </a:r>
            <a:r>
              <a:rPr lang="zh-CN" altLang="zh-CN" sz="2400" b="1" dirty="0">
                <a:latin typeface="Songti SC" charset="-122"/>
                <a:ea typeface="Songti SC" charset="-122"/>
                <a:cs typeface="Songti SC" charset="-122"/>
                <a:sym typeface="宋体" charset="0"/>
              </a:rPr>
              <a:t>Ⅱ</a:t>
            </a:r>
            <a:r>
              <a:rPr lang="zh-CN" altLang="zh-CN" sz="2400" b="1" dirty="0">
                <a:latin typeface="Songti SC" charset="-122"/>
                <a:ea typeface="Songti SC" charset="-122"/>
                <a:cs typeface="Songti SC" charset="-122"/>
                <a:sym typeface="Verdana" charset="0"/>
              </a:rPr>
              <a:t>2件时工厂计划期内可</a:t>
            </a:r>
            <a:r>
              <a:rPr lang="zh-CN" altLang="zh-CN" sz="2400" b="1" dirty="0" smtClean="0">
                <a:latin typeface="Songti SC" charset="-122"/>
                <a:ea typeface="Songti SC" charset="-122"/>
                <a:cs typeface="Songti SC" charset="-122"/>
                <a:sym typeface="Verdana" charset="0"/>
              </a:rPr>
              <a:t>获得最大利润为</a:t>
            </a:r>
            <a:r>
              <a:rPr lang="zh-CN" altLang="zh-CN" sz="2400" b="1" dirty="0">
                <a:latin typeface="Songti SC" charset="-122"/>
                <a:ea typeface="Songti SC" charset="-122"/>
                <a:cs typeface="Songti SC" charset="-122"/>
                <a:sym typeface="Verdana" charset="0"/>
              </a:rPr>
              <a:t>14元</a:t>
            </a:r>
            <a:endParaRPr lang="zh-CN" altLang="zh-CN" sz="2400" b="1" dirty="0">
              <a:latin typeface="Songti SC" charset="-122"/>
              <a:ea typeface="Songti SC" charset="-122"/>
              <a:cs typeface="Songti SC" charset="-122"/>
            </a:endParaRPr>
          </a:p>
        </p:txBody>
      </p:sp>
    </p:spTree>
    <p:extLst>
      <p:ext uri="{BB962C8B-B14F-4D97-AF65-F5344CB8AC3E}">
        <p14:creationId xmlns:p14="http://schemas.microsoft.com/office/powerpoint/2010/main" xmlns="" val="2132688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544639" y="248248"/>
            <a:ext cx="2858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smtClean="0">
                <a:solidFill>
                  <a:srgbClr val="46A4D0"/>
                </a:solidFill>
                <a:latin typeface="宋体-简 粗体" charset="-122"/>
                <a:ea typeface="宋体-简 粗体" charset="-122"/>
                <a:cs typeface="宋体-简 粗体" charset="-122"/>
                <a:sym typeface="Times New Roman" charset="0"/>
              </a:rPr>
              <a:t>单纯</a:t>
            </a:r>
            <a:r>
              <a:rPr lang="zh-CN" altLang="zh-CN" sz="2400" b="1" dirty="0">
                <a:solidFill>
                  <a:srgbClr val="46A4D0"/>
                </a:solidFill>
                <a:latin typeface="宋体-简 粗体" charset="-122"/>
                <a:ea typeface="宋体-简 粗体" charset="-122"/>
                <a:cs typeface="宋体-简 粗体" charset="-122"/>
                <a:sym typeface="Times New Roman" charset="0"/>
              </a:rPr>
              <a:t>形法应用举例</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9" name="Rectangle 5"/>
          <p:cNvSpPr>
            <a:spLocks noChangeArrowheads="1"/>
          </p:cNvSpPr>
          <p:nvPr/>
        </p:nvSpPr>
        <p:spPr bwMode="auto">
          <a:xfrm>
            <a:off x="525436" y="1534736"/>
            <a:ext cx="11074291" cy="20875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2900" indent="-342900" algn="l">
              <a:defRPr kumimoji="1" sz="2400">
                <a:solidFill>
                  <a:schemeClr val="tx1"/>
                </a:solidFill>
                <a:latin typeface="Times New Roman" charset="0"/>
                <a:ea typeface="宋体" charset="0"/>
              </a:defRPr>
            </a:lvl1pPr>
            <a:lvl2pPr algn="l">
              <a:defRPr kumimoji="1" sz="2400">
                <a:solidFill>
                  <a:schemeClr val="tx1"/>
                </a:solidFill>
                <a:latin typeface="Times New Roman" charset="0"/>
                <a:ea typeface="宋体" charset="0"/>
              </a:defRPr>
            </a:lvl2pPr>
            <a:lvl3pPr algn="l">
              <a:defRPr kumimoji="1" sz="2400">
                <a:solidFill>
                  <a:schemeClr val="tx1"/>
                </a:solidFill>
                <a:latin typeface="Times New Roman" charset="0"/>
                <a:ea typeface="宋体" charset="0"/>
              </a:defRPr>
            </a:lvl3pPr>
            <a:lvl4pPr algn="l">
              <a:defRPr kumimoji="1" sz="2400">
                <a:solidFill>
                  <a:schemeClr val="tx1"/>
                </a:solidFill>
                <a:latin typeface="Times New Roman" charset="0"/>
                <a:ea typeface="宋体" charset="0"/>
              </a:defRPr>
            </a:lvl4pPr>
            <a:lvl5pPr algn="l">
              <a:defRPr kumimoji="1" sz="2400">
                <a:solidFill>
                  <a:schemeClr val="tx1"/>
                </a:solidFill>
                <a:latin typeface="Times New Roman" charset="0"/>
                <a:ea typeface="宋体" charset="0"/>
              </a:defRPr>
            </a:lvl5pPr>
            <a:lvl6pPr eaLnBrk="0" fontAlgn="base" hangingPunct="0">
              <a:spcBef>
                <a:spcPct val="0"/>
              </a:spcBef>
              <a:spcAft>
                <a:spcPct val="0"/>
              </a:spcAft>
              <a:defRPr kumimoji="1" sz="2400">
                <a:solidFill>
                  <a:schemeClr val="tx1"/>
                </a:solidFill>
                <a:latin typeface="Times New Roman" charset="0"/>
                <a:ea typeface="宋体" charset="0"/>
              </a:defRPr>
            </a:lvl6pPr>
            <a:lvl7pPr eaLnBrk="0" fontAlgn="base" hangingPunct="0">
              <a:spcBef>
                <a:spcPct val="0"/>
              </a:spcBef>
              <a:spcAft>
                <a:spcPct val="0"/>
              </a:spcAft>
              <a:defRPr kumimoji="1" sz="2400">
                <a:solidFill>
                  <a:schemeClr val="tx1"/>
                </a:solidFill>
                <a:latin typeface="Times New Roman" charset="0"/>
                <a:ea typeface="宋体" charset="0"/>
              </a:defRPr>
            </a:lvl7pPr>
            <a:lvl8pPr eaLnBrk="0" fontAlgn="base" hangingPunct="0">
              <a:spcBef>
                <a:spcPct val="0"/>
              </a:spcBef>
              <a:spcAft>
                <a:spcPct val="0"/>
              </a:spcAft>
              <a:defRPr kumimoji="1" sz="2400">
                <a:solidFill>
                  <a:schemeClr val="tx1"/>
                </a:solidFill>
                <a:latin typeface="Times New Roman" charset="0"/>
                <a:ea typeface="宋体" charset="0"/>
              </a:defRPr>
            </a:lvl8pPr>
            <a:lvl9pPr eaLnBrk="0" fontAlgn="base" hangingPunct="0">
              <a:spcBef>
                <a:spcPct val="0"/>
              </a:spcBef>
              <a:spcAft>
                <a:spcPct val="0"/>
              </a:spcAft>
              <a:defRPr kumimoji="1" sz="2400">
                <a:solidFill>
                  <a:schemeClr val="tx1"/>
                </a:solidFill>
                <a:latin typeface="Times New Roman" charset="0"/>
                <a:ea typeface="宋体" charset="0"/>
              </a:defRPr>
            </a:lvl9pPr>
          </a:lstStyle>
          <a:p>
            <a:pPr>
              <a:lnSpc>
                <a:spcPct val="130000"/>
              </a:lnSpc>
              <a:spcBef>
                <a:spcPct val="20000"/>
              </a:spcBef>
              <a:buFont typeface="Arial" charset="0"/>
              <a:buNone/>
            </a:pPr>
            <a:r>
              <a:rPr kumimoji="0" lang="zh-CN" altLang="en-US" sz="2800" b="1" dirty="0">
                <a:solidFill>
                  <a:srgbClr val="000099"/>
                </a:solidFill>
                <a:latin typeface="Songti SC" charset="-122"/>
                <a:ea typeface="Songti SC" charset="-122"/>
                <a:cs typeface="Songti SC" charset="-122"/>
                <a:sym typeface="Verdana" charset="0"/>
              </a:rPr>
              <a:t>  </a:t>
            </a:r>
            <a:r>
              <a:rPr kumimoji="0" lang="zh-CN" altLang="en-US" b="1" dirty="0" smtClean="0">
                <a:latin typeface="Songti SC" charset="-122"/>
                <a:ea typeface="Songti SC" charset="-122"/>
                <a:cs typeface="Songti SC" charset="-122"/>
                <a:sym typeface="Verdana" charset="0"/>
              </a:rPr>
              <a:t>通过</a:t>
            </a:r>
            <a:r>
              <a:rPr kumimoji="0" lang="zh-CN" altLang="en-US" b="1" dirty="0">
                <a:latin typeface="Songti SC" charset="-122"/>
                <a:ea typeface="Songti SC" charset="-122"/>
                <a:cs typeface="Songti SC" charset="-122"/>
                <a:sym typeface="Verdana" charset="0"/>
              </a:rPr>
              <a:t>上述例子，可以了解到利用单纯形法求解线性规划问题的思路。</a:t>
            </a:r>
          </a:p>
          <a:p>
            <a:pPr lvl="3">
              <a:lnSpc>
                <a:spcPct val="110000"/>
              </a:lnSpc>
              <a:spcBef>
                <a:spcPct val="20000"/>
              </a:spcBef>
              <a:buClr>
                <a:schemeClr val="hlink"/>
              </a:buClr>
              <a:buSzPct val="120000"/>
              <a:buFont typeface="Arial" charset="0"/>
              <a:buAutoNum type="circleNumWdBlackPlain"/>
            </a:pPr>
            <a:r>
              <a:rPr kumimoji="0" lang="zh-CN" altLang="en-US" b="1" dirty="0">
                <a:solidFill>
                  <a:srgbClr val="99CC00"/>
                </a:solidFill>
                <a:latin typeface="Songti SC" charset="-122"/>
                <a:ea typeface="Songti SC" charset="-122"/>
                <a:cs typeface="Songti SC" charset="-122"/>
                <a:sym typeface="Verdana" charset="0"/>
              </a:rPr>
              <a:t> </a:t>
            </a:r>
            <a:r>
              <a:rPr kumimoji="0" lang="zh-CN" altLang="en-US" b="1" dirty="0">
                <a:solidFill>
                  <a:srgbClr val="000099"/>
                </a:solidFill>
                <a:latin typeface="Songti SC" charset="-122"/>
                <a:ea typeface="Songti SC" charset="-122"/>
                <a:cs typeface="Songti SC" charset="-122"/>
                <a:sym typeface="Arial" charset="0"/>
              </a:rPr>
              <a:t>找出初始可行基，确定初始可行解；</a:t>
            </a:r>
          </a:p>
          <a:p>
            <a:pPr lvl="3">
              <a:lnSpc>
                <a:spcPct val="110000"/>
              </a:lnSpc>
              <a:spcBef>
                <a:spcPct val="20000"/>
              </a:spcBef>
              <a:buClr>
                <a:schemeClr val="hlink"/>
              </a:buClr>
              <a:buSzPct val="120000"/>
              <a:buFont typeface="Arial" charset="0"/>
              <a:buAutoNum type="circleNumWdBlackPlain"/>
            </a:pPr>
            <a:r>
              <a:rPr kumimoji="0" lang="zh-CN" altLang="en-US" b="1" dirty="0" smtClean="0">
                <a:solidFill>
                  <a:srgbClr val="000099"/>
                </a:solidFill>
                <a:latin typeface="Songti SC" charset="-122"/>
                <a:ea typeface="Songti SC" charset="-122"/>
                <a:cs typeface="Songti SC" charset="-122"/>
                <a:sym typeface="Arial" charset="0"/>
              </a:rPr>
              <a:t>最优性</a:t>
            </a:r>
            <a:r>
              <a:rPr kumimoji="0" lang="zh-CN" altLang="en-US" b="1" dirty="0">
                <a:solidFill>
                  <a:srgbClr val="000099"/>
                </a:solidFill>
                <a:latin typeface="Songti SC" charset="-122"/>
                <a:ea typeface="Songti SC" charset="-122"/>
                <a:cs typeface="Songti SC" charset="-122"/>
                <a:sym typeface="Arial" charset="0"/>
              </a:rPr>
              <a:t>检验（是否最优），不是则下一步；</a:t>
            </a:r>
          </a:p>
          <a:p>
            <a:pPr lvl="3">
              <a:lnSpc>
                <a:spcPct val="110000"/>
              </a:lnSpc>
              <a:spcBef>
                <a:spcPct val="20000"/>
              </a:spcBef>
              <a:buClr>
                <a:schemeClr val="hlink"/>
              </a:buClr>
              <a:buSzPct val="120000"/>
              <a:buFont typeface="Arial" charset="0"/>
              <a:buAutoNum type="circleNumWdBlackPlain"/>
            </a:pPr>
            <a:r>
              <a:rPr kumimoji="0" lang="zh-CN" altLang="en-US" b="1" dirty="0">
                <a:solidFill>
                  <a:srgbClr val="000099"/>
                </a:solidFill>
                <a:latin typeface="Songti SC" charset="-122"/>
                <a:ea typeface="Songti SC" charset="-122"/>
                <a:cs typeface="Songti SC" charset="-122"/>
                <a:sym typeface="Arial" charset="0"/>
              </a:rPr>
              <a:t> 确定换入变量和换出变量，并求出基可行解；</a:t>
            </a:r>
          </a:p>
          <a:p>
            <a:pPr lvl="3">
              <a:lnSpc>
                <a:spcPct val="110000"/>
              </a:lnSpc>
              <a:spcBef>
                <a:spcPct val="20000"/>
              </a:spcBef>
              <a:buClr>
                <a:schemeClr val="hlink"/>
              </a:buClr>
              <a:buSzPct val="120000"/>
              <a:buFont typeface="Arial" charset="0"/>
              <a:buAutoNum type="circleNumWdBlackPlain"/>
            </a:pPr>
            <a:r>
              <a:rPr kumimoji="0" lang="zh-CN" altLang="en-US" b="1" dirty="0" smtClean="0">
                <a:solidFill>
                  <a:srgbClr val="000099"/>
                </a:solidFill>
                <a:latin typeface="Songti SC" charset="-122"/>
                <a:ea typeface="Songti SC" charset="-122"/>
                <a:cs typeface="Songti SC" charset="-122"/>
                <a:sym typeface="Arial" charset="0"/>
              </a:rPr>
              <a:t>最优性</a:t>
            </a:r>
            <a:r>
              <a:rPr kumimoji="0" lang="zh-CN" altLang="en-US" b="1" dirty="0">
                <a:solidFill>
                  <a:srgbClr val="000099"/>
                </a:solidFill>
                <a:latin typeface="Songti SC" charset="-122"/>
                <a:ea typeface="Songti SC" charset="-122"/>
                <a:cs typeface="Songti SC" charset="-122"/>
                <a:sym typeface="Arial" charset="0"/>
              </a:rPr>
              <a:t>检验（是否最优），不是则重复③</a:t>
            </a:r>
            <a:r>
              <a:rPr kumimoji="0" lang="zh-CN" altLang="en-US" b="1" dirty="0" smtClean="0">
                <a:solidFill>
                  <a:srgbClr val="000099"/>
                </a:solidFill>
                <a:latin typeface="Songti SC" charset="-122"/>
                <a:ea typeface="Songti SC" charset="-122"/>
                <a:cs typeface="Songti SC" charset="-122"/>
                <a:sym typeface="Arial" charset="0"/>
              </a:rPr>
              <a:t>④</a:t>
            </a:r>
            <a:r>
              <a:rPr kumimoji="0" lang="zh-CN" altLang="en-US" b="1" dirty="0" smtClean="0">
                <a:solidFill>
                  <a:srgbClr val="000099"/>
                </a:solidFill>
                <a:latin typeface="Songti SC" charset="-122"/>
                <a:ea typeface="Songti SC" charset="-122"/>
                <a:cs typeface="Songti SC" charset="-122"/>
                <a:sym typeface="Verdana" charset="0"/>
              </a:rPr>
              <a:t>。        </a:t>
            </a:r>
            <a:endParaRPr kumimoji="0" lang="en-US" altLang="zh-CN" b="1" dirty="0">
              <a:solidFill>
                <a:srgbClr val="000099"/>
              </a:solidFill>
              <a:latin typeface="Songti SC" charset="-122"/>
              <a:ea typeface="Songti SC" charset="-122"/>
              <a:cs typeface="Songti SC" charset="-122"/>
              <a:sym typeface="Verdana" charset="0"/>
            </a:endParaRPr>
          </a:p>
          <a:p>
            <a:pPr>
              <a:lnSpc>
                <a:spcPct val="130000"/>
              </a:lnSpc>
              <a:spcBef>
                <a:spcPct val="20000"/>
              </a:spcBef>
              <a:buFont typeface="Arial" charset="0"/>
              <a:buNone/>
            </a:pPr>
            <a:r>
              <a:rPr kumimoji="0" lang="en-US" altLang="zh-CN" sz="2800" b="1" dirty="0">
                <a:solidFill>
                  <a:srgbClr val="000099"/>
                </a:solidFill>
                <a:latin typeface="Songti SC" charset="-122"/>
                <a:ea typeface="Songti SC" charset="-122"/>
                <a:cs typeface="Songti SC" charset="-122"/>
                <a:sym typeface="Verdana" charset="0"/>
              </a:rPr>
              <a:t>    </a:t>
            </a:r>
            <a:r>
              <a:rPr kumimoji="0" lang="en-US" altLang="zh-CN" sz="2800" b="1" dirty="0" smtClean="0">
                <a:solidFill>
                  <a:srgbClr val="000099"/>
                </a:solidFill>
                <a:latin typeface="Songti SC" charset="-122"/>
                <a:ea typeface="Songti SC" charset="-122"/>
                <a:cs typeface="Songti SC" charset="-122"/>
                <a:sym typeface="Verdana" charset="0"/>
              </a:rPr>
              <a:t>  </a:t>
            </a:r>
            <a:r>
              <a:rPr kumimoji="0" lang="zh-CN" altLang="en-US" b="1" dirty="0" smtClean="0">
                <a:latin typeface="Songti SC" charset="-122"/>
                <a:ea typeface="Songti SC" charset="-122"/>
                <a:cs typeface="Songti SC" charset="-122"/>
                <a:sym typeface="Verdana" charset="0"/>
              </a:rPr>
              <a:t>在</a:t>
            </a:r>
            <a:r>
              <a:rPr kumimoji="0" lang="zh-CN" altLang="en-US" b="1" dirty="0">
                <a:latin typeface="Songti SC" charset="-122"/>
                <a:ea typeface="Songti SC" charset="-122"/>
                <a:cs typeface="Songti SC" charset="-122"/>
                <a:sym typeface="Verdana" charset="0"/>
              </a:rPr>
              <a:t>决策变量多的情况下，以上求解</a:t>
            </a:r>
            <a:r>
              <a:rPr kumimoji="0" lang="zh-CN" altLang="en-US" b="1" dirty="0" smtClean="0">
                <a:latin typeface="Songti SC" charset="-122"/>
                <a:ea typeface="Songti SC" charset="-122"/>
                <a:cs typeface="Songti SC" charset="-122"/>
                <a:sym typeface="Verdana" charset="0"/>
              </a:rPr>
              <a:t>步骤繁杂</a:t>
            </a:r>
            <a:r>
              <a:rPr kumimoji="0" lang="zh-CN" altLang="en-US" b="1" dirty="0">
                <a:latin typeface="Songti SC" charset="-122"/>
                <a:ea typeface="Songti SC" charset="-122"/>
                <a:cs typeface="Songti SC" charset="-122"/>
                <a:sym typeface="Verdana" charset="0"/>
              </a:rPr>
              <a:t>，为了便于计算和检验，人们设计了一种与用增广矩阵相似的计算表格，称为</a:t>
            </a:r>
            <a:r>
              <a:rPr kumimoji="0" lang="zh-CN" altLang="en-US" b="1" dirty="0">
                <a:solidFill>
                  <a:srgbClr val="FF0000"/>
                </a:solidFill>
                <a:latin typeface="Songti SC" charset="-122"/>
                <a:ea typeface="Songti SC" charset="-122"/>
                <a:cs typeface="Songti SC" charset="-122"/>
                <a:sym typeface="Verdana" charset="0"/>
              </a:rPr>
              <a:t>单纯形表</a:t>
            </a:r>
            <a:r>
              <a:rPr kumimoji="0" lang="zh-CN" altLang="en-US" b="1" dirty="0">
                <a:latin typeface="Songti SC" charset="-122"/>
                <a:ea typeface="Songti SC" charset="-122"/>
                <a:cs typeface="Songti SC" charset="-122"/>
                <a:sym typeface="Verdana" charset="0"/>
              </a:rPr>
              <a:t>，它使单纯形方法更加简洁明了，且可使运算过程标准化、程序化。</a:t>
            </a:r>
          </a:p>
          <a:p>
            <a:pPr>
              <a:lnSpc>
                <a:spcPct val="130000"/>
              </a:lnSpc>
              <a:spcBef>
                <a:spcPct val="20000"/>
              </a:spcBef>
              <a:buFont typeface="Arial" charset="0"/>
              <a:buNone/>
            </a:pPr>
            <a:r>
              <a:rPr kumimoji="0" lang="zh-CN" altLang="en-US" b="1" dirty="0">
                <a:solidFill>
                  <a:srgbClr val="000099"/>
                </a:solidFill>
                <a:latin typeface="Songti SC" charset="-122"/>
                <a:ea typeface="Songti SC" charset="-122"/>
                <a:cs typeface="Songti SC" charset="-122"/>
                <a:sym typeface="Verdana" charset="0"/>
              </a:rPr>
              <a:t>      </a:t>
            </a:r>
            <a:endParaRPr kumimoji="0" lang="zh-CN" altLang="en-US" b="1" dirty="0">
              <a:latin typeface="Songti SC" charset="-122"/>
              <a:ea typeface="Songti SC" charset="-122"/>
              <a:cs typeface="Songti SC" charset="-122"/>
            </a:endParaRPr>
          </a:p>
        </p:txBody>
      </p:sp>
      <p:sp>
        <p:nvSpPr>
          <p:cNvPr id="10" name="Rectangle 3"/>
          <p:cNvSpPr txBox="1">
            <a:spLocks noChangeArrowheads="1"/>
          </p:cNvSpPr>
          <p:nvPr/>
        </p:nvSpPr>
        <p:spPr>
          <a:xfrm>
            <a:off x="525436" y="961548"/>
            <a:ext cx="9296481" cy="431800"/>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宋体-简 粗体" charset="-122"/>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宋体-简 粗体" charset="-122"/>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简 粗体" charset="-122"/>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简 粗体" charset="-122"/>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简 粗体" charset="-122"/>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spcBef>
                <a:spcPct val="20000"/>
              </a:spcBef>
              <a:buFont typeface="Arial" charset="0"/>
              <a:buNone/>
            </a:pPr>
            <a:r>
              <a:rPr lang="zh-CN" altLang="en-US" b="1" dirty="0" smtClean="0">
                <a:solidFill>
                  <a:srgbClr val="FF0000"/>
                </a:solidFill>
                <a:latin typeface="Verdana" charset="0"/>
                <a:sym typeface="Verdana" charset="0"/>
              </a:rPr>
              <a:t>小结：单纯形法解题思路</a:t>
            </a:r>
            <a:endParaRPr lang="zh-CN" altLang="en-US" b="1" dirty="0">
              <a:solidFill>
                <a:srgbClr val="FF0000"/>
              </a:solidFill>
              <a:latin typeface="Verdana" charset="0"/>
              <a:sym typeface="Verdana" charset="0"/>
            </a:endParaRPr>
          </a:p>
        </p:txBody>
      </p:sp>
    </p:spTree>
    <p:extLst>
      <p:ext uri="{BB962C8B-B14F-4D97-AF65-F5344CB8AC3E}">
        <p14:creationId xmlns:p14="http://schemas.microsoft.com/office/powerpoint/2010/main" xmlns="" val="1076919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79019"/>
            <a:ext cx="37818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smtClean="0">
                <a:solidFill>
                  <a:srgbClr val="46A4D0"/>
                </a:solidFill>
                <a:latin typeface="宋体-简 粗体" charset="-122"/>
                <a:ea typeface="宋体-简 粗体" charset="-122"/>
                <a:cs typeface="宋体-简 粗体" charset="-122"/>
              </a:rPr>
              <a:t>2.</a:t>
            </a:r>
            <a:r>
              <a:rPr lang="zh-CN" altLang="en-US" sz="2400" b="1" dirty="0" smtClean="0">
                <a:solidFill>
                  <a:srgbClr val="46A4D0"/>
                </a:solidFill>
                <a:latin typeface="宋体-简 粗体" charset="-122"/>
                <a:ea typeface="宋体-简 粗体" charset="-122"/>
                <a:cs typeface="宋体-简 粗体" charset="-122"/>
              </a:rPr>
              <a:t>一般线性规划问题的求解</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6" name="Text Box 4"/>
          <p:cNvSpPr txBox="1">
            <a:spLocks noChangeArrowheads="1"/>
          </p:cNvSpPr>
          <p:nvPr/>
        </p:nvSpPr>
        <p:spPr bwMode="auto">
          <a:xfrm>
            <a:off x="1709580" y="1770180"/>
            <a:ext cx="95336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2400" b="1" dirty="0" smtClean="0">
                <a:latin typeface="Songti SC" charset="-122"/>
                <a:ea typeface="Songti SC" charset="-122"/>
                <a:cs typeface="Songti SC" charset="-122"/>
              </a:rPr>
              <a:t>若线性规划问题为：</a:t>
            </a:r>
            <a:endParaRPr lang="zh-CN" altLang="en-US" sz="2400" b="1" dirty="0">
              <a:latin typeface="Songti SC" charset="-122"/>
              <a:ea typeface="Songti SC" charset="-122"/>
              <a:cs typeface="Songti SC" charset="-122"/>
            </a:endParaRPr>
          </a:p>
        </p:txBody>
      </p:sp>
      <p:pic>
        <p:nvPicPr>
          <p:cNvPr id="3" name="图片 2"/>
          <p:cNvPicPr>
            <a:picLocks noChangeAspect="1"/>
          </p:cNvPicPr>
          <p:nvPr/>
        </p:nvPicPr>
        <p:blipFill>
          <a:blip r:embed="rId3"/>
          <a:stretch>
            <a:fillRect/>
          </a:stretch>
        </p:blipFill>
        <p:spPr>
          <a:xfrm>
            <a:off x="2982931" y="2245783"/>
            <a:ext cx="3722669" cy="1719967"/>
          </a:xfrm>
          <a:prstGeom prst="rect">
            <a:avLst/>
          </a:prstGeom>
        </p:spPr>
      </p:pic>
      <p:sp>
        <p:nvSpPr>
          <p:cNvPr id="28" name="Text Box 4"/>
          <p:cNvSpPr txBox="1">
            <a:spLocks noChangeArrowheads="1"/>
          </p:cNvSpPr>
          <p:nvPr/>
        </p:nvSpPr>
        <p:spPr bwMode="auto">
          <a:xfrm>
            <a:off x="1805684" y="4115099"/>
            <a:ext cx="95336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2400" b="1" dirty="0" smtClean="0">
                <a:latin typeface="Songti SC" charset="-122"/>
                <a:ea typeface="Songti SC" charset="-122"/>
                <a:cs typeface="Songti SC" charset="-122"/>
              </a:rPr>
              <a:t>（</a:t>
            </a:r>
            <a:r>
              <a:rPr lang="en-US" altLang="zh-CN" sz="2400" b="1" dirty="0" smtClean="0">
                <a:latin typeface="Songti SC" charset="-122"/>
                <a:ea typeface="Songti SC" charset="-122"/>
                <a:cs typeface="Songti SC" charset="-122"/>
              </a:rPr>
              <a:t>1</a:t>
            </a:r>
            <a:r>
              <a:rPr lang="zh-CN" altLang="en-US" sz="2400" b="1" dirty="0" smtClean="0">
                <a:latin typeface="Songti SC" charset="-122"/>
                <a:ea typeface="Songti SC" charset="-122"/>
                <a:cs typeface="Songti SC" charset="-122"/>
              </a:rPr>
              <a:t>）直接观察得初始</a:t>
            </a:r>
            <a:r>
              <a:rPr lang="zh-CN" altLang="en-US" sz="2400" b="1" dirty="0">
                <a:latin typeface="Songti SC" charset="-122"/>
                <a:ea typeface="Songti SC" charset="-122"/>
                <a:cs typeface="Songti SC" charset="-122"/>
              </a:rPr>
              <a:t>可行基</a:t>
            </a:r>
          </a:p>
        </p:txBody>
      </p:sp>
      <p:pic>
        <p:nvPicPr>
          <p:cNvPr id="4" name="图片 3"/>
          <p:cNvPicPr>
            <a:picLocks noChangeAspect="1"/>
          </p:cNvPicPr>
          <p:nvPr/>
        </p:nvPicPr>
        <p:blipFill>
          <a:blip r:embed="rId4"/>
          <a:stretch>
            <a:fillRect/>
          </a:stretch>
        </p:blipFill>
        <p:spPr>
          <a:xfrm>
            <a:off x="2982931" y="4725844"/>
            <a:ext cx="4754300" cy="1818585"/>
          </a:xfrm>
          <a:prstGeom prst="rect">
            <a:avLst/>
          </a:prstGeom>
        </p:spPr>
      </p:pic>
      <p:sp>
        <p:nvSpPr>
          <p:cNvPr id="15" name="Text Box 7"/>
          <p:cNvSpPr txBox="1">
            <a:spLocks noChangeArrowheads="1"/>
          </p:cNvSpPr>
          <p:nvPr/>
        </p:nvSpPr>
        <p:spPr bwMode="auto">
          <a:xfrm>
            <a:off x="1404782" y="1105937"/>
            <a:ext cx="415530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lang="en-US" altLang="zh-CN" sz="2800" b="1" dirty="0" smtClean="0">
                <a:latin typeface="Songti SC" charset="-122"/>
                <a:ea typeface="Songti SC" charset="-122"/>
                <a:cs typeface="Songti SC" charset="-122"/>
              </a:rPr>
              <a:t>2.1 </a:t>
            </a:r>
            <a:r>
              <a:rPr lang="zh-CN" altLang="en-US" sz="2800" b="1" dirty="0" smtClean="0">
                <a:latin typeface="Songti SC" charset="-122"/>
                <a:ea typeface="Songti SC" charset="-122"/>
                <a:cs typeface="Songti SC" charset="-122"/>
              </a:rPr>
              <a:t>初始</a:t>
            </a:r>
            <a:r>
              <a:rPr lang="zh-CN" altLang="en-US" sz="2800" b="1" dirty="0">
                <a:latin typeface="Songti SC" charset="-122"/>
                <a:ea typeface="Songti SC" charset="-122"/>
                <a:cs typeface="Songti SC" charset="-122"/>
              </a:rPr>
              <a:t>基可行解的确定</a:t>
            </a:r>
          </a:p>
        </p:txBody>
      </p:sp>
    </p:spTree>
    <p:extLst>
      <p:ext uri="{BB962C8B-B14F-4D97-AF65-F5344CB8AC3E}">
        <p14:creationId xmlns:p14="http://schemas.microsoft.com/office/powerpoint/2010/main" xmlns="" val="201674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2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79019"/>
            <a:ext cx="37818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smtClean="0">
                <a:solidFill>
                  <a:srgbClr val="46A4D0"/>
                </a:solidFill>
                <a:latin typeface="宋体-简 粗体" charset="-122"/>
                <a:ea typeface="宋体-简 粗体" charset="-122"/>
                <a:cs typeface="宋体-简 粗体" charset="-122"/>
              </a:rPr>
              <a:t>2.</a:t>
            </a:r>
            <a:r>
              <a:rPr lang="zh-CN" altLang="en-US" sz="2400" b="1" dirty="0" smtClean="0">
                <a:solidFill>
                  <a:srgbClr val="46A4D0"/>
                </a:solidFill>
                <a:latin typeface="宋体-简 粗体" charset="-122"/>
                <a:ea typeface="宋体-简 粗体" charset="-122"/>
                <a:cs typeface="宋体-简 粗体" charset="-122"/>
              </a:rPr>
              <a:t>一般线性规划问题的求解</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9" name="Picture 6" descr="1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80569" b="66779"/>
          <a:stretch/>
        </p:blipFill>
        <p:spPr bwMode="auto">
          <a:xfrm>
            <a:off x="30164" y="398983"/>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ext Box 3"/>
          <p:cNvSpPr txBox="1">
            <a:spLocks noChangeArrowheads="1"/>
          </p:cNvSpPr>
          <p:nvPr/>
        </p:nvSpPr>
        <p:spPr bwMode="auto">
          <a:xfrm>
            <a:off x="1018519" y="1948261"/>
            <a:ext cx="1063745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2400" b="1" dirty="0" smtClean="0">
                <a:latin typeface="Songti SC" charset="-122"/>
                <a:ea typeface="Songti SC" charset="-122"/>
                <a:cs typeface="Songti SC" charset="-122"/>
              </a:rPr>
              <a:t>（</a:t>
            </a:r>
            <a:r>
              <a:rPr lang="en-US" altLang="zh-CN" sz="2400" b="1" dirty="0" smtClean="0">
                <a:latin typeface="Songti SC" charset="-122"/>
                <a:ea typeface="Songti SC" charset="-122"/>
                <a:cs typeface="Songti SC" charset="-122"/>
              </a:rPr>
              <a:t>2</a:t>
            </a:r>
            <a:r>
              <a:rPr lang="zh-CN" altLang="en-US" sz="2400" b="1" dirty="0" smtClean="0">
                <a:latin typeface="Songti SC" charset="-122"/>
                <a:ea typeface="Songti SC" charset="-122"/>
                <a:cs typeface="Songti SC" charset="-122"/>
              </a:rPr>
              <a:t>）所有约束条件均为</a:t>
            </a:r>
            <a:r>
              <a:rPr lang="en-US" altLang="zh-CN" sz="2400" b="1" dirty="0" smtClean="0">
                <a:latin typeface="Songti SC" charset="-122"/>
                <a:ea typeface="Songti SC" charset="-122"/>
                <a:cs typeface="Songti SC" charset="-122"/>
              </a:rPr>
              <a:t>“ </a:t>
            </a:r>
            <a:r>
              <a:rPr lang="en-US" altLang="zh-CN" sz="2400" b="1" dirty="0" smtClean="0">
                <a:latin typeface="Songti SC" charset="-122"/>
                <a:ea typeface="Songti SC" charset="-122"/>
                <a:cs typeface="Songti SC" charset="-122"/>
                <a:sym typeface="Symbol" charset="2"/>
              </a:rPr>
              <a:t></a:t>
            </a:r>
            <a:r>
              <a:rPr lang="zh-CN" altLang="en-US" sz="2400" b="1" dirty="0" smtClean="0">
                <a:latin typeface="Songti SC" charset="-122"/>
                <a:ea typeface="Songti SC" charset="-122"/>
                <a:cs typeface="Songti SC" charset="-122"/>
                <a:sym typeface="Symbol" charset="2"/>
              </a:rPr>
              <a:t> </a:t>
            </a:r>
            <a:r>
              <a:rPr lang="en-US" altLang="zh-CN" sz="2400" b="1" dirty="0" smtClean="0">
                <a:latin typeface="Songti SC" charset="-122"/>
                <a:ea typeface="Songti SC" charset="-122"/>
                <a:cs typeface="Songti SC" charset="-122"/>
                <a:sym typeface="Symbol" charset="2"/>
              </a:rPr>
              <a:t>”</a:t>
            </a:r>
            <a:r>
              <a:rPr lang="zh-CN" altLang="en-US" sz="2400" b="1" dirty="0" smtClean="0">
                <a:latin typeface="Songti SC" charset="-122"/>
                <a:ea typeface="Songti SC" charset="-122"/>
                <a:cs typeface="Songti SC" charset="-122"/>
              </a:rPr>
              <a:t>形式，每个约束条件左端加上非负</a:t>
            </a:r>
            <a:r>
              <a:rPr lang="zh-CN" altLang="en-US" sz="2400" b="1" dirty="0">
                <a:latin typeface="Songti SC" charset="-122"/>
                <a:ea typeface="Songti SC" charset="-122"/>
                <a:cs typeface="Songti SC" charset="-122"/>
              </a:rPr>
              <a:t>的</a:t>
            </a:r>
            <a:r>
              <a:rPr lang="zh-CN" altLang="en-US" sz="2400" b="1" dirty="0">
                <a:solidFill>
                  <a:srgbClr val="FF0000"/>
                </a:solidFill>
                <a:latin typeface="Songti SC" charset="-122"/>
                <a:ea typeface="Songti SC" charset="-122"/>
                <a:cs typeface="Songti SC" charset="-122"/>
              </a:rPr>
              <a:t>松弛</a:t>
            </a:r>
            <a:r>
              <a:rPr lang="zh-CN" altLang="en-US" sz="2400" b="1" dirty="0" smtClean="0">
                <a:solidFill>
                  <a:srgbClr val="FF0000"/>
                </a:solidFill>
                <a:latin typeface="Songti SC" charset="-122"/>
                <a:ea typeface="Songti SC" charset="-122"/>
                <a:cs typeface="Songti SC" charset="-122"/>
              </a:rPr>
              <a:t>变量</a:t>
            </a:r>
            <a:r>
              <a:rPr lang="zh-CN" altLang="en-US" sz="2400" b="1" dirty="0" smtClean="0">
                <a:latin typeface="Songti SC" charset="-122"/>
                <a:ea typeface="Songti SC" charset="-122"/>
                <a:cs typeface="Songti SC" charset="-122"/>
              </a:rPr>
              <a:t>，重新对 </a:t>
            </a:r>
            <a:r>
              <a:rPr lang="en-US" altLang="zh-CN" sz="2400" b="1" dirty="0" err="1" smtClean="0">
                <a:latin typeface="Songti SC" charset="-122"/>
                <a:ea typeface="Songti SC" charset="-122"/>
                <a:cs typeface="Songti SC" charset="-122"/>
              </a:rPr>
              <a:t>x</a:t>
            </a:r>
            <a:r>
              <a:rPr lang="en-US" altLang="zh-CN" sz="2400" b="1" baseline="-25000" dirty="0" err="1" smtClean="0">
                <a:latin typeface="Songti SC" charset="-122"/>
                <a:ea typeface="Songti SC" charset="-122"/>
                <a:cs typeface="Songti SC" charset="-122"/>
              </a:rPr>
              <a:t>j</a:t>
            </a:r>
            <a:r>
              <a:rPr lang="zh-CN" altLang="en-US" sz="2400" b="1" dirty="0" smtClean="0">
                <a:latin typeface="Songti SC" charset="-122"/>
                <a:ea typeface="Songti SC" charset="-122"/>
                <a:cs typeface="Songti SC" charset="-122"/>
              </a:rPr>
              <a:t> 进行编号。</a:t>
            </a:r>
            <a:endParaRPr lang="zh-CN" altLang="en-US" sz="2400" b="1" dirty="0">
              <a:latin typeface="Songti SC" charset="-122"/>
              <a:ea typeface="Songti SC" charset="-122"/>
              <a:cs typeface="Songti SC" charset="-122"/>
            </a:endParaRPr>
          </a:p>
        </p:txBody>
      </p:sp>
      <p:graphicFrame>
        <p:nvGraphicFramePr>
          <p:cNvPr id="28" name="表格 27"/>
          <p:cNvGraphicFramePr>
            <a:graphicFrameLocks noGrp="1"/>
          </p:cNvGraphicFramePr>
          <p:nvPr>
            <p:extLst>
              <p:ext uri="{D42A27DB-BD31-4B8C-83A1-F6EECF244321}">
                <p14:modId xmlns:p14="http://schemas.microsoft.com/office/powerpoint/2010/main" xmlns="" val="1427253920"/>
              </p:ext>
            </p:extLst>
          </p:nvPr>
        </p:nvGraphicFramePr>
        <p:xfrm>
          <a:off x="1018519" y="3055109"/>
          <a:ext cx="9205141" cy="2590800"/>
        </p:xfrm>
        <a:graphic>
          <a:graphicData uri="http://schemas.openxmlformats.org/drawingml/2006/table">
            <a:tbl>
              <a:tblPr firstRow="1" bandRow="1">
                <a:tableStyleId>{2D5ABB26-0587-4C30-8999-92F81FD0307C}</a:tableStyleId>
              </a:tblPr>
              <a:tblGrid>
                <a:gridCol w="596611">
                  <a:extLst>
                    <a:ext uri="{9D8B030D-6E8A-4147-A177-3AD203B41FA5}">
                      <a16:colId xmlns:a16="http://schemas.microsoft.com/office/drawing/2014/main" xmlns="" val="20000"/>
                    </a:ext>
                  </a:extLst>
                </a:gridCol>
                <a:gridCol w="955964">
                  <a:extLst>
                    <a:ext uri="{9D8B030D-6E8A-4147-A177-3AD203B41FA5}">
                      <a16:colId xmlns:a16="http://schemas.microsoft.com/office/drawing/2014/main" xmlns="" val="20001"/>
                    </a:ext>
                  </a:extLst>
                </a:gridCol>
                <a:gridCol w="1048563">
                  <a:extLst>
                    <a:ext uri="{9D8B030D-6E8A-4147-A177-3AD203B41FA5}">
                      <a16:colId xmlns:a16="http://schemas.microsoft.com/office/drawing/2014/main" xmlns="" val="20002"/>
                    </a:ext>
                  </a:extLst>
                </a:gridCol>
                <a:gridCol w="1032935">
                  <a:extLst>
                    <a:ext uri="{9D8B030D-6E8A-4147-A177-3AD203B41FA5}">
                      <a16:colId xmlns:a16="http://schemas.microsoft.com/office/drawing/2014/main" xmlns="" val="20003"/>
                    </a:ext>
                  </a:extLst>
                </a:gridCol>
                <a:gridCol w="2252133">
                  <a:extLst>
                    <a:ext uri="{9D8B030D-6E8A-4147-A177-3AD203B41FA5}">
                      <a16:colId xmlns:a16="http://schemas.microsoft.com/office/drawing/2014/main" xmlns="" val="20004"/>
                    </a:ext>
                  </a:extLst>
                </a:gridCol>
                <a:gridCol w="1083733">
                  <a:extLst>
                    <a:ext uri="{9D8B030D-6E8A-4147-A177-3AD203B41FA5}">
                      <a16:colId xmlns:a16="http://schemas.microsoft.com/office/drawing/2014/main" xmlns="" val="20005"/>
                    </a:ext>
                  </a:extLst>
                </a:gridCol>
                <a:gridCol w="1286935">
                  <a:extLst>
                    <a:ext uri="{9D8B030D-6E8A-4147-A177-3AD203B41FA5}">
                      <a16:colId xmlns:a16="http://schemas.microsoft.com/office/drawing/2014/main" xmlns="" val="20006"/>
                    </a:ext>
                  </a:extLst>
                </a:gridCol>
                <a:gridCol w="948267">
                  <a:extLst>
                    <a:ext uri="{9D8B030D-6E8A-4147-A177-3AD203B41FA5}">
                      <a16:colId xmlns:a16="http://schemas.microsoft.com/office/drawing/2014/main" xmlns="" val="20007"/>
                    </a:ext>
                  </a:extLst>
                </a:gridCol>
              </a:tblGrid>
              <a:tr h="518160">
                <a:tc>
                  <a:txBody>
                    <a:bodyPr/>
                    <a:lstStyle/>
                    <a:p>
                      <a:endParaRPr lang="zh-CN" altLang="en-US" sz="2800" b="1" i="0" dirty="0">
                        <a:latin typeface="Songti SC" charset="-122"/>
                        <a:ea typeface="Songti SC" charset="-122"/>
                        <a:cs typeface="Songti SC" charset="-122"/>
                      </a:endParaRPr>
                    </a:p>
                  </a:txBody>
                  <a:tcPr>
                    <a:solidFill>
                      <a:srgbClr val="FFFF00"/>
                    </a:solidFill>
                  </a:tcPr>
                </a:tc>
                <a:tc>
                  <a:txBody>
                    <a:bodyPr/>
                    <a:lstStyle/>
                    <a:p>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1</a:t>
                      </a:r>
                      <a:endParaRPr lang="zh-CN" altLang="en-US" sz="2400" b="1" i="0" baseline="-25000" dirty="0">
                        <a:solidFill>
                          <a:schemeClr val="tx1"/>
                        </a:solidFill>
                        <a:latin typeface="Songti SC" charset="-122"/>
                        <a:ea typeface="Songti SC" charset="-122"/>
                        <a:cs typeface="Songti SC" charset="-122"/>
                      </a:endParaRPr>
                    </a:p>
                  </a:txBody>
                  <a:tcPr anchor="ctr" anchorCtr="1">
                    <a:solidFill>
                      <a:srgbClr val="FFFF00"/>
                    </a:solidFill>
                  </a:tcPr>
                </a:tc>
                <a:tc>
                  <a:txBody>
                    <a:bodyPr/>
                    <a:lstStyle/>
                    <a:p>
                      <a:endParaRPr lang="zh-CN" altLang="en-US" sz="2400" b="1" i="0" dirty="0">
                        <a:solidFill>
                          <a:schemeClr val="tx1"/>
                        </a:solidFill>
                        <a:latin typeface="Songti SC" charset="-122"/>
                        <a:ea typeface="Songti SC" charset="-122"/>
                        <a:cs typeface="Songti SC" charset="-122"/>
                      </a:endParaRPr>
                    </a:p>
                  </a:txBody>
                  <a:tcPr anchor="ctr" anchorCtr="1">
                    <a:solidFill>
                      <a:srgbClr val="FFFF00"/>
                    </a:solidFill>
                  </a:tcPr>
                </a:tc>
                <a:tc>
                  <a:txBody>
                    <a:bodyPr/>
                    <a:lstStyle/>
                    <a:p>
                      <a:endParaRPr lang="zh-CN" altLang="en-US" sz="2400" b="1" i="0" dirty="0">
                        <a:solidFill>
                          <a:schemeClr val="tx1"/>
                        </a:solidFill>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a:t>
                      </a:r>
                      <a:r>
                        <a:rPr lang="en-US" altLang="zh-CN" sz="2400" b="1" i="0" kern="1200" baseline="-25000" dirty="0" smtClean="0">
                          <a:latin typeface="Songti SC" charset="-122"/>
                          <a:ea typeface="Songti SC" charset="-122"/>
                          <a:cs typeface="Songti SC" charset="-122"/>
                        </a:rPr>
                        <a:t>1,m+1</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m+1</a:t>
                      </a:r>
                      <a:endParaRPr lang="zh-CN" altLang="en-US" sz="2400" b="1" i="0" baseline="-25000" dirty="0" smtClean="0">
                        <a:solidFill>
                          <a:schemeClr val="tx1"/>
                        </a:solidFill>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a:solidFill>
                          <a:schemeClr val="tx1"/>
                        </a:solidFill>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a:t>
                      </a:r>
                      <a:r>
                        <a:rPr lang="en-US" altLang="zh-CN" sz="2400" b="1" i="0" kern="1200" baseline="-25000" dirty="0" smtClean="0">
                          <a:latin typeface="Songti SC" charset="-122"/>
                          <a:ea typeface="Songti SC" charset="-122"/>
                          <a:cs typeface="Songti SC" charset="-122"/>
                        </a:rPr>
                        <a:t>1n</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n</a:t>
                      </a:r>
                      <a:endParaRPr lang="zh-CN" altLang="en-US" sz="2400" b="1" i="0" kern="1200" dirty="0">
                        <a:solidFill>
                          <a:schemeClr val="tx1"/>
                        </a:solidFill>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=b</a:t>
                      </a:r>
                      <a:r>
                        <a:rPr lang="en-US" altLang="zh-CN" sz="2400" b="1" i="0" kern="1200" baseline="-25000" dirty="0" smtClean="0">
                          <a:latin typeface="Songti SC" charset="-122"/>
                          <a:ea typeface="Songti SC" charset="-122"/>
                          <a:cs typeface="Songti SC" charset="-122"/>
                        </a:rPr>
                        <a:t>1</a:t>
                      </a:r>
                      <a:endParaRPr lang="zh-CN" altLang="en-US" sz="2400" b="1" i="0" kern="1200" baseline="-25000" dirty="0">
                        <a:solidFill>
                          <a:schemeClr val="tx1"/>
                        </a:solidFill>
                        <a:latin typeface="Songti SC" charset="-122"/>
                        <a:ea typeface="Songti SC" charset="-122"/>
                        <a:cs typeface="Songti SC" charset="-122"/>
                      </a:endParaRPr>
                    </a:p>
                  </a:txBody>
                  <a:tcPr anchor="ctr" anchorCtr="1">
                    <a:solidFill>
                      <a:srgbClr val="FFFF00"/>
                    </a:solidFill>
                  </a:tcPr>
                </a:tc>
                <a:extLst>
                  <a:ext uri="{0D108BD9-81ED-4DB2-BD59-A6C34878D82A}">
                    <a16:rowId xmlns:a16="http://schemas.microsoft.com/office/drawing/2014/main" xmlns="" val="10000"/>
                  </a:ext>
                </a:extLst>
              </a:tr>
              <a:tr h="518160">
                <a:tc>
                  <a:txBody>
                    <a:bodyPr/>
                    <a:lstStyle/>
                    <a:p>
                      <a:endParaRPr lang="zh-CN" altLang="en-US" sz="2800" b="1" i="0" dirty="0">
                        <a:latin typeface="Songti SC" charset="-122"/>
                        <a:ea typeface="Songti SC" charset="-122"/>
                        <a:cs typeface="Songti SC" charset="-122"/>
                      </a:endParaRPr>
                    </a:p>
                  </a:txBody>
                  <a:tcPr>
                    <a:solidFill>
                      <a:srgbClr val="FFFF00"/>
                    </a:solidFill>
                  </a:tcPr>
                </a:tc>
                <a:tc>
                  <a:txBody>
                    <a:bodyPr/>
                    <a:lstStyle/>
                    <a:p>
                      <a:endParaRPr lang="zh-CN" altLang="en-US" sz="2400" b="1" i="0" dirty="0">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2</a:t>
                      </a:r>
                      <a:endParaRPr lang="zh-CN" altLang="en-US" sz="2400" b="1" i="0" baseline="-25000" dirty="0" smtClean="0">
                        <a:latin typeface="Songti SC" charset="-122"/>
                        <a:ea typeface="Songti SC" charset="-122"/>
                        <a:cs typeface="Songti SC" charset="-122"/>
                      </a:endParaRPr>
                    </a:p>
                  </a:txBody>
                  <a:tcPr anchor="ctr" anchorCtr="1">
                    <a:solidFill>
                      <a:srgbClr val="FFFF00"/>
                    </a:solidFill>
                  </a:tcPr>
                </a:tc>
                <a:tc>
                  <a:txBody>
                    <a:bodyPr/>
                    <a:lstStyle/>
                    <a:p>
                      <a:endParaRPr lang="zh-CN" altLang="en-US" sz="2400" b="1" i="0" dirty="0">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a:t>
                      </a:r>
                      <a:r>
                        <a:rPr lang="en-US" altLang="zh-CN" sz="2400" b="1" i="0" kern="1200" baseline="-25000" dirty="0" smtClean="0">
                          <a:latin typeface="Songti SC" charset="-122"/>
                          <a:ea typeface="Songti SC" charset="-122"/>
                          <a:cs typeface="Songti SC" charset="-122"/>
                        </a:rPr>
                        <a:t>2,m+1</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a:solidFill>
                          <a:schemeClr val="dk1"/>
                        </a:solidFill>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a:t>
                      </a:r>
                      <a:r>
                        <a:rPr lang="en-US" altLang="zh-CN" sz="2400" b="1" i="0" kern="1200" baseline="-25000" dirty="0" smtClean="0">
                          <a:latin typeface="Songti SC" charset="-122"/>
                          <a:ea typeface="Songti SC" charset="-122"/>
                          <a:cs typeface="Songti SC" charset="-122"/>
                        </a:rPr>
                        <a:t>2n</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n</a:t>
                      </a:r>
                      <a:endParaRPr lang="zh-CN" altLang="en-US" sz="2400" b="1" i="0" kern="1200" dirty="0">
                        <a:solidFill>
                          <a:schemeClr val="dk1"/>
                        </a:solidFill>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=b</a:t>
                      </a:r>
                      <a:r>
                        <a:rPr lang="en-US" altLang="zh-CN" sz="2400" b="1" i="0" kern="1200" baseline="-25000" dirty="0" smtClean="0">
                          <a:latin typeface="Songti SC" charset="-122"/>
                          <a:ea typeface="Songti SC" charset="-122"/>
                          <a:cs typeface="Songti SC" charset="-122"/>
                        </a:rPr>
                        <a:t>2</a:t>
                      </a:r>
                      <a:endParaRPr lang="zh-CN" altLang="en-US" sz="2400" b="1" i="0" kern="1200" baseline="-25000" dirty="0">
                        <a:solidFill>
                          <a:schemeClr val="dk1"/>
                        </a:solidFill>
                        <a:latin typeface="Songti SC" charset="-122"/>
                        <a:ea typeface="Songti SC" charset="-122"/>
                        <a:cs typeface="Songti SC" charset="-122"/>
                      </a:endParaRPr>
                    </a:p>
                  </a:txBody>
                  <a:tcPr anchor="ctr" anchorCtr="1">
                    <a:solidFill>
                      <a:srgbClr val="FFFF00"/>
                    </a:solidFill>
                  </a:tcPr>
                </a:tc>
                <a:extLst>
                  <a:ext uri="{0D108BD9-81ED-4DB2-BD59-A6C34878D82A}">
                    <a16:rowId xmlns:a16="http://schemas.microsoft.com/office/drawing/2014/main" xmlns="" val="10001"/>
                  </a:ext>
                </a:extLst>
              </a:tr>
              <a:tr h="518160">
                <a:tc>
                  <a:txBody>
                    <a:bodyPr/>
                    <a:lstStyle/>
                    <a:p>
                      <a:endParaRPr lang="zh-CN" altLang="en-US" sz="2800" b="1" i="0" dirty="0">
                        <a:latin typeface="Songti SC" charset="-122"/>
                        <a:ea typeface="Songti SC" charset="-122"/>
                        <a:cs typeface="Songti SC" charset="-122"/>
                      </a:endParaRPr>
                    </a:p>
                  </a:txBody>
                  <a:tcPr>
                    <a:solidFill>
                      <a:srgbClr val="FFFF00"/>
                    </a:solidFill>
                  </a:tcPr>
                </a:tc>
                <a:tc>
                  <a:txBody>
                    <a:bodyPr/>
                    <a:lstStyle/>
                    <a:p>
                      <a:endParaRPr lang="zh-CN" altLang="en-US" sz="2400" b="1" i="0" dirty="0">
                        <a:latin typeface="Songti SC" charset="-122"/>
                        <a:ea typeface="Songti SC" charset="-122"/>
                        <a:cs typeface="Songti SC" charset="-122"/>
                      </a:endParaRPr>
                    </a:p>
                  </a:txBody>
                  <a:tcPr anchor="ctr" anchorCtr="1">
                    <a:solidFill>
                      <a:srgbClr val="FFFF00"/>
                    </a:solidFill>
                  </a:tcPr>
                </a:tc>
                <a:tc>
                  <a:txBody>
                    <a:bodyPr/>
                    <a:lstStyle/>
                    <a:p>
                      <a:endParaRPr lang="zh-CN" altLang="en-US" sz="2400" b="1" i="0" dirty="0">
                        <a:latin typeface="Songti SC" charset="-122"/>
                        <a:ea typeface="Songti SC" charset="-122"/>
                        <a:cs typeface="Songti SC" charset="-122"/>
                      </a:endParaRPr>
                    </a:p>
                  </a:txBody>
                  <a:tcPr anchor="ctr" anchorCtr="1">
                    <a:solidFill>
                      <a:srgbClr val="FFFF00"/>
                    </a:solidFill>
                  </a:tcPr>
                </a:tc>
                <a:tc>
                  <a:txBody>
                    <a:bodyPr/>
                    <a:lstStyle/>
                    <a:p>
                      <a:r>
                        <a:rPr lang="en-US" altLang="zh-CN" sz="1800" b="1" i="0" kern="1200" dirty="0" smtClean="0">
                          <a:latin typeface="Songti SC" charset="-122"/>
                          <a:ea typeface="Songti SC" charset="-122"/>
                          <a:cs typeface="Songti SC" charset="-122"/>
                        </a:rPr>
                        <a:t>…</a:t>
                      </a:r>
                      <a:endParaRPr lang="zh-CN" altLang="en-US" dirty="0"/>
                    </a:p>
                  </a:txBody>
                  <a:tcPr anchor="ctr" anchorCtr="1">
                    <a:solidFill>
                      <a:srgbClr val="FFFF00"/>
                    </a:solidFill>
                  </a:tcPr>
                </a:tc>
                <a:tc>
                  <a:txBody>
                    <a:bodyPr/>
                    <a:lstStyle/>
                    <a:p>
                      <a:endParaRPr lang="zh-CN" altLang="en-US" dirty="0"/>
                    </a:p>
                  </a:txBody>
                  <a:tcPr anchor="ctr" anchorCtr="1">
                    <a:solidFill>
                      <a:srgbClr val="FFFF00"/>
                    </a:solidFill>
                  </a:tcPr>
                </a:tc>
                <a:tc>
                  <a:txBody>
                    <a:bodyPr/>
                    <a:lstStyle/>
                    <a:p>
                      <a:endParaRPr lang="zh-CN" altLang="en-US"/>
                    </a:p>
                  </a:txBody>
                  <a:tcPr anchor="ctr" anchorCtr="1">
                    <a:solidFill>
                      <a:srgbClr val="FFFF00"/>
                    </a:solidFill>
                  </a:tcPr>
                </a:tc>
                <a:tc>
                  <a:txBody>
                    <a:bodyPr/>
                    <a:lstStyle/>
                    <a:p>
                      <a:endParaRPr lang="zh-CN" altLang="en-US"/>
                    </a:p>
                  </a:txBody>
                  <a:tcPr anchor="ctr" anchorCtr="1">
                    <a:solidFill>
                      <a:srgbClr val="FFFF00"/>
                    </a:solidFill>
                  </a:tcPr>
                </a:tc>
                <a:tc>
                  <a:txBody>
                    <a:bodyPr/>
                    <a:lstStyle/>
                    <a:p>
                      <a:endParaRPr lang="zh-CN" altLang="en-US" dirty="0"/>
                    </a:p>
                  </a:txBody>
                  <a:tcPr anchor="ctr" anchorCtr="1">
                    <a:solidFill>
                      <a:srgbClr val="FFFF00"/>
                    </a:solidFill>
                  </a:tcPr>
                </a:tc>
                <a:extLst>
                  <a:ext uri="{0D108BD9-81ED-4DB2-BD59-A6C34878D82A}">
                    <a16:rowId xmlns:a16="http://schemas.microsoft.com/office/drawing/2014/main" xmlns="" val="10002"/>
                  </a:ext>
                </a:extLst>
              </a:tr>
              <a:tr h="518160">
                <a:tc>
                  <a:txBody>
                    <a:bodyPr/>
                    <a:lstStyle/>
                    <a:p>
                      <a:endParaRPr lang="zh-CN" altLang="en-US" sz="2800" b="1" i="0" dirty="0">
                        <a:latin typeface="Songti SC" charset="-122"/>
                        <a:ea typeface="Songti SC" charset="-122"/>
                        <a:cs typeface="Songti SC" charset="-122"/>
                      </a:endParaRPr>
                    </a:p>
                  </a:txBody>
                  <a:tcPr>
                    <a:solidFill>
                      <a:srgbClr val="FFFF00"/>
                    </a:solidFill>
                  </a:tcPr>
                </a:tc>
                <a:tc>
                  <a:txBody>
                    <a:bodyPr/>
                    <a:lstStyle/>
                    <a:p>
                      <a:endParaRPr lang="zh-CN" altLang="en-US" sz="2400" b="1" i="0" dirty="0">
                        <a:latin typeface="Songti SC" charset="-122"/>
                        <a:ea typeface="Songti SC" charset="-122"/>
                        <a:cs typeface="Songti SC" charset="-122"/>
                      </a:endParaRPr>
                    </a:p>
                  </a:txBody>
                  <a:tcPr anchor="ctr" anchorCtr="1">
                    <a:solidFill>
                      <a:srgbClr val="FFFF00"/>
                    </a:solidFill>
                  </a:tcPr>
                </a:tc>
                <a:tc>
                  <a:txBody>
                    <a:bodyPr/>
                    <a:lstStyle/>
                    <a:p>
                      <a:endParaRPr lang="zh-CN" altLang="en-US" sz="2400" b="1" i="0">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a:t>
                      </a:r>
                      <a:endParaRPr lang="zh-CN" altLang="en-US" sz="2400" b="1" i="0" baseline="-25000" dirty="0" smtClean="0">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a:t>
                      </a:r>
                      <a:r>
                        <a:rPr lang="en-US" altLang="zh-CN" sz="2400" b="1" i="0" kern="1200" baseline="-25000" dirty="0" smtClean="0">
                          <a:latin typeface="Songti SC" charset="-122"/>
                          <a:ea typeface="Songti SC" charset="-122"/>
                          <a:cs typeface="Songti SC" charset="-122"/>
                        </a:rPr>
                        <a:t>m,m+1</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a:solidFill>
                          <a:schemeClr val="dk1"/>
                        </a:solidFill>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r>
                        <a:rPr lang="en-US" altLang="zh-CN" sz="2400" b="1" i="0" kern="1200" dirty="0" err="1" smtClean="0">
                          <a:latin typeface="Songti SC" charset="-122"/>
                          <a:ea typeface="Songti SC" charset="-122"/>
                          <a:cs typeface="Songti SC" charset="-122"/>
                        </a:rPr>
                        <a:t>a</a:t>
                      </a:r>
                      <a:r>
                        <a:rPr lang="en-US" altLang="zh-CN" sz="2400" b="1" i="0" kern="1200" baseline="-25000" dirty="0" err="1" smtClean="0">
                          <a:latin typeface="Songti SC" charset="-122"/>
                          <a:ea typeface="Songti SC" charset="-122"/>
                          <a:cs typeface="Songti SC" charset="-122"/>
                        </a:rPr>
                        <a:t>mn</a:t>
                      </a:r>
                      <a:r>
                        <a:rPr lang="en-US" altLang="zh-CN" sz="2400" b="1" i="0" dirty="0" err="1" smtClean="0">
                          <a:latin typeface="Songti SC" charset="-122"/>
                          <a:ea typeface="Songti SC" charset="-122"/>
                          <a:cs typeface="Songti SC" charset="-122"/>
                        </a:rPr>
                        <a:t>x</a:t>
                      </a:r>
                      <a:r>
                        <a:rPr lang="en-US" altLang="zh-CN" sz="2400" b="1" i="0" baseline="-25000" dirty="0" err="1" smtClean="0">
                          <a:latin typeface="Songti SC" charset="-122"/>
                          <a:ea typeface="Songti SC" charset="-122"/>
                          <a:cs typeface="Songti SC" charset="-122"/>
                        </a:rPr>
                        <a:t>n</a:t>
                      </a:r>
                      <a:endParaRPr lang="zh-CN" altLang="en-US" sz="2400" b="1" i="0" kern="1200" dirty="0">
                        <a:solidFill>
                          <a:schemeClr val="dk1"/>
                        </a:solidFill>
                        <a:latin typeface="Songti SC" charset="-122"/>
                        <a:ea typeface="Songti SC" charset="-122"/>
                        <a:cs typeface="Songti SC" charset="-122"/>
                      </a:endParaRPr>
                    </a:p>
                  </a:txBody>
                  <a:tcPr anchor="ctr" anchorCtr="1">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r>
                        <a:rPr lang="en-US" altLang="zh-CN" sz="2400" b="1" i="0" kern="1200" dirty="0" err="1" smtClean="0">
                          <a:latin typeface="Songti SC" charset="-122"/>
                          <a:ea typeface="Songti SC" charset="-122"/>
                          <a:cs typeface="Songti SC" charset="-122"/>
                        </a:rPr>
                        <a:t>b</a:t>
                      </a:r>
                      <a:r>
                        <a:rPr lang="en-US" altLang="zh-CN" sz="2400" b="1" i="0" kern="1200" baseline="-25000" dirty="0" err="1" smtClean="0">
                          <a:latin typeface="Songti SC" charset="-122"/>
                          <a:ea typeface="Songti SC" charset="-122"/>
                          <a:cs typeface="Songti SC" charset="-122"/>
                        </a:rPr>
                        <a:t>m</a:t>
                      </a:r>
                      <a:endParaRPr lang="zh-CN" altLang="en-US" sz="2400" b="1" i="0" kern="1200" baseline="-25000" dirty="0">
                        <a:solidFill>
                          <a:schemeClr val="dk1"/>
                        </a:solidFill>
                        <a:latin typeface="Songti SC" charset="-122"/>
                        <a:ea typeface="Songti SC" charset="-122"/>
                        <a:cs typeface="Songti SC" charset="-122"/>
                      </a:endParaRPr>
                    </a:p>
                  </a:txBody>
                  <a:tcPr anchor="ctr" anchorCtr="1">
                    <a:solidFill>
                      <a:srgbClr val="FFFF00"/>
                    </a:solidFill>
                  </a:tcPr>
                </a:tc>
                <a:extLst>
                  <a:ext uri="{0D108BD9-81ED-4DB2-BD59-A6C34878D82A}">
                    <a16:rowId xmlns:a16="http://schemas.microsoft.com/office/drawing/2014/main" xmlns="" val="10003"/>
                  </a:ext>
                </a:extLst>
              </a:tr>
              <a:tr h="518160">
                <a:tc gridSpan="8">
                  <a:txBody>
                    <a:bodyPr/>
                    <a:lstStyle/>
                    <a:p>
                      <a:pPr algn="l"/>
                      <a:r>
                        <a:rPr lang="zh-CN" altLang="en-US" sz="2400" b="1" dirty="0" smtClean="0">
                          <a:latin typeface="Songti SC" charset="-122"/>
                          <a:ea typeface="Songti SC" charset="-122"/>
                          <a:cs typeface="Songti SC" charset="-122"/>
                        </a:rPr>
                        <a:t>      </a:t>
                      </a:r>
                      <a:r>
                        <a:rPr lang="en-US" altLang="zh-CN" sz="2400" b="1" dirty="0" err="1" smtClean="0">
                          <a:latin typeface="Songti SC" charset="-122"/>
                          <a:ea typeface="Songti SC" charset="-122"/>
                          <a:cs typeface="Songti SC" charset="-122"/>
                        </a:rPr>
                        <a:t>x</a:t>
                      </a:r>
                      <a:r>
                        <a:rPr lang="en-US" altLang="zh-CN" sz="2400" b="1" baseline="-25000" dirty="0" err="1" smtClean="0">
                          <a:latin typeface="Songti SC" charset="-122"/>
                          <a:ea typeface="Songti SC" charset="-122"/>
                          <a:cs typeface="Songti SC" charset="-122"/>
                        </a:rPr>
                        <a:t>j</a:t>
                      </a:r>
                      <a:r>
                        <a:rPr lang="zh-CN" altLang="en-US" sz="2400" b="1" dirty="0" smtClean="0">
                          <a:latin typeface="Songti SC" charset="-122"/>
                          <a:ea typeface="Songti SC" charset="-122"/>
                          <a:cs typeface="Songti SC" charset="-122"/>
                        </a:rPr>
                        <a:t>≥</a:t>
                      </a:r>
                      <a:r>
                        <a:rPr lang="en-US" altLang="zh-CN" sz="2400" b="1" dirty="0" smtClean="0">
                          <a:latin typeface="Songti SC" charset="-122"/>
                          <a:ea typeface="Songti SC" charset="-122"/>
                          <a:cs typeface="Songti SC" charset="-122"/>
                        </a:rPr>
                        <a:t>0</a:t>
                      </a:r>
                      <a:r>
                        <a:rPr lang="zh-CN" altLang="en-US" sz="2400" b="1" dirty="0" smtClean="0">
                          <a:latin typeface="Songti SC" charset="-122"/>
                          <a:ea typeface="Songti SC" charset="-122"/>
                          <a:cs typeface="Songti SC" charset="-122"/>
                        </a:rPr>
                        <a:t>，</a:t>
                      </a:r>
                      <a:r>
                        <a:rPr lang="en-US" altLang="zh-CN" sz="2400" b="1" dirty="0" smtClean="0">
                          <a:latin typeface="Songti SC" charset="-122"/>
                          <a:ea typeface="Songti SC" charset="-122"/>
                          <a:cs typeface="Songti SC" charset="-122"/>
                        </a:rPr>
                        <a:t>j=1</a:t>
                      </a:r>
                      <a:r>
                        <a:rPr lang="zh-CN" altLang="en-US" sz="2400" b="1" dirty="0" smtClean="0">
                          <a:latin typeface="Songti SC" charset="-122"/>
                          <a:ea typeface="Songti SC" charset="-122"/>
                          <a:cs typeface="Songti SC" charset="-122"/>
                        </a:rPr>
                        <a:t>，</a:t>
                      </a:r>
                      <a:r>
                        <a:rPr lang="en-US" altLang="zh-CN" sz="2400" b="1" dirty="0" smtClean="0">
                          <a:latin typeface="Songti SC" charset="-122"/>
                          <a:ea typeface="Songti SC" charset="-122"/>
                          <a:cs typeface="Songti SC" charset="-122"/>
                        </a:rPr>
                        <a:t>2</a:t>
                      </a:r>
                      <a:r>
                        <a:rPr lang="zh-CN" altLang="en-US" sz="2400" b="1" dirty="0" smtClean="0">
                          <a:latin typeface="Songti SC" charset="-122"/>
                          <a:ea typeface="Songti SC" charset="-122"/>
                          <a:cs typeface="Songti SC" charset="-122"/>
                        </a:rPr>
                        <a:t>，</a:t>
                      </a:r>
                      <a:r>
                        <a:rPr lang="en-US" altLang="zh-CN" sz="2400" b="1" dirty="0" smtClean="0">
                          <a:latin typeface="Songti SC" charset="-122"/>
                          <a:ea typeface="Songti SC" charset="-122"/>
                          <a:cs typeface="Songti SC" charset="-122"/>
                        </a:rPr>
                        <a:t>…</a:t>
                      </a:r>
                      <a:r>
                        <a:rPr lang="zh-CN" altLang="en-US" sz="2400" b="1" dirty="0" smtClean="0">
                          <a:latin typeface="Songti SC" charset="-122"/>
                          <a:ea typeface="Songti SC" charset="-122"/>
                          <a:cs typeface="Songti SC" charset="-122"/>
                        </a:rPr>
                        <a:t>，</a:t>
                      </a:r>
                      <a:r>
                        <a:rPr lang="en-US" altLang="zh-CN" sz="2400" b="1" dirty="0" smtClean="0">
                          <a:latin typeface="Songti SC" charset="-122"/>
                          <a:ea typeface="Songti SC" charset="-122"/>
                          <a:cs typeface="Songti SC" charset="-122"/>
                        </a:rPr>
                        <a:t>n</a:t>
                      </a:r>
                      <a:endParaRPr lang="zh-CN" altLang="en-US" sz="2400" b="1" i="0" kern="1200" baseline="-25000" dirty="0">
                        <a:solidFill>
                          <a:schemeClr val="dk1"/>
                        </a:solidFill>
                        <a:latin typeface="Songti SC" charset="-122"/>
                        <a:ea typeface="Songti SC" charset="-122"/>
                        <a:cs typeface="Songti SC" charset="-122"/>
                      </a:endParaRPr>
                    </a:p>
                  </a:txBody>
                  <a:tcPr>
                    <a:solidFill>
                      <a:srgbClr val="FFFF00"/>
                    </a:solidFill>
                  </a:tcPr>
                </a:tc>
                <a:tc hMerge="1">
                  <a:txBody>
                    <a:bodyPr/>
                    <a:lstStyle/>
                    <a:p>
                      <a:endParaRPr lang="zh-CN" altLang="en-US" sz="2800" b="1" i="0" baseline="-25000" dirty="0" smtClean="0">
                        <a:latin typeface="Songti SC" charset="-122"/>
                        <a:ea typeface="Songti SC" charset="-122"/>
                        <a:cs typeface="Songti SC" charset="-122"/>
                      </a:endParaRPr>
                    </a:p>
                  </a:txBody>
                  <a:tcPr anchor="ctr" anchorCtr="1"/>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baseline="-25000" dirty="0" smtClean="0">
                        <a:latin typeface="Songti SC" charset="-122"/>
                        <a:ea typeface="Songti SC" charset="-122"/>
                        <a:cs typeface="Songti SC" charset="-122"/>
                      </a:endParaRPr>
                    </a:p>
                  </a:txBody>
                  <a:tcPr anchor="ctr" anchorCtr="1"/>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kern="1200" dirty="0" smtClean="0">
                        <a:solidFill>
                          <a:schemeClr val="dk1"/>
                        </a:solidFill>
                        <a:latin typeface="Songti SC" charset="-122"/>
                        <a:ea typeface="Songti SC" charset="-122"/>
                        <a:cs typeface="Songti SC" charset="-122"/>
                      </a:endParaRPr>
                    </a:p>
                  </a:txBody>
                  <a:tcPr anchor="ctr" anchorCtr="1"/>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baseline="-25000" dirty="0" smtClean="0">
                        <a:latin typeface="Songti SC" charset="-122"/>
                        <a:ea typeface="Songti SC" charset="-122"/>
                        <a:cs typeface="Songti SC" charset="-122"/>
                      </a:endParaRPr>
                    </a:p>
                  </a:txBody>
                  <a:tcPr anchor="ctr" anchorCtr="1"/>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kern="1200" dirty="0" smtClean="0">
                        <a:solidFill>
                          <a:schemeClr val="dk1"/>
                        </a:solidFill>
                        <a:latin typeface="Songti SC" charset="-122"/>
                        <a:ea typeface="Songti SC" charset="-122"/>
                        <a:cs typeface="Songti SC" charset="-122"/>
                      </a:endParaRPr>
                    </a:p>
                  </a:txBody>
                  <a:tcPr anchor="ctr" anchorCtr="1"/>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kern="1200" dirty="0" smtClean="0">
                        <a:solidFill>
                          <a:schemeClr val="dk1"/>
                        </a:solidFill>
                        <a:latin typeface="Songti SC" charset="-122"/>
                        <a:ea typeface="Songti SC" charset="-122"/>
                        <a:cs typeface="Songti SC" charset="-122"/>
                      </a:endParaRPr>
                    </a:p>
                  </a:txBody>
                  <a:tcPr anchor="ctr" anchorCtr="1"/>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kern="1200" baseline="-25000" dirty="0">
                        <a:solidFill>
                          <a:schemeClr val="dk1"/>
                        </a:solidFill>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4"/>
                  </a:ext>
                </a:extLst>
              </a:tr>
            </a:tbl>
          </a:graphicData>
        </a:graphic>
      </p:graphicFrame>
      <p:sp>
        <p:nvSpPr>
          <p:cNvPr id="11" name="Text Box 7"/>
          <p:cNvSpPr txBox="1">
            <a:spLocks noChangeArrowheads="1"/>
          </p:cNvSpPr>
          <p:nvPr/>
        </p:nvSpPr>
        <p:spPr bwMode="auto">
          <a:xfrm>
            <a:off x="1404782" y="1105937"/>
            <a:ext cx="415530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lang="en-US" altLang="zh-CN" sz="2800" b="1" dirty="0" smtClean="0">
                <a:latin typeface="Songti SC" charset="-122"/>
                <a:ea typeface="Songti SC" charset="-122"/>
                <a:cs typeface="Songti SC" charset="-122"/>
              </a:rPr>
              <a:t>2.1 </a:t>
            </a:r>
            <a:r>
              <a:rPr lang="zh-CN" altLang="en-US" sz="2800" b="1" dirty="0" smtClean="0">
                <a:latin typeface="Songti SC" charset="-122"/>
                <a:ea typeface="Songti SC" charset="-122"/>
                <a:cs typeface="Songti SC" charset="-122"/>
              </a:rPr>
              <a:t>初始</a:t>
            </a:r>
            <a:r>
              <a:rPr lang="zh-CN" altLang="en-US" sz="2800" b="1" dirty="0">
                <a:latin typeface="Songti SC" charset="-122"/>
                <a:ea typeface="Songti SC" charset="-122"/>
                <a:cs typeface="Songti SC" charset="-122"/>
              </a:rPr>
              <a:t>基可行解的确定</a:t>
            </a:r>
          </a:p>
        </p:txBody>
      </p:sp>
    </p:spTree>
    <p:extLst>
      <p:ext uri="{BB962C8B-B14F-4D97-AF65-F5344CB8AC3E}">
        <p14:creationId xmlns:p14="http://schemas.microsoft.com/office/powerpoint/2010/main" xmlns="" val="213728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79019"/>
            <a:ext cx="37818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smtClean="0">
                <a:solidFill>
                  <a:srgbClr val="46A4D0"/>
                </a:solidFill>
                <a:latin typeface="宋体-简 粗体" charset="-122"/>
                <a:ea typeface="宋体-简 粗体" charset="-122"/>
                <a:cs typeface="宋体-简 粗体" charset="-122"/>
              </a:rPr>
              <a:t>2.</a:t>
            </a:r>
            <a:r>
              <a:rPr lang="zh-CN" altLang="en-US" sz="2400" b="1" dirty="0" smtClean="0">
                <a:solidFill>
                  <a:srgbClr val="46A4D0"/>
                </a:solidFill>
                <a:latin typeface="宋体-简 粗体" charset="-122"/>
                <a:ea typeface="宋体-简 粗体" charset="-122"/>
                <a:cs typeface="宋体-简 粗体" charset="-122"/>
              </a:rPr>
              <a:t>一般线性规划问题的求解</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9" name="Picture 6" descr="1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80569" b="66779"/>
          <a:stretch/>
        </p:blipFill>
        <p:spPr bwMode="auto">
          <a:xfrm>
            <a:off x="30164" y="398983"/>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 name="Text Box 4"/>
          <p:cNvSpPr txBox="1">
            <a:spLocks noChangeArrowheads="1"/>
          </p:cNvSpPr>
          <p:nvPr/>
        </p:nvSpPr>
        <p:spPr bwMode="auto">
          <a:xfrm>
            <a:off x="829333" y="4361864"/>
            <a:ext cx="987175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2400" b="1" dirty="0" smtClean="0">
                <a:latin typeface="Songti SC" charset="-122"/>
                <a:ea typeface="Songti SC" charset="-122"/>
                <a:cs typeface="Songti SC" charset="-122"/>
              </a:rPr>
              <a:t>令</a:t>
            </a:r>
            <a:r>
              <a:rPr lang="en-US" altLang="zh-CN" sz="2400" b="1" dirty="0" smtClean="0">
                <a:latin typeface="Songti SC" charset="-122"/>
                <a:ea typeface="Songti SC" charset="-122"/>
                <a:cs typeface="Songti SC" charset="-122"/>
              </a:rPr>
              <a:t>x</a:t>
            </a:r>
            <a:r>
              <a:rPr lang="en-US" altLang="zh-CN" sz="2400" b="1" baseline="-25000" dirty="0" smtClean="0">
                <a:latin typeface="Songti SC" charset="-122"/>
                <a:ea typeface="Songti SC" charset="-122"/>
                <a:cs typeface="Songti SC" charset="-122"/>
              </a:rPr>
              <a:t>m+1</a:t>
            </a:r>
            <a:r>
              <a:rPr lang="en-US" altLang="zh-CN" sz="2400" b="1" dirty="0" smtClean="0">
                <a:latin typeface="Songti SC" charset="-122"/>
                <a:ea typeface="Songti SC" charset="-122"/>
                <a:cs typeface="Songti SC" charset="-122"/>
              </a:rPr>
              <a:t>=x</a:t>
            </a:r>
            <a:r>
              <a:rPr lang="en-US" altLang="zh-CN" sz="2400" b="1" baseline="-25000" dirty="0" smtClean="0">
                <a:latin typeface="Songti SC" charset="-122"/>
                <a:ea typeface="Songti SC" charset="-122"/>
                <a:cs typeface="Songti SC" charset="-122"/>
              </a:rPr>
              <a:t>m+2</a:t>
            </a:r>
            <a:r>
              <a:rPr lang="en-US" altLang="zh-CN" sz="2400" b="1" dirty="0" smtClean="0">
                <a:latin typeface="Songti SC" charset="-122"/>
                <a:ea typeface="Songti SC" charset="-122"/>
                <a:cs typeface="Songti SC" charset="-122"/>
              </a:rPr>
              <a:t>=…=</a:t>
            </a:r>
            <a:r>
              <a:rPr lang="en-US" altLang="zh-CN" sz="2400" b="1" dirty="0" err="1" smtClean="0">
                <a:latin typeface="Songti SC" charset="-122"/>
                <a:ea typeface="Songti SC" charset="-122"/>
                <a:cs typeface="Songti SC" charset="-122"/>
              </a:rPr>
              <a:t>x</a:t>
            </a:r>
            <a:r>
              <a:rPr lang="en-US" altLang="zh-CN" sz="2400" b="1" baseline="-25000" dirty="0" err="1" smtClean="0">
                <a:latin typeface="Songti SC" charset="-122"/>
                <a:ea typeface="Songti SC" charset="-122"/>
                <a:cs typeface="Songti SC" charset="-122"/>
              </a:rPr>
              <a:t>n</a:t>
            </a:r>
            <a:r>
              <a:rPr lang="en-US" altLang="zh-CN" sz="2400" b="1" dirty="0" smtClean="0">
                <a:latin typeface="Songti SC" charset="-122"/>
                <a:ea typeface="Songti SC" charset="-122"/>
                <a:cs typeface="Songti SC" charset="-122"/>
              </a:rPr>
              <a:t>=0</a:t>
            </a:r>
            <a:r>
              <a:rPr lang="zh-CN" altLang="en-US" sz="2400" b="1" baseline="-25000" dirty="0" smtClean="0">
                <a:latin typeface="Songti SC" charset="-122"/>
                <a:ea typeface="Songti SC" charset="-122"/>
                <a:cs typeface="Songti SC" charset="-122"/>
              </a:rPr>
              <a:t>，</a:t>
            </a:r>
            <a:r>
              <a:rPr lang="zh-CN" altLang="en-US" sz="2400" b="1" dirty="0" smtClean="0">
                <a:latin typeface="Songti SC" charset="-122"/>
                <a:ea typeface="Songti SC" charset="-122"/>
                <a:cs typeface="Songti SC" charset="-122"/>
              </a:rPr>
              <a:t>由上式可得：</a:t>
            </a:r>
            <a:r>
              <a:rPr lang="en-US" altLang="zh-CN" sz="2400" b="1" dirty="0">
                <a:latin typeface="Songti SC" charset="-122"/>
                <a:ea typeface="Songti SC" charset="-122"/>
                <a:cs typeface="Songti SC" charset="-122"/>
              </a:rPr>
              <a:t> </a:t>
            </a:r>
            <a:r>
              <a:rPr lang="en-US" altLang="zh-CN" sz="2400" b="1" dirty="0" smtClean="0">
                <a:latin typeface="Songti SC" charset="-122"/>
                <a:ea typeface="Songti SC" charset="-122"/>
                <a:cs typeface="Songti SC" charset="-122"/>
              </a:rPr>
              <a:t>x</a:t>
            </a:r>
            <a:r>
              <a:rPr lang="en-US" altLang="zh-CN" sz="2400" b="1" baseline="-25000" dirty="0" smtClean="0">
                <a:latin typeface="Songti SC" charset="-122"/>
                <a:ea typeface="Songti SC" charset="-122"/>
                <a:cs typeface="Songti SC" charset="-122"/>
              </a:rPr>
              <a:t>i</a:t>
            </a:r>
            <a:r>
              <a:rPr lang="en-US" altLang="zh-CN" sz="2400" b="1" dirty="0" smtClean="0">
                <a:latin typeface="Songti SC" charset="-122"/>
                <a:ea typeface="Songti SC" charset="-122"/>
                <a:cs typeface="Songti SC" charset="-122"/>
              </a:rPr>
              <a:t>=b</a:t>
            </a:r>
            <a:r>
              <a:rPr lang="en-US" altLang="zh-CN" sz="2400" b="1" baseline="-25000" dirty="0" smtClean="0">
                <a:latin typeface="Songti SC" charset="-122"/>
                <a:ea typeface="Songti SC" charset="-122"/>
                <a:cs typeface="Songti SC" charset="-122"/>
              </a:rPr>
              <a:t>i</a:t>
            </a:r>
            <a:r>
              <a:rPr lang="zh-CN" altLang="en-US" sz="2400" b="1" baseline="-25000" dirty="0">
                <a:latin typeface="Songti SC" charset="-122"/>
                <a:ea typeface="Songti SC" charset="-122"/>
                <a:cs typeface="Songti SC" charset="-122"/>
              </a:rPr>
              <a:t> </a:t>
            </a:r>
            <a:r>
              <a:rPr lang="zh-CN" altLang="en-US" sz="2400" b="1" dirty="0" smtClean="0">
                <a:latin typeface="Songti SC" charset="-122"/>
                <a:ea typeface="Songti SC" charset="-122"/>
                <a:cs typeface="Songti SC" charset="-122"/>
              </a:rPr>
              <a:t> </a:t>
            </a:r>
            <a:r>
              <a:rPr lang="zh-CN" altLang="en-US" sz="2400" dirty="0" smtClean="0">
                <a:latin typeface="Songti SC" charset="-122"/>
                <a:ea typeface="Songti SC" charset="-122"/>
                <a:cs typeface="Songti SC" charset="-122"/>
              </a:rPr>
              <a:t>（</a:t>
            </a:r>
            <a:r>
              <a:rPr lang="en-US" altLang="zh-CN" sz="2400" dirty="0" err="1" smtClean="0">
                <a:latin typeface="Songti SC" charset="-122"/>
                <a:ea typeface="Songti SC" charset="-122"/>
                <a:cs typeface="Songti SC" charset="-122"/>
              </a:rPr>
              <a:t>i</a:t>
            </a:r>
            <a:r>
              <a:rPr lang="en-US" altLang="zh-CN" sz="2400" dirty="0" smtClean="0">
                <a:latin typeface="Songti SC" charset="-122"/>
                <a:ea typeface="Songti SC" charset="-122"/>
                <a:cs typeface="Songti SC" charset="-122"/>
              </a:rPr>
              <a:t>=1</a:t>
            </a:r>
            <a:r>
              <a:rPr lang="zh-CN" altLang="en-US" sz="2400" dirty="0">
                <a:latin typeface="Songti SC" charset="-122"/>
                <a:ea typeface="Songti SC" charset="-122"/>
                <a:cs typeface="Songti SC" charset="-122"/>
              </a:rPr>
              <a:t>，</a:t>
            </a:r>
            <a:r>
              <a:rPr lang="en-US" altLang="zh-CN" sz="2400" dirty="0">
                <a:latin typeface="Songti SC" charset="-122"/>
                <a:ea typeface="Songti SC" charset="-122"/>
                <a:cs typeface="Songti SC" charset="-122"/>
              </a:rPr>
              <a:t>2</a:t>
            </a:r>
            <a:r>
              <a:rPr lang="zh-CN" altLang="en-US" sz="2400" dirty="0">
                <a:latin typeface="Songti SC" charset="-122"/>
                <a:ea typeface="Songti SC" charset="-122"/>
                <a:cs typeface="Songti SC" charset="-122"/>
              </a:rPr>
              <a:t>，</a:t>
            </a:r>
            <a:r>
              <a:rPr lang="en-US" altLang="zh-CN" sz="2400" dirty="0">
                <a:latin typeface="Songti SC" charset="-122"/>
                <a:ea typeface="Songti SC" charset="-122"/>
                <a:cs typeface="Songti SC" charset="-122"/>
              </a:rPr>
              <a:t>…</a:t>
            </a:r>
            <a:r>
              <a:rPr lang="zh-CN" altLang="en-US" sz="2400" dirty="0" smtClean="0">
                <a:latin typeface="Songti SC" charset="-122"/>
                <a:ea typeface="Songti SC" charset="-122"/>
                <a:cs typeface="Songti SC" charset="-122"/>
              </a:rPr>
              <a:t>，</a:t>
            </a:r>
            <a:r>
              <a:rPr lang="en-US" altLang="zh-CN" sz="2400" dirty="0" smtClean="0">
                <a:latin typeface="Songti SC" charset="-122"/>
                <a:ea typeface="Songti SC" charset="-122"/>
                <a:cs typeface="Songti SC" charset="-122"/>
              </a:rPr>
              <a:t>m</a:t>
            </a:r>
            <a:r>
              <a:rPr lang="zh-CN" altLang="en-US" sz="2400" dirty="0" smtClean="0">
                <a:latin typeface="Songti SC" charset="-122"/>
                <a:ea typeface="Songti SC" charset="-122"/>
                <a:cs typeface="Songti SC" charset="-122"/>
              </a:rPr>
              <a:t>）</a:t>
            </a:r>
            <a:endParaRPr lang="zh-CN" altLang="en-US" sz="2400" baseline="-25000" dirty="0">
              <a:solidFill>
                <a:schemeClr val="dk1"/>
              </a:solidFill>
              <a:latin typeface="Songti SC" charset="-122"/>
              <a:ea typeface="Songti SC" charset="-122"/>
              <a:cs typeface="Songti SC" charset="-122"/>
            </a:endParaRPr>
          </a:p>
          <a:p>
            <a:pPr>
              <a:spcBef>
                <a:spcPct val="50000"/>
              </a:spcBef>
            </a:pPr>
            <a:endParaRPr lang="zh-CN" altLang="en-US" sz="2400" b="1" dirty="0">
              <a:latin typeface="Songti SC" charset="-122"/>
              <a:ea typeface="Songti SC" charset="-122"/>
              <a:cs typeface="Songti SC" charset="-122"/>
            </a:endParaRPr>
          </a:p>
        </p:txBody>
      </p:sp>
      <p:sp>
        <p:nvSpPr>
          <p:cNvPr id="14" name="Text Box 4"/>
          <p:cNvSpPr txBox="1">
            <a:spLocks noChangeArrowheads="1"/>
          </p:cNvSpPr>
          <p:nvPr/>
        </p:nvSpPr>
        <p:spPr bwMode="auto">
          <a:xfrm>
            <a:off x="829333" y="4946639"/>
            <a:ext cx="95336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2400" b="1" dirty="0" smtClean="0">
                <a:latin typeface="Songti SC" charset="-122"/>
                <a:ea typeface="Songti SC" charset="-122"/>
                <a:cs typeface="Songti SC" charset="-122"/>
              </a:rPr>
              <a:t>得初始可行解：</a:t>
            </a:r>
            <a:endParaRPr lang="zh-CN" altLang="en-US" sz="2400" b="1" dirty="0">
              <a:latin typeface="Songti SC" charset="-122"/>
              <a:ea typeface="Songti SC" charset="-122"/>
              <a:cs typeface="Songti SC" charset="-122"/>
            </a:endParaRPr>
          </a:p>
        </p:txBody>
      </p:sp>
      <p:graphicFrame>
        <p:nvGraphicFramePr>
          <p:cNvPr id="16" name="Object 2"/>
          <p:cNvGraphicFramePr>
            <a:graphicFrameLocks noChangeAspect="1"/>
          </p:cNvGraphicFramePr>
          <p:nvPr>
            <p:extLst>
              <p:ext uri="{D42A27DB-BD31-4B8C-83A1-F6EECF244321}">
                <p14:modId xmlns:p14="http://schemas.microsoft.com/office/powerpoint/2010/main" xmlns="" val="2763355798"/>
              </p:ext>
            </p:extLst>
          </p:nvPr>
        </p:nvGraphicFramePr>
        <p:xfrm>
          <a:off x="3028422" y="4900735"/>
          <a:ext cx="4626748" cy="1140534"/>
        </p:xfrm>
        <a:graphic>
          <a:graphicData uri="http://schemas.openxmlformats.org/presentationml/2006/ole">
            <p:oleObj spid="_x0000_s63562" name="公式" r:id="rId5" imgW="2235200" imgH="558800" progId="">
              <p:embed/>
            </p:oleObj>
          </a:graphicData>
        </a:graphic>
      </p:graphicFrame>
      <p:sp>
        <p:nvSpPr>
          <p:cNvPr id="17" name="Text Box 15"/>
          <p:cNvSpPr>
            <a:spLocks noChangeArrowheads="1"/>
          </p:cNvSpPr>
          <p:nvPr/>
        </p:nvSpPr>
        <p:spPr bwMode="auto">
          <a:xfrm>
            <a:off x="6357863" y="5953300"/>
            <a:ext cx="187165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square">
            <a:spAutoFit/>
          </a:bodyPr>
          <a:lstStyle/>
          <a:p>
            <a:pPr eaLnBrk="0" hangingPunct="0">
              <a:spcBef>
                <a:spcPct val="50000"/>
              </a:spcBef>
            </a:pPr>
            <a:r>
              <a:rPr lang="en-US" altLang="zh-CN" sz="2400" dirty="0" smtClean="0">
                <a:solidFill>
                  <a:srgbClr val="FF0000"/>
                </a:solidFill>
                <a:latin typeface="Songti SC" charset="-122"/>
                <a:ea typeface="Songti SC" charset="-122"/>
                <a:cs typeface="Songti SC" charset="-122"/>
                <a:sym typeface="Times New Roman" charset="0"/>
              </a:rPr>
              <a:t>n-m</a:t>
            </a:r>
            <a:r>
              <a:rPr lang="zh-CN" altLang="en-US" sz="2400" dirty="0" smtClean="0">
                <a:solidFill>
                  <a:srgbClr val="FF0000"/>
                </a:solidFill>
                <a:latin typeface="Songti SC" charset="-122"/>
                <a:ea typeface="Songti SC" charset="-122"/>
                <a:cs typeface="Songti SC" charset="-122"/>
                <a:sym typeface="Times New Roman" charset="0"/>
              </a:rPr>
              <a:t>个</a:t>
            </a:r>
            <a:endParaRPr lang="zh-CN" altLang="zh-CN" sz="2400" dirty="0">
              <a:solidFill>
                <a:srgbClr val="FF0000"/>
              </a:solidFill>
              <a:latin typeface="Songti SC" charset="-122"/>
              <a:ea typeface="Songti SC" charset="-122"/>
              <a:cs typeface="Songti SC" charset="-122"/>
              <a:sym typeface="Times New Roman" charset="0"/>
            </a:endParaRPr>
          </a:p>
        </p:txBody>
      </p:sp>
      <p:cxnSp>
        <p:nvCxnSpPr>
          <p:cNvPr id="3" name="直线连接符 2"/>
          <p:cNvCxnSpPr/>
          <p:nvPr/>
        </p:nvCxnSpPr>
        <p:spPr>
          <a:xfrm>
            <a:off x="6287525" y="5988469"/>
            <a:ext cx="935830" cy="0"/>
          </a:xfrm>
          <a:prstGeom prst="line">
            <a:avLst/>
          </a:prstGeom>
          <a:ln w="38100"/>
        </p:spPr>
        <p:style>
          <a:lnRef idx="3">
            <a:schemeClr val="accent5"/>
          </a:lnRef>
          <a:fillRef idx="0">
            <a:schemeClr val="accent5"/>
          </a:fillRef>
          <a:effectRef idx="2">
            <a:schemeClr val="accent5"/>
          </a:effectRef>
          <a:fontRef idx="minor">
            <a:schemeClr val="tx1"/>
          </a:fontRef>
        </p:style>
      </p:cxnSp>
      <p:cxnSp>
        <p:nvCxnSpPr>
          <p:cNvPr id="21" name="直线连接符 20"/>
          <p:cNvCxnSpPr/>
          <p:nvPr/>
        </p:nvCxnSpPr>
        <p:spPr>
          <a:xfrm>
            <a:off x="6410127" y="5390739"/>
            <a:ext cx="935830" cy="0"/>
          </a:xfrm>
          <a:prstGeom prst="line">
            <a:avLst/>
          </a:prstGeom>
          <a:ln w="38100"/>
        </p:spPr>
        <p:style>
          <a:lnRef idx="3">
            <a:schemeClr val="accent5"/>
          </a:lnRef>
          <a:fillRef idx="0">
            <a:schemeClr val="accent5"/>
          </a:fillRef>
          <a:effectRef idx="2">
            <a:schemeClr val="accent5"/>
          </a:effectRef>
          <a:fontRef idx="minor">
            <a:schemeClr val="tx1"/>
          </a:fontRef>
        </p:style>
      </p:cxnSp>
      <p:pic>
        <p:nvPicPr>
          <p:cNvPr id="19" name="图片 18"/>
          <p:cNvPicPr>
            <a:picLocks noChangeAspect="1"/>
          </p:cNvPicPr>
          <p:nvPr/>
        </p:nvPicPr>
        <p:blipFill>
          <a:blip r:embed="rId6"/>
          <a:stretch>
            <a:fillRect/>
          </a:stretch>
        </p:blipFill>
        <p:spPr>
          <a:xfrm>
            <a:off x="2874478" y="2436249"/>
            <a:ext cx="5034108" cy="1925615"/>
          </a:xfrm>
          <a:prstGeom prst="rect">
            <a:avLst/>
          </a:prstGeom>
        </p:spPr>
      </p:pic>
      <mc:AlternateContent xmlns:mc="http://schemas.openxmlformats.org/markup-compatibility/2006">
        <mc:Choice xmlns:a14="http://schemas.microsoft.com/office/drawing/2010/main" xmlns="" Requires="a14">
          <p:sp>
            <p:nvSpPr>
              <p:cNvPr id="20" name="Text Box 4"/>
              <p:cNvSpPr txBox="1">
                <a:spLocks noChangeArrowheads="1"/>
              </p:cNvSpPr>
              <p:nvPr/>
            </p:nvSpPr>
            <p:spPr bwMode="auto">
              <a:xfrm>
                <a:off x="829333" y="1835918"/>
                <a:ext cx="9533619"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2400" b="1" dirty="0" smtClean="0">
                    <a:latin typeface="Songti SC" charset="-122"/>
                    <a:ea typeface="Songti SC" charset="-122"/>
                    <a:cs typeface="Songti SC" charset="-122"/>
                  </a:rPr>
                  <a:t>得到</a:t>
                </a:r>
                <a:r>
                  <a:rPr lang="en-US" altLang="zh-CN" sz="2400" b="1" dirty="0" smtClean="0">
                    <a:latin typeface="Songti SC" charset="-122"/>
                    <a:ea typeface="Songti SC" charset="-122"/>
                    <a:cs typeface="Songti SC" charset="-122"/>
                  </a:rPr>
                  <a:t>m</a:t>
                </a:r>
                <a14:m>
                  <m:oMath xmlns:m="http://schemas.openxmlformats.org/officeDocument/2006/math">
                    <m:r>
                      <a:rPr lang="en-US" altLang="zh-CN" sz="2400" b="1" i="1" smtClean="0">
                        <a:latin typeface="Cambria Math" charset="0"/>
                        <a:ea typeface="Cambria Math" charset="0"/>
                        <a:cs typeface="Cambria Math" charset="0"/>
                      </a:rPr>
                      <m:t>×</m:t>
                    </m:r>
                    <m:r>
                      <m:rPr>
                        <m:sty m:val="p"/>
                      </m:rPr>
                      <a:rPr lang="en-US" altLang="zh-CN" sz="2400" b="1" i="1" smtClean="0">
                        <a:latin typeface="Cambria Math" charset="0"/>
                        <a:ea typeface="Cambria Math" charset="0"/>
                        <a:cs typeface="Cambria Math" charset="0"/>
                      </a:rPr>
                      <m:t>m</m:t>
                    </m:r>
                  </m:oMath>
                </a14:m>
                <a:r>
                  <a:rPr lang="zh-CN" altLang="en-US" sz="2400" b="1" dirty="0" smtClean="0">
                    <a:latin typeface="Songti SC" charset="-122"/>
                    <a:ea typeface="Songti SC" charset="-122"/>
                    <a:cs typeface="Songti SC" charset="-122"/>
                  </a:rPr>
                  <a:t>初始</a:t>
                </a:r>
                <a:r>
                  <a:rPr lang="zh-CN" altLang="en-US" sz="2400" b="1" dirty="0">
                    <a:latin typeface="Songti SC" charset="-122"/>
                    <a:ea typeface="Songti SC" charset="-122"/>
                    <a:cs typeface="Songti SC" charset="-122"/>
                  </a:rPr>
                  <a:t>可</a:t>
                </a:r>
                <a:r>
                  <a:rPr lang="zh-CN" altLang="en-US" sz="2400" b="1" dirty="0" smtClean="0">
                    <a:latin typeface="Songti SC" charset="-122"/>
                    <a:ea typeface="Songti SC" charset="-122"/>
                    <a:cs typeface="Songti SC" charset="-122"/>
                  </a:rPr>
                  <a:t>行基：</a:t>
                </a:r>
                <a:endParaRPr lang="zh-CN" altLang="en-US" sz="2400" b="1" dirty="0">
                  <a:latin typeface="Songti SC" charset="-122"/>
                  <a:ea typeface="Songti SC" charset="-122"/>
                  <a:cs typeface="Songti SC" charset="-122"/>
                </a:endParaRPr>
              </a:p>
            </p:txBody>
          </p:sp>
        </mc:Choice>
        <mc:Fallback>
          <p:sp>
            <p:nvSpPr>
              <p:cNvPr id="20" name="Text Box 4"/>
              <p:cNvSpPr txBox="1">
                <a:spLocks noRot="1" noChangeAspect="1" noMove="1" noResize="1" noEditPoints="1" noAdjustHandles="1" noChangeArrowheads="1" noChangeShapeType="1" noTextEdit="1"/>
              </p:cNvSpPr>
              <p:nvPr/>
            </p:nvSpPr>
            <p:spPr bwMode="auto">
              <a:xfrm>
                <a:off x="829333" y="1835918"/>
                <a:ext cx="9533619" cy="461665"/>
              </a:xfrm>
              <a:prstGeom prst="rect">
                <a:avLst/>
              </a:prstGeom>
              <a:blipFill rotWithShape="1">
                <a:blip r:embed="rId7"/>
                <a:stretch>
                  <a:fillRect l="-959" t="-14474" b="-25000"/>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zh-CN" altLang="en-US">
                    <a:noFill/>
                  </a:rPr>
                  <a:t> </a:t>
                </a:r>
              </a:p>
            </p:txBody>
          </p:sp>
        </mc:Fallback>
      </mc:AlternateContent>
      <p:sp>
        <p:nvSpPr>
          <p:cNvPr id="24" name="Text Box 7"/>
          <p:cNvSpPr txBox="1">
            <a:spLocks noChangeArrowheads="1"/>
          </p:cNvSpPr>
          <p:nvPr/>
        </p:nvSpPr>
        <p:spPr bwMode="auto">
          <a:xfrm>
            <a:off x="1404782" y="1105937"/>
            <a:ext cx="415530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lang="en-US" altLang="zh-CN" sz="2800" b="1" dirty="0" smtClean="0">
                <a:latin typeface="Songti SC" charset="-122"/>
                <a:ea typeface="Songti SC" charset="-122"/>
                <a:cs typeface="Songti SC" charset="-122"/>
              </a:rPr>
              <a:t>2.1 </a:t>
            </a:r>
            <a:r>
              <a:rPr lang="zh-CN" altLang="en-US" sz="2800" b="1" dirty="0" smtClean="0">
                <a:latin typeface="Songti SC" charset="-122"/>
                <a:ea typeface="Songti SC" charset="-122"/>
                <a:cs typeface="Songti SC" charset="-122"/>
              </a:rPr>
              <a:t>初始</a:t>
            </a:r>
            <a:r>
              <a:rPr lang="zh-CN" altLang="en-US" sz="2800" b="1" dirty="0">
                <a:latin typeface="Songti SC" charset="-122"/>
                <a:ea typeface="Songti SC" charset="-122"/>
                <a:cs typeface="Songti SC" charset="-122"/>
              </a:rPr>
              <a:t>基可行解的确定</a:t>
            </a:r>
          </a:p>
        </p:txBody>
      </p:sp>
    </p:spTree>
    <p:extLst>
      <p:ext uri="{BB962C8B-B14F-4D97-AF65-F5344CB8AC3E}">
        <p14:creationId xmlns:p14="http://schemas.microsoft.com/office/powerpoint/2010/main" xmlns="" val="1550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1+#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0-#ppt_w/2"/>
                                          </p:val>
                                        </p:tav>
                                        <p:tav tm="100000">
                                          <p:val>
                                            <p:strVal val="#ppt_x"/>
                                          </p:val>
                                        </p:tav>
                                      </p:tavLst>
                                    </p:anim>
                                    <p:anim calcmode="lin" valueType="num">
                                      <p:cBhvr additive="base">
                                        <p:cTn id="3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14" grpId="0" autoUpdateAnimBg="0"/>
      <p:bldP spid="17" grpId="0"/>
      <p:bldP spid="2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79019"/>
            <a:ext cx="37818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smtClean="0">
                <a:solidFill>
                  <a:srgbClr val="46A4D0"/>
                </a:solidFill>
                <a:latin typeface="宋体-简 粗体" charset="-122"/>
                <a:ea typeface="宋体-简 粗体" charset="-122"/>
                <a:cs typeface="宋体-简 粗体" charset="-122"/>
              </a:rPr>
              <a:t>2.</a:t>
            </a:r>
            <a:r>
              <a:rPr lang="zh-CN" altLang="en-US" sz="2400" b="1" dirty="0" smtClean="0">
                <a:solidFill>
                  <a:srgbClr val="46A4D0"/>
                </a:solidFill>
                <a:latin typeface="宋体-简 粗体" charset="-122"/>
                <a:ea typeface="宋体-简 粗体" charset="-122"/>
                <a:cs typeface="宋体-简 粗体" charset="-122"/>
              </a:rPr>
              <a:t>一般线性规划问题的求解</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5" name="Text Box 3"/>
          <p:cNvSpPr txBox="1">
            <a:spLocks noChangeArrowheads="1"/>
          </p:cNvSpPr>
          <p:nvPr/>
        </p:nvSpPr>
        <p:spPr bwMode="auto">
          <a:xfrm>
            <a:off x="1452946" y="3363716"/>
            <a:ext cx="1063745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2400" b="1" dirty="0">
                <a:latin typeface="Songti SC" charset="-122"/>
                <a:ea typeface="Songti SC" charset="-122"/>
                <a:cs typeface="Songti SC" charset="-122"/>
              </a:rPr>
              <a:t>2</a:t>
            </a:r>
            <a:r>
              <a:rPr lang="en-US" altLang="zh-CN" sz="2400" b="1" dirty="0" smtClean="0">
                <a:latin typeface="Songti SC" charset="-122"/>
                <a:ea typeface="Songti SC" charset="-122"/>
                <a:cs typeface="Songti SC" charset="-122"/>
              </a:rPr>
              <a:t>.“</a:t>
            </a:r>
            <a:r>
              <a:rPr lang="en-US" altLang="zh-CN" sz="2400" b="1" dirty="0" smtClean="0">
                <a:latin typeface="Songti SC" charset="-122"/>
                <a:ea typeface="Songti SC" charset="-122"/>
                <a:cs typeface="Songti SC" charset="-122"/>
                <a:sym typeface="Symbol" charset="2"/>
              </a:rPr>
              <a:t>”</a:t>
            </a:r>
            <a:r>
              <a:rPr lang="zh-CN" altLang="en-US" sz="2400" b="1" dirty="0" smtClean="0">
                <a:latin typeface="Songti SC" charset="-122"/>
                <a:ea typeface="Songti SC" charset="-122"/>
                <a:cs typeface="Songti SC" charset="-122"/>
              </a:rPr>
              <a:t>约束，   </a:t>
            </a:r>
            <a:r>
              <a:rPr lang="en-US" altLang="zh-CN" sz="2400" b="1" dirty="0" smtClean="0">
                <a:solidFill>
                  <a:srgbClr val="FF0000"/>
                </a:solidFill>
                <a:latin typeface="Songti SC" charset="-122"/>
                <a:ea typeface="Songti SC" charset="-122"/>
                <a:cs typeface="Songti SC" charset="-122"/>
              </a:rPr>
              <a:t>+ </a:t>
            </a:r>
            <a:r>
              <a:rPr lang="zh-CN" altLang="en-US" sz="2400" b="1" dirty="0">
                <a:latin typeface="Songti SC" charset="-122"/>
                <a:ea typeface="Songti SC" charset="-122"/>
                <a:cs typeface="Songti SC" charset="-122"/>
              </a:rPr>
              <a:t>非负的</a:t>
            </a:r>
            <a:r>
              <a:rPr lang="zh-CN" altLang="en-US" sz="2400" b="1" dirty="0">
                <a:solidFill>
                  <a:srgbClr val="FF0000"/>
                </a:solidFill>
                <a:latin typeface="Songti SC" charset="-122"/>
                <a:ea typeface="Songti SC" charset="-122"/>
                <a:cs typeface="Songti SC" charset="-122"/>
              </a:rPr>
              <a:t>松弛</a:t>
            </a:r>
            <a:r>
              <a:rPr lang="zh-CN" altLang="en-US" sz="2400" b="1" dirty="0" smtClean="0">
                <a:solidFill>
                  <a:srgbClr val="FF0000"/>
                </a:solidFill>
                <a:latin typeface="Songti SC" charset="-122"/>
                <a:ea typeface="Songti SC" charset="-122"/>
                <a:cs typeface="Songti SC" charset="-122"/>
              </a:rPr>
              <a:t>变量</a:t>
            </a:r>
            <a:r>
              <a:rPr lang="zh-CN" altLang="en-US" sz="2400" b="1" dirty="0" smtClean="0">
                <a:latin typeface="Songti SC" charset="-122"/>
                <a:ea typeface="Songti SC" charset="-122"/>
                <a:cs typeface="Songti SC" charset="-122"/>
              </a:rPr>
              <a:t>，以</a:t>
            </a:r>
            <a:r>
              <a:rPr lang="zh-CN" altLang="en-US" sz="2400" b="1" dirty="0">
                <a:latin typeface="Songti SC" charset="-122"/>
                <a:ea typeface="Songti SC" charset="-122"/>
                <a:cs typeface="Songti SC" charset="-122"/>
              </a:rPr>
              <a:t>松弛变量构成初始基变量</a:t>
            </a:r>
          </a:p>
          <a:p>
            <a:pPr algn="l" eaLnBrk="1" hangingPunct="1">
              <a:spcBef>
                <a:spcPct val="50000"/>
              </a:spcBef>
            </a:pPr>
            <a:endParaRPr lang="zh-CN" altLang="en-US" sz="2400" b="1" dirty="0">
              <a:latin typeface="Songti SC" charset="-122"/>
              <a:ea typeface="Songti SC" charset="-122"/>
              <a:cs typeface="Songti SC" charset="-122"/>
            </a:endParaRPr>
          </a:p>
        </p:txBody>
      </p:sp>
      <p:sp>
        <p:nvSpPr>
          <p:cNvPr id="16" name="Text Box 4"/>
          <p:cNvSpPr txBox="1">
            <a:spLocks noChangeArrowheads="1"/>
          </p:cNvSpPr>
          <p:nvPr/>
        </p:nvSpPr>
        <p:spPr bwMode="auto">
          <a:xfrm>
            <a:off x="1452946" y="2198241"/>
            <a:ext cx="95336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eaLnBrk="1" hangingPunct="1">
              <a:spcBef>
                <a:spcPct val="50000"/>
              </a:spcBef>
            </a:pPr>
            <a:r>
              <a:rPr lang="en-US" altLang="zh-CN" sz="2400" b="1" dirty="0">
                <a:latin typeface="Songti SC" charset="-122"/>
                <a:ea typeface="Songti SC" charset="-122"/>
                <a:cs typeface="Songti SC" charset="-122"/>
              </a:rPr>
              <a:t>1</a:t>
            </a:r>
            <a:r>
              <a:rPr lang="en-US" altLang="zh-CN" sz="2400" b="1" dirty="0" smtClean="0">
                <a:latin typeface="Songti SC" charset="-122"/>
                <a:ea typeface="Songti SC" charset="-122"/>
                <a:cs typeface="Songti SC" charset="-122"/>
              </a:rPr>
              <a:t>.“=”</a:t>
            </a:r>
            <a:r>
              <a:rPr lang="zh-CN" altLang="en-US" sz="2400" b="1" dirty="0" smtClean="0">
                <a:latin typeface="Songti SC" charset="-122"/>
                <a:ea typeface="Songti SC" charset="-122"/>
                <a:cs typeface="Songti SC" charset="-122"/>
              </a:rPr>
              <a:t>约束，  若能</a:t>
            </a:r>
            <a:r>
              <a:rPr lang="zh-CN" altLang="en-US" sz="2400" b="1" dirty="0">
                <a:latin typeface="Songti SC" charset="-122"/>
                <a:ea typeface="Songti SC" charset="-122"/>
                <a:cs typeface="Songti SC" charset="-122"/>
              </a:rPr>
              <a:t>直接观察到</a:t>
            </a:r>
            <a:r>
              <a:rPr lang="en-US" altLang="zh-CN" sz="2400" b="1" dirty="0">
                <a:latin typeface="Songti SC" charset="-122"/>
                <a:ea typeface="Songti SC" charset="-122"/>
                <a:cs typeface="Songti SC" charset="-122"/>
              </a:rPr>
              <a:t>m</a:t>
            </a:r>
            <a:r>
              <a:rPr lang="zh-CN" altLang="en-US" sz="2400" b="1" dirty="0">
                <a:latin typeface="Songti SC" charset="-122"/>
                <a:ea typeface="Songti SC" charset="-122"/>
                <a:cs typeface="Songti SC" charset="-122"/>
              </a:rPr>
              <a:t>个线性无关的单位列向量</a:t>
            </a:r>
          </a:p>
        </p:txBody>
      </p:sp>
      <p:sp>
        <p:nvSpPr>
          <p:cNvPr id="17" name="Text Box 5"/>
          <p:cNvSpPr txBox="1">
            <a:spLocks noChangeArrowheads="1"/>
          </p:cNvSpPr>
          <p:nvPr/>
        </p:nvSpPr>
        <p:spPr bwMode="auto">
          <a:xfrm>
            <a:off x="3807044" y="2776977"/>
            <a:ext cx="682074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eaLnBrk="1" hangingPunct="1">
              <a:spcBef>
                <a:spcPct val="50000"/>
              </a:spcBef>
            </a:pPr>
            <a:r>
              <a:rPr lang="zh-CN" altLang="en-US" sz="2400" b="1" dirty="0" smtClean="0">
                <a:latin typeface="Songti SC" charset="-122"/>
                <a:ea typeface="Songti SC" charset="-122"/>
                <a:cs typeface="Songti SC" charset="-122"/>
              </a:rPr>
              <a:t>则以</a:t>
            </a:r>
            <a:r>
              <a:rPr lang="zh-CN" altLang="en-US" sz="2400" b="1" dirty="0">
                <a:latin typeface="Songti SC" charset="-122"/>
                <a:ea typeface="Songti SC" charset="-122"/>
                <a:cs typeface="Songti SC" charset="-122"/>
              </a:rPr>
              <a:t>单位列向量构成初始可行基</a:t>
            </a:r>
          </a:p>
        </p:txBody>
      </p:sp>
      <p:sp>
        <p:nvSpPr>
          <p:cNvPr id="19" name="Text Box 6"/>
          <p:cNvSpPr txBox="1">
            <a:spLocks noChangeArrowheads="1"/>
          </p:cNvSpPr>
          <p:nvPr/>
        </p:nvSpPr>
        <p:spPr bwMode="auto">
          <a:xfrm>
            <a:off x="1489459" y="5062566"/>
            <a:ext cx="59029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eaLnBrk="1" hangingPunct="1">
              <a:spcBef>
                <a:spcPct val="15000"/>
              </a:spcBef>
            </a:pPr>
            <a:r>
              <a:rPr lang="en-US" altLang="zh-CN" sz="2400" b="1" dirty="0" smtClean="0">
                <a:latin typeface="Songti SC" charset="-122"/>
                <a:ea typeface="Songti SC" charset="-122"/>
                <a:cs typeface="Songti SC" charset="-122"/>
              </a:rPr>
              <a:t>4.“=”</a:t>
            </a:r>
            <a:r>
              <a:rPr lang="zh-CN" altLang="en-US" sz="2400" b="1" dirty="0" smtClean="0">
                <a:latin typeface="Songti SC" charset="-122"/>
                <a:ea typeface="Songti SC" charset="-122"/>
                <a:cs typeface="Songti SC" charset="-122"/>
              </a:rPr>
              <a:t>约束，</a:t>
            </a:r>
            <a:endParaRPr lang="zh-CN" altLang="en-US" sz="2400" b="1" dirty="0">
              <a:latin typeface="Songti SC" charset="-122"/>
              <a:ea typeface="Songti SC" charset="-122"/>
              <a:cs typeface="Songti SC" charset="-122"/>
            </a:endParaRPr>
          </a:p>
        </p:txBody>
      </p:sp>
      <p:sp>
        <p:nvSpPr>
          <p:cNvPr id="20" name="Text Box 7"/>
          <p:cNvSpPr txBox="1">
            <a:spLocks noChangeArrowheads="1"/>
          </p:cNvSpPr>
          <p:nvPr/>
        </p:nvSpPr>
        <p:spPr bwMode="auto">
          <a:xfrm>
            <a:off x="1442567" y="3966958"/>
            <a:ext cx="9497106"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2400" b="1" dirty="0" smtClean="0">
                <a:latin typeface="Songti SC" charset="-122"/>
                <a:ea typeface="Songti SC" charset="-122"/>
                <a:cs typeface="Songti SC" charset="-122"/>
                <a:sym typeface="Symbol" charset="2"/>
              </a:rPr>
              <a:t>3.“”</a:t>
            </a:r>
            <a:r>
              <a:rPr lang="zh-CN" altLang="en-US" sz="2400" b="1" dirty="0" smtClean="0">
                <a:latin typeface="Songti SC" charset="-122"/>
                <a:ea typeface="Songti SC" charset="-122"/>
                <a:cs typeface="Songti SC" charset="-122"/>
              </a:rPr>
              <a:t>约束，   </a:t>
            </a:r>
            <a:r>
              <a:rPr lang="zh-CN" altLang="en-US" sz="2400" b="1" dirty="0" smtClean="0">
                <a:solidFill>
                  <a:srgbClr val="FF0000"/>
                </a:solidFill>
                <a:latin typeface="Songti SC" charset="-122"/>
                <a:ea typeface="Songti SC" charset="-122"/>
                <a:cs typeface="Songti SC" charset="-122"/>
              </a:rPr>
              <a:t>－</a:t>
            </a:r>
            <a:r>
              <a:rPr lang="zh-CN" altLang="en-US" sz="2400" b="1" dirty="0" smtClean="0">
                <a:latin typeface="Songti SC" charset="-122"/>
                <a:ea typeface="Songti SC" charset="-122"/>
                <a:cs typeface="Songti SC" charset="-122"/>
              </a:rPr>
              <a:t>非负</a:t>
            </a:r>
            <a:r>
              <a:rPr lang="zh-CN" altLang="en-US" sz="2400" b="1" dirty="0">
                <a:latin typeface="Songti SC" charset="-122"/>
                <a:ea typeface="Songti SC" charset="-122"/>
                <a:cs typeface="Songti SC" charset="-122"/>
              </a:rPr>
              <a:t>的</a:t>
            </a:r>
            <a:r>
              <a:rPr lang="zh-CN" altLang="en-US" sz="2400" b="1" dirty="0" smtClean="0">
                <a:solidFill>
                  <a:srgbClr val="FF0000"/>
                </a:solidFill>
                <a:latin typeface="Songti SC" charset="-122"/>
                <a:ea typeface="Songti SC" charset="-122"/>
                <a:cs typeface="Songti SC" charset="-122"/>
              </a:rPr>
              <a:t>剩余变量，</a:t>
            </a:r>
            <a:endParaRPr lang="en-US" altLang="zh-CN" sz="2400" b="1" dirty="0" smtClean="0">
              <a:solidFill>
                <a:srgbClr val="FF0000"/>
              </a:solidFill>
              <a:latin typeface="Songti SC" charset="-122"/>
              <a:ea typeface="Songti SC" charset="-122"/>
              <a:cs typeface="Songti SC" charset="-122"/>
            </a:endParaRPr>
          </a:p>
          <a:p>
            <a:pPr>
              <a:spcBef>
                <a:spcPct val="50000"/>
              </a:spcBef>
            </a:pPr>
            <a:r>
              <a:rPr lang="en-US" altLang="zh-CN" sz="2400" b="1" dirty="0" smtClean="0">
                <a:solidFill>
                  <a:srgbClr val="FF0000"/>
                </a:solidFill>
                <a:latin typeface="Songti SC" charset="-122"/>
                <a:ea typeface="Songti SC" charset="-122"/>
                <a:cs typeface="Songti SC" charset="-122"/>
              </a:rPr>
              <a:t>                +</a:t>
            </a:r>
            <a:r>
              <a:rPr lang="en-US" altLang="zh-CN" sz="2400" b="1" dirty="0" smtClean="0">
                <a:latin typeface="Songti SC" charset="-122"/>
                <a:ea typeface="Songti SC" charset="-122"/>
                <a:cs typeface="Songti SC" charset="-122"/>
              </a:rPr>
              <a:t> </a:t>
            </a:r>
            <a:r>
              <a:rPr lang="zh-CN" altLang="en-US" sz="2400" b="1" dirty="0">
                <a:latin typeface="Songti SC" charset="-122"/>
                <a:ea typeface="Songti SC" charset="-122"/>
                <a:cs typeface="Songti SC" charset="-122"/>
              </a:rPr>
              <a:t>非负的</a:t>
            </a:r>
            <a:r>
              <a:rPr lang="zh-CN" altLang="en-US" sz="2400" b="1" dirty="0">
                <a:solidFill>
                  <a:srgbClr val="FF0000"/>
                </a:solidFill>
                <a:latin typeface="Songti SC" charset="-122"/>
                <a:ea typeface="Songti SC" charset="-122"/>
                <a:cs typeface="Songti SC" charset="-122"/>
              </a:rPr>
              <a:t>人工变量</a:t>
            </a:r>
            <a:r>
              <a:rPr lang="zh-CN" altLang="en-US" sz="2400" b="1" dirty="0">
                <a:latin typeface="Songti SC" charset="-122"/>
                <a:ea typeface="Songti SC" charset="-122"/>
                <a:cs typeface="Songti SC" charset="-122"/>
              </a:rPr>
              <a:t>，以人工变量为初始</a:t>
            </a:r>
            <a:r>
              <a:rPr lang="zh-CN" altLang="en-US" sz="2400" b="1" dirty="0" smtClean="0">
                <a:latin typeface="Songti SC" charset="-122"/>
                <a:ea typeface="Songti SC" charset="-122"/>
                <a:cs typeface="Songti SC" charset="-122"/>
              </a:rPr>
              <a:t>基变量</a:t>
            </a:r>
            <a:r>
              <a:rPr lang="zh-CN" altLang="en-US" sz="2400" b="1" dirty="0" smtClean="0">
                <a:solidFill>
                  <a:srgbClr val="FF0000"/>
                </a:solidFill>
                <a:latin typeface="Songti SC" charset="-122"/>
                <a:ea typeface="Songti SC" charset="-122"/>
                <a:cs typeface="Songti SC" charset="-122"/>
              </a:rPr>
              <a:t>                                    </a:t>
            </a:r>
            <a:endParaRPr lang="zh-CN" altLang="en-US" sz="2400" b="1" dirty="0">
              <a:solidFill>
                <a:srgbClr val="FF0000"/>
              </a:solidFill>
              <a:latin typeface="Songti SC" charset="-122"/>
              <a:ea typeface="Songti SC" charset="-122"/>
              <a:cs typeface="Songti SC" charset="-122"/>
            </a:endParaRPr>
          </a:p>
        </p:txBody>
      </p:sp>
      <p:sp>
        <p:nvSpPr>
          <p:cNvPr id="21" name="Text Box 8"/>
          <p:cNvSpPr txBox="1">
            <a:spLocks noChangeArrowheads="1"/>
          </p:cNvSpPr>
          <p:nvPr/>
        </p:nvSpPr>
        <p:spPr bwMode="auto">
          <a:xfrm>
            <a:off x="3807044" y="5724423"/>
            <a:ext cx="801167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eaLnBrk="1" hangingPunct="1">
              <a:spcBef>
                <a:spcPct val="50000"/>
              </a:spcBef>
            </a:pPr>
            <a:r>
              <a:rPr lang="en-US" altLang="zh-CN" sz="2400" b="1" dirty="0">
                <a:solidFill>
                  <a:srgbClr val="FF0000"/>
                </a:solidFill>
                <a:latin typeface="Songti SC" charset="-122"/>
                <a:ea typeface="Songti SC" charset="-122"/>
                <a:cs typeface="Songti SC" charset="-122"/>
              </a:rPr>
              <a:t>+</a:t>
            </a:r>
            <a:r>
              <a:rPr lang="en-US" altLang="zh-CN" sz="2400" b="1" dirty="0">
                <a:latin typeface="Songti SC" charset="-122"/>
                <a:ea typeface="Songti SC" charset="-122"/>
                <a:cs typeface="Songti SC" charset="-122"/>
              </a:rPr>
              <a:t> </a:t>
            </a:r>
            <a:r>
              <a:rPr lang="zh-CN" altLang="en-US" sz="2400" b="1" dirty="0">
                <a:latin typeface="Songti SC" charset="-122"/>
                <a:ea typeface="Songti SC" charset="-122"/>
                <a:cs typeface="Songti SC" charset="-122"/>
              </a:rPr>
              <a:t>非负的</a:t>
            </a:r>
            <a:r>
              <a:rPr lang="zh-CN" altLang="en-US" sz="2400" b="1" dirty="0">
                <a:solidFill>
                  <a:srgbClr val="FF0000"/>
                </a:solidFill>
                <a:latin typeface="Songti SC" charset="-122"/>
                <a:ea typeface="Songti SC" charset="-122"/>
                <a:cs typeface="Songti SC" charset="-122"/>
              </a:rPr>
              <a:t>人工变量</a:t>
            </a:r>
            <a:r>
              <a:rPr lang="zh-CN" altLang="en-US" sz="2400" b="1" dirty="0">
                <a:latin typeface="Songti SC" charset="-122"/>
                <a:ea typeface="Songti SC" charset="-122"/>
                <a:cs typeface="Songti SC" charset="-122"/>
              </a:rPr>
              <a:t>，以人工变量为初始基变量</a:t>
            </a:r>
          </a:p>
        </p:txBody>
      </p:sp>
      <p:sp>
        <p:nvSpPr>
          <p:cNvPr id="29" name="Text Box 13"/>
          <p:cNvSpPr txBox="1">
            <a:spLocks noChangeArrowheads="1"/>
          </p:cNvSpPr>
          <p:nvPr/>
        </p:nvSpPr>
        <p:spPr bwMode="auto">
          <a:xfrm>
            <a:off x="3807044" y="5062566"/>
            <a:ext cx="775317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eaLnBrk="1" hangingPunct="1">
              <a:spcBef>
                <a:spcPct val="15000"/>
              </a:spcBef>
            </a:pPr>
            <a:r>
              <a:rPr lang="zh-CN" altLang="en-US" sz="2400" b="1" dirty="0">
                <a:latin typeface="Songti SC" charset="-122"/>
                <a:ea typeface="Songti SC" charset="-122"/>
                <a:cs typeface="Songti SC" charset="-122"/>
              </a:rPr>
              <a:t>不存在单位列向量或单位列向量的数目不足</a:t>
            </a:r>
            <a:r>
              <a:rPr lang="en-US" altLang="zh-CN" sz="2400" b="1" dirty="0">
                <a:latin typeface="Songti SC" charset="-122"/>
                <a:ea typeface="Songti SC" charset="-122"/>
                <a:cs typeface="Songti SC" charset="-122"/>
              </a:rPr>
              <a:t>m</a:t>
            </a:r>
            <a:r>
              <a:rPr lang="zh-CN" altLang="en-US" sz="2400" b="1" dirty="0">
                <a:latin typeface="Songti SC" charset="-122"/>
                <a:ea typeface="Songti SC" charset="-122"/>
                <a:cs typeface="Songti SC" charset="-122"/>
              </a:rPr>
              <a:t>个</a:t>
            </a:r>
          </a:p>
        </p:txBody>
      </p:sp>
      <p:sp>
        <p:nvSpPr>
          <p:cNvPr id="28" name="Text Box 3"/>
          <p:cNvSpPr txBox="1">
            <a:spLocks noChangeArrowheads="1"/>
          </p:cNvSpPr>
          <p:nvPr/>
        </p:nvSpPr>
        <p:spPr bwMode="auto">
          <a:xfrm>
            <a:off x="1489459" y="1639427"/>
            <a:ext cx="1063745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2400" b="1" dirty="0" smtClean="0">
                <a:latin typeface="Songti SC" charset="-122"/>
                <a:ea typeface="Songti SC" charset="-122"/>
                <a:cs typeface="Songti SC" charset="-122"/>
              </a:rPr>
              <a:t>（</a:t>
            </a:r>
            <a:r>
              <a:rPr lang="en-US" altLang="zh-CN" sz="2400" b="1" dirty="0" smtClean="0">
                <a:latin typeface="Songti SC" charset="-122"/>
                <a:ea typeface="Songti SC" charset="-122"/>
                <a:cs typeface="Songti SC" charset="-122"/>
              </a:rPr>
              <a:t>3</a:t>
            </a:r>
            <a:r>
              <a:rPr lang="zh-CN" altLang="en-US" sz="2400" b="1" dirty="0" smtClean="0">
                <a:latin typeface="Songti SC" charset="-122"/>
                <a:ea typeface="Songti SC" charset="-122"/>
                <a:cs typeface="Songti SC" charset="-122"/>
              </a:rPr>
              <a:t>）综上所述：</a:t>
            </a:r>
            <a:endParaRPr lang="zh-CN" altLang="en-US" sz="2400" b="1" dirty="0">
              <a:latin typeface="Songti SC" charset="-122"/>
              <a:ea typeface="Songti SC" charset="-122"/>
              <a:cs typeface="Songti SC" charset="-122"/>
            </a:endParaRPr>
          </a:p>
        </p:txBody>
      </p:sp>
      <p:sp>
        <p:nvSpPr>
          <p:cNvPr id="24" name="Text Box 7"/>
          <p:cNvSpPr txBox="1">
            <a:spLocks noChangeArrowheads="1"/>
          </p:cNvSpPr>
          <p:nvPr/>
        </p:nvSpPr>
        <p:spPr bwMode="auto">
          <a:xfrm>
            <a:off x="1404782" y="1105937"/>
            <a:ext cx="415530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lang="en-US" altLang="zh-CN" sz="2800" b="1" dirty="0" smtClean="0">
                <a:latin typeface="Songti SC" charset="-122"/>
                <a:ea typeface="Songti SC" charset="-122"/>
                <a:cs typeface="Songti SC" charset="-122"/>
              </a:rPr>
              <a:t>2.1 </a:t>
            </a:r>
            <a:r>
              <a:rPr lang="zh-CN" altLang="en-US" sz="2800" b="1" dirty="0" smtClean="0">
                <a:latin typeface="Songti SC" charset="-122"/>
                <a:ea typeface="Songti SC" charset="-122"/>
                <a:cs typeface="Songti SC" charset="-122"/>
              </a:rPr>
              <a:t>初始</a:t>
            </a:r>
            <a:r>
              <a:rPr lang="zh-CN" altLang="en-US" sz="2800" b="1" dirty="0">
                <a:latin typeface="Songti SC" charset="-122"/>
                <a:ea typeface="Songti SC" charset="-122"/>
                <a:cs typeface="Songti SC" charset="-122"/>
              </a:rPr>
              <a:t>基可行解的确定</a:t>
            </a:r>
          </a:p>
        </p:txBody>
      </p:sp>
    </p:spTree>
    <p:extLst>
      <p:ext uri="{BB962C8B-B14F-4D97-AF65-F5344CB8AC3E}">
        <p14:creationId xmlns:p14="http://schemas.microsoft.com/office/powerpoint/2010/main" xmlns="" val="131271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300"/>
                                  </p:iterate>
                                  <p:childTnLst>
                                    <p:set>
                                      <p:cBhvr>
                                        <p:cTn id="30" dur="1" fill="hold">
                                          <p:stCondLst>
                                            <p:cond delay="299"/>
                                          </p:stCondLst>
                                        </p:cTn>
                                        <p:tgtEl>
                                          <p:spTgt spid="2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wd">
                                    <p:tmAbs val="300"/>
                                  </p:iterate>
                                  <p:childTnLst>
                                    <p:set>
                                      <p:cBhvr>
                                        <p:cTn id="34" dur="1" fill="hold">
                                          <p:stCondLst>
                                            <p:cond delay="299"/>
                                          </p:stCondLst>
                                        </p:cTn>
                                        <p:tgtEl>
                                          <p:spTgt spid="2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 calcmode="lin" valueType="num">
                                      <p:cBhvr additive="base">
                                        <p:cTn id="3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0-#ppt_w/2"/>
                                          </p:val>
                                        </p:tav>
                                        <p:tav tm="100000">
                                          <p:val>
                                            <p:strVal val="#ppt_x"/>
                                          </p:val>
                                        </p:tav>
                                      </p:tavLst>
                                    </p:anim>
                                    <p:anim calcmode="lin" valueType="num">
                                      <p:cBhvr additive="base">
                                        <p:cTn id="4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P spid="16" grpId="0" autoUpdateAnimBg="0"/>
      <p:bldP spid="17" grpId="0" autoUpdateAnimBg="0"/>
      <p:bldP spid="19" grpId="0" build="p" autoUpdateAnimBg="0"/>
      <p:bldP spid="20" grpId="0" build="p" autoUpdateAnimBg="0"/>
      <p:bldP spid="21" grpId="0" build="p" autoUpdateAnimBg="0"/>
      <p:bldP spid="29" grpId="0" autoUpdateAnimBg="0"/>
      <p:bldP spid="2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Rectangle 4"/>
          <p:cNvSpPr>
            <a:spLocks noChangeArrowheads="1"/>
          </p:cNvSpPr>
          <p:nvPr/>
        </p:nvSpPr>
        <p:spPr bwMode="auto">
          <a:xfrm>
            <a:off x="2351088" y="1916113"/>
            <a:ext cx="7993062"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b="1" dirty="0">
                <a:latin typeface="Songti SC" charset="-122"/>
                <a:ea typeface="Songti SC" charset="-122"/>
                <a:cs typeface="Songti SC" charset="-122"/>
              </a:rPr>
              <a:t>(1) </a:t>
            </a:r>
            <a:r>
              <a:rPr lang="zh-CN" altLang="en-US" sz="2400" b="1" dirty="0">
                <a:solidFill>
                  <a:schemeClr val="folHlink"/>
                </a:solidFill>
                <a:latin typeface="Songti SC" charset="-122"/>
                <a:ea typeface="Songti SC" charset="-122"/>
                <a:cs typeface="Songti SC" charset="-122"/>
              </a:rPr>
              <a:t>变量</a:t>
            </a:r>
            <a:r>
              <a:rPr lang="zh-CN" altLang="en-US" sz="2400" b="1" dirty="0">
                <a:latin typeface="Songti SC" charset="-122"/>
                <a:ea typeface="Songti SC" charset="-122"/>
                <a:cs typeface="Songti SC" charset="-122"/>
              </a:rPr>
              <a:t>，或称决策变量，是问题中要确定的未知量，它用以表明规划中的用数量表示的方案、措施，可由决策者决定和控制；</a:t>
            </a:r>
          </a:p>
          <a:p>
            <a:pPr eaLnBrk="1" hangingPunct="1">
              <a:spcBef>
                <a:spcPct val="50000"/>
              </a:spcBef>
              <a:defRPr/>
            </a:pPr>
            <a:r>
              <a:rPr lang="en-US" altLang="zh-CN" sz="2400" b="1" dirty="0">
                <a:latin typeface="Songti SC" charset="-122"/>
                <a:ea typeface="Songti SC" charset="-122"/>
                <a:cs typeface="Songti SC" charset="-122"/>
              </a:rPr>
              <a:t>(2)</a:t>
            </a:r>
            <a:r>
              <a:rPr lang="zh-CN" altLang="en-US" sz="2400" b="1" dirty="0">
                <a:solidFill>
                  <a:schemeClr val="folHlink"/>
                </a:solidFill>
                <a:latin typeface="Songti SC" charset="-122"/>
                <a:ea typeface="Songti SC" charset="-122"/>
                <a:cs typeface="Songti SC" charset="-122"/>
              </a:rPr>
              <a:t>目标函数</a:t>
            </a:r>
            <a:r>
              <a:rPr lang="zh-CN" altLang="en-US" sz="2400" b="1" dirty="0">
                <a:latin typeface="Songti SC" charset="-122"/>
                <a:ea typeface="Songti SC" charset="-122"/>
                <a:cs typeface="Songti SC" charset="-122"/>
              </a:rPr>
              <a:t>，它是决策变量的函数，按优化目标分别在这个函数前加上</a:t>
            </a:r>
            <a:r>
              <a:rPr lang="en-US" altLang="zh-CN" sz="2400" b="1" dirty="0">
                <a:latin typeface="Songti SC" charset="-122"/>
                <a:ea typeface="Songti SC" charset="-122"/>
                <a:cs typeface="Songti SC" charset="-122"/>
              </a:rPr>
              <a:t>max</a:t>
            </a:r>
            <a:r>
              <a:rPr lang="zh-CN" altLang="en-US" sz="2400" b="1" dirty="0">
                <a:latin typeface="Songti SC" charset="-122"/>
                <a:ea typeface="Songti SC" charset="-122"/>
                <a:cs typeface="Songti SC" charset="-122"/>
              </a:rPr>
              <a:t>或</a:t>
            </a:r>
            <a:r>
              <a:rPr lang="en-US" altLang="zh-CN" sz="2400" b="1" dirty="0">
                <a:latin typeface="Songti SC" charset="-122"/>
                <a:ea typeface="Songti SC" charset="-122"/>
                <a:cs typeface="Songti SC" charset="-122"/>
              </a:rPr>
              <a:t>min</a:t>
            </a:r>
            <a:r>
              <a:rPr lang="zh-CN" altLang="en-US" sz="2400" b="1" dirty="0">
                <a:latin typeface="Songti SC" charset="-122"/>
                <a:ea typeface="Songti SC" charset="-122"/>
                <a:cs typeface="Songti SC" charset="-122"/>
              </a:rPr>
              <a:t>；</a:t>
            </a:r>
          </a:p>
          <a:p>
            <a:pPr eaLnBrk="1" hangingPunct="1">
              <a:spcBef>
                <a:spcPct val="50000"/>
              </a:spcBef>
              <a:defRPr/>
            </a:pPr>
            <a:r>
              <a:rPr lang="en-US" altLang="zh-CN" sz="2400" b="1" dirty="0">
                <a:latin typeface="Songti SC" charset="-122"/>
                <a:ea typeface="Songti SC" charset="-122"/>
                <a:cs typeface="Songti SC" charset="-122"/>
              </a:rPr>
              <a:t>(3)</a:t>
            </a:r>
            <a:r>
              <a:rPr lang="zh-CN" altLang="en-US" sz="2400" b="1" dirty="0">
                <a:solidFill>
                  <a:schemeClr val="folHlink"/>
                </a:solidFill>
                <a:latin typeface="Songti SC" charset="-122"/>
                <a:ea typeface="Songti SC" charset="-122"/>
                <a:cs typeface="Songti SC" charset="-122"/>
              </a:rPr>
              <a:t>约束条件</a:t>
            </a:r>
            <a:r>
              <a:rPr lang="zh-CN" altLang="en-US" sz="2400" b="1" dirty="0">
                <a:latin typeface="Songti SC" charset="-122"/>
                <a:ea typeface="Songti SC" charset="-122"/>
                <a:cs typeface="Songti SC" charset="-122"/>
              </a:rPr>
              <a:t>，指决策变量取值时受到的各种资源条件的限制，通常表达为含决策变量的等式或不等式。</a:t>
            </a:r>
          </a:p>
        </p:txBody>
      </p:sp>
      <p:sp>
        <p:nvSpPr>
          <p:cNvPr id="225286" name="Rectangle 6"/>
          <p:cNvSpPr>
            <a:spLocks noChangeArrowheads="1"/>
          </p:cNvSpPr>
          <p:nvPr/>
        </p:nvSpPr>
        <p:spPr bwMode="auto">
          <a:xfrm>
            <a:off x="2351088" y="1052513"/>
            <a:ext cx="7848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dirty="0">
                <a:latin typeface="Songti SC" charset="-122"/>
                <a:ea typeface="Songti SC" charset="-122"/>
                <a:cs typeface="Songti SC" charset="-122"/>
              </a:rPr>
              <a:t>上述例子表明．规划问题的数学模型由三个要素组成：</a:t>
            </a:r>
          </a:p>
        </p:txBody>
      </p:sp>
      <p:sp>
        <p:nvSpPr>
          <p:cNvPr id="225287" name="Rectangle 7"/>
          <p:cNvSpPr>
            <a:spLocks noChangeArrowheads="1"/>
          </p:cNvSpPr>
          <p:nvPr/>
        </p:nvSpPr>
        <p:spPr bwMode="auto">
          <a:xfrm>
            <a:off x="2382839" y="5013325"/>
            <a:ext cx="8034337"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latin typeface="Songti SC" charset="-122"/>
                <a:ea typeface="Songti SC" charset="-122"/>
                <a:cs typeface="Songti SC" charset="-122"/>
              </a:rPr>
              <a:t>      如果规划问题的数学模型中，决策变量的取值可以是连续的，目标函数是决策变量的线性函数，约束条件是含决策变量的线性等式或不等式，则该类规划问题的数学模型称为</a:t>
            </a:r>
            <a:r>
              <a:rPr lang="zh-CN" altLang="en-US" sz="2400" b="1">
                <a:solidFill>
                  <a:schemeClr val="folHlink"/>
                </a:solidFill>
                <a:latin typeface="Songti SC" charset="-122"/>
                <a:ea typeface="Songti SC" charset="-122"/>
                <a:cs typeface="Songti SC" charset="-122"/>
              </a:rPr>
              <a:t>线性规划的数学模型</a:t>
            </a:r>
            <a:r>
              <a:rPr lang="zh-CN" altLang="en-US" sz="2400" b="1">
                <a:latin typeface="Songti SC" charset="-122"/>
                <a:ea typeface="Songti SC" charset="-122"/>
                <a:cs typeface="Songti SC" charset="-122"/>
              </a:rPr>
              <a:t>。</a:t>
            </a:r>
          </a:p>
        </p:txBody>
      </p:sp>
      <p:sp>
        <p:nvSpPr>
          <p:cNvPr id="5" name="矩形 4"/>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6" name="矩形 5"/>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7" name="矩形 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8" name="Text Box 6"/>
          <p:cNvSpPr txBox="1">
            <a:spLocks noChangeArrowheads="1"/>
          </p:cNvSpPr>
          <p:nvPr/>
        </p:nvSpPr>
        <p:spPr bwMode="auto">
          <a:xfrm>
            <a:off x="1522413" y="214438"/>
            <a:ext cx="1980029"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smtClean="0">
                <a:solidFill>
                  <a:srgbClr val="46A4D0"/>
                </a:solidFill>
                <a:latin typeface="宋体-简 粗体" charset="-122"/>
                <a:ea typeface="宋体-简 粗体" charset="-122"/>
                <a:cs typeface="宋体-简 粗体" charset="-122"/>
                <a:sym typeface="Times New Roman" charset="0"/>
              </a:rPr>
              <a:t>知识点回顾</a:t>
            </a:r>
            <a:endParaRPr lang="zh-CN" altLang="zh-CN" sz="2800" b="1" dirty="0">
              <a:solidFill>
                <a:srgbClr val="46A4D0"/>
              </a:solidFill>
              <a:latin typeface="宋体-简 粗体" charset="-122"/>
              <a:ea typeface="宋体-简 粗体" charset="-122"/>
              <a:cs typeface="宋体-简 粗体" charset="-122"/>
              <a:sym typeface="Times New Roman" charset="0"/>
            </a:endParaRPr>
          </a:p>
          <a:p>
            <a:pPr>
              <a:lnSpc>
                <a:spcPct val="150000"/>
              </a:lnSpc>
            </a:pPr>
            <a:r>
              <a:rPr lang="en-US" altLang="zh-CN" sz="2400" b="1" dirty="0">
                <a:solidFill>
                  <a:srgbClr val="46A4D0"/>
                </a:solidFill>
                <a:latin typeface="宋体-简 粗体" charset="-122"/>
                <a:ea typeface="宋体-简 粗体" charset="-122"/>
                <a:cs typeface="宋体-简 粗体" charset="-122"/>
              </a:rPr>
              <a:t> </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8870778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79019"/>
            <a:ext cx="37818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smtClean="0">
                <a:solidFill>
                  <a:srgbClr val="46A4D0"/>
                </a:solidFill>
                <a:latin typeface="宋体-简 粗体" charset="-122"/>
                <a:ea typeface="宋体-简 粗体" charset="-122"/>
                <a:cs typeface="宋体-简 粗体" charset="-122"/>
              </a:rPr>
              <a:t>2.</a:t>
            </a:r>
            <a:r>
              <a:rPr lang="zh-CN" altLang="en-US" sz="2400" b="1" dirty="0" smtClean="0">
                <a:solidFill>
                  <a:srgbClr val="46A4D0"/>
                </a:solidFill>
                <a:latin typeface="宋体-简 粗体" charset="-122"/>
                <a:ea typeface="宋体-简 粗体" charset="-122"/>
                <a:cs typeface="宋体-简 粗体" charset="-122"/>
              </a:rPr>
              <a:t>一般线性规划问题的求解</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9" name="Picture 6" descr="13"/>
          <p:cNvPicPr>
            <a:picLocks noChangeAspect="1" noChangeArrowheads="1"/>
          </p:cNvPicPr>
          <p:nvPr/>
        </p:nvPicPr>
        <p:blipFill rotWithShape="1">
          <a:blip r:embed="rId5">
            <a:extLst>
              <a:ext uri="{28A0092B-C50C-407E-A947-70E740481C1C}">
                <a14:useLocalDpi xmlns:a14="http://schemas.microsoft.com/office/drawing/2010/main" xmlns="" val="0"/>
              </a:ext>
            </a:extLst>
          </a:blip>
          <a:srcRect r="80569" b="66779"/>
          <a:stretch/>
        </p:blipFill>
        <p:spPr bwMode="auto">
          <a:xfrm>
            <a:off x="30164" y="398983"/>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4"/>
          <p:cNvSpPr txBox="1">
            <a:spLocks noChangeArrowheads="1"/>
          </p:cNvSpPr>
          <p:nvPr/>
        </p:nvSpPr>
        <p:spPr bwMode="auto">
          <a:xfrm>
            <a:off x="642494" y="1131807"/>
            <a:ext cx="8751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4000" b="1" dirty="0" smtClean="0">
                <a:solidFill>
                  <a:schemeClr val="bg1"/>
                </a:solidFill>
                <a:latin typeface="宋体-简 粗体" charset="-122"/>
                <a:ea typeface="宋体-简 粗体" charset="-122"/>
                <a:cs typeface="宋体-简 粗体" charset="-122"/>
              </a:rPr>
              <a:t>2.2</a:t>
            </a:r>
            <a:r>
              <a:rPr lang="zh-CN" altLang="en-US" sz="4000" b="1" dirty="0" smtClean="0">
                <a:solidFill>
                  <a:schemeClr val="bg1"/>
                </a:solidFill>
                <a:latin typeface="宋体-简 粗体" charset="-122"/>
                <a:ea typeface="宋体-简 粗体" charset="-122"/>
                <a:cs typeface="宋体-简 粗体" charset="-122"/>
              </a:rPr>
              <a:t> </a:t>
            </a:r>
            <a:endParaRPr lang="zh-CN" altLang="en-US" sz="4000" b="1" dirty="0">
              <a:solidFill>
                <a:schemeClr val="bg1"/>
              </a:solidFill>
              <a:latin typeface="宋体-简 粗体" charset="-122"/>
              <a:ea typeface="宋体-简 粗体" charset="-122"/>
              <a:cs typeface="宋体-简 粗体" charset="-122"/>
            </a:endParaRPr>
          </a:p>
        </p:txBody>
      </p:sp>
      <p:graphicFrame>
        <p:nvGraphicFramePr>
          <p:cNvPr id="31" name="Object 2"/>
          <p:cNvGraphicFramePr>
            <a:graphicFrameLocks noChangeAspect="1"/>
          </p:cNvGraphicFramePr>
          <p:nvPr>
            <p:extLst>
              <p:ext uri="{D42A27DB-BD31-4B8C-83A1-F6EECF244321}">
                <p14:modId xmlns:p14="http://schemas.microsoft.com/office/powerpoint/2010/main" xmlns="" val="2023334271"/>
              </p:ext>
            </p:extLst>
          </p:nvPr>
        </p:nvGraphicFramePr>
        <p:xfrm>
          <a:off x="3440506" y="1665323"/>
          <a:ext cx="3614737" cy="865188"/>
        </p:xfrm>
        <a:graphic>
          <a:graphicData uri="http://schemas.openxmlformats.org/presentationml/2006/ole">
            <p:oleObj spid="_x0000_s54613" name="公式" r:id="rId6" imgW="1943100" imgH="444500" progId="">
              <p:embed/>
            </p:oleObj>
          </a:graphicData>
        </a:graphic>
      </p:graphicFrame>
      <p:graphicFrame>
        <p:nvGraphicFramePr>
          <p:cNvPr id="32" name="Object 3"/>
          <p:cNvGraphicFramePr>
            <a:graphicFrameLocks noChangeAspect="1"/>
          </p:cNvGraphicFramePr>
          <p:nvPr>
            <p:extLst>
              <p:ext uri="{D42A27DB-BD31-4B8C-83A1-F6EECF244321}">
                <p14:modId xmlns:p14="http://schemas.microsoft.com/office/powerpoint/2010/main" xmlns="" val="3146985347"/>
              </p:ext>
            </p:extLst>
          </p:nvPr>
        </p:nvGraphicFramePr>
        <p:xfrm>
          <a:off x="4864100" y="2598738"/>
          <a:ext cx="4381500" cy="1947862"/>
        </p:xfrm>
        <a:graphic>
          <a:graphicData uri="http://schemas.openxmlformats.org/presentationml/2006/ole">
            <p:oleObj spid="_x0000_s54614" name="公式" r:id="rId7" imgW="2311400" imgH="1016000" progId="">
              <p:embed/>
            </p:oleObj>
          </a:graphicData>
        </a:graphic>
      </p:graphicFrame>
      <p:sp>
        <p:nvSpPr>
          <p:cNvPr id="33" name="Text Box 4"/>
          <p:cNvSpPr txBox="1">
            <a:spLocks noChangeArrowheads="1"/>
          </p:cNvSpPr>
          <p:nvPr/>
        </p:nvSpPr>
        <p:spPr bwMode="auto">
          <a:xfrm>
            <a:off x="1103586" y="2750361"/>
            <a:ext cx="340064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p>
            <a:pPr algn="l" eaLnBrk="1" hangingPunct="1">
              <a:spcBef>
                <a:spcPct val="50000"/>
              </a:spcBef>
            </a:pPr>
            <a:r>
              <a:rPr lang="zh-CN" altLang="en-US" sz="2400" b="1" dirty="0">
                <a:latin typeface="宋体-简 粗体" charset="-122"/>
                <a:ea typeface="宋体-简 粗体" charset="-122"/>
                <a:cs typeface="宋体-简 粗体" charset="-122"/>
              </a:rPr>
              <a:t>代入目标函数，得到</a:t>
            </a:r>
          </a:p>
        </p:txBody>
      </p:sp>
      <p:grpSp>
        <p:nvGrpSpPr>
          <p:cNvPr id="34" name="Group 5"/>
          <p:cNvGrpSpPr>
            <a:grpSpLocks/>
          </p:cNvGrpSpPr>
          <p:nvPr/>
        </p:nvGrpSpPr>
        <p:grpSpPr bwMode="auto">
          <a:xfrm>
            <a:off x="1370837" y="4757217"/>
            <a:ext cx="4647760" cy="872625"/>
            <a:chOff x="905" y="2147"/>
            <a:chExt cx="2176" cy="467"/>
          </a:xfrm>
        </p:grpSpPr>
        <p:graphicFrame>
          <p:nvGraphicFramePr>
            <p:cNvPr id="35" name="Object 6"/>
            <p:cNvGraphicFramePr>
              <a:graphicFrameLocks noChangeAspect="1"/>
            </p:cNvGraphicFramePr>
            <p:nvPr>
              <p:extLst>
                <p:ext uri="{D42A27DB-BD31-4B8C-83A1-F6EECF244321}">
                  <p14:modId xmlns:p14="http://schemas.microsoft.com/office/powerpoint/2010/main" xmlns="" val="1884167637"/>
                </p:ext>
              </p:extLst>
            </p:nvPr>
          </p:nvGraphicFramePr>
          <p:xfrm>
            <a:off x="1209" y="2147"/>
            <a:ext cx="907" cy="466"/>
          </p:xfrm>
          <a:graphic>
            <a:graphicData uri="http://schemas.openxmlformats.org/presentationml/2006/ole">
              <p:oleObj spid="_x0000_s54615" name="公式" r:id="rId8" imgW="748975" imgH="431613" progId="">
                <p:embed/>
              </p:oleObj>
            </a:graphicData>
          </a:graphic>
        </p:graphicFrame>
        <p:graphicFrame>
          <p:nvGraphicFramePr>
            <p:cNvPr id="36" name="Object 7"/>
            <p:cNvGraphicFramePr>
              <a:graphicFrameLocks noChangeAspect="1"/>
            </p:cNvGraphicFramePr>
            <p:nvPr>
              <p:extLst>
                <p:ext uri="{D42A27DB-BD31-4B8C-83A1-F6EECF244321}">
                  <p14:modId xmlns:p14="http://schemas.microsoft.com/office/powerpoint/2010/main" xmlns="" val="188213258"/>
                </p:ext>
              </p:extLst>
            </p:nvPr>
          </p:nvGraphicFramePr>
          <p:xfrm>
            <a:off x="2189" y="2147"/>
            <a:ext cx="892" cy="467"/>
          </p:xfrm>
          <a:graphic>
            <a:graphicData uri="http://schemas.openxmlformats.org/presentationml/2006/ole">
              <p:oleObj spid="_x0000_s54616" name="公式" r:id="rId9" imgW="774364" imgH="431613" progId="">
                <p:embed/>
              </p:oleObj>
            </a:graphicData>
          </a:graphic>
        </p:graphicFrame>
        <p:sp>
          <p:nvSpPr>
            <p:cNvPr id="37" name="Text Box 8"/>
            <p:cNvSpPr txBox="1">
              <a:spLocks noChangeArrowheads="1"/>
            </p:cNvSpPr>
            <p:nvPr/>
          </p:nvSpPr>
          <p:spPr bwMode="auto">
            <a:xfrm>
              <a:off x="905" y="2259"/>
              <a:ext cx="432" cy="24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p>
              <a:pPr algn="l" eaLnBrk="1" hangingPunct="1">
                <a:spcBef>
                  <a:spcPct val="50000"/>
                </a:spcBef>
              </a:pPr>
              <a:r>
                <a:rPr lang="zh-CN" altLang="en-US" sz="2400" dirty="0"/>
                <a:t>令</a:t>
              </a:r>
            </a:p>
          </p:txBody>
        </p:sp>
      </p:grpSp>
      <p:grpSp>
        <p:nvGrpSpPr>
          <p:cNvPr id="38" name="Group 9"/>
          <p:cNvGrpSpPr>
            <a:grpSpLocks/>
          </p:cNvGrpSpPr>
          <p:nvPr/>
        </p:nvGrpSpPr>
        <p:grpSpPr bwMode="auto">
          <a:xfrm>
            <a:off x="6509711" y="4703203"/>
            <a:ext cx="3933286" cy="926639"/>
            <a:chOff x="496" y="2852"/>
            <a:chExt cx="2167" cy="530"/>
          </a:xfrm>
        </p:grpSpPr>
        <p:graphicFrame>
          <p:nvGraphicFramePr>
            <p:cNvPr id="39" name="Object 10"/>
            <p:cNvGraphicFramePr>
              <a:graphicFrameLocks noChangeAspect="1"/>
            </p:cNvGraphicFramePr>
            <p:nvPr>
              <p:extLst>
                <p:ext uri="{D42A27DB-BD31-4B8C-83A1-F6EECF244321}">
                  <p14:modId xmlns:p14="http://schemas.microsoft.com/office/powerpoint/2010/main" xmlns="" val="968890371"/>
                </p:ext>
              </p:extLst>
            </p:nvPr>
          </p:nvGraphicFramePr>
          <p:xfrm>
            <a:off x="1065" y="2852"/>
            <a:ext cx="1598" cy="530"/>
          </p:xfrm>
          <a:graphic>
            <a:graphicData uri="http://schemas.openxmlformats.org/presentationml/2006/ole">
              <p:oleObj spid="_x0000_s54617" name="公式" r:id="rId10" imgW="1435100" imgH="444500" progId="">
                <p:embed/>
              </p:oleObj>
            </a:graphicData>
          </a:graphic>
        </p:graphicFrame>
        <p:sp>
          <p:nvSpPr>
            <p:cNvPr id="40" name="Text Box 11"/>
            <p:cNvSpPr txBox="1">
              <a:spLocks noChangeArrowheads="1"/>
            </p:cNvSpPr>
            <p:nvPr/>
          </p:nvSpPr>
          <p:spPr bwMode="auto">
            <a:xfrm>
              <a:off x="496" y="3019"/>
              <a:ext cx="360" cy="2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p>
              <a:pPr algn="l" eaLnBrk="1" hangingPunct="1">
                <a:spcBef>
                  <a:spcPct val="50000"/>
                </a:spcBef>
              </a:pPr>
              <a:r>
                <a:rPr lang="zh-CN" altLang="en-US" sz="2400" dirty="0"/>
                <a:t>有</a:t>
              </a:r>
            </a:p>
          </p:txBody>
        </p:sp>
      </p:grpSp>
      <p:sp>
        <p:nvSpPr>
          <p:cNvPr id="42" name="Text Box 13"/>
          <p:cNvSpPr txBox="1">
            <a:spLocks noChangeArrowheads="1"/>
          </p:cNvSpPr>
          <p:nvPr/>
        </p:nvSpPr>
        <p:spPr bwMode="auto">
          <a:xfrm>
            <a:off x="1419054" y="5814499"/>
            <a:ext cx="100011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p>
            <a:pPr algn="l" eaLnBrk="1" hangingPunct="1">
              <a:spcBef>
                <a:spcPct val="50000"/>
              </a:spcBef>
            </a:pPr>
            <a:r>
              <a:rPr lang="zh-CN" altLang="en-US" sz="2400" dirty="0"/>
              <a:t>再令</a:t>
            </a:r>
          </a:p>
        </p:txBody>
      </p:sp>
      <p:sp>
        <p:nvSpPr>
          <p:cNvPr id="46" name="Text Box 17"/>
          <p:cNvSpPr txBox="1">
            <a:spLocks noChangeArrowheads="1"/>
          </p:cNvSpPr>
          <p:nvPr/>
        </p:nvSpPr>
        <p:spPr bwMode="auto">
          <a:xfrm>
            <a:off x="6091590" y="5752578"/>
            <a:ext cx="1071551"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p>
            <a:pPr algn="l" eaLnBrk="1" hangingPunct="1">
              <a:spcBef>
                <a:spcPct val="50000"/>
              </a:spcBef>
            </a:pPr>
            <a:r>
              <a:rPr lang="zh-CN" altLang="en-US" sz="2400" dirty="0"/>
              <a:t>得到</a:t>
            </a:r>
          </a:p>
        </p:txBody>
      </p:sp>
      <p:pic>
        <p:nvPicPr>
          <p:cNvPr id="2" name="图片 1"/>
          <p:cNvPicPr>
            <a:picLocks noChangeAspect="1"/>
          </p:cNvPicPr>
          <p:nvPr/>
        </p:nvPicPr>
        <p:blipFill>
          <a:blip r:embed="rId11"/>
          <a:stretch>
            <a:fillRect/>
          </a:stretch>
        </p:blipFill>
        <p:spPr>
          <a:xfrm>
            <a:off x="2293554" y="5809736"/>
            <a:ext cx="1950389" cy="492735"/>
          </a:xfrm>
          <a:prstGeom prst="rect">
            <a:avLst/>
          </a:prstGeom>
        </p:spPr>
      </p:pic>
      <p:pic>
        <p:nvPicPr>
          <p:cNvPr id="3" name="图片 2"/>
          <p:cNvPicPr>
            <a:picLocks noChangeAspect="1"/>
          </p:cNvPicPr>
          <p:nvPr/>
        </p:nvPicPr>
        <p:blipFill>
          <a:blip r:embed="rId12"/>
          <a:stretch>
            <a:fillRect/>
          </a:stretch>
        </p:blipFill>
        <p:spPr>
          <a:xfrm>
            <a:off x="7558436" y="5509692"/>
            <a:ext cx="2326289" cy="1008993"/>
          </a:xfrm>
          <a:prstGeom prst="rect">
            <a:avLst/>
          </a:prstGeom>
        </p:spPr>
      </p:pic>
      <p:sp>
        <p:nvSpPr>
          <p:cNvPr id="24" name="Text Box 7"/>
          <p:cNvSpPr txBox="1">
            <a:spLocks noChangeArrowheads="1"/>
          </p:cNvSpPr>
          <p:nvPr/>
        </p:nvSpPr>
        <p:spPr bwMode="auto">
          <a:xfrm>
            <a:off x="1404782" y="1105937"/>
            <a:ext cx="451598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50000"/>
              </a:spcBef>
            </a:pPr>
            <a:r>
              <a:rPr lang="en-US" altLang="zh-CN" sz="2800" b="1" dirty="0" smtClean="0">
                <a:latin typeface="Songti SC" charset="-122"/>
                <a:ea typeface="Songti SC" charset="-122"/>
                <a:cs typeface="Songti SC" charset="-122"/>
              </a:rPr>
              <a:t>2.2 </a:t>
            </a:r>
            <a:r>
              <a:rPr lang="zh-CN" altLang="en-US" sz="2800" b="1" dirty="0" smtClean="0">
                <a:latin typeface="Songti SC" charset="-122"/>
                <a:ea typeface="Songti SC" charset="-122"/>
                <a:cs typeface="Songti SC" charset="-122"/>
              </a:rPr>
              <a:t>最优性检验与解的判别</a:t>
            </a:r>
            <a:endParaRPr lang="zh-CN" altLang="en-US" sz="2800" b="1" dirty="0">
              <a:latin typeface="Songti SC" charset="-122"/>
              <a:ea typeface="Songti SC" charset="-122"/>
              <a:cs typeface="Songti SC" charset="-122"/>
            </a:endParaRPr>
          </a:p>
        </p:txBody>
      </p:sp>
      <p:pic>
        <p:nvPicPr>
          <p:cNvPr id="4" name="图片 3"/>
          <p:cNvPicPr>
            <a:picLocks noChangeAspect="1"/>
          </p:cNvPicPr>
          <p:nvPr/>
        </p:nvPicPr>
        <p:blipFill>
          <a:blip r:embed="rId13"/>
          <a:stretch>
            <a:fillRect/>
          </a:stretch>
        </p:blipFill>
        <p:spPr>
          <a:xfrm>
            <a:off x="7295380" y="398983"/>
            <a:ext cx="4896620" cy="1964706"/>
          </a:xfrm>
          <a:prstGeom prst="rect">
            <a:avLst/>
          </a:prstGeom>
        </p:spPr>
      </p:pic>
      <p:cxnSp>
        <p:nvCxnSpPr>
          <p:cNvPr id="6" name="直接连接符 5"/>
          <p:cNvCxnSpPr/>
          <p:nvPr/>
        </p:nvCxnSpPr>
        <p:spPr>
          <a:xfrm>
            <a:off x="9295429" y="827610"/>
            <a:ext cx="23471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圆角矩形 6"/>
          <p:cNvSpPr/>
          <p:nvPr/>
        </p:nvSpPr>
        <p:spPr>
          <a:xfrm>
            <a:off x="4475115" y="1735613"/>
            <a:ext cx="1063704" cy="86269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p:nvPr/>
        </p:nvCxnSpPr>
        <p:spPr>
          <a:xfrm flipV="1">
            <a:off x="5538819" y="830783"/>
            <a:ext cx="3707174" cy="1085380"/>
          </a:xfrm>
          <a:prstGeom prst="straightConnector1">
            <a:avLst/>
          </a:prstGeom>
          <a:ln w="285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图片 42"/>
          <p:cNvPicPr>
            <a:picLocks noChangeAspect="1"/>
          </p:cNvPicPr>
          <p:nvPr/>
        </p:nvPicPr>
        <p:blipFill>
          <a:blip r:embed="rId14"/>
          <a:stretch>
            <a:fillRect/>
          </a:stretch>
        </p:blipFill>
        <p:spPr>
          <a:xfrm>
            <a:off x="415498" y="3273203"/>
            <a:ext cx="3025007" cy="1422837"/>
          </a:xfrm>
          <a:prstGeom prst="rect">
            <a:avLst/>
          </a:prstGeom>
          <a:solidFill>
            <a:schemeClr val="accent6">
              <a:lumMod val="40000"/>
              <a:lumOff val="60000"/>
            </a:schemeClr>
          </a:solidFill>
        </p:spPr>
      </p:pic>
      <p:cxnSp>
        <p:nvCxnSpPr>
          <p:cNvPr id="44" name="直接连接符 43"/>
          <p:cNvCxnSpPr/>
          <p:nvPr/>
        </p:nvCxnSpPr>
        <p:spPr>
          <a:xfrm>
            <a:off x="415498" y="3983405"/>
            <a:ext cx="146534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277273" y="3604263"/>
            <a:ext cx="40181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1729918" y="3596942"/>
            <a:ext cx="3517956" cy="359837"/>
          </a:xfrm>
          <a:prstGeom prst="straightConnector1">
            <a:avLst/>
          </a:prstGeom>
          <a:ln w="285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5293921" y="2584962"/>
            <a:ext cx="2679414" cy="86269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3363181" y="2303089"/>
            <a:ext cx="42575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3685232" y="2364116"/>
            <a:ext cx="1608689" cy="966833"/>
          </a:xfrm>
          <a:prstGeom prst="straightConnector1">
            <a:avLst/>
          </a:prstGeom>
          <a:ln w="285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956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anim calcmode="lin" valueType="num">
                                      <p:cBhvr additive="base">
                                        <p:cTn id="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0-#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4" name="WHOOSH.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1+#ppt_w/2"/>
                                          </p:val>
                                        </p:tav>
                                        <p:tav tm="100000">
                                          <p:val>
                                            <p:strVal val="#ppt_x"/>
                                          </p:val>
                                        </p:tav>
                                      </p:tavLst>
                                    </p:anim>
                                    <p:anim calcmode="lin" valueType="num">
                                      <p:cBhvr additive="base">
                                        <p:cTn id="30"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79019"/>
            <a:ext cx="37818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smtClean="0">
                <a:solidFill>
                  <a:srgbClr val="46A4D0"/>
                </a:solidFill>
                <a:latin typeface="宋体-简 粗体" charset="-122"/>
                <a:ea typeface="宋体-简 粗体" charset="-122"/>
                <a:cs typeface="宋体-简 粗体" charset="-122"/>
              </a:rPr>
              <a:t>2.</a:t>
            </a:r>
            <a:r>
              <a:rPr lang="zh-CN" altLang="en-US" sz="2400" b="1" dirty="0" smtClean="0">
                <a:solidFill>
                  <a:srgbClr val="46A4D0"/>
                </a:solidFill>
                <a:latin typeface="宋体-简 粗体" charset="-122"/>
                <a:ea typeface="宋体-简 粗体" charset="-122"/>
                <a:cs typeface="宋体-简 粗体" charset="-122"/>
              </a:rPr>
              <a:t>一般线性规划问题的求解</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9" name="Picture 6" descr="1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569" b="66779"/>
          <a:stretch/>
        </p:blipFill>
        <p:spPr bwMode="auto">
          <a:xfrm>
            <a:off x="30164" y="398983"/>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Text Box 7"/>
          <p:cNvSpPr txBox="1">
            <a:spLocks noChangeArrowheads="1"/>
          </p:cNvSpPr>
          <p:nvPr/>
        </p:nvSpPr>
        <p:spPr bwMode="auto">
          <a:xfrm>
            <a:off x="817744" y="890674"/>
            <a:ext cx="341632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smtClean="0">
                <a:solidFill>
                  <a:srgbClr val="46A4D0"/>
                </a:solidFill>
                <a:latin typeface="宋体-简 粗体" charset="-122"/>
                <a:ea typeface="宋体-简 粗体" charset="-122"/>
                <a:cs typeface="宋体-简 粗体" charset="-122"/>
              </a:rPr>
              <a:t>一、最优性判别定理</a:t>
            </a:r>
            <a:endParaRPr lang="zh-CN" altLang="zh-CN" sz="2800" b="1" dirty="0">
              <a:solidFill>
                <a:srgbClr val="46A4D0"/>
              </a:solidFill>
              <a:latin typeface="宋体-简 粗体" charset="-122"/>
              <a:ea typeface="宋体-简 粗体" charset="-122"/>
              <a:cs typeface="宋体-简 粗体" charset="-122"/>
            </a:endParaRPr>
          </a:p>
        </p:txBody>
      </p:sp>
      <mc:AlternateContent xmlns:mc="http://schemas.openxmlformats.org/markup-compatibility/2006">
        <mc:Choice xmlns:a14="http://schemas.microsoft.com/office/drawing/2010/main" xmlns="" Requires="a14">
          <p:sp>
            <p:nvSpPr>
              <p:cNvPr id="28" name="Text Box 4"/>
              <p:cNvSpPr txBox="1">
                <a:spLocks noChangeArrowheads="1"/>
              </p:cNvSpPr>
              <p:nvPr/>
            </p:nvSpPr>
            <p:spPr bwMode="auto">
              <a:xfrm>
                <a:off x="1416050" y="1629338"/>
                <a:ext cx="9477921" cy="10156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wrap="square">
                <a:spAutoFit/>
              </a:bodyPr>
              <a:lstStyle/>
              <a:p>
                <a:pPr>
                  <a:spcBef>
                    <a:spcPct val="50000"/>
                  </a:spcBef>
                </a:pPr>
                <a14:m>
                  <m:oMath xmlns:m="http://schemas.openxmlformats.org/officeDocument/2006/math">
                    <m:r>
                      <a:rPr lang="zh-CN" altLang="en-US" sz="2400" b="1" i="1" dirty="0" smtClean="0">
                        <a:solidFill>
                          <a:schemeClr val="tx1"/>
                        </a:solidFill>
                        <a:latin typeface="Cambria Math" charset="0"/>
                        <a:ea typeface="Songti SC" charset="-122"/>
                        <a:cs typeface="Songti SC" charset="-122"/>
                      </a:rPr>
                      <m:t>𝝈</m:t>
                    </m:r>
                  </m:oMath>
                </a14:m>
                <a:r>
                  <a:rPr lang="en-US" altLang="zh-CN" sz="2400" b="1" baseline="-25000" dirty="0" smtClean="0">
                    <a:solidFill>
                      <a:schemeClr val="tx1"/>
                    </a:solidFill>
                    <a:latin typeface="Songti SC" charset="-122"/>
                    <a:ea typeface="Songti SC" charset="-122"/>
                    <a:cs typeface="Songti SC" charset="-122"/>
                  </a:rPr>
                  <a:t>j</a:t>
                </a:r>
                <a:r>
                  <a:rPr lang="zh-CN" altLang="en-US" sz="2400" b="1" dirty="0" smtClean="0">
                    <a:solidFill>
                      <a:schemeClr val="tx1"/>
                    </a:solidFill>
                    <a:latin typeface="Songti SC" charset="-122"/>
                    <a:ea typeface="Songti SC" charset="-122"/>
                    <a:cs typeface="Songti SC" charset="-122"/>
                  </a:rPr>
                  <a:t>为检验数：</a:t>
                </a:r>
                <a:r>
                  <a:rPr lang="zh-CN" altLang="en-US" sz="2400" b="1" dirty="0" smtClean="0">
                    <a:latin typeface="Songti SC" charset="-122"/>
                    <a:ea typeface="Songti SC" charset="-122"/>
                    <a:cs typeface="Songti SC" charset="-122"/>
                  </a:rPr>
                  <a:t>对于</a:t>
                </a:r>
                <a:r>
                  <a:rPr lang="zh-CN" altLang="en-US" sz="2400" b="1" dirty="0">
                    <a:latin typeface="Songti SC" charset="-122"/>
                    <a:ea typeface="Songti SC" charset="-122"/>
                    <a:cs typeface="Songti SC" charset="-122"/>
                  </a:rPr>
                  <a:t>一切</a:t>
                </a:r>
                <a14:m>
                  <m:oMath xmlns:m="http://schemas.openxmlformats.org/officeDocument/2006/math">
                    <m:r>
                      <a:rPr lang="en-US" altLang="zh-CN" sz="2400" b="1" i="1" dirty="0">
                        <a:latin typeface="Cambria Math" charset="0"/>
                        <a:ea typeface="Songti SC" charset="-122"/>
                        <a:cs typeface="Songti SC" charset="-122"/>
                      </a:rPr>
                      <m:t>𝒋</m:t>
                    </m:r>
                    <m:r>
                      <m:rPr>
                        <m:nor/>
                      </m:rPr>
                      <a:rPr lang="en-US" altLang="zh-CN" sz="2400" b="1" dirty="0">
                        <a:latin typeface="Songti SC" charset="-122"/>
                        <a:ea typeface="Songti SC" charset="-122"/>
                        <a:cs typeface="Songti SC" charset="-122"/>
                      </a:rPr>
                      <m:t>=</m:t>
                    </m:r>
                    <m:r>
                      <a:rPr lang="en-US" altLang="zh-CN" sz="2400" b="1" i="1" dirty="0">
                        <a:latin typeface="Cambria Math" charset="0"/>
                        <a:ea typeface="Songti SC" charset="-122"/>
                        <a:cs typeface="Songti SC" charset="-122"/>
                      </a:rPr>
                      <m:t>𝒎</m:t>
                    </m:r>
                    <m:r>
                      <m:rPr>
                        <m:nor/>
                      </m:rPr>
                      <a:rPr lang="en-US" altLang="zh-CN" sz="2400" b="1" dirty="0">
                        <a:latin typeface="Songti SC" charset="-122"/>
                        <a:ea typeface="Songti SC" charset="-122"/>
                        <a:cs typeface="Songti SC" charset="-122"/>
                      </a:rPr>
                      <m:t>+1</m:t>
                    </m:r>
                    <m:r>
                      <m:rPr>
                        <m:nor/>
                      </m:rPr>
                      <a:rPr lang="zh-CN" altLang="en-US" sz="2400" b="1" dirty="0">
                        <a:latin typeface="Songti SC" charset="-122"/>
                        <a:ea typeface="Songti SC" charset="-122"/>
                        <a:cs typeface="Songti SC" charset="-122"/>
                      </a:rPr>
                      <m:t>，</m:t>
                    </m:r>
                    <m:r>
                      <m:rPr>
                        <m:nor/>
                      </m:rPr>
                      <a:rPr lang="en-US" altLang="zh-CN" sz="2400" b="1" dirty="0">
                        <a:latin typeface="Songti SC" charset="-122"/>
                        <a:ea typeface="Songti SC" charset="-122"/>
                        <a:cs typeface="Songti SC" charset="-122"/>
                      </a:rPr>
                      <m:t>…</m:t>
                    </m:r>
                    <m:r>
                      <m:rPr>
                        <m:nor/>
                      </m:rPr>
                      <a:rPr lang="zh-CN" altLang="en-US" sz="2400" b="1" dirty="0">
                        <a:latin typeface="Songti SC" charset="-122"/>
                        <a:ea typeface="Songti SC" charset="-122"/>
                        <a:cs typeface="Songti SC" charset="-122"/>
                      </a:rPr>
                      <m:t>，</m:t>
                    </m:r>
                    <m:r>
                      <m:rPr>
                        <m:nor/>
                      </m:rPr>
                      <a:rPr lang="en-US" altLang="zh-CN" sz="2400" b="1" dirty="0">
                        <a:latin typeface="Songti SC" charset="-122"/>
                        <a:ea typeface="Songti SC" charset="-122"/>
                        <a:cs typeface="Songti SC" charset="-122"/>
                      </a:rPr>
                      <m:t>n</m:t>
                    </m:r>
                    <m:r>
                      <a:rPr lang="zh-CN" altLang="en-US" sz="2400" b="1" i="1" dirty="0">
                        <a:latin typeface="Cambria Math" charset="0"/>
                        <a:ea typeface="Songti SC" charset="-122"/>
                        <a:cs typeface="Songti SC" charset="-122"/>
                      </a:rPr>
                      <m:t>，</m:t>
                    </m:r>
                  </m:oMath>
                </a14:m>
                <a:r>
                  <a:rPr lang="zh-CN" altLang="en-US" sz="2400" b="1" dirty="0">
                    <a:latin typeface="Songti SC" charset="-122"/>
                    <a:ea typeface="Songti SC" charset="-122"/>
                    <a:cs typeface="Songti SC" charset="-122"/>
                  </a:rPr>
                  <a:t>有</a:t>
                </a:r>
                <a14:m>
                  <m:oMath xmlns:m="http://schemas.openxmlformats.org/officeDocument/2006/math">
                    <m:r>
                      <a:rPr lang="zh-CN" altLang="en-US" sz="2400" b="1" i="1" dirty="0">
                        <a:latin typeface="Cambria Math" charset="0"/>
                        <a:ea typeface="Songti SC" charset="-122"/>
                        <a:cs typeface="Songti SC" charset="-122"/>
                      </a:rPr>
                      <m:t>𝝈</m:t>
                    </m:r>
                  </m:oMath>
                </a14:m>
                <a:r>
                  <a:rPr lang="en-US" altLang="zh-CN" sz="2400" b="1" baseline="-25000" dirty="0">
                    <a:latin typeface="Songti SC" charset="-122"/>
                    <a:ea typeface="Songti SC" charset="-122"/>
                    <a:cs typeface="Songti SC" charset="-122"/>
                  </a:rPr>
                  <a:t>j</a:t>
                </a:r>
                <a14:m>
                  <m:oMath xmlns:m="http://schemas.openxmlformats.org/officeDocument/2006/math">
                    <m:r>
                      <a:rPr lang="en-US" altLang="zh-CN" sz="2400" b="1" i="1" dirty="0">
                        <a:latin typeface="Cambria Math" charset="0"/>
                        <a:ea typeface="Songti SC" charset="-122"/>
                        <a:cs typeface="Songti SC" charset="-122"/>
                      </a:rPr>
                      <m:t>≤</m:t>
                    </m:r>
                    <m:r>
                      <a:rPr lang="en-US" altLang="zh-CN" sz="2400" b="1" i="1" dirty="0">
                        <a:latin typeface="Cambria Math" charset="0"/>
                        <a:ea typeface="Songti SC" charset="-122"/>
                        <a:cs typeface="Songti SC" charset="-122"/>
                      </a:rPr>
                      <m:t>𝟎</m:t>
                    </m:r>
                    <m:r>
                      <a:rPr lang="zh-CN" altLang="en-US" sz="2400" b="1" dirty="0">
                        <a:latin typeface="Cambria Math" charset="0"/>
                        <a:ea typeface="Songti SC" charset="-122"/>
                        <a:cs typeface="Songti SC" charset="-122"/>
                      </a:rPr>
                      <m:t>，</m:t>
                    </m:r>
                    <m:r>
                      <a:rPr lang="zh-CN" altLang="en-US" sz="2400" b="1" i="1" dirty="0">
                        <a:latin typeface="Cambria Math" charset="0"/>
                        <a:ea typeface="Songti SC" charset="-122"/>
                        <a:cs typeface="Songti SC" charset="-122"/>
                      </a:rPr>
                      <m:t>则</m:t>
                    </m:r>
                    <m:r>
                      <m:rPr>
                        <m:sty m:val="p"/>
                      </m:rPr>
                      <a:rPr lang="en-US" altLang="zh-CN" sz="2400" b="1" i="1" dirty="0">
                        <a:latin typeface="Cambria Math" charset="0"/>
                        <a:ea typeface="Songti SC" charset="-122"/>
                        <a:cs typeface="Songti SC" charset="-122"/>
                      </a:rPr>
                      <m:t>X</m:t>
                    </m:r>
                    <m:r>
                      <a:rPr lang="zh-CN" altLang="en-US" sz="2400" b="1" i="1" baseline="30000" dirty="0">
                        <a:latin typeface="Cambria Math" charset="0"/>
                        <a:ea typeface="Songti SC" charset="-122"/>
                        <a:cs typeface="Songti SC" charset="-122"/>
                      </a:rPr>
                      <m:t>（</m:t>
                    </m:r>
                    <m:r>
                      <a:rPr lang="en-US" altLang="zh-CN" sz="2400" b="1" i="1" baseline="30000" dirty="0">
                        <a:latin typeface="Cambria Math" charset="0"/>
                        <a:ea typeface="Songti SC" charset="-122"/>
                        <a:cs typeface="Songti SC" charset="-122"/>
                      </a:rPr>
                      <m:t>𝟎</m:t>
                    </m:r>
                    <m:r>
                      <a:rPr lang="zh-CN" altLang="en-US" sz="2400" b="1" i="1" baseline="30000" dirty="0">
                        <a:latin typeface="Cambria Math" charset="0"/>
                        <a:ea typeface="Songti SC" charset="-122"/>
                        <a:cs typeface="Songti SC" charset="-122"/>
                      </a:rPr>
                      <m:t>）</m:t>
                    </m:r>
                    <m:r>
                      <a:rPr lang="zh-CN" altLang="en-US" sz="2400" b="1" i="1" dirty="0">
                        <a:latin typeface="Cambria Math" charset="0"/>
                        <a:ea typeface="Songti SC" charset="-122"/>
                        <a:cs typeface="Songti SC" charset="-122"/>
                      </a:rPr>
                      <m:t>是</m:t>
                    </m:r>
                    <m:r>
                      <a:rPr lang="zh-CN" altLang="en-US" sz="2400" b="1" i="1" dirty="0" smtClean="0">
                        <a:solidFill>
                          <a:srgbClr val="FF0000"/>
                        </a:solidFill>
                        <a:latin typeface="Cambria Math" charset="0"/>
                        <a:ea typeface="Songti SC" charset="-122"/>
                        <a:cs typeface="Songti SC" charset="-122"/>
                      </a:rPr>
                      <m:t>最优解</m:t>
                    </m:r>
                  </m:oMath>
                </a14:m>
                <a:r>
                  <a:rPr lang="zh-CN" altLang="en-US" sz="2400" b="1" dirty="0">
                    <a:latin typeface="Songti SC" charset="-122"/>
                    <a:ea typeface="Songti SC" charset="-122"/>
                    <a:cs typeface="Songti SC" charset="-122"/>
                  </a:rPr>
                  <a:t>。</a:t>
                </a:r>
                <a:endParaRPr lang="zh-CN" altLang="en-US" sz="2400" b="1" baseline="-25000" dirty="0">
                  <a:solidFill>
                    <a:srgbClr val="FF0000"/>
                  </a:solidFill>
                  <a:latin typeface="Songti SC" charset="-122"/>
                  <a:ea typeface="Songti SC" charset="-122"/>
                  <a:cs typeface="Songti SC" charset="-122"/>
                </a:endParaRPr>
              </a:p>
              <a:p>
                <a:pPr algn="l" eaLnBrk="1" hangingPunct="1">
                  <a:spcBef>
                    <a:spcPct val="50000"/>
                  </a:spcBef>
                </a:pPr>
                <a:endParaRPr lang="zh-CN" altLang="en-US" sz="2400" b="1" dirty="0">
                  <a:solidFill>
                    <a:schemeClr val="tx1"/>
                  </a:solidFill>
                  <a:latin typeface="Songti SC" charset="-122"/>
                  <a:ea typeface="Songti SC" charset="-122"/>
                  <a:cs typeface="Songti SC" charset="-122"/>
                </a:endParaRPr>
              </a:p>
            </p:txBody>
          </p:sp>
        </mc:Choice>
        <mc:Fallback>
          <p:sp>
            <p:nvSpPr>
              <p:cNvPr id="28" name="Text Box 4"/>
              <p:cNvSpPr txBox="1">
                <a:spLocks noRot="1" noChangeAspect="1" noMove="1" noResize="1" noEditPoints="1" noAdjustHandles="1" noChangeArrowheads="1" noChangeShapeType="1" noTextEdit="1"/>
              </p:cNvSpPr>
              <p:nvPr/>
            </p:nvSpPr>
            <p:spPr bwMode="auto">
              <a:xfrm>
                <a:off x="1416050" y="1629338"/>
                <a:ext cx="9477921" cy="1015663"/>
              </a:xfrm>
              <a:prstGeom prst="rect">
                <a:avLst/>
              </a:prstGeom>
              <a:blipFill rotWithShape="0">
                <a:blip r:embed="rId4"/>
                <a:stretch>
                  <a:fillRect t="-4192" r="-64"/>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sp>
        <p:nvSpPr>
          <p:cNvPr id="29" name="Text Box 7"/>
          <p:cNvSpPr txBox="1">
            <a:spLocks noChangeArrowheads="1"/>
          </p:cNvSpPr>
          <p:nvPr/>
        </p:nvSpPr>
        <p:spPr bwMode="auto">
          <a:xfrm>
            <a:off x="817744" y="1998670"/>
            <a:ext cx="4493538"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smtClean="0">
                <a:solidFill>
                  <a:srgbClr val="46A4D0"/>
                </a:solidFill>
                <a:latin typeface="宋体-简 粗体" charset="-122"/>
                <a:ea typeface="宋体-简 粗体" charset="-122"/>
                <a:cs typeface="宋体-简 粗体" charset="-122"/>
              </a:rPr>
              <a:t>二、无穷多最优性判别定理</a:t>
            </a:r>
            <a:endParaRPr lang="zh-CN" altLang="zh-CN" sz="2800" b="1" dirty="0">
              <a:solidFill>
                <a:srgbClr val="46A4D0"/>
              </a:solidFill>
              <a:latin typeface="宋体-简 粗体" charset="-122"/>
              <a:ea typeface="宋体-简 粗体" charset="-122"/>
              <a:cs typeface="宋体-简 粗体" charset="-122"/>
            </a:endParaRPr>
          </a:p>
        </p:txBody>
      </p:sp>
      <mc:AlternateContent xmlns:mc="http://schemas.openxmlformats.org/markup-compatibility/2006">
        <mc:Choice xmlns:a14="http://schemas.microsoft.com/office/drawing/2010/main" xmlns="" Requires="a14">
          <p:sp>
            <p:nvSpPr>
              <p:cNvPr id="30" name="Text Box 4"/>
              <p:cNvSpPr txBox="1">
                <a:spLocks noChangeArrowheads="1"/>
              </p:cNvSpPr>
              <p:nvPr/>
            </p:nvSpPr>
            <p:spPr bwMode="auto">
              <a:xfrm>
                <a:off x="1416051" y="2737334"/>
                <a:ext cx="9856294" cy="1015663"/>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wrap="square">
                <a:spAutoFit/>
              </a:bodyPr>
              <a:lstStyle/>
              <a:p>
                <a:pPr>
                  <a:spcBef>
                    <a:spcPct val="50000"/>
                  </a:spcBef>
                </a:pPr>
                <a:r>
                  <a:rPr lang="zh-CN" altLang="en-US" sz="2400" b="1" dirty="0" smtClean="0">
                    <a:latin typeface="Songti SC" charset="-122"/>
                    <a:ea typeface="Songti SC" charset="-122"/>
                    <a:cs typeface="Songti SC" charset="-122"/>
                  </a:rPr>
                  <a:t>对于</a:t>
                </a:r>
                <a:r>
                  <a:rPr lang="zh-CN" altLang="en-US" sz="2400" b="1" dirty="0">
                    <a:latin typeface="Songti SC" charset="-122"/>
                    <a:ea typeface="Songti SC" charset="-122"/>
                    <a:cs typeface="Songti SC" charset="-122"/>
                  </a:rPr>
                  <a:t>一切</a:t>
                </a:r>
                <a14:m>
                  <m:oMath xmlns:m="http://schemas.openxmlformats.org/officeDocument/2006/math">
                    <m:r>
                      <a:rPr lang="en-US" altLang="zh-CN" sz="2400" b="1" i="1" dirty="0">
                        <a:latin typeface="Cambria Math" charset="0"/>
                        <a:ea typeface="Songti SC" charset="-122"/>
                        <a:cs typeface="Songti SC" charset="-122"/>
                      </a:rPr>
                      <m:t>𝒋</m:t>
                    </m:r>
                    <m:r>
                      <m:rPr>
                        <m:nor/>
                      </m:rPr>
                      <a:rPr lang="en-US" altLang="zh-CN" sz="2400" b="1" dirty="0">
                        <a:latin typeface="Songti SC" charset="-122"/>
                        <a:ea typeface="Songti SC" charset="-122"/>
                        <a:cs typeface="Songti SC" charset="-122"/>
                      </a:rPr>
                      <m:t>=</m:t>
                    </m:r>
                    <m:r>
                      <a:rPr lang="en-US" altLang="zh-CN" sz="2400" b="1" i="1" dirty="0">
                        <a:latin typeface="Cambria Math" charset="0"/>
                        <a:ea typeface="Songti SC" charset="-122"/>
                        <a:cs typeface="Songti SC" charset="-122"/>
                      </a:rPr>
                      <m:t>𝒎</m:t>
                    </m:r>
                    <m:r>
                      <m:rPr>
                        <m:nor/>
                      </m:rPr>
                      <a:rPr lang="en-US" altLang="zh-CN" sz="2400" b="1" dirty="0">
                        <a:latin typeface="Songti SC" charset="-122"/>
                        <a:ea typeface="Songti SC" charset="-122"/>
                        <a:cs typeface="Songti SC" charset="-122"/>
                      </a:rPr>
                      <m:t>+1</m:t>
                    </m:r>
                    <m:r>
                      <m:rPr>
                        <m:nor/>
                      </m:rPr>
                      <a:rPr lang="zh-CN" altLang="en-US" sz="2400" b="1" dirty="0">
                        <a:latin typeface="Songti SC" charset="-122"/>
                        <a:ea typeface="Songti SC" charset="-122"/>
                        <a:cs typeface="Songti SC" charset="-122"/>
                      </a:rPr>
                      <m:t>，</m:t>
                    </m:r>
                    <m:r>
                      <m:rPr>
                        <m:nor/>
                      </m:rPr>
                      <a:rPr lang="en-US" altLang="zh-CN" sz="2400" b="1" dirty="0">
                        <a:latin typeface="Songti SC" charset="-122"/>
                        <a:ea typeface="Songti SC" charset="-122"/>
                        <a:cs typeface="Songti SC" charset="-122"/>
                      </a:rPr>
                      <m:t>…</m:t>
                    </m:r>
                    <m:r>
                      <m:rPr>
                        <m:nor/>
                      </m:rPr>
                      <a:rPr lang="zh-CN" altLang="en-US" sz="2400" b="1" dirty="0">
                        <a:latin typeface="Songti SC" charset="-122"/>
                        <a:ea typeface="Songti SC" charset="-122"/>
                        <a:cs typeface="Songti SC" charset="-122"/>
                      </a:rPr>
                      <m:t>，</m:t>
                    </m:r>
                    <m:r>
                      <m:rPr>
                        <m:nor/>
                      </m:rPr>
                      <a:rPr lang="en-US" altLang="zh-CN" sz="2400" b="1" dirty="0">
                        <a:latin typeface="Songti SC" charset="-122"/>
                        <a:ea typeface="Songti SC" charset="-122"/>
                        <a:cs typeface="Songti SC" charset="-122"/>
                      </a:rPr>
                      <m:t>n</m:t>
                    </m:r>
                    <m:r>
                      <a:rPr lang="zh-CN" altLang="en-US" sz="2400" b="1" i="1" dirty="0">
                        <a:latin typeface="Cambria Math" charset="0"/>
                        <a:ea typeface="Songti SC" charset="-122"/>
                        <a:cs typeface="Songti SC" charset="-122"/>
                      </a:rPr>
                      <m:t>，</m:t>
                    </m:r>
                  </m:oMath>
                </a14:m>
                <a:r>
                  <a:rPr lang="zh-CN" altLang="en-US" sz="2400" b="1" dirty="0">
                    <a:latin typeface="Songti SC" charset="-122"/>
                    <a:ea typeface="Songti SC" charset="-122"/>
                    <a:cs typeface="Songti SC" charset="-122"/>
                  </a:rPr>
                  <a:t>有</a:t>
                </a:r>
                <a14:m>
                  <m:oMath xmlns:m="http://schemas.openxmlformats.org/officeDocument/2006/math">
                    <m:r>
                      <a:rPr lang="zh-CN" altLang="en-US" sz="2400" b="1" i="1" dirty="0">
                        <a:latin typeface="Cambria Math" charset="0"/>
                        <a:ea typeface="Songti SC" charset="-122"/>
                        <a:cs typeface="Songti SC" charset="-122"/>
                      </a:rPr>
                      <m:t>𝝈</m:t>
                    </m:r>
                  </m:oMath>
                </a14:m>
                <a:r>
                  <a:rPr lang="en-US" altLang="zh-CN" sz="2400" b="1" baseline="-25000" dirty="0">
                    <a:latin typeface="Songti SC" charset="-122"/>
                    <a:ea typeface="Songti SC" charset="-122"/>
                    <a:cs typeface="Songti SC" charset="-122"/>
                  </a:rPr>
                  <a:t>j</a:t>
                </a:r>
                <a14:m>
                  <m:oMath xmlns:m="http://schemas.openxmlformats.org/officeDocument/2006/math">
                    <m:r>
                      <a:rPr lang="en-US" altLang="zh-CN" sz="2400" b="1" i="1" dirty="0">
                        <a:latin typeface="Cambria Math" charset="0"/>
                        <a:ea typeface="Songti SC" charset="-122"/>
                        <a:cs typeface="Songti SC" charset="-122"/>
                      </a:rPr>
                      <m:t>≤</m:t>
                    </m:r>
                    <m:r>
                      <a:rPr lang="en-US" altLang="zh-CN" sz="2400" b="1" i="1" dirty="0">
                        <a:latin typeface="Cambria Math" charset="0"/>
                        <a:ea typeface="Songti SC" charset="-122"/>
                        <a:cs typeface="Songti SC" charset="-122"/>
                      </a:rPr>
                      <m:t>𝟎</m:t>
                    </m:r>
                    <m:r>
                      <a:rPr lang="zh-CN" altLang="en-US" sz="2400" b="1" dirty="0">
                        <a:latin typeface="Cambria Math" charset="0"/>
                        <a:ea typeface="Songti SC" charset="-122"/>
                        <a:cs typeface="Songti SC" charset="-122"/>
                      </a:rPr>
                      <m:t>，</m:t>
                    </m:r>
                  </m:oMath>
                </a14:m>
                <a:endParaRPr lang="zh-CN" altLang="en-US" sz="2400" b="1" dirty="0" smtClean="0">
                  <a:latin typeface="Cambria Math" charset="0"/>
                  <a:ea typeface="Songti SC" charset="-122"/>
                  <a:cs typeface="Songti SC" charset="-122"/>
                </a:endParaRPr>
              </a:p>
              <a:p>
                <a:pPr>
                  <a:spcBef>
                    <a:spcPct val="50000"/>
                  </a:spcBef>
                </a:pPr>
                <a14:m>
                  <m:oMath xmlns:m="http://schemas.openxmlformats.org/officeDocument/2006/math">
                    <m:r>
                      <a:rPr lang="zh-CN" altLang="en-US" sz="2400" b="1" i="1" dirty="0">
                        <a:latin typeface="Cambria Math" charset="0"/>
                        <a:ea typeface="Songti SC" charset="-122"/>
                        <a:cs typeface="Songti SC" charset="-122"/>
                      </a:rPr>
                      <m:t>又</m:t>
                    </m:r>
                  </m:oMath>
                </a14:m>
                <a:r>
                  <a:rPr lang="zh-CN" altLang="en-US" sz="2400" b="1" dirty="0" smtClean="0">
                    <a:solidFill>
                      <a:schemeClr val="tx1"/>
                    </a:solidFill>
                    <a:latin typeface="Songti SC" charset="-122"/>
                    <a:ea typeface="Songti SC" charset="-122"/>
                    <a:cs typeface="Songti SC" charset="-122"/>
                  </a:rPr>
                  <a:t>存在某个非基变量的检验数</a:t>
                </a:r>
                <a14:m>
                  <m:oMath xmlns:m="http://schemas.openxmlformats.org/officeDocument/2006/math">
                    <m:r>
                      <a:rPr lang="zh-CN" altLang="en-US" sz="2400" b="1" i="1" dirty="0">
                        <a:latin typeface="Cambria Math" charset="0"/>
                        <a:ea typeface="Songti SC" charset="-122"/>
                        <a:cs typeface="Songti SC" charset="-122"/>
                      </a:rPr>
                      <m:t>𝝈</m:t>
                    </m:r>
                  </m:oMath>
                </a14:m>
                <a:r>
                  <a:rPr lang="en-US" altLang="zh-CN" sz="2400" b="1" baseline="-25000" dirty="0" smtClean="0">
                    <a:latin typeface="Songti SC" charset="-122"/>
                    <a:ea typeface="Songti SC" charset="-122"/>
                    <a:cs typeface="Songti SC" charset="-122"/>
                  </a:rPr>
                  <a:t>m+k</a:t>
                </a:r>
                <a:r>
                  <a:rPr lang="en-US" altLang="zh-CN" sz="2400" b="1" dirty="0">
                    <a:ea typeface="Songti SC" charset="-122"/>
                    <a:cs typeface="Songti SC" charset="-122"/>
                  </a:rPr>
                  <a:t> </a:t>
                </a:r>
                <a14:m>
                  <m:oMath xmlns:m="http://schemas.openxmlformats.org/officeDocument/2006/math">
                    <m:r>
                      <m:rPr>
                        <m:nor/>
                      </m:rPr>
                      <a:rPr lang="en-US" altLang="zh-CN" sz="2400" b="1" dirty="0">
                        <a:latin typeface="Songti SC" charset="-122"/>
                        <a:ea typeface="Songti SC" charset="-122"/>
                        <a:cs typeface="Songti SC" charset="-122"/>
                      </a:rPr>
                      <m:t>=</m:t>
                    </m:r>
                  </m:oMath>
                </a14:m>
                <a:r>
                  <a:rPr lang="en-US" altLang="zh-CN" sz="2400" b="1" dirty="0" smtClean="0">
                    <a:solidFill>
                      <a:schemeClr val="tx1"/>
                    </a:solidFill>
                    <a:latin typeface="Songti SC" charset="-122"/>
                    <a:ea typeface="Songti SC" charset="-122"/>
                    <a:cs typeface="Songti SC" charset="-122"/>
                  </a:rPr>
                  <a:t>0</a:t>
                </a:r>
                <a:r>
                  <a:rPr lang="zh-CN" altLang="en-US" sz="2400" b="1" dirty="0" smtClean="0">
                    <a:solidFill>
                      <a:schemeClr val="tx1"/>
                    </a:solidFill>
                    <a:latin typeface="Songti SC" charset="-122"/>
                    <a:ea typeface="Songti SC" charset="-122"/>
                    <a:cs typeface="Songti SC" charset="-122"/>
                  </a:rPr>
                  <a:t>，</a:t>
                </a:r>
                <a14:m>
                  <m:oMath xmlns:m="http://schemas.openxmlformats.org/officeDocument/2006/math">
                    <m:r>
                      <a:rPr lang="zh-CN" altLang="en-US" sz="2400" b="1" i="1" dirty="0">
                        <a:latin typeface="Cambria Math" charset="0"/>
                        <a:ea typeface="Songti SC" charset="-122"/>
                        <a:cs typeface="Songti SC" charset="-122"/>
                      </a:rPr>
                      <m:t>则</m:t>
                    </m:r>
                    <m:r>
                      <a:rPr lang="zh-CN" altLang="en-US" sz="2400" b="1" i="1" dirty="0" smtClean="0">
                        <a:latin typeface="Cambria Math" charset="0"/>
                        <a:ea typeface="Songti SC" charset="-122"/>
                        <a:cs typeface="Songti SC" charset="-122"/>
                      </a:rPr>
                      <m:t>线性规划问题有</m:t>
                    </m:r>
                    <m:r>
                      <a:rPr lang="zh-CN" altLang="en-US" sz="2400" b="1" i="1" dirty="0" smtClean="0">
                        <a:solidFill>
                          <a:srgbClr val="FF0000"/>
                        </a:solidFill>
                        <a:latin typeface="Cambria Math" charset="0"/>
                        <a:ea typeface="Songti SC" charset="-122"/>
                        <a:cs typeface="Songti SC" charset="-122"/>
                      </a:rPr>
                      <m:t>无穷多解</m:t>
                    </m:r>
                  </m:oMath>
                </a14:m>
                <a:r>
                  <a:rPr lang="zh-CN" altLang="en-US" sz="2400" b="1" dirty="0" smtClean="0">
                    <a:solidFill>
                      <a:schemeClr val="tx1"/>
                    </a:solidFill>
                    <a:latin typeface="Songti SC" charset="-122"/>
                    <a:ea typeface="Songti SC" charset="-122"/>
                    <a:cs typeface="Songti SC" charset="-122"/>
                  </a:rPr>
                  <a:t>。</a:t>
                </a:r>
                <a:endParaRPr lang="zh-CN" altLang="en-US" sz="2400" b="1" dirty="0">
                  <a:solidFill>
                    <a:schemeClr val="tx1"/>
                  </a:solidFill>
                  <a:latin typeface="Songti SC" charset="-122"/>
                  <a:ea typeface="Songti SC" charset="-122"/>
                  <a:cs typeface="Songti SC" charset="-122"/>
                </a:endParaRPr>
              </a:p>
            </p:txBody>
          </p:sp>
        </mc:Choice>
        <mc:Fallback>
          <p:sp>
            <p:nvSpPr>
              <p:cNvPr id="30" name="Text Box 4"/>
              <p:cNvSpPr txBox="1">
                <a:spLocks noRot="1" noChangeAspect="1" noMove="1" noResize="1" noEditPoints="1" noAdjustHandles="1" noChangeArrowheads="1" noChangeShapeType="1" noTextEdit="1"/>
              </p:cNvSpPr>
              <p:nvPr/>
            </p:nvSpPr>
            <p:spPr bwMode="auto">
              <a:xfrm>
                <a:off x="1416051" y="2737334"/>
                <a:ext cx="9856294" cy="1015663"/>
              </a:xfrm>
              <a:prstGeom prst="rect">
                <a:avLst/>
              </a:prstGeom>
              <a:blipFill rotWithShape="0">
                <a:blip r:embed="rId5"/>
                <a:stretch>
                  <a:fillRect l="-928" t="-4192" b="-13174"/>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sp>
        <p:nvSpPr>
          <p:cNvPr id="47" name="Text Box 7"/>
          <p:cNvSpPr txBox="1">
            <a:spLocks noChangeArrowheads="1"/>
          </p:cNvSpPr>
          <p:nvPr/>
        </p:nvSpPr>
        <p:spPr bwMode="auto">
          <a:xfrm>
            <a:off x="804936" y="3710966"/>
            <a:ext cx="3483646"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smtClean="0">
                <a:solidFill>
                  <a:srgbClr val="46A4D0"/>
                </a:solidFill>
                <a:latin typeface="宋体-简 粗体" charset="-122"/>
                <a:ea typeface="宋体-简 粗体" charset="-122"/>
                <a:cs typeface="宋体-简 粗体" charset="-122"/>
              </a:rPr>
              <a:t>三、无界解判别定理</a:t>
            </a:r>
            <a:endParaRPr lang="zh-CN" altLang="zh-CN" sz="2800" b="1" dirty="0">
              <a:solidFill>
                <a:srgbClr val="46A4D0"/>
              </a:solidFill>
              <a:latin typeface="宋体-简 粗体" charset="-122"/>
              <a:ea typeface="宋体-简 粗体" charset="-122"/>
              <a:cs typeface="宋体-简 粗体" charset="-122"/>
            </a:endParaRPr>
          </a:p>
        </p:txBody>
      </p:sp>
      <mc:AlternateContent xmlns:mc="http://schemas.openxmlformats.org/markup-compatibility/2006">
        <mc:Choice xmlns:a14="http://schemas.microsoft.com/office/drawing/2010/main" xmlns="" Requires="a14">
          <p:sp>
            <p:nvSpPr>
              <p:cNvPr id="48" name="Text Box 4"/>
              <p:cNvSpPr txBox="1">
                <a:spLocks noChangeArrowheads="1"/>
              </p:cNvSpPr>
              <p:nvPr/>
            </p:nvSpPr>
            <p:spPr bwMode="auto">
              <a:xfrm>
                <a:off x="1403243" y="4449630"/>
                <a:ext cx="9856294" cy="2123658"/>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blurRad="63500" dist="38099" dir="2700000" algn="ctr" rotWithShape="0">
                        <a:srgbClr val="000000">
                          <a:alpha val="74998"/>
                        </a:srgbClr>
                      </a:outerShdw>
                    </a:effectLst>
                  </a14:hiddenEffects>
                </a:ext>
              </a:extLst>
            </p:spPr>
            <p:txBody>
              <a:bodyPr wrap="square">
                <a:spAutoFit/>
              </a:bodyPr>
              <a:lstStyle/>
              <a:p>
                <a:pPr>
                  <a:spcBef>
                    <a:spcPct val="50000"/>
                  </a:spcBef>
                </a:pPr>
                <a:r>
                  <a:rPr lang="zh-CN" altLang="en-US" sz="2400" b="1" dirty="0" smtClean="0">
                    <a:ea typeface="Songti SC" charset="-122"/>
                    <a:cs typeface="Songti SC" charset="-122"/>
                  </a:rPr>
                  <a:t>有一个</a:t>
                </a:r>
                <a14:m>
                  <m:oMath xmlns:m="http://schemas.openxmlformats.org/officeDocument/2006/math">
                    <m:r>
                      <a:rPr lang="zh-CN" altLang="en-US" sz="2400" b="1" i="1" dirty="0">
                        <a:latin typeface="Cambria Math" charset="0"/>
                        <a:ea typeface="Songti SC" charset="-122"/>
                        <a:cs typeface="Songti SC" charset="-122"/>
                      </a:rPr>
                      <m:t>𝝈</m:t>
                    </m:r>
                  </m:oMath>
                </a14:m>
                <a:r>
                  <a:rPr lang="en-US" altLang="zh-CN" sz="2400" b="1" baseline="-25000" dirty="0" err="1">
                    <a:latin typeface="Songti SC" charset="-122"/>
                    <a:ea typeface="Songti SC" charset="-122"/>
                    <a:cs typeface="Songti SC" charset="-122"/>
                  </a:rPr>
                  <a:t>m+k</a:t>
                </a:r>
                <a:r>
                  <a:rPr lang="en-US" altLang="zh-CN" sz="2400" b="1" dirty="0">
                    <a:ea typeface="Songti SC" charset="-122"/>
                    <a:cs typeface="Songti SC" charset="-122"/>
                  </a:rPr>
                  <a:t> </a:t>
                </a:r>
                <a14:m>
                  <m:oMath xmlns:m="http://schemas.openxmlformats.org/officeDocument/2006/math">
                    <m:r>
                      <a:rPr kumimoji="1" lang="en-US" altLang="zh-CN" sz="2400" i="1">
                        <a:latin typeface="Cambria Math" charset="0"/>
                        <a:ea typeface="Cambria Math" charset="0"/>
                        <a:cs typeface="Cambria Math" charset="0"/>
                      </a:rPr>
                      <m:t>&gt;</m:t>
                    </m:r>
                  </m:oMath>
                </a14:m>
                <a:r>
                  <a:rPr lang="en-US" altLang="zh-CN" sz="2400" b="1" dirty="0" smtClean="0">
                    <a:latin typeface="Songti SC" charset="-122"/>
                    <a:ea typeface="Songti SC" charset="-122"/>
                    <a:cs typeface="Songti SC" charset="-122"/>
                  </a:rPr>
                  <a:t>0</a:t>
                </a:r>
                <a:r>
                  <a:rPr lang="zh-CN" altLang="en-US" sz="2400" b="1" dirty="0" smtClean="0">
                    <a:latin typeface="Songti SC" charset="-122"/>
                    <a:ea typeface="Songti SC" charset="-122"/>
                    <a:cs typeface="Songti SC" charset="-122"/>
                  </a:rPr>
                  <a:t>，并且对于</a:t>
                </a:r>
                <a:r>
                  <a:rPr lang="en-US" altLang="zh-CN" sz="2400" b="1" dirty="0" smtClean="0">
                    <a:latin typeface="Songti SC" charset="-122"/>
                    <a:ea typeface="Songti SC" charset="-122"/>
                    <a:cs typeface="Songti SC" charset="-122"/>
                  </a:rPr>
                  <a:t>i</a:t>
                </a:r>
                <a14:m>
                  <m:oMath xmlns:m="http://schemas.openxmlformats.org/officeDocument/2006/math">
                    <m:r>
                      <m:rPr>
                        <m:nor/>
                      </m:rPr>
                      <a:rPr lang="en-US" altLang="zh-CN" sz="2400" b="1" dirty="0">
                        <a:latin typeface="Songti SC" charset="-122"/>
                        <a:ea typeface="Songti SC" charset="-122"/>
                        <a:cs typeface="Songti SC" charset="-122"/>
                      </a:rPr>
                      <m:t>=1</m:t>
                    </m:r>
                    <m:r>
                      <m:rPr>
                        <m:nor/>
                      </m:rPr>
                      <a:rPr lang="zh-CN" altLang="en-US" sz="2400" b="1" dirty="0">
                        <a:latin typeface="Songti SC" charset="-122"/>
                        <a:ea typeface="Songti SC" charset="-122"/>
                        <a:cs typeface="Songti SC" charset="-122"/>
                      </a:rPr>
                      <m:t>，</m:t>
                    </m:r>
                    <m:r>
                      <m:rPr>
                        <m:nor/>
                      </m:rPr>
                      <a:rPr lang="en-US" altLang="zh-CN" sz="2400" b="1" i="0" dirty="0" smtClean="0">
                        <a:latin typeface="Songti SC" charset="-122"/>
                        <a:ea typeface="Songti SC" charset="-122"/>
                        <a:cs typeface="Songti SC" charset="-122"/>
                      </a:rPr>
                      <m:t>2</m:t>
                    </m:r>
                    <m:r>
                      <m:rPr>
                        <m:nor/>
                      </m:rPr>
                      <a:rPr lang="zh-CN" altLang="en-US" sz="2400" b="1" i="0" dirty="0" smtClean="0">
                        <a:latin typeface="Songti SC" charset="-122"/>
                        <a:ea typeface="Songti SC" charset="-122"/>
                        <a:cs typeface="Songti SC" charset="-122"/>
                      </a:rPr>
                      <m:t>，</m:t>
                    </m:r>
                    <m:r>
                      <m:rPr>
                        <m:nor/>
                      </m:rPr>
                      <a:rPr lang="en-US" altLang="zh-CN" sz="2400" b="1" dirty="0">
                        <a:latin typeface="Songti SC" charset="-122"/>
                        <a:ea typeface="Songti SC" charset="-122"/>
                        <a:cs typeface="Songti SC" charset="-122"/>
                      </a:rPr>
                      <m:t>…</m:t>
                    </m:r>
                    <m:r>
                      <m:rPr>
                        <m:nor/>
                      </m:rPr>
                      <a:rPr lang="zh-CN" altLang="en-US" sz="2400" b="1" dirty="0">
                        <a:latin typeface="Songti SC" charset="-122"/>
                        <a:ea typeface="Songti SC" charset="-122"/>
                        <a:cs typeface="Songti SC" charset="-122"/>
                      </a:rPr>
                      <m:t>，</m:t>
                    </m:r>
                    <m:r>
                      <m:rPr>
                        <m:sty m:val="p"/>
                      </m:rPr>
                      <a:rPr lang="en-US" altLang="zh-CN" sz="2400" b="1" i="1" dirty="0" smtClean="0">
                        <a:latin typeface="Cambria Math" charset="0"/>
                        <a:ea typeface="Songti SC" charset="-122"/>
                        <a:cs typeface="Songti SC" charset="-122"/>
                      </a:rPr>
                      <m:t>m</m:t>
                    </m:r>
                    <m:r>
                      <a:rPr lang="zh-CN" altLang="en-US" sz="2400" b="1" i="1" dirty="0">
                        <a:latin typeface="Cambria Math" charset="0"/>
                        <a:ea typeface="Songti SC" charset="-122"/>
                        <a:cs typeface="Songti SC" charset="-122"/>
                      </a:rPr>
                      <m:t>，</m:t>
                    </m:r>
                  </m:oMath>
                </a14:m>
                <a:r>
                  <a:rPr lang="zh-CN" altLang="en-US" sz="2400" b="1" dirty="0" smtClean="0">
                    <a:latin typeface="Songti SC" charset="-122"/>
                    <a:ea typeface="Songti SC" charset="-122"/>
                    <a:cs typeface="Songti SC" charset="-122"/>
                  </a:rPr>
                  <a:t>有</a:t>
                </a:r>
                <a:r>
                  <a:rPr lang="en-US" altLang="zh-CN" sz="2400" b="1" dirty="0" err="1" smtClean="0">
                    <a:latin typeface="Songti SC" charset="-122"/>
                    <a:ea typeface="Songti SC" charset="-122"/>
                    <a:cs typeface="Songti SC" charset="-122"/>
                  </a:rPr>
                  <a:t>a</a:t>
                </a:r>
                <a:r>
                  <a:rPr lang="en-US" altLang="zh-CN" sz="2400" b="1" baseline="-25000" dirty="0" err="1" smtClean="0">
                    <a:latin typeface="Songti SC" charset="-122"/>
                    <a:ea typeface="Songti SC" charset="-122"/>
                    <a:cs typeface="Songti SC" charset="-122"/>
                  </a:rPr>
                  <a:t>i</a:t>
                </a:r>
                <a:r>
                  <a:rPr lang="zh-CN" altLang="en-US" sz="2400" b="1" baseline="-25000" dirty="0" smtClean="0">
                    <a:latin typeface="Songti SC" charset="-122"/>
                    <a:ea typeface="Songti SC" charset="-122"/>
                    <a:cs typeface="Songti SC" charset="-122"/>
                  </a:rPr>
                  <a:t>，</a:t>
                </a:r>
                <a:r>
                  <a:rPr lang="en-US" altLang="zh-CN" sz="2400" b="1" baseline="-25000" dirty="0" smtClean="0">
                    <a:latin typeface="Songti SC" charset="-122"/>
                    <a:ea typeface="Songti SC" charset="-122"/>
                    <a:cs typeface="Songti SC" charset="-122"/>
                  </a:rPr>
                  <a:t>m+k</a:t>
                </a:r>
                <a14:m>
                  <m:oMath xmlns:m="http://schemas.openxmlformats.org/officeDocument/2006/math">
                    <m:r>
                      <a:rPr lang="en-US" altLang="zh-CN" sz="2400" b="1" i="1" dirty="0">
                        <a:latin typeface="Cambria Math" charset="0"/>
                        <a:ea typeface="Songti SC" charset="-122"/>
                        <a:cs typeface="Songti SC" charset="-122"/>
                      </a:rPr>
                      <m:t>≤</m:t>
                    </m:r>
                    <m:r>
                      <a:rPr lang="en-US" altLang="zh-CN" sz="2400" b="1" i="1" dirty="0">
                        <a:latin typeface="Cambria Math" charset="0"/>
                        <a:ea typeface="Songti SC" charset="-122"/>
                        <a:cs typeface="Songti SC" charset="-122"/>
                      </a:rPr>
                      <m:t>𝟎</m:t>
                    </m:r>
                    <m:r>
                      <a:rPr lang="zh-CN" altLang="en-US" sz="2400" b="1" dirty="0">
                        <a:latin typeface="Cambria Math" charset="0"/>
                        <a:ea typeface="Songti SC" charset="-122"/>
                        <a:cs typeface="Songti SC" charset="-122"/>
                      </a:rPr>
                      <m:t>，</m:t>
                    </m:r>
                  </m:oMath>
                </a14:m>
                <a:endParaRPr lang="zh-CN" altLang="en-US" sz="2400" b="1" dirty="0" smtClean="0">
                  <a:latin typeface="Cambria Math" charset="0"/>
                  <a:ea typeface="Songti SC" charset="-122"/>
                  <a:cs typeface="Songti SC" charset="-122"/>
                </a:endParaRPr>
              </a:p>
              <a:p>
                <a:pPr>
                  <a:spcBef>
                    <a:spcPct val="50000"/>
                  </a:spcBef>
                </a:pPr>
                <a14:m>
                  <m:oMath xmlns:m="http://schemas.openxmlformats.org/officeDocument/2006/math">
                    <m:r>
                      <a:rPr lang="zh-CN" altLang="en-US" sz="2400" b="1" i="1" dirty="0">
                        <a:latin typeface="Cambria Math" charset="0"/>
                        <a:ea typeface="Songti SC" charset="-122"/>
                        <a:cs typeface="Songti SC" charset="-122"/>
                      </a:rPr>
                      <m:t>则</m:t>
                    </m:r>
                    <m:r>
                      <a:rPr lang="zh-CN" altLang="en-US" sz="2400" b="1" i="1" dirty="0" smtClean="0">
                        <a:latin typeface="Cambria Math" charset="0"/>
                        <a:ea typeface="Songti SC" charset="-122"/>
                        <a:cs typeface="Songti SC" charset="-122"/>
                      </a:rPr>
                      <m:t>线性规划问题具有</m:t>
                    </m:r>
                    <m:r>
                      <a:rPr lang="zh-CN" altLang="en-US" sz="2400" b="1" i="1" dirty="0" smtClean="0">
                        <a:solidFill>
                          <a:srgbClr val="FF0000"/>
                        </a:solidFill>
                        <a:latin typeface="Cambria Math" charset="0"/>
                        <a:ea typeface="Songti SC" charset="-122"/>
                        <a:cs typeface="Songti SC" charset="-122"/>
                      </a:rPr>
                      <m:t>无界性（无最优解）</m:t>
                    </m:r>
                  </m:oMath>
                </a14:m>
                <a:r>
                  <a:rPr lang="zh-CN" altLang="en-US" sz="2400" b="1" dirty="0" smtClean="0">
                    <a:solidFill>
                      <a:schemeClr val="tx1"/>
                    </a:solidFill>
                    <a:latin typeface="Songti SC" charset="-122"/>
                    <a:ea typeface="Songti SC" charset="-122"/>
                    <a:cs typeface="Songti SC" charset="-122"/>
                  </a:rPr>
                  <a:t>。</a:t>
                </a:r>
              </a:p>
              <a:p>
                <a:pPr marL="342900" indent="-342900">
                  <a:spcBef>
                    <a:spcPct val="50000"/>
                  </a:spcBef>
                  <a:buFont typeface="Wingdings" charset="2"/>
                  <a:buChar char="Ø"/>
                </a:pPr>
                <a:r>
                  <a:rPr lang="zh-CN" altLang="en-US" sz="2400" b="1" dirty="0" smtClean="0">
                    <a:solidFill>
                      <a:schemeClr val="tx1"/>
                    </a:solidFill>
                    <a:latin typeface="Songti SC" charset="-122"/>
                    <a:ea typeface="Songti SC" charset="-122"/>
                    <a:cs typeface="Songti SC" charset="-122"/>
                  </a:rPr>
                  <a:t>当求目标函数</a:t>
                </a:r>
                <a:r>
                  <a:rPr lang="zh-CN" altLang="en-US" sz="2400" b="1" dirty="0" smtClean="0">
                    <a:solidFill>
                      <a:srgbClr val="FF0000"/>
                    </a:solidFill>
                    <a:latin typeface="Songti SC" charset="-122"/>
                    <a:ea typeface="Songti SC" charset="-122"/>
                    <a:cs typeface="Songti SC" charset="-122"/>
                  </a:rPr>
                  <a:t>极小化</a:t>
                </a:r>
                <a:r>
                  <a:rPr lang="zh-CN" altLang="en-US" sz="2400" b="1" dirty="0" smtClean="0">
                    <a:solidFill>
                      <a:schemeClr val="tx1"/>
                    </a:solidFill>
                    <a:latin typeface="Songti SC" charset="-122"/>
                    <a:ea typeface="Songti SC" charset="-122"/>
                    <a:cs typeface="Songti SC" charset="-122"/>
                  </a:rPr>
                  <a:t>时，将其化为标准型。</a:t>
                </a:r>
              </a:p>
              <a:p>
                <a:pPr>
                  <a:spcBef>
                    <a:spcPct val="50000"/>
                  </a:spcBef>
                </a:pPr>
                <a:r>
                  <a:rPr lang="zh-CN" altLang="en-US" sz="2400" b="1" dirty="0" smtClean="0">
                    <a:solidFill>
                      <a:schemeClr val="tx1"/>
                    </a:solidFill>
                    <a:latin typeface="Songti SC" charset="-122"/>
                    <a:ea typeface="Songti SC" charset="-122"/>
                    <a:cs typeface="Songti SC" charset="-122"/>
                  </a:rPr>
                  <a:t>如果不化，将</a:t>
                </a:r>
                <a:r>
                  <a:rPr lang="en-US" altLang="zh-CN" sz="2400" b="1" dirty="0" smtClean="0">
                    <a:solidFill>
                      <a:schemeClr val="tx1"/>
                    </a:solidFill>
                    <a:latin typeface="Songti SC" charset="-122"/>
                    <a:ea typeface="Songti SC" charset="-122"/>
                    <a:cs typeface="Songti SC" charset="-122"/>
                  </a:rPr>
                  <a:t>1.2</a:t>
                </a:r>
                <a:r>
                  <a:rPr lang="zh-CN" altLang="en-US" sz="2400" b="1" dirty="0" smtClean="0">
                    <a:solidFill>
                      <a:schemeClr val="tx1"/>
                    </a:solidFill>
                    <a:latin typeface="Songti SC" charset="-122"/>
                    <a:ea typeface="Songti SC" charset="-122"/>
                    <a:cs typeface="Songti SC" charset="-122"/>
                  </a:rPr>
                  <a:t>中的</a:t>
                </a:r>
                <a14:m>
                  <m:oMath xmlns:m="http://schemas.openxmlformats.org/officeDocument/2006/math">
                    <m:r>
                      <a:rPr lang="zh-CN" altLang="en-US" sz="2400" b="1" i="1" dirty="0">
                        <a:latin typeface="Cambria Math" charset="0"/>
                        <a:ea typeface="Songti SC" charset="-122"/>
                        <a:cs typeface="Songti SC" charset="-122"/>
                      </a:rPr>
                      <m:t>𝝈</m:t>
                    </m:r>
                  </m:oMath>
                </a14:m>
                <a:r>
                  <a:rPr lang="en-US" altLang="zh-CN" sz="2400" b="1" baseline="-25000" dirty="0">
                    <a:latin typeface="Songti SC" charset="-122"/>
                    <a:ea typeface="Songti SC" charset="-122"/>
                    <a:cs typeface="Songti SC" charset="-122"/>
                  </a:rPr>
                  <a:t>j</a:t>
                </a:r>
                <a14:m>
                  <m:oMath xmlns:m="http://schemas.openxmlformats.org/officeDocument/2006/math">
                    <m:r>
                      <a:rPr lang="en-US" altLang="zh-CN" sz="2400" b="1" i="1" dirty="0">
                        <a:latin typeface="Cambria Math" charset="0"/>
                        <a:ea typeface="Songti SC" charset="-122"/>
                        <a:cs typeface="Songti SC" charset="-122"/>
                      </a:rPr>
                      <m:t>≤</m:t>
                    </m:r>
                    <m:r>
                      <a:rPr lang="en-US" altLang="zh-CN" sz="2400" b="1" i="1" dirty="0">
                        <a:latin typeface="Cambria Math" charset="0"/>
                        <a:ea typeface="Songti SC" charset="-122"/>
                        <a:cs typeface="Songti SC" charset="-122"/>
                      </a:rPr>
                      <m:t>𝟎</m:t>
                    </m:r>
                  </m:oMath>
                </a14:m>
                <a:r>
                  <a:rPr lang="zh-CN" altLang="en-US" sz="2400" b="1" dirty="0" smtClean="0">
                    <a:solidFill>
                      <a:schemeClr val="tx1"/>
                    </a:solidFill>
                    <a:latin typeface="Songti SC" charset="-122"/>
                    <a:ea typeface="Songti SC" charset="-122"/>
                    <a:cs typeface="Songti SC" charset="-122"/>
                  </a:rPr>
                  <a:t>改为</a:t>
                </a:r>
                <a14:m>
                  <m:oMath xmlns:m="http://schemas.openxmlformats.org/officeDocument/2006/math">
                    <m:r>
                      <a:rPr lang="zh-CN" altLang="en-US" sz="2400" b="1" i="1" dirty="0">
                        <a:latin typeface="Cambria Math" charset="0"/>
                        <a:ea typeface="Songti SC" charset="-122"/>
                        <a:cs typeface="Songti SC" charset="-122"/>
                      </a:rPr>
                      <m:t>𝝈</m:t>
                    </m:r>
                  </m:oMath>
                </a14:m>
                <a:r>
                  <a:rPr lang="en-US" altLang="zh-CN" sz="2400" b="1" baseline="-25000" dirty="0">
                    <a:latin typeface="Songti SC" charset="-122"/>
                    <a:ea typeface="Songti SC" charset="-122"/>
                    <a:cs typeface="Songti SC" charset="-122"/>
                  </a:rPr>
                  <a:t>j</a:t>
                </a:r>
                <a14:m>
                  <m:oMath xmlns:m="http://schemas.openxmlformats.org/officeDocument/2006/math">
                    <m:r>
                      <a:rPr lang="en-US" altLang="zh-CN" sz="2400" b="1" i="1" dirty="0" smtClean="0">
                        <a:latin typeface="Cambria Math" charset="0"/>
                        <a:ea typeface="Cambria Math" charset="0"/>
                        <a:cs typeface="Cambria Math" charset="0"/>
                      </a:rPr>
                      <m:t>≥</m:t>
                    </m:r>
                    <m:r>
                      <a:rPr lang="en-US" altLang="zh-CN" sz="2400" b="1" i="1" dirty="0">
                        <a:latin typeface="Cambria Math" charset="0"/>
                        <a:ea typeface="Songti SC" charset="-122"/>
                        <a:cs typeface="Songti SC" charset="-122"/>
                      </a:rPr>
                      <m:t>𝟎</m:t>
                    </m:r>
                  </m:oMath>
                </a14:m>
                <a:r>
                  <a:rPr lang="zh-CN" altLang="en-US" sz="2400" b="1" dirty="0" smtClean="0">
                    <a:solidFill>
                      <a:schemeClr val="tx1"/>
                    </a:solidFill>
                    <a:latin typeface="Songti SC" charset="-122"/>
                    <a:ea typeface="Songti SC" charset="-122"/>
                    <a:cs typeface="Songti SC" charset="-122"/>
                  </a:rPr>
                  <a:t>，</a:t>
                </a:r>
                <a:r>
                  <a:rPr lang="en-US" altLang="zh-CN" sz="2400" b="1" dirty="0" smtClean="0">
                    <a:solidFill>
                      <a:schemeClr val="tx1"/>
                    </a:solidFill>
                    <a:latin typeface="Songti SC" charset="-122"/>
                    <a:ea typeface="Songti SC" charset="-122"/>
                    <a:cs typeface="Songti SC" charset="-122"/>
                  </a:rPr>
                  <a:t>3</a:t>
                </a:r>
                <a:r>
                  <a:rPr lang="zh-CN" altLang="en-US" sz="2400" b="1" dirty="0" smtClean="0">
                    <a:solidFill>
                      <a:schemeClr val="tx1"/>
                    </a:solidFill>
                    <a:latin typeface="Songti SC" charset="-122"/>
                    <a:ea typeface="Songti SC" charset="-122"/>
                    <a:cs typeface="Songti SC" charset="-122"/>
                  </a:rPr>
                  <a:t>中的</a:t>
                </a:r>
                <a14:m>
                  <m:oMath xmlns:m="http://schemas.openxmlformats.org/officeDocument/2006/math">
                    <m:r>
                      <a:rPr lang="zh-CN" altLang="en-US" sz="2400" b="1" i="1" dirty="0">
                        <a:latin typeface="Cambria Math" charset="0"/>
                        <a:ea typeface="Songti SC" charset="-122"/>
                        <a:cs typeface="Songti SC" charset="-122"/>
                      </a:rPr>
                      <m:t>𝝈</m:t>
                    </m:r>
                  </m:oMath>
                </a14:m>
                <a:r>
                  <a:rPr lang="en-US" altLang="zh-CN" sz="2400" b="1" baseline="-25000" dirty="0" err="1">
                    <a:latin typeface="Songti SC" charset="-122"/>
                    <a:ea typeface="Songti SC" charset="-122"/>
                    <a:cs typeface="Songti SC" charset="-122"/>
                  </a:rPr>
                  <a:t>m+k</a:t>
                </a:r>
                <a:r>
                  <a:rPr lang="en-US" altLang="zh-CN" sz="2400" b="1" dirty="0">
                    <a:ea typeface="Songti SC" charset="-122"/>
                    <a:cs typeface="Songti SC" charset="-122"/>
                  </a:rPr>
                  <a:t> </a:t>
                </a:r>
                <a14:m>
                  <m:oMath xmlns:m="http://schemas.openxmlformats.org/officeDocument/2006/math">
                    <m:r>
                      <a:rPr kumimoji="1" lang="en-US" altLang="zh-CN" sz="2400" i="1">
                        <a:latin typeface="Cambria Math" charset="0"/>
                        <a:ea typeface="Cambria Math" charset="0"/>
                        <a:cs typeface="Cambria Math" charset="0"/>
                      </a:rPr>
                      <m:t>&gt;</m:t>
                    </m:r>
                  </m:oMath>
                </a14:m>
                <a:r>
                  <a:rPr lang="en-US" altLang="zh-CN" sz="2400" b="1" dirty="0" smtClean="0">
                    <a:latin typeface="Songti SC" charset="-122"/>
                    <a:ea typeface="Songti SC" charset="-122"/>
                    <a:cs typeface="Songti SC" charset="-122"/>
                  </a:rPr>
                  <a:t>0</a:t>
                </a:r>
                <a:r>
                  <a:rPr lang="zh-CN" altLang="en-US" sz="2400" b="1" dirty="0" smtClean="0">
                    <a:latin typeface="Songti SC" charset="-122"/>
                    <a:ea typeface="Songti SC" charset="-122"/>
                    <a:cs typeface="Songti SC" charset="-122"/>
                  </a:rPr>
                  <a:t>改为</a:t>
                </a:r>
                <a14:m>
                  <m:oMath xmlns:m="http://schemas.openxmlformats.org/officeDocument/2006/math">
                    <m:r>
                      <a:rPr lang="zh-CN" altLang="en-US" sz="2400" b="1" i="1" dirty="0">
                        <a:latin typeface="Cambria Math" charset="0"/>
                        <a:ea typeface="Songti SC" charset="-122"/>
                        <a:cs typeface="Songti SC" charset="-122"/>
                      </a:rPr>
                      <m:t>𝝈</m:t>
                    </m:r>
                  </m:oMath>
                </a14:m>
                <a:r>
                  <a:rPr lang="en-US" altLang="zh-CN" sz="2400" b="1" baseline="-25000" dirty="0" err="1">
                    <a:latin typeface="Songti SC" charset="-122"/>
                    <a:ea typeface="Songti SC" charset="-122"/>
                    <a:cs typeface="Songti SC" charset="-122"/>
                  </a:rPr>
                  <a:t>m+k</a:t>
                </a:r>
                <a:r>
                  <a:rPr lang="en-US" altLang="zh-CN" sz="2400" b="1" dirty="0">
                    <a:ea typeface="Songti SC" charset="-122"/>
                    <a:cs typeface="Songti SC" charset="-122"/>
                  </a:rPr>
                  <a:t> </a:t>
                </a:r>
                <a14:m>
                  <m:oMath xmlns:m="http://schemas.openxmlformats.org/officeDocument/2006/math">
                    <m:r>
                      <a:rPr kumimoji="1" lang="hr-HR" altLang="zh-CN" sz="2400" i="1" dirty="0" smtClean="0">
                        <a:latin typeface="Cambria Math" charset="0"/>
                        <a:ea typeface="Cambria Math" charset="0"/>
                        <a:cs typeface="Cambria Math" charset="0"/>
                      </a:rPr>
                      <m:t>&lt;</m:t>
                    </m:r>
                  </m:oMath>
                </a14:m>
                <a:r>
                  <a:rPr lang="en-US" altLang="zh-CN" sz="2400" b="1" dirty="0" smtClean="0">
                    <a:latin typeface="Songti SC" charset="-122"/>
                    <a:ea typeface="Songti SC" charset="-122"/>
                    <a:cs typeface="Songti SC" charset="-122"/>
                  </a:rPr>
                  <a:t>0</a:t>
                </a:r>
                <a:r>
                  <a:rPr lang="zh-CN" altLang="en-US" sz="2400" b="1" dirty="0" smtClean="0">
                    <a:latin typeface="Songti SC" charset="-122"/>
                    <a:ea typeface="Songti SC" charset="-122"/>
                    <a:cs typeface="Songti SC" charset="-122"/>
                  </a:rPr>
                  <a:t>。</a:t>
                </a:r>
                <a:endParaRPr lang="zh-CN" altLang="en-US" sz="2400" b="1" dirty="0">
                  <a:solidFill>
                    <a:schemeClr val="tx1"/>
                  </a:solidFill>
                  <a:latin typeface="Songti SC" charset="-122"/>
                  <a:ea typeface="Songti SC" charset="-122"/>
                  <a:cs typeface="Songti SC" charset="-122"/>
                </a:endParaRPr>
              </a:p>
            </p:txBody>
          </p:sp>
        </mc:Choice>
        <mc:Fallback>
          <p:sp>
            <p:nvSpPr>
              <p:cNvPr id="48" name="Text Box 4"/>
              <p:cNvSpPr txBox="1">
                <a:spLocks noRot="1" noChangeAspect="1" noMove="1" noResize="1" noEditPoints="1" noAdjustHandles="1" noChangeArrowheads="1" noChangeShapeType="1" noTextEdit="1"/>
              </p:cNvSpPr>
              <p:nvPr/>
            </p:nvSpPr>
            <p:spPr bwMode="auto">
              <a:xfrm>
                <a:off x="1403243" y="4449630"/>
                <a:ext cx="9856294" cy="2123658"/>
              </a:xfrm>
              <a:prstGeom prst="rect">
                <a:avLst/>
              </a:prstGeom>
              <a:blipFill rotWithShape="0">
                <a:blip r:embed="rId6"/>
                <a:stretch>
                  <a:fillRect l="-928" t="-2011" b="-6034"/>
                </a:stretch>
              </a:blip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r>
                  <a:rPr lang="zh-CN" altLang="en-US">
                    <a:noFill/>
                  </a:rPr>
                  <a:t> </a:t>
                </a:r>
              </a:p>
            </p:txBody>
          </p:sp>
        </mc:Fallback>
      </mc:AlternateContent>
      <p:sp>
        <p:nvSpPr>
          <p:cNvPr id="13" name="圆角矩形标注 12"/>
          <p:cNvSpPr/>
          <p:nvPr/>
        </p:nvSpPr>
        <p:spPr>
          <a:xfrm>
            <a:off x="10484433" y="4080298"/>
            <a:ext cx="974558" cy="546725"/>
          </a:xfrm>
          <a:prstGeom prst="wedgeRoundRectCallout">
            <a:avLst>
              <a:gd name="adj1" fmla="val -381116"/>
              <a:gd name="adj2" fmla="val 167699"/>
              <a:gd name="adj3" fmla="val 16667"/>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20000"/>
                  <a:lumOff val="80000"/>
                </a:schemeClr>
              </a:solidFill>
            </a:endParaRPr>
          </a:p>
        </p:txBody>
      </p:sp>
      <p:sp>
        <p:nvSpPr>
          <p:cNvPr id="14" name="文本框 13"/>
          <p:cNvSpPr txBox="1"/>
          <p:nvPr/>
        </p:nvSpPr>
        <p:spPr>
          <a:xfrm>
            <a:off x="10517520" y="4138294"/>
            <a:ext cx="908384" cy="369332"/>
          </a:xfrm>
          <a:prstGeom prst="rect">
            <a:avLst/>
          </a:prstGeom>
          <a:noFill/>
        </p:spPr>
        <p:txBody>
          <a:bodyPr wrap="square" rtlCol="0">
            <a:spAutoFit/>
          </a:bodyPr>
          <a:lstStyle/>
          <a:p>
            <a:pPr algn="ctr"/>
            <a:r>
              <a:rPr lang="zh-CN" altLang="en-US" dirty="0" smtClean="0">
                <a:latin typeface="微软雅黑" panose="020B0503020204020204" pitchFamily="34" charset="-122"/>
                <a:ea typeface="微软雅黑" panose="020B0503020204020204" pitchFamily="34" charset="-122"/>
              </a:rPr>
              <a:t>疑问</a:t>
            </a:r>
            <a:r>
              <a:rPr lang="en-US" altLang="zh-CN" dirty="0" smtClean="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031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 calcmode="lin" valueType="num">
                                      <p:cBhvr additive="base">
                                        <p:cTn id="7"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
                                            <p:txEl>
                                              <p:pRg st="0" end="0"/>
                                            </p:txEl>
                                          </p:spTgt>
                                        </p:tgtEl>
                                        <p:attrNameLst>
                                          <p:attrName>style.visibility</p:attrName>
                                        </p:attrNameLst>
                                      </p:cBhvr>
                                      <p:to>
                                        <p:strVal val="visible"/>
                                      </p:to>
                                    </p:set>
                                    <p:anim calcmode="lin" valueType="num">
                                      <p:cBhvr additive="base">
                                        <p:cTn id="13"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
                                            <p:txEl>
                                              <p:pRg st="1" end="1"/>
                                            </p:txEl>
                                          </p:spTgt>
                                        </p:tgtEl>
                                        <p:attrNameLst>
                                          <p:attrName>style.visibility</p:attrName>
                                        </p:attrNameLst>
                                      </p:cBhvr>
                                      <p:to>
                                        <p:strVal val="visible"/>
                                      </p:to>
                                    </p:set>
                                    <p:anim calcmode="lin" valueType="num">
                                      <p:cBhvr additive="base">
                                        <p:cTn id="19" dur="500" fill="hold"/>
                                        <p:tgtEl>
                                          <p:spTgt spid="30">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8">
                                            <p:txEl>
                                              <p:pRg st="0" end="0"/>
                                            </p:txEl>
                                          </p:spTgt>
                                        </p:tgtEl>
                                        <p:attrNameLst>
                                          <p:attrName>style.visibility</p:attrName>
                                        </p:attrNameLst>
                                      </p:cBhvr>
                                      <p:to>
                                        <p:strVal val="visible"/>
                                      </p:to>
                                    </p:set>
                                    <p:anim calcmode="lin" valueType="num">
                                      <p:cBhvr additive="base">
                                        <p:cTn id="25"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8">
                                            <p:txEl>
                                              <p:pRg st="1" end="1"/>
                                            </p:txEl>
                                          </p:spTgt>
                                        </p:tgtEl>
                                        <p:attrNameLst>
                                          <p:attrName>style.visibility</p:attrName>
                                        </p:attrNameLst>
                                      </p:cBhvr>
                                      <p:to>
                                        <p:strVal val="visible"/>
                                      </p:to>
                                    </p:set>
                                    <p:anim calcmode="lin" valueType="num">
                                      <p:cBhvr additive="base">
                                        <p:cTn id="31" dur="500" fill="hold"/>
                                        <p:tgtEl>
                                          <p:spTgt spid="48">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8">
                                            <p:txEl>
                                              <p:pRg st="2" end="2"/>
                                            </p:txEl>
                                          </p:spTgt>
                                        </p:tgtEl>
                                        <p:attrNameLst>
                                          <p:attrName>style.visibility</p:attrName>
                                        </p:attrNameLst>
                                      </p:cBhvr>
                                      <p:to>
                                        <p:strVal val="visible"/>
                                      </p:to>
                                    </p:set>
                                    <p:anim calcmode="lin" valueType="num">
                                      <p:cBhvr additive="base">
                                        <p:cTn id="37" dur="500" fill="hold"/>
                                        <p:tgtEl>
                                          <p:spTgt spid="48">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8">
                                            <p:txEl>
                                              <p:pRg st="3" end="3"/>
                                            </p:txEl>
                                          </p:spTgt>
                                        </p:tgtEl>
                                        <p:attrNameLst>
                                          <p:attrName>style.visibility</p:attrName>
                                        </p:attrNameLst>
                                      </p:cBhvr>
                                      <p:to>
                                        <p:strVal val="visible"/>
                                      </p:to>
                                    </p:set>
                                    <p:anim calcmode="lin" valueType="num">
                                      <p:cBhvr additive="base">
                                        <p:cTn id="43" dur="500" fill="hold"/>
                                        <p:tgtEl>
                                          <p:spTgt spid="48">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autoUpdateAnimBg="0"/>
      <p:bldP spid="30" grpId="0" build="p" autoUpdateAnimBg="0"/>
      <p:bldP spid="4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79019"/>
            <a:ext cx="37818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smtClean="0">
                <a:solidFill>
                  <a:srgbClr val="46A4D0"/>
                </a:solidFill>
                <a:latin typeface="宋体-简 粗体" charset="-122"/>
                <a:ea typeface="宋体-简 粗体" charset="-122"/>
                <a:cs typeface="宋体-简 粗体" charset="-122"/>
              </a:rPr>
              <a:t>2.</a:t>
            </a:r>
            <a:r>
              <a:rPr lang="zh-CN" altLang="en-US" sz="2400" b="1" dirty="0" smtClean="0">
                <a:solidFill>
                  <a:srgbClr val="46A4D0"/>
                </a:solidFill>
                <a:latin typeface="宋体-简 粗体" charset="-122"/>
                <a:ea typeface="宋体-简 粗体" charset="-122"/>
                <a:cs typeface="宋体-简 粗体" charset="-122"/>
              </a:rPr>
              <a:t>一般线性规划问题的求解</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9" name="Picture 6" descr="13"/>
          <p:cNvPicPr>
            <a:picLocks noChangeAspect="1" noChangeArrowheads="1"/>
          </p:cNvPicPr>
          <p:nvPr/>
        </p:nvPicPr>
        <p:blipFill rotWithShape="1">
          <a:blip r:embed="rId5">
            <a:extLst>
              <a:ext uri="{28A0092B-C50C-407E-A947-70E740481C1C}">
                <a14:useLocalDpi xmlns:a14="http://schemas.microsoft.com/office/drawing/2010/main" xmlns="" val="0"/>
              </a:ext>
            </a:extLst>
          </a:blip>
          <a:srcRect r="80569" b="66779"/>
          <a:stretch/>
        </p:blipFill>
        <p:spPr bwMode="auto">
          <a:xfrm>
            <a:off x="30164" y="398983"/>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descr="11"/>
          <p:cNvPicPr>
            <a:picLocks noChangeAspect="1" noChangeArrowheads="1"/>
          </p:cNvPicPr>
          <p:nvPr/>
        </p:nvPicPr>
        <p:blipFill rotWithShape="1">
          <a:blip r:embed="rId6">
            <a:extLst>
              <a:ext uri="{28A0092B-C50C-407E-A947-70E740481C1C}">
                <a14:useLocalDpi xmlns:a14="http://schemas.microsoft.com/office/drawing/2010/main" xmlns="" val="0"/>
              </a:ext>
            </a:extLst>
          </a:blip>
          <a:srcRect r="80236" b="67640"/>
          <a:stretch/>
        </p:blipFill>
        <p:spPr bwMode="auto">
          <a:xfrm>
            <a:off x="1" y="448196"/>
            <a:ext cx="1805683" cy="18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4"/>
          <p:cNvSpPr txBox="1">
            <a:spLocks noChangeArrowheads="1"/>
          </p:cNvSpPr>
          <p:nvPr/>
        </p:nvSpPr>
        <p:spPr bwMode="auto">
          <a:xfrm>
            <a:off x="642494" y="1131807"/>
            <a:ext cx="8751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4000" b="1" dirty="0" smtClean="0">
                <a:solidFill>
                  <a:schemeClr val="bg1"/>
                </a:solidFill>
                <a:latin typeface="宋体-简 粗体" charset="-122"/>
                <a:ea typeface="宋体-简 粗体" charset="-122"/>
                <a:cs typeface="宋体-简 粗体" charset="-122"/>
              </a:rPr>
              <a:t>2.3</a:t>
            </a:r>
            <a:r>
              <a:rPr lang="zh-CN" altLang="en-US" sz="4000" b="1" dirty="0" smtClean="0">
                <a:solidFill>
                  <a:schemeClr val="bg1"/>
                </a:solidFill>
                <a:latin typeface="宋体-简 粗体" charset="-122"/>
                <a:ea typeface="宋体-简 粗体" charset="-122"/>
                <a:cs typeface="宋体-简 粗体" charset="-122"/>
              </a:rPr>
              <a:t> </a:t>
            </a:r>
            <a:endParaRPr lang="zh-CN" altLang="en-US" sz="4000" b="1" dirty="0">
              <a:solidFill>
                <a:schemeClr val="bg1"/>
              </a:solidFill>
              <a:latin typeface="宋体-简 粗体" charset="-122"/>
              <a:ea typeface="宋体-简 粗体" charset="-122"/>
              <a:cs typeface="宋体-简 粗体" charset="-122"/>
            </a:endParaRPr>
          </a:p>
        </p:txBody>
      </p:sp>
      <p:sp>
        <p:nvSpPr>
          <p:cNvPr id="12" name="Text Box 7"/>
          <p:cNvSpPr txBox="1">
            <a:spLocks noChangeArrowheads="1"/>
          </p:cNvSpPr>
          <p:nvPr/>
        </p:nvSpPr>
        <p:spPr bwMode="auto">
          <a:xfrm>
            <a:off x="1609727" y="925350"/>
            <a:ext cx="156966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3600" b="1" dirty="0" smtClean="0">
                <a:solidFill>
                  <a:srgbClr val="46A4D0"/>
                </a:solidFill>
                <a:latin typeface="宋体-简 粗体" charset="-122"/>
                <a:ea typeface="宋体-简 粗体" charset="-122"/>
                <a:cs typeface="宋体-简 粗体" charset="-122"/>
              </a:rPr>
              <a:t>基变换</a:t>
            </a:r>
            <a:endParaRPr lang="zh-CN" altLang="zh-CN" sz="3600" b="1" dirty="0">
              <a:solidFill>
                <a:srgbClr val="46A4D0"/>
              </a:solidFill>
              <a:latin typeface="宋体-简 粗体" charset="-122"/>
              <a:ea typeface="宋体-简 粗体" charset="-122"/>
              <a:cs typeface="宋体-简 粗体" charset="-122"/>
            </a:endParaRPr>
          </a:p>
        </p:txBody>
      </p:sp>
      <p:sp>
        <p:nvSpPr>
          <p:cNvPr id="13" name="Text Box 7"/>
          <p:cNvSpPr txBox="1">
            <a:spLocks noChangeArrowheads="1"/>
          </p:cNvSpPr>
          <p:nvPr/>
        </p:nvSpPr>
        <p:spPr bwMode="auto">
          <a:xfrm>
            <a:off x="902842" y="1977464"/>
            <a:ext cx="498566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smtClean="0">
                <a:solidFill>
                  <a:srgbClr val="46A4D0"/>
                </a:solidFill>
                <a:latin typeface="宋体-简 粗体" charset="-122"/>
                <a:ea typeface="宋体-简 粗体" charset="-122"/>
                <a:cs typeface="宋体-简 粗体" charset="-122"/>
              </a:rPr>
              <a:t>一、换入变量确定</a:t>
            </a:r>
            <a:r>
              <a:rPr lang="zh-CN" altLang="en-US" sz="2800" b="1" dirty="0" smtClean="0">
                <a:latin typeface="宋体-简 粗体" charset="-122"/>
                <a:ea typeface="宋体-简 粗体" charset="-122"/>
                <a:cs typeface="宋体-简 粗体" charset="-122"/>
              </a:rPr>
              <a:t>（选大者）</a:t>
            </a:r>
            <a:endParaRPr lang="zh-CN" altLang="zh-CN" sz="2800" b="1" dirty="0">
              <a:latin typeface="宋体-简 粗体" charset="-122"/>
              <a:ea typeface="宋体-简 粗体" charset="-122"/>
              <a:cs typeface="宋体-简 粗体" charset="-122"/>
            </a:endParaRPr>
          </a:p>
        </p:txBody>
      </p:sp>
      <p:sp>
        <p:nvSpPr>
          <p:cNvPr id="14" name="Text Box 7"/>
          <p:cNvSpPr txBox="1">
            <a:spLocks noChangeArrowheads="1"/>
          </p:cNvSpPr>
          <p:nvPr/>
        </p:nvSpPr>
        <p:spPr bwMode="auto">
          <a:xfrm>
            <a:off x="902842" y="3305466"/>
            <a:ext cx="341632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smtClean="0">
                <a:solidFill>
                  <a:srgbClr val="46A4D0"/>
                </a:solidFill>
                <a:latin typeface="宋体-简 粗体" charset="-122"/>
                <a:ea typeface="宋体-简 粗体" charset="-122"/>
                <a:cs typeface="宋体-简 粗体" charset="-122"/>
              </a:rPr>
              <a:t>二、换出变量的确定</a:t>
            </a:r>
            <a:endParaRPr lang="zh-CN" altLang="zh-CN" sz="2800" b="1" dirty="0">
              <a:latin typeface="宋体-简 粗体" charset="-122"/>
              <a:ea typeface="宋体-简 粗体" charset="-122"/>
              <a:cs typeface="宋体-简 粗体" charset="-122"/>
            </a:endParaRPr>
          </a:p>
        </p:txBody>
      </p:sp>
      <p:grpSp>
        <p:nvGrpSpPr>
          <p:cNvPr id="28" name="Group 2"/>
          <p:cNvGrpSpPr>
            <a:grpSpLocks/>
          </p:cNvGrpSpPr>
          <p:nvPr/>
        </p:nvGrpSpPr>
        <p:grpSpPr bwMode="auto">
          <a:xfrm>
            <a:off x="2538248" y="3865982"/>
            <a:ext cx="6369050" cy="941387"/>
            <a:chOff x="564" y="2919"/>
            <a:chExt cx="4012" cy="593"/>
          </a:xfrm>
        </p:grpSpPr>
        <p:graphicFrame>
          <p:nvGraphicFramePr>
            <p:cNvPr id="29" name="Object 3"/>
            <p:cNvGraphicFramePr>
              <a:graphicFrameLocks noChangeAspect="1"/>
            </p:cNvGraphicFramePr>
            <p:nvPr/>
          </p:nvGraphicFramePr>
          <p:xfrm>
            <a:off x="1856" y="2919"/>
            <a:ext cx="2720" cy="593"/>
          </p:xfrm>
          <a:graphic>
            <a:graphicData uri="http://schemas.openxmlformats.org/presentationml/2006/ole">
              <p:oleObj spid="_x0000_s73867" name="公式" r:id="rId7" imgW="2159000" imgH="482600" progId="">
                <p:embed/>
              </p:oleObj>
            </a:graphicData>
          </a:graphic>
        </p:graphicFrame>
        <p:sp>
          <p:nvSpPr>
            <p:cNvPr id="30" name="Text Box 4"/>
            <p:cNvSpPr txBox="1">
              <a:spLocks noChangeArrowheads="1"/>
            </p:cNvSpPr>
            <p:nvPr/>
          </p:nvSpPr>
          <p:spPr bwMode="auto">
            <a:xfrm>
              <a:off x="564" y="3024"/>
              <a:ext cx="516"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p>
              <a:pPr algn="l" eaLnBrk="1" hangingPunct="1">
                <a:spcBef>
                  <a:spcPct val="50000"/>
                </a:spcBef>
              </a:pPr>
              <a:r>
                <a:rPr lang="zh-CN" altLang="en-US" sz="2400">
                  <a:latin typeface="Songti SC" charset="-122"/>
                  <a:ea typeface="Songti SC" charset="-122"/>
                  <a:cs typeface="Songti SC" charset="-122"/>
                </a:rPr>
                <a:t>因此</a:t>
              </a:r>
              <a:endParaRPr lang="zh-CN" altLang="en-US" sz="2400" b="0">
                <a:latin typeface="Songti SC" charset="-122"/>
                <a:ea typeface="Songti SC" charset="-122"/>
                <a:cs typeface="Songti SC" charset="-122"/>
              </a:endParaRPr>
            </a:p>
          </p:txBody>
        </p:sp>
      </p:grpSp>
      <p:grpSp>
        <p:nvGrpSpPr>
          <p:cNvPr id="31" name="Group 5"/>
          <p:cNvGrpSpPr>
            <a:grpSpLocks/>
          </p:cNvGrpSpPr>
          <p:nvPr/>
        </p:nvGrpSpPr>
        <p:grpSpPr bwMode="auto">
          <a:xfrm>
            <a:off x="2401723" y="5315369"/>
            <a:ext cx="7134225" cy="938213"/>
            <a:chOff x="490" y="1984"/>
            <a:chExt cx="4494" cy="591"/>
          </a:xfrm>
        </p:grpSpPr>
        <p:graphicFrame>
          <p:nvGraphicFramePr>
            <p:cNvPr id="32" name="Object 6"/>
            <p:cNvGraphicFramePr>
              <a:graphicFrameLocks noChangeAspect="1"/>
            </p:cNvGraphicFramePr>
            <p:nvPr>
              <p:extLst>
                <p:ext uri="{D42A27DB-BD31-4B8C-83A1-F6EECF244321}">
                  <p14:modId xmlns:p14="http://schemas.microsoft.com/office/powerpoint/2010/main" xmlns="" val="1186452551"/>
                </p:ext>
              </p:extLst>
            </p:nvPr>
          </p:nvGraphicFramePr>
          <p:xfrm>
            <a:off x="1816" y="1984"/>
            <a:ext cx="3168" cy="591"/>
          </p:xfrm>
          <a:graphic>
            <a:graphicData uri="http://schemas.openxmlformats.org/presentationml/2006/ole">
              <p:oleObj spid="_x0000_s73868" name="公式" r:id="rId8" imgW="2514600" imgH="482600" progId="">
                <p:embed/>
              </p:oleObj>
            </a:graphicData>
          </a:graphic>
        </p:graphicFrame>
        <p:sp>
          <p:nvSpPr>
            <p:cNvPr id="33" name="Text Box 7"/>
            <p:cNvSpPr txBox="1">
              <a:spLocks noChangeArrowheads="1"/>
            </p:cNvSpPr>
            <p:nvPr/>
          </p:nvSpPr>
          <p:spPr bwMode="auto">
            <a:xfrm>
              <a:off x="490" y="2107"/>
              <a:ext cx="1154"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p>
              <a:pPr algn="l" eaLnBrk="1" hangingPunct="1">
                <a:spcBef>
                  <a:spcPct val="50000"/>
                </a:spcBef>
              </a:pPr>
              <a:r>
                <a:rPr lang="zh-CN" altLang="en-US" sz="2400">
                  <a:latin typeface="Songti SC" charset="-122"/>
                  <a:ea typeface="Songti SC" charset="-122"/>
                  <a:cs typeface="Songti SC" charset="-122"/>
                </a:rPr>
                <a:t>使之尽量大</a:t>
              </a:r>
            </a:p>
          </p:txBody>
        </p:sp>
      </p:grpSp>
      <p:pic>
        <p:nvPicPr>
          <p:cNvPr id="19" name="图片 18"/>
          <p:cNvPicPr>
            <a:picLocks noChangeAspect="1"/>
          </p:cNvPicPr>
          <p:nvPr/>
        </p:nvPicPr>
        <p:blipFill>
          <a:blip r:embed="rId9"/>
          <a:stretch>
            <a:fillRect/>
          </a:stretch>
        </p:blipFill>
        <p:spPr>
          <a:xfrm>
            <a:off x="5695059" y="2080287"/>
            <a:ext cx="3292049" cy="842152"/>
          </a:xfrm>
          <a:prstGeom prst="rect">
            <a:avLst/>
          </a:prstGeom>
        </p:spPr>
      </p:pic>
    </p:spTree>
    <p:extLst>
      <p:ext uri="{BB962C8B-B14F-4D97-AF65-F5344CB8AC3E}">
        <p14:creationId xmlns:p14="http://schemas.microsoft.com/office/powerpoint/2010/main" xmlns="" val="155039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0-#ppt_w/2"/>
                                          </p:val>
                                        </p:tav>
                                        <p:tav tm="100000">
                                          <p:val>
                                            <p:strVal val="#ppt_x"/>
                                          </p:val>
                                        </p:tav>
                                      </p:tavLst>
                                    </p:anim>
                                    <p:anim calcmode="lin" valueType="num">
                                      <p:cBhvr additive="base">
                                        <p:cTn id="1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79019"/>
            <a:ext cx="37818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smtClean="0">
                <a:solidFill>
                  <a:srgbClr val="46A4D0"/>
                </a:solidFill>
                <a:latin typeface="宋体-简 粗体" charset="-122"/>
                <a:ea typeface="宋体-简 粗体" charset="-122"/>
                <a:cs typeface="宋体-简 粗体" charset="-122"/>
              </a:rPr>
              <a:t>2.</a:t>
            </a:r>
            <a:r>
              <a:rPr lang="zh-CN" altLang="en-US" sz="2400" b="1" dirty="0" smtClean="0">
                <a:solidFill>
                  <a:srgbClr val="46A4D0"/>
                </a:solidFill>
                <a:latin typeface="宋体-简 粗体" charset="-122"/>
                <a:ea typeface="宋体-简 粗体" charset="-122"/>
                <a:cs typeface="宋体-简 粗体" charset="-122"/>
              </a:rPr>
              <a:t>一般线性规划问题的求解</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9" name="Picture 6" descr="13"/>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80569" b="66779"/>
          <a:stretch/>
        </p:blipFill>
        <p:spPr bwMode="auto">
          <a:xfrm>
            <a:off x="30164" y="398983"/>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descr="11"/>
          <p:cNvPicPr>
            <a:picLocks noChangeAspect="1" noChangeArrowheads="1"/>
          </p:cNvPicPr>
          <p:nvPr/>
        </p:nvPicPr>
        <p:blipFill rotWithShape="1">
          <a:blip r:embed="rId5">
            <a:extLst>
              <a:ext uri="{28A0092B-C50C-407E-A947-70E740481C1C}">
                <a14:useLocalDpi xmlns:a14="http://schemas.microsoft.com/office/drawing/2010/main" xmlns="" val="0"/>
              </a:ext>
            </a:extLst>
          </a:blip>
          <a:srcRect r="80236" b="67640"/>
          <a:stretch/>
        </p:blipFill>
        <p:spPr bwMode="auto">
          <a:xfrm>
            <a:off x="1" y="448196"/>
            <a:ext cx="1805683" cy="18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4"/>
          <p:cNvSpPr txBox="1">
            <a:spLocks noChangeArrowheads="1"/>
          </p:cNvSpPr>
          <p:nvPr/>
        </p:nvSpPr>
        <p:spPr bwMode="auto">
          <a:xfrm>
            <a:off x="642494" y="1131807"/>
            <a:ext cx="8751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4000" b="1" dirty="0" smtClean="0">
                <a:solidFill>
                  <a:schemeClr val="bg1"/>
                </a:solidFill>
                <a:latin typeface="宋体-简 粗体" charset="-122"/>
                <a:ea typeface="宋体-简 粗体" charset="-122"/>
                <a:cs typeface="宋体-简 粗体" charset="-122"/>
              </a:rPr>
              <a:t>2.4</a:t>
            </a:r>
            <a:r>
              <a:rPr lang="zh-CN" altLang="en-US" sz="4000" b="1" dirty="0" smtClean="0">
                <a:solidFill>
                  <a:schemeClr val="bg1"/>
                </a:solidFill>
                <a:latin typeface="宋体-简 粗体" charset="-122"/>
                <a:ea typeface="宋体-简 粗体" charset="-122"/>
                <a:cs typeface="宋体-简 粗体" charset="-122"/>
              </a:rPr>
              <a:t> </a:t>
            </a:r>
            <a:endParaRPr lang="zh-CN" altLang="en-US" sz="4000" b="1" dirty="0">
              <a:solidFill>
                <a:schemeClr val="bg1"/>
              </a:solidFill>
              <a:latin typeface="宋体-简 粗体" charset="-122"/>
              <a:ea typeface="宋体-简 粗体" charset="-122"/>
              <a:cs typeface="宋体-简 粗体" charset="-122"/>
            </a:endParaRPr>
          </a:p>
        </p:txBody>
      </p:sp>
      <p:sp>
        <p:nvSpPr>
          <p:cNvPr id="12" name="Text Box 7"/>
          <p:cNvSpPr txBox="1">
            <a:spLocks noChangeArrowheads="1"/>
          </p:cNvSpPr>
          <p:nvPr/>
        </p:nvSpPr>
        <p:spPr bwMode="auto">
          <a:xfrm>
            <a:off x="1609727" y="925350"/>
            <a:ext cx="387798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3600" b="1" dirty="0" smtClean="0">
                <a:solidFill>
                  <a:srgbClr val="46A4D0"/>
                </a:solidFill>
                <a:latin typeface="宋体-简 粗体" charset="-122"/>
                <a:ea typeface="宋体-简 粗体" charset="-122"/>
                <a:cs typeface="宋体-简 粗体" charset="-122"/>
              </a:rPr>
              <a:t>迭代（旋转运算）</a:t>
            </a:r>
            <a:endParaRPr lang="zh-CN" altLang="zh-CN" sz="3600" b="1" dirty="0">
              <a:solidFill>
                <a:srgbClr val="46A4D0"/>
              </a:solidFill>
              <a:latin typeface="宋体-简 粗体" charset="-122"/>
              <a:ea typeface="宋体-简 粗体" charset="-122"/>
              <a:cs typeface="宋体-简 粗体"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xmlns="" val="968338082"/>
              </p:ext>
            </p:extLst>
          </p:nvPr>
        </p:nvGraphicFramePr>
        <p:xfrm>
          <a:off x="1080073" y="1848680"/>
          <a:ext cx="10279588" cy="2090606"/>
        </p:xfrm>
        <a:graphic>
          <a:graphicData uri="http://schemas.openxmlformats.org/drawingml/2006/table">
            <a:tbl>
              <a:tblPr firstRow="1" bandRow="1">
                <a:tableStyleId>{2D5ABB26-0587-4C30-8999-92F81FD0307C}</a:tableStyleId>
              </a:tblPr>
              <a:tblGrid>
                <a:gridCol w="599029">
                  <a:extLst>
                    <a:ext uri="{9D8B030D-6E8A-4147-A177-3AD203B41FA5}">
                      <a16:colId xmlns:a16="http://schemas.microsoft.com/office/drawing/2014/main" xmlns="" val="20000"/>
                    </a:ext>
                  </a:extLst>
                </a:gridCol>
                <a:gridCol w="782744">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832339">
                  <a:extLst>
                    <a:ext uri="{9D8B030D-6E8A-4147-A177-3AD203B41FA5}">
                      <a16:colId xmlns:a16="http://schemas.microsoft.com/office/drawing/2014/main" xmlns="" val="20003"/>
                    </a:ext>
                  </a:extLst>
                </a:gridCol>
                <a:gridCol w="996461">
                  <a:extLst>
                    <a:ext uri="{9D8B030D-6E8A-4147-A177-3AD203B41FA5}">
                      <a16:colId xmlns:a16="http://schemas.microsoft.com/office/drawing/2014/main" xmlns="" val="20004"/>
                    </a:ext>
                  </a:extLst>
                </a:gridCol>
                <a:gridCol w="2649416">
                  <a:extLst>
                    <a:ext uri="{9D8B030D-6E8A-4147-A177-3AD203B41FA5}">
                      <a16:colId xmlns:a16="http://schemas.microsoft.com/office/drawing/2014/main" xmlns="" val="20005"/>
                    </a:ext>
                  </a:extLst>
                </a:gridCol>
                <a:gridCol w="1066800">
                  <a:extLst>
                    <a:ext uri="{9D8B030D-6E8A-4147-A177-3AD203B41FA5}">
                      <a16:colId xmlns:a16="http://schemas.microsoft.com/office/drawing/2014/main" xmlns="" val="20006"/>
                    </a:ext>
                  </a:extLst>
                </a:gridCol>
                <a:gridCol w="1488830">
                  <a:extLst>
                    <a:ext uri="{9D8B030D-6E8A-4147-A177-3AD203B41FA5}">
                      <a16:colId xmlns:a16="http://schemas.microsoft.com/office/drawing/2014/main" xmlns="" val="20007"/>
                    </a:ext>
                  </a:extLst>
                </a:gridCol>
                <a:gridCol w="1101969">
                  <a:extLst>
                    <a:ext uri="{9D8B030D-6E8A-4147-A177-3AD203B41FA5}">
                      <a16:colId xmlns:a16="http://schemas.microsoft.com/office/drawing/2014/main" xmlns="" val="20008"/>
                    </a:ext>
                  </a:extLst>
                </a:gridCol>
              </a:tblGrid>
              <a:tr h="536126">
                <a:tc>
                  <a:txBody>
                    <a:bodyPr/>
                    <a:lstStyle/>
                    <a:p>
                      <a:endParaRPr lang="zh-CN" altLang="en-US" sz="2800" b="1" i="0" dirty="0">
                        <a:latin typeface="Songti SC" charset="-122"/>
                        <a:ea typeface="Songti SC" charset="-122"/>
                        <a:cs typeface="Songti SC" charset="-122"/>
                      </a:endParaRPr>
                    </a:p>
                  </a:txBody>
                  <a:tcPr/>
                </a:tc>
                <a:tc>
                  <a:txBody>
                    <a:bodyPr/>
                    <a:lstStyle/>
                    <a:p>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1</a:t>
                      </a:r>
                      <a:endParaRPr lang="zh-CN" altLang="en-US" sz="2800" b="1" i="1" baseline="-25000" dirty="0">
                        <a:solidFill>
                          <a:schemeClr val="tx1"/>
                        </a:solidFill>
                        <a:latin typeface="Songti SC" charset="-122"/>
                        <a:ea typeface="Songti SC" charset="-122"/>
                        <a:cs typeface="Songti SC" charset="-122"/>
                      </a:endParaRPr>
                    </a:p>
                  </a:txBody>
                  <a:tcPr anchor="ctr" anchorCtr="1"/>
                </a:tc>
                <a:tc>
                  <a:txBody>
                    <a:bodyPr/>
                    <a:lstStyle/>
                    <a:p>
                      <a:endParaRPr lang="zh-CN" altLang="en-US" sz="2800" b="1" i="1" dirty="0">
                        <a:solidFill>
                          <a:schemeClr val="tx1"/>
                        </a:solidFill>
                        <a:latin typeface="Songti SC" charset="-122"/>
                        <a:ea typeface="Songti SC" charset="-122"/>
                        <a:cs typeface="Songti SC" charset="-122"/>
                      </a:endParaRPr>
                    </a:p>
                  </a:txBody>
                  <a:tcPr anchor="ctr" anchorCtr="1"/>
                </a:tc>
                <a:tc>
                  <a:txBody>
                    <a:bodyPr/>
                    <a:lstStyle/>
                    <a:p>
                      <a:endParaRPr lang="zh-CN" altLang="en-US" sz="2800" b="1" i="1" dirty="0">
                        <a:solidFill>
                          <a:schemeClr val="tx1"/>
                        </a:solidFill>
                        <a:latin typeface="Songti SC" charset="-122"/>
                        <a:ea typeface="Songti SC" charset="-122"/>
                        <a:cs typeface="Songti SC" charset="-122"/>
                      </a:endParaRPr>
                    </a:p>
                  </a:txBody>
                  <a:tcPr anchor="ctr" anchorCtr="1"/>
                </a:tc>
                <a:tc>
                  <a:txBody>
                    <a:bodyPr/>
                    <a:lstStyle/>
                    <a:p>
                      <a:endParaRPr lang="zh-CN" altLang="en-US" sz="2800" b="1" i="1"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a:t>
                      </a:r>
                      <a:r>
                        <a:rPr lang="en-US" altLang="zh-CN" sz="2800" b="1" i="1" kern="1200" baseline="-25000" dirty="0" smtClean="0">
                          <a:latin typeface="Songti SC" charset="-122"/>
                          <a:ea typeface="Songti SC" charset="-122"/>
                          <a:cs typeface="Songti SC" charset="-122"/>
                        </a:rPr>
                        <a:t>1,m+1</a:t>
                      </a: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m+1</a:t>
                      </a:r>
                      <a:endParaRPr lang="zh-CN" altLang="en-US" sz="2800" b="1" i="1" baseline="-25000" dirty="0" smtClean="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a:t>
                      </a:r>
                      <a:r>
                        <a:rPr lang="en-US" altLang="zh-CN" sz="2800" b="1" i="1" kern="1200" baseline="-25000" dirty="0" smtClean="0">
                          <a:latin typeface="Songti SC" charset="-122"/>
                          <a:ea typeface="Songti SC" charset="-122"/>
                          <a:cs typeface="Songti SC" charset="-122"/>
                        </a:rPr>
                        <a:t>1n</a:t>
                      </a: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n</a:t>
                      </a:r>
                      <a:endParaRPr lang="zh-CN" altLang="en-US" sz="2800" b="1" i="1" kern="12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=b</a:t>
                      </a:r>
                      <a:r>
                        <a:rPr lang="en-US" altLang="zh-CN" sz="2800" b="1" i="1" kern="1200" baseline="-25000" dirty="0" smtClean="0">
                          <a:latin typeface="Songti SC" charset="-122"/>
                          <a:ea typeface="Songti SC" charset="-122"/>
                          <a:cs typeface="Songti SC" charset="-122"/>
                        </a:rPr>
                        <a:t>1</a:t>
                      </a:r>
                      <a:endParaRPr lang="zh-CN" altLang="en-US" sz="2800" b="1" i="1" kern="1200" baseline="-25000" dirty="0">
                        <a:solidFill>
                          <a:schemeClr val="tx1"/>
                        </a:solidFill>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0"/>
                  </a:ext>
                </a:extLst>
              </a:tr>
              <a:tr h="518160">
                <a:tc>
                  <a:txBody>
                    <a:bodyPr/>
                    <a:lstStyle/>
                    <a:p>
                      <a:endParaRPr lang="zh-CN" altLang="en-US" sz="2800" b="1" i="0">
                        <a:latin typeface="Songti SC" charset="-122"/>
                        <a:ea typeface="Songti SC" charset="-122"/>
                        <a:cs typeface="Songti SC" charset="-122"/>
                      </a:endParaRPr>
                    </a:p>
                  </a:txBody>
                  <a:tcPr/>
                </a:tc>
                <a:tc>
                  <a:txBody>
                    <a:bodyPr/>
                    <a:lstStyle/>
                    <a:p>
                      <a:endParaRPr lang="zh-CN" altLang="en-US" sz="2800" b="1" i="1">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2</a:t>
                      </a:r>
                      <a:endParaRPr lang="zh-CN" altLang="en-US" sz="2800" b="1" i="1" baseline="-25000" dirty="0" smtClean="0">
                        <a:latin typeface="Songti SC" charset="-122"/>
                        <a:ea typeface="Songti SC" charset="-122"/>
                        <a:cs typeface="Songti SC" charset="-122"/>
                      </a:endParaRPr>
                    </a:p>
                  </a:txBody>
                  <a:tcPr anchor="ctr" anchorCtr="1"/>
                </a:tc>
                <a:tc>
                  <a:txBody>
                    <a:bodyPr/>
                    <a:lstStyle/>
                    <a:p>
                      <a:endParaRPr lang="zh-CN" altLang="en-US" sz="2800" b="1" i="1" dirty="0">
                        <a:latin typeface="Songti SC" charset="-122"/>
                        <a:ea typeface="Songti SC" charset="-122"/>
                        <a:cs typeface="Songti SC" charset="-122"/>
                      </a:endParaRPr>
                    </a:p>
                  </a:txBody>
                  <a:tcPr anchor="ctr" anchorCtr="1"/>
                </a:tc>
                <a:tc>
                  <a:txBody>
                    <a:bodyPr/>
                    <a:lstStyle/>
                    <a:p>
                      <a:endParaRPr lang="zh-CN" altLang="en-US" sz="2800" b="1" i="1"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a:t>
                      </a:r>
                      <a:r>
                        <a:rPr lang="en-US" altLang="zh-CN" sz="2800" b="1" i="1" kern="1200" baseline="-25000" dirty="0" smtClean="0">
                          <a:latin typeface="Songti SC" charset="-122"/>
                          <a:ea typeface="Songti SC" charset="-122"/>
                          <a:cs typeface="Songti SC" charset="-122"/>
                        </a:rPr>
                        <a:t>2,m+1</a:t>
                      </a: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m+1</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a:t>
                      </a:r>
                      <a:r>
                        <a:rPr lang="en-US" altLang="zh-CN" sz="2800" b="1" i="1" kern="1200" baseline="-25000" dirty="0" smtClean="0">
                          <a:latin typeface="Songti SC" charset="-122"/>
                          <a:ea typeface="Songti SC" charset="-122"/>
                          <a:cs typeface="Songti SC" charset="-122"/>
                        </a:rPr>
                        <a:t>2n</a:t>
                      </a: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n</a:t>
                      </a:r>
                      <a:endParaRPr lang="zh-CN" altLang="en-US" sz="2800" b="1" i="1"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=b</a:t>
                      </a:r>
                      <a:r>
                        <a:rPr lang="en-US" altLang="zh-CN" sz="2800" b="1" i="1" kern="1200" baseline="-25000" dirty="0" smtClean="0">
                          <a:latin typeface="Songti SC" charset="-122"/>
                          <a:ea typeface="Songti SC" charset="-122"/>
                          <a:cs typeface="Songti SC" charset="-122"/>
                        </a:rPr>
                        <a:t>2</a:t>
                      </a:r>
                      <a:endParaRPr lang="zh-CN" altLang="en-US" sz="2800" b="1" i="1" kern="1200" baseline="-25000" dirty="0">
                        <a:solidFill>
                          <a:schemeClr val="dk1"/>
                        </a:solidFill>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1"/>
                  </a:ext>
                </a:extLst>
              </a:tr>
              <a:tr h="518160">
                <a:tc>
                  <a:txBody>
                    <a:bodyPr/>
                    <a:lstStyle/>
                    <a:p>
                      <a:endParaRPr lang="zh-CN" altLang="en-US" sz="2800" b="1" i="0">
                        <a:latin typeface="Songti SC" charset="-122"/>
                        <a:ea typeface="Songti SC" charset="-122"/>
                        <a:cs typeface="Songti SC" charset="-122"/>
                      </a:endParaRPr>
                    </a:p>
                  </a:txBody>
                  <a:tcPr/>
                </a:tc>
                <a:tc>
                  <a:txBody>
                    <a:bodyPr/>
                    <a:lstStyle/>
                    <a:p>
                      <a:endParaRPr lang="zh-CN" altLang="en-US" sz="2800" b="1" i="1">
                        <a:latin typeface="Songti SC" charset="-122"/>
                        <a:ea typeface="Songti SC" charset="-122"/>
                        <a:cs typeface="Songti SC" charset="-122"/>
                      </a:endParaRPr>
                    </a:p>
                  </a:txBody>
                  <a:tcPr anchor="ctr" anchorCtr="1"/>
                </a:tc>
                <a:tc>
                  <a:txBody>
                    <a:bodyPr/>
                    <a:lstStyle/>
                    <a:p>
                      <a:endParaRPr lang="zh-CN" altLang="en-US" sz="2800" b="1" i="1"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l</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a:t>
                      </a:r>
                      <a:r>
                        <a:rPr lang="en-US" altLang="zh-CN" sz="2800" b="1" i="1" kern="1200" baseline="-25000" dirty="0" smtClean="0">
                          <a:latin typeface="Songti SC" charset="-122"/>
                          <a:ea typeface="Songti SC" charset="-122"/>
                          <a:cs typeface="Songti SC" charset="-122"/>
                        </a:rPr>
                        <a:t>lm+1</a:t>
                      </a: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m+1</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a:t>
                      </a:r>
                      <a:r>
                        <a:rPr lang="en-US" altLang="zh-CN" sz="2800" b="1" i="1" kern="1200" baseline="-25000" dirty="0" smtClean="0">
                          <a:latin typeface="Songti SC" charset="-122"/>
                          <a:ea typeface="Songti SC" charset="-122"/>
                          <a:cs typeface="Songti SC" charset="-122"/>
                        </a:rPr>
                        <a:t>ln</a:t>
                      </a: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n</a:t>
                      </a:r>
                      <a:endParaRPr lang="zh-CN" altLang="en-US" sz="2800" b="1" i="1"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=b</a:t>
                      </a:r>
                      <a:r>
                        <a:rPr lang="en-US" altLang="zh-CN" sz="2800" b="1" i="1" kern="1200" baseline="-25000" dirty="0" smtClean="0">
                          <a:latin typeface="Songti SC" charset="-122"/>
                          <a:ea typeface="Songti SC" charset="-122"/>
                          <a:cs typeface="Songti SC" charset="-122"/>
                        </a:rPr>
                        <a:t>l</a:t>
                      </a:r>
                      <a:endParaRPr lang="zh-CN" altLang="en-US" sz="2800" b="1" i="1" kern="1200" baseline="-25000" dirty="0" smtClean="0">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2"/>
                  </a:ext>
                </a:extLst>
              </a:tr>
              <a:tr h="518160">
                <a:tc>
                  <a:txBody>
                    <a:bodyPr/>
                    <a:lstStyle/>
                    <a:p>
                      <a:endParaRPr lang="zh-CN" altLang="en-US" sz="2800" b="1" i="0">
                        <a:latin typeface="Songti SC" charset="-122"/>
                        <a:ea typeface="Songti SC" charset="-122"/>
                        <a:cs typeface="Songti SC" charset="-122"/>
                      </a:endParaRPr>
                    </a:p>
                  </a:txBody>
                  <a:tcPr/>
                </a:tc>
                <a:tc>
                  <a:txBody>
                    <a:bodyPr/>
                    <a:lstStyle/>
                    <a:p>
                      <a:endParaRPr lang="zh-CN" altLang="en-US" sz="2800" b="1" i="1">
                        <a:latin typeface="Songti SC" charset="-122"/>
                        <a:ea typeface="Songti SC" charset="-122"/>
                        <a:cs typeface="Songti SC" charset="-122"/>
                      </a:endParaRPr>
                    </a:p>
                  </a:txBody>
                  <a:tcPr anchor="ctr" anchorCtr="1"/>
                </a:tc>
                <a:tc>
                  <a:txBody>
                    <a:bodyPr/>
                    <a:lstStyle/>
                    <a:p>
                      <a:endParaRPr lang="zh-CN" altLang="en-US" sz="2800" b="1" i="1">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m</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a:t>
                      </a:r>
                      <a:r>
                        <a:rPr lang="en-US" altLang="zh-CN" sz="2800" b="1" i="1" kern="1200" baseline="-25000" dirty="0" smtClean="0">
                          <a:latin typeface="Songti SC" charset="-122"/>
                          <a:ea typeface="Songti SC" charset="-122"/>
                          <a:cs typeface="Songti SC" charset="-122"/>
                        </a:rPr>
                        <a:t>m,m+1</a:t>
                      </a: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m+1</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r>
                        <a:rPr lang="en-US" altLang="zh-CN" sz="2800" b="1" i="1" kern="1200" dirty="0" err="1" smtClean="0">
                          <a:latin typeface="Songti SC" charset="-122"/>
                          <a:ea typeface="Songti SC" charset="-122"/>
                          <a:cs typeface="Songti SC" charset="-122"/>
                        </a:rPr>
                        <a:t>a</a:t>
                      </a:r>
                      <a:r>
                        <a:rPr lang="en-US" altLang="zh-CN" sz="2800" b="1" i="1" kern="1200" baseline="-25000" dirty="0" err="1" smtClean="0">
                          <a:latin typeface="Songti SC" charset="-122"/>
                          <a:ea typeface="Songti SC" charset="-122"/>
                          <a:cs typeface="Songti SC" charset="-122"/>
                        </a:rPr>
                        <a:t>mn</a:t>
                      </a:r>
                      <a:r>
                        <a:rPr lang="en-US" altLang="zh-CN" sz="2800" b="1" i="1" dirty="0" err="1" smtClean="0">
                          <a:latin typeface="Songti SC" charset="-122"/>
                          <a:ea typeface="Songti SC" charset="-122"/>
                          <a:cs typeface="Songti SC" charset="-122"/>
                        </a:rPr>
                        <a:t>x</a:t>
                      </a:r>
                      <a:r>
                        <a:rPr lang="en-US" altLang="zh-CN" sz="2800" b="1" i="1" baseline="-25000" dirty="0" err="1" smtClean="0">
                          <a:latin typeface="Songti SC" charset="-122"/>
                          <a:ea typeface="Songti SC" charset="-122"/>
                          <a:cs typeface="Songti SC" charset="-122"/>
                        </a:rPr>
                        <a:t>n</a:t>
                      </a:r>
                      <a:endParaRPr lang="zh-CN" altLang="en-US" sz="2800" b="1" i="1"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r>
                        <a:rPr lang="en-US" altLang="zh-CN" sz="2800" b="1" i="1" kern="1200" dirty="0" err="1" smtClean="0">
                          <a:latin typeface="Songti SC" charset="-122"/>
                          <a:ea typeface="Songti SC" charset="-122"/>
                          <a:cs typeface="Songti SC" charset="-122"/>
                        </a:rPr>
                        <a:t>b</a:t>
                      </a:r>
                      <a:r>
                        <a:rPr lang="en-US" altLang="zh-CN" sz="2800" b="1" i="1" kern="1200" baseline="-25000" dirty="0" err="1" smtClean="0">
                          <a:latin typeface="Songti SC" charset="-122"/>
                          <a:ea typeface="Songti SC" charset="-122"/>
                          <a:cs typeface="Songti SC" charset="-122"/>
                        </a:rPr>
                        <a:t>m</a:t>
                      </a:r>
                      <a:endParaRPr lang="zh-CN" altLang="en-US" sz="2800" b="1" i="1" kern="1200" baseline="-25000" dirty="0" smtClean="0">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3"/>
                  </a:ext>
                </a:extLst>
              </a:tr>
            </a:tbl>
          </a:graphicData>
        </a:graphic>
      </p:graphicFrame>
      <p:grpSp>
        <p:nvGrpSpPr>
          <p:cNvPr id="14" name="Group 5"/>
          <p:cNvGrpSpPr>
            <a:grpSpLocks/>
          </p:cNvGrpSpPr>
          <p:nvPr/>
        </p:nvGrpSpPr>
        <p:grpSpPr bwMode="auto">
          <a:xfrm>
            <a:off x="2575902" y="4223766"/>
            <a:ext cx="7134225" cy="938213"/>
            <a:chOff x="490" y="1984"/>
            <a:chExt cx="4494" cy="591"/>
          </a:xfrm>
        </p:grpSpPr>
        <p:graphicFrame>
          <p:nvGraphicFramePr>
            <p:cNvPr id="15" name="Object 6"/>
            <p:cNvGraphicFramePr>
              <a:graphicFrameLocks noChangeAspect="1"/>
            </p:cNvGraphicFramePr>
            <p:nvPr>
              <p:extLst>
                <p:ext uri="{D42A27DB-BD31-4B8C-83A1-F6EECF244321}">
                  <p14:modId xmlns:p14="http://schemas.microsoft.com/office/powerpoint/2010/main" xmlns="" val="6939507"/>
                </p:ext>
              </p:extLst>
            </p:nvPr>
          </p:nvGraphicFramePr>
          <p:xfrm>
            <a:off x="1816" y="1984"/>
            <a:ext cx="3168" cy="591"/>
          </p:xfrm>
          <a:graphic>
            <a:graphicData uri="http://schemas.openxmlformats.org/presentationml/2006/ole">
              <p:oleObj spid="_x0000_s186428" name="公式" r:id="rId6" imgW="2514600" imgH="482600" progId="">
                <p:embed/>
              </p:oleObj>
            </a:graphicData>
          </a:graphic>
        </p:graphicFrame>
        <p:sp>
          <p:nvSpPr>
            <p:cNvPr id="16" name="Text Box 7"/>
            <p:cNvSpPr txBox="1">
              <a:spLocks noChangeArrowheads="1"/>
            </p:cNvSpPr>
            <p:nvPr/>
          </p:nvSpPr>
          <p:spPr bwMode="auto">
            <a:xfrm>
              <a:off x="490" y="2107"/>
              <a:ext cx="1154"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p>
              <a:pPr algn="l" eaLnBrk="1" hangingPunct="1">
                <a:spcBef>
                  <a:spcPct val="50000"/>
                </a:spcBef>
              </a:pPr>
              <a:r>
                <a:rPr lang="zh-CN" altLang="en-US" sz="2400" dirty="0" smtClean="0">
                  <a:latin typeface="Songti SC" charset="-122"/>
                  <a:ea typeface="Songti SC" charset="-122"/>
                  <a:cs typeface="Songti SC" charset="-122"/>
                </a:rPr>
                <a:t>显然这时：</a:t>
              </a:r>
              <a:endParaRPr lang="zh-CN" altLang="en-US" sz="2400" dirty="0">
                <a:latin typeface="Songti SC" charset="-122"/>
                <a:ea typeface="Songti SC" charset="-122"/>
                <a:cs typeface="Songti SC" charset="-122"/>
              </a:endParaRPr>
            </a:p>
          </p:txBody>
        </p:sp>
      </p:grpSp>
      <p:sp>
        <p:nvSpPr>
          <p:cNvPr id="2" name="矩形 1"/>
          <p:cNvSpPr/>
          <p:nvPr/>
        </p:nvSpPr>
        <p:spPr>
          <a:xfrm>
            <a:off x="1303501" y="5344067"/>
            <a:ext cx="9763892" cy="1200329"/>
          </a:xfrm>
          <a:prstGeom prst="rect">
            <a:avLst/>
          </a:prstGeom>
        </p:spPr>
        <p:txBody>
          <a:bodyPr wrap="square">
            <a:spAutoFit/>
          </a:bodyPr>
          <a:lstStyle/>
          <a:p>
            <a:pPr>
              <a:lnSpc>
                <a:spcPct val="150000"/>
              </a:lnSpc>
              <a:defRPr/>
            </a:pPr>
            <a:r>
              <a:rPr lang="zh-CN" altLang="en-US" sz="2400" dirty="0" smtClean="0">
                <a:latin typeface="Songti SC" charset="-122"/>
                <a:ea typeface="Songti SC" charset="-122"/>
                <a:cs typeface="Songti SC" charset="-122"/>
              </a:rPr>
              <a:t>    按</a:t>
            </a:r>
            <a:r>
              <a:rPr lang="zh-CN" altLang="en-US" sz="2400" dirty="0">
                <a:latin typeface="Songti SC" charset="-122"/>
                <a:ea typeface="Songti SC" charset="-122"/>
                <a:cs typeface="Songti SC" charset="-122"/>
              </a:rPr>
              <a:t>规则确定</a:t>
            </a:r>
            <a:r>
              <a:rPr lang="en-US" altLang="zh-CN" sz="2400" dirty="0">
                <a:latin typeface="Songti SC" charset="-122"/>
                <a:ea typeface="Songti SC" charset="-122"/>
                <a:cs typeface="Songti SC" charset="-122"/>
              </a:rPr>
              <a:t>x</a:t>
            </a:r>
            <a:r>
              <a:rPr lang="en-US" altLang="zh-CN" sz="2400" baseline="-25000" dirty="0">
                <a:latin typeface="Songti SC" charset="-122"/>
                <a:ea typeface="Songti SC" charset="-122"/>
                <a:cs typeface="Songti SC" charset="-122"/>
              </a:rPr>
              <a:t>l</a:t>
            </a:r>
            <a:r>
              <a:rPr lang="zh-CN" altLang="en-US" sz="2400" dirty="0">
                <a:latin typeface="Songti SC" charset="-122"/>
                <a:ea typeface="Songti SC" charset="-122"/>
                <a:cs typeface="Songti SC" charset="-122"/>
              </a:rPr>
              <a:t>为换出变量，为了使</a:t>
            </a:r>
            <a:r>
              <a:rPr lang="en-US" altLang="zh-CN" sz="2400" dirty="0" err="1">
                <a:latin typeface="Songti SC" charset="-122"/>
                <a:ea typeface="Songti SC" charset="-122"/>
                <a:cs typeface="Songti SC" charset="-122"/>
              </a:rPr>
              <a:t>x</a:t>
            </a:r>
            <a:r>
              <a:rPr lang="en-US" altLang="zh-CN" sz="2400" baseline="-25000" dirty="0" err="1">
                <a:latin typeface="Songti SC" charset="-122"/>
                <a:ea typeface="Songti SC" charset="-122"/>
                <a:cs typeface="Songti SC" charset="-122"/>
              </a:rPr>
              <a:t>k</a:t>
            </a:r>
            <a:r>
              <a:rPr lang="zh-CN" altLang="en-US" sz="2400" dirty="0">
                <a:latin typeface="Songti SC" charset="-122"/>
                <a:ea typeface="Songti SC" charset="-122"/>
                <a:cs typeface="Songti SC" charset="-122"/>
              </a:rPr>
              <a:t>与</a:t>
            </a:r>
            <a:r>
              <a:rPr lang="en-US" altLang="zh-CN" sz="2400" dirty="0">
                <a:latin typeface="Songti SC" charset="-122"/>
                <a:ea typeface="Songti SC" charset="-122"/>
                <a:cs typeface="Songti SC" charset="-122"/>
              </a:rPr>
              <a:t>x</a:t>
            </a:r>
            <a:r>
              <a:rPr lang="en-US" altLang="zh-CN" sz="2400" baseline="-25000" dirty="0">
                <a:latin typeface="Songti SC" charset="-122"/>
                <a:ea typeface="Songti SC" charset="-122"/>
                <a:cs typeface="Songti SC" charset="-122"/>
              </a:rPr>
              <a:t>l</a:t>
            </a:r>
            <a:r>
              <a:rPr lang="zh-CN" altLang="en-US" sz="2400" dirty="0">
                <a:latin typeface="Songti SC" charset="-122"/>
                <a:ea typeface="Songti SC" charset="-122"/>
                <a:cs typeface="Songti SC" charset="-122"/>
              </a:rPr>
              <a:t>进行对换</a:t>
            </a:r>
            <a:r>
              <a:rPr lang="zh-CN" altLang="en-US" sz="2400" dirty="0" smtClean="0">
                <a:latin typeface="Songti SC" charset="-122"/>
                <a:ea typeface="Songti SC" charset="-122"/>
                <a:cs typeface="Songti SC" charset="-122"/>
              </a:rPr>
              <a:t>，需把</a:t>
            </a:r>
            <a:r>
              <a:rPr lang="en-US" altLang="zh-CN" sz="2400" dirty="0" err="1" smtClean="0">
                <a:latin typeface="Songti SC" charset="-122"/>
                <a:ea typeface="Songti SC" charset="-122"/>
                <a:cs typeface="Songti SC" charset="-122"/>
              </a:rPr>
              <a:t>P</a:t>
            </a:r>
            <a:r>
              <a:rPr lang="en-US" altLang="zh-CN" sz="2400" baseline="-25000" dirty="0" err="1" smtClean="0">
                <a:latin typeface="Songti SC" charset="-122"/>
                <a:ea typeface="Songti SC" charset="-122"/>
                <a:cs typeface="Songti SC" charset="-122"/>
              </a:rPr>
              <a:t>k</a:t>
            </a:r>
            <a:r>
              <a:rPr lang="zh-CN" altLang="en-US" sz="2400" dirty="0">
                <a:latin typeface="Songti SC" charset="-122"/>
                <a:ea typeface="Songti SC" charset="-122"/>
                <a:cs typeface="Songti SC" charset="-122"/>
              </a:rPr>
              <a:t>变为单位向量，可通过系数矩阵的增广矩阵进行初等变换来实现。</a:t>
            </a:r>
          </a:p>
        </p:txBody>
      </p:sp>
    </p:spTree>
    <p:extLst>
      <p:ext uri="{BB962C8B-B14F-4D97-AF65-F5344CB8AC3E}">
        <p14:creationId xmlns:p14="http://schemas.microsoft.com/office/powerpoint/2010/main" xmlns="" val="191450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79019"/>
            <a:ext cx="37818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smtClean="0">
                <a:solidFill>
                  <a:srgbClr val="46A4D0"/>
                </a:solidFill>
                <a:latin typeface="宋体-简 粗体" charset="-122"/>
                <a:ea typeface="宋体-简 粗体" charset="-122"/>
                <a:cs typeface="宋体-简 粗体" charset="-122"/>
              </a:rPr>
              <a:t>2.</a:t>
            </a:r>
            <a:r>
              <a:rPr lang="zh-CN" altLang="en-US" sz="2400" b="1" dirty="0" smtClean="0">
                <a:solidFill>
                  <a:srgbClr val="46A4D0"/>
                </a:solidFill>
                <a:latin typeface="宋体-简 粗体" charset="-122"/>
                <a:ea typeface="宋体-简 粗体" charset="-122"/>
                <a:cs typeface="宋体-简 粗体" charset="-122"/>
              </a:rPr>
              <a:t>一般线性规划问题的求解</a:t>
            </a:r>
            <a:endParaRPr lang="zh-CN" altLang="zh-CN" sz="24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9" name="Picture 6" descr="1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569" b="66779"/>
          <a:stretch/>
        </p:blipFill>
        <p:spPr bwMode="auto">
          <a:xfrm>
            <a:off x="30164" y="398983"/>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3" descr="11"/>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80236" b="67640"/>
          <a:stretch/>
        </p:blipFill>
        <p:spPr bwMode="auto">
          <a:xfrm>
            <a:off x="1" y="448196"/>
            <a:ext cx="1805683" cy="18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4"/>
          <p:cNvSpPr txBox="1">
            <a:spLocks noChangeArrowheads="1"/>
          </p:cNvSpPr>
          <p:nvPr/>
        </p:nvSpPr>
        <p:spPr bwMode="auto">
          <a:xfrm>
            <a:off x="642494" y="1131807"/>
            <a:ext cx="87515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4000" b="1" dirty="0" smtClean="0">
                <a:solidFill>
                  <a:schemeClr val="bg1"/>
                </a:solidFill>
                <a:latin typeface="宋体-简 粗体" charset="-122"/>
                <a:ea typeface="宋体-简 粗体" charset="-122"/>
                <a:cs typeface="宋体-简 粗体" charset="-122"/>
              </a:rPr>
              <a:t>2.4</a:t>
            </a:r>
            <a:r>
              <a:rPr lang="zh-CN" altLang="en-US" sz="4000" b="1" dirty="0" smtClean="0">
                <a:solidFill>
                  <a:schemeClr val="bg1"/>
                </a:solidFill>
                <a:latin typeface="宋体-简 粗体" charset="-122"/>
                <a:ea typeface="宋体-简 粗体" charset="-122"/>
                <a:cs typeface="宋体-简 粗体" charset="-122"/>
              </a:rPr>
              <a:t> </a:t>
            </a:r>
            <a:endParaRPr lang="zh-CN" altLang="en-US" sz="4000" b="1" dirty="0">
              <a:solidFill>
                <a:schemeClr val="bg1"/>
              </a:solidFill>
              <a:latin typeface="宋体-简 粗体" charset="-122"/>
              <a:ea typeface="宋体-简 粗体" charset="-122"/>
              <a:cs typeface="宋体-简 粗体" charset="-122"/>
            </a:endParaRPr>
          </a:p>
        </p:txBody>
      </p:sp>
      <p:sp>
        <p:nvSpPr>
          <p:cNvPr id="12" name="Text Box 7"/>
          <p:cNvSpPr txBox="1">
            <a:spLocks noChangeArrowheads="1"/>
          </p:cNvSpPr>
          <p:nvPr/>
        </p:nvSpPr>
        <p:spPr bwMode="auto">
          <a:xfrm>
            <a:off x="1609727" y="925350"/>
            <a:ext cx="387798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3600" b="1" dirty="0" smtClean="0">
                <a:solidFill>
                  <a:srgbClr val="46A4D0"/>
                </a:solidFill>
                <a:latin typeface="宋体-简 粗体" charset="-122"/>
                <a:ea typeface="宋体-简 粗体" charset="-122"/>
                <a:cs typeface="宋体-简 粗体" charset="-122"/>
              </a:rPr>
              <a:t>迭代（旋转运算）</a:t>
            </a:r>
            <a:endParaRPr lang="zh-CN" altLang="zh-CN" sz="3600" b="1" dirty="0">
              <a:solidFill>
                <a:srgbClr val="46A4D0"/>
              </a:solidFill>
              <a:latin typeface="宋体-简 粗体" charset="-122"/>
              <a:ea typeface="宋体-简 粗体" charset="-122"/>
              <a:cs typeface="宋体-简 粗体"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xmlns="" val="4107484852"/>
              </p:ext>
            </p:extLst>
          </p:nvPr>
        </p:nvGraphicFramePr>
        <p:xfrm>
          <a:off x="2204270" y="2692736"/>
          <a:ext cx="8592684" cy="2597106"/>
        </p:xfrm>
        <a:graphic>
          <a:graphicData uri="http://schemas.openxmlformats.org/drawingml/2006/table">
            <a:tbl>
              <a:tblPr firstRow="1" bandRow="1">
                <a:tableStyleId>{2D5ABB26-0587-4C30-8999-92F81FD0307C}</a:tableStyleId>
              </a:tblPr>
              <a:tblGrid>
                <a:gridCol w="726499">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890954">
                  <a:extLst>
                    <a:ext uri="{9D8B030D-6E8A-4147-A177-3AD203B41FA5}">
                      <a16:colId xmlns:a16="http://schemas.microsoft.com/office/drawing/2014/main" xmlns="" val="20002"/>
                    </a:ext>
                  </a:extLst>
                </a:gridCol>
                <a:gridCol w="820615">
                  <a:extLst>
                    <a:ext uri="{9D8B030D-6E8A-4147-A177-3AD203B41FA5}">
                      <a16:colId xmlns:a16="http://schemas.microsoft.com/office/drawing/2014/main" xmlns="" val="20003"/>
                    </a:ext>
                  </a:extLst>
                </a:gridCol>
                <a:gridCol w="1547447">
                  <a:extLst>
                    <a:ext uri="{9D8B030D-6E8A-4147-A177-3AD203B41FA5}">
                      <a16:colId xmlns:a16="http://schemas.microsoft.com/office/drawing/2014/main" xmlns="" val="20004"/>
                    </a:ext>
                  </a:extLst>
                </a:gridCol>
                <a:gridCol w="504092">
                  <a:extLst>
                    <a:ext uri="{9D8B030D-6E8A-4147-A177-3AD203B41FA5}">
                      <a16:colId xmlns:a16="http://schemas.microsoft.com/office/drawing/2014/main" xmlns="" val="20005"/>
                    </a:ext>
                  </a:extLst>
                </a:gridCol>
                <a:gridCol w="961292">
                  <a:extLst>
                    <a:ext uri="{9D8B030D-6E8A-4147-A177-3AD203B41FA5}">
                      <a16:colId xmlns:a16="http://schemas.microsoft.com/office/drawing/2014/main" xmlns="" val="20006"/>
                    </a:ext>
                  </a:extLst>
                </a:gridCol>
                <a:gridCol w="574431">
                  <a:extLst>
                    <a:ext uri="{9D8B030D-6E8A-4147-A177-3AD203B41FA5}">
                      <a16:colId xmlns:a16="http://schemas.microsoft.com/office/drawing/2014/main" xmlns="" val="20007"/>
                    </a:ext>
                  </a:extLst>
                </a:gridCol>
                <a:gridCol w="890954">
                  <a:extLst>
                    <a:ext uri="{9D8B030D-6E8A-4147-A177-3AD203B41FA5}">
                      <a16:colId xmlns:a16="http://schemas.microsoft.com/office/drawing/2014/main" xmlns="" val="20008"/>
                    </a:ext>
                  </a:extLst>
                </a:gridCol>
                <a:gridCol w="914400">
                  <a:extLst>
                    <a:ext uri="{9D8B030D-6E8A-4147-A177-3AD203B41FA5}">
                      <a16:colId xmlns:a16="http://schemas.microsoft.com/office/drawing/2014/main" xmlns="" val="20009"/>
                    </a:ext>
                  </a:extLst>
                </a:gridCol>
              </a:tblGrid>
              <a:tr h="518160">
                <a:tc>
                  <a:txBody>
                    <a:bodyPr/>
                    <a:lstStyle/>
                    <a:p>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1</a:t>
                      </a:r>
                      <a:endParaRPr lang="zh-CN" altLang="en-US" sz="2800" b="1" i="1" baseline="-25000" dirty="0">
                        <a:solidFill>
                          <a:schemeClr val="tx1"/>
                        </a:solidFill>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2</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m</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dirty="0" smtClean="0">
                          <a:latin typeface="Songti SC" charset="-122"/>
                          <a:ea typeface="Songti SC" charset="-122"/>
                          <a:cs typeface="Songti SC" charset="-122"/>
                        </a:rPr>
                        <a:t>x</a:t>
                      </a:r>
                      <a:r>
                        <a:rPr lang="en-US" altLang="zh-CN" sz="2800" b="1" i="1" baseline="-25000" dirty="0" smtClean="0">
                          <a:latin typeface="Songti SC" charset="-122"/>
                          <a:ea typeface="Songti SC" charset="-122"/>
                          <a:cs typeface="Songti SC" charset="-122"/>
                        </a:rPr>
                        <a:t>m+1</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dirty="0" err="1" smtClean="0">
                          <a:latin typeface="Songti SC" charset="-122"/>
                          <a:ea typeface="Songti SC" charset="-122"/>
                          <a:cs typeface="Songti SC" charset="-122"/>
                        </a:rPr>
                        <a:t>x</a:t>
                      </a:r>
                      <a:r>
                        <a:rPr lang="en-US" altLang="zh-CN" sz="2800" b="1" i="1" baseline="-25000" dirty="0" err="1" smtClean="0">
                          <a:latin typeface="Songti SC" charset="-122"/>
                          <a:ea typeface="Songti SC" charset="-122"/>
                          <a:cs typeface="Songti SC" charset="-122"/>
                        </a:rPr>
                        <a:t>k</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dirty="0" err="1" smtClean="0">
                          <a:latin typeface="Songti SC" charset="-122"/>
                          <a:ea typeface="Songti SC" charset="-122"/>
                          <a:cs typeface="Songti SC" charset="-122"/>
                        </a:rPr>
                        <a:t>x</a:t>
                      </a:r>
                      <a:r>
                        <a:rPr lang="en-US" altLang="zh-CN" sz="2800" b="1" i="1" baseline="-25000" dirty="0" err="1" smtClean="0">
                          <a:latin typeface="Songti SC" charset="-122"/>
                          <a:ea typeface="Songti SC" charset="-122"/>
                          <a:cs typeface="Songti SC" charset="-122"/>
                        </a:rPr>
                        <a:t>n</a:t>
                      </a:r>
                      <a:endParaRPr lang="zh-CN" altLang="en-US" sz="2800" b="1" i="1" baseline="-25000" dirty="0" smtClean="0">
                        <a:latin typeface="Songti SC" charset="-122"/>
                        <a:ea typeface="Songti SC" charset="-122"/>
                        <a:cs typeface="Songti SC" charset="-122"/>
                      </a:endParaRPr>
                    </a:p>
                  </a:txBody>
                  <a:tcPr anchor="ctr" anchorCtr="1"/>
                </a:tc>
                <a:tc>
                  <a:txBody>
                    <a:bodyPr/>
                    <a:lstStyle/>
                    <a:p>
                      <a:r>
                        <a:rPr lang="en-US" altLang="zh-CN" sz="2800" b="1" i="1" dirty="0" smtClean="0">
                          <a:latin typeface="Songti SC" charset="-122"/>
                          <a:ea typeface="Songti SC" charset="-122"/>
                          <a:cs typeface="Songti SC" charset="-122"/>
                        </a:rPr>
                        <a:t>b</a:t>
                      </a:r>
                      <a:endParaRPr lang="zh-CN" altLang="en-US" sz="2800" b="1" i="1" dirty="0">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0"/>
                  </a:ext>
                </a:extLst>
              </a:tr>
              <a:tr h="459632">
                <a:tc>
                  <a:txBody>
                    <a:bodyPr/>
                    <a:lstStyle/>
                    <a:p>
                      <a:r>
                        <a:rPr lang="en-US" altLang="zh-CN" sz="2800" b="1" i="1" dirty="0" smtClean="0">
                          <a:latin typeface="Songti SC" charset="-122"/>
                          <a:ea typeface="Songti SC" charset="-122"/>
                          <a:cs typeface="Songti SC" charset="-122"/>
                        </a:rPr>
                        <a:t>1</a:t>
                      </a:r>
                      <a:endParaRPr lang="zh-CN" altLang="en-US" sz="2800" b="1" i="1"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dirty="0" smtClean="0">
                          <a:latin typeface="Songti SC" charset="-122"/>
                          <a:ea typeface="Songti SC" charset="-122"/>
                          <a:cs typeface="Songti SC" charset="-122"/>
                        </a:rPr>
                        <a:t>0</a:t>
                      </a:r>
                      <a:endParaRPr lang="zh-CN" altLang="en-US" sz="2800" b="1" i="1"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r>
                        <a:rPr lang="en-US" altLang="zh-CN" sz="2800" b="1" i="1" dirty="0" smtClean="0">
                          <a:latin typeface="Songti SC" charset="-122"/>
                          <a:ea typeface="Songti SC" charset="-122"/>
                          <a:cs typeface="Songti SC" charset="-122"/>
                        </a:rPr>
                        <a:t>0</a:t>
                      </a:r>
                      <a:endParaRPr lang="zh-CN" altLang="en-US" sz="2800" b="1" i="1"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smtClean="0">
                          <a:latin typeface="Songti SC" charset="-122"/>
                          <a:ea typeface="Songti SC" charset="-122"/>
                          <a:cs typeface="Songti SC" charset="-122"/>
                        </a:rPr>
                        <a:t>a</a:t>
                      </a:r>
                      <a:r>
                        <a:rPr lang="en-US" altLang="zh-CN" sz="2800" b="1" i="1" baseline="-25000" dirty="0" smtClean="0">
                          <a:latin typeface="Songti SC" charset="-122"/>
                          <a:ea typeface="Songti SC" charset="-122"/>
                          <a:cs typeface="Songti SC" charset="-122"/>
                        </a:rPr>
                        <a:t>1</a:t>
                      </a:r>
                      <a:r>
                        <a:rPr lang="zh-CN" altLang="en-US" sz="2800" b="1" i="1" baseline="-25000" dirty="0" smtClean="0">
                          <a:latin typeface="Songti SC" charset="-122"/>
                          <a:ea typeface="Songti SC" charset="-122"/>
                          <a:cs typeface="Songti SC" charset="-122"/>
                        </a:rPr>
                        <a:t>，</a:t>
                      </a:r>
                      <a:r>
                        <a:rPr lang="en-US" altLang="zh-CN" sz="2800" b="1" i="1" baseline="-25000" dirty="0" smtClean="0">
                          <a:latin typeface="Songti SC" charset="-122"/>
                          <a:ea typeface="Songti SC" charset="-122"/>
                          <a:cs typeface="Songti SC" charset="-122"/>
                        </a:rPr>
                        <a:t>m+1</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smtClean="0">
                          <a:latin typeface="Songti SC" charset="-122"/>
                          <a:ea typeface="Songti SC" charset="-122"/>
                          <a:cs typeface="Songti SC" charset="-122"/>
                        </a:rPr>
                        <a:t>a</a:t>
                      </a:r>
                      <a:r>
                        <a:rPr lang="en-US" altLang="zh-CN" sz="2800" b="1" i="1" baseline="-25000" dirty="0" smtClean="0">
                          <a:latin typeface="Songti SC" charset="-122"/>
                          <a:ea typeface="Songti SC" charset="-122"/>
                          <a:cs typeface="Songti SC" charset="-122"/>
                        </a:rPr>
                        <a:t>1k</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smtClean="0">
                          <a:latin typeface="Songti SC" charset="-122"/>
                          <a:ea typeface="Songti SC" charset="-122"/>
                          <a:cs typeface="Songti SC" charset="-122"/>
                        </a:rPr>
                        <a:t>a</a:t>
                      </a:r>
                      <a:r>
                        <a:rPr lang="en-US" altLang="zh-CN" sz="2800" b="1" i="1" baseline="-25000" dirty="0" smtClean="0">
                          <a:latin typeface="Songti SC" charset="-122"/>
                          <a:ea typeface="Songti SC" charset="-122"/>
                          <a:cs typeface="Songti SC" charset="-122"/>
                        </a:rPr>
                        <a:t>1n</a:t>
                      </a:r>
                      <a:endParaRPr lang="zh-CN" altLang="en-US" sz="2800" b="1" i="1"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smtClean="0">
                          <a:latin typeface="Songti SC" charset="-122"/>
                          <a:ea typeface="Songti SC" charset="-122"/>
                          <a:cs typeface="Songti SC" charset="-122"/>
                        </a:rPr>
                        <a:t>b</a:t>
                      </a:r>
                      <a:r>
                        <a:rPr lang="en-US" altLang="zh-CN" sz="2800" b="1" i="1" baseline="-25000" dirty="0" smtClean="0">
                          <a:latin typeface="Songti SC" charset="-122"/>
                          <a:ea typeface="Songti SC" charset="-122"/>
                          <a:cs typeface="Songti SC" charset="-122"/>
                        </a:rPr>
                        <a:t>1</a:t>
                      </a:r>
                      <a:endParaRPr lang="zh-CN" altLang="en-US" sz="2800" b="1" i="1"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437355">
                <a:tc>
                  <a:txBody>
                    <a:bodyPr/>
                    <a:lstStyle/>
                    <a:p>
                      <a:r>
                        <a:rPr lang="en-US" altLang="zh-CN" sz="2800" b="1" i="1" dirty="0" smtClean="0">
                          <a:latin typeface="Songti SC" charset="-122"/>
                          <a:ea typeface="Songti SC" charset="-122"/>
                          <a:cs typeface="Songti SC" charset="-122"/>
                        </a:rPr>
                        <a:t>0</a:t>
                      </a:r>
                      <a:endParaRPr lang="zh-CN" altLang="en-US" sz="2800" b="1" i="1"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800" b="1" i="1" dirty="0" smtClean="0">
                          <a:latin typeface="Songti SC" charset="-122"/>
                          <a:ea typeface="Songti SC" charset="-122"/>
                          <a:cs typeface="Songti SC" charset="-122"/>
                        </a:rPr>
                        <a:t>1</a:t>
                      </a:r>
                      <a:endParaRPr lang="zh-CN" altLang="en-US" sz="2800" b="1" i="1"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r>
                        <a:rPr lang="en-US" altLang="zh-CN" sz="2800" b="1" i="1" dirty="0" smtClean="0">
                          <a:latin typeface="Songti SC" charset="-122"/>
                          <a:ea typeface="Songti SC" charset="-122"/>
                          <a:cs typeface="Songti SC" charset="-122"/>
                        </a:rPr>
                        <a:t>0</a:t>
                      </a:r>
                      <a:endParaRPr lang="zh-CN" altLang="en-US" sz="2800" b="1" i="1" dirty="0">
                        <a:latin typeface="Songti SC" charset="-122"/>
                        <a:ea typeface="Songti SC" charset="-122"/>
                        <a:cs typeface="Songti SC" charset="-122"/>
                      </a:endParaRPr>
                    </a:p>
                  </a:txBody>
                  <a:tcPr anchor="ctr" anchorCtr="1"/>
                </a:tc>
                <a:tc>
                  <a:txBody>
                    <a:bodyPr/>
                    <a:lstStyle/>
                    <a:p>
                      <a:endParaRPr lang="zh-CN" altLang="en-US" i="1" dirty="0"/>
                    </a:p>
                  </a:txBody>
                  <a:tcPr anchor="ctr" anchorCtr="1"/>
                </a:tc>
                <a:tc>
                  <a:txBody>
                    <a:bodyPr/>
                    <a:lstStyle/>
                    <a:p>
                      <a:endParaRPr lang="zh-CN" altLang="en-US" i="1"/>
                    </a:p>
                  </a:txBody>
                  <a:tcPr anchor="ctr" anchorCtr="1"/>
                </a:tc>
                <a:tc>
                  <a:txBody>
                    <a:bodyPr/>
                    <a:lstStyle/>
                    <a:p>
                      <a:endParaRPr lang="zh-CN" altLang="en-US" i="1"/>
                    </a:p>
                  </a:txBody>
                  <a:tcPr anchor="ctr" anchorCtr="1"/>
                </a:tc>
                <a:tc>
                  <a:txBody>
                    <a:bodyPr/>
                    <a:lstStyle/>
                    <a:p>
                      <a:endParaRPr lang="zh-CN" altLang="en-US" i="1"/>
                    </a:p>
                  </a:txBody>
                  <a:tcPr anchor="ctr" anchorCtr="1"/>
                </a:tc>
                <a:tc>
                  <a:txBody>
                    <a:bodyPr/>
                    <a:lstStyle/>
                    <a:p>
                      <a:endParaRPr lang="zh-CN" altLang="en-US" i="1"/>
                    </a:p>
                  </a:txBody>
                  <a:tcPr anchor="ctr" anchorCtr="1">
                    <a:lnR w="12700" cap="flat" cmpd="sng" algn="ctr">
                      <a:solidFill>
                        <a:schemeClr val="tx1"/>
                      </a:solidFill>
                      <a:prstDash val="solid"/>
                      <a:round/>
                      <a:headEnd type="none" w="med" len="med"/>
                      <a:tailEnd type="none" w="med" len="med"/>
                    </a:lnR>
                  </a:tcPr>
                </a:tc>
                <a:tc>
                  <a:txBody>
                    <a:bodyPr/>
                    <a:lstStyle/>
                    <a:p>
                      <a:endParaRPr lang="zh-CN" altLang="en-US" i="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2"/>
                  </a:ext>
                </a:extLst>
              </a:tr>
              <a:tr h="518160">
                <a:tc>
                  <a:txBody>
                    <a:bodyPr/>
                    <a:lstStyle/>
                    <a:p>
                      <a:r>
                        <a:rPr lang="en-US" altLang="zh-CN" sz="2800" b="1" i="1" dirty="0" smtClean="0">
                          <a:latin typeface="Songti SC" charset="-122"/>
                          <a:ea typeface="Songti SC" charset="-122"/>
                          <a:cs typeface="Songti SC" charset="-122"/>
                        </a:rPr>
                        <a:t>0</a:t>
                      </a:r>
                      <a:endParaRPr lang="zh-CN" altLang="en-US" sz="2800" b="1" i="1"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800" b="1" i="1" dirty="0" smtClean="0">
                          <a:latin typeface="Songti SC" charset="-122"/>
                          <a:ea typeface="Songti SC" charset="-122"/>
                          <a:cs typeface="Songti SC" charset="-122"/>
                        </a:rPr>
                        <a:t>0</a:t>
                      </a:r>
                      <a:endParaRPr lang="zh-CN" altLang="en-US" sz="2800" b="1" i="1" dirty="0">
                        <a:latin typeface="Songti SC" charset="-122"/>
                        <a:ea typeface="Songti SC" charset="-122"/>
                        <a:cs typeface="Songti SC" charset="-122"/>
                      </a:endParaRPr>
                    </a:p>
                  </a:txBody>
                  <a:tcPr anchor="ctr" anchorCtr="1"/>
                </a:tc>
                <a:tc>
                  <a:txBody>
                    <a:bodyPr/>
                    <a:lstStyle/>
                    <a:p>
                      <a:r>
                        <a:rPr lang="en-US" altLang="zh-CN" sz="2800" b="1" i="1" dirty="0" smtClean="0">
                          <a:latin typeface="Songti SC" charset="-122"/>
                          <a:ea typeface="Songti SC" charset="-122"/>
                          <a:cs typeface="Songti SC" charset="-122"/>
                        </a:rPr>
                        <a:t>…</a:t>
                      </a:r>
                      <a:endParaRPr lang="zh-CN" altLang="en-US" sz="2800" b="1" i="1" dirty="0">
                        <a:latin typeface="Songti SC" charset="-122"/>
                        <a:ea typeface="Songti SC" charset="-122"/>
                        <a:cs typeface="Songti SC" charset="-122"/>
                      </a:endParaRPr>
                    </a:p>
                  </a:txBody>
                  <a:tcPr anchor="ctr" anchorCtr="1"/>
                </a:tc>
                <a:tc>
                  <a:txBody>
                    <a:bodyPr/>
                    <a:lstStyle/>
                    <a:p>
                      <a:r>
                        <a:rPr lang="en-US" altLang="zh-CN" sz="2800" b="1" i="1" baseline="0" dirty="0" smtClean="0">
                          <a:solidFill>
                            <a:schemeClr val="tx1"/>
                          </a:solidFill>
                          <a:latin typeface="Songti SC" charset="-122"/>
                          <a:ea typeface="Songti SC" charset="-122"/>
                          <a:cs typeface="Songti SC" charset="-122"/>
                        </a:rPr>
                        <a:t>0</a:t>
                      </a:r>
                      <a:endParaRPr lang="zh-CN" altLang="en-US" sz="2800" b="1" i="1" baseline="-250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smtClean="0">
                          <a:latin typeface="Songti SC" charset="-122"/>
                          <a:ea typeface="Songti SC" charset="-122"/>
                          <a:cs typeface="Songti SC" charset="-122"/>
                        </a:rPr>
                        <a:t>a</a:t>
                      </a:r>
                      <a:r>
                        <a:rPr lang="en-US" altLang="zh-CN" sz="2800" b="1" i="1" baseline="-25000" dirty="0" smtClean="0">
                          <a:latin typeface="Songti SC" charset="-122"/>
                          <a:ea typeface="Songti SC" charset="-122"/>
                          <a:cs typeface="Songti SC" charset="-122"/>
                        </a:rPr>
                        <a:t>l</a:t>
                      </a:r>
                      <a:r>
                        <a:rPr lang="zh-CN" altLang="en-US" sz="2800" b="1" i="1" baseline="-25000" dirty="0" smtClean="0">
                          <a:latin typeface="Songti SC" charset="-122"/>
                          <a:ea typeface="Songti SC" charset="-122"/>
                          <a:cs typeface="Songti SC" charset="-122"/>
                        </a:rPr>
                        <a:t>，</a:t>
                      </a:r>
                      <a:r>
                        <a:rPr lang="en-US" altLang="zh-CN" sz="2800" b="1" i="1" baseline="-25000" dirty="0" smtClean="0">
                          <a:latin typeface="Songti SC" charset="-122"/>
                          <a:ea typeface="Songti SC" charset="-122"/>
                          <a:cs typeface="Songti SC" charset="-122"/>
                        </a:rPr>
                        <a:t>m+1</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err="1" smtClean="0">
                          <a:latin typeface="Songti SC" charset="-122"/>
                          <a:ea typeface="Songti SC" charset="-122"/>
                          <a:cs typeface="Songti SC" charset="-122"/>
                        </a:rPr>
                        <a:t>a</a:t>
                      </a:r>
                      <a:r>
                        <a:rPr lang="en-US" altLang="zh-CN" sz="2800" b="1" i="1" baseline="-25000" dirty="0" err="1" smtClean="0">
                          <a:latin typeface="Songti SC" charset="-122"/>
                          <a:ea typeface="Songti SC" charset="-122"/>
                          <a:cs typeface="Songti SC" charset="-122"/>
                        </a:rPr>
                        <a:t>lk</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err="1" smtClean="0">
                          <a:latin typeface="Songti SC" charset="-122"/>
                          <a:ea typeface="Songti SC" charset="-122"/>
                          <a:cs typeface="Songti SC" charset="-122"/>
                        </a:rPr>
                        <a:t>a</a:t>
                      </a:r>
                      <a:r>
                        <a:rPr lang="en-US" altLang="zh-CN" sz="2800" b="1" i="1" baseline="-25000" dirty="0" err="1" smtClean="0">
                          <a:latin typeface="Songti SC" charset="-122"/>
                          <a:ea typeface="Songti SC" charset="-122"/>
                          <a:cs typeface="Songti SC" charset="-122"/>
                        </a:rPr>
                        <a:t>ln</a:t>
                      </a:r>
                      <a:endParaRPr lang="zh-CN" altLang="en-US" sz="2800" b="1" i="1"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err="1" smtClean="0">
                          <a:latin typeface="Songti SC" charset="-122"/>
                          <a:ea typeface="Songti SC" charset="-122"/>
                          <a:cs typeface="Songti SC" charset="-122"/>
                        </a:rPr>
                        <a:t>b</a:t>
                      </a:r>
                      <a:r>
                        <a:rPr lang="en-US" altLang="zh-CN" sz="2800" b="1" i="1" baseline="-25000" dirty="0" err="1" smtClean="0">
                          <a:latin typeface="Songti SC" charset="-122"/>
                          <a:ea typeface="Songti SC" charset="-122"/>
                          <a:cs typeface="Songti SC" charset="-122"/>
                        </a:rPr>
                        <a:t>l</a:t>
                      </a:r>
                      <a:endParaRPr lang="zh-CN" altLang="en-US" sz="2800" b="1" i="1"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3"/>
                  </a:ext>
                </a:extLst>
              </a:tr>
              <a:tr h="524466">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altLang="zh-CN" sz="2800" b="1" i="1" baseline="0" dirty="0" smtClean="0">
                          <a:solidFill>
                            <a:schemeClr val="tx1"/>
                          </a:solidFill>
                          <a:latin typeface="Songti SC" charset="-122"/>
                          <a:ea typeface="Songti SC" charset="-122"/>
                          <a:cs typeface="Songti SC" charset="-122"/>
                        </a:rPr>
                        <a:t>0</a:t>
                      </a:r>
                      <a:endParaRPr lang="zh-CN" altLang="en-US" sz="2800" b="1" i="1" baseline="-25000" dirty="0" smtClean="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altLang="zh-CN" sz="2800" b="1" i="1" baseline="0" dirty="0" smtClean="0">
                          <a:solidFill>
                            <a:schemeClr val="tx1"/>
                          </a:solidFill>
                          <a:latin typeface="Songti SC" charset="-122"/>
                          <a:ea typeface="Songti SC" charset="-122"/>
                          <a:cs typeface="Songti SC" charset="-122"/>
                        </a:rPr>
                        <a:t>0</a:t>
                      </a:r>
                      <a:endParaRPr lang="zh-CN" altLang="en-US" sz="2800" b="1" i="1" baseline="-25000" dirty="0" smtClean="0">
                        <a:solidFill>
                          <a:schemeClr val="tx1"/>
                        </a:solidFill>
                        <a:latin typeface="Songti SC" charset="-122"/>
                        <a:ea typeface="Songti SC" charset="-122"/>
                        <a:cs typeface="Songti SC" charset="-122"/>
                      </a:endParaRPr>
                    </a:p>
                  </a:txBody>
                  <a:tcPr anchor="ctr" anchorCtr="1"/>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en-US" altLang="zh-CN" sz="2800" b="1" i="1" baseline="0" dirty="0" smtClean="0">
                          <a:solidFill>
                            <a:schemeClr val="tx1"/>
                          </a:solidFill>
                          <a:latin typeface="Songti SC" charset="-122"/>
                          <a:ea typeface="Songti SC" charset="-122"/>
                          <a:cs typeface="Songti SC" charset="-122"/>
                        </a:rPr>
                        <a:t>0</a:t>
                      </a:r>
                      <a:endParaRPr lang="zh-CN" altLang="en-US" sz="2800" b="1" i="1" baseline="-25000" dirty="0" smtClean="0">
                        <a:solidFill>
                          <a:schemeClr val="tx1"/>
                        </a:solidFill>
                        <a:latin typeface="Songti SC" charset="-122"/>
                        <a:ea typeface="Songti SC" charset="-122"/>
                        <a:cs typeface="Songti SC" charset="-122"/>
                      </a:endParaRPr>
                    </a:p>
                  </a:txBody>
                  <a:tcPr anchor="ctr" anchorCtr="1"/>
                </a:tc>
                <a:tc>
                  <a:txBody>
                    <a:bodyPr/>
                    <a:lstStyle/>
                    <a:p>
                      <a:r>
                        <a:rPr lang="en-US" altLang="zh-CN" sz="2800" b="1" i="1" baseline="0" dirty="0" smtClean="0">
                          <a:solidFill>
                            <a:schemeClr val="tx1"/>
                          </a:solidFill>
                          <a:latin typeface="Songti SC" charset="-122"/>
                          <a:ea typeface="Songti SC" charset="-122"/>
                          <a:cs typeface="Songti SC" charset="-122"/>
                        </a:rPr>
                        <a:t>1</a:t>
                      </a:r>
                      <a:endParaRPr lang="zh-CN" altLang="en-US" sz="2800" b="1" i="1" baseline="-250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smtClean="0">
                          <a:latin typeface="Songti SC" charset="-122"/>
                          <a:ea typeface="Songti SC" charset="-122"/>
                          <a:cs typeface="Songti SC" charset="-122"/>
                        </a:rPr>
                        <a:t>a</a:t>
                      </a:r>
                      <a:r>
                        <a:rPr lang="en-US" altLang="zh-CN" sz="2800" b="1" i="1" baseline="-25000" dirty="0" smtClean="0">
                          <a:latin typeface="Songti SC" charset="-122"/>
                          <a:ea typeface="Songti SC" charset="-122"/>
                          <a:cs typeface="Songti SC" charset="-122"/>
                        </a:rPr>
                        <a:t>m</a:t>
                      </a:r>
                      <a:r>
                        <a:rPr lang="zh-CN" altLang="en-US" sz="2800" b="1" i="1" baseline="-25000" dirty="0" smtClean="0">
                          <a:latin typeface="Songti SC" charset="-122"/>
                          <a:ea typeface="Songti SC" charset="-122"/>
                          <a:cs typeface="Songti SC" charset="-122"/>
                        </a:rPr>
                        <a:t>，</a:t>
                      </a:r>
                      <a:r>
                        <a:rPr lang="en-US" altLang="zh-CN" sz="2800" b="1" i="1" baseline="-25000" dirty="0" smtClean="0">
                          <a:latin typeface="Songti SC" charset="-122"/>
                          <a:ea typeface="Songti SC" charset="-122"/>
                          <a:cs typeface="Songti SC" charset="-122"/>
                        </a:rPr>
                        <a:t>m+1</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err="1" smtClean="0">
                          <a:latin typeface="Songti SC" charset="-122"/>
                          <a:ea typeface="Songti SC" charset="-122"/>
                          <a:cs typeface="Songti SC" charset="-122"/>
                        </a:rPr>
                        <a:t>a</a:t>
                      </a:r>
                      <a:r>
                        <a:rPr lang="en-US" altLang="zh-CN" sz="2800" b="1" i="1" baseline="-25000" dirty="0" err="1" smtClean="0">
                          <a:latin typeface="Songti SC" charset="-122"/>
                          <a:ea typeface="Songti SC" charset="-122"/>
                          <a:cs typeface="Songti SC" charset="-122"/>
                        </a:rPr>
                        <a:t>mk</a:t>
                      </a:r>
                      <a:endParaRPr lang="zh-CN" altLang="en-US" sz="2800" b="1" i="1"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kern="1200" dirty="0" smtClean="0">
                          <a:latin typeface="Songti SC" charset="-122"/>
                          <a:ea typeface="Songti SC" charset="-122"/>
                          <a:cs typeface="Songti SC" charset="-122"/>
                        </a:rPr>
                        <a:t>…</a:t>
                      </a:r>
                      <a:endParaRPr lang="zh-CN" altLang="en-US" sz="2800" b="1" i="1"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err="1" smtClean="0">
                          <a:latin typeface="Songti SC" charset="-122"/>
                          <a:ea typeface="Songti SC" charset="-122"/>
                          <a:cs typeface="Songti SC" charset="-122"/>
                        </a:rPr>
                        <a:t>a</a:t>
                      </a:r>
                      <a:r>
                        <a:rPr lang="en-US" altLang="zh-CN" sz="2800" b="1" i="1" baseline="-25000" dirty="0" err="1" smtClean="0">
                          <a:latin typeface="Songti SC" charset="-122"/>
                          <a:ea typeface="Songti SC" charset="-122"/>
                          <a:cs typeface="Songti SC" charset="-122"/>
                        </a:rPr>
                        <a:t>mn</a:t>
                      </a:r>
                      <a:endParaRPr lang="zh-CN" altLang="en-US" sz="2800" b="1" i="1"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1" baseline="0" dirty="0" err="1" smtClean="0">
                          <a:latin typeface="Songti SC" charset="-122"/>
                          <a:ea typeface="Songti SC" charset="-122"/>
                          <a:cs typeface="Songti SC" charset="-122"/>
                        </a:rPr>
                        <a:t>b</a:t>
                      </a:r>
                      <a:r>
                        <a:rPr lang="en-US" altLang="zh-CN" sz="2800" b="1" i="1" baseline="-25000" dirty="0" err="1" smtClean="0">
                          <a:latin typeface="Songti SC" charset="-122"/>
                          <a:ea typeface="Songti SC" charset="-122"/>
                          <a:cs typeface="Songti SC" charset="-122"/>
                        </a:rPr>
                        <a:t>m</a:t>
                      </a:r>
                      <a:endParaRPr lang="zh-CN" altLang="en-US" sz="2800" b="1" i="1"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4"/>
                  </a:ext>
                </a:extLst>
              </a:tr>
            </a:tbl>
          </a:graphicData>
        </a:graphic>
      </p:graphicFrame>
      <p:sp>
        <p:nvSpPr>
          <p:cNvPr id="19" name="矩形 18"/>
          <p:cNvSpPr/>
          <p:nvPr/>
        </p:nvSpPr>
        <p:spPr>
          <a:xfrm>
            <a:off x="7569137" y="4344221"/>
            <a:ext cx="682769" cy="468190"/>
          </a:xfrm>
          <a:prstGeom prst="rect">
            <a:avLst/>
          </a:prstGeom>
          <a:no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ln>
              <a:noFill/>
            </a:endParaRPr>
          </a:p>
        </p:txBody>
      </p:sp>
      <p:sp>
        <p:nvSpPr>
          <p:cNvPr id="4" name="矩形 3"/>
          <p:cNvSpPr/>
          <p:nvPr/>
        </p:nvSpPr>
        <p:spPr>
          <a:xfrm>
            <a:off x="7398582" y="2066750"/>
            <a:ext cx="1098378" cy="461665"/>
          </a:xfrm>
          <a:prstGeom prst="rect">
            <a:avLst/>
          </a:prstGeom>
        </p:spPr>
        <p:txBody>
          <a:bodyPr wrap="none">
            <a:spAutoFit/>
          </a:bodyPr>
          <a:lstStyle/>
          <a:p>
            <a:r>
              <a:rPr lang="zh-CN" altLang="en-US" sz="2400" b="1" dirty="0" smtClean="0">
                <a:solidFill>
                  <a:srgbClr val="FF0000"/>
                </a:solidFill>
                <a:latin typeface="Songti SC" charset="-122"/>
                <a:ea typeface="Songti SC" charset="-122"/>
                <a:cs typeface="Songti SC" charset="-122"/>
              </a:rPr>
              <a:t>主元列</a:t>
            </a:r>
            <a:endParaRPr lang="zh-CN" altLang="en-US" sz="2400" dirty="0">
              <a:solidFill>
                <a:srgbClr val="FF0000"/>
              </a:solidFill>
            </a:endParaRPr>
          </a:p>
        </p:txBody>
      </p:sp>
      <p:sp>
        <p:nvSpPr>
          <p:cNvPr id="5" name="矩形 4"/>
          <p:cNvSpPr/>
          <p:nvPr/>
        </p:nvSpPr>
        <p:spPr>
          <a:xfrm>
            <a:off x="7912602" y="3882556"/>
            <a:ext cx="1107996" cy="461665"/>
          </a:xfrm>
          <a:prstGeom prst="rect">
            <a:avLst/>
          </a:prstGeom>
        </p:spPr>
        <p:txBody>
          <a:bodyPr wrap="none">
            <a:spAutoFit/>
          </a:bodyPr>
          <a:lstStyle/>
          <a:p>
            <a:r>
              <a:rPr lang="zh-CN" altLang="en-US" sz="2400" b="1" dirty="0">
                <a:solidFill>
                  <a:srgbClr val="FF0000"/>
                </a:solidFill>
                <a:latin typeface="Songti SC" charset="-122"/>
                <a:ea typeface="Songti SC" charset="-122"/>
                <a:cs typeface="Songti SC" charset="-122"/>
              </a:rPr>
              <a:t>主元素</a:t>
            </a:r>
            <a:endParaRPr lang="zh-CN" altLang="en-US" sz="2400" dirty="0">
              <a:solidFill>
                <a:srgbClr val="FF0000"/>
              </a:solidFill>
            </a:endParaRPr>
          </a:p>
        </p:txBody>
      </p:sp>
      <p:sp>
        <p:nvSpPr>
          <p:cNvPr id="20" name="矩形 19"/>
          <p:cNvSpPr/>
          <p:nvPr/>
        </p:nvSpPr>
        <p:spPr>
          <a:xfrm>
            <a:off x="11015705" y="4328455"/>
            <a:ext cx="1107996" cy="461665"/>
          </a:xfrm>
          <a:prstGeom prst="rect">
            <a:avLst/>
          </a:prstGeom>
        </p:spPr>
        <p:txBody>
          <a:bodyPr wrap="none">
            <a:spAutoFit/>
          </a:bodyPr>
          <a:lstStyle/>
          <a:p>
            <a:r>
              <a:rPr lang="zh-CN" altLang="en-US" sz="2400" b="1" dirty="0" smtClean="0">
                <a:solidFill>
                  <a:srgbClr val="FF0000"/>
                </a:solidFill>
                <a:latin typeface="Songti SC" charset="-122"/>
                <a:ea typeface="Songti SC" charset="-122"/>
                <a:cs typeface="Songti SC" charset="-122"/>
              </a:rPr>
              <a:t>主元行</a:t>
            </a:r>
            <a:endParaRPr lang="zh-CN" altLang="en-US" sz="2400" dirty="0">
              <a:solidFill>
                <a:srgbClr val="FF0000"/>
              </a:solidFill>
            </a:endParaRPr>
          </a:p>
        </p:txBody>
      </p:sp>
      <p:cxnSp>
        <p:nvCxnSpPr>
          <p:cNvPr id="7" name="直线连接符 6"/>
          <p:cNvCxnSpPr/>
          <p:nvPr/>
        </p:nvCxnSpPr>
        <p:spPr>
          <a:xfrm>
            <a:off x="2372907" y="4598242"/>
            <a:ext cx="8632260" cy="9514"/>
          </a:xfrm>
          <a:prstGeom prst="line">
            <a:avLst/>
          </a:prstGeom>
          <a:ln w="28575">
            <a:solidFill>
              <a:srgbClr val="FF0000"/>
            </a:solidFill>
            <a:prstDash val="lgDash"/>
          </a:ln>
        </p:spPr>
        <p:style>
          <a:lnRef idx="3">
            <a:schemeClr val="accent5"/>
          </a:lnRef>
          <a:fillRef idx="0">
            <a:schemeClr val="accent5"/>
          </a:fillRef>
          <a:effectRef idx="2">
            <a:schemeClr val="accent5"/>
          </a:effectRef>
          <a:fontRef idx="minor">
            <a:schemeClr val="tx1"/>
          </a:fontRef>
        </p:style>
      </p:cxnSp>
      <p:cxnSp>
        <p:nvCxnSpPr>
          <p:cNvPr id="25" name="直线连接符 24"/>
          <p:cNvCxnSpPr/>
          <p:nvPr/>
        </p:nvCxnSpPr>
        <p:spPr>
          <a:xfrm>
            <a:off x="7970554" y="2587258"/>
            <a:ext cx="0" cy="2908071"/>
          </a:xfrm>
          <a:prstGeom prst="line">
            <a:avLst/>
          </a:prstGeom>
          <a:ln w="28575">
            <a:solidFill>
              <a:srgbClr val="FF0000"/>
            </a:solidFill>
            <a:prstDash val="lgDash"/>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xmlns="" val="55930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13"/>
          <p:cNvPicPr>
            <a:picLocks noChangeAspect="1" noChangeArrowheads="1"/>
          </p:cNvPicPr>
          <p:nvPr/>
        </p:nvPicPr>
        <p:blipFill rotWithShape="1">
          <a:blip r:embed="rId2">
            <a:extLst>
              <a:ext uri="{28A0092B-C50C-407E-A947-70E740481C1C}">
                <a14:useLocalDpi xmlns:a14="http://schemas.microsoft.com/office/drawing/2010/main" xmlns="" val="0"/>
              </a:ext>
            </a:extLst>
          </a:blip>
          <a:srcRect r="80569" b="66779"/>
          <a:stretch/>
        </p:blipFill>
        <p:spPr bwMode="auto">
          <a:xfrm>
            <a:off x="638156" y="421804"/>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1"/>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236" b="67640"/>
          <a:stretch/>
        </p:blipFill>
        <p:spPr bwMode="auto">
          <a:xfrm>
            <a:off x="514227" y="-283784"/>
            <a:ext cx="3551756" cy="3637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4"/>
          <p:cNvSpPr txBox="1">
            <a:spLocks noChangeArrowheads="1"/>
          </p:cNvSpPr>
          <p:nvPr/>
        </p:nvSpPr>
        <p:spPr bwMode="auto">
          <a:xfrm>
            <a:off x="1561086" y="1396495"/>
            <a:ext cx="218521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4800" b="1" dirty="0">
                <a:solidFill>
                  <a:schemeClr val="bg1"/>
                </a:solidFill>
                <a:latin typeface="宋体-简 粗体" charset="-122"/>
                <a:ea typeface="宋体-简 粗体" charset="-122"/>
                <a:cs typeface="宋体-简 粗体" charset="-122"/>
              </a:rPr>
              <a:t>第四节 </a:t>
            </a:r>
          </a:p>
        </p:txBody>
      </p:sp>
      <p:sp>
        <p:nvSpPr>
          <p:cNvPr id="6" name="Text Box 7"/>
          <p:cNvSpPr txBox="1">
            <a:spLocks noChangeArrowheads="1"/>
          </p:cNvSpPr>
          <p:nvPr/>
        </p:nvSpPr>
        <p:spPr bwMode="auto">
          <a:xfrm>
            <a:off x="3746300" y="1396495"/>
            <a:ext cx="572464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zh-CN" altLang="en-US" sz="4800" b="1" dirty="0">
                <a:solidFill>
                  <a:srgbClr val="0FAED8"/>
                </a:solidFill>
                <a:latin typeface="宋体-简 粗体" charset="-122"/>
                <a:ea typeface="宋体-简 粗体" charset="-122"/>
                <a:cs typeface="宋体-简 粗体" charset="-122"/>
              </a:rPr>
              <a:t>单纯</a:t>
            </a:r>
            <a:r>
              <a:rPr lang="zh-CN" altLang="en-US" sz="4800" b="1" smtClean="0">
                <a:solidFill>
                  <a:srgbClr val="0FAED8"/>
                </a:solidFill>
                <a:latin typeface="宋体-简 粗体" charset="-122"/>
                <a:ea typeface="宋体-简 粗体" charset="-122"/>
                <a:cs typeface="宋体-简 粗体" charset="-122"/>
              </a:rPr>
              <a:t>形法的计算步骤</a:t>
            </a:r>
            <a:endParaRPr lang="zh-CN" altLang="zh-CN" sz="4800" b="1" dirty="0">
              <a:solidFill>
                <a:srgbClr val="0FAED8"/>
              </a:solidFill>
              <a:latin typeface="宋体-简 粗体" charset="-122"/>
              <a:ea typeface="宋体-简 粗体" charset="-122"/>
              <a:cs typeface="宋体-简 粗体" charset="-122"/>
            </a:endParaRPr>
          </a:p>
        </p:txBody>
      </p:sp>
      <p:sp>
        <p:nvSpPr>
          <p:cNvPr id="7" name="Rectangle 4"/>
          <p:cNvSpPr>
            <a:spLocks noChangeArrowheads="1"/>
          </p:cNvSpPr>
          <p:nvPr/>
        </p:nvSpPr>
        <p:spPr bwMode="auto">
          <a:xfrm>
            <a:off x="4653465" y="2379318"/>
            <a:ext cx="360045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lvl1pPr algn="l">
              <a:spcBef>
                <a:spcPct val="0"/>
              </a:spcBef>
              <a:defRPr kumimoji="1" sz="2400">
                <a:solidFill>
                  <a:schemeClr val="tx1"/>
                </a:solidFill>
                <a:latin typeface="Times New Roman" charset="0"/>
                <a:ea typeface="PMingLiU" charset="0"/>
              </a:defRPr>
            </a:lvl1pPr>
            <a:lvl2pPr algn="l">
              <a:spcBef>
                <a:spcPct val="0"/>
              </a:spcBef>
              <a:defRPr kumimoji="1" sz="2400">
                <a:solidFill>
                  <a:schemeClr val="tx1"/>
                </a:solidFill>
                <a:latin typeface="Times New Roman" charset="0"/>
                <a:ea typeface="PMingLiU" charset="0"/>
              </a:defRPr>
            </a:lvl2pPr>
            <a:lvl3pPr algn="l">
              <a:spcBef>
                <a:spcPct val="0"/>
              </a:spcBef>
              <a:defRPr kumimoji="1" sz="2400">
                <a:solidFill>
                  <a:schemeClr val="tx1"/>
                </a:solidFill>
                <a:latin typeface="Times New Roman" charset="0"/>
                <a:ea typeface="PMingLiU" charset="0"/>
              </a:defRPr>
            </a:lvl3pPr>
            <a:lvl4pPr algn="l">
              <a:spcBef>
                <a:spcPct val="0"/>
              </a:spcBef>
              <a:defRPr kumimoji="1" sz="2400">
                <a:solidFill>
                  <a:schemeClr val="tx1"/>
                </a:solidFill>
                <a:latin typeface="Times New Roman" charset="0"/>
                <a:ea typeface="PMingLiU" charset="0"/>
              </a:defRPr>
            </a:lvl4pPr>
            <a:lvl5pPr algn="l">
              <a:spcBef>
                <a:spcPct val="0"/>
              </a:spcBef>
              <a:defRPr kumimoji="1" sz="2400">
                <a:solidFill>
                  <a:schemeClr val="tx1"/>
                </a:solidFill>
                <a:latin typeface="Times New Roman" charset="0"/>
                <a:ea typeface="PMingLiU" charset="0"/>
              </a:defRPr>
            </a:lvl5pPr>
            <a:lvl6pPr marL="457200" fontAlgn="base">
              <a:spcBef>
                <a:spcPct val="0"/>
              </a:spcBef>
              <a:spcAft>
                <a:spcPct val="0"/>
              </a:spcAft>
              <a:defRPr kumimoji="1" sz="2400">
                <a:solidFill>
                  <a:schemeClr val="tx1"/>
                </a:solidFill>
                <a:latin typeface="Times New Roman" charset="0"/>
                <a:ea typeface="PMingLiU" charset="0"/>
              </a:defRPr>
            </a:lvl6pPr>
            <a:lvl7pPr marL="914400" fontAlgn="base">
              <a:spcBef>
                <a:spcPct val="0"/>
              </a:spcBef>
              <a:spcAft>
                <a:spcPct val="0"/>
              </a:spcAft>
              <a:defRPr kumimoji="1" sz="2400">
                <a:solidFill>
                  <a:schemeClr val="tx1"/>
                </a:solidFill>
                <a:latin typeface="Times New Roman" charset="0"/>
                <a:ea typeface="PMingLiU" charset="0"/>
              </a:defRPr>
            </a:lvl7pPr>
            <a:lvl8pPr marL="1371600" fontAlgn="base">
              <a:spcBef>
                <a:spcPct val="0"/>
              </a:spcBef>
              <a:spcAft>
                <a:spcPct val="0"/>
              </a:spcAft>
              <a:defRPr kumimoji="1" sz="2400">
                <a:solidFill>
                  <a:schemeClr val="tx1"/>
                </a:solidFill>
                <a:latin typeface="Times New Roman" charset="0"/>
                <a:ea typeface="PMingLiU" charset="0"/>
              </a:defRPr>
            </a:lvl8pPr>
            <a:lvl9pPr marL="1828800" fontAlgn="base">
              <a:spcBef>
                <a:spcPct val="0"/>
              </a:spcBef>
              <a:spcAft>
                <a:spcPct val="0"/>
              </a:spcAft>
              <a:defRPr kumimoji="1" sz="2400">
                <a:solidFill>
                  <a:schemeClr val="tx1"/>
                </a:solidFill>
                <a:latin typeface="Times New Roman" charset="0"/>
                <a:ea typeface="PMingLiU" charset="0"/>
              </a:defRPr>
            </a:lvl9pPr>
          </a:lstStyle>
          <a:p>
            <a:pPr eaLnBrk="1" hangingPunct="1">
              <a:defRPr/>
            </a:pPr>
            <a:r>
              <a:rPr lang="zh-CN" altLang="en-US" b="1" dirty="0">
                <a:ea typeface="宋体" charset="0"/>
              </a:rPr>
              <a:t>单纯形算法的直接思想：</a:t>
            </a:r>
          </a:p>
        </p:txBody>
      </p:sp>
      <p:sp>
        <p:nvSpPr>
          <p:cNvPr id="8" name="Rectangle 5"/>
          <p:cNvSpPr>
            <a:spLocks noChangeArrowheads="1"/>
          </p:cNvSpPr>
          <p:nvPr/>
        </p:nvSpPr>
        <p:spPr bwMode="auto">
          <a:xfrm>
            <a:off x="2290105" y="3083805"/>
            <a:ext cx="8229819" cy="936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lgn="l">
              <a:spcBef>
                <a:spcPct val="0"/>
              </a:spcBef>
              <a:defRPr kumimoji="1" sz="2400">
                <a:solidFill>
                  <a:schemeClr val="tx1"/>
                </a:solidFill>
                <a:latin typeface="Times New Roman" charset="0"/>
                <a:ea typeface="PMingLiU" charset="0"/>
              </a:defRPr>
            </a:lvl1pPr>
            <a:lvl2pPr marL="742950" indent="-285750" algn="l">
              <a:spcBef>
                <a:spcPct val="0"/>
              </a:spcBef>
              <a:defRPr kumimoji="1" sz="2400">
                <a:solidFill>
                  <a:schemeClr val="tx1"/>
                </a:solidFill>
                <a:latin typeface="Times New Roman" charset="0"/>
                <a:ea typeface="PMingLiU" charset="0"/>
              </a:defRPr>
            </a:lvl2pPr>
            <a:lvl3pPr marL="1143000" indent="-228600" algn="l">
              <a:spcBef>
                <a:spcPct val="0"/>
              </a:spcBef>
              <a:defRPr kumimoji="1" sz="2400">
                <a:solidFill>
                  <a:schemeClr val="tx1"/>
                </a:solidFill>
                <a:latin typeface="Times New Roman" charset="0"/>
                <a:ea typeface="PMingLiU" charset="0"/>
              </a:defRPr>
            </a:lvl3pPr>
            <a:lvl4pPr marL="1600200" indent="-228600" algn="l">
              <a:spcBef>
                <a:spcPct val="0"/>
              </a:spcBef>
              <a:defRPr kumimoji="1" sz="2400">
                <a:solidFill>
                  <a:schemeClr val="tx1"/>
                </a:solidFill>
                <a:latin typeface="Times New Roman" charset="0"/>
                <a:ea typeface="PMingLiU" charset="0"/>
              </a:defRPr>
            </a:lvl4pPr>
            <a:lvl5pPr marL="2057400" indent="-228600" algn="l">
              <a:spcBef>
                <a:spcPct val="0"/>
              </a:spcBef>
              <a:defRPr kumimoji="1" sz="2400">
                <a:solidFill>
                  <a:schemeClr val="tx1"/>
                </a:solidFill>
                <a:latin typeface="Times New Roman" charset="0"/>
                <a:ea typeface="PMingLiU" charset="0"/>
              </a:defRPr>
            </a:lvl5pPr>
            <a:lvl6pPr marL="2514600" indent="-228600" fontAlgn="base">
              <a:spcBef>
                <a:spcPct val="0"/>
              </a:spcBef>
              <a:spcAft>
                <a:spcPct val="0"/>
              </a:spcAft>
              <a:defRPr kumimoji="1" sz="2400">
                <a:solidFill>
                  <a:schemeClr val="tx1"/>
                </a:solidFill>
                <a:latin typeface="Times New Roman" charset="0"/>
                <a:ea typeface="PMingLiU" charset="0"/>
              </a:defRPr>
            </a:lvl6pPr>
            <a:lvl7pPr marL="2971800" indent="-228600" fontAlgn="base">
              <a:spcBef>
                <a:spcPct val="0"/>
              </a:spcBef>
              <a:spcAft>
                <a:spcPct val="0"/>
              </a:spcAft>
              <a:defRPr kumimoji="1" sz="2400">
                <a:solidFill>
                  <a:schemeClr val="tx1"/>
                </a:solidFill>
                <a:latin typeface="Times New Roman" charset="0"/>
                <a:ea typeface="PMingLiU" charset="0"/>
              </a:defRPr>
            </a:lvl7pPr>
            <a:lvl8pPr marL="3429000" indent="-228600" fontAlgn="base">
              <a:spcBef>
                <a:spcPct val="0"/>
              </a:spcBef>
              <a:spcAft>
                <a:spcPct val="0"/>
              </a:spcAft>
              <a:defRPr kumimoji="1" sz="2400">
                <a:solidFill>
                  <a:schemeClr val="tx1"/>
                </a:solidFill>
                <a:latin typeface="Times New Roman" charset="0"/>
                <a:ea typeface="PMingLiU" charset="0"/>
              </a:defRPr>
            </a:lvl8pPr>
            <a:lvl9pPr marL="3886200" indent="-228600" fontAlgn="base">
              <a:spcBef>
                <a:spcPct val="0"/>
              </a:spcBef>
              <a:spcAft>
                <a:spcPct val="0"/>
              </a:spcAft>
              <a:defRPr kumimoji="1" sz="2400">
                <a:solidFill>
                  <a:schemeClr val="tx1"/>
                </a:solidFill>
                <a:latin typeface="Times New Roman" charset="0"/>
                <a:ea typeface="PMingLiU" charset="0"/>
              </a:defRPr>
            </a:lvl9pPr>
          </a:lstStyle>
          <a:p>
            <a:pPr eaLnBrk="1" hangingPunct="1">
              <a:lnSpc>
                <a:spcPct val="150000"/>
              </a:lnSpc>
              <a:spcBef>
                <a:spcPct val="20000"/>
              </a:spcBef>
              <a:defRPr/>
            </a:pPr>
            <a:r>
              <a:rPr lang="zh-CN" altLang="en-US" b="1" dirty="0">
                <a:ea typeface="宋体" charset="0"/>
              </a:rPr>
              <a:t>    </a:t>
            </a:r>
            <a:r>
              <a:rPr lang="zh-CN" altLang="en-US" b="1" dirty="0" smtClean="0">
                <a:ea typeface="宋体" charset="0"/>
              </a:rPr>
              <a:t>     从</a:t>
            </a:r>
            <a:r>
              <a:rPr lang="zh-CN" altLang="en-US" b="1" dirty="0">
                <a:ea typeface="宋体" charset="0"/>
              </a:rPr>
              <a:t>一个基可行解开始，通过基变换</a:t>
            </a:r>
            <a:r>
              <a:rPr lang="en-US" altLang="zh-CN" b="1" dirty="0">
                <a:ea typeface="宋体" charset="0"/>
              </a:rPr>
              <a:t>,</a:t>
            </a:r>
            <a:r>
              <a:rPr lang="zh-CN" altLang="en-US" b="1" dirty="0">
                <a:ea typeface="宋体" charset="0"/>
              </a:rPr>
              <a:t>到另一个基可行解，逐步达到最优解的过程。基变换是通过迭代法实现的。</a:t>
            </a:r>
            <a:endParaRPr lang="zh-CN" altLang="en-US" sz="1800" b="1" dirty="0">
              <a:solidFill>
                <a:schemeClr val="tx2"/>
              </a:solidFill>
              <a:latin typeface="Verdana" charset="0"/>
              <a:ea typeface="宋体" charset="0"/>
            </a:endParaRPr>
          </a:p>
        </p:txBody>
      </p:sp>
      <p:sp>
        <p:nvSpPr>
          <p:cNvPr id="9" name="Rectangle 6"/>
          <p:cNvSpPr>
            <a:spLocks noChangeArrowheads="1"/>
          </p:cNvSpPr>
          <p:nvPr/>
        </p:nvSpPr>
        <p:spPr bwMode="auto">
          <a:xfrm>
            <a:off x="3746300" y="4328630"/>
            <a:ext cx="5329238" cy="1742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lnSpc>
                <a:spcPct val="150000"/>
              </a:lnSpc>
              <a:spcBef>
                <a:spcPct val="35000"/>
              </a:spcBef>
              <a:defRPr/>
            </a:pPr>
            <a:r>
              <a:rPr lang="zh-CN" altLang="en-US" sz="3200" b="1" dirty="0">
                <a:solidFill>
                  <a:srgbClr val="46A4D0"/>
                </a:solidFill>
                <a:latin typeface="Songti SC" charset="-122"/>
                <a:ea typeface="Songti SC" charset="-122"/>
                <a:cs typeface="Songti SC" charset="-122"/>
              </a:rPr>
              <a:t>一、单纯形算法计算</a:t>
            </a:r>
            <a:r>
              <a:rPr lang="zh-CN" altLang="en-US" sz="3200" b="1" dirty="0" smtClean="0">
                <a:solidFill>
                  <a:srgbClr val="46A4D0"/>
                </a:solidFill>
                <a:latin typeface="Songti SC" charset="-122"/>
                <a:ea typeface="Songti SC" charset="-122"/>
                <a:cs typeface="Songti SC" charset="-122"/>
              </a:rPr>
              <a:t>步骤</a:t>
            </a:r>
            <a:endParaRPr lang="zh-CN" altLang="en-US" sz="3200" b="1" dirty="0">
              <a:solidFill>
                <a:srgbClr val="46A4D0"/>
              </a:solidFill>
              <a:latin typeface="Songti SC" charset="-122"/>
              <a:ea typeface="Songti SC" charset="-122"/>
              <a:cs typeface="Songti SC" charset="-122"/>
            </a:endParaRPr>
          </a:p>
          <a:p>
            <a:pPr eaLnBrk="1" hangingPunct="1">
              <a:lnSpc>
                <a:spcPct val="150000"/>
              </a:lnSpc>
              <a:spcBef>
                <a:spcPct val="35000"/>
              </a:spcBef>
              <a:defRPr/>
            </a:pPr>
            <a:r>
              <a:rPr lang="zh-CN" altLang="en-US" sz="3200" b="1" dirty="0">
                <a:solidFill>
                  <a:srgbClr val="46A4D0"/>
                </a:solidFill>
                <a:latin typeface="Songti SC" charset="-122"/>
                <a:ea typeface="Songti SC" charset="-122"/>
                <a:cs typeface="Songti SC" charset="-122"/>
              </a:rPr>
              <a:t>二、单纯</a:t>
            </a:r>
            <a:r>
              <a:rPr lang="zh-CN" altLang="en-US" sz="3200" b="1" dirty="0" smtClean="0">
                <a:solidFill>
                  <a:srgbClr val="46A4D0"/>
                </a:solidFill>
                <a:latin typeface="Songti SC" charset="-122"/>
                <a:ea typeface="Songti SC" charset="-122"/>
                <a:cs typeface="Songti SC" charset="-122"/>
              </a:rPr>
              <a:t>形表</a:t>
            </a:r>
            <a:endParaRPr lang="en-US" altLang="zh-CN" sz="3200" b="1" dirty="0">
              <a:solidFill>
                <a:srgbClr val="46A4D0"/>
              </a:solidFill>
              <a:latin typeface="Songti SC" charset="-122"/>
              <a:ea typeface="Songti SC" charset="-122"/>
              <a:cs typeface="Songti SC" charset="-122"/>
            </a:endParaRPr>
          </a:p>
        </p:txBody>
      </p:sp>
    </p:spTree>
    <p:extLst>
      <p:ext uri="{BB962C8B-B14F-4D97-AF65-F5344CB8AC3E}">
        <p14:creationId xmlns:p14="http://schemas.microsoft.com/office/powerpoint/2010/main" xmlns="" val="3658628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6" y="202168"/>
            <a:ext cx="341632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a:solidFill>
                  <a:srgbClr val="46A4D0"/>
                </a:solidFill>
                <a:latin typeface="宋体-简 粗体" charset="-122"/>
                <a:ea typeface="宋体-简 粗体" charset="-122"/>
                <a:cs typeface="宋体-简 粗体" charset="-122"/>
                <a:sym typeface="Times New Roman" charset="0"/>
              </a:rPr>
              <a:t>的计算步骤</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6" name="Picture 3" descr="11"/>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236" b="67640"/>
          <a:stretch/>
        </p:blipFill>
        <p:spPr bwMode="auto">
          <a:xfrm>
            <a:off x="-30163" y="571500"/>
            <a:ext cx="1805683" cy="18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4"/>
          <p:cNvSpPr txBox="1">
            <a:spLocks noChangeArrowheads="1"/>
          </p:cNvSpPr>
          <p:nvPr/>
        </p:nvSpPr>
        <p:spPr bwMode="auto">
          <a:xfrm>
            <a:off x="565395" y="1293431"/>
            <a:ext cx="103922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3600" b="1" dirty="0" smtClean="0">
                <a:solidFill>
                  <a:schemeClr val="bg1"/>
                </a:solidFill>
                <a:latin typeface="宋体-简 粗体" charset="-122"/>
                <a:ea typeface="宋体-简 粗体" charset="-122"/>
                <a:cs typeface="宋体-简 粗体" charset="-122"/>
              </a:rPr>
              <a:t>4.1</a:t>
            </a:r>
            <a:r>
              <a:rPr lang="zh-CN" altLang="en-US" sz="3600" b="1" dirty="0" smtClean="0">
                <a:solidFill>
                  <a:schemeClr val="bg1"/>
                </a:solidFill>
                <a:latin typeface="宋体-简 粗体" charset="-122"/>
                <a:ea typeface="宋体-简 粗体" charset="-122"/>
                <a:cs typeface="宋体-简 粗体" charset="-122"/>
              </a:rPr>
              <a:t> </a:t>
            </a:r>
            <a:endParaRPr lang="zh-CN" altLang="en-US" sz="3600" b="1" dirty="0">
              <a:solidFill>
                <a:schemeClr val="bg1"/>
              </a:solidFill>
              <a:latin typeface="宋体-简 粗体" charset="-122"/>
              <a:ea typeface="宋体-简 粗体" charset="-122"/>
              <a:cs typeface="宋体-简 粗体" charset="-122"/>
            </a:endParaRPr>
          </a:p>
        </p:txBody>
      </p:sp>
      <p:sp>
        <p:nvSpPr>
          <p:cNvPr id="8" name="Text Box 6"/>
          <p:cNvSpPr txBox="1">
            <a:spLocks noChangeArrowheads="1"/>
          </p:cNvSpPr>
          <p:nvPr/>
        </p:nvSpPr>
        <p:spPr bwMode="auto">
          <a:xfrm>
            <a:off x="1651554" y="1097137"/>
            <a:ext cx="203132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3600" b="1" dirty="0">
                <a:solidFill>
                  <a:srgbClr val="46A4D0"/>
                </a:solidFill>
                <a:latin typeface="宋体-简 粗体" charset="-122"/>
                <a:ea typeface="宋体-简 粗体" charset="-122"/>
                <a:cs typeface="宋体-简 粗体" charset="-122"/>
                <a:sym typeface="Times New Roman" charset="0"/>
              </a:rPr>
              <a:t>计算步骤</a:t>
            </a:r>
            <a:endParaRPr lang="zh-CN" altLang="zh-CN" sz="3600" b="1" dirty="0">
              <a:solidFill>
                <a:srgbClr val="46A4D0"/>
              </a:solidFill>
              <a:latin typeface="宋体-简 粗体" charset="-122"/>
              <a:ea typeface="宋体-简 粗体" charset="-122"/>
              <a:cs typeface="宋体-简 粗体" charset="-122"/>
              <a:sym typeface="Times New Roman" charset="0"/>
            </a:endParaRPr>
          </a:p>
        </p:txBody>
      </p:sp>
      <p:sp>
        <p:nvSpPr>
          <p:cNvPr id="9" name="Text Box 2"/>
          <p:cNvSpPr txBox="1">
            <a:spLocks noChangeArrowheads="1"/>
          </p:cNvSpPr>
          <p:nvPr/>
        </p:nvSpPr>
        <p:spPr bwMode="auto">
          <a:xfrm>
            <a:off x="1271590" y="1814166"/>
            <a:ext cx="10000756" cy="5447645"/>
          </a:xfrm>
          <a:prstGeom prst="rect">
            <a:avLst/>
          </a:prstGeom>
          <a:noFill/>
          <a:ln>
            <a:noFill/>
          </a:ln>
          <a:effectLst/>
          <a:extLst/>
        </p:spPr>
        <p:txBody>
          <a:bodyPr wrap="square">
            <a:spAutoFit/>
          </a:bodyPr>
          <a:lstStyle/>
          <a:p>
            <a:pPr eaLnBrk="0" hangingPunct="0">
              <a:lnSpc>
                <a:spcPct val="130000"/>
              </a:lnSpc>
              <a:spcBef>
                <a:spcPct val="50000"/>
              </a:spcBef>
              <a:defRPr/>
            </a:pPr>
            <a:r>
              <a:rPr kumimoji="1" lang="en-US" altLang="zh-CN" sz="2400" b="1" dirty="0">
                <a:effectLst>
                  <a:outerShdw blurRad="38100" dist="38100" dir="2700000" algn="tl">
                    <a:srgbClr val="C0C0C0"/>
                  </a:outerShdw>
                </a:effectLst>
                <a:latin typeface="Songti SC" charset="-122"/>
                <a:ea typeface="Songti SC" charset="-122"/>
                <a:cs typeface="Songti SC" charset="-122"/>
              </a:rPr>
              <a:t>  </a:t>
            </a:r>
            <a:r>
              <a:rPr kumimoji="1" lang="zh-CN" altLang="en-US" sz="2400" b="1" dirty="0" smtClean="0">
                <a:effectLst>
                  <a:outerShdw blurRad="38100" dist="38100" dir="2700000" algn="tl">
                    <a:srgbClr val="C0C0C0"/>
                  </a:outerShdw>
                </a:effectLst>
                <a:latin typeface="Songti SC" charset="-122"/>
                <a:ea typeface="Songti SC" charset="-122"/>
                <a:cs typeface="Songti SC" charset="-122"/>
              </a:rPr>
              <a:t>     综合</a:t>
            </a:r>
            <a:r>
              <a:rPr kumimoji="1" lang="zh-CN" altLang="en-US" sz="2400" b="1" dirty="0">
                <a:effectLst>
                  <a:outerShdw blurRad="38100" dist="38100" dir="2700000" algn="tl">
                    <a:srgbClr val="C0C0C0"/>
                  </a:outerShdw>
                </a:effectLst>
                <a:latin typeface="Songti SC" charset="-122"/>
                <a:ea typeface="Songti SC" charset="-122"/>
                <a:cs typeface="Songti SC" charset="-122"/>
              </a:rPr>
              <a:t>以上的讨论，单纯形算法的计算步骤可归结如下：</a:t>
            </a:r>
          </a:p>
          <a:p>
            <a:pPr eaLnBrk="0" hangingPunct="0">
              <a:lnSpc>
                <a:spcPct val="130000"/>
              </a:lnSpc>
              <a:spcBef>
                <a:spcPct val="50000"/>
              </a:spcBef>
              <a:defRPr/>
            </a:pP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rPr>
              <a:t>第一步：</a:t>
            </a:r>
            <a:r>
              <a:rPr kumimoji="1" lang="zh-CN" altLang="en-US" sz="2400" b="1" dirty="0">
                <a:effectLst>
                  <a:outerShdw blurRad="38100" dist="38100" dir="2700000" algn="tl">
                    <a:srgbClr val="C0C0C0"/>
                  </a:outerShdw>
                </a:effectLst>
                <a:latin typeface="Songti SC" charset="-122"/>
                <a:ea typeface="Songti SC" charset="-122"/>
                <a:cs typeface="Songti SC" charset="-122"/>
              </a:rPr>
              <a:t>找出初始可行基，</a:t>
            </a: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rPr>
              <a:t>确定初始基可行解</a:t>
            </a:r>
            <a:r>
              <a:rPr kumimoji="1" lang="zh-CN" altLang="en-US" sz="2400" b="1" dirty="0">
                <a:effectLst>
                  <a:outerShdw blurRad="38100" dist="38100" dir="2700000" algn="tl">
                    <a:srgbClr val="C0C0C0"/>
                  </a:outerShdw>
                </a:effectLst>
                <a:latin typeface="Songti SC" charset="-122"/>
                <a:ea typeface="Songti SC" charset="-122"/>
                <a:cs typeface="Songti SC" charset="-122"/>
              </a:rPr>
              <a:t>，建立初始单纯形表；</a:t>
            </a:r>
            <a:br>
              <a:rPr kumimoji="1" lang="zh-CN" altLang="en-US" sz="2400" b="1" dirty="0">
                <a:effectLst>
                  <a:outerShdw blurRad="38100" dist="38100" dir="2700000" algn="tl">
                    <a:srgbClr val="C0C0C0"/>
                  </a:outerShdw>
                </a:effectLst>
                <a:latin typeface="Songti SC" charset="-122"/>
                <a:ea typeface="Songti SC" charset="-122"/>
                <a:cs typeface="Songti SC" charset="-122"/>
              </a:rPr>
            </a:b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rPr>
              <a:t>第二步</a:t>
            </a:r>
            <a:r>
              <a:rPr kumimoji="1" lang="zh-CN" altLang="en-US" sz="2400" b="1" dirty="0" smtClean="0">
                <a:solidFill>
                  <a:srgbClr val="FF0000"/>
                </a:solidFill>
                <a:effectLst>
                  <a:outerShdw blurRad="38100" dist="38100" dir="2700000" algn="tl">
                    <a:srgbClr val="C0C0C0"/>
                  </a:outerShdw>
                </a:effectLst>
                <a:latin typeface="Songti SC" charset="-122"/>
                <a:ea typeface="Songti SC" charset="-122"/>
                <a:cs typeface="Songti SC" charset="-122"/>
              </a:rPr>
              <a:t>：</a:t>
            </a: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rPr>
              <a:t>最优性检验</a:t>
            </a:r>
            <a:r>
              <a:rPr kumimoji="1" lang="zh-CN" altLang="en-US" sz="2400" b="1" dirty="0" smtClean="0">
                <a:solidFill>
                  <a:srgbClr val="FF0000"/>
                </a:solidFill>
                <a:effectLst>
                  <a:outerShdw blurRad="38100" dist="38100" dir="2700000" algn="tl">
                    <a:srgbClr val="C0C0C0"/>
                  </a:outerShdw>
                </a:effectLst>
                <a:latin typeface="Songti SC" charset="-122"/>
                <a:ea typeface="Songti SC" charset="-122"/>
                <a:cs typeface="Songti SC" charset="-122"/>
              </a:rPr>
              <a:t>。</a:t>
            </a:r>
            <a:r>
              <a:rPr kumimoji="1" lang="zh-CN" altLang="en-US" sz="2400" b="1" dirty="0" smtClean="0">
                <a:effectLst>
                  <a:outerShdw blurRad="38100" dist="38100" dir="2700000" algn="tl">
                    <a:srgbClr val="C0C0C0"/>
                  </a:outerShdw>
                </a:effectLst>
                <a:latin typeface="Songti SC" charset="-122"/>
                <a:ea typeface="Songti SC" charset="-122"/>
                <a:cs typeface="Songti SC" charset="-122"/>
              </a:rPr>
              <a:t>检查</a:t>
            </a:r>
            <a:r>
              <a:rPr kumimoji="1" lang="zh-CN" altLang="en-US" sz="2400" b="1" dirty="0">
                <a:effectLst>
                  <a:outerShdw blurRad="38100" dist="38100" dir="2700000" algn="tl">
                    <a:srgbClr val="C0C0C0"/>
                  </a:outerShdw>
                </a:effectLst>
                <a:latin typeface="Songti SC" charset="-122"/>
                <a:ea typeface="Songti SC" charset="-122"/>
                <a:cs typeface="Songti SC" charset="-122"/>
              </a:rPr>
              <a:t>对应于非基变量的检验数 </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en-US" altLang="zh-CN" sz="2400" b="1" baseline="-25000" dirty="0">
                <a:effectLst>
                  <a:outerShdw blurRad="38100" dist="38100" dir="2700000" algn="tl">
                    <a:srgbClr val="C0C0C0"/>
                  </a:outerShdw>
                </a:effectLst>
                <a:latin typeface="Songti SC" charset="-122"/>
                <a:ea typeface="Songti SC" charset="-122"/>
                <a:cs typeface="Songti SC" charset="-122"/>
                <a:sym typeface="Symbol" pitchFamily="18" charset="2"/>
              </a:rPr>
              <a:t>j</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j=m+1</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n</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  若所有 </a:t>
            </a:r>
            <a:r>
              <a:rPr kumimoji="1" lang="en-US" altLang="zh-CN" sz="2400" b="1" baseline="-25000" dirty="0">
                <a:effectLst>
                  <a:outerShdw blurRad="38100" dist="38100" dir="2700000" algn="tl">
                    <a:srgbClr val="C0C0C0"/>
                  </a:outerShdw>
                </a:effectLst>
                <a:latin typeface="Songti SC" charset="-122"/>
                <a:ea typeface="Songti SC" charset="-122"/>
                <a:cs typeface="Songti SC" charset="-122"/>
                <a:sym typeface="Symbol" pitchFamily="18" charset="2"/>
              </a:rPr>
              <a:t>j</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 0 </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j=m+1</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n</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 ，则已得到最优解，停止计算。否则转入下一步</a:t>
            </a:r>
            <a:r>
              <a:rPr kumimoji="1" lang="zh-CN" altLang="en-US" sz="2400" b="1" dirty="0" smtClean="0">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若所有 </a:t>
            </a:r>
            <a:r>
              <a:rPr kumimoji="1" lang="en-US" altLang="zh-CN" sz="2400" b="1" baseline="-25000"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j</a:t>
            </a:r>
            <a:r>
              <a:rPr kumimoji="1" lang="en-US" altLang="zh-CN" sz="2400" b="1"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  0 </a:t>
            </a:r>
            <a:r>
              <a:rPr kumimoji="1" lang="zh-CN" altLang="en-US" sz="2400" b="1" dirty="0" smtClean="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，且其中</a:t>
            </a: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某个非基变量的检验数</a:t>
            </a:r>
            <a:r>
              <a:rPr kumimoji="1" lang="en-US" altLang="zh-CN" sz="2400" b="1" baseline="-25000"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j</a:t>
            </a:r>
            <a:r>
              <a:rPr kumimoji="1" lang="en-US" altLang="zh-CN" sz="2400" b="1"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 =0</a:t>
            </a: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，则有无穷多</a:t>
            </a:r>
            <a:r>
              <a:rPr kumimoji="1" lang="zh-CN" altLang="en-US" sz="2400" b="1" dirty="0" smtClean="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最优解</a:t>
            </a: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a:t>
            </a:r>
            <a:endParaRPr kumimoji="1" lang="en-US" altLang="zh-CN" sz="2400" b="1"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endParaRPr>
          </a:p>
          <a:p>
            <a:pPr eaLnBrk="0" hangingPunct="0">
              <a:lnSpc>
                <a:spcPct val="130000"/>
              </a:lnSpc>
              <a:spcBef>
                <a:spcPct val="50000"/>
              </a:spcBef>
              <a:defRPr/>
            </a:pP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第三步：</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在所有</a:t>
            </a:r>
            <a:r>
              <a:rPr kumimoji="1" lang="en-US" altLang="zh-CN" sz="2400" b="1" baseline="-25000" dirty="0">
                <a:effectLst>
                  <a:outerShdw blurRad="38100" dist="38100" dir="2700000" algn="tl">
                    <a:srgbClr val="C0C0C0"/>
                  </a:outerShdw>
                </a:effectLst>
                <a:latin typeface="Songti SC" charset="-122"/>
                <a:ea typeface="Songti SC" charset="-122"/>
                <a:cs typeface="Songti SC" charset="-122"/>
                <a:sym typeface="Symbol" pitchFamily="18" charset="2"/>
              </a:rPr>
              <a:t>j</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&gt; 0</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中，</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j=m+1</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n</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，若有一个</a:t>
            </a:r>
            <a:r>
              <a:rPr kumimoji="1" lang="en-US" altLang="zh-CN" sz="2400" b="1" baseline="-25000" dirty="0">
                <a:effectLst>
                  <a:outerShdw blurRad="38100" dist="38100" dir="2700000" algn="tl">
                    <a:srgbClr val="C0C0C0"/>
                  </a:outerShdw>
                </a:effectLst>
                <a:latin typeface="Songti SC" charset="-122"/>
                <a:ea typeface="Songti SC" charset="-122"/>
                <a:cs typeface="Songti SC" charset="-122"/>
                <a:sym typeface="Symbol" pitchFamily="18" charset="2"/>
              </a:rPr>
              <a:t>k</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对应</a:t>
            </a:r>
            <a:r>
              <a:rPr kumimoji="1" lang="en-US" altLang="zh-CN" sz="2400" b="1" dirty="0" err="1">
                <a:effectLst>
                  <a:outerShdw blurRad="38100" dist="38100" dir="2700000" algn="tl">
                    <a:srgbClr val="C0C0C0"/>
                  </a:outerShdw>
                </a:effectLst>
                <a:latin typeface="Songti SC" charset="-122"/>
                <a:ea typeface="Songti SC" charset="-122"/>
                <a:cs typeface="Songti SC" charset="-122"/>
                <a:sym typeface="Symbol" pitchFamily="18" charset="2"/>
              </a:rPr>
              <a:t>x</a:t>
            </a:r>
            <a:r>
              <a:rPr kumimoji="1" lang="en-US" altLang="zh-CN" sz="2400" b="1" baseline="-25000" dirty="0" err="1">
                <a:effectLst>
                  <a:outerShdw blurRad="38100" dist="38100" dir="2700000" algn="tl">
                    <a:srgbClr val="C0C0C0"/>
                  </a:outerShdw>
                </a:effectLst>
                <a:latin typeface="Songti SC" charset="-122"/>
                <a:ea typeface="Songti SC" charset="-122"/>
                <a:cs typeface="Songti SC" charset="-122"/>
                <a:sym typeface="Symbol" pitchFamily="18" charset="2"/>
              </a:rPr>
              <a:t>k</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的系数列向量 </a:t>
            </a:r>
            <a:r>
              <a:rPr kumimoji="1" lang="en-US" altLang="zh-CN" sz="2400" b="1" dirty="0" err="1">
                <a:effectLst>
                  <a:outerShdw blurRad="38100" dist="38100" dir="2700000" algn="tl">
                    <a:srgbClr val="C0C0C0"/>
                  </a:outerShdw>
                </a:effectLst>
                <a:latin typeface="Songti SC" charset="-122"/>
                <a:ea typeface="Songti SC" charset="-122"/>
                <a:cs typeface="Songti SC" charset="-122"/>
                <a:sym typeface="Symbol" pitchFamily="18" charset="2"/>
              </a:rPr>
              <a:t>P</a:t>
            </a:r>
            <a:r>
              <a:rPr kumimoji="1" lang="en-US" altLang="zh-CN" sz="2400" b="1" baseline="-25000" dirty="0" err="1">
                <a:effectLst>
                  <a:outerShdw blurRad="38100" dist="38100" dir="2700000" algn="tl">
                    <a:srgbClr val="C0C0C0"/>
                  </a:outerShdw>
                </a:effectLst>
                <a:latin typeface="Songti SC" charset="-122"/>
                <a:ea typeface="Songti SC" charset="-122"/>
                <a:cs typeface="Songti SC" charset="-122"/>
                <a:sym typeface="Symbol" pitchFamily="18" charset="2"/>
              </a:rPr>
              <a:t>k</a:t>
            </a:r>
            <a:r>
              <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rPr>
              <a:t>  0</a:t>
            </a: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，则此问题是无界的，停止计算。否则，转入下一步；</a:t>
            </a:r>
            <a:endParaRPr kumimoji="1" lang="en-US" altLang="zh-CN" sz="2400" b="1" dirty="0">
              <a:effectLst>
                <a:outerShdw blurRad="38100" dist="38100" dir="2700000" algn="tl">
                  <a:srgbClr val="C0C0C0"/>
                </a:outerShdw>
              </a:effectLst>
              <a:latin typeface="Songti SC" charset="-122"/>
              <a:ea typeface="Songti SC" charset="-122"/>
              <a:cs typeface="Songti SC" charset="-122"/>
              <a:sym typeface="Symbol" pitchFamily="18" charset="2"/>
            </a:endParaRPr>
          </a:p>
          <a:p>
            <a:pPr eaLnBrk="0" hangingPunct="0">
              <a:lnSpc>
                <a:spcPct val="130000"/>
              </a:lnSpc>
              <a:spcBef>
                <a:spcPct val="50000"/>
              </a:spcBef>
              <a:defRPr/>
            </a:pPr>
            <a: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t/>
            </a:r>
            <a:br>
              <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rPr>
            </a:br>
            <a:endParaRPr kumimoji="1" lang="zh-CN" altLang="en-US" sz="2400" b="1" dirty="0">
              <a:effectLst>
                <a:outerShdw blurRad="38100" dist="38100" dir="2700000" algn="tl">
                  <a:srgbClr val="C0C0C0"/>
                </a:outerShdw>
              </a:effectLst>
              <a:latin typeface="Songti SC" charset="-122"/>
              <a:ea typeface="Songti SC" charset="-122"/>
              <a:cs typeface="Songti SC" charset="-122"/>
              <a:sym typeface="Symbol" pitchFamily="18" charset="2"/>
            </a:endParaRPr>
          </a:p>
        </p:txBody>
      </p:sp>
    </p:spTree>
    <p:extLst>
      <p:ext uri="{BB962C8B-B14F-4D97-AF65-F5344CB8AC3E}">
        <p14:creationId xmlns:p14="http://schemas.microsoft.com/office/powerpoint/2010/main" xmlns="" val="4765642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6" y="202168"/>
            <a:ext cx="341632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a:solidFill>
                  <a:srgbClr val="46A4D0"/>
                </a:solidFill>
                <a:latin typeface="宋体-简 粗体" charset="-122"/>
                <a:ea typeface="宋体-简 粗体" charset="-122"/>
                <a:cs typeface="宋体-简 粗体" charset="-122"/>
                <a:sym typeface="Times New Roman" charset="0"/>
              </a:rPr>
              <a:t>的计算步骤</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mc:AlternateContent xmlns:mc="http://schemas.openxmlformats.org/markup-compatibility/2006">
        <mc:Choice xmlns:a14="http://schemas.microsoft.com/office/drawing/2010/main" xmlns="" Requires="a14">
          <p:sp>
            <p:nvSpPr>
              <p:cNvPr id="11" name="Text Box 2"/>
              <p:cNvSpPr txBox="1">
                <a:spLocks noChangeArrowheads="1"/>
              </p:cNvSpPr>
              <p:nvPr/>
            </p:nvSpPr>
            <p:spPr bwMode="auto">
              <a:xfrm>
                <a:off x="1722989" y="1046369"/>
                <a:ext cx="8686800" cy="2234458"/>
              </a:xfrm>
              <a:prstGeom prst="rect">
                <a:avLst/>
              </a:prstGeom>
              <a:noFill/>
              <a:ln>
                <a:noFill/>
              </a:ln>
              <a:effectLst/>
              <a:extLst/>
            </p:spPr>
            <p:txBody>
              <a:bodyPr>
                <a:spAutoFit/>
              </a:bodyPr>
              <a:lstStyle/>
              <a:p>
                <a:pPr eaLnBrk="0" hangingPunct="0">
                  <a:lnSpc>
                    <a:spcPct val="120000"/>
                  </a:lnSpc>
                  <a:spcBef>
                    <a:spcPct val="50000"/>
                  </a:spcBef>
                  <a:defRPr/>
                </a:pPr>
                <a:r>
                  <a:rPr kumimoji="1" lang="en-US" altLang="zh-CN" sz="2400" b="1" dirty="0" smtClean="0">
                    <a:latin typeface="Songti SC" charset="-122"/>
                    <a:ea typeface="Songti SC" charset="-122"/>
                    <a:cs typeface="Songti SC" charset="-122"/>
                    <a:sym typeface="Symbol" pitchFamily="18" charset="2"/>
                  </a:rPr>
                  <a:t/>
                </a:r>
                <a:br>
                  <a:rPr kumimoji="1" lang="en-US" altLang="zh-CN" sz="2400" b="1" dirty="0" smtClean="0">
                    <a:latin typeface="Songti SC" charset="-122"/>
                    <a:ea typeface="Songti SC" charset="-122"/>
                    <a:cs typeface="Songti SC" charset="-122"/>
                    <a:sym typeface="Symbol" pitchFamily="18" charset="2"/>
                  </a:rPr>
                </a:b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第四</a:t>
                </a:r>
                <a:r>
                  <a:rPr kumimoji="1" lang="zh-CN" altLang="en-US" sz="2400" b="1" dirty="0" smtClean="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步：（</a:t>
                </a:r>
                <a:r>
                  <a:rPr kumimoji="1" lang="en-US" altLang="zh-CN" sz="2400" b="1" dirty="0" smtClean="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1</a:t>
                </a:r>
                <a:r>
                  <a:rPr kumimoji="1" lang="zh-CN" altLang="en-US" sz="2400" b="1" dirty="0" smtClean="0">
                    <a:solidFill>
                      <a:srgbClr val="FF0000"/>
                    </a:solidFill>
                    <a:effectLst>
                      <a:outerShdw blurRad="38100" dist="38100" dir="2700000" algn="tl">
                        <a:srgbClr val="C0C0C0"/>
                      </a:outerShdw>
                    </a:effectLst>
                    <a:latin typeface="Songti SC" charset="-122"/>
                    <a:ea typeface="Songti SC" charset="-122"/>
                    <a:cs typeface="Songti SC" charset="-122"/>
                    <a:sym typeface="Symbol" pitchFamily="18" charset="2"/>
                  </a:rPr>
                  <a:t>）</a:t>
                </a:r>
                <a:r>
                  <a:rPr kumimoji="1" lang="zh-CN" altLang="en-US" sz="2400" b="1" dirty="0" smtClean="0">
                    <a:solidFill>
                      <a:srgbClr val="FF0000"/>
                    </a:solidFill>
                    <a:effectLst>
                      <a:outerShdw blurRad="38100" dist="38100" dir="2700000" algn="tl">
                        <a:srgbClr val="C0C0C0"/>
                      </a:outerShdw>
                    </a:effectLst>
                    <a:latin typeface="Songti SC" charset="-122"/>
                    <a:ea typeface="Songti SC" charset="-122"/>
                    <a:cs typeface="Songti SC" charset="-122"/>
                  </a:rPr>
                  <a:t>确定</a:t>
                </a: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rPr>
                  <a:t>换入变量</a:t>
                </a:r>
                <a:r>
                  <a:rPr kumimoji="1" lang="zh-CN" altLang="en-US" sz="2400" b="1" dirty="0" smtClean="0">
                    <a:solidFill>
                      <a:srgbClr val="FF0000"/>
                    </a:solidFill>
                    <a:effectLst>
                      <a:outerShdw blurRad="38100" dist="38100" dir="2700000" algn="tl">
                        <a:srgbClr val="C0C0C0"/>
                      </a:outerShdw>
                    </a:effectLst>
                    <a:latin typeface="Songti SC" charset="-122"/>
                    <a:ea typeface="Songti SC" charset="-122"/>
                    <a:cs typeface="Songti SC" charset="-122"/>
                  </a:rPr>
                  <a:t>。</a:t>
                </a:r>
                <a:r>
                  <a:rPr kumimoji="1" lang="zh-CN" altLang="en-US" sz="2400" b="1" dirty="0" smtClean="0">
                    <a:latin typeface="Songti SC" charset="-122"/>
                    <a:ea typeface="Songti SC" charset="-122"/>
                    <a:cs typeface="Songti SC" charset="-122"/>
                    <a:sym typeface="Symbol" pitchFamily="18" charset="2"/>
                  </a:rPr>
                  <a:t>根据</a:t>
                </a:r>
              </a:p>
              <a:p>
                <a:pPr eaLnBrk="0" hangingPunct="0">
                  <a:lnSpc>
                    <a:spcPct val="120000"/>
                  </a:lnSpc>
                  <a:spcBef>
                    <a:spcPct val="50000"/>
                  </a:spcBef>
                  <a:defRPr/>
                </a:pPr>
                <a:r>
                  <a:rPr kumimoji="1" lang="zh-CN" altLang="en-US" sz="2400" b="1" dirty="0" smtClean="0">
                    <a:latin typeface="Songti SC" charset="-122"/>
                    <a:ea typeface="Songti SC" charset="-122"/>
                    <a:cs typeface="Songti SC" charset="-122"/>
                    <a:sym typeface="Symbol" pitchFamily="18" charset="2"/>
                  </a:rPr>
                  <a:t>             确定 </a:t>
                </a:r>
                <a:r>
                  <a:rPr kumimoji="1" lang="en-US" altLang="zh-CN" sz="2400" b="1" dirty="0" err="1">
                    <a:latin typeface="Songti SC" charset="-122"/>
                    <a:ea typeface="Songti SC" charset="-122"/>
                    <a:cs typeface="Songti SC" charset="-122"/>
                    <a:sym typeface="Symbol" pitchFamily="18" charset="2"/>
                  </a:rPr>
                  <a:t>x</a:t>
                </a:r>
                <a:r>
                  <a:rPr kumimoji="1" lang="en-US" altLang="zh-CN" sz="2400" b="1" baseline="-25000" dirty="0" err="1">
                    <a:latin typeface="Songti SC" charset="-122"/>
                    <a:ea typeface="Songti SC" charset="-122"/>
                    <a:cs typeface="Songti SC" charset="-122"/>
                    <a:sym typeface="Symbol" pitchFamily="18" charset="2"/>
                  </a:rPr>
                  <a:t>k</a:t>
                </a:r>
                <a:r>
                  <a:rPr kumimoji="1" lang="en-US" altLang="zh-CN" sz="2400" b="1" i="1" dirty="0">
                    <a:latin typeface="Songti SC" charset="-122"/>
                    <a:ea typeface="Songti SC" charset="-122"/>
                    <a:cs typeface="Songti SC" charset="-122"/>
                    <a:sym typeface="Symbol" pitchFamily="18" charset="2"/>
                  </a:rPr>
                  <a:t> </a:t>
                </a:r>
                <a:r>
                  <a:rPr kumimoji="1" lang="zh-CN" altLang="en-US" sz="2400" b="1" dirty="0">
                    <a:latin typeface="Songti SC" charset="-122"/>
                    <a:ea typeface="Songti SC" charset="-122"/>
                    <a:cs typeface="Songti SC" charset="-122"/>
                    <a:sym typeface="Symbol" pitchFamily="18" charset="2"/>
                  </a:rPr>
                  <a:t>为</a:t>
                </a:r>
                <a:r>
                  <a:rPr kumimoji="1" lang="zh-CN" altLang="en-US" sz="2400" b="1" dirty="0">
                    <a:latin typeface="Songti SC" charset="-122"/>
                    <a:ea typeface="Songti SC" charset="-122"/>
                    <a:cs typeface="Songti SC" charset="-122"/>
                  </a:rPr>
                  <a:t>换入变量</a:t>
                </a:r>
                <a:r>
                  <a:rPr kumimoji="1" lang="zh-CN" altLang="en-US" sz="2400" b="1" dirty="0">
                    <a:solidFill>
                      <a:srgbClr val="0070C0"/>
                    </a:solidFill>
                    <a:latin typeface="Songti SC" charset="-122"/>
                    <a:ea typeface="Songti SC" charset="-122"/>
                    <a:cs typeface="Songti SC" charset="-122"/>
                  </a:rPr>
                  <a:t>（即为新基的基变量</a:t>
                </a:r>
                <a:r>
                  <a:rPr kumimoji="1" lang="zh-CN" altLang="en-US" sz="2400" b="1" dirty="0" smtClean="0">
                    <a:solidFill>
                      <a:srgbClr val="0070C0"/>
                    </a:solidFill>
                    <a:latin typeface="Songti SC" charset="-122"/>
                    <a:ea typeface="Songti SC" charset="-122"/>
                    <a:cs typeface="Songti SC" charset="-122"/>
                  </a:rPr>
                  <a:t>）</a:t>
                </a:r>
                <a:endParaRPr kumimoji="1" lang="zh-CN" altLang="en-US" sz="2400" b="1" dirty="0">
                  <a:latin typeface="Songti SC" charset="-122"/>
                  <a:ea typeface="Songti SC" charset="-122"/>
                  <a:cs typeface="Songti SC" charset="-122"/>
                </a:endParaRPr>
              </a:p>
              <a:p>
                <a:pPr eaLnBrk="0" hangingPunct="0">
                  <a:lnSpc>
                    <a:spcPct val="120000"/>
                  </a:lnSpc>
                  <a:spcBef>
                    <a:spcPct val="50000"/>
                  </a:spcBef>
                  <a:defRPr/>
                </a:pPr>
                <a:r>
                  <a:rPr kumimoji="1" lang="zh-CN" altLang="en-US" sz="2400" b="1" dirty="0" smtClean="0">
                    <a:solidFill>
                      <a:srgbClr val="FF0000"/>
                    </a:solidFill>
                    <a:effectLst>
                      <a:outerShdw blurRad="38100" dist="38100" dir="2700000" algn="tl">
                        <a:srgbClr val="C0C0C0"/>
                      </a:outerShdw>
                    </a:effectLst>
                    <a:latin typeface="Songti SC" charset="-122"/>
                    <a:ea typeface="Songti SC" charset="-122"/>
                    <a:cs typeface="Songti SC" charset="-122"/>
                  </a:rPr>
                  <a:t>        （</a:t>
                </a:r>
                <a:r>
                  <a:rPr kumimoji="1" lang="en-US" altLang="zh-CN" sz="2400" b="1" dirty="0">
                    <a:solidFill>
                      <a:srgbClr val="FF0000"/>
                    </a:solidFill>
                    <a:effectLst>
                      <a:outerShdw blurRad="38100" dist="38100" dir="2700000" algn="tl">
                        <a:srgbClr val="C0C0C0"/>
                      </a:outerShdw>
                    </a:effectLst>
                    <a:latin typeface="Songti SC" charset="-122"/>
                    <a:ea typeface="Songti SC" charset="-122"/>
                    <a:cs typeface="Songti SC" charset="-122"/>
                  </a:rPr>
                  <a:t>2</a:t>
                </a:r>
                <a:r>
                  <a:rPr kumimoji="1"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rPr>
                  <a:t>）确定换出变量</a:t>
                </a:r>
                <a:r>
                  <a:rPr kumimoji="1" lang="zh-CN" altLang="en-US" sz="2400" b="1" dirty="0" smtClean="0">
                    <a:solidFill>
                      <a:srgbClr val="FF0000"/>
                    </a:solidFill>
                    <a:effectLst>
                      <a:outerShdw blurRad="38100" dist="38100" dir="2700000" algn="tl">
                        <a:srgbClr val="C0C0C0"/>
                      </a:outerShdw>
                    </a:effectLst>
                    <a:latin typeface="Songti SC" charset="-122"/>
                    <a:ea typeface="Songti SC" charset="-122"/>
                    <a:cs typeface="Songti SC" charset="-122"/>
                  </a:rPr>
                  <a:t>：</a:t>
                </a:r>
                <a:r>
                  <a:rPr kumimoji="1" lang="zh-CN" altLang="en-US" sz="2400" b="1" dirty="0" smtClean="0">
                    <a:latin typeface="Songti SC" charset="-122"/>
                    <a:ea typeface="Songti SC" charset="-122"/>
                    <a:cs typeface="Songti SC" charset="-122"/>
                  </a:rPr>
                  <a:t>再</a:t>
                </a:r>
                <a:r>
                  <a:rPr kumimoji="1" lang="zh-CN" altLang="en-US" sz="2400" b="1" dirty="0">
                    <a:latin typeface="Songti SC" charset="-122"/>
                    <a:ea typeface="Songti SC" charset="-122"/>
                    <a:cs typeface="Songti SC" charset="-122"/>
                  </a:rPr>
                  <a:t>根据</a:t>
                </a:r>
                <a14:m>
                  <m:oMath xmlns:m="http://schemas.openxmlformats.org/officeDocument/2006/math">
                    <m:r>
                      <a:rPr lang="en-US" altLang="zh-CN" sz="2400" b="1" i="1" dirty="0">
                        <a:latin typeface="Cambria Math" charset="0"/>
                        <a:ea typeface="Cambria Math" charset="0"/>
                        <a:cs typeface="Cambria Math" charset="0"/>
                      </a:rPr>
                      <m:t>𝜽</m:t>
                    </m:r>
                    <m:r>
                      <a:rPr lang="en-US" altLang="zh-CN" sz="2400" b="1" i="1" dirty="0">
                        <a:latin typeface="Cambria Math" charset="0"/>
                        <a:ea typeface="Cambria Math" charset="0"/>
                        <a:cs typeface="Cambria Math" charset="0"/>
                      </a:rPr>
                      <m:t> </m:t>
                    </m:r>
                  </m:oMath>
                </a14:m>
                <a:r>
                  <a:rPr kumimoji="1" lang="zh-CN" altLang="en-US" sz="2400" b="1" dirty="0">
                    <a:latin typeface="Songti SC" charset="-122"/>
                    <a:ea typeface="Songti SC" charset="-122"/>
                    <a:cs typeface="Songti SC" charset="-122"/>
                  </a:rPr>
                  <a:t>规则计算</a:t>
                </a:r>
                <a:r>
                  <a:rPr kumimoji="1" lang="en-US" altLang="zh-CN" sz="2400" b="1" dirty="0">
                    <a:latin typeface="Songti SC" charset="-122"/>
                    <a:ea typeface="Songti SC" charset="-122"/>
                    <a:cs typeface="Songti SC" charset="-122"/>
                  </a:rPr>
                  <a:t>:</a:t>
                </a:r>
              </a:p>
            </p:txBody>
          </p:sp>
        </mc:Choice>
        <mc:Fallback>
          <p:sp>
            <p:nvSpPr>
              <p:cNvPr id="11" name="Text Box 2"/>
              <p:cNvSpPr txBox="1">
                <a:spLocks noRot="1" noChangeAspect="1" noMove="1" noResize="1" noEditPoints="1" noAdjustHandles="1" noChangeArrowheads="1" noChangeShapeType="1" noTextEdit="1"/>
              </p:cNvSpPr>
              <p:nvPr/>
            </p:nvSpPr>
            <p:spPr bwMode="auto">
              <a:xfrm>
                <a:off x="1722989" y="1046369"/>
                <a:ext cx="8686800" cy="2234458"/>
              </a:xfrm>
              <a:prstGeom prst="rect">
                <a:avLst/>
              </a:prstGeom>
              <a:blipFill rotWithShape="1">
                <a:blip r:embed="rId4"/>
                <a:stretch>
                  <a:fillRect l="-1193" b="-4098"/>
                </a:stretch>
              </a:blipFill>
              <a:ln>
                <a:noFill/>
              </a:ln>
              <a:effectLst/>
              <a:extLst/>
            </p:spPr>
            <p:txBody>
              <a:bodyPr/>
              <a:lstStyle/>
              <a:p>
                <a:r>
                  <a:rPr lang="zh-CN" altLang="en-US">
                    <a:noFill/>
                  </a:rPr>
                  <a:t> </a:t>
                </a:r>
              </a:p>
            </p:txBody>
          </p:sp>
        </mc:Fallback>
      </mc:AlternateContent>
      <p:sp>
        <p:nvSpPr>
          <p:cNvPr id="13" name="Rectangle 5"/>
          <p:cNvSpPr>
            <a:spLocks noChangeArrowheads="1"/>
          </p:cNvSpPr>
          <p:nvPr/>
        </p:nvSpPr>
        <p:spPr bwMode="auto">
          <a:xfrm>
            <a:off x="1722989" y="4600816"/>
            <a:ext cx="9097411" cy="1754326"/>
          </a:xfrm>
          <a:prstGeom prst="rect">
            <a:avLst/>
          </a:prstGeom>
          <a:noFill/>
          <a:ln>
            <a:noFill/>
          </a:ln>
          <a:effectLst/>
          <a:extLst/>
        </p:spPr>
        <p:txBody>
          <a:bodyPr wrap="square">
            <a:spAutoFit/>
          </a:bodyPr>
          <a:lstStyle/>
          <a:p>
            <a:pPr>
              <a:lnSpc>
                <a:spcPct val="150000"/>
              </a:lnSpc>
              <a:defRPr/>
            </a:pPr>
            <a:r>
              <a:rPr lang="en-US" altLang="zh-CN" sz="2400" b="1" dirty="0">
                <a:effectLst>
                  <a:outerShdw blurRad="38100" dist="38100" dir="2700000" algn="tl">
                    <a:srgbClr val="C0C0C0"/>
                  </a:outerShdw>
                </a:effectLst>
                <a:latin typeface="Songti SC" charset="-122"/>
                <a:ea typeface="Songti SC" charset="-122"/>
                <a:cs typeface="Songti SC" charset="-122"/>
              </a:rPr>
              <a:t>      </a:t>
            </a:r>
            <a:r>
              <a:rPr lang="zh-CN" altLang="en-US" sz="2400" b="1" dirty="0" smtClean="0">
                <a:effectLst>
                  <a:outerShdw blurRad="38100" dist="38100" dir="2700000" algn="tl">
                    <a:srgbClr val="C0C0C0"/>
                  </a:outerShdw>
                </a:effectLst>
                <a:latin typeface="Songti SC" charset="-122"/>
                <a:ea typeface="Songti SC" charset="-122"/>
                <a:cs typeface="Songti SC" charset="-122"/>
              </a:rPr>
              <a:t>确定 </a:t>
            </a:r>
            <a:r>
              <a:rPr lang="en-US" altLang="zh-CN" sz="2400" b="1" dirty="0">
                <a:effectLst>
                  <a:outerShdw blurRad="38100" dist="38100" dir="2700000" algn="tl">
                    <a:srgbClr val="C0C0C0"/>
                  </a:outerShdw>
                </a:effectLst>
                <a:latin typeface="Songti SC" charset="-122"/>
                <a:ea typeface="Songti SC" charset="-122"/>
                <a:cs typeface="Songti SC" charset="-122"/>
              </a:rPr>
              <a:t>x</a:t>
            </a:r>
            <a:r>
              <a:rPr lang="en-US" altLang="zh-CN" sz="2400" b="1" baseline="-25000" dirty="0">
                <a:effectLst>
                  <a:outerShdw blurRad="38100" dist="38100" dir="2700000" algn="tl">
                    <a:srgbClr val="C0C0C0"/>
                  </a:outerShdw>
                </a:effectLst>
                <a:latin typeface="Songti SC" charset="-122"/>
                <a:ea typeface="Songti SC" charset="-122"/>
                <a:cs typeface="Songti SC" charset="-122"/>
              </a:rPr>
              <a:t>l </a:t>
            </a:r>
            <a:r>
              <a:rPr lang="en-US" altLang="zh-CN" sz="2400" b="1" baseline="-25000" dirty="0" smtClean="0">
                <a:effectLst>
                  <a:outerShdw blurRad="38100" dist="38100" dir="2700000" algn="tl">
                    <a:srgbClr val="C0C0C0"/>
                  </a:outerShdw>
                </a:effectLst>
                <a:latin typeface="Songti SC" charset="-122"/>
                <a:ea typeface="Songti SC" charset="-122"/>
                <a:cs typeface="Songti SC" charset="-122"/>
              </a:rPr>
              <a:t> </a:t>
            </a:r>
            <a:r>
              <a:rPr lang="zh-CN" altLang="en-US" sz="2400" b="1" dirty="0">
                <a:effectLst>
                  <a:outerShdw blurRad="38100" dist="38100" dir="2700000" algn="tl">
                    <a:srgbClr val="C0C0C0"/>
                  </a:outerShdw>
                </a:effectLst>
                <a:latin typeface="Songti SC" charset="-122"/>
                <a:ea typeface="Songti SC" charset="-122"/>
                <a:cs typeface="Songti SC" charset="-122"/>
              </a:rPr>
              <a:t>为换出变量</a:t>
            </a:r>
            <a:r>
              <a:rPr lang="zh-CN" altLang="en-US" sz="2400" b="1" dirty="0">
                <a:solidFill>
                  <a:srgbClr val="0070C0"/>
                </a:solidFill>
                <a:effectLst>
                  <a:outerShdw blurRad="38100" dist="38100" dir="2700000" algn="tl">
                    <a:srgbClr val="C0C0C0"/>
                  </a:outerShdw>
                </a:effectLst>
                <a:latin typeface="Songti SC" charset="-122"/>
                <a:ea typeface="Songti SC" charset="-122"/>
                <a:cs typeface="Songti SC" charset="-122"/>
              </a:rPr>
              <a:t>（即为新基的非基变量）</a:t>
            </a:r>
            <a:r>
              <a:rPr lang="zh-CN" altLang="en-US" sz="2400" b="1" dirty="0">
                <a:effectLst>
                  <a:outerShdw blurRad="38100" dist="38100" dir="2700000" algn="tl">
                    <a:srgbClr val="C0C0C0"/>
                  </a:outerShdw>
                </a:effectLst>
                <a:latin typeface="Songti SC" charset="-122"/>
                <a:ea typeface="Songti SC" charset="-122"/>
                <a:cs typeface="Songti SC" charset="-122"/>
              </a:rPr>
              <a:t>，转入下一步；</a:t>
            </a:r>
          </a:p>
          <a:p>
            <a:pPr>
              <a:lnSpc>
                <a:spcPct val="150000"/>
              </a:lnSpc>
              <a:defRPr/>
            </a:pPr>
            <a:r>
              <a:rPr lang="zh-CN" altLang="en-US" sz="2400" b="1" dirty="0">
                <a:solidFill>
                  <a:srgbClr val="FF0000"/>
                </a:solidFill>
                <a:effectLst>
                  <a:outerShdw blurRad="38100" dist="38100" dir="2700000" algn="tl">
                    <a:srgbClr val="C0C0C0"/>
                  </a:outerShdw>
                </a:effectLst>
                <a:latin typeface="Songti SC" charset="-122"/>
                <a:ea typeface="Songti SC" charset="-122"/>
                <a:cs typeface="Songti SC" charset="-122"/>
              </a:rPr>
              <a:t>第五步：</a:t>
            </a:r>
            <a:r>
              <a:rPr lang="zh-CN" altLang="en-US" sz="2400" b="1" dirty="0">
                <a:effectLst>
                  <a:outerShdw blurRad="38100" dist="38100" dir="2700000" algn="tl">
                    <a:srgbClr val="C0C0C0"/>
                  </a:outerShdw>
                </a:effectLst>
                <a:latin typeface="Songti SC" charset="-122"/>
                <a:ea typeface="Songti SC" charset="-122"/>
                <a:cs typeface="Songti SC" charset="-122"/>
              </a:rPr>
              <a:t>以 </a:t>
            </a:r>
            <a:r>
              <a:rPr lang="en-US" altLang="zh-CN" sz="2400" b="1" dirty="0" err="1">
                <a:effectLst>
                  <a:outerShdw blurRad="38100" dist="38100" dir="2700000" algn="tl">
                    <a:srgbClr val="C0C0C0"/>
                  </a:outerShdw>
                </a:effectLst>
                <a:latin typeface="Songti SC" charset="-122"/>
                <a:ea typeface="Songti SC" charset="-122"/>
                <a:cs typeface="Songti SC" charset="-122"/>
              </a:rPr>
              <a:t>a</a:t>
            </a:r>
            <a:r>
              <a:rPr lang="en-US" altLang="zh-CN" sz="2400" b="1" baseline="-25000" dirty="0" err="1">
                <a:effectLst>
                  <a:outerShdw blurRad="38100" dist="38100" dir="2700000" algn="tl">
                    <a:srgbClr val="C0C0C0"/>
                  </a:outerShdw>
                </a:effectLst>
                <a:latin typeface="Songti SC" charset="-122"/>
                <a:ea typeface="Songti SC" charset="-122"/>
                <a:cs typeface="Songti SC" charset="-122"/>
              </a:rPr>
              <a:t>lk</a:t>
            </a:r>
            <a:r>
              <a:rPr lang="en-US" altLang="zh-CN" sz="2400" b="1" baseline="-25000" dirty="0">
                <a:effectLst>
                  <a:outerShdw blurRad="38100" dist="38100" dir="2700000" algn="tl">
                    <a:srgbClr val="C0C0C0"/>
                  </a:outerShdw>
                </a:effectLst>
                <a:latin typeface="Songti SC" charset="-122"/>
                <a:ea typeface="Songti SC" charset="-122"/>
                <a:cs typeface="Songti SC" charset="-122"/>
              </a:rPr>
              <a:t> </a:t>
            </a:r>
            <a:r>
              <a:rPr lang="zh-CN" altLang="en-US" sz="2400" b="1" dirty="0">
                <a:effectLst>
                  <a:outerShdw blurRad="38100" dist="38100" dir="2700000" algn="tl">
                    <a:srgbClr val="C0C0C0"/>
                  </a:outerShdw>
                </a:effectLst>
                <a:latin typeface="Songti SC" charset="-122"/>
                <a:ea typeface="Songti SC" charset="-122"/>
                <a:cs typeface="Songti SC" charset="-122"/>
              </a:rPr>
              <a:t>为主元素进行迭代，将</a:t>
            </a:r>
            <a:r>
              <a:rPr lang="en-US" altLang="zh-CN" sz="2400" dirty="0">
                <a:latin typeface="Songti SC" charset="-122"/>
                <a:ea typeface="Songti SC" charset="-122"/>
                <a:cs typeface="Songti SC" charset="-122"/>
              </a:rPr>
              <a:t>X</a:t>
            </a:r>
            <a:r>
              <a:rPr lang="en-US" altLang="zh-CN" sz="2400" baseline="-25000" dirty="0">
                <a:latin typeface="Songti SC" charset="-122"/>
                <a:ea typeface="Songti SC" charset="-122"/>
                <a:cs typeface="Songti SC" charset="-122"/>
              </a:rPr>
              <a:t>B</a:t>
            </a:r>
            <a:r>
              <a:rPr lang="zh-CN" altLang="en-US" sz="2400" b="1" dirty="0">
                <a:effectLst>
                  <a:outerShdw blurRad="38100" dist="38100" dir="2700000" algn="tl">
                    <a:srgbClr val="C0C0C0"/>
                  </a:outerShdw>
                </a:effectLst>
                <a:latin typeface="Songti SC" charset="-122"/>
                <a:ea typeface="Songti SC" charset="-122"/>
                <a:cs typeface="Songti SC" charset="-122"/>
              </a:rPr>
              <a:t>中的</a:t>
            </a:r>
            <a:r>
              <a:rPr kumimoji="1" lang="en-US" altLang="zh-CN" sz="2400" b="1" dirty="0" err="1">
                <a:latin typeface="Songti SC" charset="-122"/>
                <a:ea typeface="Songti SC" charset="-122"/>
                <a:cs typeface="Songti SC" charset="-122"/>
                <a:sym typeface="Symbol" pitchFamily="18" charset="2"/>
              </a:rPr>
              <a:t>x</a:t>
            </a:r>
            <a:r>
              <a:rPr kumimoji="1" lang="en-US" altLang="zh-CN" sz="2400" b="1" baseline="-25000" dirty="0" err="1">
                <a:latin typeface="Songti SC" charset="-122"/>
                <a:ea typeface="Songti SC" charset="-122"/>
                <a:cs typeface="Songti SC" charset="-122"/>
                <a:sym typeface="Symbol" pitchFamily="18" charset="2"/>
              </a:rPr>
              <a:t>k</a:t>
            </a:r>
            <a:r>
              <a:rPr lang="zh-CN" altLang="en-US" sz="2400" b="1" dirty="0">
                <a:effectLst>
                  <a:outerShdw blurRad="38100" dist="38100" dir="2700000" algn="tl">
                    <a:srgbClr val="C0C0C0"/>
                  </a:outerShdw>
                </a:effectLst>
                <a:latin typeface="Songti SC" charset="-122"/>
                <a:ea typeface="Songti SC" charset="-122"/>
                <a:cs typeface="Songti SC" charset="-122"/>
              </a:rPr>
              <a:t>换为</a:t>
            </a:r>
            <a:r>
              <a:rPr kumimoji="1" lang="en-US" altLang="zh-CN" sz="2400" b="1" dirty="0">
                <a:latin typeface="Songti SC" charset="-122"/>
                <a:ea typeface="Songti SC" charset="-122"/>
                <a:cs typeface="Songti SC" charset="-122"/>
                <a:sym typeface="Symbol" pitchFamily="18" charset="2"/>
              </a:rPr>
              <a:t>x</a:t>
            </a:r>
            <a:r>
              <a:rPr kumimoji="1" lang="en-US" altLang="zh-CN" sz="2400" b="1" baseline="-25000" dirty="0">
                <a:latin typeface="Songti SC" charset="-122"/>
                <a:ea typeface="Songti SC" charset="-122"/>
                <a:cs typeface="Songti SC" charset="-122"/>
                <a:sym typeface="Symbol" pitchFamily="18" charset="2"/>
              </a:rPr>
              <a:t>l</a:t>
            </a:r>
            <a:r>
              <a:rPr lang="zh-CN" altLang="en-US" sz="2400" b="1" dirty="0">
                <a:effectLst>
                  <a:outerShdw blurRad="38100" dist="38100" dir="2700000" algn="tl">
                    <a:srgbClr val="C0C0C0"/>
                  </a:outerShdw>
                </a:effectLst>
                <a:latin typeface="Songti SC" charset="-122"/>
                <a:ea typeface="Songti SC" charset="-122"/>
                <a:cs typeface="Songti SC" charset="-122"/>
              </a:rPr>
              <a:t>，得到新的单纯形表，重复</a:t>
            </a:r>
            <a:r>
              <a:rPr lang="en-US" altLang="zh-CN" sz="2400" b="1" dirty="0">
                <a:effectLst>
                  <a:outerShdw blurRad="38100" dist="38100" dir="2700000" algn="tl">
                    <a:srgbClr val="C0C0C0"/>
                  </a:outerShdw>
                </a:effectLst>
                <a:latin typeface="Songti SC" charset="-122"/>
                <a:ea typeface="Songti SC" charset="-122"/>
                <a:cs typeface="Songti SC" charset="-122"/>
              </a:rPr>
              <a:t>(2)~(5)</a:t>
            </a:r>
            <a:r>
              <a:rPr lang="zh-CN" altLang="en-US" sz="2400" b="1" dirty="0">
                <a:effectLst>
                  <a:outerShdw blurRad="38100" dist="38100" dir="2700000" algn="tl">
                    <a:srgbClr val="C0C0C0"/>
                  </a:outerShdw>
                </a:effectLst>
                <a:latin typeface="Songti SC" charset="-122"/>
                <a:ea typeface="Songti SC" charset="-122"/>
                <a:cs typeface="Songti SC" charset="-122"/>
              </a:rPr>
              <a:t>直至最终。</a:t>
            </a:r>
          </a:p>
        </p:txBody>
      </p:sp>
      <p:graphicFrame>
        <p:nvGraphicFramePr>
          <p:cNvPr id="15" name="Object 9"/>
          <p:cNvGraphicFramePr>
            <a:graphicFrameLocks noChangeAspect="1"/>
          </p:cNvGraphicFramePr>
          <p:nvPr>
            <p:extLst>
              <p:ext uri="{D42A27DB-BD31-4B8C-83A1-F6EECF244321}">
                <p14:modId xmlns:p14="http://schemas.microsoft.com/office/powerpoint/2010/main" xmlns="" val="612353198"/>
              </p:ext>
            </p:extLst>
          </p:nvPr>
        </p:nvGraphicFramePr>
        <p:xfrm>
          <a:off x="6604219" y="1490827"/>
          <a:ext cx="2954338" cy="544513"/>
        </p:xfrm>
        <a:graphic>
          <a:graphicData uri="http://schemas.openxmlformats.org/presentationml/2006/ole">
            <p:oleObj spid="_x0000_s160900" name="Equation" r:id="rId5" imgW="1397000" imgH="279400" progId="">
              <p:embed/>
            </p:oleObj>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xmlns="" val="3336104861"/>
              </p:ext>
            </p:extLst>
          </p:nvPr>
        </p:nvGraphicFramePr>
        <p:xfrm>
          <a:off x="3779443" y="3362622"/>
          <a:ext cx="5029200" cy="938213"/>
        </p:xfrm>
        <a:graphic>
          <a:graphicData uri="http://schemas.openxmlformats.org/presentationml/2006/ole">
            <p:oleObj spid="_x0000_s160901" name="公式" r:id="rId6" imgW="2514600" imgH="482600" progId="">
              <p:embed/>
            </p:oleObj>
          </a:graphicData>
        </a:graphic>
      </p:graphicFrame>
    </p:spTree>
    <p:extLst>
      <p:ext uri="{BB962C8B-B14F-4D97-AF65-F5344CB8AC3E}">
        <p14:creationId xmlns:p14="http://schemas.microsoft.com/office/powerpoint/2010/main" xmlns="" val="1671735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4639" y="332656"/>
            <a:ext cx="6532179" cy="494954"/>
          </a:xfrm>
        </p:spPr>
        <p:txBody>
          <a:bodyPr>
            <a:normAutofit fontScale="90000"/>
          </a:bodyPr>
          <a:lstStyle/>
          <a:p>
            <a:r>
              <a:rPr lang="zh-CN" altLang="en-US" sz="3600" dirty="0">
                <a:solidFill>
                  <a:srgbClr val="46A4D0"/>
                </a:solidFill>
              </a:rPr>
              <a:t>求解过程中可能存在的问题</a:t>
            </a:r>
          </a:p>
        </p:txBody>
      </p:sp>
      <p:sp>
        <p:nvSpPr>
          <p:cNvPr id="3" name="内容占位符 2"/>
          <p:cNvSpPr>
            <a:spLocks noGrp="1"/>
          </p:cNvSpPr>
          <p:nvPr>
            <p:ph idx="1"/>
          </p:nvPr>
        </p:nvSpPr>
        <p:spPr>
          <a:xfrm>
            <a:off x="1003734" y="1267419"/>
            <a:ext cx="10473559" cy="4785395"/>
          </a:xfrm>
        </p:spPr>
        <p:txBody>
          <a:bodyPr>
            <a:noAutofit/>
          </a:bodyPr>
          <a:lstStyle/>
          <a:p>
            <a:pPr marL="0" indent="0">
              <a:lnSpc>
                <a:spcPct val="100000"/>
              </a:lnSpc>
              <a:buNone/>
            </a:pPr>
            <a:r>
              <a:rPr lang="zh-CN" altLang="en-US" sz="2400" b="1" dirty="0" smtClean="0">
                <a:latin typeface="Songti SC" charset="-122"/>
                <a:ea typeface="Songti SC" charset="-122"/>
                <a:cs typeface="Songti SC" charset="-122"/>
              </a:rPr>
              <a:t>第一：标准化后的模型中没有初始基可行解。</a:t>
            </a:r>
            <a:endParaRPr lang="en-US" altLang="zh-CN" sz="2400" b="1" dirty="0" smtClean="0">
              <a:latin typeface="Songti SC" charset="-122"/>
              <a:ea typeface="Songti SC" charset="-122"/>
              <a:cs typeface="Songti SC" charset="-122"/>
            </a:endParaRPr>
          </a:p>
          <a:p>
            <a:pPr marL="0" indent="0">
              <a:lnSpc>
                <a:spcPct val="100000"/>
              </a:lnSpc>
              <a:buNone/>
            </a:pPr>
            <a:r>
              <a:rPr lang="zh-CN" altLang="en-US" sz="2400" dirty="0" smtClean="0"/>
              <a:t>              </a:t>
            </a:r>
            <a:r>
              <a:rPr lang="zh-CN" altLang="en-US" sz="2400" b="1" dirty="0" smtClean="0"/>
              <a:t>可以</a:t>
            </a:r>
            <a:r>
              <a:rPr lang="zh-CN" altLang="en-US" sz="2400" b="1" dirty="0"/>
              <a:t>引入人工变量，“制造”初始基可行解。</a:t>
            </a:r>
            <a:endParaRPr lang="en-US" altLang="zh-CN" sz="2400" b="1" dirty="0" smtClean="0">
              <a:latin typeface="Songti SC" charset="-122"/>
              <a:ea typeface="Songti SC" charset="-122"/>
              <a:cs typeface="Songti SC" charset="-122"/>
            </a:endParaRPr>
          </a:p>
          <a:p>
            <a:pPr marL="0" indent="0">
              <a:lnSpc>
                <a:spcPct val="100000"/>
              </a:lnSpc>
              <a:buNone/>
            </a:pPr>
            <a:r>
              <a:rPr lang="zh-CN" altLang="en-US" sz="2400" b="1" dirty="0" smtClean="0">
                <a:latin typeface="Songti SC" charset="-122"/>
                <a:ea typeface="Songti SC" charset="-122"/>
                <a:cs typeface="Songti SC" charset="-122"/>
              </a:rPr>
              <a:t>第二：最优解的判断。</a:t>
            </a:r>
            <a:endParaRPr lang="en-US" altLang="zh-CN" sz="2400" b="1" dirty="0" smtClean="0">
              <a:latin typeface="Songti SC" charset="-122"/>
              <a:ea typeface="Songti SC" charset="-122"/>
              <a:cs typeface="Songti SC" charset="-122"/>
            </a:endParaRPr>
          </a:p>
          <a:p>
            <a:pPr marL="0" indent="0">
              <a:lnSpc>
                <a:spcPct val="100000"/>
              </a:lnSpc>
              <a:buNone/>
            </a:pPr>
            <a:r>
              <a:rPr lang="zh-CN" altLang="en-US" sz="2400" b="1" dirty="0" smtClean="0">
                <a:latin typeface="Songti SC" charset="-122"/>
                <a:ea typeface="Songti SC" charset="-122"/>
                <a:cs typeface="Songti SC" charset="-122"/>
                <a:sym typeface="Wingdings" pitchFamily="2" charset="2"/>
              </a:rPr>
              <a:t>      非基变量的检验数全为</a:t>
            </a:r>
            <a:r>
              <a:rPr lang="zh-CN" altLang="en-US" sz="2400" b="1" dirty="0" smtClean="0">
                <a:solidFill>
                  <a:srgbClr val="FF0000"/>
                </a:solidFill>
                <a:latin typeface="Songti SC" charset="-122"/>
                <a:ea typeface="Songti SC" charset="-122"/>
                <a:cs typeface="Songti SC" charset="-122"/>
                <a:sym typeface="Wingdings" pitchFamily="2" charset="2"/>
              </a:rPr>
              <a:t>负</a:t>
            </a:r>
            <a:r>
              <a:rPr lang="zh-CN" altLang="en-US" sz="2400" b="1" dirty="0" smtClean="0">
                <a:latin typeface="Songti SC" charset="-122"/>
                <a:ea typeface="Songti SC" charset="-122"/>
                <a:cs typeface="Songti SC" charset="-122"/>
                <a:sym typeface="Wingdings" pitchFamily="2" charset="2"/>
              </a:rPr>
              <a:t>，已得到问题</a:t>
            </a:r>
            <a:r>
              <a:rPr lang="zh-CN" altLang="en-US" sz="2400" b="1" dirty="0" smtClean="0">
                <a:solidFill>
                  <a:srgbClr val="FF0000"/>
                </a:solidFill>
                <a:latin typeface="Songti SC" charset="-122"/>
                <a:ea typeface="Songti SC" charset="-122"/>
                <a:cs typeface="Songti SC" charset="-122"/>
                <a:sym typeface="Wingdings" pitchFamily="2" charset="2"/>
              </a:rPr>
              <a:t>唯一最优解</a:t>
            </a:r>
            <a:r>
              <a:rPr lang="zh-CN" altLang="en-US" sz="2400" b="1" dirty="0" smtClean="0">
                <a:latin typeface="Songti SC" charset="-122"/>
                <a:ea typeface="Songti SC" charset="-122"/>
                <a:cs typeface="Songti SC" charset="-122"/>
                <a:sym typeface="Wingdings" pitchFamily="2" charset="2"/>
              </a:rPr>
              <a:t>；</a:t>
            </a:r>
          </a:p>
          <a:p>
            <a:pPr marL="0" indent="0">
              <a:lnSpc>
                <a:spcPct val="100000"/>
              </a:lnSpc>
              <a:buNone/>
            </a:pPr>
            <a:r>
              <a:rPr lang="zh-CN" altLang="en-US" sz="2400" b="1" dirty="0" smtClean="0">
                <a:latin typeface="Songti SC" charset="-122"/>
                <a:ea typeface="Songti SC" charset="-122"/>
                <a:cs typeface="Songti SC" charset="-122"/>
                <a:sym typeface="Wingdings" pitchFamily="2" charset="2"/>
              </a:rPr>
              <a:t>      非基变量检验数有</a:t>
            </a:r>
            <a:r>
              <a:rPr lang="zh-CN" altLang="en-US" sz="2400" b="1" dirty="0" smtClean="0">
                <a:solidFill>
                  <a:srgbClr val="FF0000"/>
                </a:solidFill>
                <a:latin typeface="Songti SC" charset="-122"/>
                <a:ea typeface="Songti SC" charset="-122"/>
                <a:cs typeface="Songti SC" charset="-122"/>
                <a:sym typeface="Wingdings" pitchFamily="2" charset="2"/>
              </a:rPr>
              <a:t>至少一个为</a:t>
            </a:r>
            <a:r>
              <a:rPr lang="en-US" altLang="zh-CN" sz="2400" b="1" dirty="0" smtClean="0">
                <a:solidFill>
                  <a:srgbClr val="FF0000"/>
                </a:solidFill>
                <a:latin typeface="Songti SC" charset="-122"/>
                <a:ea typeface="Songti SC" charset="-122"/>
                <a:cs typeface="Songti SC" charset="-122"/>
                <a:sym typeface="Wingdings" pitchFamily="2" charset="2"/>
              </a:rPr>
              <a:t>0</a:t>
            </a:r>
            <a:r>
              <a:rPr lang="zh-CN" altLang="en-US" sz="2400" b="1" dirty="0" smtClean="0">
                <a:latin typeface="Songti SC" charset="-122"/>
                <a:ea typeface="Songti SC" charset="-122"/>
                <a:cs typeface="Songti SC" charset="-122"/>
                <a:sym typeface="Wingdings" pitchFamily="2" charset="2"/>
              </a:rPr>
              <a:t>，其余的为负，则有</a:t>
            </a:r>
            <a:r>
              <a:rPr lang="zh-CN" altLang="en-US" sz="2400" b="1" dirty="0" smtClean="0">
                <a:solidFill>
                  <a:srgbClr val="FF0000"/>
                </a:solidFill>
                <a:latin typeface="Songti SC" charset="-122"/>
                <a:ea typeface="Songti SC" charset="-122"/>
                <a:cs typeface="Songti SC" charset="-122"/>
                <a:sym typeface="Wingdings" pitchFamily="2" charset="2"/>
              </a:rPr>
              <a:t>无穷多最优解</a:t>
            </a:r>
            <a:r>
              <a:rPr lang="zh-CN" altLang="en-US" sz="2400" b="1" dirty="0" smtClean="0">
                <a:latin typeface="Songti SC" charset="-122"/>
                <a:ea typeface="Songti SC" charset="-122"/>
                <a:cs typeface="Songti SC" charset="-122"/>
                <a:sym typeface="Wingdings" pitchFamily="2" charset="2"/>
              </a:rPr>
              <a:t>；</a:t>
            </a:r>
          </a:p>
          <a:p>
            <a:pPr marL="0" indent="0">
              <a:lnSpc>
                <a:spcPct val="100000"/>
              </a:lnSpc>
              <a:buNone/>
            </a:pPr>
            <a:r>
              <a:rPr lang="zh-CN" altLang="en-US" sz="2400" b="1" dirty="0" smtClean="0">
                <a:latin typeface="Songti SC" charset="-122"/>
                <a:ea typeface="Songti SC" charset="-122"/>
                <a:cs typeface="Songti SC" charset="-122"/>
                <a:sym typeface="Wingdings" pitchFamily="2" charset="2"/>
              </a:rPr>
              <a:t>      存在非基变量检验数为</a:t>
            </a:r>
            <a:r>
              <a:rPr lang="zh-CN" altLang="en-US" sz="2400" b="1" dirty="0" smtClean="0">
                <a:solidFill>
                  <a:srgbClr val="FF0000"/>
                </a:solidFill>
                <a:latin typeface="Songti SC" charset="-122"/>
                <a:ea typeface="Songti SC" charset="-122"/>
                <a:cs typeface="Songti SC" charset="-122"/>
                <a:sym typeface="Wingdings" pitchFamily="2" charset="2"/>
              </a:rPr>
              <a:t>正</a:t>
            </a:r>
            <a:r>
              <a:rPr lang="zh-CN" altLang="en-US" sz="2400" b="1" dirty="0" smtClean="0">
                <a:latin typeface="Songti SC" charset="-122"/>
                <a:ea typeface="Songti SC" charset="-122"/>
                <a:cs typeface="Songti SC" charset="-122"/>
                <a:sym typeface="Wingdings" pitchFamily="2" charset="2"/>
              </a:rPr>
              <a:t>，但对应的矩阵系数全为</a:t>
            </a:r>
            <a:r>
              <a:rPr lang="zh-CN" altLang="en-US" sz="2400" b="1" dirty="0" smtClean="0">
                <a:solidFill>
                  <a:srgbClr val="FF0000"/>
                </a:solidFill>
                <a:latin typeface="Songti SC" charset="-122"/>
                <a:ea typeface="Songti SC" charset="-122"/>
                <a:cs typeface="Songti SC" charset="-122"/>
                <a:sym typeface="Wingdings" pitchFamily="2" charset="2"/>
              </a:rPr>
              <a:t>非正</a:t>
            </a:r>
            <a:r>
              <a:rPr lang="zh-CN" altLang="en-US" sz="2400" b="1" dirty="0" smtClean="0">
                <a:latin typeface="Songti SC" charset="-122"/>
                <a:ea typeface="Songti SC" charset="-122"/>
                <a:cs typeface="Songti SC" charset="-122"/>
                <a:sym typeface="Wingdings" pitchFamily="2" charset="2"/>
              </a:rPr>
              <a:t>，则为</a:t>
            </a:r>
            <a:r>
              <a:rPr lang="zh-CN" altLang="en-US" sz="2400" b="1" dirty="0" smtClean="0">
                <a:solidFill>
                  <a:srgbClr val="FF0000"/>
                </a:solidFill>
                <a:latin typeface="Songti SC" charset="-122"/>
                <a:ea typeface="Songti SC" charset="-122"/>
                <a:cs typeface="Songti SC" charset="-122"/>
                <a:sym typeface="Wingdings" pitchFamily="2" charset="2"/>
              </a:rPr>
              <a:t>无界解</a:t>
            </a:r>
            <a:r>
              <a:rPr lang="zh-CN" altLang="en-US" sz="2400" b="1" dirty="0" smtClean="0">
                <a:latin typeface="Songti SC" charset="-122"/>
                <a:ea typeface="Songti SC" charset="-122"/>
                <a:cs typeface="Songti SC" charset="-122"/>
                <a:sym typeface="Wingdings" pitchFamily="2" charset="2"/>
              </a:rPr>
              <a:t>；</a:t>
            </a:r>
          </a:p>
          <a:p>
            <a:pPr marL="0" indent="0">
              <a:lnSpc>
                <a:spcPct val="100000"/>
              </a:lnSpc>
              <a:buNone/>
            </a:pPr>
            <a:r>
              <a:rPr lang="zh-CN" altLang="en-US" sz="2400" b="1" dirty="0" smtClean="0">
                <a:latin typeface="Songti SC" charset="-122"/>
                <a:ea typeface="Songti SC" charset="-122"/>
                <a:cs typeface="Songti SC" charset="-122"/>
                <a:sym typeface="Wingdings" pitchFamily="2" charset="2"/>
              </a:rPr>
              <a:t>      若均不是？进一步迭代！</a:t>
            </a:r>
            <a:endParaRPr lang="en-US" altLang="zh-CN" sz="2400" b="1" dirty="0" smtClean="0">
              <a:latin typeface="Songti SC" charset="-122"/>
              <a:ea typeface="Songti SC" charset="-122"/>
              <a:cs typeface="Songti SC" charset="-122"/>
            </a:endParaRPr>
          </a:p>
          <a:p>
            <a:pPr marL="0" indent="0">
              <a:lnSpc>
                <a:spcPct val="100000"/>
              </a:lnSpc>
              <a:buNone/>
            </a:pPr>
            <a:r>
              <a:rPr lang="zh-CN" altLang="en-US" sz="2400" b="1" dirty="0" smtClean="0">
                <a:latin typeface="Songti SC" charset="-122"/>
                <a:ea typeface="Songti SC" charset="-122"/>
                <a:cs typeface="Songti SC" charset="-122"/>
              </a:rPr>
              <a:t>第三：退化</a:t>
            </a:r>
            <a:r>
              <a:rPr lang="zh-CN" altLang="en-US" sz="2400" b="1" dirty="0">
                <a:latin typeface="Songti SC" charset="-122"/>
                <a:ea typeface="Songti SC" charset="-122"/>
                <a:cs typeface="Songti SC" charset="-122"/>
              </a:rPr>
              <a:t>问题</a:t>
            </a:r>
            <a:r>
              <a:rPr lang="zh-CN" altLang="en-US" sz="2400" b="1" dirty="0" smtClean="0">
                <a:latin typeface="Songti SC" charset="-122"/>
                <a:ea typeface="Songti SC" charset="-122"/>
                <a:cs typeface="Songti SC" charset="-122"/>
              </a:rPr>
              <a:t>。</a:t>
            </a:r>
            <a:endParaRPr lang="zh-CN" altLang="en-US" sz="2400" b="1" dirty="0">
              <a:latin typeface="Songti SC" charset="-122"/>
              <a:ea typeface="Songti SC" charset="-122"/>
              <a:cs typeface="Songti SC" charset="-122"/>
            </a:endParaRPr>
          </a:p>
        </p:txBody>
      </p:sp>
      <p:sp>
        <p:nvSpPr>
          <p:cNvPr id="4" name="矩形 3"/>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5" name="矩形 4"/>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6" name="矩形 5"/>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Tree>
    <p:extLst>
      <p:ext uri="{BB962C8B-B14F-4D97-AF65-F5344CB8AC3E}">
        <p14:creationId xmlns:p14="http://schemas.microsoft.com/office/powerpoint/2010/main" xmlns="" val="966174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6" y="202168"/>
            <a:ext cx="341632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a:solidFill>
                  <a:srgbClr val="46A4D0"/>
                </a:solidFill>
                <a:latin typeface="宋体-简 粗体" charset="-122"/>
                <a:ea typeface="宋体-简 粗体" charset="-122"/>
                <a:cs typeface="宋体-简 粗体" charset="-122"/>
                <a:sym typeface="Times New Roman" charset="0"/>
              </a:rPr>
              <a:t>的计算步骤</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6" name="Picture 3" descr="11"/>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236" b="67640"/>
          <a:stretch/>
        </p:blipFill>
        <p:spPr bwMode="auto">
          <a:xfrm>
            <a:off x="-30163" y="571500"/>
            <a:ext cx="1805683" cy="18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4"/>
          <p:cNvSpPr txBox="1">
            <a:spLocks noChangeArrowheads="1"/>
          </p:cNvSpPr>
          <p:nvPr/>
        </p:nvSpPr>
        <p:spPr bwMode="auto">
          <a:xfrm>
            <a:off x="565395" y="1293431"/>
            <a:ext cx="103922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3600" b="1" dirty="0" smtClean="0">
                <a:solidFill>
                  <a:schemeClr val="bg1"/>
                </a:solidFill>
                <a:latin typeface="宋体-简 粗体" charset="-122"/>
                <a:ea typeface="宋体-简 粗体" charset="-122"/>
                <a:cs typeface="宋体-简 粗体" charset="-122"/>
              </a:rPr>
              <a:t>4.2</a:t>
            </a:r>
            <a:r>
              <a:rPr lang="zh-CN" altLang="en-US" sz="3600" b="1" dirty="0" smtClean="0">
                <a:solidFill>
                  <a:schemeClr val="bg1"/>
                </a:solidFill>
                <a:latin typeface="宋体-简 粗体" charset="-122"/>
                <a:ea typeface="宋体-简 粗体" charset="-122"/>
                <a:cs typeface="宋体-简 粗体" charset="-122"/>
              </a:rPr>
              <a:t> </a:t>
            </a:r>
            <a:endParaRPr lang="zh-CN" altLang="en-US" sz="3600" b="1" dirty="0">
              <a:solidFill>
                <a:schemeClr val="bg1"/>
              </a:solidFill>
              <a:latin typeface="宋体-简 粗体" charset="-122"/>
              <a:ea typeface="宋体-简 粗体" charset="-122"/>
              <a:cs typeface="宋体-简 粗体" charset="-122"/>
            </a:endParaRPr>
          </a:p>
        </p:txBody>
      </p:sp>
      <p:sp>
        <p:nvSpPr>
          <p:cNvPr id="8" name="Text Box 6"/>
          <p:cNvSpPr txBox="1">
            <a:spLocks noChangeArrowheads="1"/>
          </p:cNvSpPr>
          <p:nvPr/>
        </p:nvSpPr>
        <p:spPr bwMode="auto">
          <a:xfrm>
            <a:off x="1651554" y="1097137"/>
            <a:ext cx="203132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3600" b="1" dirty="0">
                <a:solidFill>
                  <a:srgbClr val="46A4D0"/>
                </a:solidFill>
                <a:latin typeface="宋体-简 粗体" charset="-122"/>
                <a:ea typeface="宋体-简 粗体" charset="-122"/>
                <a:cs typeface="宋体-简 粗体" charset="-122"/>
                <a:sym typeface="Times New Roman" charset="0"/>
              </a:rPr>
              <a:t>单纯形</a:t>
            </a:r>
            <a:r>
              <a:rPr lang="zh-CN" altLang="en-US" sz="3600" b="1" dirty="0">
                <a:solidFill>
                  <a:srgbClr val="46A4D0"/>
                </a:solidFill>
                <a:latin typeface="宋体-简 粗体" charset="-122"/>
                <a:ea typeface="宋体-简 粗体" charset="-122"/>
                <a:cs typeface="宋体-简 粗体" charset="-122"/>
                <a:sym typeface="Times New Roman" charset="0"/>
              </a:rPr>
              <a:t>表</a:t>
            </a:r>
            <a:endParaRPr lang="zh-CN" altLang="zh-CN" sz="3600" b="1" dirty="0">
              <a:solidFill>
                <a:srgbClr val="46A4D0"/>
              </a:solidFill>
              <a:latin typeface="宋体-简 粗体" charset="-122"/>
              <a:ea typeface="宋体-简 粗体" charset="-122"/>
              <a:cs typeface="宋体-简 粗体" charset="-122"/>
              <a:sym typeface="Times New Roman" charset="0"/>
            </a:endParaRPr>
          </a:p>
        </p:txBody>
      </p:sp>
      <p:graphicFrame>
        <p:nvGraphicFramePr>
          <p:cNvPr id="5" name="表格 4"/>
          <p:cNvGraphicFramePr>
            <a:graphicFrameLocks noGrp="1"/>
          </p:cNvGraphicFramePr>
          <p:nvPr>
            <p:extLst>
              <p:ext uri="{D42A27DB-BD31-4B8C-83A1-F6EECF244321}">
                <p14:modId xmlns:p14="http://schemas.microsoft.com/office/powerpoint/2010/main" xmlns="" val="3608748046"/>
              </p:ext>
            </p:extLst>
          </p:nvPr>
        </p:nvGraphicFramePr>
        <p:xfrm>
          <a:off x="1112484" y="3068947"/>
          <a:ext cx="10118223" cy="2895600"/>
        </p:xfrm>
        <a:graphic>
          <a:graphicData uri="http://schemas.openxmlformats.org/drawingml/2006/table">
            <a:tbl>
              <a:tblPr firstRow="1" bandRow="1">
                <a:tableStyleId>{2D5ABB26-0587-4C30-8999-92F81FD0307C}</a:tableStyleId>
              </a:tblPr>
              <a:tblGrid>
                <a:gridCol w="659769">
                  <a:extLst>
                    <a:ext uri="{9D8B030D-6E8A-4147-A177-3AD203B41FA5}">
                      <a16:colId xmlns:a16="http://schemas.microsoft.com/office/drawing/2014/main" xmlns="" val="20000"/>
                    </a:ext>
                  </a:extLst>
                </a:gridCol>
                <a:gridCol w="997769">
                  <a:extLst>
                    <a:ext uri="{9D8B030D-6E8A-4147-A177-3AD203B41FA5}">
                      <a16:colId xmlns:a16="http://schemas.microsoft.com/office/drawing/2014/main" xmlns="" val="20001"/>
                    </a:ext>
                  </a:extLst>
                </a:gridCol>
                <a:gridCol w="1103832">
                  <a:extLst>
                    <a:ext uri="{9D8B030D-6E8A-4147-A177-3AD203B41FA5}">
                      <a16:colId xmlns:a16="http://schemas.microsoft.com/office/drawing/2014/main" xmlns="" val="20002"/>
                    </a:ext>
                  </a:extLst>
                </a:gridCol>
                <a:gridCol w="686423">
                  <a:extLst>
                    <a:ext uri="{9D8B030D-6E8A-4147-A177-3AD203B41FA5}">
                      <a16:colId xmlns:a16="http://schemas.microsoft.com/office/drawing/2014/main" xmlns="" val="20003"/>
                    </a:ext>
                  </a:extLst>
                </a:gridCol>
                <a:gridCol w="1081841">
                  <a:extLst>
                    <a:ext uri="{9D8B030D-6E8A-4147-A177-3AD203B41FA5}">
                      <a16:colId xmlns:a16="http://schemas.microsoft.com/office/drawing/2014/main" xmlns="" val="20004"/>
                    </a:ext>
                  </a:extLst>
                </a:gridCol>
                <a:gridCol w="2259216">
                  <a:extLst>
                    <a:ext uri="{9D8B030D-6E8A-4147-A177-3AD203B41FA5}">
                      <a16:colId xmlns:a16="http://schemas.microsoft.com/office/drawing/2014/main" xmlns="" val="20005"/>
                    </a:ext>
                  </a:extLst>
                </a:gridCol>
                <a:gridCol w="1087141">
                  <a:extLst>
                    <a:ext uri="{9D8B030D-6E8A-4147-A177-3AD203B41FA5}">
                      <a16:colId xmlns:a16="http://schemas.microsoft.com/office/drawing/2014/main" xmlns="" val="20006"/>
                    </a:ext>
                  </a:extLst>
                </a:gridCol>
                <a:gridCol w="1290983">
                  <a:extLst>
                    <a:ext uri="{9D8B030D-6E8A-4147-A177-3AD203B41FA5}">
                      <a16:colId xmlns:a16="http://schemas.microsoft.com/office/drawing/2014/main" xmlns="" val="20007"/>
                    </a:ext>
                  </a:extLst>
                </a:gridCol>
                <a:gridCol w="951249">
                  <a:extLst>
                    <a:ext uri="{9D8B030D-6E8A-4147-A177-3AD203B41FA5}">
                      <a16:colId xmlns:a16="http://schemas.microsoft.com/office/drawing/2014/main" xmlns="" val="20008"/>
                    </a:ext>
                  </a:extLst>
                </a:gridCol>
              </a:tblGrid>
              <a:tr h="518160">
                <a:tc>
                  <a:txBody>
                    <a:bodyPr/>
                    <a:lstStyle/>
                    <a:p>
                      <a:endParaRPr lang="zh-CN" altLang="en-US" sz="2400" b="1" i="0" dirty="0">
                        <a:latin typeface="Songti SC" charset="-122"/>
                        <a:ea typeface="Songti SC" charset="-122"/>
                        <a:cs typeface="Songti SC" charset="-122"/>
                      </a:endParaRPr>
                    </a:p>
                  </a:txBody>
                  <a:tcPr/>
                </a:tc>
                <a:tc>
                  <a:txBody>
                    <a:bodyPr/>
                    <a:lstStyle/>
                    <a:p>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1</a:t>
                      </a:r>
                      <a:endParaRPr lang="zh-CN" altLang="en-US" sz="2400" b="1" i="0" baseline="-25000" dirty="0">
                        <a:solidFill>
                          <a:schemeClr val="tx1"/>
                        </a:solidFill>
                        <a:latin typeface="Songti SC" charset="-122"/>
                        <a:ea typeface="Songti SC" charset="-122"/>
                        <a:cs typeface="Songti SC" charset="-122"/>
                      </a:endParaRPr>
                    </a:p>
                  </a:txBody>
                  <a:tcPr anchor="ctr" anchorCtr="1"/>
                </a:tc>
                <a:tc>
                  <a:txBody>
                    <a:bodyPr/>
                    <a:lstStyle/>
                    <a:p>
                      <a:endParaRPr lang="zh-CN" altLang="en-US" sz="2400" b="1" i="0" dirty="0">
                        <a:solidFill>
                          <a:schemeClr val="tx1"/>
                        </a:solidFill>
                        <a:latin typeface="Songti SC" charset="-122"/>
                        <a:ea typeface="Songti SC" charset="-122"/>
                        <a:cs typeface="Songti SC" charset="-122"/>
                      </a:endParaRPr>
                    </a:p>
                  </a:txBody>
                  <a:tcPr anchor="ctr" anchorCtr="1"/>
                </a:tc>
                <a:tc>
                  <a:txBody>
                    <a:bodyPr/>
                    <a:lstStyle/>
                    <a:p>
                      <a:endParaRPr lang="zh-CN" altLang="en-US" sz="2400" b="1" i="0" dirty="0">
                        <a:solidFill>
                          <a:schemeClr val="tx1"/>
                        </a:solidFill>
                        <a:latin typeface="Songti SC" charset="-122"/>
                        <a:ea typeface="Songti SC" charset="-122"/>
                        <a:cs typeface="Songti SC" charset="-122"/>
                      </a:endParaRPr>
                    </a:p>
                  </a:txBody>
                  <a:tcPr anchor="ctr" anchorCtr="1"/>
                </a:tc>
                <a:tc>
                  <a:txBody>
                    <a:bodyPr/>
                    <a:lstStyle/>
                    <a:p>
                      <a:endParaRPr lang="zh-CN" altLang="en-US" sz="2400" b="1" i="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a:t>
                      </a:r>
                      <a:r>
                        <a:rPr lang="en-US" altLang="zh-CN" sz="2400" b="1" i="0" kern="1200" baseline="-25000" dirty="0" smtClean="0">
                          <a:latin typeface="Songti SC" charset="-122"/>
                          <a:ea typeface="Songti SC" charset="-122"/>
                          <a:cs typeface="Songti SC" charset="-122"/>
                        </a:rPr>
                        <a:t>1m+1</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m+1</a:t>
                      </a:r>
                      <a:endParaRPr lang="zh-CN" altLang="en-US" sz="2400" b="1" i="0" baseline="-25000" dirty="0" smtClean="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a:t>
                      </a:r>
                      <a:r>
                        <a:rPr lang="en-US" altLang="zh-CN" sz="2400" b="1" i="0" kern="1200" baseline="-25000" dirty="0" smtClean="0">
                          <a:latin typeface="Songti SC" charset="-122"/>
                          <a:ea typeface="Songti SC" charset="-122"/>
                          <a:cs typeface="Songti SC" charset="-122"/>
                        </a:rPr>
                        <a:t>1n</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n</a:t>
                      </a:r>
                      <a:endParaRPr lang="zh-CN" altLang="en-US" sz="2400" b="1" i="0" kern="12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=b</a:t>
                      </a:r>
                      <a:r>
                        <a:rPr lang="en-US" altLang="zh-CN" sz="2400" b="1" i="0" kern="1200" baseline="-25000" dirty="0" smtClean="0">
                          <a:latin typeface="Songti SC" charset="-122"/>
                          <a:ea typeface="Songti SC" charset="-122"/>
                          <a:cs typeface="Songti SC" charset="-122"/>
                        </a:rPr>
                        <a:t>1</a:t>
                      </a:r>
                      <a:endParaRPr lang="zh-CN" altLang="en-US" sz="2400" b="1" i="0" kern="1200" baseline="-25000" dirty="0">
                        <a:solidFill>
                          <a:schemeClr val="tx1"/>
                        </a:solidFill>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0"/>
                  </a:ext>
                </a:extLst>
              </a:tr>
              <a:tr h="518160">
                <a:tc>
                  <a:txBody>
                    <a:bodyPr/>
                    <a:lstStyle/>
                    <a:p>
                      <a:endParaRPr lang="zh-CN" altLang="en-US" sz="2400" b="1" i="0">
                        <a:latin typeface="Songti SC" charset="-122"/>
                        <a:ea typeface="Songti SC" charset="-122"/>
                        <a:cs typeface="Songti SC" charset="-122"/>
                      </a:endParaRPr>
                    </a:p>
                  </a:txBody>
                  <a:tcPr/>
                </a:tc>
                <a:tc>
                  <a:txBody>
                    <a:bodyPr/>
                    <a:lstStyle/>
                    <a:p>
                      <a:endParaRPr lang="zh-CN" altLang="en-US" sz="2400" b="1" i="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2</a:t>
                      </a:r>
                      <a:endParaRPr lang="zh-CN" altLang="en-US" sz="2400" b="1" i="0" baseline="-25000" dirty="0" smtClean="0">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a:t>
                      </a:r>
                      <a:r>
                        <a:rPr lang="en-US" altLang="zh-CN" sz="2400" b="1" i="0" kern="1200" baseline="-25000" dirty="0" smtClean="0">
                          <a:latin typeface="Songti SC" charset="-122"/>
                          <a:ea typeface="Songti SC" charset="-122"/>
                          <a:cs typeface="Songti SC" charset="-122"/>
                        </a:rPr>
                        <a:t>1m+1</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a:t>
                      </a:r>
                      <a:r>
                        <a:rPr lang="en-US" altLang="zh-CN" sz="2400" b="1" i="0" kern="1200" baseline="-25000" dirty="0" smtClean="0">
                          <a:latin typeface="Songti SC" charset="-122"/>
                          <a:ea typeface="Songti SC" charset="-122"/>
                          <a:cs typeface="Songti SC" charset="-122"/>
                        </a:rPr>
                        <a:t>2n</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n</a:t>
                      </a:r>
                      <a:endParaRPr lang="zh-CN" altLang="en-US" sz="2400" b="1" i="0"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=b</a:t>
                      </a:r>
                      <a:r>
                        <a:rPr lang="en-US" altLang="zh-CN" sz="2400" b="1" i="0" kern="1200" baseline="-25000" dirty="0" smtClean="0">
                          <a:latin typeface="Songti SC" charset="-122"/>
                          <a:ea typeface="Songti SC" charset="-122"/>
                          <a:cs typeface="Songti SC" charset="-122"/>
                        </a:rPr>
                        <a:t>1</a:t>
                      </a:r>
                      <a:endParaRPr lang="zh-CN" altLang="en-US" sz="2400" b="1" i="0" kern="1200" baseline="-25000" dirty="0">
                        <a:solidFill>
                          <a:schemeClr val="dk1"/>
                        </a:solidFill>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1"/>
                  </a:ext>
                </a:extLst>
              </a:tr>
              <a:tr h="518160">
                <a:tc>
                  <a:txBody>
                    <a:bodyPr/>
                    <a:lstStyle/>
                    <a:p>
                      <a:endParaRPr lang="zh-CN" altLang="en-US" sz="2400" b="1" i="0">
                        <a:latin typeface="Songti SC" charset="-122"/>
                        <a:ea typeface="Songti SC" charset="-122"/>
                        <a:cs typeface="Songti SC" charset="-122"/>
                      </a:endParaRPr>
                    </a:p>
                  </a:txBody>
                  <a:tcPr/>
                </a:tc>
                <a:tc>
                  <a:txBody>
                    <a:bodyPr/>
                    <a:lstStyle/>
                    <a:p>
                      <a:endParaRPr lang="zh-CN" altLang="en-US" sz="2400" b="1" i="0">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kern="1200" dirty="0">
                        <a:solidFill>
                          <a:schemeClr val="dk1"/>
                        </a:solidFill>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2"/>
                  </a:ext>
                </a:extLst>
              </a:tr>
              <a:tr h="518160">
                <a:tc>
                  <a:txBody>
                    <a:bodyPr/>
                    <a:lstStyle/>
                    <a:p>
                      <a:endParaRPr lang="zh-CN" altLang="en-US" sz="2400" b="1" i="0">
                        <a:latin typeface="Songti SC" charset="-122"/>
                        <a:ea typeface="Songti SC" charset="-122"/>
                        <a:cs typeface="Songti SC" charset="-122"/>
                      </a:endParaRPr>
                    </a:p>
                  </a:txBody>
                  <a:tcPr/>
                </a:tc>
                <a:tc>
                  <a:txBody>
                    <a:bodyPr/>
                    <a:lstStyle/>
                    <a:p>
                      <a:endParaRPr lang="zh-CN" altLang="en-US" sz="2400" b="1" i="0">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a:t>
                      </a:r>
                      <a:r>
                        <a:rPr lang="en-US" altLang="zh-CN" sz="2400" b="1" i="0" kern="1200" baseline="-25000" dirty="0" smtClean="0">
                          <a:latin typeface="Songti SC" charset="-122"/>
                          <a:ea typeface="Songti SC" charset="-122"/>
                          <a:cs typeface="Songti SC" charset="-122"/>
                        </a:rPr>
                        <a:t>1m+1</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r>
                        <a:rPr lang="en-US" altLang="zh-CN" sz="2400" b="1" i="0" kern="1200" dirty="0" err="1" smtClean="0">
                          <a:latin typeface="Songti SC" charset="-122"/>
                          <a:ea typeface="Songti SC" charset="-122"/>
                          <a:cs typeface="Songti SC" charset="-122"/>
                        </a:rPr>
                        <a:t>a</a:t>
                      </a:r>
                      <a:r>
                        <a:rPr lang="en-US" altLang="zh-CN" sz="2400" b="1" i="0" kern="1200" baseline="-25000" dirty="0" err="1" smtClean="0">
                          <a:latin typeface="Songti SC" charset="-122"/>
                          <a:ea typeface="Songti SC" charset="-122"/>
                          <a:cs typeface="Songti SC" charset="-122"/>
                        </a:rPr>
                        <a:t>mn</a:t>
                      </a:r>
                      <a:r>
                        <a:rPr lang="en-US" altLang="zh-CN" sz="2400" b="1" i="0" dirty="0" err="1" smtClean="0">
                          <a:latin typeface="Songti SC" charset="-122"/>
                          <a:ea typeface="Songti SC" charset="-122"/>
                          <a:cs typeface="Songti SC" charset="-122"/>
                        </a:rPr>
                        <a:t>x</a:t>
                      </a:r>
                      <a:r>
                        <a:rPr lang="en-US" altLang="zh-CN" sz="2400" b="1" i="0" baseline="-25000" dirty="0" err="1" smtClean="0">
                          <a:latin typeface="Songti SC" charset="-122"/>
                          <a:ea typeface="Songti SC" charset="-122"/>
                          <a:cs typeface="Songti SC" charset="-122"/>
                        </a:rPr>
                        <a:t>n</a:t>
                      </a:r>
                      <a:endParaRPr lang="zh-CN" altLang="en-US" sz="2400" b="1" i="0"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r>
                        <a:rPr lang="en-US" altLang="zh-CN" sz="2400" b="1" i="0" kern="1200" dirty="0" err="1" smtClean="0">
                          <a:latin typeface="Songti SC" charset="-122"/>
                          <a:ea typeface="Songti SC" charset="-122"/>
                          <a:cs typeface="Songti SC" charset="-122"/>
                        </a:rPr>
                        <a:t>b</a:t>
                      </a:r>
                      <a:r>
                        <a:rPr lang="en-US" altLang="zh-CN" sz="2400" b="1" i="0" kern="1200" baseline="-25000" dirty="0" err="1" smtClean="0">
                          <a:latin typeface="Songti SC" charset="-122"/>
                          <a:ea typeface="Songti SC" charset="-122"/>
                          <a:cs typeface="Songti SC" charset="-122"/>
                        </a:rPr>
                        <a:t>m</a:t>
                      </a:r>
                      <a:endParaRPr lang="zh-CN" altLang="en-US" sz="2400" b="1" i="0" kern="1200" baseline="-25000" dirty="0">
                        <a:solidFill>
                          <a:schemeClr val="dk1"/>
                        </a:solidFill>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3"/>
                  </a:ext>
                </a:extLst>
              </a:tr>
              <a:tr h="518160">
                <a:tc>
                  <a:txBody>
                    <a:bodyPr/>
                    <a:lstStyle/>
                    <a:p>
                      <a:pPr marL="0" algn="l" defTabSz="914377" rtl="0" eaLnBrk="1" latinLnBrk="0" hangingPunct="1"/>
                      <a:r>
                        <a:rPr lang="en-US" altLang="zh-CN" sz="2400" b="1" i="0" kern="1200" dirty="0" smtClean="0">
                          <a:solidFill>
                            <a:schemeClr val="tx1"/>
                          </a:solidFill>
                          <a:latin typeface="Songti SC" charset="-122"/>
                          <a:ea typeface="Songti SC" charset="-122"/>
                          <a:cs typeface="Songti SC" charset="-122"/>
                        </a:rPr>
                        <a:t>-Z</a:t>
                      </a:r>
                      <a:endParaRPr lang="zh-CN" altLang="zh-CN" sz="2400" b="1" i="0" kern="1200" dirty="0">
                        <a:solidFill>
                          <a:schemeClr val="tx1"/>
                        </a:solidFill>
                        <a:latin typeface="Songti SC" charset="-122"/>
                        <a:ea typeface="Songti SC" charset="-122"/>
                        <a:cs typeface="Songti SC" charset="-122"/>
                      </a:endParaRPr>
                    </a:p>
                  </a:txBody>
                  <a:tcPr anchor="ctr"/>
                </a:tc>
                <a:tc>
                  <a:txBody>
                    <a:bodyPr/>
                    <a:lstStyle/>
                    <a:p>
                      <a:r>
                        <a:rPr lang="en-US" altLang="zh-CN" sz="2400" b="1" i="0" dirty="0" smtClean="0">
                          <a:latin typeface="Songti SC" charset="-122"/>
                          <a:ea typeface="Songti SC" charset="-122"/>
                          <a:cs typeface="Songti SC" charset="-122"/>
                        </a:rPr>
                        <a:t>c</a:t>
                      </a:r>
                      <a:r>
                        <a:rPr lang="en-US" altLang="zh-CN" sz="2400" b="1" i="0" baseline="-25000" dirty="0" smtClean="0">
                          <a:latin typeface="Songti SC" charset="-122"/>
                          <a:ea typeface="Songti SC" charset="-122"/>
                          <a:cs typeface="Songti SC" charset="-122"/>
                        </a:rPr>
                        <a:t>1</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+c</a:t>
                      </a:r>
                      <a:r>
                        <a:rPr lang="en-US" altLang="zh-CN" sz="2400" b="1" i="0" baseline="-25000" dirty="0" smtClean="0">
                          <a:latin typeface="Songti SC" charset="-122"/>
                          <a:ea typeface="Songti SC" charset="-122"/>
                          <a:cs typeface="Songti SC" charset="-122"/>
                        </a:rPr>
                        <a:t>2</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2</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c</a:t>
                      </a:r>
                      <a:r>
                        <a:rPr lang="en-US" altLang="zh-CN" sz="2400" b="1" i="0" kern="1200" baseline="-25000" dirty="0" smtClean="0">
                          <a:latin typeface="Songti SC" charset="-122"/>
                          <a:ea typeface="Songti SC" charset="-122"/>
                          <a:cs typeface="Songti SC" charset="-122"/>
                        </a:rPr>
                        <a:t>m</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1" i="0" kern="1200" dirty="0" smtClean="0">
                          <a:latin typeface="Songti SC" charset="-122"/>
                          <a:ea typeface="Songti SC" charset="-122"/>
                          <a:cs typeface="Songti SC" charset="-122"/>
                        </a:rPr>
                        <a:t> </a:t>
                      </a:r>
                      <a:r>
                        <a:rPr lang="en-US" altLang="zh-CN" sz="2400" b="1" i="0" kern="1200" dirty="0" smtClean="0">
                          <a:latin typeface="Songti SC" charset="-122"/>
                          <a:ea typeface="Songti SC" charset="-122"/>
                          <a:cs typeface="Songti SC" charset="-122"/>
                        </a:rPr>
                        <a:t>+c</a:t>
                      </a:r>
                      <a:r>
                        <a:rPr lang="en-US" altLang="zh-CN" sz="2400" b="1" i="0" kern="1200" baseline="-25000" dirty="0" smtClean="0">
                          <a:latin typeface="Songti SC" charset="-122"/>
                          <a:ea typeface="Songti SC" charset="-122"/>
                          <a:cs typeface="Songti SC" charset="-122"/>
                        </a:rPr>
                        <a:t>m+1</a:t>
                      </a: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m+1</a:t>
                      </a:r>
                      <a:r>
                        <a:rPr lang="zh-CN" altLang="en-US" sz="2400" b="1" i="0" baseline="-25000" dirty="0" smtClean="0">
                          <a:latin typeface="Songti SC" charset="-122"/>
                          <a:ea typeface="Songti SC" charset="-122"/>
                          <a:cs typeface="Songti SC" charset="-122"/>
                        </a:rPr>
                        <a:t>   </a:t>
                      </a: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kern="1200" dirty="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r>
                        <a:rPr lang="en-US" altLang="zh-CN" sz="2400" b="1" i="0" kern="1200" dirty="0" err="1" smtClean="0">
                          <a:latin typeface="Songti SC" charset="-122"/>
                          <a:ea typeface="Songti SC" charset="-122"/>
                          <a:cs typeface="Songti SC" charset="-122"/>
                        </a:rPr>
                        <a:t>c</a:t>
                      </a:r>
                      <a:r>
                        <a:rPr lang="en-US" altLang="zh-CN" sz="2400" b="1" i="0" kern="1200" baseline="-25000" dirty="0" err="1" smtClean="0">
                          <a:latin typeface="Songti SC" charset="-122"/>
                          <a:ea typeface="Songti SC" charset="-122"/>
                          <a:cs typeface="Songti SC" charset="-122"/>
                        </a:rPr>
                        <a:t>n</a:t>
                      </a:r>
                      <a:r>
                        <a:rPr lang="en-US" altLang="zh-CN" sz="2400" b="1" i="0" dirty="0" err="1" smtClean="0">
                          <a:latin typeface="Songti SC" charset="-122"/>
                          <a:ea typeface="Songti SC" charset="-122"/>
                          <a:cs typeface="Songti SC" charset="-122"/>
                        </a:rPr>
                        <a:t>x</a:t>
                      </a:r>
                      <a:r>
                        <a:rPr lang="en-US" altLang="zh-CN" sz="2400" b="1" i="0" baseline="-25000" dirty="0" err="1" smtClean="0">
                          <a:latin typeface="Songti SC" charset="-122"/>
                          <a:ea typeface="Songti SC" charset="-122"/>
                          <a:cs typeface="Songti SC" charset="-122"/>
                        </a:rPr>
                        <a:t>n</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=0</a:t>
                      </a:r>
                      <a:endParaRPr lang="zh-CN" altLang="en-US" sz="2400" b="1" i="0" kern="1200" baseline="-25000" dirty="0">
                        <a:solidFill>
                          <a:schemeClr val="dk1"/>
                        </a:solidFill>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4"/>
                  </a:ext>
                </a:extLst>
              </a:tr>
            </a:tbl>
          </a:graphicData>
        </a:graphic>
      </p:graphicFrame>
      <p:sp>
        <p:nvSpPr>
          <p:cNvPr id="2" name="矩形 1"/>
          <p:cNvSpPr/>
          <p:nvPr/>
        </p:nvSpPr>
        <p:spPr>
          <a:xfrm>
            <a:off x="1343026" y="1774557"/>
            <a:ext cx="10156818" cy="1200329"/>
          </a:xfrm>
          <a:prstGeom prst="rect">
            <a:avLst/>
          </a:prstGeom>
        </p:spPr>
        <p:txBody>
          <a:bodyPr wrap="square">
            <a:spAutoFit/>
          </a:bodyPr>
          <a:lstStyle/>
          <a:p>
            <a:pPr>
              <a:lnSpc>
                <a:spcPct val="150000"/>
              </a:lnSpc>
            </a:pPr>
            <a:r>
              <a:rPr lang="zh-CN" altLang="en-US" sz="2400" b="1" dirty="0">
                <a:latin typeface="Songti SC" charset="-122"/>
                <a:ea typeface="Songti SC" charset="-122"/>
                <a:cs typeface="Songti SC" charset="-122"/>
              </a:rPr>
              <a:t> </a:t>
            </a:r>
            <a:r>
              <a:rPr lang="zh-CN" altLang="en-US" sz="2400" b="1" dirty="0" smtClean="0">
                <a:latin typeface="Songti SC" charset="-122"/>
                <a:ea typeface="Songti SC" charset="-122"/>
                <a:cs typeface="Songti SC" charset="-122"/>
              </a:rPr>
              <a:t>   单纯</a:t>
            </a:r>
            <a:r>
              <a:rPr lang="zh-CN" altLang="en-US" sz="2400" b="1" dirty="0">
                <a:latin typeface="Songti SC" charset="-122"/>
                <a:ea typeface="Songti SC" charset="-122"/>
                <a:cs typeface="Songti SC" charset="-122"/>
              </a:rPr>
              <a:t>形表</a:t>
            </a:r>
            <a:r>
              <a:rPr lang="en-US" altLang="zh-CN" sz="2400" b="1" dirty="0">
                <a:latin typeface="Songti SC" charset="-122"/>
                <a:ea typeface="Songti SC" charset="-122"/>
                <a:cs typeface="Songti SC" charset="-122"/>
              </a:rPr>
              <a:t>(simple tableau)</a:t>
            </a:r>
            <a:r>
              <a:rPr lang="zh-CN" altLang="en-US" sz="2400" b="1" dirty="0">
                <a:latin typeface="Songti SC" charset="-122"/>
                <a:ea typeface="Songti SC" charset="-122"/>
                <a:cs typeface="Songti SC" charset="-122"/>
              </a:rPr>
              <a:t>是为单纯形算法而设计的一种计算表</a:t>
            </a:r>
            <a:r>
              <a:rPr lang="zh-CN" altLang="en-US" sz="2400" b="1" dirty="0" smtClean="0">
                <a:latin typeface="Songti SC" charset="-122"/>
                <a:ea typeface="Songti SC" charset="-122"/>
                <a:cs typeface="Songti SC" charset="-122"/>
              </a:rPr>
              <a:t>，其</a:t>
            </a:r>
            <a:r>
              <a:rPr lang="zh-CN" altLang="en-US" sz="2400" b="1" dirty="0">
                <a:latin typeface="Songti SC" charset="-122"/>
                <a:ea typeface="Songti SC" charset="-122"/>
                <a:cs typeface="Songti SC" charset="-122"/>
              </a:rPr>
              <a:t>功能类似于方程组的增广矩阵，易于进行基变换运算</a:t>
            </a:r>
            <a:r>
              <a:rPr lang="zh-CN" altLang="en-US" sz="2400" b="1" dirty="0" smtClean="0">
                <a:latin typeface="Songti SC" charset="-122"/>
                <a:ea typeface="Songti SC" charset="-122"/>
                <a:cs typeface="Songti SC" charset="-122"/>
              </a:rPr>
              <a:t>。建立方程组：</a:t>
            </a:r>
            <a:endParaRPr lang="zh-CN" altLang="en-US" sz="2400" b="1" dirty="0">
              <a:latin typeface="Songti SC" charset="-122"/>
              <a:ea typeface="Songti SC" charset="-122"/>
              <a:cs typeface="Songti SC" charset="-122"/>
            </a:endParaRPr>
          </a:p>
        </p:txBody>
      </p:sp>
    </p:spTree>
    <p:extLst>
      <p:ext uri="{BB962C8B-B14F-4D97-AF65-F5344CB8AC3E}">
        <p14:creationId xmlns:p14="http://schemas.microsoft.com/office/powerpoint/2010/main" xmlns="" val="1907895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2640014" y="1844676"/>
            <a:ext cx="6192837"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spcBef>
                <a:spcPct val="20000"/>
              </a:spcBef>
              <a:defRPr/>
            </a:pPr>
            <a:r>
              <a:rPr lang="zh-CN" altLang="en-US" sz="2800" b="1" dirty="0">
                <a:latin typeface="Songti SC" charset="-122"/>
                <a:ea typeface="Songti SC" charset="-122"/>
                <a:cs typeface="Songti SC" charset="-122"/>
              </a:rPr>
              <a:t>线性规划问题的一般数学模型</a:t>
            </a:r>
          </a:p>
        </p:txBody>
      </p:sp>
      <p:sp>
        <p:nvSpPr>
          <p:cNvPr id="229379" name="Rectangle 3"/>
          <p:cNvSpPr>
            <a:spLocks noChangeArrowheads="1"/>
          </p:cNvSpPr>
          <p:nvPr/>
        </p:nvSpPr>
        <p:spPr bwMode="auto">
          <a:xfrm>
            <a:off x="1481139" y="1051720"/>
            <a:ext cx="6121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3200" b="1" smtClean="0">
                <a:latin typeface="Songti SC" charset="-122"/>
                <a:ea typeface="Songti SC" charset="-122"/>
                <a:cs typeface="Songti SC" charset="-122"/>
              </a:rPr>
              <a:t>线性</a:t>
            </a:r>
            <a:r>
              <a:rPr lang="zh-CN" altLang="en-US" sz="3200" b="1" dirty="0">
                <a:latin typeface="Songti SC" charset="-122"/>
                <a:ea typeface="Songti SC" charset="-122"/>
                <a:cs typeface="Songti SC" charset="-122"/>
              </a:rPr>
              <a:t>规划的标准型</a:t>
            </a:r>
          </a:p>
        </p:txBody>
      </p:sp>
      <p:sp>
        <p:nvSpPr>
          <p:cNvPr id="229382" name="Line 6"/>
          <p:cNvSpPr>
            <a:spLocks noChangeShapeType="1"/>
          </p:cNvSpPr>
          <p:nvPr/>
        </p:nvSpPr>
        <p:spPr bwMode="auto">
          <a:xfrm>
            <a:off x="2122070" y="3116401"/>
            <a:ext cx="1655762" cy="0"/>
          </a:xfrm>
          <a:prstGeom prst="line">
            <a:avLst/>
          </a:prstGeom>
          <a:noFill/>
          <a:ln w="38100">
            <a:solidFill>
              <a:srgbClr val="FF000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eaLnBrk="1" hangingPunct="1">
              <a:spcBef>
                <a:spcPct val="50000"/>
              </a:spcBef>
              <a:defRPr/>
            </a:pPr>
            <a:endParaRPr lang="zh-CN" altLang="en-US" b="1">
              <a:latin typeface="Songti SC" charset="-122"/>
              <a:ea typeface="Songti SC" charset="-122"/>
              <a:cs typeface="Songti SC" charset="-122"/>
            </a:endParaRPr>
          </a:p>
        </p:txBody>
      </p:sp>
      <p:sp>
        <p:nvSpPr>
          <p:cNvPr id="229383" name="Oval 7"/>
          <p:cNvSpPr>
            <a:spLocks noChangeArrowheads="1"/>
          </p:cNvSpPr>
          <p:nvPr/>
        </p:nvSpPr>
        <p:spPr bwMode="auto">
          <a:xfrm>
            <a:off x="1997199" y="5376303"/>
            <a:ext cx="4967287" cy="569445"/>
          </a:xfrm>
          <a:prstGeom prst="ellipse">
            <a:avLst/>
          </a:prstGeom>
          <a:noFill/>
          <a:ln w="25400">
            <a:solidFill>
              <a:srgbClr val="FF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spcBef>
                <a:spcPct val="50000"/>
              </a:spcBef>
              <a:defRPr/>
            </a:pPr>
            <a:endParaRPr lang="zh-CN" altLang="en-US" b="1">
              <a:latin typeface="Songti SC" charset="-122"/>
              <a:ea typeface="Songti SC" charset="-122"/>
              <a:cs typeface="Songti SC" charset="-122"/>
            </a:endParaRPr>
          </a:p>
        </p:txBody>
      </p:sp>
      <p:sp>
        <p:nvSpPr>
          <p:cNvPr id="229384" name="Oval 8"/>
          <p:cNvSpPr>
            <a:spLocks noChangeArrowheads="1"/>
          </p:cNvSpPr>
          <p:nvPr/>
        </p:nvSpPr>
        <p:spPr bwMode="auto">
          <a:xfrm rot="5400000">
            <a:off x="5536057" y="3682607"/>
            <a:ext cx="2661444" cy="1295400"/>
          </a:xfrm>
          <a:prstGeom prst="ellipse">
            <a:avLst/>
          </a:prstGeom>
          <a:noFill/>
          <a:ln w="25400">
            <a:solidFill>
              <a:srgbClr val="FF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spcBef>
                <a:spcPct val="50000"/>
              </a:spcBef>
              <a:defRPr/>
            </a:pPr>
            <a:endParaRPr lang="zh-CN" altLang="en-US" b="1">
              <a:latin typeface="Songti SC" charset="-122"/>
              <a:ea typeface="Songti SC" charset="-122"/>
              <a:cs typeface="Songti SC" charset="-122"/>
            </a:endParaRPr>
          </a:p>
        </p:txBody>
      </p:sp>
      <p:sp>
        <p:nvSpPr>
          <p:cNvPr id="229385" name="Oval 9"/>
          <p:cNvSpPr>
            <a:spLocks noChangeArrowheads="1"/>
          </p:cNvSpPr>
          <p:nvPr/>
        </p:nvSpPr>
        <p:spPr bwMode="auto">
          <a:xfrm rot="5400000">
            <a:off x="6335920" y="3962303"/>
            <a:ext cx="2950204" cy="660940"/>
          </a:xfrm>
          <a:prstGeom prst="ellipse">
            <a:avLst/>
          </a:prstGeom>
          <a:noFill/>
          <a:ln w="25400">
            <a:solidFill>
              <a:srgbClr val="FF00FF"/>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spcBef>
                <a:spcPct val="50000"/>
              </a:spcBef>
              <a:defRPr/>
            </a:pPr>
            <a:endParaRPr lang="zh-CN" altLang="en-US" b="1">
              <a:latin typeface="Songti SC" charset="-122"/>
              <a:ea typeface="Songti SC" charset="-122"/>
              <a:cs typeface="Songti SC" charset="-122"/>
            </a:endParaRPr>
          </a:p>
        </p:txBody>
      </p:sp>
      <p:sp>
        <p:nvSpPr>
          <p:cNvPr id="10" name="矩形 9"/>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11" name="矩形 10"/>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12" name="矩形 11"/>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14" name="Text Box 6"/>
          <p:cNvSpPr txBox="1">
            <a:spLocks noChangeArrowheads="1"/>
          </p:cNvSpPr>
          <p:nvPr/>
        </p:nvSpPr>
        <p:spPr bwMode="auto">
          <a:xfrm>
            <a:off x="1522413" y="214438"/>
            <a:ext cx="1980029"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smtClean="0">
                <a:solidFill>
                  <a:srgbClr val="46A4D0"/>
                </a:solidFill>
                <a:latin typeface="宋体-简 粗体" charset="-122"/>
                <a:ea typeface="宋体-简 粗体" charset="-122"/>
                <a:cs typeface="宋体-简 粗体" charset="-122"/>
                <a:sym typeface="Times New Roman" charset="0"/>
              </a:rPr>
              <a:t>知识点回顾</a:t>
            </a:r>
            <a:endParaRPr lang="zh-CN" altLang="zh-CN" sz="2800" b="1" dirty="0">
              <a:solidFill>
                <a:srgbClr val="46A4D0"/>
              </a:solidFill>
              <a:latin typeface="宋体-简 粗体" charset="-122"/>
              <a:ea typeface="宋体-简 粗体" charset="-122"/>
              <a:cs typeface="宋体-简 粗体" charset="-122"/>
              <a:sym typeface="Times New Roman" charset="0"/>
            </a:endParaRPr>
          </a:p>
          <a:p>
            <a:pPr>
              <a:lnSpc>
                <a:spcPct val="150000"/>
              </a:lnSpc>
            </a:pPr>
            <a:r>
              <a:rPr lang="en-US" altLang="zh-CN" sz="2400" b="1" dirty="0">
                <a:solidFill>
                  <a:srgbClr val="46A4D0"/>
                </a:solidFill>
                <a:latin typeface="宋体-简 粗体" charset="-122"/>
                <a:ea typeface="宋体-简 粗体" charset="-122"/>
                <a:cs typeface="宋体-简 粗体" charset="-122"/>
              </a:rPr>
              <a:t> </a:t>
            </a:r>
            <a:endParaRPr lang="zh-CN" altLang="zh-CN" sz="2400" b="1" dirty="0">
              <a:solidFill>
                <a:srgbClr val="46A4D0"/>
              </a:solidFill>
              <a:latin typeface="宋体-简 粗体" charset="-122"/>
              <a:ea typeface="宋体-简 粗体" charset="-122"/>
              <a:cs typeface="宋体-简 粗体" charset="-122"/>
            </a:endParaRPr>
          </a:p>
        </p:txBody>
      </p:sp>
      <p:sp>
        <p:nvSpPr>
          <p:cNvPr id="15" name="Rectangle 2"/>
          <p:cNvSpPr>
            <a:spLocks noChangeArrowheads="1"/>
          </p:cNvSpPr>
          <p:nvPr/>
        </p:nvSpPr>
        <p:spPr bwMode="auto">
          <a:xfrm>
            <a:off x="1997199" y="2593181"/>
            <a:ext cx="79205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defRPr/>
            </a:pPr>
            <a:r>
              <a:rPr lang="en-US" altLang="zh-CN" sz="2800" b="1" dirty="0" smtClean="0">
                <a:latin typeface="Book Antiqua" pitchFamily="18" charset="0"/>
                <a:ea typeface="Arial Unicode MS" pitchFamily="34" charset="-122"/>
                <a:cs typeface="Arial Unicode MS" pitchFamily="34" charset="-122"/>
              </a:rPr>
              <a:t>Max(min)z=</a:t>
            </a:r>
            <a:r>
              <a:rPr lang="en-US" altLang="zh-CN" sz="2800" b="1" i="1" dirty="0" smtClean="0">
                <a:latin typeface="Book Antiqua" pitchFamily="18" charset="0"/>
                <a:ea typeface="Arial Unicode MS" pitchFamily="34" charset="-122"/>
                <a:cs typeface="Arial Unicode MS" pitchFamily="34" charset="-122"/>
              </a:rPr>
              <a:t>c</a:t>
            </a:r>
            <a:r>
              <a:rPr lang="en-US" altLang="zh-CN" sz="2800" b="1" i="1" baseline="-25000" dirty="0" smtClean="0">
                <a:latin typeface="Book Antiqua" pitchFamily="18" charset="0"/>
                <a:ea typeface="Arial Unicode MS" pitchFamily="34" charset="-122"/>
                <a:cs typeface="Arial Unicode MS" pitchFamily="34" charset="-122"/>
              </a:rPr>
              <a:t>1</a:t>
            </a: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1</a:t>
            </a:r>
            <a:r>
              <a:rPr lang="en-US" altLang="zh-CN" sz="2800" b="1" dirty="0" smtClean="0">
                <a:latin typeface="Book Antiqua" pitchFamily="18" charset="0"/>
                <a:ea typeface="Arial Unicode MS" pitchFamily="34" charset="-122"/>
                <a:cs typeface="Arial Unicode MS" pitchFamily="34" charset="-122"/>
              </a:rPr>
              <a:t>+</a:t>
            </a:r>
            <a:r>
              <a:rPr lang="en-US" altLang="zh-CN" sz="2800" b="1" i="1" dirty="0" smtClean="0">
                <a:latin typeface="Book Antiqua" pitchFamily="18" charset="0"/>
                <a:ea typeface="Arial Unicode MS" pitchFamily="34" charset="-122"/>
                <a:cs typeface="Arial Unicode MS" pitchFamily="34" charset="-122"/>
              </a:rPr>
              <a:t>c</a:t>
            </a:r>
            <a:r>
              <a:rPr lang="en-US" altLang="zh-CN" sz="2800" b="1" i="1" baseline="-25000" dirty="0" smtClean="0">
                <a:latin typeface="Book Antiqua" pitchFamily="18" charset="0"/>
                <a:ea typeface="Arial Unicode MS" pitchFamily="34" charset="-122"/>
                <a:cs typeface="Arial Unicode MS" pitchFamily="34" charset="-122"/>
              </a:rPr>
              <a:t>2</a:t>
            </a: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2</a:t>
            </a:r>
            <a:r>
              <a:rPr lang="en-US" altLang="zh-CN" sz="2800" b="1" dirty="0" smtClean="0">
                <a:latin typeface="Book Antiqua" pitchFamily="18" charset="0"/>
                <a:ea typeface="Arial Unicode MS" pitchFamily="34" charset="-122"/>
                <a:cs typeface="Arial Unicode MS" pitchFamily="34" charset="-122"/>
              </a:rPr>
              <a:t>+······+</a:t>
            </a:r>
            <a:r>
              <a:rPr lang="en-US" altLang="zh-CN" sz="2800" b="1" i="1" dirty="0" err="1" smtClean="0">
                <a:latin typeface="Book Antiqua" pitchFamily="18" charset="0"/>
                <a:ea typeface="Arial Unicode MS" pitchFamily="34" charset="-122"/>
                <a:cs typeface="Arial Unicode MS" pitchFamily="34" charset="-122"/>
              </a:rPr>
              <a:t>c</a:t>
            </a:r>
            <a:r>
              <a:rPr lang="en-US" altLang="zh-CN" sz="2800" b="1" i="1" baseline="-25000" dirty="0" err="1" smtClean="0">
                <a:latin typeface="Book Antiqua" pitchFamily="18" charset="0"/>
                <a:ea typeface="Arial Unicode MS" pitchFamily="34" charset="-122"/>
                <a:cs typeface="Arial Unicode MS" pitchFamily="34" charset="-122"/>
              </a:rPr>
              <a:t>n</a:t>
            </a:r>
            <a:r>
              <a:rPr lang="en-US" altLang="zh-CN" sz="2800" b="1" i="1" dirty="0" err="1" smtClean="0">
                <a:latin typeface="Book Antiqua" pitchFamily="18" charset="0"/>
                <a:ea typeface="Arial Unicode MS" pitchFamily="34" charset="-122"/>
                <a:cs typeface="Arial Unicode MS" pitchFamily="34" charset="-122"/>
              </a:rPr>
              <a:t>x</a:t>
            </a:r>
            <a:r>
              <a:rPr lang="en-US" altLang="zh-CN" sz="2800" b="1" i="1" baseline="-25000" dirty="0" err="1" smtClean="0">
                <a:latin typeface="Book Antiqua" pitchFamily="18" charset="0"/>
                <a:ea typeface="Arial Unicode MS" pitchFamily="34" charset="-122"/>
                <a:cs typeface="Arial Unicode MS" pitchFamily="34" charset="-122"/>
              </a:rPr>
              <a:t>n</a:t>
            </a:r>
            <a:endParaRPr lang="zh-CN" altLang="en-US" sz="2800" b="1" dirty="0">
              <a:latin typeface="Book Antiqua" pitchFamily="18" charset="0"/>
              <a:ea typeface="Arial Unicode MS" pitchFamily="34" charset="-122"/>
              <a:cs typeface="Arial Unicode MS" pitchFamily="34" charset="-122"/>
            </a:endParaRPr>
          </a:p>
        </p:txBody>
      </p:sp>
      <p:sp>
        <p:nvSpPr>
          <p:cNvPr id="16" name="Rectangle 2"/>
          <p:cNvSpPr>
            <a:spLocks noChangeArrowheads="1"/>
          </p:cNvSpPr>
          <p:nvPr/>
        </p:nvSpPr>
        <p:spPr bwMode="auto">
          <a:xfrm>
            <a:off x="2451755" y="3287035"/>
            <a:ext cx="5688012" cy="25914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defRPr/>
            </a:pPr>
            <a:r>
              <a:rPr lang="en-US" altLang="zh-CN" sz="2800" b="1" i="1" dirty="0" smtClean="0">
                <a:latin typeface="Book Antiqua" pitchFamily="18" charset="0"/>
                <a:ea typeface="Arial Unicode MS" pitchFamily="34" charset="-122"/>
                <a:cs typeface="Arial Unicode MS" pitchFamily="34" charset="-122"/>
              </a:rPr>
              <a:t>a</a:t>
            </a:r>
            <a:r>
              <a:rPr lang="en-US" altLang="zh-CN" sz="2800" b="1" i="1" baseline="-25000" dirty="0" smtClean="0">
                <a:latin typeface="Book Antiqua" pitchFamily="18" charset="0"/>
                <a:ea typeface="Arial Unicode MS" pitchFamily="34" charset="-122"/>
                <a:cs typeface="Arial Unicode MS" pitchFamily="34" charset="-122"/>
              </a:rPr>
              <a:t>11</a:t>
            </a: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1</a:t>
            </a:r>
            <a:r>
              <a:rPr lang="en-US" altLang="zh-CN" sz="2800" b="1" dirty="0" smtClean="0">
                <a:latin typeface="Book Antiqua" pitchFamily="18" charset="0"/>
                <a:ea typeface="Arial Unicode MS" pitchFamily="34" charset="-122"/>
                <a:cs typeface="Arial Unicode MS" pitchFamily="34" charset="-122"/>
              </a:rPr>
              <a:t>+</a:t>
            </a:r>
            <a:r>
              <a:rPr lang="en-US" altLang="zh-CN" sz="2800" b="1" i="1" dirty="0" smtClean="0">
                <a:latin typeface="Book Antiqua" pitchFamily="18" charset="0"/>
                <a:ea typeface="Arial Unicode MS" pitchFamily="34" charset="-122"/>
                <a:cs typeface="Arial Unicode MS" pitchFamily="34" charset="-122"/>
              </a:rPr>
              <a:t>a</a:t>
            </a:r>
            <a:r>
              <a:rPr lang="en-US" altLang="zh-CN" sz="2800" b="1" i="1" baseline="-25000" dirty="0" smtClean="0">
                <a:latin typeface="Book Antiqua" pitchFamily="18" charset="0"/>
                <a:ea typeface="Arial Unicode MS" pitchFamily="34" charset="-122"/>
                <a:cs typeface="Arial Unicode MS" pitchFamily="34" charset="-122"/>
              </a:rPr>
              <a:t>12</a:t>
            </a: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2</a:t>
            </a:r>
            <a:r>
              <a:rPr lang="en-US" altLang="zh-CN" sz="2800" b="1" dirty="0" smtClean="0">
                <a:latin typeface="Book Antiqua" pitchFamily="18" charset="0"/>
                <a:ea typeface="Arial Unicode MS" pitchFamily="34" charset="-122"/>
                <a:cs typeface="Arial Unicode MS" pitchFamily="34" charset="-122"/>
              </a:rPr>
              <a:t>+······+</a:t>
            </a:r>
            <a:r>
              <a:rPr lang="en-US" altLang="zh-CN" sz="2800" b="1" i="1" dirty="0" smtClean="0">
                <a:latin typeface="Book Antiqua" pitchFamily="18" charset="0"/>
                <a:ea typeface="Arial Unicode MS" pitchFamily="34" charset="-122"/>
                <a:cs typeface="Arial Unicode MS" pitchFamily="34" charset="-122"/>
              </a:rPr>
              <a:t>a</a:t>
            </a:r>
            <a:r>
              <a:rPr lang="en-US" altLang="zh-CN" sz="2800" b="1" i="1" baseline="-25000" dirty="0" smtClean="0">
                <a:latin typeface="Book Antiqua" pitchFamily="18" charset="0"/>
                <a:ea typeface="Arial Unicode MS" pitchFamily="34" charset="-122"/>
                <a:cs typeface="Arial Unicode MS" pitchFamily="34" charset="-122"/>
              </a:rPr>
              <a:t>1n</a:t>
            </a: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n   </a:t>
            </a:r>
            <a:r>
              <a:rPr lang="en-US" altLang="zh-CN" sz="2800" b="1" dirty="0" smtClean="0">
                <a:latin typeface="Book Antiqua" pitchFamily="18" charset="0"/>
                <a:ea typeface="Arial Unicode MS" pitchFamily="34" charset="-122"/>
                <a:cs typeface="Arial Unicode MS" pitchFamily="34" charset="-122"/>
              </a:rPr>
              <a:t>&lt;</a:t>
            </a:r>
            <a:r>
              <a:rPr lang="zh-CN" altLang="en-US" sz="2800" b="1" dirty="0" smtClean="0">
                <a:latin typeface="Book Antiqua" pitchFamily="18" charset="0"/>
                <a:ea typeface="Arial Unicode MS" pitchFamily="34" charset="-122"/>
                <a:cs typeface="Arial Unicode MS" pitchFamily="34" charset="-122"/>
              </a:rPr>
              <a:t>≤</a:t>
            </a:r>
            <a:r>
              <a:rPr lang="en-US" altLang="zh-CN" sz="2800" b="1" dirty="0" smtClean="0">
                <a:latin typeface="Book Antiqua" pitchFamily="18" charset="0"/>
                <a:ea typeface="Arial Unicode MS" pitchFamily="34" charset="-122"/>
                <a:cs typeface="Arial Unicode MS" pitchFamily="34" charset="-122"/>
              </a:rPr>
              <a:t>=</a:t>
            </a:r>
            <a:r>
              <a:rPr lang="zh-CN" altLang="en-US" sz="2800" b="1" dirty="0" smtClean="0">
                <a:latin typeface="Book Antiqua" pitchFamily="18" charset="0"/>
                <a:ea typeface="Arial Unicode MS" pitchFamily="34" charset="-122"/>
                <a:cs typeface="Arial Unicode MS" pitchFamily="34" charset="-122"/>
              </a:rPr>
              <a:t>≥</a:t>
            </a:r>
            <a:r>
              <a:rPr lang="en-US" altLang="zh-CN" sz="2800" b="1" dirty="0" smtClean="0">
                <a:latin typeface="Book Antiqua" pitchFamily="18" charset="0"/>
                <a:ea typeface="Arial Unicode MS" pitchFamily="34" charset="-122"/>
                <a:cs typeface="Arial Unicode MS" pitchFamily="34" charset="-122"/>
              </a:rPr>
              <a:t>&gt;   </a:t>
            </a:r>
            <a:r>
              <a:rPr lang="en-US" altLang="zh-CN" sz="2800" b="1" i="1" dirty="0" smtClean="0">
                <a:latin typeface="Book Antiqua" pitchFamily="18" charset="0"/>
                <a:ea typeface="Arial Unicode MS" pitchFamily="34" charset="-122"/>
                <a:cs typeface="Arial Unicode MS" pitchFamily="34" charset="-122"/>
              </a:rPr>
              <a:t>b</a:t>
            </a:r>
            <a:r>
              <a:rPr lang="en-US" altLang="zh-CN" sz="2800" b="1" i="1" baseline="-25000" dirty="0" smtClean="0">
                <a:latin typeface="Book Antiqua" pitchFamily="18" charset="0"/>
                <a:ea typeface="Arial Unicode MS" pitchFamily="34" charset="-122"/>
                <a:cs typeface="Arial Unicode MS" pitchFamily="34" charset="-122"/>
              </a:rPr>
              <a:t>1</a:t>
            </a:r>
          </a:p>
          <a:p>
            <a:pPr>
              <a:spcBef>
                <a:spcPct val="20000"/>
              </a:spcBef>
              <a:defRPr/>
            </a:pPr>
            <a:r>
              <a:rPr lang="en-US" altLang="zh-CN" sz="2800" b="1" i="1" dirty="0" smtClean="0">
                <a:latin typeface="Book Antiqua" pitchFamily="18" charset="0"/>
                <a:ea typeface="Arial Unicode MS" pitchFamily="34" charset="-122"/>
                <a:cs typeface="Arial Unicode MS" pitchFamily="34" charset="-122"/>
              </a:rPr>
              <a:t>a</a:t>
            </a:r>
            <a:r>
              <a:rPr lang="en-US" altLang="zh-CN" sz="2800" b="1" i="1" baseline="-25000" dirty="0" smtClean="0">
                <a:latin typeface="Book Antiqua" pitchFamily="18" charset="0"/>
                <a:ea typeface="Arial Unicode MS" pitchFamily="34" charset="-122"/>
                <a:cs typeface="Arial Unicode MS" pitchFamily="34" charset="-122"/>
              </a:rPr>
              <a:t>21</a:t>
            </a: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1</a:t>
            </a:r>
            <a:r>
              <a:rPr lang="en-US" altLang="zh-CN" sz="2800" b="1" dirty="0" smtClean="0">
                <a:latin typeface="Book Antiqua" pitchFamily="18" charset="0"/>
                <a:ea typeface="Arial Unicode MS" pitchFamily="34" charset="-122"/>
                <a:cs typeface="Arial Unicode MS" pitchFamily="34" charset="-122"/>
              </a:rPr>
              <a:t>+</a:t>
            </a:r>
            <a:r>
              <a:rPr lang="en-US" altLang="zh-CN" sz="2800" b="1" i="1" dirty="0" smtClean="0">
                <a:latin typeface="Book Antiqua" pitchFamily="18" charset="0"/>
                <a:ea typeface="Arial Unicode MS" pitchFamily="34" charset="-122"/>
                <a:cs typeface="Arial Unicode MS" pitchFamily="34" charset="-122"/>
              </a:rPr>
              <a:t>a</a:t>
            </a:r>
            <a:r>
              <a:rPr lang="en-US" altLang="zh-CN" sz="2800" b="1" i="1" baseline="-25000" dirty="0" smtClean="0">
                <a:latin typeface="Book Antiqua" pitchFamily="18" charset="0"/>
                <a:ea typeface="Arial Unicode MS" pitchFamily="34" charset="-122"/>
                <a:cs typeface="Arial Unicode MS" pitchFamily="34" charset="-122"/>
              </a:rPr>
              <a:t>22</a:t>
            </a: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2</a:t>
            </a:r>
            <a:r>
              <a:rPr lang="en-US" altLang="zh-CN" sz="2800" b="1" dirty="0" smtClean="0">
                <a:latin typeface="Book Antiqua" pitchFamily="18" charset="0"/>
                <a:ea typeface="Arial Unicode MS" pitchFamily="34" charset="-122"/>
                <a:cs typeface="Arial Unicode MS" pitchFamily="34" charset="-122"/>
              </a:rPr>
              <a:t>+······+</a:t>
            </a:r>
            <a:r>
              <a:rPr lang="en-US" altLang="zh-CN" sz="2800" b="1" i="1" dirty="0" smtClean="0">
                <a:latin typeface="Book Antiqua" pitchFamily="18" charset="0"/>
                <a:ea typeface="Arial Unicode MS" pitchFamily="34" charset="-122"/>
                <a:cs typeface="Arial Unicode MS" pitchFamily="34" charset="-122"/>
              </a:rPr>
              <a:t>a</a:t>
            </a:r>
            <a:r>
              <a:rPr lang="en-US" altLang="zh-CN" sz="2800" b="1" i="1" baseline="-25000" dirty="0" smtClean="0">
                <a:latin typeface="Book Antiqua" pitchFamily="18" charset="0"/>
                <a:ea typeface="Arial Unicode MS" pitchFamily="34" charset="-122"/>
                <a:cs typeface="Arial Unicode MS" pitchFamily="34" charset="-122"/>
              </a:rPr>
              <a:t>2n</a:t>
            </a: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n    </a:t>
            </a:r>
            <a:r>
              <a:rPr lang="en-US" altLang="zh-CN" sz="2800" b="1" dirty="0" smtClean="0">
                <a:latin typeface="Book Antiqua" pitchFamily="18" charset="0"/>
                <a:ea typeface="Arial Unicode MS" pitchFamily="34" charset="-122"/>
                <a:cs typeface="Arial Unicode MS" pitchFamily="34" charset="-122"/>
              </a:rPr>
              <a:t>&lt;</a:t>
            </a:r>
            <a:r>
              <a:rPr lang="zh-CN" altLang="en-US" sz="2800" b="1" dirty="0" smtClean="0">
                <a:latin typeface="Book Antiqua" pitchFamily="18" charset="0"/>
                <a:ea typeface="Arial Unicode MS" pitchFamily="34" charset="-122"/>
                <a:cs typeface="Arial Unicode MS" pitchFamily="34" charset="-122"/>
              </a:rPr>
              <a:t>≤</a:t>
            </a:r>
            <a:r>
              <a:rPr lang="en-US" altLang="zh-CN" sz="2800" b="1" dirty="0" smtClean="0">
                <a:latin typeface="Book Antiqua" pitchFamily="18" charset="0"/>
                <a:ea typeface="Arial Unicode MS" pitchFamily="34" charset="-122"/>
                <a:cs typeface="Arial Unicode MS" pitchFamily="34" charset="-122"/>
              </a:rPr>
              <a:t>=</a:t>
            </a:r>
            <a:r>
              <a:rPr lang="zh-CN" altLang="en-US" sz="2800" b="1" dirty="0" smtClean="0">
                <a:latin typeface="Book Antiqua" pitchFamily="18" charset="0"/>
                <a:ea typeface="Arial Unicode MS" pitchFamily="34" charset="-122"/>
                <a:cs typeface="Arial Unicode MS" pitchFamily="34" charset="-122"/>
              </a:rPr>
              <a:t>≥</a:t>
            </a:r>
            <a:r>
              <a:rPr lang="en-US" altLang="zh-CN" sz="2800" b="1" dirty="0" smtClean="0">
                <a:latin typeface="Book Antiqua" pitchFamily="18" charset="0"/>
                <a:ea typeface="Arial Unicode MS" pitchFamily="34" charset="-122"/>
                <a:cs typeface="Arial Unicode MS" pitchFamily="34" charset="-122"/>
              </a:rPr>
              <a:t>&gt;  </a:t>
            </a:r>
            <a:r>
              <a:rPr lang="en-US" altLang="zh-CN" sz="2800" b="1" i="1" dirty="0" smtClean="0">
                <a:latin typeface="Book Antiqua" pitchFamily="18" charset="0"/>
                <a:ea typeface="Arial Unicode MS" pitchFamily="34" charset="-122"/>
                <a:cs typeface="Arial Unicode MS" pitchFamily="34" charset="-122"/>
              </a:rPr>
              <a:t>b</a:t>
            </a:r>
            <a:r>
              <a:rPr lang="en-US" altLang="zh-CN" sz="2800" b="1" i="1" baseline="-25000" dirty="0" smtClean="0">
                <a:latin typeface="Book Antiqua" pitchFamily="18" charset="0"/>
                <a:ea typeface="Arial Unicode MS" pitchFamily="34" charset="-122"/>
                <a:cs typeface="Arial Unicode MS" pitchFamily="34" charset="-122"/>
              </a:rPr>
              <a:t>2</a:t>
            </a:r>
          </a:p>
          <a:p>
            <a:pPr>
              <a:spcBef>
                <a:spcPct val="20000"/>
              </a:spcBef>
              <a:defRPr/>
            </a:pPr>
            <a:r>
              <a:rPr lang="en-US" altLang="zh-CN" sz="2800" b="1" dirty="0" smtClean="0">
                <a:latin typeface="Book Antiqua" pitchFamily="18" charset="0"/>
                <a:ea typeface="Arial Unicode MS" pitchFamily="34" charset="-122"/>
                <a:cs typeface="Arial Unicode MS" pitchFamily="34" charset="-122"/>
              </a:rPr>
              <a:t>····</a:t>
            </a:r>
            <a:endParaRPr lang="en-US" altLang="zh-CN" sz="2800" b="1" i="1" baseline="-25000" dirty="0" smtClean="0">
              <a:latin typeface="Book Antiqua" pitchFamily="18" charset="0"/>
              <a:ea typeface="Arial Unicode MS" pitchFamily="34" charset="-122"/>
              <a:cs typeface="Arial Unicode MS" pitchFamily="34" charset="-122"/>
            </a:endParaRPr>
          </a:p>
          <a:p>
            <a:pPr>
              <a:spcBef>
                <a:spcPct val="20000"/>
              </a:spcBef>
              <a:defRPr/>
            </a:pPr>
            <a:r>
              <a:rPr lang="en-US" altLang="zh-CN" sz="2800" b="1" i="1" dirty="0" smtClean="0">
                <a:latin typeface="Book Antiqua" pitchFamily="18" charset="0"/>
                <a:ea typeface="Arial Unicode MS" pitchFamily="34" charset="-122"/>
                <a:cs typeface="Arial Unicode MS" pitchFamily="34" charset="-122"/>
              </a:rPr>
              <a:t>a</a:t>
            </a:r>
            <a:r>
              <a:rPr lang="en-US" altLang="zh-CN" sz="2800" b="1" i="1" baseline="-25000" dirty="0" smtClean="0">
                <a:latin typeface="Book Antiqua" pitchFamily="18" charset="0"/>
                <a:ea typeface="Arial Unicode MS" pitchFamily="34" charset="-122"/>
                <a:cs typeface="Arial Unicode MS" pitchFamily="34" charset="-122"/>
              </a:rPr>
              <a:t>m1</a:t>
            </a: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1</a:t>
            </a:r>
            <a:r>
              <a:rPr lang="en-US" altLang="zh-CN" sz="2800" b="1" dirty="0" smtClean="0">
                <a:latin typeface="Book Antiqua" pitchFamily="18" charset="0"/>
                <a:ea typeface="Arial Unicode MS" pitchFamily="34" charset="-122"/>
                <a:cs typeface="Arial Unicode MS" pitchFamily="34" charset="-122"/>
              </a:rPr>
              <a:t>+</a:t>
            </a:r>
            <a:r>
              <a:rPr lang="en-US" altLang="zh-CN" sz="2800" b="1" i="1" dirty="0" smtClean="0">
                <a:latin typeface="Book Antiqua" pitchFamily="18" charset="0"/>
                <a:ea typeface="Arial Unicode MS" pitchFamily="34" charset="-122"/>
                <a:cs typeface="Arial Unicode MS" pitchFamily="34" charset="-122"/>
              </a:rPr>
              <a:t>a</a:t>
            </a:r>
            <a:r>
              <a:rPr lang="en-US" altLang="zh-CN" sz="2800" b="1" i="1" baseline="-25000" dirty="0" smtClean="0">
                <a:latin typeface="Book Antiqua" pitchFamily="18" charset="0"/>
                <a:ea typeface="Arial Unicode MS" pitchFamily="34" charset="-122"/>
                <a:cs typeface="Arial Unicode MS" pitchFamily="34" charset="-122"/>
              </a:rPr>
              <a:t>m2</a:t>
            </a: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2</a:t>
            </a:r>
            <a:r>
              <a:rPr lang="en-US" altLang="zh-CN" sz="2800" b="1" dirty="0" smtClean="0">
                <a:latin typeface="Book Antiqua" pitchFamily="18" charset="0"/>
                <a:ea typeface="Arial Unicode MS" pitchFamily="34" charset="-122"/>
                <a:cs typeface="Arial Unicode MS" pitchFamily="34" charset="-122"/>
              </a:rPr>
              <a:t>+······+</a:t>
            </a:r>
            <a:r>
              <a:rPr lang="en-US" altLang="zh-CN" sz="2800" b="1" i="1" dirty="0" err="1" smtClean="0">
                <a:latin typeface="Book Antiqua" pitchFamily="18" charset="0"/>
                <a:ea typeface="Arial Unicode MS" pitchFamily="34" charset="-122"/>
                <a:cs typeface="Arial Unicode MS" pitchFamily="34" charset="-122"/>
              </a:rPr>
              <a:t>a</a:t>
            </a:r>
            <a:r>
              <a:rPr lang="en-US" altLang="zh-CN" sz="2800" b="1" i="1" baseline="-25000" dirty="0" err="1" smtClean="0">
                <a:latin typeface="Book Antiqua" pitchFamily="18" charset="0"/>
                <a:ea typeface="Arial Unicode MS" pitchFamily="34" charset="-122"/>
                <a:cs typeface="Arial Unicode MS" pitchFamily="34" charset="-122"/>
              </a:rPr>
              <a:t>mn</a:t>
            </a:r>
            <a:r>
              <a:rPr lang="en-US" altLang="zh-CN" sz="2800" b="1" i="1" dirty="0" err="1" smtClean="0">
                <a:latin typeface="Book Antiqua" pitchFamily="18" charset="0"/>
                <a:ea typeface="Arial Unicode MS" pitchFamily="34" charset="-122"/>
                <a:cs typeface="Arial Unicode MS" pitchFamily="34" charset="-122"/>
              </a:rPr>
              <a:t>x</a:t>
            </a:r>
            <a:r>
              <a:rPr lang="en-US" altLang="zh-CN" sz="2800" b="1" i="1" baseline="-25000" dirty="0" err="1" smtClean="0">
                <a:latin typeface="Book Antiqua" pitchFamily="18" charset="0"/>
                <a:ea typeface="Arial Unicode MS" pitchFamily="34" charset="-122"/>
                <a:cs typeface="Arial Unicode MS" pitchFamily="34" charset="-122"/>
              </a:rPr>
              <a:t>n</a:t>
            </a:r>
            <a:r>
              <a:rPr lang="en-US" altLang="zh-CN" sz="2800" b="1" i="1" baseline="-25000" dirty="0" smtClean="0">
                <a:latin typeface="Book Antiqua" pitchFamily="18" charset="0"/>
                <a:ea typeface="Arial Unicode MS" pitchFamily="34" charset="-122"/>
                <a:cs typeface="Arial Unicode MS" pitchFamily="34" charset="-122"/>
              </a:rPr>
              <a:t> </a:t>
            </a:r>
            <a:r>
              <a:rPr lang="en-US" altLang="zh-CN" sz="2800" b="1" dirty="0" smtClean="0">
                <a:latin typeface="Book Antiqua" pitchFamily="18" charset="0"/>
                <a:ea typeface="Arial Unicode MS" pitchFamily="34" charset="-122"/>
                <a:cs typeface="Arial Unicode MS" pitchFamily="34" charset="-122"/>
              </a:rPr>
              <a:t>&lt;</a:t>
            </a:r>
            <a:r>
              <a:rPr lang="zh-CN" altLang="en-US" sz="2800" b="1" dirty="0" smtClean="0">
                <a:latin typeface="Book Antiqua" pitchFamily="18" charset="0"/>
                <a:ea typeface="Arial Unicode MS" pitchFamily="34" charset="-122"/>
                <a:cs typeface="Arial Unicode MS" pitchFamily="34" charset="-122"/>
              </a:rPr>
              <a:t>≤</a:t>
            </a:r>
            <a:r>
              <a:rPr lang="en-US" altLang="zh-CN" sz="2800" b="1" dirty="0" smtClean="0">
                <a:latin typeface="Book Antiqua" pitchFamily="18" charset="0"/>
                <a:ea typeface="Arial Unicode MS" pitchFamily="34" charset="-122"/>
                <a:cs typeface="Arial Unicode MS" pitchFamily="34" charset="-122"/>
              </a:rPr>
              <a:t>=</a:t>
            </a:r>
            <a:r>
              <a:rPr lang="zh-CN" altLang="en-US" sz="2800" b="1" dirty="0" smtClean="0">
                <a:latin typeface="Book Antiqua" pitchFamily="18" charset="0"/>
                <a:ea typeface="Arial Unicode MS" pitchFamily="34" charset="-122"/>
                <a:cs typeface="Arial Unicode MS" pitchFamily="34" charset="-122"/>
              </a:rPr>
              <a:t>≥</a:t>
            </a:r>
            <a:r>
              <a:rPr lang="en-US" altLang="zh-CN" sz="2800" b="1" dirty="0" smtClean="0">
                <a:latin typeface="Book Antiqua" pitchFamily="18" charset="0"/>
                <a:ea typeface="Arial Unicode MS" pitchFamily="34" charset="-122"/>
                <a:cs typeface="Arial Unicode MS" pitchFamily="34" charset="-122"/>
              </a:rPr>
              <a:t>&gt;  </a:t>
            </a:r>
            <a:r>
              <a:rPr lang="en-US" altLang="zh-CN" sz="2800" b="1" i="1" dirty="0" err="1" smtClean="0">
                <a:latin typeface="Book Antiqua" pitchFamily="18" charset="0"/>
                <a:ea typeface="Arial Unicode MS" pitchFamily="34" charset="-122"/>
                <a:cs typeface="Arial Unicode MS" pitchFamily="34" charset="-122"/>
              </a:rPr>
              <a:t>b</a:t>
            </a:r>
            <a:r>
              <a:rPr lang="en-US" altLang="zh-CN" sz="2800" b="1" i="1" baseline="-25000" dirty="0" err="1" smtClean="0">
                <a:latin typeface="Book Antiqua" pitchFamily="18" charset="0"/>
                <a:ea typeface="Arial Unicode MS" pitchFamily="34" charset="-122"/>
                <a:cs typeface="Arial Unicode MS" pitchFamily="34" charset="-122"/>
              </a:rPr>
              <a:t>m</a:t>
            </a:r>
            <a:endParaRPr lang="en-US" altLang="zh-CN" sz="2800" b="1" i="1" baseline="-25000" dirty="0" smtClean="0">
              <a:latin typeface="Book Antiqua" pitchFamily="18" charset="0"/>
              <a:ea typeface="Arial Unicode MS" pitchFamily="34" charset="-122"/>
              <a:cs typeface="Arial Unicode MS" pitchFamily="34" charset="-122"/>
            </a:endParaRPr>
          </a:p>
          <a:p>
            <a:pPr>
              <a:spcBef>
                <a:spcPct val="20000"/>
              </a:spcBef>
              <a:defRPr/>
            </a:pPr>
            <a:r>
              <a:rPr lang="en-US" altLang="zh-CN" sz="2800" b="1" i="1" dirty="0" smtClean="0">
                <a:latin typeface="Book Antiqua" pitchFamily="18" charset="0"/>
                <a:ea typeface="Arial Unicode MS" pitchFamily="34" charset="-122"/>
                <a:cs typeface="Arial Unicode MS" pitchFamily="34" charset="-122"/>
              </a:rPr>
              <a:t>x</a:t>
            </a:r>
            <a:r>
              <a:rPr lang="en-US" altLang="zh-CN" sz="2800" b="1" i="1" baseline="-25000" dirty="0" smtClean="0">
                <a:latin typeface="Book Antiqua" pitchFamily="18" charset="0"/>
                <a:ea typeface="Arial Unicode MS" pitchFamily="34" charset="-122"/>
                <a:cs typeface="Arial Unicode MS" pitchFamily="34" charset="-122"/>
              </a:rPr>
              <a:t>1</a:t>
            </a:r>
            <a:r>
              <a:rPr lang="en-US" altLang="zh-CN" sz="2800" b="1" i="1" dirty="0" smtClean="0">
                <a:latin typeface="Book Antiqua" pitchFamily="18" charset="0"/>
                <a:ea typeface="Arial Unicode MS" pitchFamily="34" charset="-122"/>
                <a:cs typeface="Arial Unicode MS" pitchFamily="34" charset="-122"/>
              </a:rPr>
              <a:t>, x</a:t>
            </a:r>
            <a:r>
              <a:rPr lang="en-US" altLang="zh-CN" sz="2800" b="1" i="1" baseline="-25000" dirty="0" smtClean="0">
                <a:latin typeface="Book Antiqua" pitchFamily="18" charset="0"/>
                <a:ea typeface="Arial Unicode MS" pitchFamily="34" charset="-122"/>
                <a:cs typeface="Arial Unicode MS" pitchFamily="34" charset="-122"/>
              </a:rPr>
              <a:t>2</a:t>
            </a:r>
            <a:r>
              <a:rPr lang="en-US" altLang="zh-CN" sz="2800" b="1" dirty="0" smtClean="0">
                <a:latin typeface="Book Antiqua" pitchFamily="18" charset="0"/>
                <a:ea typeface="Arial Unicode MS" pitchFamily="34" charset="-122"/>
                <a:cs typeface="Arial Unicode MS" pitchFamily="34" charset="-122"/>
              </a:rPr>
              <a:t>·····</a:t>
            </a:r>
            <a:r>
              <a:rPr lang="en-US" altLang="zh-CN" sz="2800" b="1" i="1" dirty="0" smtClean="0">
                <a:latin typeface="Book Antiqua" pitchFamily="18" charset="0"/>
                <a:ea typeface="Arial Unicode MS" pitchFamily="34" charset="-122"/>
                <a:cs typeface="Arial Unicode MS" pitchFamily="34" charset="-122"/>
              </a:rPr>
              <a:t> , </a:t>
            </a:r>
            <a:r>
              <a:rPr lang="en-US" altLang="zh-CN" sz="2800" b="1" i="1" dirty="0" err="1" smtClean="0">
                <a:latin typeface="Book Antiqua" pitchFamily="18" charset="0"/>
                <a:ea typeface="Arial Unicode MS" pitchFamily="34" charset="-122"/>
                <a:cs typeface="Arial Unicode MS" pitchFamily="34" charset="-122"/>
              </a:rPr>
              <a:t>x</a:t>
            </a:r>
            <a:r>
              <a:rPr lang="en-US" altLang="zh-CN" sz="2800" b="1" i="1" baseline="-25000" dirty="0" err="1" smtClean="0">
                <a:latin typeface="Book Antiqua" pitchFamily="18" charset="0"/>
                <a:ea typeface="Arial Unicode MS" pitchFamily="34" charset="-122"/>
                <a:cs typeface="Arial Unicode MS" pitchFamily="34" charset="-122"/>
              </a:rPr>
              <a:t>n</a:t>
            </a:r>
            <a:r>
              <a:rPr lang="zh-CN" altLang="en-US" sz="2800" b="1" dirty="0" smtClean="0">
                <a:latin typeface="Book Antiqua" pitchFamily="18" charset="0"/>
                <a:ea typeface="Arial Unicode MS" pitchFamily="34" charset="-122"/>
                <a:cs typeface="Arial Unicode MS" pitchFamily="34" charset="-122"/>
              </a:rPr>
              <a:t> </a:t>
            </a:r>
            <a:r>
              <a:rPr lang="zh-CN" altLang="en-US" sz="2800" b="1" dirty="0" smtClean="0">
                <a:latin typeface="Book Antiqua" pitchFamily="18" charset="0"/>
                <a:ea typeface="Arial Unicode MS" pitchFamily="34" charset="-122"/>
                <a:cs typeface="Arial Unicode MS" pitchFamily="34" charset="-122"/>
              </a:rPr>
              <a:t>≥</a:t>
            </a:r>
            <a:r>
              <a:rPr lang="en-US" altLang="zh-CN" sz="2800" b="1" dirty="0" smtClean="0">
                <a:latin typeface="Book Antiqua" pitchFamily="18" charset="0"/>
                <a:ea typeface="Arial Unicode MS" pitchFamily="34" charset="-122"/>
                <a:cs typeface="Arial Unicode MS" pitchFamily="34" charset="-122"/>
              </a:rPr>
              <a:t>0</a:t>
            </a:r>
            <a:endParaRPr lang="zh-CN" altLang="en-US" sz="2800" b="1" dirty="0">
              <a:latin typeface="Book Antiqua" pitchFamily="18" charset="0"/>
              <a:ea typeface="Arial Unicode MS" pitchFamily="34" charset="-122"/>
              <a:cs typeface="Arial Unicode MS" pitchFamily="34" charset="-122"/>
            </a:endParaRPr>
          </a:p>
        </p:txBody>
      </p:sp>
      <p:sp>
        <p:nvSpPr>
          <p:cNvPr id="17" name="AutoShape 11"/>
          <p:cNvSpPr>
            <a:spLocks/>
          </p:cNvSpPr>
          <p:nvPr/>
        </p:nvSpPr>
        <p:spPr bwMode="auto">
          <a:xfrm>
            <a:off x="1997199" y="3444592"/>
            <a:ext cx="244603" cy="2216437"/>
          </a:xfrm>
          <a:prstGeom prst="leftBrace">
            <a:avLst>
              <a:gd name="adj1" fmla="val 166667"/>
              <a:gd name="adj2" fmla="val 52777"/>
            </a:avLst>
          </a:prstGeom>
          <a:noFill/>
          <a:ln w="15875" cap="flat" cmpd="sng">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pPr eaLnBrk="0" hangingPunct="0"/>
            <a:endParaRPr lang="zh-CN" altLang="zh-CN" sz="2400" dirty="0">
              <a:solidFill>
                <a:srgbClr val="006699"/>
              </a:solidFill>
              <a:latin typeface="Verdana" charset="0"/>
              <a:ea typeface="宋体-简 粗体" charset="-122"/>
              <a:sym typeface="Verdana" charset="0"/>
            </a:endParaRPr>
          </a:p>
        </p:txBody>
      </p:sp>
    </p:spTree>
    <p:extLst>
      <p:ext uri="{BB962C8B-B14F-4D97-AF65-F5344CB8AC3E}">
        <p14:creationId xmlns:p14="http://schemas.microsoft.com/office/powerpoint/2010/main" xmlns="" val="9593722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9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3" grpId="0" animBg="1"/>
      <p:bldP spid="229384" grpId="0" animBg="1"/>
      <p:bldP spid="22938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6" y="202168"/>
            <a:ext cx="341632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a:solidFill>
                  <a:srgbClr val="46A4D0"/>
                </a:solidFill>
                <a:latin typeface="宋体-简 粗体" charset="-122"/>
                <a:ea typeface="宋体-简 粗体" charset="-122"/>
                <a:cs typeface="宋体-简 粗体" charset="-122"/>
                <a:sym typeface="Times New Roman" charset="0"/>
              </a:rPr>
              <a:t>的计算步骤</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6" name="Picture 3" descr="11"/>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236" b="67640"/>
          <a:stretch/>
        </p:blipFill>
        <p:spPr bwMode="auto">
          <a:xfrm>
            <a:off x="-30163" y="337040"/>
            <a:ext cx="1805683" cy="18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4"/>
          <p:cNvSpPr txBox="1">
            <a:spLocks noChangeArrowheads="1"/>
          </p:cNvSpPr>
          <p:nvPr/>
        </p:nvSpPr>
        <p:spPr bwMode="auto">
          <a:xfrm>
            <a:off x="565395" y="1082417"/>
            <a:ext cx="10392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2800" b="1" dirty="0">
                <a:solidFill>
                  <a:schemeClr val="bg1"/>
                </a:solidFill>
                <a:latin typeface="宋体-简 粗体" charset="-122"/>
                <a:ea typeface="宋体-简 粗体" charset="-122"/>
                <a:cs typeface="宋体-简 粗体" charset="-122"/>
              </a:rPr>
              <a:t>4.1</a:t>
            </a:r>
            <a:r>
              <a:rPr lang="zh-CN" altLang="en-US" sz="2800" b="1" dirty="0">
                <a:solidFill>
                  <a:schemeClr val="bg1"/>
                </a:solidFill>
                <a:latin typeface="宋体-简 粗体" charset="-122"/>
                <a:ea typeface="宋体-简 粗体" charset="-122"/>
                <a:cs typeface="宋体-简 粗体" charset="-122"/>
              </a:rPr>
              <a:t> </a:t>
            </a:r>
          </a:p>
        </p:txBody>
      </p:sp>
      <p:sp>
        <p:nvSpPr>
          <p:cNvPr id="8" name="Text Box 6"/>
          <p:cNvSpPr txBox="1">
            <a:spLocks noChangeArrowheads="1"/>
          </p:cNvSpPr>
          <p:nvPr/>
        </p:nvSpPr>
        <p:spPr bwMode="auto">
          <a:xfrm>
            <a:off x="1651554" y="886123"/>
            <a:ext cx="1627369"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a:t>
            </a:r>
            <a:r>
              <a:rPr lang="zh-CN" altLang="en-US" sz="2800" b="1" dirty="0">
                <a:solidFill>
                  <a:srgbClr val="46A4D0"/>
                </a:solidFill>
                <a:latin typeface="宋体-简 粗体" charset="-122"/>
                <a:ea typeface="宋体-简 粗体" charset="-122"/>
                <a:cs typeface="宋体-简 粗体" charset="-122"/>
                <a:sym typeface="Times New Roman" charset="0"/>
              </a:rPr>
              <a:t>表</a:t>
            </a:r>
            <a:endParaRPr lang="zh-CN" altLang="zh-CN" sz="2800" b="1" dirty="0">
              <a:solidFill>
                <a:srgbClr val="46A4D0"/>
              </a:solidFill>
              <a:latin typeface="宋体-简 粗体" charset="-122"/>
              <a:ea typeface="宋体-简 粗体" charset="-122"/>
              <a:cs typeface="宋体-简 粗体" charset="-122"/>
              <a:sym typeface="Times New Roman" charset="0"/>
            </a:endParaRPr>
          </a:p>
        </p:txBody>
      </p:sp>
      <p:graphicFrame>
        <p:nvGraphicFramePr>
          <p:cNvPr id="2" name="表格 1"/>
          <p:cNvGraphicFramePr>
            <a:graphicFrameLocks noGrp="1"/>
          </p:cNvGraphicFramePr>
          <p:nvPr>
            <p:extLst>
              <p:ext uri="{D42A27DB-BD31-4B8C-83A1-F6EECF244321}">
                <p14:modId xmlns:p14="http://schemas.microsoft.com/office/powerpoint/2010/main" xmlns="" val="2566954744"/>
              </p:ext>
            </p:extLst>
          </p:nvPr>
        </p:nvGraphicFramePr>
        <p:xfrm>
          <a:off x="1998259" y="2139318"/>
          <a:ext cx="8127999" cy="3962400"/>
        </p:xfrm>
        <a:graphic>
          <a:graphicData uri="http://schemas.openxmlformats.org/drawingml/2006/table">
            <a:tbl>
              <a:tblPr firstRow="1" bandRow="1">
                <a:tableStyleId>{2D5ABB26-0587-4C30-8999-92F81FD0307C}</a:tableStyleId>
              </a:tblPr>
              <a:tblGrid>
                <a:gridCol w="903111">
                  <a:extLst>
                    <a:ext uri="{9D8B030D-6E8A-4147-A177-3AD203B41FA5}">
                      <a16:colId xmlns:a16="http://schemas.microsoft.com/office/drawing/2014/main" xmlns="" val="20000"/>
                    </a:ext>
                  </a:extLst>
                </a:gridCol>
                <a:gridCol w="791399">
                  <a:extLst>
                    <a:ext uri="{9D8B030D-6E8A-4147-A177-3AD203B41FA5}">
                      <a16:colId xmlns:a16="http://schemas.microsoft.com/office/drawing/2014/main" xmlns="" val="20001"/>
                    </a:ext>
                  </a:extLst>
                </a:gridCol>
                <a:gridCol w="808893">
                  <a:extLst>
                    <a:ext uri="{9D8B030D-6E8A-4147-A177-3AD203B41FA5}">
                      <a16:colId xmlns:a16="http://schemas.microsoft.com/office/drawing/2014/main" xmlns="" val="20002"/>
                    </a:ext>
                  </a:extLst>
                </a:gridCol>
                <a:gridCol w="797169">
                  <a:extLst>
                    <a:ext uri="{9D8B030D-6E8A-4147-A177-3AD203B41FA5}">
                      <a16:colId xmlns:a16="http://schemas.microsoft.com/office/drawing/2014/main" xmlns="" val="20003"/>
                    </a:ext>
                  </a:extLst>
                </a:gridCol>
                <a:gridCol w="738554">
                  <a:extLst>
                    <a:ext uri="{9D8B030D-6E8A-4147-A177-3AD203B41FA5}">
                      <a16:colId xmlns:a16="http://schemas.microsoft.com/office/drawing/2014/main" xmlns="" val="20004"/>
                    </a:ext>
                  </a:extLst>
                </a:gridCol>
                <a:gridCol w="1805353">
                  <a:extLst>
                    <a:ext uri="{9D8B030D-6E8A-4147-A177-3AD203B41FA5}">
                      <a16:colId xmlns:a16="http://schemas.microsoft.com/office/drawing/2014/main" xmlns="" val="20005"/>
                    </a:ext>
                  </a:extLst>
                </a:gridCol>
                <a:gridCol w="477298">
                  <a:extLst>
                    <a:ext uri="{9D8B030D-6E8A-4147-A177-3AD203B41FA5}">
                      <a16:colId xmlns:a16="http://schemas.microsoft.com/office/drawing/2014/main" xmlns="" val="20006"/>
                    </a:ext>
                  </a:extLst>
                </a:gridCol>
                <a:gridCol w="903111">
                  <a:extLst>
                    <a:ext uri="{9D8B030D-6E8A-4147-A177-3AD203B41FA5}">
                      <a16:colId xmlns:a16="http://schemas.microsoft.com/office/drawing/2014/main" xmlns="" val="20007"/>
                    </a:ext>
                  </a:extLst>
                </a:gridCol>
                <a:gridCol w="903111">
                  <a:extLst>
                    <a:ext uri="{9D8B030D-6E8A-4147-A177-3AD203B41FA5}">
                      <a16:colId xmlns:a16="http://schemas.microsoft.com/office/drawing/2014/main" xmlns="" val="20008"/>
                    </a:ext>
                  </a:extLst>
                </a:gridCol>
              </a:tblGrid>
              <a:tr h="518160">
                <a:tc>
                  <a:txBody>
                    <a:bodyPr/>
                    <a:lstStyle/>
                    <a:p>
                      <a:endParaRPr lang="zh-CN" dirty="0"/>
                    </a:p>
                  </a:txBody>
                  <a:tcPr anchor="ctr" anchorCtr="1">
                    <a:blipFill rotWithShape="1">
                      <a:blip r:embed="rId4"/>
                      <a:stretch>
                        <a:fillRect l="-676" t="-14118" r="-801351" b="-697647"/>
                      </a:stretch>
                    </a:blipFill>
                  </a:tcPr>
                </a:tc>
                <a:tc>
                  <a:txBody>
                    <a:bodyPr/>
                    <a:lstStyle/>
                    <a:p>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1</a:t>
                      </a:r>
                      <a:endParaRPr lang="zh-CN" altLang="en-US" sz="2800" b="1" i="0" baseline="-250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2</a:t>
                      </a:r>
                      <a:endParaRPr lang="zh-CN" altLang="en-US" sz="28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err="1" smtClean="0">
                          <a:latin typeface="Songti SC" charset="-122"/>
                          <a:ea typeface="Songti SC" charset="-122"/>
                          <a:cs typeface="Songti SC" charset="-122"/>
                        </a:rPr>
                        <a:t>x</a:t>
                      </a:r>
                      <a:r>
                        <a:rPr lang="en-US" altLang="zh-CN" sz="2800" b="1" i="0" baseline="-25000" dirty="0" err="1" smtClean="0">
                          <a:latin typeface="Songti SC" charset="-122"/>
                          <a:ea typeface="Songti SC" charset="-122"/>
                          <a:cs typeface="Songti SC" charset="-122"/>
                        </a:rPr>
                        <a:t>n</a:t>
                      </a:r>
                      <a:endParaRPr lang="zh-CN" altLang="en-US" sz="2800" b="1" i="0" baseline="-25000" dirty="0" smtClean="0">
                        <a:latin typeface="Songti SC" charset="-122"/>
                        <a:ea typeface="Songti SC" charset="-122"/>
                        <a:cs typeface="Songti SC" charset="-122"/>
                      </a:endParaRPr>
                    </a:p>
                  </a:txBody>
                  <a:tcPr anchor="ctr" anchorCtr="1"/>
                </a:tc>
                <a:tc>
                  <a:txBody>
                    <a:bodyPr/>
                    <a:lstStyle/>
                    <a:p>
                      <a:r>
                        <a:rPr lang="en-US" altLang="zh-CN" sz="2800" b="1" i="0" dirty="0" smtClean="0">
                          <a:latin typeface="Songti SC" charset="-122"/>
                          <a:ea typeface="Songti SC" charset="-122"/>
                          <a:cs typeface="Songti SC" charset="-122"/>
                        </a:rPr>
                        <a:t>b</a:t>
                      </a:r>
                      <a:endParaRPr lang="zh-CN" altLang="en-US" sz="2800" b="1" i="0" dirty="0">
                        <a:latin typeface="Songti SC" charset="-122"/>
                        <a:ea typeface="Songti SC" charset="-122"/>
                        <a:cs typeface="Songti SC" charset="-122"/>
                      </a:endParaRPr>
                    </a:p>
                  </a:txBody>
                  <a:tcPr anchor="ctr" anchorCtr="1"/>
                </a:tc>
                <a:extLst>
                  <a:ext uri="{0D108BD9-81ED-4DB2-BD59-A6C34878D82A}">
                    <a16:rowId xmlns:a16="http://schemas.microsoft.com/office/drawing/2014/main" xmlns="" val="10000"/>
                  </a:ext>
                </a:extLst>
              </a:tr>
              <a:tr h="802640">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800" b="1" i="0" dirty="0" smtClean="0">
                          <a:latin typeface="Songti SC" charset="-122"/>
                          <a:ea typeface="Songti SC" charset="-122"/>
                          <a:cs typeface="Songti SC" charset="-122"/>
                        </a:rPr>
                        <a:t>1</a:t>
                      </a:r>
                      <a:endParaRPr lang="zh-CN" altLang="en-US" sz="28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0</a:t>
                      </a:r>
                      <a:endParaRPr lang="zh-CN" altLang="en-US" sz="2800" b="1" i="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1</a:t>
                      </a:r>
                      <a:r>
                        <a:rPr lang="zh-CN" altLang="en-US" sz="2800" b="1" i="0" baseline="-25000" dirty="0" smtClean="0">
                          <a:latin typeface="Songti SC" charset="-122"/>
                          <a:ea typeface="Songti SC" charset="-122"/>
                          <a:cs typeface="Songti SC" charset="-122"/>
                        </a:rPr>
                        <a:t>，</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1n</a:t>
                      </a:r>
                      <a:endParaRPr lang="zh-CN" altLang="en-US" sz="28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b</a:t>
                      </a:r>
                      <a:r>
                        <a:rPr lang="en-US" altLang="zh-CN" sz="2800" b="1" i="0" baseline="-25000" dirty="0" smtClean="0">
                          <a:latin typeface="Songti SC" charset="-122"/>
                          <a:ea typeface="Songti SC" charset="-122"/>
                          <a:cs typeface="Songti SC" charset="-122"/>
                        </a:rPr>
                        <a:t>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1"/>
                  </a:ext>
                </a:extLst>
              </a:tr>
              <a:tr h="802640">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tc>
                <a:tc>
                  <a:txBody>
                    <a:bodyPr/>
                    <a:lstStyle/>
                    <a:p>
                      <a:r>
                        <a:rPr lang="en-US" altLang="zh-CN" sz="2800" b="1" i="0" dirty="0" smtClean="0">
                          <a:latin typeface="Songti SC" charset="-122"/>
                          <a:ea typeface="Songti SC" charset="-122"/>
                          <a:cs typeface="Songti SC" charset="-122"/>
                        </a:rPr>
                        <a:t>1</a:t>
                      </a:r>
                      <a:endParaRPr lang="zh-CN" altLang="en-US" sz="28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2</a:t>
                      </a:r>
                      <a:r>
                        <a:rPr lang="zh-CN" altLang="en-US" sz="2800" b="1" i="0" baseline="-25000" dirty="0" smtClean="0">
                          <a:latin typeface="Songti SC" charset="-122"/>
                          <a:ea typeface="Songti SC" charset="-122"/>
                          <a:cs typeface="Songti SC" charset="-122"/>
                        </a:rPr>
                        <a:t>，</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2n</a:t>
                      </a: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b</a:t>
                      </a:r>
                      <a:r>
                        <a:rPr lang="en-US" altLang="zh-CN" sz="2800" b="1" i="0" baseline="-25000" dirty="0" smtClean="0">
                          <a:latin typeface="Songti SC" charset="-122"/>
                          <a:ea typeface="Songti SC" charset="-122"/>
                          <a:cs typeface="Songti SC" charset="-122"/>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2"/>
                  </a:ext>
                </a:extLst>
              </a:tr>
              <a:tr h="518160">
                <a:tc>
                  <a:txBody>
                    <a:bodyPr/>
                    <a:lstStyle/>
                    <a:p>
                      <a:endParaRPr lang="zh-CN" altLang="en-US" sz="2800" b="1" i="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endParaRPr lang="zh-CN" altLang="en-US" sz="2800" b="1" i="0">
                        <a:latin typeface="Songti SC" charset="-122"/>
                        <a:ea typeface="Songti SC" charset="-122"/>
                        <a:cs typeface="Songti SC" charset="-122"/>
                      </a:endParaRPr>
                    </a:p>
                  </a:txBody>
                  <a:tcPr anchor="ctr" anchorCtr="1"/>
                </a:tc>
                <a:tc>
                  <a:txBody>
                    <a:bodyPr/>
                    <a:lstStyle/>
                    <a:p>
                      <a:endParaRPr lang="zh-CN" altLang="en-US" sz="2800" b="1" i="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baseline="-25000" dirty="0" smtClean="0">
                        <a:latin typeface="Songti SC" charset="-122"/>
                        <a:ea typeface="Songti SC" charset="-122"/>
                        <a:cs typeface="Songti SC" charset="-122"/>
                      </a:endParaRPr>
                    </a:p>
                  </a:txBody>
                  <a:tcPr anchor="ctr" anchorCtr="1"/>
                </a:tc>
                <a:tc>
                  <a:txBody>
                    <a:bodyPr/>
                    <a:lstStyle/>
                    <a:p>
                      <a:endParaRPr lang="zh-CN" altLang="en-US" sz="28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3"/>
                  </a:ext>
                </a:extLst>
              </a:tr>
              <a:tr h="802640">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tc>
                <a:tc>
                  <a:txBody>
                    <a:bodyPr/>
                    <a:lstStyle/>
                    <a:p>
                      <a:r>
                        <a:rPr lang="en-US" altLang="zh-CN" sz="2800" b="1" i="0" dirty="0" smtClean="0">
                          <a:latin typeface="Songti SC" charset="-122"/>
                          <a:ea typeface="Songti SC" charset="-122"/>
                          <a:cs typeface="Songti SC" charset="-122"/>
                        </a:rPr>
                        <a:t>…</a:t>
                      </a:r>
                      <a:endParaRPr lang="zh-CN" altLang="en-US" sz="2800" b="1" i="0" dirty="0">
                        <a:latin typeface="Songti SC" charset="-122"/>
                        <a:ea typeface="Songti SC" charset="-122"/>
                        <a:cs typeface="Songti SC" charset="-122"/>
                      </a:endParaRPr>
                    </a:p>
                  </a:txBody>
                  <a:tcPr anchor="ctr" anchorCtr="1"/>
                </a:tc>
                <a:tc>
                  <a:txBody>
                    <a:bodyPr/>
                    <a:lstStyle/>
                    <a:p>
                      <a:r>
                        <a:rPr lang="en-US" altLang="zh-CN" sz="2800" b="1" i="0" dirty="0" smtClean="0">
                          <a:latin typeface="Songti SC" charset="-122"/>
                          <a:ea typeface="Songti SC" charset="-122"/>
                          <a:cs typeface="Songti SC" charset="-122"/>
                        </a:rPr>
                        <a:t>1</a:t>
                      </a:r>
                      <a:endParaRPr lang="zh-CN" altLang="en-US" sz="2800" b="1" i="0" baseline="-250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m</a:t>
                      </a:r>
                      <a:r>
                        <a:rPr lang="zh-CN" altLang="en-US" sz="2800" b="1" i="0" baseline="-25000" dirty="0" smtClean="0">
                          <a:latin typeface="Songti SC" charset="-122"/>
                          <a:ea typeface="Songti SC" charset="-122"/>
                          <a:cs typeface="Songti SC" charset="-122"/>
                        </a:rPr>
                        <a:t>，</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a</a:t>
                      </a:r>
                      <a:r>
                        <a:rPr lang="en-US" altLang="zh-CN" sz="2800" b="1" i="0" baseline="-25000" dirty="0" err="1" smtClean="0">
                          <a:latin typeface="Songti SC" charset="-122"/>
                          <a:ea typeface="Songti SC" charset="-122"/>
                          <a:cs typeface="Songti SC" charset="-122"/>
                        </a:rPr>
                        <a:t>mn</a:t>
                      </a:r>
                      <a:endParaRPr lang="zh-CN" altLang="en-US" sz="28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b</a:t>
                      </a:r>
                      <a:r>
                        <a:rPr lang="en-US" altLang="zh-CN" sz="2800" b="1" i="0" baseline="-25000" dirty="0" err="1"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4"/>
                  </a:ext>
                </a:extLst>
              </a:tr>
              <a:tr h="518160">
                <a:tc>
                  <a:txBody>
                    <a:bodyPr/>
                    <a:lstStyle/>
                    <a:p>
                      <a:r>
                        <a:rPr lang="en-US" altLang="zh-CN" sz="2800" b="1" i="0" dirty="0" smtClean="0">
                          <a:latin typeface="Songti SC" charset="-122"/>
                          <a:ea typeface="Songti SC" charset="-122"/>
                          <a:cs typeface="Songti SC" charset="-122"/>
                        </a:rPr>
                        <a:t>1</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800" b="1" i="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1</a:t>
                      </a:r>
                      <a:endParaRPr lang="zh-CN" altLang="en-US" sz="2800" b="1" i="0" baseline="-2500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2</a:t>
                      </a:r>
                      <a:endParaRPr lang="zh-CN" altLang="en-US" sz="2800" b="1" i="0" baseline="-25000" dirty="0" smtClean="0">
                        <a:latin typeface="Songti SC" charset="-122"/>
                        <a:ea typeface="Songti SC" charset="-122"/>
                        <a:cs typeface="Songti SC" charset="-122"/>
                      </a:endParaRPr>
                    </a:p>
                  </a:txBody>
                  <a:tcPr anchor="ctr" anchorCtr="1"/>
                </a:tc>
                <a:tc>
                  <a:txBody>
                    <a:bodyPr/>
                    <a:lstStyle/>
                    <a:p>
                      <a:r>
                        <a:rPr lang="en-US" altLang="zh-CN" sz="2800" b="1" i="0" dirty="0" smtClean="0">
                          <a:latin typeface="Songti SC" charset="-122"/>
                          <a:ea typeface="Songti SC" charset="-122"/>
                          <a:cs typeface="Songti SC" charset="-122"/>
                        </a:rPr>
                        <a:t>…</a:t>
                      </a:r>
                      <a:endParaRPr lang="zh-CN" altLang="en-US" sz="28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c</a:t>
                      </a:r>
                      <a:r>
                        <a:rPr lang="en-US" altLang="zh-CN" sz="2800" b="1" i="0" baseline="-25000" dirty="0" err="1" smtClean="0">
                          <a:latin typeface="Songti SC" charset="-122"/>
                          <a:ea typeface="Songti SC" charset="-122"/>
                          <a:cs typeface="Songti SC" charset="-122"/>
                        </a:rPr>
                        <a:t>n</a:t>
                      </a:r>
                      <a:endParaRPr lang="zh-CN" altLang="en-US" sz="28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0</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0005"/>
                  </a:ext>
                </a:extLst>
              </a:tr>
            </a:tbl>
          </a:graphicData>
        </a:graphic>
      </p:graphicFrame>
      <p:sp>
        <p:nvSpPr>
          <p:cNvPr id="12" name="内容占位符 1"/>
          <p:cNvSpPr>
            <a:spLocks noGrp="1"/>
          </p:cNvSpPr>
          <p:nvPr>
            <p:ph idx="1"/>
          </p:nvPr>
        </p:nvSpPr>
        <p:spPr>
          <a:xfrm>
            <a:off x="1651554" y="1605637"/>
            <a:ext cx="8884087" cy="803439"/>
          </a:xfrm>
        </p:spPr>
        <p:txBody>
          <a:bodyPr>
            <a:normAutofit/>
          </a:bodyPr>
          <a:lstStyle/>
          <a:p>
            <a:pPr>
              <a:lnSpc>
                <a:spcPct val="150000"/>
              </a:lnSpc>
            </a:pPr>
            <a:r>
              <a:rPr lang="zh-CN" altLang="en-US" sz="2400" dirty="0" smtClean="0"/>
              <a:t>为了便于迭代运算，可将上述方程组写成增广矩阵</a:t>
            </a:r>
            <a:endParaRPr lang="zh-CN" altLang="zh-CN" sz="2400" b="1" dirty="0">
              <a:latin typeface="宋体-简 粗体" charset="-122"/>
              <a:cs typeface="宋体-简 粗体" charset="-122"/>
            </a:endParaRPr>
          </a:p>
        </p:txBody>
      </p:sp>
    </p:spTree>
    <p:extLst>
      <p:ext uri="{BB962C8B-B14F-4D97-AF65-F5344CB8AC3E}">
        <p14:creationId xmlns:p14="http://schemas.microsoft.com/office/powerpoint/2010/main" xmlns="" val="10303135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02168"/>
            <a:ext cx="1620957"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a:t>
            </a:r>
            <a:r>
              <a:rPr lang="zh-CN" altLang="en-US" sz="2800" b="1" dirty="0">
                <a:solidFill>
                  <a:srgbClr val="46A4D0"/>
                </a:solidFill>
                <a:latin typeface="宋体-简 粗体" charset="-122"/>
                <a:ea typeface="宋体-简 粗体" charset="-122"/>
                <a:cs typeface="宋体-简 粗体" charset="-122"/>
                <a:sym typeface="Times New Roman" charset="0"/>
              </a:rPr>
              <a:t>表</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mc:AlternateContent xmlns:mc="http://schemas.openxmlformats.org/markup-compatibility/2006">
        <mc:Choice xmlns:a14="http://schemas.microsoft.com/office/drawing/2010/main" xmlns="" Requires="a14">
          <p:graphicFrame>
            <p:nvGraphicFramePr>
              <p:cNvPr id="2" name="表格 1"/>
              <p:cNvGraphicFramePr>
                <a:graphicFrameLocks noGrp="1"/>
              </p:cNvGraphicFramePr>
              <p:nvPr>
                <p:extLst>
                  <p:ext uri="{D42A27DB-BD31-4B8C-83A1-F6EECF244321}">
                    <p14:modId xmlns:p14="http://schemas.microsoft.com/office/powerpoint/2010/main" val="2526750078"/>
                  </p:ext>
                </p:extLst>
              </p:nvPr>
            </p:nvGraphicFramePr>
            <p:xfrm>
              <a:off x="756993" y="3019667"/>
              <a:ext cx="11212268" cy="3394880"/>
            </p:xfrm>
            <a:graphic>
              <a:graphicData uri="http://schemas.openxmlformats.org/drawingml/2006/table">
                <a:tbl>
                  <a:tblPr firstRow="1" bandRow="1">
                    <a:tableStyleId>{2D5ABB26-0587-4C30-8999-92F81FD0307C}</a:tableStyleId>
                  </a:tblPr>
                  <a:tblGrid>
                    <a:gridCol w="675301">
                      <a:extLst>
                        <a:ext uri="{9D8B030D-6E8A-4147-A177-3AD203B41FA5}">
                          <a16:colId xmlns:a16="http://schemas.microsoft.com/office/drawing/2014/main" val="20000"/>
                        </a:ext>
                      </a:extLst>
                    </a:gridCol>
                    <a:gridCol w="613111">
                      <a:extLst>
                        <a:ext uri="{9D8B030D-6E8A-4147-A177-3AD203B41FA5}">
                          <a16:colId xmlns:a16="http://schemas.microsoft.com/office/drawing/2014/main" val="20001"/>
                        </a:ext>
                      </a:extLst>
                    </a:gridCol>
                    <a:gridCol w="627370">
                      <a:extLst>
                        <a:ext uri="{9D8B030D-6E8A-4147-A177-3AD203B41FA5}">
                          <a16:colId xmlns:a16="http://schemas.microsoft.com/office/drawing/2014/main" val="20002"/>
                        </a:ext>
                      </a:extLst>
                    </a:gridCol>
                    <a:gridCol w="670146">
                      <a:extLst>
                        <a:ext uri="{9D8B030D-6E8A-4147-A177-3AD203B41FA5}">
                          <a16:colId xmlns:a16="http://schemas.microsoft.com/office/drawing/2014/main" val="20003"/>
                        </a:ext>
                      </a:extLst>
                    </a:gridCol>
                    <a:gridCol w="670145">
                      <a:extLst>
                        <a:ext uri="{9D8B030D-6E8A-4147-A177-3AD203B41FA5}">
                          <a16:colId xmlns:a16="http://schemas.microsoft.com/office/drawing/2014/main" val="20004"/>
                        </a:ext>
                      </a:extLst>
                    </a:gridCol>
                    <a:gridCol w="3058977">
                      <a:extLst>
                        <a:ext uri="{9D8B030D-6E8A-4147-A177-3AD203B41FA5}">
                          <a16:colId xmlns:a16="http://schemas.microsoft.com/office/drawing/2014/main" val="20005"/>
                        </a:ext>
                      </a:extLst>
                    </a:gridCol>
                    <a:gridCol w="591178">
                      <a:extLst>
                        <a:ext uri="{9D8B030D-6E8A-4147-A177-3AD203B41FA5}">
                          <a16:colId xmlns:a16="http://schemas.microsoft.com/office/drawing/2014/main" val="20006"/>
                        </a:ext>
                      </a:extLst>
                    </a:gridCol>
                    <a:gridCol w="2537997">
                      <a:extLst>
                        <a:ext uri="{9D8B030D-6E8A-4147-A177-3AD203B41FA5}">
                          <a16:colId xmlns:a16="http://schemas.microsoft.com/office/drawing/2014/main" val="20007"/>
                        </a:ext>
                      </a:extLst>
                    </a:gridCol>
                    <a:gridCol w="1768043">
                      <a:extLst>
                        <a:ext uri="{9D8B030D-6E8A-4147-A177-3AD203B41FA5}">
                          <a16:colId xmlns:a16="http://schemas.microsoft.com/office/drawing/2014/main" val="20008"/>
                        </a:ext>
                      </a:extLst>
                    </a:gridCol>
                  </a:tblGrid>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zh-CN" altLang="en-US" sz="2400" i="1" smtClean="0">
                                  <a:latin typeface="Cambria Math" charset="0"/>
                                  <a:ea typeface="Cambria Math" charset="0"/>
                                  <a:cs typeface="Cambria Math" charset="0"/>
                                </a:rPr>
                                <m:t>−</m:t>
                              </m:r>
                            </m:oMath>
                          </a14:m>
                          <a:r>
                            <a:rPr lang="en-US" altLang="zh-CN" sz="2400" b="1" i="0" dirty="0" smtClean="0">
                              <a:latin typeface="Songti SC" charset="-122"/>
                              <a:ea typeface="Songti SC" charset="-122"/>
                              <a:cs typeface="Songti SC" charset="-122"/>
                            </a:rPr>
                            <a:t>z</a:t>
                          </a:r>
                          <a:endParaRPr lang="zh-CN" altLang="en-US" sz="2400" b="1" i="0" dirty="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1</a:t>
                          </a:r>
                          <a:endParaRPr lang="zh-CN" altLang="en-US" sz="2400" b="1" i="0" baseline="-250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2</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err="1" smtClean="0">
                              <a:latin typeface="Songti SC" charset="-122"/>
                              <a:ea typeface="Songti SC" charset="-122"/>
                              <a:cs typeface="Songti SC" charset="-122"/>
                            </a:rPr>
                            <a:t>x</a:t>
                          </a:r>
                          <a:r>
                            <a:rPr lang="en-US" altLang="zh-CN" sz="2400" b="1" i="0" baseline="-25000" dirty="0" err="1" smtClean="0">
                              <a:latin typeface="Songti SC" charset="-122"/>
                              <a:ea typeface="Songti SC" charset="-122"/>
                              <a:cs typeface="Songti SC" charset="-122"/>
                            </a:rPr>
                            <a:t>n</a:t>
                          </a:r>
                          <a:endParaRPr lang="zh-CN" altLang="en-US" sz="2400" b="1" i="0" baseline="-25000" dirty="0" smtClean="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b</a:t>
                          </a:r>
                          <a:endParaRPr lang="zh-CN" altLang="en-US" sz="2400" b="1" i="0" dirty="0">
                            <a:latin typeface="Songti SC" charset="-122"/>
                            <a:ea typeface="Songti SC" charset="-122"/>
                            <a:cs typeface="Songti SC" charset="-122"/>
                          </a:endParaRPr>
                        </a:p>
                      </a:txBody>
                      <a:tcPr anchor="ctr" anchorCtr="1"/>
                    </a:tc>
                    <a:extLst>
                      <a:ext uri="{0D108BD9-81ED-4DB2-BD59-A6C34878D82A}">
                        <a16:rowId xmlns:a16="http://schemas.microsoft.com/office/drawing/2014/main" val="10000"/>
                      </a:ext>
                    </a:extLst>
                  </a:tr>
                  <a:tr h="518160">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400" b="1" i="0" dirty="0" smtClean="0">
                              <a:latin typeface="Songti SC" charset="-122"/>
                              <a:ea typeface="Songti SC" charset="-122"/>
                              <a:cs typeface="Songti SC" charset="-122"/>
                            </a:rPr>
                            <a:t>1</a:t>
                          </a:r>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0</a:t>
                          </a:r>
                          <a:endParaRPr lang="zh-CN" altLang="en-US" sz="2400" b="1" i="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1</a:t>
                          </a:r>
                          <a:r>
                            <a:rPr lang="zh-CN" altLang="en-US" sz="2400" b="1" i="0" baseline="-25000" dirty="0" smtClean="0">
                              <a:latin typeface="Songti SC" charset="-122"/>
                              <a:ea typeface="Songti SC" charset="-122"/>
                              <a:cs typeface="Songti SC" charset="-122"/>
                            </a:rPr>
                            <a:t>，</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1n</a:t>
                          </a:r>
                          <a:endParaRPr lang="zh-CN" altLang="en-US" sz="24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b</a:t>
                          </a:r>
                          <a:r>
                            <a:rPr lang="en-US" altLang="zh-CN" sz="2400" b="1" i="0" baseline="-25000" dirty="0" smtClean="0">
                              <a:latin typeface="Songti SC" charset="-122"/>
                              <a:ea typeface="Songti SC" charset="-122"/>
                              <a:cs typeface="Songti SC" charset="-122"/>
                            </a:rPr>
                            <a:t>1</a:t>
                          </a:r>
                          <a:endParaRPr lang="zh-CN" altLang="en-US" sz="24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18160">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1</a:t>
                          </a:r>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1</a:t>
                          </a:r>
                          <a:r>
                            <a:rPr lang="zh-CN" altLang="en-US" sz="2400" b="1" i="0" baseline="-25000" dirty="0" smtClean="0">
                              <a:latin typeface="Songti SC" charset="-122"/>
                              <a:ea typeface="Songti SC" charset="-122"/>
                              <a:cs typeface="Songti SC" charset="-122"/>
                            </a:rPr>
                            <a:t>，</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2n</a:t>
                          </a: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b</a:t>
                          </a:r>
                          <a:r>
                            <a:rPr lang="en-US" altLang="zh-CN" sz="2400" b="1" i="0" baseline="-25000" dirty="0" smtClean="0">
                              <a:latin typeface="Songti SC" charset="-122"/>
                              <a:ea typeface="Songti SC" charset="-122"/>
                              <a:cs typeface="Songti SC" charset="-122"/>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18160">
                    <a:tc>
                      <a:txBody>
                        <a:bodyPr/>
                        <a:lstStyle/>
                        <a:p>
                          <a:endParaRPr lang="zh-CN" altLang="en-US" sz="2400" b="1" i="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endParaRPr lang="zh-CN" altLang="en-US" sz="2400" b="1" i="0">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baseline="-25000" dirty="0" smtClean="0">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518160">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a:t>
                          </a:r>
                          <a:endParaRPr lang="zh-CN" altLang="en-US" sz="2400" b="1" i="0" dirty="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1</a:t>
                          </a:r>
                          <a:endParaRPr lang="zh-CN" altLang="en-US" sz="2400" b="1" i="0" baseline="-250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1</a:t>
                          </a:r>
                          <a:r>
                            <a:rPr lang="zh-CN" altLang="en-US" sz="2400" b="1" i="0" baseline="-25000" dirty="0" smtClean="0">
                              <a:latin typeface="Songti SC" charset="-122"/>
                              <a:ea typeface="Songti SC" charset="-122"/>
                              <a:cs typeface="Songti SC" charset="-122"/>
                            </a:rPr>
                            <a:t>，</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err="1" smtClean="0">
                              <a:latin typeface="Songti SC" charset="-122"/>
                              <a:ea typeface="Songti SC" charset="-122"/>
                              <a:cs typeface="Songti SC" charset="-122"/>
                            </a:rPr>
                            <a:t>a</a:t>
                          </a:r>
                          <a:r>
                            <a:rPr lang="en-US" altLang="zh-CN" sz="2400" b="1" i="0" baseline="-25000" dirty="0" err="1" smtClean="0">
                              <a:latin typeface="Songti SC" charset="-122"/>
                              <a:ea typeface="Songti SC" charset="-122"/>
                              <a:cs typeface="Songti SC" charset="-122"/>
                            </a:rPr>
                            <a:t>mn</a:t>
                          </a:r>
                          <a:endParaRPr lang="zh-CN" altLang="en-US" sz="24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err="1" smtClean="0">
                              <a:latin typeface="Songti SC" charset="-122"/>
                              <a:ea typeface="Songti SC" charset="-122"/>
                              <a:cs typeface="Songti SC" charset="-122"/>
                            </a:rPr>
                            <a:t>b</a:t>
                          </a:r>
                          <a:r>
                            <a:rPr lang="en-US" altLang="zh-CN" sz="2400" b="1" i="0" baseline="-25000" dirty="0" err="1" smtClean="0">
                              <a:latin typeface="Songti SC" charset="-122"/>
                              <a:ea typeface="Songti SC" charset="-122"/>
                              <a:cs typeface="Songti SC" charset="-122"/>
                            </a:rPr>
                            <a:t>m</a:t>
                          </a:r>
                          <a:endParaRPr lang="zh-CN" altLang="en-US" sz="24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804080">
                    <a:tc>
                      <a:txBody>
                        <a:bodyPr/>
                        <a:lstStyle/>
                        <a:p>
                          <a:r>
                            <a:rPr lang="en-US" altLang="zh-CN" sz="2400" b="1" i="0" dirty="0" smtClean="0">
                              <a:latin typeface="Songti SC" charset="-122"/>
                              <a:ea typeface="Songti SC" charset="-122"/>
                              <a:cs typeface="Songti SC" charset="-122"/>
                            </a:rPr>
                            <a:t>1</a:t>
                          </a:r>
                          <a:endParaRPr lang="zh-CN" altLang="en-US" sz="24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400" b="1" i="0" dirty="0" smtClean="0">
                              <a:latin typeface="Songti SC" charset="-122"/>
                              <a:ea typeface="Songti SC" charset="-122"/>
                              <a:cs typeface="Songti SC" charset="-122"/>
                            </a:rPr>
                            <a:t>0</a:t>
                          </a:r>
                          <a:endParaRPr lang="zh-CN" altLang="en-US" sz="2400" b="1" i="0" baseline="-2500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0</a:t>
                          </a:r>
                          <a:endParaRPr lang="zh-CN" altLang="en-US" sz="2400" b="1" i="0" baseline="-25000" dirty="0" smtClean="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a:t>
                          </a:r>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0</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c</a:t>
                          </a:r>
                          <a:r>
                            <a:rPr lang="en-US" altLang="zh-CN" sz="2400" b="1" i="0" baseline="-25000" dirty="0" smtClean="0">
                              <a:latin typeface="Songti SC" charset="-122"/>
                              <a:ea typeface="Songti SC" charset="-122"/>
                              <a:cs typeface="Songti SC" charset="-122"/>
                            </a:rPr>
                            <a:t>m+1</a:t>
                          </a:r>
                          <a14:m>
                            <m:oMath xmlns:m="http://schemas.openxmlformats.org/officeDocument/2006/math">
                              <m:r>
                                <a:rPr kumimoji="1" lang="zh-CN" altLang="en-US" sz="2400" i="1" smtClean="0">
                                  <a:latin typeface="Cambria Math" charset="0"/>
                                  <a:ea typeface="Cambria Math" charset="0"/>
                                  <a:cs typeface="Cambria Math" charset="0"/>
                                </a:rPr>
                                <m:t>−</m:t>
                              </m:r>
                              <m:nary>
                                <m:naryPr>
                                  <m:chr m:val="∑"/>
                                  <m:ctrlPr>
                                    <a:rPr kumimoji="1" lang="zh-CN" altLang="en-US" sz="2400" i="1" smtClean="0">
                                      <a:latin typeface="Cambria Math" panose="02040503050406030204" pitchFamily="18" charset="0"/>
                                      <a:ea typeface="Cambria Math" charset="0"/>
                                      <a:cs typeface="Cambria Math" charset="0"/>
                                    </a:rPr>
                                  </m:ctrlPr>
                                </m:naryPr>
                                <m:sub>
                                  <m:r>
                                    <a:rPr kumimoji="1" lang="en-US" altLang="zh-CN" sz="2400" i="1" smtClean="0">
                                      <a:latin typeface="Cambria Math" charset="0"/>
                                      <a:ea typeface="Cambria Math" charset="0"/>
                                      <a:cs typeface="Cambria Math" charset="0"/>
                                    </a:rPr>
                                    <m:t>𝑖</m:t>
                                  </m:r>
                                  <m:r>
                                    <a:rPr kumimoji="1" lang="en-US" altLang="zh-CN" sz="2400" i="1" smtClean="0">
                                      <a:latin typeface="Cambria Math" charset="0"/>
                                      <a:ea typeface="Cambria Math" charset="0"/>
                                      <a:cs typeface="Cambria Math" charset="0"/>
                                    </a:rPr>
                                    <m:t>=1</m:t>
                                  </m:r>
                                </m:sub>
                                <m:sup>
                                  <m:r>
                                    <a:rPr kumimoji="1" lang="en-US" altLang="zh-CN" sz="2400" b="0" i="1" smtClean="0">
                                      <a:latin typeface="Cambria Math" charset="0"/>
                                      <a:ea typeface="Cambria Math" charset="0"/>
                                      <a:cs typeface="Cambria Math" charset="0"/>
                                    </a:rPr>
                                    <m:t>𝑚</m:t>
                                  </m:r>
                                </m:sup>
                                <m:e>
                                  <m:r>
                                    <m:rPr>
                                      <m:nor/>
                                    </m:rPr>
                                    <a:rPr lang="en-US" altLang="zh-CN" sz="2400" b="1" i="0" baseline="0" dirty="0" smtClean="0">
                                      <a:latin typeface="Songti SC" charset="-122"/>
                                      <a:ea typeface="Songti SC" charset="-122"/>
                                      <a:cs typeface="Songti SC" charset="-122"/>
                                    </a:rPr>
                                    <m:t>c</m:t>
                                  </m:r>
                                  <m:r>
                                    <m:rPr>
                                      <m:sty m:val="p"/>
                                    </m:rPr>
                                    <a:rPr lang="en-US" altLang="zh-CN" sz="2400" b="1" i="1" baseline="-25000" dirty="0" smtClean="0">
                                      <a:latin typeface="Cambria Math" charset="0"/>
                                      <a:ea typeface="Songti SC" charset="-122"/>
                                      <a:cs typeface="Songti SC" charset="-122"/>
                                    </a:rPr>
                                    <m:t>i</m:t>
                                  </m:r>
                                </m:e>
                              </m:nary>
                            </m:oMath>
                          </a14:m>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i</a:t>
                          </a:r>
                          <a:r>
                            <a:rPr lang="zh-CN" altLang="en-US" sz="2400" b="1" i="0" baseline="-25000" dirty="0" smtClean="0">
                              <a:latin typeface="Songti SC" charset="-122"/>
                              <a:ea typeface="Songti SC" charset="-122"/>
                              <a:cs typeface="Songti SC" charset="-122"/>
                            </a:rPr>
                            <a:t>，</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err="1" smtClean="0">
                              <a:latin typeface="Songti SC" charset="-122"/>
                              <a:ea typeface="Songti SC" charset="-122"/>
                              <a:cs typeface="Songti SC" charset="-122"/>
                            </a:rPr>
                            <a:t>c</a:t>
                          </a:r>
                          <a:r>
                            <a:rPr lang="en-US" altLang="zh-CN" sz="2400" b="1" i="0" baseline="-25000" dirty="0" err="1" smtClean="0">
                              <a:latin typeface="Songti SC" charset="-122"/>
                              <a:ea typeface="Songti SC" charset="-122"/>
                              <a:cs typeface="Songti SC" charset="-122"/>
                            </a:rPr>
                            <a:t>n</a:t>
                          </a:r>
                          <a14:m>
                            <m:oMath xmlns:m="http://schemas.openxmlformats.org/officeDocument/2006/math">
                              <m:r>
                                <a:rPr kumimoji="1" lang="zh-CN" altLang="en-US" sz="2400" i="1" smtClean="0">
                                  <a:latin typeface="Cambria Math" charset="0"/>
                                  <a:ea typeface="Cambria Math" charset="0"/>
                                  <a:cs typeface="Cambria Math" charset="0"/>
                                </a:rPr>
                                <m:t>−</m:t>
                              </m:r>
                              <m:nary>
                                <m:naryPr>
                                  <m:chr m:val="∑"/>
                                  <m:ctrlPr>
                                    <a:rPr kumimoji="1" lang="zh-CN" altLang="en-US" sz="2400" i="1" smtClean="0">
                                      <a:latin typeface="Cambria Math" panose="02040503050406030204" pitchFamily="18" charset="0"/>
                                      <a:ea typeface="Cambria Math" charset="0"/>
                                      <a:cs typeface="Cambria Math" charset="0"/>
                                    </a:rPr>
                                  </m:ctrlPr>
                                </m:naryPr>
                                <m:sub>
                                  <m:r>
                                    <a:rPr kumimoji="1" lang="en-US" altLang="zh-CN" sz="2400" i="1" smtClean="0">
                                      <a:latin typeface="Cambria Math" charset="0"/>
                                      <a:ea typeface="Cambria Math" charset="0"/>
                                      <a:cs typeface="Cambria Math" charset="0"/>
                                    </a:rPr>
                                    <m:t>𝑖</m:t>
                                  </m:r>
                                  <m:r>
                                    <a:rPr kumimoji="1" lang="en-US" altLang="zh-CN" sz="2400" i="1" smtClean="0">
                                      <a:latin typeface="Cambria Math" charset="0"/>
                                      <a:ea typeface="Cambria Math" charset="0"/>
                                      <a:cs typeface="Cambria Math" charset="0"/>
                                    </a:rPr>
                                    <m:t>=1</m:t>
                                  </m:r>
                                </m:sub>
                                <m:sup>
                                  <m:r>
                                    <a:rPr kumimoji="1" lang="en-US" altLang="zh-CN" sz="2400" b="0" i="1" smtClean="0">
                                      <a:latin typeface="Cambria Math" charset="0"/>
                                      <a:ea typeface="Cambria Math" charset="0"/>
                                      <a:cs typeface="Cambria Math" charset="0"/>
                                    </a:rPr>
                                    <m:t>𝑚</m:t>
                                  </m:r>
                                </m:sup>
                                <m:e>
                                  <m:r>
                                    <m:rPr>
                                      <m:nor/>
                                    </m:rPr>
                                    <a:rPr lang="en-US" altLang="zh-CN" sz="2400" b="1" i="0" baseline="0" dirty="0" smtClean="0">
                                      <a:latin typeface="Songti SC" charset="-122"/>
                                      <a:ea typeface="Songti SC" charset="-122"/>
                                      <a:cs typeface="Songti SC" charset="-122"/>
                                    </a:rPr>
                                    <m:t>c</m:t>
                                  </m:r>
                                  <m:r>
                                    <m:rPr>
                                      <m:sty m:val="p"/>
                                    </m:rPr>
                                    <a:rPr lang="en-US" altLang="zh-CN" sz="2400" b="1" i="1" baseline="-25000" dirty="0" smtClean="0">
                                      <a:latin typeface="Cambria Math" charset="0"/>
                                      <a:ea typeface="Songti SC" charset="-122"/>
                                      <a:cs typeface="Songti SC" charset="-122"/>
                                    </a:rPr>
                                    <m:t>i</m:t>
                                  </m:r>
                                </m:e>
                              </m:nary>
                            </m:oMath>
                          </a14:m>
                          <a:r>
                            <a:rPr lang="en-US" altLang="zh-CN" sz="2400" b="1" i="0" baseline="0" dirty="0" err="1" smtClean="0">
                              <a:latin typeface="Songti SC" charset="-122"/>
                              <a:ea typeface="Songti SC" charset="-122"/>
                              <a:cs typeface="Songti SC" charset="-122"/>
                            </a:rPr>
                            <a:t>a</a:t>
                          </a:r>
                          <a:r>
                            <a:rPr lang="en-US" altLang="zh-CN" sz="2400" b="1" i="0" baseline="-25000" dirty="0" err="1" smtClean="0">
                              <a:latin typeface="Songti SC" charset="-122"/>
                              <a:ea typeface="Songti SC" charset="-122"/>
                              <a:cs typeface="Songti SC" charset="-122"/>
                            </a:rPr>
                            <a:t>in</a:t>
                          </a:r>
                          <a:r>
                            <a:rPr lang="en-US" altLang="zh-CN" sz="2400" b="1" i="0" baseline="-25000" dirty="0" smtClean="0">
                              <a:latin typeface="Songti SC" charset="-122"/>
                              <a:ea typeface="Songti SC" charset="-122"/>
                              <a:cs typeface="Songti SC" charset="-122"/>
                            </a:rPr>
                            <a:t> </a:t>
                          </a:r>
                          <a:endParaRPr lang="zh-CN" altLang="en-US" sz="24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zh-CN" altLang="en-US" sz="2400" i="1" smtClean="0">
                                  <a:latin typeface="Cambria Math" charset="0"/>
                                  <a:ea typeface="Cambria Math" charset="0"/>
                                  <a:cs typeface="Cambria Math" charset="0"/>
                                </a:rPr>
                                <m:t>−</m:t>
                              </m:r>
                              <m:nary>
                                <m:naryPr>
                                  <m:chr m:val="∑"/>
                                  <m:ctrlPr>
                                    <a:rPr kumimoji="1" lang="zh-CN" altLang="en-US" sz="2400" i="1" smtClean="0">
                                      <a:latin typeface="Cambria Math" panose="02040503050406030204" pitchFamily="18" charset="0"/>
                                      <a:ea typeface="Cambria Math" charset="0"/>
                                      <a:cs typeface="Cambria Math" charset="0"/>
                                    </a:rPr>
                                  </m:ctrlPr>
                                </m:naryPr>
                                <m:sub>
                                  <m:r>
                                    <a:rPr kumimoji="1" lang="en-US" altLang="zh-CN" sz="2400" i="1" smtClean="0">
                                      <a:latin typeface="Cambria Math" charset="0"/>
                                      <a:ea typeface="Cambria Math" charset="0"/>
                                      <a:cs typeface="Cambria Math" charset="0"/>
                                    </a:rPr>
                                    <m:t>𝑖</m:t>
                                  </m:r>
                                  <m:r>
                                    <a:rPr kumimoji="1" lang="en-US" altLang="zh-CN" sz="2400" i="1" smtClean="0">
                                      <a:latin typeface="Cambria Math" charset="0"/>
                                      <a:ea typeface="Cambria Math" charset="0"/>
                                      <a:cs typeface="Cambria Math" charset="0"/>
                                    </a:rPr>
                                    <m:t>=1</m:t>
                                  </m:r>
                                </m:sub>
                                <m:sup>
                                  <m:r>
                                    <a:rPr kumimoji="1" lang="en-US" altLang="zh-CN" sz="2400" b="0" i="1" smtClean="0">
                                      <a:latin typeface="Cambria Math" charset="0"/>
                                      <a:ea typeface="Cambria Math" charset="0"/>
                                      <a:cs typeface="Cambria Math" charset="0"/>
                                    </a:rPr>
                                    <m:t>𝑚</m:t>
                                  </m:r>
                                </m:sup>
                                <m:e>
                                  <m:r>
                                    <m:rPr>
                                      <m:nor/>
                                    </m:rPr>
                                    <a:rPr lang="en-US" altLang="zh-CN" sz="2400" b="1" i="0" baseline="0" dirty="0" smtClean="0">
                                      <a:latin typeface="Songti SC" charset="-122"/>
                                      <a:ea typeface="Songti SC" charset="-122"/>
                                      <a:cs typeface="Songti SC" charset="-122"/>
                                    </a:rPr>
                                    <m:t>c</m:t>
                                  </m:r>
                                  <m:r>
                                    <m:rPr>
                                      <m:sty m:val="p"/>
                                    </m:rPr>
                                    <a:rPr lang="en-US" altLang="zh-CN" sz="2400" b="1" i="1" baseline="-25000" dirty="0" smtClean="0">
                                      <a:latin typeface="Cambria Math" charset="0"/>
                                      <a:ea typeface="Songti SC" charset="-122"/>
                                      <a:cs typeface="Songti SC" charset="-122"/>
                                    </a:rPr>
                                    <m:t>i</m:t>
                                  </m:r>
                                </m:e>
                              </m:nary>
                            </m:oMath>
                          </a14:m>
                          <a:r>
                            <a:rPr lang="en-US" altLang="zh-CN" sz="2400" b="1" i="0" baseline="0" dirty="0" smtClean="0">
                              <a:latin typeface="Songti SC" charset="-122"/>
                              <a:ea typeface="Songti SC" charset="-122"/>
                              <a:cs typeface="Songti SC" charset="-122"/>
                            </a:rPr>
                            <a:t>b</a:t>
                          </a:r>
                          <a:r>
                            <a:rPr lang="en-US" altLang="zh-CN" sz="2400" b="1" i="0" baseline="-25000" dirty="0" smtClean="0">
                              <a:latin typeface="Songti SC" charset="-122"/>
                              <a:ea typeface="Songti SC" charset="-122"/>
                              <a:cs typeface="Songti SC" charset="-122"/>
                            </a:rPr>
                            <a:t>i</a:t>
                          </a:r>
                          <a:endParaRPr lang="zh-CN" altLang="en-US" sz="24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xmlns="" xmlns:a14="http://schemas.microsoft.com/office/drawing/2010/main" val="2526750078"/>
                  </p:ext>
                </p:extLst>
              </p:nvPr>
            </p:nvGraphicFramePr>
            <p:xfrm>
              <a:off x="756993" y="3019667"/>
              <a:ext cx="11212268" cy="3394880"/>
            </p:xfrm>
            <a:graphic>
              <a:graphicData uri="http://schemas.openxmlformats.org/drawingml/2006/table">
                <a:tbl>
                  <a:tblPr firstRow="1" bandRow="1">
                    <a:tableStyleId>{2D5ABB26-0587-4C30-8999-92F81FD0307C}</a:tableStyleId>
                  </a:tblPr>
                  <a:tblGrid>
                    <a:gridCol w="675301"/>
                    <a:gridCol w="613111"/>
                    <a:gridCol w="627370"/>
                    <a:gridCol w="670146"/>
                    <a:gridCol w="670145"/>
                    <a:gridCol w="3058977"/>
                    <a:gridCol w="591178"/>
                    <a:gridCol w="2537997"/>
                    <a:gridCol w="1768043"/>
                  </a:tblGrid>
                  <a:tr h="518160">
                    <a:tc>
                      <a:txBody>
                        <a:bodyPr/>
                        <a:lstStyle/>
                        <a:p>
                          <a:endParaRPr lang="zh-CN"/>
                        </a:p>
                      </a:txBody>
                      <a:tcPr anchor="ctr" anchorCtr="1">
                        <a:blipFill rotWithShape="1">
                          <a:blip r:embed="rId3"/>
                          <a:stretch>
                            <a:fillRect t="-7059" r="-1557658" b="-698824"/>
                          </a:stretch>
                        </a:blipFill>
                      </a:tcPr>
                    </a:tc>
                    <a:tc>
                      <a:txBody>
                        <a:bodyPr/>
                        <a:lstStyle/>
                        <a:p>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1</a:t>
                          </a:r>
                          <a:endParaRPr lang="zh-CN" altLang="en-US" sz="2400" b="1" i="0" baseline="-250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2</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err="1" smtClean="0">
                              <a:latin typeface="Songti SC" charset="-122"/>
                              <a:ea typeface="Songti SC" charset="-122"/>
                              <a:cs typeface="Songti SC" charset="-122"/>
                            </a:rPr>
                            <a:t>x</a:t>
                          </a:r>
                          <a:r>
                            <a:rPr lang="en-US" altLang="zh-CN" sz="2400" b="1" i="0" baseline="-25000" dirty="0" err="1" smtClean="0">
                              <a:latin typeface="Songti SC" charset="-122"/>
                              <a:ea typeface="Songti SC" charset="-122"/>
                              <a:cs typeface="Songti SC" charset="-122"/>
                            </a:rPr>
                            <a:t>n</a:t>
                          </a:r>
                          <a:endParaRPr lang="zh-CN" altLang="en-US" sz="2400" b="1" i="0" baseline="-25000" dirty="0" smtClean="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b</a:t>
                          </a:r>
                          <a:endParaRPr lang="zh-CN" altLang="en-US" sz="2400" b="1" i="0" dirty="0">
                            <a:latin typeface="Songti SC" charset="-122"/>
                            <a:ea typeface="Songti SC" charset="-122"/>
                            <a:cs typeface="Songti SC" charset="-122"/>
                          </a:endParaRPr>
                        </a:p>
                      </a:txBody>
                      <a:tcPr anchor="ctr" anchorCtr="1"/>
                    </a:tc>
                  </a:tr>
                  <a:tr h="518160">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400" b="1" i="0" dirty="0" smtClean="0">
                              <a:latin typeface="Songti SC" charset="-122"/>
                              <a:ea typeface="Songti SC" charset="-122"/>
                              <a:cs typeface="Songti SC" charset="-122"/>
                            </a:rPr>
                            <a:t>1</a:t>
                          </a:r>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0</a:t>
                          </a:r>
                          <a:endParaRPr lang="zh-CN" altLang="en-US" sz="2400" b="1" i="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1</a:t>
                          </a:r>
                          <a:r>
                            <a:rPr lang="zh-CN" altLang="en-US" sz="2400" b="1" i="0" baseline="-25000" dirty="0" smtClean="0">
                              <a:latin typeface="Songti SC" charset="-122"/>
                              <a:ea typeface="Songti SC" charset="-122"/>
                              <a:cs typeface="Songti SC" charset="-122"/>
                            </a:rPr>
                            <a:t>，</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1n</a:t>
                          </a:r>
                          <a:endParaRPr lang="zh-CN" altLang="en-US" sz="24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b</a:t>
                          </a:r>
                          <a:r>
                            <a:rPr lang="en-US" altLang="zh-CN" sz="2400" b="1" i="0" baseline="-25000" dirty="0" smtClean="0">
                              <a:latin typeface="Songti SC" charset="-122"/>
                              <a:ea typeface="Songti SC" charset="-122"/>
                              <a:cs typeface="Songti SC" charset="-122"/>
                            </a:rPr>
                            <a:t>1</a:t>
                          </a:r>
                          <a:endParaRPr lang="zh-CN" altLang="en-US" sz="24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518160">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1</a:t>
                          </a:r>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1</a:t>
                          </a:r>
                          <a:r>
                            <a:rPr lang="zh-CN" altLang="en-US" sz="2400" b="1" i="0" baseline="-25000" dirty="0" smtClean="0">
                              <a:latin typeface="Songti SC" charset="-122"/>
                              <a:ea typeface="Songti SC" charset="-122"/>
                              <a:cs typeface="Songti SC" charset="-122"/>
                            </a:rPr>
                            <a:t>，</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2n</a:t>
                          </a: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b</a:t>
                          </a:r>
                          <a:r>
                            <a:rPr lang="en-US" altLang="zh-CN" sz="2400" b="1" i="0" baseline="-25000" dirty="0" smtClean="0">
                              <a:latin typeface="Songti SC" charset="-122"/>
                              <a:ea typeface="Songti SC" charset="-122"/>
                              <a:cs typeface="Songti SC" charset="-122"/>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518160">
                    <a:tc>
                      <a:txBody>
                        <a:bodyPr/>
                        <a:lstStyle/>
                        <a:p>
                          <a:endParaRPr lang="zh-CN" altLang="en-US" sz="2400" b="1" i="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endParaRPr lang="zh-CN" altLang="en-US" sz="2400" b="1" i="0">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baseline="-25000" dirty="0" smtClean="0">
                            <a:latin typeface="Songti SC" charset="-122"/>
                            <a:ea typeface="Songti SC" charset="-122"/>
                            <a:cs typeface="Songti SC" charset="-122"/>
                          </a:endParaRPr>
                        </a:p>
                      </a:txBody>
                      <a:tcPr anchor="ctr" anchorCtr="1"/>
                    </a:tc>
                    <a:tc>
                      <a:txBody>
                        <a:bodyPr/>
                        <a:lstStyle/>
                        <a:p>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518160">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0</a:t>
                          </a:r>
                          <a:endParaRPr lang="zh-CN" altLang="en-US" sz="2400" b="1" i="0" dirty="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a:t>
                          </a:r>
                          <a:endParaRPr lang="zh-CN" altLang="en-US" sz="2400" b="1" i="0" dirty="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x</a:t>
                          </a:r>
                          <a:r>
                            <a:rPr lang="en-US" altLang="zh-CN" sz="2400" b="1" i="0" baseline="-25000" dirty="0" smtClean="0">
                              <a:latin typeface="Songti SC" charset="-122"/>
                              <a:ea typeface="Songti SC" charset="-122"/>
                              <a:cs typeface="Songti SC" charset="-122"/>
                            </a:rPr>
                            <a:t>1</a:t>
                          </a:r>
                          <a:endParaRPr lang="zh-CN" altLang="en-US" sz="2400" b="1" i="0" baseline="-25000" dirty="0">
                            <a:solidFill>
                              <a:schemeClr val="tx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smtClean="0">
                              <a:latin typeface="Songti SC" charset="-122"/>
                              <a:ea typeface="Songti SC" charset="-122"/>
                              <a:cs typeface="Songti SC" charset="-122"/>
                            </a:rPr>
                            <a:t>a</a:t>
                          </a:r>
                          <a:r>
                            <a:rPr lang="en-US" altLang="zh-CN" sz="2400" b="1" i="0" baseline="-25000" dirty="0" smtClean="0">
                              <a:latin typeface="Songti SC" charset="-122"/>
                              <a:ea typeface="Songti SC" charset="-122"/>
                              <a:cs typeface="Songti SC" charset="-122"/>
                            </a:rPr>
                            <a:t>1</a:t>
                          </a:r>
                          <a:r>
                            <a:rPr lang="zh-CN" altLang="en-US" sz="2400" b="1" i="0" baseline="-25000" dirty="0" smtClean="0">
                              <a:latin typeface="Songti SC" charset="-122"/>
                              <a:ea typeface="Songti SC" charset="-122"/>
                              <a:cs typeface="Songti SC" charset="-122"/>
                            </a:rPr>
                            <a:t>，</a:t>
                          </a:r>
                          <a:r>
                            <a:rPr lang="en-US" altLang="zh-CN" sz="2400" b="1" i="0" baseline="-25000" dirty="0" smtClean="0">
                              <a:latin typeface="Songti SC" charset="-122"/>
                              <a:ea typeface="Songti SC" charset="-122"/>
                              <a:cs typeface="Songti SC" charset="-122"/>
                            </a:rPr>
                            <a:t>m+1</a:t>
                          </a:r>
                          <a:endParaRPr lang="zh-CN" altLang="en-US" sz="2400" b="1" i="0" baseline="-25000" dirty="0" smtClean="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err="1" smtClean="0">
                              <a:latin typeface="Songti SC" charset="-122"/>
                              <a:ea typeface="Songti SC" charset="-122"/>
                              <a:cs typeface="Songti SC" charset="-122"/>
                            </a:rPr>
                            <a:t>a</a:t>
                          </a:r>
                          <a:r>
                            <a:rPr lang="en-US" altLang="zh-CN" sz="2400" b="1" i="0" baseline="-25000" dirty="0" err="1" smtClean="0">
                              <a:latin typeface="Songti SC" charset="-122"/>
                              <a:ea typeface="Songti SC" charset="-122"/>
                              <a:cs typeface="Songti SC" charset="-122"/>
                            </a:rPr>
                            <a:t>mn</a:t>
                          </a:r>
                          <a:endParaRPr lang="zh-CN" altLang="en-US" sz="2400" b="1" i="0" baseline="-25000" dirty="0" smtClean="0">
                            <a:latin typeface="Songti SC" charset="-122"/>
                            <a:ea typeface="Songti SC" charset="-122"/>
                            <a:cs typeface="Songti SC" charset="-122"/>
                          </a:endParaRPr>
                        </a:p>
                      </a:txBody>
                      <a:tcPr anchor="ctr" anchorCtr="1">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baseline="0" dirty="0" err="1" smtClean="0">
                              <a:latin typeface="Songti SC" charset="-122"/>
                              <a:ea typeface="Songti SC" charset="-122"/>
                              <a:cs typeface="Songti SC" charset="-122"/>
                            </a:rPr>
                            <a:t>b</a:t>
                          </a:r>
                          <a:r>
                            <a:rPr lang="en-US" altLang="zh-CN" sz="2400" b="1" i="0" baseline="-25000" dirty="0" err="1" smtClean="0">
                              <a:latin typeface="Songti SC" charset="-122"/>
                              <a:ea typeface="Songti SC" charset="-122"/>
                              <a:cs typeface="Songti SC" charset="-122"/>
                            </a:rPr>
                            <a:t>m</a:t>
                          </a:r>
                          <a:endParaRPr lang="zh-CN" altLang="en-US" sz="24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804080">
                    <a:tc>
                      <a:txBody>
                        <a:bodyPr/>
                        <a:lstStyle/>
                        <a:p>
                          <a:r>
                            <a:rPr lang="en-US" altLang="zh-CN" sz="2400" b="1" i="0" dirty="0" smtClean="0">
                              <a:latin typeface="Songti SC" charset="-122"/>
                              <a:ea typeface="Songti SC" charset="-122"/>
                              <a:cs typeface="Songti SC" charset="-122"/>
                            </a:rPr>
                            <a:t>1</a:t>
                          </a:r>
                          <a:endParaRPr lang="zh-CN" altLang="en-US" sz="24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tcPr>
                    </a:tc>
                    <a:tc>
                      <a:txBody>
                        <a:bodyPr/>
                        <a:lstStyle/>
                        <a:p>
                          <a:r>
                            <a:rPr lang="en-US" altLang="zh-CN" sz="2400" b="1" i="0" dirty="0" smtClean="0">
                              <a:latin typeface="Songti SC" charset="-122"/>
                              <a:ea typeface="Songti SC" charset="-122"/>
                              <a:cs typeface="Songti SC" charset="-122"/>
                            </a:rPr>
                            <a:t>0</a:t>
                          </a:r>
                          <a:endParaRPr lang="zh-CN" altLang="en-US" sz="2400" b="1" i="0" baseline="-2500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0</a:t>
                          </a:r>
                          <a:endParaRPr lang="zh-CN" altLang="en-US" sz="2400" b="1" i="0" baseline="-25000" dirty="0" smtClean="0">
                            <a:latin typeface="Songti SC" charset="-122"/>
                            <a:ea typeface="Songti SC" charset="-122"/>
                            <a:cs typeface="Songti SC" charset="-122"/>
                          </a:endParaRPr>
                        </a:p>
                      </a:txBody>
                      <a:tcPr anchor="ctr" anchorCtr="1"/>
                    </a:tc>
                    <a:tc>
                      <a:txBody>
                        <a:bodyPr/>
                        <a:lstStyle/>
                        <a:p>
                          <a:r>
                            <a:rPr lang="en-US" altLang="zh-CN" sz="2400" b="1" i="0" dirty="0" smtClean="0">
                              <a:latin typeface="Songti SC" charset="-122"/>
                              <a:ea typeface="Songti SC" charset="-122"/>
                              <a:cs typeface="Songti SC" charset="-122"/>
                            </a:rPr>
                            <a:t>…</a:t>
                          </a:r>
                          <a:endParaRPr lang="zh-CN" altLang="en-US" sz="2400" b="1" i="0" dirty="0">
                            <a:latin typeface="Songti SC" charset="-122"/>
                            <a:ea typeface="Songti SC" charset="-122"/>
                            <a:cs typeface="Songti SC" charset="-122"/>
                          </a:endParaRPr>
                        </a:p>
                      </a:txBody>
                      <a:tcPr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dirty="0" smtClean="0">
                              <a:latin typeface="Songti SC" charset="-122"/>
                              <a:ea typeface="Songti SC" charset="-122"/>
                              <a:cs typeface="Songti SC" charset="-122"/>
                            </a:rPr>
                            <a:t>0</a:t>
                          </a:r>
                          <a:endParaRPr lang="zh-CN" altLang="en-US" sz="2400" b="1" i="0" baseline="-25000" dirty="0" smtClean="0">
                            <a:latin typeface="Songti SC" charset="-122"/>
                            <a:ea typeface="Songti SC" charset="-122"/>
                            <a:cs typeface="Songti SC" charset="-122"/>
                          </a:endParaRPr>
                        </a:p>
                      </a:txBody>
                      <a:tcPr anchor="ctr" anchorCtr="1"/>
                    </a:tc>
                    <a:tc>
                      <a:txBody>
                        <a:bodyPr/>
                        <a:lstStyle/>
                        <a:p>
                          <a:endParaRPr lang="zh-CN"/>
                        </a:p>
                      </a:txBody>
                      <a:tcPr anchor="ctr" anchorCtr="1">
                        <a:blipFill rotWithShape="1">
                          <a:blip r:embed="rId3"/>
                          <a:stretch>
                            <a:fillRect l="-106375" t="-326515" r="-160159" b="-92424"/>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i="0" kern="1200" dirty="0" smtClean="0">
                              <a:latin typeface="Songti SC" charset="-122"/>
                              <a:ea typeface="Songti SC" charset="-122"/>
                              <a:cs typeface="Songti SC" charset="-122"/>
                            </a:rPr>
                            <a:t>…</a:t>
                          </a:r>
                          <a:endParaRPr lang="zh-CN" altLang="en-US" sz="2400" b="1" i="0" kern="1200" dirty="0" smtClean="0">
                            <a:solidFill>
                              <a:schemeClr val="dk1"/>
                            </a:solidFill>
                            <a:latin typeface="Songti SC" charset="-122"/>
                            <a:ea typeface="Songti SC" charset="-122"/>
                            <a:cs typeface="Songti SC" charset="-122"/>
                          </a:endParaRPr>
                        </a:p>
                      </a:txBody>
                      <a:tcPr anchor="ctr" anchorCtr="1"/>
                    </a:tc>
                    <a:tc>
                      <a:txBody>
                        <a:bodyPr/>
                        <a:lstStyle/>
                        <a:p>
                          <a:endParaRPr lang="zh-CN"/>
                        </a:p>
                      </a:txBody>
                      <a:tcPr anchor="ctr" anchorCtr="1">
                        <a:lnR w="12700" cap="flat" cmpd="sng" algn="ctr">
                          <a:solidFill>
                            <a:schemeClr val="tx1"/>
                          </a:solidFill>
                          <a:prstDash val="solid"/>
                          <a:round/>
                          <a:headEnd type="none" w="med" len="med"/>
                          <a:tailEnd type="none" w="med" len="med"/>
                        </a:lnR>
                        <a:blipFill rotWithShape="1">
                          <a:blip r:embed="rId3"/>
                          <a:stretch>
                            <a:fillRect l="-272356" t="-326515" r="-69952" b="-92424"/>
                          </a:stretch>
                        </a:blipFill>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rotWithShape="1">
                          <a:blip r:embed="rId3"/>
                          <a:stretch>
                            <a:fillRect l="-534138" t="-326515" r="-345" b="-92424"/>
                          </a:stretch>
                        </a:blipFill>
                      </a:tcPr>
                    </a:tc>
                  </a:tr>
                </a:tbl>
              </a:graphicData>
            </a:graphic>
          </p:graphicFrame>
        </mc:Fallback>
      </mc:AlternateContent>
      <p:sp>
        <p:nvSpPr>
          <p:cNvPr id="12" name="内容占位符 1"/>
          <p:cNvSpPr>
            <a:spLocks noGrp="1"/>
          </p:cNvSpPr>
          <p:nvPr>
            <p:ph idx="1"/>
          </p:nvPr>
        </p:nvSpPr>
        <p:spPr>
          <a:xfrm>
            <a:off x="1544639" y="1101141"/>
            <a:ext cx="9788380" cy="2027849"/>
          </a:xfrm>
        </p:spPr>
        <p:txBody>
          <a:bodyPr>
            <a:normAutofit/>
          </a:bodyPr>
          <a:lstStyle/>
          <a:p>
            <a:pPr>
              <a:lnSpc>
                <a:spcPct val="150000"/>
              </a:lnSpc>
            </a:pPr>
            <a:r>
              <a:rPr lang="zh-CN" altLang="en-US" sz="2400" b="1" dirty="0" smtClean="0">
                <a:latin typeface="宋体-简 粗体" charset="-122"/>
                <a:cs typeface="宋体-简 粗体" charset="-122"/>
              </a:rPr>
              <a:t>将</a:t>
            </a:r>
            <a:r>
              <a:rPr lang="en-US" altLang="zh-CN" sz="2400" b="1" dirty="0" smtClean="0">
                <a:latin typeface="宋体-简 粗体" charset="-122"/>
                <a:cs typeface="宋体-简 粗体" charset="-122"/>
              </a:rPr>
              <a:t>z</a:t>
            </a:r>
            <a:r>
              <a:rPr lang="zh-CN" altLang="en-US" sz="2400" b="1" dirty="0" smtClean="0">
                <a:latin typeface="宋体-简 粗体" charset="-122"/>
                <a:cs typeface="宋体-简 粗体" charset="-122"/>
              </a:rPr>
              <a:t>视作不参与基变换的基变量，它与</a:t>
            </a:r>
            <a:r>
              <a:rPr lang="en-US" altLang="zh-CN" sz="2400" b="1" dirty="0" smtClean="0">
                <a:latin typeface="Songti SC" charset="-122"/>
                <a:ea typeface="Songti SC" charset="-122"/>
                <a:cs typeface="Songti SC" charset="-122"/>
              </a:rPr>
              <a:t>x</a:t>
            </a:r>
            <a:r>
              <a:rPr lang="en-US" altLang="zh-CN" sz="2400" b="1" baseline="-25000" dirty="0" smtClean="0">
                <a:latin typeface="Songti SC" charset="-122"/>
                <a:ea typeface="Songti SC" charset="-122"/>
                <a:cs typeface="Songti SC" charset="-122"/>
              </a:rPr>
              <a:t>1</a:t>
            </a:r>
            <a:r>
              <a:rPr lang="en-US" altLang="zh-CN" sz="2400" b="1" dirty="0">
                <a:latin typeface="宋体-简 粗体" charset="-122"/>
                <a:cs typeface="宋体-简 粗体" charset="-122"/>
              </a:rPr>
              <a:t> </a:t>
            </a:r>
            <a:r>
              <a:rPr lang="zh-CN" altLang="en-US" sz="2400" b="1" dirty="0" smtClean="0">
                <a:latin typeface="宋体-简 粗体" charset="-122"/>
                <a:cs typeface="宋体-简 粗体" charset="-122"/>
              </a:rPr>
              <a:t>，</a:t>
            </a:r>
            <a:r>
              <a:rPr lang="en-US" altLang="zh-CN" sz="2400" b="1" dirty="0" smtClean="0">
                <a:latin typeface="宋体-简 粗体" charset="-122"/>
                <a:cs typeface="宋体-简 粗体" charset="-122"/>
              </a:rPr>
              <a:t> </a:t>
            </a:r>
            <a:r>
              <a:rPr lang="en-US" altLang="zh-CN" sz="2400" b="1" dirty="0" smtClean="0">
                <a:latin typeface="Songti SC" charset="-122"/>
                <a:ea typeface="Songti SC" charset="-122"/>
                <a:cs typeface="Songti SC" charset="-122"/>
              </a:rPr>
              <a:t>x</a:t>
            </a:r>
            <a:r>
              <a:rPr lang="en-US" altLang="zh-CN" sz="2400" b="1" baseline="-25000" dirty="0" smtClean="0">
                <a:latin typeface="Songti SC" charset="-122"/>
                <a:ea typeface="Songti SC" charset="-122"/>
                <a:cs typeface="Songti SC" charset="-122"/>
              </a:rPr>
              <a:t>2</a:t>
            </a:r>
            <a:r>
              <a:rPr lang="en-US" altLang="zh-CN" sz="2400" b="1" dirty="0" smtClean="0">
                <a:latin typeface="宋体-简 粗体" charset="-122"/>
                <a:cs typeface="宋体-简 粗体" charset="-122"/>
              </a:rPr>
              <a:t> </a:t>
            </a:r>
            <a:r>
              <a:rPr lang="zh-CN" altLang="en-US" sz="2400" b="1" dirty="0" smtClean="0">
                <a:latin typeface="宋体-简 粗体" charset="-122"/>
                <a:cs typeface="宋体-简 粗体" charset="-122"/>
              </a:rPr>
              <a:t>，</a:t>
            </a:r>
            <a:r>
              <a:rPr lang="en-US" altLang="zh-CN" sz="2400" b="1" dirty="0" smtClean="0">
                <a:latin typeface="Songti SC" charset="-122"/>
                <a:ea typeface="Songti SC" charset="-122"/>
                <a:cs typeface="Songti SC" charset="-122"/>
              </a:rPr>
              <a:t> …</a:t>
            </a:r>
            <a:r>
              <a:rPr lang="zh-CN" altLang="en-US" sz="2400" b="1" dirty="0" smtClean="0">
                <a:latin typeface="宋体-简 粗体" charset="-122"/>
                <a:cs typeface="宋体-简 粗体" charset="-122"/>
              </a:rPr>
              <a:t>，</a:t>
            </a:r>
            <a:r>
              <a:rPr lang="en-US" altLang="zh-CN" sz="2400" b="1" dirty="0" err="1" smtClean="0">
                <a:latin typeface="Songti SC" charset="-122"/>
                <a:ea typeface="Songti SC" charset="-122"/>
                <a:cs typeface="Songti SC" charset="-122"/>
              </a:rPr>
              <a:t>x</a:t>
            </a:r>
            <a:r>
              <a:rPr lang="en-US" altLang="zh-CN" sz="2400" b="1" baseline="-25000" dirty="0" err="1" smtClean="0">
                <a:latin typeface="Songti SC" charset="-122"/>
                <a:ea typeface="Songti SC" charset="-122"/>
                <a:cs typeface="Songti SC" charset="-122"/>
              </a:rPr>
              <a:t>m</a:t>
            </a:r>
            <a:r>
              <a:rPr lang="en-US" altLang="zh-CN" sz="2400" b="1" dirty="0" smtClean="0">
                <a:latin typeface="宋体-简 粗体" charset="-122"/>
                <a:cs typeface="宋体-简 粗体" charset="-122"/>
              </a:rPr>
              <a:t> </a:t>
            </a:r>
            <a:r>
              <a:rPr lang="zh-CN" altLang="en-US" sz="2400" b="1" dirty="0" smtClean="0">
                <a:latin typeface="宋体-简 粗体" charset="-122"/>
                <a:cs typeface="宋体-简 粗体" charset="-122"/>
              </a:rPr>
              <a:t>的系数构成一个基，这时可采用行初等变换，将</a:t>
            </a:r>
            <a:r>
              <a:rPr lang="en-US" altLang="zh-CN" sz="2400" b="1" dirty="0" smtClean="0">
                <a:latin typeface="Songti SC" charset="-122"/>
                <a:ea typeface="Songti SC" charset="-122"/>
                <a:cs typeface="Songti SC" charset="-122"/>
              </a:rPr>
              <a:t>c</a:t>
            </a:r>
            <a:r>
              <a:rPr lang="en-US" altLang="zh-CN" sz="2400" b="1" baseline="-25000" dirty="0" smtClean="0">
                <a:latin typeface="Songti SC" charset="-122"/>
                <a:ea typeface="Songti SC" charset="-122"/>
                <a:cs typeface="Songti SC" charset="-122"/>
              </a:rPr>
              <a:t>1</a:t>
            </a:r>
            <a:r>
              <a:rPr lang="en-US" altLang="zh-CN" sz="2400" b="1" dirty="0" smtClean="0">
                <a:latin typeface="宋体-简 粗体" charset="-122"/>
                <a:cs typeface="宋体-简 粗体" charset="-122"/>
              </a:rPr>
              <a:t> </a:t>
            </a:r>
            <a:r>
              <a:rPr lang="zh-CN" altLang="en-US" sz="2400" b="1" dirty="0" smtClean="0">
                <a:latin typeface="宋体-简 粗体" charset="-122"/>
                <a:cs typeface="宋体-简 粗体" charset="-122"/>
              </a:rPr>
              <a:t>，</a:t>
            </a:r>
            <a:r>
              <a:rPr lang="en-US" altLang="zh-CN" sz="2400" b="1" dirty="0" smtClean="0">
                <a:latin typeface="宋体-简 粗体" charset="-122"/>
                <a:cs typeface="宋体-简 粗体" charset="-122"/>
              </a:rPr>
              <a:t> </a:t>
            </a:r>
            <a:r>
              <a:rPr lang="en-US" altLang="zh-CN" sz="2400" b="1" dirty="0" smtClean="0">
                <a:latin typeface="Songti SC" charset="-122"/>
                <a:ea typeface="Songti SC" charset="-122"/>
                <a:cs typeface="Songti SC" charset="-122"/>
              </a:rPr>
              <a:t>c</a:t>
            </a:r>
            <a:r>
              <a:rPr lang="en-US" altLang="zh-CN" sz="2400" b="1" baseline="-25000" dirty="0" smtClean="0">
                <a:latin typeface="Songti SC" charset="-122"/>
                <a:ea typeface="Songti SC" charset="-122"/>
                <a:cs typeface="Songti SC" charset="-122"/>
              </a:rPr>
              <a:t>2</a:t>
            </a:r>
            <a:r>
              <a:rPr lang="en-US" altLang="zh-CN" sz="2400" b="1" dirty="0">
                <a:latin typeface="宋体-简 粗体" charset="-122"/>
                <a:cs typeface="宋体-简 粗体" charset="-122"/>
              </a:rPr>
              <a:t> </a:t>
            </a:r>
            <a:r>
              <a:rPr lang="zh-CN" altLang="en-US" sz="2400" b="1" dirty="0" smtClean="0">
                <a:latin typeface="宋体-简 粗体" charset="-122"/>
                <a:cs typeface="宋体-简 粗体" charset="-122"/>
              </a:rPr>
              <a:t>，</a:t>
            </a:r>
            <a:r>
              <a:rPr lang="en-US" altLang="zh-CN" sz="2400" b="1" dirty="0" smtClean="0">
                <a:latin typeface="宋体-简 粗体" charset="-122"/>
                <a:cs typeface="宋体-简 粗体" charset="-122"/>
              </a:rPr>
              <a:t> </a:t>
            </a:r>
            <a:r>
              <a:rPr lang="en-US" altLang="zh-CN" sz="2400" b="1" dirty="0" smtClean="0">
                <a:latin typeface="Songti SC" charset="-122"/>
                <a:ea typeface="Songti SC" charset="-122"/>
                <a:cs typeface="Songti SC" charset="-122"/>
              </a:rPr>
              <a:t>…</a:t>
            </a:r>
            <a:r>
              <a:rPr lang="zh-CN" altLang="en-US" sz="2400" b="1" dirty="0" smtClean="0">
                <a:latin typeface="宋体-简 粗体" charset="-122"/>
                <a:cs typeface="宋体-简 粗体" charset="-122"/>
              </a:rPr>
              <a:t>，</a:t>
            </a:r>
            <a:r>
              <a:rPr lang="en-US" altLang="zh-CN" sz="2400" b="1" dirty="0" smtClean="0">
                <a:latin typeface="Songti SC" charset="-122"/>
                <a:ea typeface="Songti SC" charset="-122"/>
                <a:cs typeface="Songti SC" charset="-122"/>
              </a:rPr>
              <a:t> c</a:t>
            </a:r>
            <a:r>
              <a:rPr lang="en-US" altLang="zh-CN" sz="2400" b="1" baseline="-25000" dirty="0" smtClean="0">
                <a:latin typeface="Songti SC" charset="-122"/>
                <a:ea typeface="Songti SC" charset="-122"/>
                <a:cs typeface="Songti SC" charset="-122"/>
              </a:rPr>
              <a:t>m</a:t>
            </a:r>
            <a:r>
              <a:rPr lang="zh-CN" altLang="en-US" sz="2400" b="1" dirty="0" smtClean="0">
                <a:latin typeface="宋体-简 粗体" charset="-122"/>
                <a:cs typeface="宋体-简 粗体" charset="-122"/>
              </a:rPr>
              <a:t>变换为</a:t>
            </a:r>
            <a:r>
              <a:rPr lang="en-US" altLang="zh-CN" sz="2400" b="1" dirty="0" smtClean="0">
                <a:latin typeface="宋体-简 粗体" charset="-122"/>
                <a:cs typeface="宋体-简 粗体" charset="-122"/>
              </a:rPr>
              <a:t>0</a:t>
            </a:r>
            <a:r>
              <a:rPr lang="zh-CN" altLang="en-US" sz="2400" b="1" dirty="0" smtClean="0">
                <a:latin typeface="宋体-简 粗体" charset="-122"/>
                <a:cs typeface="宋体-简 粗体" charset="-122"/>
              </a:rPr>
              <a:t>，使其对应的系数矩阵为单位矩阵。</a:t>
            </a:r>
            <a:endParaRPr lang="zh-CN" altLang="en-US" sz="2400" b="1" baseline="-25000" dirty="0">
              <a:latin typeface="Songti SC" charset="-122"/>
              <a:ea typeface="Songti SC" charset="-122"/>
              <a:cs typeface="Songti SC" charset="-122"/>
            </a:endParaRPr>
          </a:p>
          <a:p>
            <a:pPr>
              <a:lnSpc>
                <a:spcPct val="150000"/>
              </a:lnSpc>
            </a:pPr>
            <a:endParaRPr lang="zh-CN" altLang="en-US" b="1" baseline="-25000" dirty="0">
              <a:latin typeface="Songti SC" charset="-122"/>
              <a:ea typeface="Songti SC" charset="-122"/>
              <a:cs typeface="Songti SC" charset="-122"/>
            </a:endParaRPr>
          </a:p>
          <a:p>
            <a:pPr>
              <a:lnSpc>
                <a:spcPct val="150000"/>
              </a:lnSpc>
            </a:pPr>
            <a:endParaRPr lang="zh-CN" altLang="zh-CN" b="1" dirty="0">
              <a:latin typeface="宋体-简 粗体" charset="-122"/>
              <a:cs typeface="宋体-简 粗体" charset="-122"/>
            </a:endParaRPr>
          </a:p>
        </p:txBody>
      </p:sp>
    </p:spTree>
    <p:extLst>
      <p:ext uri="{BB962C8B-B14F-4D97-AF65-F5344CB8AC3E}">
        <p14:creationId xmlns:p14="http://schemas.microsoft.com/office/powerpoint/2010/main" xmlns="" val="4289036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7" y="202168"/>
            <a:ext cx="1620957"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a:t>
            </a:r>
            <a:r>
              <a:rPr lang="zh-CN" altLang="en-US" sz="2800" b="1" dirty="0">
                <a:solidFill>
                  <a:srgbClr val="46A4D0"/>
                </a:solidFill>
                <a:latin typeface="宋体-简 粗体" charset="-122"/>
                <a:ea typeface="宋体-简 粗体" charset="-122"/>
                <a:cs typeface="宋体-简 粗体" charset="-122"/>
                <a:sym typeface="Times New Roman" charset="0"/>
              </a:rPr>
              <a:t>表</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mc:AlternateContent xmlns:mc="http://schemas.openxmlformats.org/markup-compatibility/2006">
        <mc:Choice xmlns:a14="http://schemas.microsoft.com/office/drawing/2010/main" xmlns="" Requires="a14">
          <p:graphicFrame>
            <p:nvGraphicFramePr>
              <p:cNvPr id="10" name="表格 9"/>
              <p:cNvGraphicFramePr>
                <a:graphicFrameLocks noGrp="1"/>
              </p:cNvGraphicFramePr>
              <p:nvPr>
                <p:extLst/>
              </p:nvPr>
            </p:nvGraphicFramePr>
            <p:xfrm>
              <a:off x="701575" y="1997660"/>
              <a:ext cx="10686866" cy="3913040"/>
            </p:xfrm>
            <a:graphic>
              <a:graphicData uri="http://schemas.openxmlformats.org/drawingml/2006/table">
                <a:tbl>
                  <a:tblPr firstRow="1" bandRow="1">
                    <a:tableStyleId>{2D5ABB26-0587-4C30-8999-92F81FD0307C}</a:tableStyleId>
                  </a:tblPr>
                  <a:tblGrid>
                    <a:gridCol w="618899">
                      <a:extLst>
                        <a:ext uri="{9D8B030D-6E8A-4147-A177-3AD203B41FA5}">
                          <a16:colId xmlns:a16="http://schemas.microsoft.com/office/drawing/2014/main" val="20000"/>
                        </a:ext>
                      </a:extLst>
                    </a:gridCol>
                    <a:gridCol w="618899">
                      <a:extLst>
                        <a:ext uri="{9D8B030D-6E8A-4147-A177-3AD203B41FA5}">
                          <a16:colId xmlns:a16="http://schemas.microsoft.com/office/drawing/2014/main" val="20001"/>
                        </a:ext>
                      </a:extLst>
                    </a:gridCol>
                    <a:gridCol w="679140">
                      <a:extLst>
                        <a:ext uri="{9D8B030D-6E8A-4147-A177-3AD203B41FA5}">
                          <a16:colId xmlns:a16="http://schemas.microsoft.com/office/drawing/2014/main" val="20002"/>
                        </a:ext>
                      </a:extLst>
                    </a:gridCol>
                    <a:gridCol w="678872">
                      <a:extLst>
                        <a:ext uri="{9D8B030D-6E8A-4147-A177-3AD203B41FA5}">
                          <a16:colId xmlns:a16="http://schemas.microsoft.com/office/drawing/2014/main" val="20003"/>
                        </a:ext>
                      </a:extLst>
                    </a:gridCol>
                    <a:gridCol w="720437">
                      <a:extLst>
                        <a:ext uri="{9D8B030D-6E8A-4147-A177-3AD203B41FA5}">
                          <a16:colId xmlns:a16="http://schemas.microsoft.com/office/drawing/2014/main" val="20004"/>
                        </a:ext>
                      </a:extLst>
                    </a:gridCol>
                    <a:gridCol w="706583">
                      <a:extLst>
                        <a:ext uri="{9D8B030D-6E8A-4147-A177-3AD203B41FA5}">
                          <a16:colId xmlns:a16="http://schemas.microsoft.com/office/drawing/2014/main" val="20005"/>
                        </a:ext>
                      </a:extLst>
                    </a:gridCol>
                    <a:gridCol w="3006436">
                      <a:extLst>
                        <a:ext uri="{9D8B030D-6E8A-4147-A177-3AD203B41FA5}">
                          <a16:colId xmlns:a16="http://schemas.microsoft.com/office/drawing/2014/main" val="20006"/>
                        </a:ext>
                      </a:extLst>
                    </a:gridCol>
                    <a:gridCol w="720436">
                      <a:extLst>
                        <a:ext uri="{9D8B030D-6E8A-4147-A177-3AD203B41FA5}">
                          <a16:colId xmlns:a16="http://schemas.microsoft.com/office/drawing/2014/main" val="20007"/>
                        </a:ext>
                      </a:extLst>
                    </a:gridCol>
                    <a:gridCol w="2258291">
                      <a:extLst>
                        <a:ext uri="{9D8B030D-6E8A-4147-A177-3AD203B41FA5}">
                          <a16:colId xmlns:a16="http://schemas.microsoft.com/office/drawing/2014/main" val="20008"/>
                        </a:ext>
                      </a:extLst>
                    </a:gridCol>
                    <a:gridCol w="678873">
                      <a:extLst>
                        <a:ext uri="{9D8B030D-6E8A-4147-A177-3AD203B41FA5}">
                          <a16:colId xmlns:a16="http://schemas.microsoft.com/office/drawing/2014/main" val="20009"/>
                        </a:ext>
                      </a:extLst>
                    </a:gridCol>
                  </a:tblGrid>
                  <a:tr h="51816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c</a:t>
                          </a:r>
                          <a:r>
                            <a:rPr lang="en-US" altLang="zh-CN" sz="2800" b="1" i="0" baseline="-25000" dirty="0" err="1" smtClean="0">
                              <a:latin typeface="Songti SC" charset="-122"/>
                              <a:ea typeface="Songti SC" charset="-122"/>
                              <a:cs typeface="Songti SC" charset="-122"/>
                            </a:rPr>
                            <a:t>j</a:t>
                          </a:r>
                          <a:r>
                            <a:rPr lang="en-US" altLang="zh-CN" sz="2800" b="1" i="0" baseline="0" dirty="0" smtClean="0">
                              <a:latin typeface="Cambria Math" charset="0"/>
                              <a:ea typeface="Cambria Math" charset="0"/>
                              <a:cs typeface="Cambria Math" charset="0"/>
                            </a:rPr>
                            <a:t>→</a:t>
                          </a:r>
                          <a:endParaRPr lang="zh-CN" altLang="en-US" sz="2800" b="1" i="0" dirty="0">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2800" b="1" i="0" baseline="-25000" dirty="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solidFill>
                                <a:schemeClr val="dk1"/>
                              </a:solidFill>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c</a:t>
                          </a:r>
                          <a:r>
                            <a:rPr lang="en-US" altLang="zh-CN" sz="2800" b="1" i="0" baseline="-25000" dirty="0" err="1" smtClean="0">
                              <a:latin typeface="Songti SC" charset="-122"/>
                              <a:ea typeface="Songti SC" charset="-122"/>
                              <a:cs typeface="Songti SC" charset="-122"/>
                            </a:rPr>
                            <a:t>n</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14:m>
                            <m:oMath xmlns:m="http://schemas.openxmlformats.org/officeDocument/2006/math">
                              <m:r>
                                <a:rPr lang="en-US" altLang="zh-CN" sz="2800" b="1" i="1" baseline="0" dirty="0" smtClean="0">
                                  <a:latin typeface="Cambria Math" charset="0"/>
                                  <a:ea typeface="Cambria Math" charset="0"/>
                                  <a:cs typeface="Cambria Math" charset="0"/>
                                </a:rPr>
                                <m:t>𝜽</m:t>
                              </m:r>
                            </m:oMath>
                          </a14:m>
                          <a:r>
                            <a:rPr lang="en-US" altLang="zh-CN" sz="2800" b="1" i="0" baseline="-25000" dirty="0" smtClean="0">
                              <a:latin typeface="Songti SC" charset="-122"/>
                              <a:ea typeface="Songti SC" charset="-122"/>
                              <a:cs typeface="Songti SC" charset="-122"/>
                            </a:rPr>
                            <a:t>i</a:t>
                          </a:r>
                          <a:endParaRPr lang="zh-CN" altLang="en-US" sz="2800" b="1" i="0" baseline="-2500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160">
                    <a:tc>
                      <a:txBody>
                        <a:bodyPr/>
                        <a:lstStyle/>
                        <a:p>
                          <a:r>
                            <a:rPr lang="en-US" altLang="zh-CN" sz="2800" dirty="0" smtClean="0">
                              <a:latin typeface="Songti SC" charset="-122"/>
                              <a:ea typeface="Songti SC" charset="-122"/>
                              <a:cs typeface="Songti SC" charset="-122"/>
                            </a:rPr>
                            <a:t>C</a:t>
                          </a:r>
                          <a:r>
                            <a:rPr lang="en-US" altLang="zh-CN" sz="2800" baseline="-25000" dirty="0" smtClean="0">
                              <a:latin typeface="Songti SC" charset="-122"/>
                              <a:ea typeface="Songti SC" charset="-122"/>
                              <a:cs typeface="Songti SC" charset="-122"/>
                            </a:rPr>
                            <a:t>B</a:t>
                          </a:r>
                          <a:endParaRPr lang="zh-CN" altLang="en-US" sz="2800" baseline="-25000" dirty="0">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latin typeface="Songti SC" charset="-122"/>
                              <a:ea typeface="Songti SC" charset="-122"/>
                              <a:cs typeface="Songti SC" charset="-122"/>
                            </a:rPr>
                            <a:t>X</a:t>
                          </a:r>
                          <a:r>
                            <a:rPr lang="en-US" altLang="zh-CN" sz="2800" baseline="-25000" dirty="0" smtClean="0">
                              <a:latin typeface="Songti SC" charset="-122"/>
                              <a:ea typeface="Songti SC" charset="-122"/>
                              <a:cs typeface="Songti SC" charset="-122"/>
                            </a:rPr>
                            <a:t>B</a:t>
                          </a:r>
                          <a:endParaRPr lang="zh-CN" altLang="en-US" sz="280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b</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1</a:t>
                          </a:r>
                          <a:endParaRPr lang="zh-CN" altLang="en-US" sz="2800" b="1" i="0" baseline="-25000" dirty="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err="1" smtClean="0">
                              <a:latin typeface="Songti SC" charset="-122"/>
                              <a:ea typeface="Songti SC" charset="-122"/>
                              <a:cs typeface="Songti SC" charset="-122"/>
                            </a:rPr>
                            <a:t>x</a:t>
                          </a:r>
                          <a:r>
                            <a:rPr lang="en-US" altLang="zh-CN" sz="2800" b="1" i="0" baseline="-25000" dirty="0" err="1" smtClean="0">
                              <a:latin typeface="Songti SC" charset="-122"/>
                              <a:ea typeface="Songti SC" charset="-122"/>
                              <a:cs typeface="Songti SC" charset="-122"/>
                            </a:rPr>
                            <a:t>n</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2800" b="1" i="0" baseline="-2500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r>
                            <a:rPr lang="en-US" altLang="zh-CN" sz="2800" b="1" i="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1</a:t>
                          </a:r>
                          <a:endParaRPr lang="zh-CN" altLang="en-US" sz="2800" b="1" i="0" baseline="-25000" dirty="0">
                            <a:solidFill>
                              <a:schemeClr val="tx1"/>
                            </a:solidFill>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1</a:t>
                          </a:r>
                          <a:endParaRPr lang="zh-CN" altLang="en-US" sz="2800" b="1" i="0" baseline="-25000" dirty="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b</a:t>
                          </a:r>
                          <a:r>
                            <a:rPr lang="en-US" altLang="zh-CN" sz="2800" b="1" i="0" baseline="-25000" dirty="0" smtClean="0">
                              <a:latin typeface="Songti SC" charset="-122"/>
                              <a:ea typeface="Songti SC" charset="-122"/>
                              <a:cs typeface="Songti SC" charset="-122"/>
                            </a:rPr>
                            <a:t>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1</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1</a:t>
                          </a:r>
                          <a:r>
                            <a:rPr lang="zh-CN" altLang="en-US" sz="2800" b="1" i="0" baseline="-25000" dirty="0" smtClean="0">
                              <a:latin typeface="Songti SC" charset="-122"/>
                              <a:ea typeface="Songti SC" charset="-122"/>
                              <a:cs typeface="Songti SC" charset="-122"/>
                            </a:rPr>
                            <a:t>，</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1n</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2800" b="1" i="1" baseline="0" dirty="0" smtClean="0">
                                  <a:latin typeface="Cambria Math" charset="0"/>
                                  <a:ea typeface="Cambria Math" charset="0"/>
                                  <a:cs typeface="Cambria Math" charset="0"/>
                                </a:rPr>
                                <m:t>𝜽</m:t>
                              </m:r>
                            </m:oMath>
                          </a14:m>
                          <a:r>
                            <a:rPr lang="en-US" altLang="zh-CN" sz="2800" b="1" i="0" baseline="-25000" dirty="0" smtClean="0">
                              <a:latin typeface="Songti SC" charset="-122"/>
                              <a:ea typeface="Songti SC" charset="-122"/>
                              <a:cs typeface="Songti SC" charset="-122"/>
                            </a:rPr>
                            <a:t>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2</a:t>
                          </a:r>
                          <a:endParaRPr lang="zh-CN" altLang="en-US" sz="2800" b="1" i="0" baseline="-25000" dirty="0" smtClean="0">
                            <a:solidFill>
                              <a:schemeClr val="tx1"/>
                            </a:solidFill>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2</a:t>
                          </a:r>
                          <a:endParaRPr lang="zh-CN" altLang="en-US" sz="2800" b="1" i="0" baseline="-25000" dirty="0" smtClean="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b</a:t>
                          </a:r>
                          <a:r>
                            <a:rPr lang="en-US" altLang="zh-CN" sz="2800" b="1" i="0" baseline="-25000" dirty="0" smtClean="0">
                              <a:latin typeface="Songti SC" charset="-122"/>
                              <a:ea typeface="Songti SC" charset="-122"/>
                              <a:cs typeface="Songti SC" charset="-122"/>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1</a:t>
                          </a:r>
                          <a:r>
                            <a:rPr lang="zh-CN" altLang="en-US" sz="2800" b="1" i="0" baseline="-25000" dirty="0" smtClean="0">
                              <a:latin typeface="Songti SC" charset="-122"/>
                              <a:ea typeface="Songti SC" charset="-122"/>
                              <a:cs typeface="Songti SC" charset="-122"/>
                            </a:rPr>
                            <a:t>，</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2n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2800" b="1" i="1" baseline="0" dirty="0" smtClean="0">
                                  <a:latin typeface="Cambria Math" charset="0"/>
                                  <a:ea typeface="Cambria Math" charset="0"/>
                                  <a:cs typeface="Cambria Math" charset="0"/>
                                </a:rPr>
                                <m:t>𝜽</m:t>
                              </m:r>
                            </m:oMath>
                          </a14:m>
                          <a:r>
                            <a:rPr lang="en-US" altLang="zh-CN" sz="2800" b="1" i="0" baseline="-25000" dirty="0" smtClean="0">
                              <a:latin typeface="Songti SC" charset="-122"/>
                              <a:ea typeface="Songti SC" charset="-122"/>
                              <a:cs typeface="Songti SC" charset="-122"/>
                            </a:rPr>
                            <a:t>2</a:t>
                          </a: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x</a:t>
                          </a:r>
                          <a:r>
                            <a:rPr lang="en-US" altLang="zh-CN" sz="2800" b="1" i="0" baseline="-25000" dirty="0" err="1"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b</a:t>
                          </a:r>
                          <a:r>
                            <a:rPr lang="en-US" altLang="zh-CN" sz="2800" b="1" i="0" baseline="-25000" dirty="0" err="1"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1</a:t>
                          </a:r>
                          <a:endParaRPr lang="zh-CN" altLang="en-US" sz="2800" b="1" i="0" baseline="-25000" dirty="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1</a:t>
                          </a:r>
                          <a:r>
                            <a:rPr lang="zh-CN" altLang="en-US" sz="2800" b="1" i="0" baseline="-25000" dirty="0" smtClean="0">
                              <a:latin typeface="Songti SC" charset="-122"/>
                              <a:ea typeface="Songti SC" charset="-122"/>
                              <a:cs typeface="Songti SC" charset="-122"/>
                            </a:rPr>
                            <a:t>，</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a</a:t>
                          </a:r>
                          <a:r>
                            <a:rPr lang="en-US" altLang="zh-CN" sz="2800" b="1" i="0" baseline="-25000" dirty="0" err="1" smtClean="0">
                              <a:latin typeface="Songti SC" charset="-122"/>
                              <a:ea typeface="Songti SC" charset="-122"/>
                              <a:cs typeface="Songti SC" charset="-122"/>
                            </a:rPr>
                            <a:t>mn</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2800" b="1" i="1" baseline="0" dirty="0" smtClean="0">
                                  <a:latin typeface="Cambria Math" charset="0"/>
                                  <a:ea typeface="Cambria Math" charset="0"/>
                                  <a:cs typeface="Cambria Math" charset="0"/>
                                </a:rPr>
                                <m:t>𝜽</m:t>
                              </m:r>
                            </m:oMath>
                          </a14:m>
                          <a:r>
                            <a:rPr lang="en-US" altLang="zh-CN" sz="2800" b="1" i="0" baseline="-25000" dirty="0" err="1"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80408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c</a:t>
                          </a:r>
                          <a:r>
                            <a:rPr lang="en-US" altLang="zh-CN" sz="2800" b="1" i="0" baseline="-25000" dirty="0" err="1" smtClean="0">
                              <a:latin typeface="Songti SC" charset="-122"/>
                              <a:ea typeface="Songti SC" charset="-122"/>
                              <a:cs typeface="Songti SC" charset="-122"/>
                            </a:rPr>
                            <a:t>j</a:t>
                          </a:r>
                          <a14:m>
                            <m:oMath xmlns:m="http://schemas.openxmlformats.org/officeDocument/2006/math">
                              <m:r>
                                <a:rPr kumimoji="1" lang="zh-CN" altLang="en-US" sz="2800" i="1" smtClean="0">
                                  <a:latin typeface="Cambria Math" charset="0"/>
                                  <a:ea typeface="Cambria Math" charset="0"/>
                                  <a:cs typeface="Cambria Math" charset="0"/>
                                </a:rPr>
                                <m:t>−</m:t>
                              </m:r>
                            </m:oMath>
                          </a14:m>
                          <a:r>
                            <a:rPr lang="en-US" altLang="zh-CN" sz="2800" b="1" i="0" dirty="0" smtClean="0">
                              <a:latin typeface="Songti SC" charset="-122"/>
                              <a:ea typeface="Songti SC" charset="-122"/>
                              <a:cs typeface="Songti SC" charset="-122"/>
                            </a:rPr>
                            <a:t>z</a:t>
                          </a:r>
                          <a:r>
                            <a:rPr lang="en-US" altLang="zh-CN" sz="2800" b="1" i="0" baseline="-25000" dirty="0" smtClean="0">
                              <a:latin typeface="Songti SC" charset="-122"/>
                              <a:ea typeface="Songti SC" charset="-122"/>
                              <a:cs typeface="Songti SC" charset="-122"/>
                            </a:rPr>
                            <a:t>j</a:t>
                          </a:r>
                          <a:endParaRPr lang="zh-CN" altLang="en-US" sz="2800" b="1" i="0" baseline="-25000" dirty="0">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2800" b="1" i="0" baseline="-2500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0</a:t>
                          </a:r>
                          <a:endParaRPr lang="zh-CN" altLang="en-US" sz="2800" b="1" i="0" baseline="-2500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0</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m+1</a:t>
                          </a:r>
                          <a14:m>
                            <m:oMath xmlns:m="http://schemas.openxmlformats.org/officeDocument/2006/math">
                              <m:r>
                                <a:rPr kumimoji="1" lang="zh-CN" altLang="en-US" sz="2800" i="1" smtClean="0">
                                  <a:latin typeface="Cambria Math" charset="0"/>
                                  <a:ea typeface="Cambria Math" charset="0"/>
                                  <a:cs typeface="Cambria Math" charset="0"/>
                                </a:rPr>
                                <m:t>−</m:t>
                              </m:r>
                              <m:nary>
                                <m:naryPr>
                                  <m:chr m:val="∑"/>
                                  <m:ctrlPr>
                                    <a:rPr kumimoji="1" lang="zh-CN" altLang="en-US" sz="2800" i="1" smtClean="0">
                                      <a:latin typeface="Cambria Math" panose="02040503050406030204" pitchFamily="18" charset="0"/>
                                      <a:ea typeface="Cambria Math" charset="0"/>
                                      <a:cs typeface="Cambria Math" charset="0"/>
                                    </a:rPr>
                                  </m:ctrlPr>
                                </m:naryPr>
                                <m:sub>
                                  <m:r>
                                    <a:rPr kumimoji="1" lang="en-US" altLang="zh-CN" sz="2800" i="1" smtClean="0">
                                      <a:latin typeface="Cambria Math" charset="0"/>
                                      <a:ea typeface="Cambria Math" charset="0"/>
                                      <a:cs typeface="Cambria Math" charset="0"/>
                                    </a:rPr>
                                    <m:t>𝑖</m:t>
                                  </m:r>
                                  <m:r>
                                    <a:rPr kumimoji="1" lang="en-US" altLang="zh-CN" sz="2800" i="1" smtClean="0">
                                      <a:latin typeface="Cambria Math" charset="0"/>
                                      <a:ea typeface="Cambria Math" charset="0"/>
                                      <a:cs typeface="Cambria Math" charset="0"/>
                                    </a:rPr>
                                    <m:t>=1</m:t>
                                  </m:r>
                                </m:sub>
                                <m:sup>
                                  <m:r>
                                    <a:rPr kumimoji="1" lang="en-US" altLang="zh-CN" sz="2800" b="0" i="1" smtClean="0">
                                      <a:latin typeface="Cambria Math" charset="0"/>
                                      <a:ea typeface="Cambria Math" charset="0"/>
                                      <a:cs typeface="Cambria Math" charset="0"/>
                                    </a:rPr>
                                    <m:t>𝑚</m:t>
                                  </m:r>
                                </m:sup>
                                <m:e>
                                  <m:r>
                                    <m:rPr>
                                      <m:nor/>
                                    </m:rPr>
                                    <a:rPr lang="en-US" altLang="zh-CN" sz="2800" b="1" i="0" baseline="0" dirty="0" smtClean="0">
                                      <a:latin typeface="Songti SC" charset="-122"/>
                                      <a:ea typeface="Songti SC" charset="-122"/>
                                      <a:cs typeface="Songti SC" charset="-122"/>
                                    </a:rPr>
                                    <m:t>c</m:t>
                                  </m:r>
                                  <m:r>
                                    <m:rPr>
                                      <m:sty m:val="p"/>
                                    </m:rPr>
                                    <a:rPr lang="en-US" altLang="zh-CN" sz="2800" b="1" i="1" baseline="-25000" dirty="0" smtClean="0">
                                      <a:latin typeface="Cambria Math" charset="0"/>
                                      <a:ea typeface="Songti SC" charset="-122"/>
                                      <a:cs typeface="Songti SC" charset="-122"/>
                                    </a:rPr>
                                    <m:t>i</m:t>
                                  </m:r>
                                </m:e>
                              </m:nary>
                            </m:oMath>
                          </a14:m>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i</a:t>
                          </a:r>
                          <a:r>
                            <a:rPr lang="zh-CN" altLang="en-US" sz="2800" b="1" i="0" baseline="-25000" dirty="0" smtClean="0">
                              <a:latin typeface="Songti SC" charset="-122"/>
                              <a:ea typeface="Songti SC" charset="-122"/>
                              <a:cs typeface="Songti SC" charset="-122"/>
                            </a:rPr>
                            <a:t>，</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c</a:t>
                          </a:r>
                          <a:r>
                            <a:rPr lang="en-US" altLang="zh-CN" sz="2800" b="1" i="0" baseline="-25000" dirty="0" err="1" smtClean="0">
                              <a:latin typeface="Songti SC" charset="-122"/>
                              <a:ea typeface="Songti SC" charset="-122"/>
                              <a:cs typeface="Songti SC" charset="-122"/>
                            </a:rPr>
                            <a:t>n</a:t>
                          </a:r>
                          <a14:m>
                            <m:oMath xmlns:m="http://schemas.openxmlformats.org/officeDocument/2006/math">
                              <m:r>
                                <a:rPr kumimoji="1" lang="zh-CN" altLang="en-US" sz="2800" i="1" smtClean="0">
                                  <a:latin typeface="Cambria Math" charset="0"/>
                                  <a:ea typeface="Cambria Math" charset="0"/>
                                  <a:cs typeface="Cambria Math" charset="0"/>
                                </a:rPr>
                                <m:t>−</m:t>
                              </m:r>
                              <m:nary>
                                <m:naryPr>
                                  <m:chr m:val="∑"/>
                                  <m:ctrlPr>
                                    <a:rPr kumimoji="1" lang="zh-CN" altLang="en-US" sz="2800" i="1" smtClean="0">
                                      <a:latin typeface="Cambria Math" panose="02040503050406030204" pitchFamily="18" charset="0"/>
                                      <a:ea typeface="Cambria Math" charset="0"/>
                                      <a:cs typeface="Cambria Math" charset="0"/>
                                    </a:rPr>
                                  </m:ctrlPr>
                                </m:naryPr>
                                <m:sub>
                                  <m:r>
                                    <a:rPr kumimoji="1" lang="en-US" altLang="zh-CN" sz="2800" i="1" smtClean="0">
                                      <a:latin typeface="Cambria Math" charset="0"/>
                                      <a:ea typeface="Cambria Math" charset="0"/>
                                      <a:cs typeface="Cambria Math" charset="0"/>
                                    </a:rPr>
                                    <m:t>𝑖</m:t>
                                  </m:r>
                                  <m:r>
                                    <a:rPr kumimoji="1" lang="en-US" altLang="zh-CN" sz="2800" i="1" smtClean="0">
                                      <a:latin typeface="Cambria Math" charset="0"/>
                                      <a:ea typeface="Cambria Math" charset="0"/>
                                      <a:cs typeface="Cambria Math" charset="0"/>
                                    </a:rPr>
                                    <m:t>=1</m:t>
                                  </m:r>
                                </m:sub>
                                <m:sup>
                                  <m:r>
                                    <a:rPr kumimoji="1" lang="en-US" altLang="zh-CN" sz="2800" b="0" i="1" smtClean="0">
                                      <a:latin typeface="Cambria Math" charset="0"/>
                                      <a:ea typeface="Cambria Math" charset="0"/>
                                      <a:cs typeface="Cambria Math" charset="0"/>
                                    </a:rPr>
                                    <m:t>𝑚</m:t>
                                  </m:r>
                                </m:sup>
                                <m:e>
                                  <m:r>
                                    <m:rPr>
                                      <m:nor/>
                                    </m:rPr>
                                    <a:rPr lang="en-US" altLang="zh-CN" sz="2800" b="1" i="0" baseline="0" dirty="0" smtClean="0">
                                      <a:latin typeface="Songti SC" charset="-122"/>
                                      <a:ea typeface="Songti SC" charset="-122"/>
                                      <a:cs typeface="Songti SC" charset="-122"/>
                                    </a:rPr>
                                    <m:t>c</m:t>
                                  </m:r>
                                  <m:r>
                                    <m:rPr>
                                      <m:sty m:val="p"/>
                                    </m:rPr>
                                    <a:rPr lang="en-US" altLang="zh-CN" sz="2800" b="1" i="1" baseline="-25000" dirty="0" smtClean="0">
                                      <a:latin typeface="Cambria Math" charset="0"/>
                                      <a:ea typeface="Songti SC" charset="-122"/>
                                      <a:cs typeface="Songti SC" charset="-122"/>
                                    </a:rPr>
                                    <m:t>i</m:t>
                                  </m:r>
                                </m:e>
                              </m:nary>
                            </m:oMath>
                          </a14:m>
                          <a:r>
                            <a:rPr lang="en-US" altLang="zh-CN" sz="2800" b="1" i="0" baseline="0" dirty="0" err="1" smtClean="0">
                              <a:latin typeface="Songti SC" charset="-122"/>
                              <a:ea typeface="Songti SC" charset="-122"/>
                              <a:cs typeface="Songti SC" charset="-122"/>
                            </a:rPr>
                            <a:t>a</a:t>
                          </a:r>
                          <a:r>
                            <a:rPr lang="en-US" altLang="zh-CN" sz="2800" b="1" i="0" baseline="-25000" dirty="0" err="1" smtClean="0">
                              <a:latin typeface="Songti SC" charset="-122"/>
                              <a:ea typeface="Songti SC" charset="-122"/>
                              <a:cs typeface="Songti SC" charset="-122"/>
                            </a:rPr>
                            <a:t>in</a:t>
                          </a:r>
                          <a:r>
                            <a:rPr lang="en-US" altLang="zh-CN" sz="2800" b="1" i="0" baseline="-25000" dirty="0" smtClean="0">
                              <a:latin typeface="Songti SC" charset="-122"/>
                              <a:ea typeface="Songti SC" charset="-122"/>
                              <a:cs typeface="Songti SC" charset="-122"/>
                            </a:rPr>
                            <a:t> </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Choice>
        <mc:Fallback>
          <p:graphicFrame>
            <p:nvGraphicFramePr>
              <p:cNvPr id="10" name="表格 9"/>
              <p:cNvGraphicFramePr>
                <a:graphicFrameLocks noGrp="1"/>
              </p:cNvGraphicFramePr>
              <p:nvPr>
                <p:extLst/>
              </p:nvPr>
            </p:nvGraphicFramePr>
            <p:xfrm>
              <a:off x="701575" y="1997660"/>
              <a:ext cx="10686866" cy="4197520"/>
            </p:xfrm>
            <a:graphic>
              <a:graphicData uri="http://schemas.openxmlformats.org/drawingml/2006/table">
                <a:tbl>
                  <a:tblPr firstRow="1" bandRow="1">
                    <a:tableStyleId>{2D5ABB26-0587-4C30-8999-92F81FD0307C}</a:tableStyleId>
                  </a:tblPr>
                  <a:tblGrid>
                    <a:gridCol w="618899"/>
                    <a:gridCol w="618899"/>
                    <a:gridCol w="679140"/>
                    <a:gridCol w="678872"/>
                    <a:gridCol w="720437"/>
                    <a:gridCol w="706583"/>
                    <a:gridCol w="3006436"/>
                    <a:gridCol w="720436"/>
                    <a:gridCol w="2258291"/>
                    <a:gridCol w="678873"/>
                  </a:tblGrid>
                  <a:tr h="518160">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c</a:t>
                          </a:r>
                          <a:r>
                            <a:rPr lang="en-US" altLang="zh-CN" sz="2800" b="1" i="0" baseline="-25000" dirty="0" err="1" smtClean="0">
                              <a:latin typeface="Songti SC" charset="-122"/>
                              <a:ea typeface="Songti SC" charset="-122"/>
                              <a:cs typeface="Songti SC" charset="-122"/>
                            </a:rPr>
                            <a:t>j</a:t>
                          </a:r>
                          <a:r>
                            <a:rPr lang="en-US" altLang="zh-CN" sz="2800" b="1" i="0" baseline="0" dirty="0" smtClean="0">
                              <a:latin typeface="Cambria Math" charset="0"/>
                              <a:ea typeface="Cambria Math" charset="0"/>
                              <a:cs typeface="Cambria Math" charset="0"/>
                            </a:rPr>
                            <a:t>→</a:t>
                          </a:r>
                          <a:endParaRPr lang="zh-CN" altLang="en-US" sz="2800" b="1" i="0" dirty="0">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2800" b="1" i="0" baseline="-25000" dirty="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solidFill>
                                <a:schemeClr val="dk1"/>
                              </a:solidFill>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c</a:t>
                          </a:r>
                          <a:r>
                            <a:rPr lang="en-US" altLang="zh-CN" sz="2800" b="1" i="0" baseline="-25000" dirty="0" err="1" smtClean="0">
                              <a:latin typeface="Songti SC" charset="-122"/>
                              <a:ea typeface="Songti SC" charset="-122"/>
                              <a:cs typeface="Songti SC" charset="-122"/>
                            </a:rPr>
                            <a:t>n</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480180" t="-7647" r="-901" b="-281176"/>
                          </a:stretch>
                        </a:blipFill>
                      </a:tcPr>
                    </a:tc>
                  </a:tr>
                  <a:tr h="518160">
                    <a:tc>
                      <a:txBody>
                        <a:bodyPr/>
                        <a:lstStyle/>
                        <a:p>
                          <a:r>
                            <a:rPr lang="en-US" altLang="zh-CN" sz="2800" dirty="0" smtClean="0">
                              <a:latin typeface="Songti SC" charset="-122"/>
                              <a:ea typeface="Songti SC" charset="-122"/>
                              <a:cs typeface="Songti SC" charset="-122"/>
                            </a:rPr>
                            <a:t>C</a:t>
                          </a:r>
                          <a:r>
                            <a:rPr lang="en-US" altLang="zh-CN" sz="2800" baseline="-25000" dirty="0" smtClean="0">
                              <a:latin typeface="Songti SC" charset="-122"/>
                              <a:ea typeface="Songti SC" charset="-122"/>
                              <a:cs typeface="Songti SC" charset="-122"/>
                            </a:rPr>
                            <a:t>B</a:t>
                          </a:r>
                          <a:endParaRPr lang="zh-CN" altLang="en-US" sz="2800" baseline="-25000" dirty="0">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latin typeface="Songti SC" charset="-122"/>
                              <a:ea typeface="Songti SC" charset="-122"/>
                              <a:cs typeface="Songti SC" charset="-122"/>
                            </a:rPr>
                            <a:t>X</a:t>
                          </a:r>
                          <a:r>
                            <a:rPr lang="en-US" altLang="zh-CN" sz="2800" baseline="-25000" dirty="0" smtClean="0">
                              <a:latin typeface="Songti SC" charset="-122"/>
                              <a:ea typeface="Songti SC" charset="-122"/>
                              <a:cs typeface="Songti SC" charset="-122"/>
                            </a:rPr>
                            <a:t>B</a:t>
                          </a:r>
                          <a:endParaRPr lang="zh-CN" altLang="en-US" sz="280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b</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1</a:t>
                          </a:r>
                          <a:endParaRPr lang="zh-CN" altLang="en-US" sz="2800" b="1" i="0" baseline="-25000" dirty="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err="1" smtClean="0">
                              <a:latin typeface="Songti SC" charset="-122"/>
                              <a:ea typeface="Songti SC" charset="-122"/>
                              <a:cs typeface="Songti SC" charset="-122"/>
                            </a:rPr>
                            <a:t>x</a:t>
                          </a:r>
                          <a:r>
                            <a:rPr lang="en-US" altLang="zh-CN" sz="2800" b="1" i="0" baseline="-25000" dirty="0" err="1" smtClean="0">
                              <a:latin typeface="Songti SC" charset="-122"/>
                              <a:ea typeface="Songti SC" charset="-122"/>
                              <a:cs typeface="Songti SC" charset="-122"/>
                            </a:rPr>
                            <a:t>n</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2800" b="1" i="0" baseline="-2500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8160">
                    <a:tc>
                      <a:txBody>
                        <a:bodyPr/>
                        <a:lstStyle/>
                        <a:p>
                          <a:r>
                            <a:rPr lang="en-US" altLang="zh-CN" sz="2800" b="1" i="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1</a:t>
                          </a:r>
                          <a:endParaRPr lang="zh-CN" altLang="en-US" sz="2800" b="1" i="0" baseline="-25000" dirty="0">
                            <a:solidFill>
                              <a:schemeClr val="tx1"/>
                            </a:solidFill>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1</a:t>
                          </a:r>
                          <a:endParaRPr lang="zh-CN" altLang="en-US" sz="2800" b="1" i="0" baseline="-25000" dirty="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b</a:t>
                          </a:r>
                          <a:r>
                            <a:rPr lang="en-US" altLang="zh-CN" sz="2800" b="1" i="0" baseline="-25000" dirty="0" smtClean="0">
                              <a:latin typeface="Songti SC" charset="-122"/>
                              <a:ea typeface="Songti SC" charset="-122"/>
                              <a:cs typeface="Songti SC" charset="-122"/>
                            </a:rPr>
                            <a:t>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1</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1</a:t>
                          </a:r>
                          <a:r>
                            <a:rPr lang="zh-CN" altLang="en-US" sz="2800" b="1" i="0" baseline="-25000" dirty="0" smtClean="0">
                              <a:latin typeface="Songti SC" charset="-122"/>
                              <a:ea typeface="Songti SC" charset="-122"/>
                              <a:cs typeface="Songti SC" charset="-122"/>
                            </a:rPr>
                            <a:t>，</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1n</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480180" t="-215294" r="-901" b="-462353"/>
                          </a:stretch>
                        </a:blipFill>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2</a:t>
                          </a:r>
                          <a:endParaRPr lang="zh-CN" altLang="en-US" sz="2800" b="1" i="0" baseline="-25000" dirty="0" smtClean="0">
                            <a:solidFill>
                              <a:schemeClr val="tx1"/>
                            </a:solidFill>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x</a:t>
                          </a:r>
                          <a:r>
                            <a:rPr lang="en-US" altLang="zh-CN" sz="2800" b="1" i="0" baseline="-25000" dirty="0" smtClean="0">
                              <a:latin typeface="Songti SC" charset="-122"/>
                              <a:ea typeface="Songti SC" charset="-122"/>
                              <a:cs typeface="Songti SC" charset="-122"/>
                            </a:rPr>
                            <a:t>2</a:t>
                          </a:r>
                          <a:endParaRPr lang="zh-CN" altLang="en-US" sz="2800" b="1" i="0" baseline="-25000" dirty="0" smtClean="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b</a:t>
                          </a:r>
                          <a:r>
                            <a:rPr lang="en-US" altLang="zh-CN" sz="2800" b="1" i="0" baseline="-25000" dirty="0" smtClean="0">
                              <a:latin typeface="Songti SC" charset="-122"/>
                              <a:ea typeface="Songti SC" charset="-122"/>
                              <a:cs typeface="Songti SC" charset="-122"/>
                            </a:rPr>
                            <a:t>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1</a:t>
                          </a:r>
                          <a:r>
                            <a:rPr lang="zh-CN" altLang="en-US" sz="2800" b="1" i="0" baseline="-25000" dirty="0" smtClean="0">
                              <a:latin typeface="Songti SC" charset="-122"/>
                              <a:ea typeface="Songti SC" charset="-122"/>
                              <a:cs typeface="Songti SC" charset="-122"/>
                            </a:rPr>
                            <a:t>，</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2n</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480180" t="-311628" r="-901" b="-356977"/>
                          </a:stretch>
                        </a:blipFill>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c</a:t>
                          </a:r>
                          <a:r>
                            <a:rPr lang="en-US" altLang="zh-CN" sz="2800" b="1" i="0" baseline="-25000" dirty="0"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x</a:t>
                          </a:r>
                          <a:r>
                            <a:rPr lang="en-US" altLang="zh-CN" sz="2800" b="1" i="0" baseline="-25000" dirty="0" err="1"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b</a:t>
                          </a:r>
                          <a:r>
                            <a:rPr lang="en-US" altLang="zh-CN" sz="2800" b="1" i="0" baseline="-25000" dirty="0" err="1" smtClean="0">
                              <a:latin typeface="Songti SC" charset="-122"/>
                              <a:ea typeface="Songti SC" charset="-122"/>
                              <a:cs typeface="Songti SC" charset="-122"/>
                            </a:rPr>
                            <a:t>m</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0</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1</a:t>
                          </a:r>
                          <a:endParaRPr lang="zh-CN" altLang="en-US" sz="2800" b="1" i="0" baseline="-25000" dirty="0">
                            <a:solidFill>
                              <a:schemeClr val="tx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smtClean="0">
                              <a:latin typeface="Songti SC" charset="-122"/>
                              <a:ea typeface="Songti SC" charset="-122"/>
                              <a:cs typeface="Songti SC" charset="-122"/>
                            </a:rPr>
                            <a:t>a</a:t>
                          </a:r>
                          <a:r>
                            <a:rPr lang="en-US" altLang="zh-CN" sz="2800" b="1" i="0" baseline="-25000" dirty="0" smtClean="0">
                              <a:latin typeface="Songti SC" charset="-122"/>
                              <a:ea typeface="Songti SC" charset="-122"/>
                              <a:cs typeface="Songti SC" charset="-122"/>
                            </a:rPr>
                            <a:t>1</a:t>
                          </a:r>
                          <a:r>
                            <a:rPr lang="zh-CN" altLang="en-US" sz="2800" b="1" i="0" baseline="-25000" dirty="0" smtClean="0">
                              <a:latin typeface="Songti SC" charset="-122"/>
                              <a:ea typeface="Songti SC" charset="-122"/>
                              <a:cs typeface="Songti SC" charset="-122"/>
                            </a:rPr>
                            <a:t>，</a:t>
                          </a:r>
                          <a:r>
                            <a:rPr lang="en-US" altLang="zh-CN" sz="2800" b="1" i="0" baseline="-25000" dirty="0" smtClean="0">
                              <a:latin typeface="Songti SC" charset="-122"/>
                              <a:ea typeface="Songti SC" charset="-122"/>
                              <a:cs typeface="Songti SC" charset="-122"/>
                            </a:rPr>
                            <a:t>m+1</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baseline="0" dirty="0" err="1" smtClean="0">
                              <a:latin typeface="Songti SC" charset="-122"/>
                              <a:ea typeface="Songti SC" charset="-122"/>
                              <a:cs typeface="Songti SC" charset="-122"/>
                            </a:rPr>
                            <a:t>a</a:t>
                          </a:r>
                          <a:r>
                            <a:rPr lang="en-US" altLang="zh-CN" sz="2800" b="1" i="0" baseline="-25000" dirty="0" err="1" smtClean="0">
                              <a:latin typeface="Songti SC" charset="-122"/>
                              <a:ea typeface="Songti SC" charset="-122"/>
                              <a:cs typeface="Songti SC" charset="-122"/>
                            </a:rPr>
                            <a:t>mn</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480180" t="-516471" r="-901" b="-161176"/>
                          </a:stretch>
                        </a:blipFill>
                      </a:tcPr>
                    </a:tc>
                  </a:tr>
                  <a:tr h="804080">
                    <a:tc gridSpan="3">
                      <a:txBody>
                        <a:bodyPr/>
                        <a:lstStyle/>
                        <a:p>
                          <a:endParaRPr lang="zh-CN"/>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t="-396970" r="-457143" b="-3788"/>
                          </a:stretch>
                        </a:blipFill>
                      </a:tcPr>
                    </a:tc>
                    <a:tc hMerge="1">
                      <a:txBody>
                        <a:bodyPr/>
                        <a:lstStyle/>
                        <a:p>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2800" b="1" i="0" baseline="-2500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0</a:t>
                          </a:r>
                          <a:endParaRPr lang="zh-CN" altLang="en-US" sz="2800" b="1" i="0" baseline="-2500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800" b="1" i="0" dirty="0" smtClean="0">
                              <a:latin typeface="Songti SC" charset="-122"/>
                              <a:ea typeface="Songti SC" charset="-122"/>
                              <a:cs typeface="Songti SC" charset="-122"/>
                            </a:rPr>
                            <a:t>…</a:t>
                          </a:r>
                          <a:endParaRPr lang="zh-CN" altLang="en-US" sz="2800" b="1" i="0" dirty="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dirty="0" smtClean="0">
                              <a:latin typeface="Songti SC" charset="-122"/>
                              <a:ea typeface="Songti SC" charset="-122"/>
                              <a:cs typeface="Songti SC" charset="-122"/>
                            </a:rPr>
                            <a:t>0</a:t>
                          </a: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133603" t="-396970" r="-121660" b="-3788"/>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i="0" kern="1200" dirty="0" smtClean="0">
                              <a:latin typeface="Songti SC" charset="-122"/>
                              <a:ea typeface="Songti SC" charset="-122"/>
                              <a:cs typeface="Songti SC" charset="-122"/>
                            </a:rPr>
                            <a:t>…</a:t>
                          </a:r>
                          <a:endParaRPr lang="zh-CN" altLang="en-US" sz="2800" b="1" i="0" kern="1200" dirty="0" smtClean="0">
                            <a:solidFill>
                              <a:schemeClr val="dk1"/>
                            </a:solidFill>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42857" t="-396970" r="-30189" b="-3788"/>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i="0" baseline="-25000" dirty="0" smtClean="0">
                            <a:latin typeface="Songti SC" charset="-122"/>
                            <a:ea typeface="Songti SC" charset="-122"/>
                            <a:cs typeface="Songti SC" charset="-122"/>
                          </a:endParaRPr>
                        </a:p>
                      </a:txBody>
                      <a:tcPr anchor="ctr" anchorCtr="1">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4" name="矩形 13"/>
          <p:cNvSpPr/>
          <p:nvPr/>
        </p:nvSpPr>
        <p:spPr>
          <a:xfrm>
            <a:off x="1301461" y="2507674"/>
            <a:ext cx="610467" cy="498764"/>
          </a:xfrm>
          <a:prstGeom prst="rect">
            <a:avLst/>
          </a:prstGeom>
          <a:no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ln>
              <a:noFill/>
            </a:endParaRPr>
          </a:p>
        </p:txBody>
      </p:sp>
      <p:sp>
        <p:nvSpPr>
          <p:cNvPr id="25" name="矩形 24"/>
          <p:cNvSpPr/>
          <p:nvPr/>
        </p:nvSpPr>
        <p:spPr>
          <a:xfrm>
            <a:off x="674977" y="2507674"/>
            <a:ext cx="610467" cy="498764"/>
          </a:xfrm>
          <a:prstGeom prst="rect">
            <a:avLst/>
          </a:prstGeom>
          <a:no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ln>
              <a:noFill/>
            </a:endParaRPr>
          </a:p>
        </p:txBody>
      </p:sp>
      <p:sp>
        <p:nvSpPr>
          <p:cNvPr id="26" name="矩形 25"/>
          <p:cNvSpPr/>
          <p:nvPr/>
        </p:nvSpPr>
        <p:spPr>
          <a:xfrm>
            <a:off x="1911063" y="2507674"/>
            <a:ext cx="693592" cy="498764"/>
          </a:xfrm>
          <a:prstGeom prst="rect">
            <a:avLst/>
          </a:prstGeom>
          <a:no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ln>
              <a:noFill/>
            </a:endParaRPr>
          </a:p>
        </p:txBody>
      </p:sp>
      <p:sp>
        <p:nvSpPr>
          <p:cNvPr id="28" name="矩形 27"/>
          <p:cNvSpPr/>
          <p:nvPr/>
        </p:nvSpPr>
        <p:spPr>
          <a:xfrm>
            <a:off x="674978" y="1997659"/>
            <a:ext cx="1929679" cy="498764"/>
          </a:xfrm>
          <a:prstGeom prst="rect">
            <a:avLst/>
          </a:prstGeom>
          <a:no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ln>
              <a:noFill/>
            </a:endParaRPr>
          </a:p>
        </p:txBody>
      </p:sp>
      <p:sp>
        <p:nvSpPr>
          <p:cNvPr id="29" name="矩形 28"/>
          <p:cNvSpPr/>
          <p:nvPr/>
        </p:nvSpPr>
        <p:spPr>
          <a:xfrm>
            <a:off x="10705669" y="1997659"/>
            <a:ext cx="682769" cy="1008779"/>
          </a:xfrm>
          <a:prstGeom prst="rect">
            <a:avLst/>
          </a:prstGeom>
          <a:no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ln>
              <a:noFill/>
            </a:endParaRPr>
          </a:p>
        </p:txBody>
      </p:sp>
      <p:sp>
        <p:nvSpPr>
          <p:cNvPr id="30" name="矩形 29"/>
          <p:cNvSpPr/>
          <p:nvPr/>
        </p:nvSpPr>
        <p:spPr>
          <a:xfrm>
            <a:off x="674978" y="5352892"/>
            <a:ext cx="1929679" cy="459468"/>
          </a:xfrm>
          <a:prstGeom prst="rect">
            <a:avLst/>
          </a:prstGeom>
          <a:no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n>
                <a:solidFill>
                  <a:srgbClr val="FF0000"/>
                </a:solidFill>
              </a:ln>
              <a:noFill/>
            </a:endParaRPr>
          </a:p>
        </p:txBody>
      </p:sp>
      <p:sp>
        <p:nvSpPr>
          <p:cNvPr id="2" name="矩形 1"/>
          <p:cNvSpPr/>
          <p:nvPr/>
        </p:nvSpPr>
        <p:spPr>
          <a:xfrm>
            <a:off x="701575" y="838861"/>
            <a:ext cx="5451967" cy="1200329"/>
          </a:xfrm>
          <a:prstGeom prst="rect">
            <a:avLst/>
          </a:prstGeom>
        </p:spPr>
        <p:txBody>
          <a:bodyPr wrap="square">
            <a:spAutoFit/>
          </a:bodyPr>
          <a:lstStyle/>
          <a:p>
            <a:r>
              <a:rPr lang="en-US" altLang="zh-CN" sz="2400" dirty="0">
                <a:latin typeface="Songti SC" charset="-122"/>
                <a:ea typeface="Songti SC" charset="-122"/>
                <a:cs typeface="Songti SC" charset="-122"/>
              </a:rPr>
              <a:t>X</a:t>
            </a:r>
            <a:r>
              <a:rPr lang="en-US" altLang="zh-CN" sz="2400" baseline="-25000" dirty="0">
                <a:latin typeface="Songti SC" charset="-122"/>
                <a:ea typeface="Songti SC" charset="-122"/>
                <a:cs typeface="Songti SC" charset="-122"/>
              </a:rPr>
              <a:t>B</a:t>
            </a:r>
            <a:r>
              <a:rPr lang="zh-CN" altLang="en-US" sz="2400" b="1" dirty="0">
                <a:latin typeface="宋体-简 粗体" charset="-122"/>
                <a:cs typeface="宋体-简 粗体" charset="-122"/>
              </a:rPr>
              <a:t>列中填入基变量</a:t>
            </a:r>
          </a:p>
          <a:p>
            <a:r>
              <a:rPr lang="en-US" altLang="zh-CN" sz="2400" dirty="0" smtClean="0">
                <a:latin typeface="Songti SC" charset="-122"/>
                <a:ea typeface="Songti SC" charset="-122"/>
                <a:cs typeface="Songti SC" charset="-122"/>
              </a:rPr>
              <a:t>C</a:t>
            </a:r>
            <a:r>
              <a:rPr lang="en-US" altLang="zh-CN" sz="2400" baseline="-25000" dirty="0" smtClean="0">
                <a:latin typeface="Songti SC" charset="-122"/>
                <a:ea typeface="Songti SC" charset="-122"/>
                <a:cs typeface="Songti SC" charset="-122"/>
              </a:rPr>
              <a:t>B</a:t>
            </a:r>
            <a:r>
              <a:rPr lang="zh-CN" altLang="en-US" sz="2400" dirty="0" smtClean="0">
                <a:latin typeface="Songti SC" charset="-122"/>
                <a:ea typeface="Songti SC" charset="-122"/>
                <a:cs typeface="Songti SC" charset="-122"/>
              </a:rPr>
              <a:t>列中填入与基变量相对应的价值系数</a:t>
            </a:r>
          </a:p>
          <a:p>
            <a:r>
              <a:rPr lang="en-US" altLang="zh-CN" sz="2400" dirty="0" smtClean="0">
                <a:latin typeface="Songti SC" charset="-122"/>
                <a:ea typeface="Songti SC" charset="-122"/>
                <a:cs typeface="Songti SC" charset="-122"/>
              </a:rPr>
              <a:t>b</a:t>
            </a:r>
            <a:r>
              <a:rPr lang="zh-CN" altLang="en-US" sz="2400" dirty="0" smtClean="0">
                <a:latin typeface="Songti SC" charset="-122"/>
                <a:ea typeface="Songti SC" charset="-122"/>
                <a:cs typeface="Songti SC" charset="-122"/>
              </a:rPr>
              <a:t>列中填入约束方程右端常数</a:t>
            </a:r>
            <a:endParaRPr lang="zh-CN" altLang="en-US" sz="2400" dirty="0">
              <a:latin typeface="Songti SC" charset="-122"/>
              <a:ea typeface="Songti SC" charset="-122"/>
              <a:cs typeface="Songti SC" charset="-122"/>
            </a:endParaRPr>
          </a:p>
        </p:txBody>
      </p:sp>
      <mc:AlternateContent xmlns:mc="http://schemas.openxmlformats.org/markup-compatibility/2006">
        <mc:Choice xmlns:a14="http://schemas.microsoft.com/office/drawing/2010/main" xmlns="" Requires="a14">
          <p:sp>
            <p:nvSpPr>
              <p:cNvPr id="15" name="矩形 14"/>
              <p:cNvSpPr/>
              <p:nvPr/>
            </p:nvSpPr>
            <p:spPr>
              <a:xfrm>
                <a:off x="803559" y="5962571"/>
                <a:ext cx="5451967" cy="830997"/>
              </a:xfrm>
              <a:prstGeom prst="rect">
                <a:avLst/>
              </a:prstGeom>
            </p:spPr>
            <p:txBody>
              <a:bodyPr wrap="square">
                <a:spAutoFit/>
              </a:bodyPr>
              <a:lstStyle/>
              <a:p>
                <a:r>
                  <a:rPr lang="en-US" altLang="zh-CN" sz="2400" b="1" dirty="0" err="1" smtClean="0">
                    <a:latin typeface="Songti SC" charset="-122"/>
                    <a:ea typeface="Songti SC" charset="-122"/>
                    <a:cs typeface="Songti SC" charset="-122"/>
                  </a:rPr>
                  <a:t>c</a:t>
                </a:r>
                <a:r>
                  <a:rPr lang="en-US" altLang="zh-CN" sz="2400" b="1" baseline="-25000" dirty="0" err="1" smtClean="0">
                    <a:latin typeface="Songti SC" charset="-122"/>
                    <a:ea typeface="Songti SC" charset="-122"/>
                    <a:cs typeface="Songti SC" charset="-122"/>
                  </a:rPr>
                  <a:t>j</a:t>
                </a:r>
                <a:r>
                  <a:rPr lang="zh-CN" altLang="en-US" sz="2400" dirty="0" smtClean="0">
                    <a:latin typeface="Songti SC" charset="-122"/>
                    <a:ea typeface="Songti SC" charset="-122"/>
                    <a:cs typeface="Songti SC" charset="-122"/>
                  </a:rPr>
                  <a:t>行中填入基变量的价值系数</a:t>
                </a:r>
              </a:p>
              <a:p>
                <a:r>
                  <a:rPr lang="en-US" altLang="zh-CN" sz="2400" b="1" dirty="0" err="1" smtClean="0">
                    <a:latin typeface="Songti SC" charset="-122"/>
                    <a:ea typeface="Songti SC" charset="-122"/>
                    <a:cs typeface="Songti SC" charset="-122"/>
                  </a:rPr>
                  <a:t>c</a:t>
                </a:r>
                <a:r>
                  <a:rPr lang="en-US" altLang="zh-CN" sz="2400" b="1" baseline="-25000" dirty="0" err="1" smtClean="0">
                    <a:latin typeface="Songti SC" charset="-122"/>
                    <a:ea typeface="Songti SC" charset="-122"/>
                    <a:cs typeface="Songti SC" charset="-122"/>
                  </a:rPr>
                  <a:t>j</a:t>
                </a:r>
                <a14:m>
                  <m:oMath xmlns:m="http://schemas.openxmlformats.org/officeDocument/2006/math">
                    <m:r>
                      <a:rPr kumimoji="1" lang="zh-CN" altLang="en-US" sz="2400" i="1">
                        <a:latin typeface="Cambria Math" charset="0"/>
                        <a:ea typeface="Cambria Math" charset="0"/>
                        <a:cs typeface="Cambria Math" charset="0"/>
                      </a:rPr>
                      <m:t>−</m:t>
                    </m:r>
                  </m:oMath>
                </a14:m>
                <a:r>
                  <a:rPr lang="en-US" altLang="zh-CN" sz="2400" b="1" dirty="0" smtClean="0">
                    <a:latin typeface="Songti SC" charset="-122"/>
                    <a:ea typeface="Songti SC" charset="-122"/>
                    <a:cs typeface="Songti SC" charset="-122"/>
                  </a:rPr>
                  <a:t>z</a:t>
                </a:r>
                <a:r>
                  <a:rPr lang="en-US" altLang="zh-CN" sz="2400" b="1" baseline="-25000" dirty="0" smtClean="0">
                    <a:latin typeface="Songti SC" charset="-122"/>
                    <a:ea typeface="Songti SC" charset="-122"/>
                    <a:cs typeface="Songti SC" charset="-122"/>
                  </a:rPr>
                  <a:t>j</a:t>
                </a:r>
                <a:r>
                  <a:rPr lang="zh-CN" altLang="en-US" sz="2400" b="1" dirty="0" smtClean="0">
                    <a:latin typeface="Songti SC" charset="-122"/>
                    <a:ea typeface="Songti SC" charset="-122"/>
                    <a:cs typeface="Songti SC" charset="-122"/>
                  </a:rPr>
                  <a:t>检验数，检验是否是最优解</a:t>
                </a:r>
                <a:endParaRPr lang="zh-CN" altLang="en-US" sz="2400" dirty="0">
                  <a:latin typeface="Songti SC" charset="-122"/>
                  <a:ea typeface="Songti SC" charset="-122"/>
                  <a:cs typeface="Songti SC" charset="-122"/>
                </a:endParaRPr>
              </a:p>
            </p:txBody>
          </p:sp>
        </mc:Choice>
        <mc:Fallback>
          <p:sp>
            <p:nvSpPr>
              <p:cNvPr id="15" name="矩形 14"/>
              <p:cNvSpPr>
                <a:spLocks noRot="1" noChangeAspect="1" noMove="1" noResize="1" noEditPoints="1" noAdjustHandles="1" noChangeArrowheads="1" noChangeShapeType="1" noTextEdit="1"/>
              </p:cNvSpPr>
              <p:nvPr/>
            </p:nvSpPr>
            <p:spPr>
              <a:xfrm>
                <a:off x="803559" y="5962571"/>
                <a:ext cx="5451967" cy="830997"/>
              </a:xfrm>
              <a:prstGeom prst="rect">
                <a:avLst/>
              </a:prstGeom>
              <a:blipFill rotWithShape="0">
                <a:blip r:embed="rId5"/>
                <a:stretch>
                  <a:fillRect l="-1790" t="-5882" b="-16912"/>
                </a:stretch>
              </a:blipFill>
            </p:spPr>
            <p:txBody>
              <a:bodyPr/>
              <a:lstStyle/>
              <a:p>
                <a:r>
                  <a:rPr lang="zh-CN" altLang="en-US">
                    <a:noFill/>
                  </a:rPr>
                  <a:t> </a:t>
                </a:r>
              </a:p>
            </p:txBody>
          </p:sp>
        </mc:Fallback>
      </mc:AlternateContent>
      <p:graphicFrame>
        <p:nvGraphicFramePr>
          <p:cNvPr id="19" name="Object 6"/>
          <p:cNvGraphicFramePr>
            <a:graphicFrameLocks noChangeAspect="1"/>
          </p:cNvGraphicFramePr>
          <p:nvPr>
            <p:extLst>
              <p:ext uri="{D42A27DB-BD31-4B8C-83A1-F6EECF244321}">
                <p14:modId xmlns:p14="http://schemas.microsoft.com/office/powerpoint/2010/main" xmlns="" val="1289517894"/>
              </p:ext>
            </p:extLst>
          </p:nvPr>
        </p:nvGraphicFramePr>
        <p:xfrm>
          <a:off x="6338122" y="909613"/>
          <a:ext cx="5029200" cy="938213"/>
        </p:xfrm>
        <a:graphic>
          <a:graphicData uri="http://schemas.openxmlformats.org/presentationml/2006/ole">
            <p:oleObj spid="_x0000_s1091" name="公式" r:id="rId6" imgW="2514600" imgH="482600" progId="">
              <p:embed/>
            </p:oleObj>
          </a:graphicData>
        </a:graphic>
      </p:graphicFrame>
    </p:spTree>
    <p:extLst>
      <p:ext uri="{BB962C8B-B14F-4D97-AF65-F5344CB8AC3E}">
        <p14:creationId xmlns:p14="http://schemas.microsoft.com/office/powerpoint/2010/main" xmlns="" val="141227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28" grpId="0" animBg="1"/>
      <p:bldP spid="29" grpId="0" animBg="1"/>
      <p:bldP spid="3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815413" y="116632"/>
            <a:ext cx="10363200" cy="762000"/>
          </a:xfrm>
        </p:spPr>
        <p:txBody>
          <a:bodyPr/>
          <a:lstStyle/>
          <a:p>
            <a:pPr eaLnBrk="1" hangingPunct="1"/>
            <a:r>
              <a:rPr lang="zh-CN" altLang="en-US" sz="3200" dirty="0">
                <a:latin typeface="宋体" charset="-122"/>
              </a:rPr>
              <a:t>现用例</a:t>
            </a:r>
            <a:r>
              <a:rPr lang="en-US" altLang="zh-CN" sz="3200" dirty="0"/>
              <a:t>1</a:t>
            </a:r>
            <a:r>
              <a:rPr lang="zh-CN" altLang="en-US" sz="3200" dirty="0">
                <a:latin typeface="宋体" charset="-122"/>
              </a:rPr>
              <a:t>的标准型来说明上述计算步骤。</a:t>
            </a:r>
            <a:r>
              <a:rPr lang="zh-CN" altLang="en-US" dirty="0"/>
              <a:t> </a:t>
            </a:r>
          </a:p>
        </p:txBody>
      </p:sp>
      <p:sp>
        <p:nvSpPr>
          <p:cNvPr id="9221" name="Rectangle 3"/>
          <p:cNvSpPr>
            <a:spLocks noGrp="1" noChangeArrowheads="1"/>
          </p:cNvSpPr>
          <p:nvPr>
            <p:ph idx="1"/>
          </p:nvPr>
        </p:nvSpPr>
        <p:spPr>
          <a:xfrm>
            <a:off x="216081" y="3044322"/>
            <a:ext cx="11785600" cy="1176767"/>
          </a:xfrm>
        </p:spPr>
        <p:txBody>
          <a:bodyPr>
            <a:normAutofit/>
          </a:bodyPr>
          <a:lstStyle/>
          <a:p>
            <a:pPr marL="0" indent="0" algn="just" eaLnBrk="1" hangingPunct="1">
              <a:buNone/>
            </a:pPr>
            <a:r>
              <a:rPr lang="en-US" altLang="zh-CN" sz="2000" dirty="0">
                <a:latin typeface="宋体" charset="-122"/>
              </a:rPr>
              <a:t>(1) </a:t>
            </a:r>
            <a:r>
              <a:rPr lang="zh-CN" altLang="en-US" sz="2000" dirty="0">
                <a:latin typeface="宋体" charset="-122"/>
              </a:rPr>
              <a:t>取松弛变量</a:t>
            </a:r>
            <a:r>
              <a:rPr lang="en-US" altLang="zh-CN" sz="2000" dirty="0">
                <a:latin typeface="宋体" charset="-122"/>
              </a:rPr>
              <a:t>x</a:t>
            </a:r>
            <a:r>
              <a:rPr lang="en-US" altLang="zh-CN" sz="2000" baseline="-30000" dirty="0">
                <a:latin typeface="宋体" charset="-122"/>
              </a:rPr>
              <a:t>3</a:t>
            </a:r>
            <a:r>
              <a:rPr lang="en-US" altLang="zh-CN" sz="2000" dirty="0">
                <a:latin typeface="宋体" charset="-122"/>
              </a:rPr>
              <a:t>,x</a:t>
            </a:r>
            <a:r>
              <a:rPr lang="en-US" altLang="zh-CN" sz="2000" baseline="-30000" dirty="0">
                <a:latin typeface="宋体" charset="-122"/>
              </a:rPr>
              <a:t>4</a:t>
            </a:r>
            <a:r>
              <a:rPr lang="en-US" altLang="zh-CN" sz="2000" dirty="0">
                <a:latin typeface="宋体" charset="-122"/>
              </a:rPr>
              <a:t>,x</a:t>
            </a:r>
            <a:r>
              <a:rPr lang="en-US" altLang="zh-CN" sz="2000" baseline="-30000" dirty="0">
                <a:latin typeface="宋体" charset="-122"/>
              </a:rPr>
              <a:t>5</a:t>
            </a:r>
            <a:r>
              <a:rPr lang="zh-CN" altLang="en-US" sz="2000" dirty="0">
                <a:latin typeface="宋体" charset="-122"/>
              </a:rPr>
              <a:t>为基变量，它对应的单位矩阵为基。这就得到初始基可行解</a:t>
            </a:r>
            <a:r>
              <a:rPr lang="en-US" altLang="zh-CN" sz="2000" dirty="0">
                <a:latin typeface="宋体" charset="-122"/>
              </a:rPr>
              <a:t>X</a:t>
            </a:r>
            <a:r>
              <a:rPr lang="en-US" altLang="zh-CN" sz="2000" baseline="30000" dirty="0">
                <a:latin typeface="宋体" charset="-122"/>
              </a:rPr>
              <a:t>(0)</a:t>
            </a:r>
            <a:r>
              <a:rPr lang="en-US" altLang="zh-CN" sz="2000" dirty="0">
                <a:latin typeface="宋体" charset="-122"/>
              </a:rPr>
              <a:t>=(0,0,8,16,12)</a:t>
            </a:r>
            <a:r>
              <a:rPr lang="en-US" altLang="zh-CN" sz="2000" baseline="30000" dirty="0">
                <a:latin typeface="宋体" charset="-122"/>
              </a:rPr>
              <a:t>T</a:t>
            </a:r>
            <a:endParaRPr lang="en-US" altLang="zh-CN" sz="2000" dirty="0">
              <a:latin typeface="宋体" charset="-122"/>
            </a:endParaRPr>
          </a:p>
          <a:p>
            <a:pPr eaLnBrk="1" hangingPunct="1"/>
            <a:r>
              <a:rPr lang="zh-CN" altLang="en-US" sz="2000" dirty="0">
                <a:latin typeface="宋体" charset="-122"/>
              </a:rPr>
              <a:t>将有关数字填入表中，得到初始单纯形表：</a:t>
            </a:r>
            <a:endParaRPr lang="zh-CN" altLang="en-US" sz="2000" dirty="0"/>
          </a:p>
        </p:txBody>
      </p:sp>
      <p:graphicFrame>
        <p:nvGraphicFramePr>
          <p:cNvPr id="9218" name="Object 1024"/>
          <p:cNvGraphicFramePr>
            <a:graphicFrameLocks noChangeAspect="1"/>
          </p:cNvGraphicFramePr>
          <p:nvPr>
            <p:extLst>
              <p:ext uri="{D42A27DB-BD31-4B8C-83A1-F6EECF244321}">
                <p14:modId xmlns:p14="http://schemas.microsoft.com/office/powerpoint/2010/main" xmlns="" val="1944415483"/>
              </p:ext>
            </p:extLst>
          </p:nvPr>
        </p:nvGraphicFramePr>
        <p:xfrm>
          <a:off x="2983439" y="776696"/>
          <a:ext cx="6027143" cy="398835"/>
        </p:xfrm>
        <a:graphic>
          <a:graphicData uri="http://schemas.openxmlformats.org/presentationml/2006/ole">
            <p:oleObj spid="_x0000_s323662" name="Equation" r:id="rId3" imgW="44500800" imgH="4572000" progId="">
              <p:embed/>
            </p:oleObj>
          </a:graphicData>
        </a:graphic>
      </p:graphicFrame>
      <p:graphicFrame>
        <p:nvGraphicFramePr>
          <p:cNvPr id="9219" name="Object 1025"/>
          <p:cNvGraphicFramePr>
            <a:graphicFrameLocks noChangeAspect="1"/>
          </p:cNvGraphicFramePr>
          <p:nvPr>
            <p:extLst>
              <p:ext uri="{D42A27DB-BD31-4B8C-83A1-F6EECF244321}">
                <p14:modId xmlns:p14="http://schemas.microsoft.com/office/powerpoint/2010/main" xmlns="" val="896395668"/>
              </p:ext>
            </p:extLst>
          </p:nvPr>
        </p:nvGraphicFramePr>
        <p:xfrm>
          <a:off x="3599723" y="1268760"/>
          <a:ext cx="5018317" cy="1690708"/>
        </p:xfrm>
        <a:graphic>
          <a:graphicData uri="http://schemas.openxmlformats.org/presentationml/2006/ole">
            <p:oleObj spid="_x0000_s323663" name="Equation" r:id="rId4" imgW="39014400" imgH="19202400" progId="">
              <p:embed/>
            </p:oleObj>
          </a:graphicData>
        </a:graphic>
      </p:graphicFrame>
      <p:sp>
        <p:nvSpPr>
          <p:cNvPr id="6" name="Rectangle 2">
            <a:extLst>
              <a:ext uri="{FF2B5EF4-FFF2-40B4-BE49-F238E27FC236}">
                <a16:creationId xmlns:a16="http://schemas.microsoft.com/office/drawing/2014/main" xmlns="" id="{CE2139C7-852E-4794-B66C-2E7CA77AC439}"/>
              </a:ext>
            </a:extLst>
          </p:cNvPr>
          <p:cNvSpPr txBox="1">
            <a:spLocks noChangeArrowheads="1"/>
          </p:cNvSpPr>
          <p:nvPr/>
        </p:nvSpPr>
        <p:spPr>
          <a:xfrm>
            <a:off x="7173937" y="3864291"/>
            <a:ext cx="4876113" cy="431605"/>
          </a:xfrm>
          <a:prstGeom prst="rect">
            <a:avLst/>
          </a:prstGeom>
          <a:effectLst/>
        </p:spPr>
        <p:txBody>
          <a:bodyPr vert="horz" lIns="91440" tIns="45720" rIns="91440" bIns="45720" rtlCol="0" anchor="ctr">
            <a:normAutofit/>
          </a:bodyPr>
          <a:lst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000" dirty="0">
                <a:latin typeface="宋体" charset="-122"/>
              </a:rPr>
              <a:t>目标函数中各变量的价值系数。</a:t>
            </a:r>
            <a:endParaRPr lang="zh-CN" altLang="en-US" sz="2000" dirty="0"/>
          </a:p>
        </p:txBody>
      </p:sp>
      <p:graphicFrame>
        <p:nvGraphicFramePr>
          <p:cNvPr id="7" name="Object 0">
            <a:extLst>
              <a:ext uri="{FF2B5EF4-FFF2-40B4-BE49-F238E27FC236}">
                <a16:creationId xmlns:a16="http://schemas.microsoft.com/office/drawing/2014/main" xmlns="" id="{21A75E89-E027-4B1C-93A0-CB5D512419C8}"/>
              </a:ext>
            </a:extLst>
          </p:cNvPr>
          <p:cNvGraphicFramePr>
            <a:graphicFrameLocks noChangeAspect="1"/>
          </p:cNvGraphicFramePr>
          <p:nvPr>
            <p:extLst>
              <p:ext uri="{D42A27DB-BD31-4B8C-83A1-F6EECF244321}">
                <p14:modId xmlns:p14="http://schemas.microsoft.com/office/powerpoint/2010/main" xmlns="" val="2242673504"/>
              </p:ext>
            </p:extLst>
          </p:nvPr>
        </p:nvGraphicFramePr>
        <p:xfrm>
          <a:off x="2769969" y="4360586"/>
          <a:ext cx="5102225" cy="2295525"/>
        </p:xfrm>
        <a:graphic>
          <a:graphicData uri="http://schemas.openxmlformats.org/presentationml/2006/ole">
            <p:oleObj spid="_x0000_s323664" name="Document" r:id="rId5" imgW="5476233" imgH="2466779" progId="">
              <p:embed/>
            </p:oleObj>
          </a:graphicData>
        </a:graphic>
      </p:graphicFrame>
      <p:sp>
        <p:nvSpPr>
          <p:cNvPr id="8" name="Line 4">
            <a:extLst>
              <a:ext uri="{FF2B5EF4-FFF2-40B4-BE49-F238E27FC236}">
                <a16:creationId xmlns:a16="http://schemas.microsoft.com/office/drawing/2014/main" xmlns="" id="{71F9E1B0-48C0-46A8-949D-3ED1AF1C6E9D}"/>
              </a:ext>
            </a:extLst>
          </p:cNvPr>
          <p:cNvSpPr>
            <a:spLocks noChangeShapeType="1"/>
          </p:cNvSpPr>
          <p:nvPr/>
        </p:nvSpPr>
        <p:spPr bwMode="auto">
          <a:xfrm flipH="1" flipV="1">
            <a:off x="7440146" y="5041058"/>
            <a:ext cx="864097" cy="995472"/>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dirty="0"/>
          </a:p>
        </p:txBody>
      </p:sp>
      <p:sp>
        <p:nvSpPr>
          <p:cNvPr id="9" name="Rectangle 6">
            <a:extLst>
              <a:ext uri="{FF2B5EF4-FFF2-40B4-BE49-F238E27FC236}">
                <a16:creationId xmlns:a16="http://schemas.microsoft.com/office/drawing/2014/main" xmlns="" id="{E61DFDC4-4B35-4EA7-9749-FC99564CBC4F}"/>
              </a:ext>
            </a:extLst>
          </p:cNvPr>
          <p:cNvSpPr>
            <a:spLocks noChangeArrowheads="1"/>
          </p:cNvSpPr>
          <p:nvPr/>
        </p:nvSpPr>
        <p:spPr bwMode="auto">
          <a:xfrm>
            <a:off x="179438" y="5118384"/>
            <a:ext cx="2492990" cy="707886"/>
          </a:xfrm>
          <a:prstGeom prst="rect">
            <a:avLst/>
          </a:prstGeom>
          <a:noFill/>
          <a:ln w="9525">
            <a:noFill/>
            <a:miter lim="800000"/>
            <a:headEnd/>
            <a:tailEnd/>
          </a:ln>
        </p:spPr>
        <p:txBody>
          <a:bodyPr wrap="none">
            <a:spAutoFit/>
          </a:bodyPr>
          <a:lstStyle/>
          <a:p>
            <a:r>
              <a:rPr lang="en-US" altLang="zh-CN" sz="2000" dirty="0"/>
              <a:t>1.</a:t>
            </a:r>
            <a:r>
              <a:rPr lang="zh-CN" altLang="en-US" sz="2000" dirty="0"/>
              <a:t>计算检验数，</a:t>
            </a:r>
            <a:endParaRPr lang="en-US" altLang="zh-CN" sz="2000" dirty="0"/>
          </a:p>
          <a:p>
            <a:r>
              <a:rPr lang="zh-CN" altLang="en-US" sz="2000" dirty="0"/>
              <a:t>由它确定为换人变量</a:t>
            </a:r>
          </a:p>
        </p:txBody>
      </p:sp>
      <p:sp>
        <p:nvSpPr>
          <p:cNvPr id="10" name="Rectangle 8">
            <a:extLst>
              <a:ext uri="{FF2B5EF4-FFF2-40B4-BE49-F238E27FC236}">
                <a16:creationId xmlns:a16="http://schemas.microsoft.com/office/drawing/2014/main" xmlns="" id="{7ABCD6F0-60B8-426E-9A56-0BDDB10309C9}"/>
              </a:ext>
            </a:extLst>
          </p:cNvPr>
          <p:cNvSpPr>
            <a:spLocks noChangeArrowheads="1"/>
          </p:cNvSpPr>
          <p:nvPr/>
        </p:nvSpPr>
        <p:spPr bwMode="auto">
          <a:xfrm>
            <a:off x="8030114" y="6036531"/>
            <a:ext cx="2310248" cy="707886"/>
          </a:xfrm>
          <a:prstGeom prst="rect">
            <a:avLst/>
          </a:prstGeom>
          <a:noFill/>
          <a:ln w="9525">
            <a:noFill/>
            <a:miter lim="800000"/>
            <a:headEnd/>
            <a:tailEnd/>
          </a:ln>
        </p:spPr>
        <p:txBody>
          <a:bodyPr wrap="none">
            <a:spAutoFit/>
          </a:bodyPr>
          <a:lstStyle/>
          <a:p>
            <a:r>
              <a:rPr lang="en-US" altLang="zh-CN" sz="2000" dirty="0"/>
              <a:t>2.</a:t>
            </a:r>
            <a:r>
              <a:rPr lang="zh-CN" altLang="en-US" sz="2000" dirty="0"/>
              <a:t>计算</a:t>
            </a:r>
            <a:r>
              <a:rPr lang="en-US" altLang="zh-CN" sz="2000" dirty="0">
                <a:cs typeface="Times New Roman" charset="0"/>
              </a:rPr>
              <a:t>θ</a:t>
            </a:r>
            <a:r>
              <a:rPr lang="zh-CN" altLang="en-US" sz="2000" dirty="0"/>
              <a:t>，由它确定</a:t>
            </a:r>
            <a:endParaRPr lang="en-US" altLang="zh-CN" sz="2000" dirty="0"/>
          </a:p>
          <a:p>
            <a:r>
              <a:rPr lang="zh-CN" altLang="en-US" sz="2000" dirty="0"/>
              <a:t>换出变量</a:t>
            </a:r>
          </a:p>
        </p:txBody>
      </p:sp>
      <p:sp>
        <p:nvSpPr>
          <p:cNvPr id="11" name="Line 9">
            <a:extLst>
              <a:ext uri="{FF2B5EF4-FFF2-40B4-BE49-F238E27FC236}">
                <a16:creationId xmlns:a16="http://schemas.microsoft.com/office/drawing/2014/main" xmlns="" id="{58B4C939-68DC-450A-91E8-B467A7809F64}"/>
              </a:ext>
            </a:extLst>
          </p:cNvPr>
          <p:cNvSpPr>
            <a:spLocks noChangeShapeType="1"/>
          </p:cNvSpPr>
          <p:nvPr/>
        </p:nvSpPr>
        <p:spPr bwMode="auto">
          <a:xfrm>
            <a:off x="2363262" y="5641604"/>
            <a:ext cx="1626318" cy="745175"/>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
        <p:nvSpPr>
          <p:cNvPr id="12" name="Rectangle 10">
            <a:extLst>
              <a:ext uri="{FF2B5EF4-FFF2-40B4-BE49-F238E27FC236}">
                <a16:creationId xmlns:a16="http://schemas.microsoft.com/office/drawing/2014/main" xmlns="" id="{5D9F0AB5-D7A3-464D-89AB-B7E3F38CA891}"/>
              </a:ext>
            </a:extLst>
          </p:cNvPr>
          <p:cNvSpPr>
            <a:spLocks noChangeArrowheads="1"/>
          </p:cNvSpPr>
          <p:nvPr/>
        </p:nvSpPr>
        <p:spPr bwMode="auto">
          <a:xfrm>
            <a:off x="4136369" y="3862588"/>
            <a:ext cx="1661032" cy="400110"/>
          </a:xfrm>
          <a:prstGeom prst="rect">
            <a:avLst/>
          </a:prstGeom>
          <a:noFill/>
          <a:ln w="9525">
            <a:noFill/>
            <a:miter lim="800000"/>
            <a:headEnd/>
            <a:tailEnd/>
          </a:ln>
        </p:spPr>
        <p:txBody>
          <a:bodyPr wrap="none">
            <a:spAutoFit/>
          </a:bodyPr>
          <a:lstStyle/>
          <a:p>
            <a:r>
              <a:rPr lang="en-US" altLang="zh-CN" sz="2000" dirty="0"/>
              <a:t>3.</a:t>
            </a:r>
            <a:r>
              <a:rPr lang="zh-CN" altLang="en-US" sz="2000" dirty="0"/>
              <a:t>确定主元素</a:t>
            </a:r>
          </a:p>
        </p:txBody>
      </p:sp>
      <p:sp>
        <p:nvSpPr>
          <p:cNvPr id="13" name="Line 12">
            <a:extLst>
              <a:ext uri="{FF2B5EF4-FFF2-40B4-BE49-F238E27FC236}">
                <a16:creationId xmlns:a16="http://schemas.microsoft.com/office/drawing/2014/main" xmlns="" id="{8C5C6B36-8BEB-4C90-BEB1-E985D285D066}"/>
              </a:ext>
            </a:extLst>
          </p:cNvPr>
          <p:cNvSpPr>
            <a:spLocks noChangeShapeType="1"/>
          </p:cNvSpPr>
          <p:nvPr/>
        </p:nvSpPr>
        <p:spPr bwMode="auto">
          <a:xfrm>
            <a:off x="4947366" y="4129361"/>
            <a:ext cx="188528" cy="1747910"/>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
        <p:nvSpPr>
          <p:cNvPr id="14" name="Line 14">
            <a:extLst>
              <a:ext uri="{FF2B5EF4-FFF2-40B4-BE49-F238E27FC236}">
                <a16:creationId xmlns:a16="http://schemas.microsoft.com/office/drawing/2014/main" xmlns="" id="{57CA3898-F308-416E-9A72-4324CCDC7CA2}"/>
              </a:ext>
            </a:extLst>
          </p:cNvPr>
          <p:cNvSpPr>
            <a:spLocks noChangeShapeType="1"/>
          </p:cNvSpPr>
          <p:nvPr/>
        </p:nvSpPr>
        <p:spPr bwMode="auto">
          <a:xfrm flipH="1">
            <a:off x="5807967" y="4193671"/>
            <a:ext cx="1632180" cy="271167"/>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
        <p:nvSpPr>
          <p:cNvPr id="15" name="Rectangle 16">
            <a:extLst>
              <a:ext uri="{FF2B5EF4-FFF2-40B4-BE49-F238E27FC236}">
                <a16:creationId xmlns:a16="http://schemas.microsoft.com/office/drawing/2014/main" xmlns="" id="{50C580AB-D3F2-4949-8AF0-BAE46253FF17}"/>
              </a:ext>
            </a:extLst>
          </p:cNvPr>
          <p:cNvSpPr>
            <a:spLocks noChangeArrowheads="1"/>
          </p:cNvSpPr>
          <p:nvPr/>
        </p:nvSpPr>
        <p:spPr bwMode="auto">
          <a:xfrm>
            <a:off x="1812183" y="4189075"/>
            <a:ext cx="967724" cy="400110"/>
          </a:xfrm>
          <a:prstGeom prst="rect">
            <a:avLst/>
          </a:prstGeom>
          <a:noFill/>
          <a:ln w="9525">
            <a:noFill/>
            <a:miter lim="800000"/>
            <a:headEnd/>
            <a:tailEnd/>
          </a:ln>
        </p:spPr>
        <p:txBody>
          <a:bodyPr wrap="square">
            <a:spAutoFit/>
          </a:bodyPr>
          <a:lstStyle/>
          <a:p>
            <a:pPr eaLnBrk="0" hangingPunct="0"/>
            <a:r>
              <a:rPr lang="zh-CN" altLang="en-US" sz="2000" dirty="0"/>
              <a:t>基变量</a:t>
            </a:r>
          </a:p>
        </p:txBody>
      </p:sp>
      <p:sp>
        <p:nvSpPr>
          <p:cNvPr id="16" name="Line 17">
            <a:extLst>
              <a:ext uri="{FF2B5EF4-FFF2-40B4-BE49-F238E27FC236}">
                <a16:creationId xmlns:a16="http://schemas.microsoft.com/office/drawing/2014/main" xmlns="" id="{504134C9-E903-4DB9-A683-D76B62CA0944}"/>
              </a:ext>
            </a:extLst>
          </p:cNvPr>
          <p:cNvSpPr>
            <a:spLocks noChangeShapeType="1"/>
          </p:cNvSpPr>
          <p:nvPr/>
        </p:nvSpPr>
        <p:spPr bwMode="auto">
          <a:xfrm>
            <a:off x="2489611" y="4382382"/>
            <a:ext cx="1094840" cy="625600"/>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p>
        </p:txBody>
      </p:sp>
      <p:graphicFrame>
        <p:nvGraphicFramePr>
          <p:cNvPr id="17" name="Object 1">
            <a:extLst>
              <a:ext uri="{FF2B5EF4-FFF2-40B4-BE49-F238E27FC236}">
                <a16:creationId xmlns:a16="http://schemas.microsoft.com/office/drawing/2014/main" xmlns="" id="{22256DD6-8727-4DE4-A6E1-506E4FC4CCB4}"/>
              </a:ext>
            </a:extLst>
          </p:cNvPr>
          <p:cNvGraphicFramePr>
            <a:graphicFrameLocks noChangeAspect="1"/>
          </p:cNvGraphicFramePr>
          <p:nvPr>
            <p:extLst>
              <p:ext uri="{D42A27DB-BD31-4B8C-83A1-F6EECF244321}">
                <p14:modId xmlns:p14="http://schemas.microsoft.com/office/powerpoint/2010/main" xmlns="" val="233557650"/>
              </p:ext>
            </p:extLst>
          </p:nvPr>
        </p:nvGraphicFramePr>
        <p:xfrm>
          <a:off x="98270" y="5767825"/>
          <a:ext cx="2481825" cy="877364"/>
        </p:xfrm>
        <a:graphic>
          <a:graphicData uri="http://schemas.openxmlformats.org/presentationml/2006/ole">
            <p:oleObj spid="_x0000_s323665" name="Equation" r:id="rId6" imgW="1117115" imgH="444307"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 calcmode="lin" valueType="num">
                                      <p:cBhvr additive="base">
                                        <p:cTn id="7" dur="500" fill="hold"/>
                                        <p:tgtEl>
                                          <p:spTgt spid="92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1">
                                            <p:txEl>
                                              <p:pRg st="1" end="1"/>
                                            </p:txEl>
                                          </p:spTgt>
                                        </p:tgtEl>
                                        <p:attrNameLst>
                                          <p:attrName>style.visibility</p:attrName>
                                        </p:attrNameLst>
                                      </p:cBhvr>
                                      <p:to>
                                        <p:strVal val="visible"/>
                                      </p:to>
                                    </p:set>
                                    <p:anim calcmode="lin" valueType="num">
                                      <p:cBhvr additive="base">
                                        <p:cTn id="13" dur="500" fill="hold"/>
                                        <p:tgtEl>
                                          <p:spTgt spid="92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89135" y="188640"/>
            <a:ext cx="5740053" cy="576064"/>
          </a:xfrm>
        </p:spPr>
        <p:txBody>
          <a:bodyPr>
            <a:normAutofit fontScale="90000"/>
          </a:bodyPr>
          <a:lstStyle/>
          <a:p>
            <a:pPr eaLnBrk="1" hangingPunct="1"/>
            <a:r>
              <a:rPr lang="zh-CN" altLang="en-US" sz="3600" dirty="0"/>
              <a:t>计算非基变量的检验数</a:t>
            </a:r>
          </a:p>
        </p:txBody>
      </p:sp>
      <p:sp>
        <p:nvSpPr>
          <p:cNvPr id="19459" name="Rectangle 3"/>
          <p:cNvSpPr>
            <a:spLocks noGrp="1" noChangeArrowheads="1"/>
          </p:cNvSpPr>
          <p:nvPr>
            <p:ph idx="1"/>
          </p:nvPr>
        </p:nvSpPr>
        <p:spPr>
          <a:xfrm>
            <a:off x="589135" y="661117"/>
            <a:ext cx="5410855" cy="1149729"/>
          </a:xfrm>
        </p:spPr>
        <p:txBody>
          <a:bodyPr>
            <a:noAutofit/>
          </a:bodyPr>
          <a:lstStyle/>
          <a:p>
            <a:pPr marL="0" indent="0" algn="just" eaLnBrk="1" hangingPunct="1">
              <a:buNone/>
            </a:pPr>
            <a:r>
              <a:rPr lang="zh-CN" altLang="en-US" sz="2000" dirty="0">
                <a:latin typeface="宋体" charset="-122"/>
              </a:rPr>
              <a:t>各</a:t>
            </a:r>
            <a:r>
              <a:rPr lang="zh-CN" altLang="en-US" sz="2000" dirty="0">
                <a:solidFill>
                  <a:srgbClr val="FF0000"/>
                </a:solidFill>
                <a:latin typeface="宋体" charset="-122"/>
              </a:rPr>
              <a:t>非基变量</a:t>
            </a:r>
            <a:r>
              <a:rPr lang="zh-CN" altLang="en-US" sz="2000" dirty="0">
                <a:latin typeface="宋体" charset="-122"/>
              </a:rPr>
              <a:t>的检验数为</a:t>
            </a:r>
          </a:p>
          <a:p>
            <a:pPr algn="ctr" eaLnBrk="1" hangingPunct="1"/>
            <a:r>
              <a:rPr lang="en-US" altLang="zh-CN" sz="2000" dirty="0">
                <a:latin typeface="宋体" charset="-122"/>
              </a:rPr>
              <a:t>σ</a:t>
            </a:r>
            <a:r>
              <a:rPr lang="en-US" altLang="zh-CN" sz="2000" baseline="-30000" dirty="0">
                <a:latin typeface="宋体" charset="-122"/>
              </a:rPr>
              <a:t>1</a:t>
            </a:r>
            <a:r>
              <a:rPr lang="en-US" altLang="zh-CN" sz="2000" dirty="0">
                <a:latin typeface="宋体" charset="-122"/>
              </a:rPr>
              <a:t>=c</a:t>
            </a:r>
            <a:r>
              <a:rPr lang="en-US" altLang="zh-CN" sz="2000" baseline="-30000" dirty="0">
                <a:latin typeface="宋体" charset="-122"/>
              </a:rPr>
              <a:t>1</a:t>
            </a:r>
            <a:r>
              <a:rPr lang="en-US" altLang="zh-CN" sz="2000" dirty="0">
                <a:latin typeface="宋体" charset="-122"/>
              </a:rPr>
              <a:t>-z</a:t>
            </a:r>
            <a:r>
              <a:rPr lang="en-US" altLang="zh-CN" sz="2000" baseline="-30000" dirty="0">
                <a:latin typeface="宋体" charset="-122"/>
              </a:rPr>
              <a:t>1</a:t>
            </a:r>
            <a:r>
              <a:rPr lang="en-US" altLang="zh-CN" sz="2000" dirty="0">
                <a:latin typeface="宋体" charset="-122"/>
              </a:rPr>
              <a:t>=2-(0×1+0×4+0×0)=2</a:t>
            </a:r>
          </a:p>
          <a:p>
            <a:pPr algn="ctr" eaLnBrk="1" hangingPunct="1"/>
            <a:r>
              <a:rPr lang="en-US" altLang="zh-CN" sz="2000" dirty="0">
                <a:latin typeface="宋体" charset="-122"/>
              </a:rPr>
              <a:t>σ</a:t>
            </a:r>
            <a:r>
              <a:rPr lang="en-US" altLang="zh-CN" sz="2000" baseline="-30000" dirty="0">
                <a:latin typeface="宋体" charset="-122"/>
              </a:rPr>
              <a:t>2</a:t>
            </a:r>
            <a:r>
              <a:rPr lang="en-US" altLang="zh-CN" sz="2000" dirty="0">
                <a:latin typeface="宋体" charset="-122"/>
              </a:rPr>
              <a:t>=c</a:t>
            </a:r>
            <a:r>
              <a:rPr lang="en-US" altLang="zh-CN" sz="2000" baseline="-30000" dirty="0">
                <a:latin typeface="宋体" charset="-122"/>
              </a:rPr>
              <a:t>2</a:t>
            </a:r>
            <a:r>
              <a:rPr lang="en-US" altLang="zh-CN" sz="2000" dirty="0">
                <a:latin typeface="宋体" charset="-122"/>
              </a:rPr>
              <a:t>-z</a:t>
            </a:r>
            <a:r>
              <a:rPr lang="en-US" altLang="zh-CN" sz="2000" baseline="-30000" dirty="0">
                <a:latin typeface="宋体" charset="-122"/>
              </a:rPr>
              <a:t>2</a:t>
            </a:r>
            <a:r>
              <a:rPr lang="en-US" altLang="zh-CN" sz="2000" dirty="0">
                <a:latin typeface="宋体" charset="-122"/>
              </a:rPr>
              <a:t>=3-(0×2+0×0+0×4)=3</a:t>
            </a:r>
          </a:p>
        </p:txBody>
      </p:sp>
      <p:graphicFrame>
        <p:nvGraphicFramePr>
          <p:cNvPr id="5" name="Object 0">
            <a:extLst>
              <a:ext uri="{FF2B5EF4-FFF2-40B4-BE49-F238E27FC236}">
                <a16:creationId xmlns:a16="http://schemas.microsoft.com/office/drawing/2014/main" xmlns="" id="{EB6ECCA5-13E9-4B58-83E5-912DF290AC16}"/>
              </a:ext>
            </a:extLst>
          </p:cNvPr>
          <p:cNvGraphicFramePr>
            <a:graphicFrameLocks noChangeAspect="1"/>
          </p:cNvGraphicFramePr>
          <p:nvPr>
            <p:extLst>
              <p:ext uri="{D42A27DB-BD31-4B8C-83A1-F6EECF244321}">
                <p14:modId xmlns:p14="http://schemas.microsoft.com/office/powerpoint/2010/main" xmlns="" val="3251815389"/>
              </p:ext>
            </p:extLst>
          </p:nvPr>
        </p:nvGraphicFramePr>
        <p:xfrm>
          <a:off x="380002" y="2210758"/>
          <a:ext cx="7156159" cy="1666723"/>
        </p:xfrm>
        <a:graphic>
          <a:graphicData uri="http://schemas.openxmlformats.org/presentationml/2006/ole">
            <p:oleObj spid="_x0000_s324667" name="Document" r:id="rId3" imgW="3617625" imgH="1176004" progId="">
              <p:embed/>
            </p:oleObj>
          </a:graphicData>
        </a:graphic>
      </p:graphicFrame>
      <p:sp>
        <p:nvSpPr>
          <p:cNvPr id="6" name="Rectangle 4">
            <a:extLst>
              <a:ext uri="{FF2B5EF4-FFF2-40B4-BE49-F238E27FC236}">
                <a16:creationId xmlns:a16="http://schemas.microsoft.com/office/drawing/2014/main" xmlns="" id="{FCAD029F-76AA-477C-97B5-2D63AD13F840}"/>
              </a:ext>
            </a:extLst>
          </p:cNvPr>
          <p:cNvSpPr>
            <a:spLocks noChangeArrowheads="1"/>
          </p:cNvSpPr>
          <p:nvPr/>
        </p:nvSpPr>
        <p:spPr bwMode="auto">
          <a:xfrm>
            <a:off x="7660379" y="2406820"/>
            <a:ext cx="4274852" cy="1015663"/>
          </a:xfrm>
          <a:prstGeom prst="rect">
            <a:avLst/>
          </a:prstGeom>
          <a:noFill/>
          <a:ln w="9525">
            <a:noFill/>
            <a:miter lim="800000"/>
            <a:headEnd/>
            <a:tailEnd/>
          </a:ln>
        </p:spPr>
        <p:txBody>
          <a:bodyPr wrap="square">
            <a:spAutoFit/>
          </a:bodyPr>
          <a:lstStyle/>
          <a:p>
            <a:pPr algn="just"/>
            <a:r>
              <a:rPr lang="en-US" altLang="zh-CN" sz="2000" dirty="0">
                <a:latin typeface="宋体" charset="-122"/>
              </a:rPr>
              <a:t>   </a:t>
            </a:r>
            <a:r>
              <a:rPr lang="zh-CN" altLang="en-US" sz="2000" dirty="0">
                <a:latin typeface="宋体" charset="-122"/>
              </a:rPr>
              <a:t>它所在行对应的</a:t>
            </a:r>
            <a:r>
              <a:rPr lang="en-US" altLang="zh-CN" sz="2000" dirty="0">
                <a:latin typeface="宋体" charset="-122"/>
              </a:rPr>
              <a:t>x</a:t>
            </a:r>
            <a:r>
              <a:rPr lang="en-US" altLang="zh-CN" sz="2000" baseline="-30000" dirty="0">
                <a:latin typeface="宋体" charset="-122"/>
              </a:rPr>
              <a:t>5</a:t>
            </a:r>
            <a:r>
              <a:rPr lang="zh-CN" altLang="en-US" sz="2000" dirty="0">
                <a:latin typeface="宋体" charset="-122"/>
              </a:rPr>
              <a:t>为换出变量，</a:t>
            </a:r>
            <a:r>
              <a:rPr lang="en-US" altLang="zh-CN" sz="2000" dirty="0">
                <a:latin typeface="宋体" charset="-122"/>
              </a:rPr>
              <a:t>x</a:t>
            </a:r>
            <a:r>
              <a:rPr lang="en-US" altLang="zh-CN" sz="2000" baseline="-30000" dirty="0">
                <a:latin typeface="宋体" charset="-122"/>
              </a:rPr>
              <a:t>2</a:t>
            </a:r>
            <a:r>
              <a:rPr lang="zh-CN" altLang="en-US" sz="2000" dirty="0">
                <a:latin typeface="宋体" charset="-122"/>
              </a:rPr>
              <a:t>所在列和</a:t>
            </a:r>
            <a:r>
              <a:rPr lang="en-US" altLang="zh-CN" sz="2000" dirty="0">
                <a:latin typeface="宋体" charset="-122"/>
              </a:rPr>
              <a:t>x</a:t>
            </a:r>
            <a:r>
              <a:rPr lang="en-US" altLang="zh-CN" sz="2000" baseline="-30000" dirty="0">
                <a:latin typeface="宋体" charset="-122"/>
              </a:rPr>
              <a:t>5</a:t>
            </a:r>
            <a:r>
              <a:rPr lang="zh-CN" altLang="en-US" sz="2000" dirty="0">
                <a:latin typeface="宋体" charset="-122"/>
              </a:rPr>
              <a:t>所在行的交叉处</a:t>
            </a:r>
            <a:r>
              <a:rPr lang="en-US" altLang="zh-CN" sz="2000" dirty="0">
                <a:latin typeface="宋体" charset="-122"/>
              </a:rPr>
              <a:t>[4]</a:t>
            </a:r>
            <a:r>
              <a:rPr lang="zh-CN" altLang="en-US" sz="2000" dirty="0">
                <a:latin typeface="宋体" charset="-122"/>
              </a:rPr>
              <a:t>称为主</a:t>
            </a:r>
            <a:r>
              <a:rPr lang="zh-CN" altLang="en-US" sz="2000" dirty="0" smtClean="0">
                <a:latin typeface="宋体" charset="-122"/>
              </a:rPr>
              <a:t>元素。</a:t>
            </a:r>
            <a:endParaRPr lang="en-US" altLang="zh-CN" sz="2000" dirty="0">
              <a:latin typeface="宋体" charset="-122"/>
            </a:endParaRPr>
          </a:p>
        </p:txBody>
      </p:sp>
      <p:graphicFrame>
        <p:nvGraphicFramePr>
          <p:cNvPr id="7" name="Object 0">
            <a:extLst>
              <a:ext uri="{FF2B5EF4-FFF2-40B4-BE49-F238E27FC236}">
                <a16:creationId xmlns:a16="http://schemas.microsoft.com/office/drawing/2014/main" xmlns="" id="{10150812-1336-45B6-9088-9822AEF91751}"/>
              </a:ext>
            </a:extLst>
          </p:cNvPr>
          <p:cNvGraphicFramePr>
            <a:graphicFrameLocks noChangeAspect="1"/>
          </p:cNvGraphicFramePr>
          <p:nvPr>
            <p:extLst>
              <p:ext uri="{D42A27DB-BD31-4B8C-83A1-F6EECF244321}">
                <p14:modId xmlns:p14="http://schemas.microsoft.com/office/powerpoint/2010/main" xmlns="" val="118343622"/>
              </p:ext>
            </p:extLst>
          </p:nvPr>
        </p:nvGraphicFramePr>
        <p:xfrm>
          <a:off x="6773863" y="93663"/>
          <a:ext cx="5159375" cy="2293937"/>
        </p:xfrm>
        <a:graphic>
          <a:graphicData uri="http://schemas.openxmlformats.org/presentationml/2006/ole">
            <p:oleObj spid="_x0000_s324668" name="Document" r:id="rId4" imgW="5689551" imgH="2532545" progId="">
              <p:embed/>
            </p:oleObj>
          </a:graphicData>
        </a:graphic>
      </p:graphicFrame>
      <p:sp>
        <p:nvSpPr>
          <p:cNvPr id="8" name="Rectangle 2">
            <a:extLst>
              <a:ext uri="{FF2B5EF4-FFF2-40B4-BE49-F238E27FC236}">
                <a16:creationId xmlns:a16="http://schemas.microsoft.com/office/drawing/2014/main" xmlns="" id="{2A9AF6CD-6689-4865-AF28-EE32E8C91622}"/>
              </a:ext>
            </a:extLst>
          </p:cNvPr>
          <p:cNvSpPr txBox="1">
            <a:spLocks noChangeArrowheads="1"/>
          </p:cNvSpPr>
          <p:nvPr/>
        </p:nvSpPr>
        <p:spPr>
          <a:xfrm>
            <a:off x="143339" y="3918361"/>
            <a:ext cx="11905323" cy="585645"/>
          </a:xfrm>
          <a:prstGeom prst="rect">
            <a:avLst/>
          </a:prstGeom>
          <a:effectLst/>
        </p:spPr>
        <p:txBody>
          <a:bodyPr vert="horz" lIns="91440" tIns="45720" rIns="91440" bIns="45720" rtlCol="0" anchor="ctr">
            <a:normAutofit fontScale="67500" lnSpcReduction="20000"/>
          </a:bodyPr>
          <a:lst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800" dirty="0" smtClean="0"/>
              <a:t> </a:t>
            </a:r>
            <a:r>
              <a:rPr lang="en-US" altLang="zh-CN" sz="2800" dirty="0"/>
              <a:t>(4) </a:t>
            </a:r>
            <a:r>
              <a:rPr lang="zh-CN" altLang="en-US" sz="2800" dirty="0">
                <a:latin typeface="宋体" charset="-122"/>
              </a:rPr>
              <a:t>以</a:t>
            </a:r>
            <a:r>
              <a:rPr lang="en-US" altLang="zh-CN" sz="2800" dirty="0"/>
              <a:t>[4]</a:t>
            </a:r>
            <a:r>
              <a:rPr lang="zh-CN" altLang="en-US" sz="2800" dirty="0">
                <a:latin typeface="宋体" charset="-122"/>
              </a:rPr>
              <a:t>为主元素进行旋转运算或迭代运算，即初等行变换，使</a:t>
            </a:r>
            <a:r>
              <a:rPr lang="en-US" altLang="zh-CN" sz="2800" dirty="0"/>
              <a:t>P</a:t>
            </a:r>
            <a:r>
              <a:rPr lang="en-US" altLang="zh-CN" sz="2800" baseline="-30000" dirty="0"/>
              <a:t>2</a:t>
            </a:r>
            <a:r>
              <a:rPr lang="zh-CN" altLang="en-US" sz="2800" dirty="0">
                <a:latin typeface="宋体" charset="-122"/>
              </a:rPr>
              <a:t>变换为（</a:t>
            </a:r>
            <a:r>
              <a:rPr lang="en-US" altLang="zh-CN" sz="2800" dirty="0"/>
              <a:t>0,0,1</a:t>
            </a:r>
            <a:r>
              <a:rPr lang="zh-CN" altLang="en-US" sz="2800" dirty="0">
                <a:latin typeface="宋体" charset="-122"/>
              </a:rPr>
              <a:t>）</a:t>
            </a:r>
            <a:r>
              <a:rPr lang="en-US" altLang="zh-CN" sz="2800" baseline="30000" dirty="0"/>
              <a:t>T</a:t>
            </a:r>
            <a:r>
              <a:rPr lang="en-US" altLang="zh-CN" sz="2800" dirty="0"/>
              <a:t>,</a:t>
            </a:r>
            <a:r>
              <a:rPr lang="zh-CN" altLang="en-US" sz="2800" dirty="0">
                <a:latin typeface="宋体" charset="-122"/>
              </a:rPr>
              <a:t>在</a:t>
            </a:r>
            <a:r>
              <a:rPr lang="en-US" altLang="zh-CN" sz="2800" dirty="0"/>
              <a:t>X</a:t>
            </a:r>
            <a:r>
              <a:rPr lang="en-US" altLang="zh-CN" sz="2800" baseline="-30000" dirty="0"/>
              <a:t>B</a:t>
            </a:r>
            <a:r>
              <a:rPr lang="en-US" altLang="zh-CN" sz="2800" dirty="0"/>
              <a:t> </a:t>
            </a:r>
            <a:r>
              <a:rPr lang="zh-CN" altLang="en-US" sz="2800" dirty="0">
                <a:latin typeface="宋体" charset="-122"/>
              </a:rPr>
              <a:t>列中将</a:t>
            </a:r>
            <a:r>
              <a:rPr lang="en-US" altLang="zh-CN" sz="2800" dirty="0"/>
              <a:t>x</a:t>
            </a:r>
            <a:r>
              <a:rPr lang="en-US" altLang="zh-CN" sz="2800" baseline="-30000" dirty="0"/>
              <a:t>2</a:t>
            </a:r>
            <a:r>
              <a:rPr lang="en-US" altLang="zh-CN" sz="2800" dirty="0"/>
              <a:t> </a:t>
            </a:r>
            <a:r>
              <a:rPr lang="zh-CN" altLang="en-US" sz="2800" dirty="0">
                <a:latin typeface="宋体" charset="-122"/>
              </a:rPr>
              <a:t>替换</a:t>
            </a:r>
            <a:r>
              <a:rPr lang="en-US" altLang="zh-CN" sz="2800" dirty="0"/>
              <a:t>x</a:t>
            </a:r>
            <a:r>
              <a:rPr lang="en-US" altLang="zh-CN" sz="2800" baseline="-30000" dirty="0"/>
              <a:t>5</a:t>
            </a:r>
            <a:r>
              <a:rPr lang="en-US" altLang="zh-CN" sz="2800" dirty="0"/>
              <a:t> ,</a:t>
            </a:r>
            <a:r>
              <a:rPr lang="zh-CN" altLang="en-US" sz="2800" dirty="0">
                <a:latin typeface="宋体" charset="-122"/>
              </a:rPr>
              <a:t> 得：</a:t>
            </a:r>
            <a:endParaRPr lang="en-US" altLang="zh-CN" sz="2800" dirty="0"/>
          </a:p>
        </p:txBody>
      </p:sp>
      <p:graphicFrame>
        <p:nvGraphicFramePr>
          <p:cNvPr id="9" name="Object 3">
            <a:extLst>
              <a:ext uri="{FF2B5EF4-FFF2-40B4-BE49-F238E27FC236}">
                <a16:creationId xmlns:a16="http://schemas.microsoft.com/office/drawing/2014/main" xmlns="" id="{2065D3DE-3C1C-463F-90CE-E25C6DFE78B0}"/>
              </a:ext>
            </a:extLst>
          </p:cNvPr>
          <p:cNvGraphicFramePr>
            <a:graphicFrameLocks noChangeAspect="1"/>
          </p:cNvGraphicFramePr>
          <p:nvPr>
            <p:extLst>
              <p:ext uri="{D42A27DB-BD31-4B8C-83A1-F6EECF244321}">
                <p14:modId xmlns:p14="http://schemas.microsoft.com/office/powerpoint/2010/main" xmlns="" val="2946788848"/>
              </p:ext>
            </p:extLst>
          </p:nvPr>
        </p:nvGraphicFramePr>
        <p:xfrm>
          <a:off x="3221038" y="4491039"/>
          <a:ext cx="5154167" cy="2480096"/>
        </p:xfrm>
        <a:graphic>
          <a:graphicData uri="http://schemas.openxmlformats.org/presentationml/2006/ole">
            <p:oleObj spid="_x0000_s324669" name="Document" r:id="rId5" imgW="3794876" imgH="1831589" progId="">
              <p:embed/>
            </p:oleObj>
          </a:graphicData>
        </a:graphic>
      </p:graphicFrame>
      <p:sp>
        <p:nvSpPr>
          <p:cNvPr id="10" name="Rectangle 4">
            <a:extLst>
              <a:ext uri="{FF2B5EF4-FFF2-40B4-BE49-F238E27FC236}">
                <a16:creationId xmlns:a16="http://schemas.microsoft.com/office/drawing/2014/main" xmlns="" id="{DC0865A9-FC10-464B-BB4C-0C71535510C6}"/>
              </a:ext>
            </a:extLst>
          </p:cNvPr>
          <p:cNvSpPr>
            <a:spLocks noChangeArrowheads="1"/>
          </p:cNvSpPr>
          <p:nvPr/>
        </p:nvSpPr>
        <p:spPr bwMode="auto">
          <a:xfrm>
            <a:off x="10032437" y="5139406"/>
            <a:ext cx="1107996" cy="369332"/>
          </a:xfrm>
          <a:prstGeom prst="rect">
            <a:avLst/>
          </a:prstGeom>
          <a:noFill/>
          <a:ln w="9525">
            <a:noFill/>
            <a:miter lim="800000"/>
            <a:headEnd/>
            <a:tailEnd/>
          </a:ln>
        </p:spPr>
        <p:txBody>
          <a:bodyPr wrap="none">
            <a:spAutoFit/>
          </a:bodyPr>
          <a:lstStyle/>
          <a:p>
            <a:r>
              <a:rPr lang="zh-CN" altLang="en-US" dirty="0" smtClean="0"/>
              <a:t>换入变量</a:t>
            </a:r>
            <a:endParaRPr lang="zh-CN" altLang="en-US" dirty="0"/>
          </a:p>
        </p:txBody>
      </p:sp>
      <p:sp>
        <p:nvSpPr>
          <p:cNvPr id="11" name="Rectangle 5">
            <a:extLst>
              <a:ext uri="{FF2B5EF4-FFF2-40B4-BE49-F238E27FC236}">
                <a16:creationId xmlns:a16="http://schemas.microsoft.com/office/drawing/2014/main" xmlns="" id="{50F98846-9FB1-46D3-9B6C-5FA7760B9C5C}"/>
              </a:ext>
            </a:extLst>
          </p:cNvPr>
          <p:cNvSpPr>
            <a:spLocks noChangeArrowheads="1"/>
          </p:cNvSpPr>
          <p:nvPr/>
        </p:nvSpPr>
        <p:spPr bwMode="auto">
          <a:xfrm>
            <a:off x="10032436" y="5959472"/>
            <a:ext cx="1107996" cy="369332"/>
          </a:xfrm>
          <a:prstGeom prst="rect">
            <a:avLst/>
          </a:prstGeom>
          <a:noFill/>
          <a:ln w="9525">
            <a:noFill/>
            <a:miter lim="800000"/>
            <a:headEnd/>
            <a:tailEnd/>
          </a:ln>
        </p:spPr>
        <p:txBody>
          <a:bodyPr wrap="none">
            <a:spAutoFit/>
          </a:bodyPr>
          <a:lstStyle/>
          <a:p>
            <a:r>
              <a:rPr lang="zh-CN" altLang="en-US" dirty="0"/>
              <a:t>换出变量</a:t>
            </a:r>
          </a:p>
        </p:txBody>
      </p:sp>
      <p:sp>
        <p:nvSpPr>
          <p:cNvPr id="12" name="Line 6">
            <a:extLst>
              <a:ext uri="{FF2B5EF4-FFF2-40B4-BE49-F238E27FC236}">
                <a16:creationId xmlns:a16="http://schemas.microsoft.com/office/drawing/2014/main" xmlns="" id="{4E65DC45-65E1-4313-8917-673349BF4073}"/>
              </a:ext>
            </a:extLst>
          </p:cNvPr>
          <p:cNvSpPr>
            <a:spLocks noChangeShapeType="1"/>
          </p:cNvSpPr>
          <p:nvPr/>
        </p:nvSpPr>
        <p:spPr bwMode="auto">
          <a:xfrm flipH="1" flipV="1">
            <a:off x="8503337" y="6005216"/>
            <a:ext cx="1529098" cy="138922"/>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dirty="0"/>
          </a:p>
        </p:txBody>
      </p:sp>
      <p:sp>
        <p:nvSpPr>
          <p:cNvPr id="13" name="Line 7">
            <a:extLst>
              <a:ext uri="{FF2B5EF4-FFF2-40B4-BE49-F238E27FC236}">
                <a16:creationId xmlns:a16="http://schemas.microsoft.com/office/drawing/2014/main" xmlns="" id="{B4E907C0-700E-4F48-B9DC-9EF6D3C1F6C0}"/>
              </a:ext>
            </a:extLst>
          </p:cNvPr>
          <p:cNvSpPr>
            <a:spLocks noChangeShapeType="1"/>
          </p:cNvSpPr>
          <p:nvPr/>
        </p:nvSpPr>
        <p:spPr bwMode="auto">
          <a:xfrm flipH="1" flipV="1">
            <a:off x="8892507" y="5351380"/>
            <a:ext cx="1139929" cy="0"/>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
        <p:nvSpPr>
          <p:cNvPr id="14" name="Rectangle 8">
            <a:extLst>
              <a:ext uri="{FF2B5EF4-FFF2-40B4-BE49-F238E27FC236}">
                <a16:creationId xmlns:a16="http://schemas.microsoft.com/office/drawing/2014/main" xmlns="" id="{176174AE-BE41-4E65-A4AB-316D72977687}"/>
              </a:ext>
            </a:extLst>
          </p:cNvPr>
          <p:cNvSpPr>
            <a:spLocks noChangeArrowheads="1"/>
          </p:cNvSpPr>
          <p:nvPr/>
        </p:nvSpPr>
        <p:spPr bwMode="auto">
          <a:xfrm>
            <a:off x="1257129" y="4794365"/>
            <a:ext cx="1261884" cy="523220"/>
          </a:xfrm>
          <a:prstGeom prst="rect">
            <a:avLst/>
          </a:prstGeom>
          <a:noFill/>
          <a:ln w="9525">
            <a:noFill/>
            <a:miter lim="800000"/>
            <a:headEnd/>
            <a:tailEnd/>
          </a:ln>
        </p:spPr>
        <p:txBody>
          <a:bodyPr wrap="none">
            <a:spAutoFit/>
          </a:bodyPr>
          <a:lstStyle/>
          <a:p>
            <a:r>
              <a:rPr lang="zh-CN" altLang="en-US" sz="2800" dirty="0"/>
              <a:t>主元素</a:t>
            </a:r>
          </a:p>
        </p:txBody>
      </p:sp>
      <p:sp>
        <p:nvSpPr>
          <p:cNvPr id="15" name="Line 9">
            <a:extLst>
              <a:ext uri="{FF2B5EF4-FFF2-40B4-BE49-F238E27FC236}">
                <a16:creationId xmlns:a16="http://schemas.microsoft.com/office/drawing/2014/main" xmlns="" id="{FD8611FA-9061-4550-880B-AFDE5F4A1D63}"/>
              </a:ext>
            </a:extLst>
          </p:cNvPr>
          <p:cNvSpPr>
            <a:spLocks noChangeShapeType="1"/>
          </p:cNvSpPr>
          <p:nvPr/>
        </p:nvSpPr>
        <p:spPr bwMode="auto">
          <a:xfrm>
            <a:off x="2800582" y="5053857"/>
            <a:ext cx="2505268" cy="263728"/>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6"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06400" y="184770"/>
            <a:ext cx="11514667" cy="723950"/>
          </a:xfrm>
        </p:spPr>
        <p:txBody>
          <a:bodyPr>
            <a:normAutofit fontScale="90000"/>
          </a:bodyPr>
          <a:lstStyle/>
          <a:p>
            <a:pPr eaLnBrk="1" hangingPunct="1"/>
            <a:r>
              <a:rPr lang="en-US" altLang="zh-CN" sz="2800" dirty="0">
                <a:latin typeface="宋体" charset="-122"/>
              </a:rPr>
              <a:t/>
            </a:r>
            <a:br>
              <a:rPr lang="en-US" altLang="zh-CN" sz="2800" dirty="0">
                <a:latin typeface="宋体" charset="-122"/>
              </a:rPr>
            </a:br>
            <a:r>
              <a:rPr lang="en-US" altLang="zh-CN" sz="2200" dirty="0">
                <a:latin typeface="宋体" charset="-122"/>
              </a:rPr>
              <a:t>(5) </a:t>
            </a:r>
            <a:r>
              <a:rPr lang="zh-CN" altLang="en-US" sz="2200" dirty="0">
                <a:latin typeface="宋体" charset="-122"/>
              </a:rPr>
              <a:t>检查上表的所有</a:t>
            </a:r>
            <a:r>
              <a:rPr lang="en-US" altLang="zh-CN" sz="2200" dirty="0" err="1">
                <a:latin typeface="宋体" charset="-122"/>
              </a:rPr>
              <a:t>c</a:t>
            </a:r>
            <a:r>
              <a:rPr lang="en-US" altLang="zh-CN" sz="2200" baseline="-30000" dirty="0" err="1">
                <a:latin typeface="宋体" charset="-122"/>
              </a:rPr>
              <a:t>j</a:t>
            </a:r>
            <a:r>
              <a:rPr lang="en-US" altLang="zh-CN" sz="2200" dirty="0" err="1">
                <a:latin typeface="宋体" charset="-122"/>
              </a:rPr>
              <a:t>-z</a:t>
            </a:r>
            <a:r>
              <a:rPr lang="en-US" altLang="zh-CN" sz="2200" baseline="-30000" dirty="0" err="1">
                <a:latin typeface="宋体" charset="-122"/>
              </a:rPr>
              <a:t>j</a:t>
            </a:r>
            <a:r>
              <a:rPr lang="en-US" altLang="zh-CN" sz="2200" dirty="0">
                <a:latin typeface="宋体" charset="-122"/>
              </a:rPr>
              <a:t>,</a:t>
            </a:r>
            <a:r>
              <a:rPr lang="zh-CN" altLang="en-US" sz="2200" dirty="0">
                <a:latin typeface="宋体" charset="-122"/>
              </a:rPr>
              <a:t>这时有</a:t>
            </a:r>
            <a:r>
              <a:rPr lang="en-US" altLang="zh-CN" sz="2200" dirty="0">
                <a:latin typeface="宋体" charset="-122"/>
              </a:rPr>
              <a:t>c</a:t>
            </a:r>
            <a:r>
              <a:rPr lang="en-US" altLang="zh-CN" sz="2200" baseline="-30000" dirty="0">
                <a:latin typeface="宋体" charset="-122"/>
              </a:rPr>
              <a:t>1</a:t>
            </a:r>
            <a:r>
              <a:rPr lang="en-US" altLang="zh-CN" sz="2200" dirty="0">
                <a:latin typeface="宋体" charset="-122"/>
              </a:rPr>
              <a:t>-z</a:t>
            </a:r>
            <a:r>
              <a:rPr lang="en-US" altLang="zh-CN" sz="2200" baseline="-30000" dirty="0">
                <a:latin typeface="宋体" charset="-122"/>
              </a:rPr>
              <a:t>1</a:t>
            </a:r>
            <a:r>
              <a:rPr lang="en-US" altLang="zh-CN" sz="2200" dirty="0">
                <a:latin typeface="宋体" charset="-122"/>
              </a:rPr>
              <a:t>=2</a:t>
            </a:r>
            <a:r>
              <a:rPr lang="zh-CN" altLang="en-US" sz="2200" dirty="0">
                <a:latin typeface="宋体" charset="-122"/>
              </a:rPr>
              <a:t>；说明</a:t>
            </a:r>
            <a:r>
              <a:rPr lang="en-US" altLang="zh-CN" sz="2200" dirty="0">
                <a:latin typeface="宋体" charset="-122"/>
              </a:rPr>
              <a:t>x</a:t>
            </a:r>
            <a:r>
              <a:rPr lang="en-US" altLang="zh-CN" sz="2200" baseline="-30000" dirty="0">
                <a:latin typeface="宋体" charset="-122"/>
              </a:rPr>
              <a:t>1</a:t>
            </a:r>
            <a:r>
              <a:rPr lang="zh-CN" altLang="en-US" sz="2200" dirty="0">
                <a:latin typeface="宋体" charset="-122"/>
              </a:rPr>
              <a:t>应为换入变量。重复</a:t>
            </a:r>
            <a:r>
              <a:rPr lang="en-US" altLang="zh-CN" sz="2200" dirty="0">
                <a:latin typeface="宋体" charset="-122"/>
              </a:rPr>
              <a:t>(2)</a:t>
            </a:r>
            <a:r>
              <a:rPr lang="zh-CN" altLang="en-US" sz="2200" dirty="0">
                <a:latin typeface="宋体" charset="-122"/>
              </a:rPr>
              <a:t>～</a:t>
            </a:r>
            <a:r>
              <a:rPr lang="en-US" altLang="zh-CN" sz="2200" dirty="0">
                <a:latin typeface="宋体" charset="-122"/>
              </a:rPr>
              <a:t>(4)</a:t>
            </a:r>
            <a:r>
              <a:rPr lang="zh-CN" altLang="en-US" sz="2200" dirty="0">
                <a:latin typeface="宋体" charset="-122"/>
              </a:rPr>
              <a:t>的计算步骤，得下表。</a:t>
            </a:r>
            <a:r>
              <a:rPr lang="zh-CN" altLang="en-US" sz="2800" dirty="0">
                <a:latin typeface="宋体" charset="-122"/>
              </a:rPr>
              <a:t/>
            </a:r>
            <a:br>
              <a:rPr lang="zh-CN" altLang="en-US" sz="2800" dirty="0">
                <a:latin typeface="宋体" charset="-122"/>
              </a:rPr>
            </a:br>
            <a:endParaRPr lang="zh-CN" altLang="en-US" sz="2800" dirty="0">
              <a:latin typeface="宋体" charset="-122"/>
            </a:endParaRPr>
          </a:p>
        </p:txBody>
      </p:sp>
      <p:sp>
        <p:nvSpPr>
          <p:cNvPr id="13316" name="Rectangle 5"/>
          <p:cNvSpPr>
            <a:spLocks noGrp="1" noChangeArrowheads="1"/>
          </p:cNvSpPr>
          <p:nvPr>
            <p:ph idx="1"/>
          </p:nvPr>
        </p:nvSpPr>
        <p:spPr>
          <a:xfrm>
            <a:off x="539271" y="2626716"/>
            <a:ext cx="1982610" cy="995034"/>
          </a:xfrm>
        </p:spPr>
        <p:txBody>
          <a:bodyPr>
            <a:noAutofit/>
          </a:bodyPr>
          <a:lstStyle/>
          <a:p>
            <a:pPr eaLnBrk="1" hangingPunct="1">
              <a:buNone/>
            </a:pPr>
            <a:r>
              <a:rPr lang="zh-CN" altLang="en-US" sz="2000" dirty="0"/>
              <a:t>还存在检验</a:t>
            </a:r>
            <a:r>
              <a:rPr lang="zh-CN" altLang="en-US" sz="2000" dirty="0" smtClean="0"/>
              <a:t>数</a:t>
            </a:r>
            <a:endParaRPr lang="en-US" altLang="zh-CN" sz="2000" dirty="0" smtClean="0"/>
          </a:p>
          <a:p>
            <a:pPr eaLnBrk="1" hangingPunct="1">
              <a:buNone/>
            </a:pPr>
            <a:r>
              <a:rPr lang="en-US" altLang="zh-CN" sz="2000" dirty="0" smtClean="0"/>
              <a:t>〉0</a:t>
            </a:r>
            <a:r>
              <a:rPr lang="zh-CN" altLang="en-US" sz="2000" dirty="0"/>
              <a:t>，继续进行。</a:t>
            </a:r>
          </a:p>
        </p:txBody>
      </p:sp>
      <p:graphicFrame>
        <p:nvGraphicFramePr>
          <p:cNvPr id="13314" name="Object 0"/>
          <p:cNvGraphicFramePr>
            <a:graphicFrameLocks noChangeAspect="1"/>
          </p:cNvGraphicFramePr>
          <p:nvPr>
            <p:extLst>
              <p:ext uri="{D42A27DB-BD31-4B8C-83A1-F6EECF244321}">
                <p14:modId xmlns:p14="http://schemas.microsoft.com/office/powerpoint/2010/main" xmlns="" val="3379133192"/>
              </p:ext>
            </p:extLst>
          </p:nvPr>
        </p:nvGraphicFramePr>
        <p:xfrm>
          <a:off x="2726992" y="924972"/>
          <a:ext cx="6377422" cy="2819448"/>
        </p:xfrm>
        <a:graphic>
          <a:graphicData uri="http://schemas.openxmlformats.org/presentationml/2006/ole">
            <p:oleObj spid="_x0000_s325674" name="Document" r:id="rId3" imgW="4031260" imgH="1784081" progId="">
              <p:embed/>
            </p:oleObj>
          </a:graphicData>
        </a:graphic>
      </p:graphicFrame>
      <p:sp>
        <p:nvSpPr>
          <p:cNvPr id="13317" name="Rectangle 7"/>
          <p:cNvSpPr>
            <a:spLocks noChangeArrowheads="1"/>
          </p:cNvSpPr>
          <p:nvPr/>
        </p:nvSpPr>
        <p:spPr bwMode="auto">
          <a:xfrm>
            <a:off x="9633233" y="1661236"/>
            <a:ext cx="1210588" cy="400110"/>
          </a:xfrm>
          <a:prstGeom prst="rect">
            <a:avLst/>
          </a:prstGeom>
          <a:noFill/>
          <a:ln w="9525">
            <a:noFill/>
            <a:miter lim="800000"/>
            <a:headEnd/>
            <a:tailEnd/>
          </a:ln>
        </p:spPr>
        <p:txBody>
          <a:bodyPr wrap="none">
            <a:spAutoFit/>
          </a:bodyPr>
          <a:lstStyle/>
          <a:p>
            <a:r>
              <a:rPr lang="zh-CN" altLang="en-US" sz="2000" dirty="0" smtClean="0"/>
              <a:t>换入变量</a:t>
            </a:r>
            <a:endParaRPr lang="zh-CN" altLang="en-US" sz="2000" dirty="0"/>
          </a:p>
        </p:txBody>
      </p:sp>
      <p:sp>
        <p:nvSpPr>
          <p:cNvPr id="13318" name="Rectangle 8"/>
          <p:cNvSpPr>
            <a:spLocks noChangeArrowheads="1"/>
          </p:cNvSpPr>
          <p:nvPr/>
        </p:nvSpPr>
        <p:spPr bwMode="auto">
          <a:xfrm>
            <a:off x="9633233" y="2334696"/>
            <a:ext cx="1210588" cy="400110"/>
          </a:xfrm>
          <a:prstGeom prst="rect">
            <a:avLst/>
          </a:prstGeom>
          <a:noFill/>
          <a:ln w="9525">
            <a:noFill/>
            <a:miter lim="800000"/>
            <a:headEnd/>
            <a:tailEnd/>
          </a:ln>
        </p:spPr>
        <p:txBody>
          <a:bodyPr wrap="none">
            <a:spAutoFit/>
          </a:bodyPr>
          <a:lstStyle/>
          <a:p>
            <a:r>
              <a:rPr lang="zh-CN" altLang="en-US" sz="2000" dirty="0"/>
              <a:t>换出变量</a:t>
            </a:r>
          </a:p>
        </p:txBody>
      </p:sp>
      <p:sp>
        <p:nvSpPr>
          <p:cNvPr id="13319" name="Line 9"/>
          <p:cNvSpPr>
            <a:spLocks noChangeShapeType="1"/>
          </p:cNvSpPr>
          <p:nvPr/>
        </p:nvSpPr>
        <p:spPr bwMode="auto">
          <a:xfrm flipH="1">
            <a:off x="8623205" y="1882130"/>
            <a:ext cx="1010028" cy="585572"/>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dirty="0"/>
          </a:p>
        </p:txBody>
      </p:sp>
      <p:sp>
        <p:nvSpPr>
          <p:cNvPr id="13320" name="Line 10"/>
          <p:cNvSpPr>
            <a:spLocks noChangeShapeType="1"/>
          </p:cNvSpPr>
          <p:nvPr/>
        </p:nvSpPr>
        <p:spPr bwMode="auto">
          <a:xfrm flipH="1">
            <a:off x="8031576" y="2574112"/>
            <a:ext cx="1558497" cy="652497"/>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a:p>
        </p:txBody>
      </p:sp>
      <p:sp>
        <p:nvSpPr>
          <p:cNvPr id="13321" name="Rectangle 11"/>
          <p:cNvSpPr>
            <a:spLocks noChangeArrowheads="1"/>
          </p:cNvSpPr>
          <p:nvPr/>
        </p:nvSpPr>
        <p:spPr bwMode="auto">
          <a:xfrm>
            <a:off x="9590074" y="978344"/>
            <a:ext cx="954107" cy="400110"/>
          </a:xfrm>
          <a:prstGeom prst="rect">
            <a:avLst/>
          </a:prstGeom>
          <a:noFill/>
          <a:ln w="9525">
            <a:noFill/>
            <a:miter lim="800000"/>
            <a:headEnd/>
            <a:tailEnd/>
          </a:ln>
        </p:spPr>
        <p:txBody>
          <a:bodyPr wrap="none">
            <a:spAutoFit/>
          </a:bodyPr>
          <a:lstStyle/>
          <a:p>
            <a:r>
              <a:rPr lang="zh-CN" altLang="en-US" sz="2000" dirty="0"/>
              <a:t>主元素</a:t>
            </a:r>
          </a:p>
        </p:txBody>
      </p:sp>
      <p:sp>
        <p:nvSpPr>
          <p:cNvPr id="13322" name="Line 12"/>
          <p:cNvSpPr>
            <a:spLocks noChangeShapeType="1"/>
          </p:cNvSpPr>
          <p:nvPr/>
        </p:nvSpPr>
        <p:spPr bwMode="auto">
          <a:xfrm flipH="1">
            <a:off x="7917822" y="1257909"/>
            <a:ext cx="1672252" cy="1166945"/>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zh-CN" altLang="en-US" dirty="0"/>
          </a:p>
        </p:txBody>
      </p:sp>
      <p:sp>
        <p:nvSpPr>
          <p:cNvPr id="11" name="Rectangle 2">
            <a:extLst>
              <a:ext uri="{FF2B5EF4-FFF2-40B4-BE49-F238E27FC236}">
                <a16:creationId xmlns:a16="http://schemas.microsoft.com/office/drawing/2014/main" xmlns="" id="{2BAF865D-8D7E-4213-86A3-F2A2D8FA7A2C}"/>
              </a:ext>
            </a:extLst>
          </p:cNvPr>
          <p:cNvSpPr txBox="1">
            <a:spLocks noChangeArrowheads="1"/>
          </p:cNvSpPr>
          <p:nvPr/>
        </p:nvSpPr>
        <p:spPr>
          <a:xfrm>
            <a:off x="199145" y="4003543"/>
            <a:ext cx="4804961" cy="1380132"/>
          </a:xfrm>
          <a:prstGeom prst="rect">
            <a:avLst/>
          </a:prstGeom>
          <a:effectLst/>
        </p:spPr>
        <p:txBody>
          <a:bodyPr vert="horz" lIns="91440" tIns="45720" rIns="91440" bIns="45720" rtlCol="0" anchor="ctr">
            <a:normAutofit fontScale="25000" lnSpcReduction="20000"/>
          </a:bodyPr>
          <a:lst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20000"/>
              </a:lnSpc>
            </a:pPr>
            <a:r>
              <a:rPr lang="en-US" altLang="zh-CN" sz="8000" dirty="0">
                <a:latin typeface="宋体" charset="-122"/>
              </a:rPr>
              <a:t>(6) </a:t>
            </a:r>
            <a:r>
              <a:rPr lang="zh-CN" altLang="en-US" sz="8000" dirty="0">
                <a:latin typeface="宋体" charset="-122"/>
              </a:rPr>
              <a:t>继续上述步骤，得右表：最后一行的所有检验数都已为负或零。这表示目标函数值已不可能再增大，于是得到最优解</a:t>
            </a:r>
            <a:r>
              <a:rPr lang="zh-CN" altLang="en-US" sz="2800" dirty="0">
                <a:latin typeface="宋体" charset="-122"/>
              </a:rPr>
              <a:t/>
            </a:r>
            <a:br>
              <a:rPr lang="zh-CN" altLang="en-US" sz="2800" dirty="0">
                <a:latin typeface="宋体" charset="-122"/>
              </a:rPr>
            </a:br>
            <a:endParaRPr lang="zh-CN" altLang="en-US" sz="2800" dirty="0">
              <a:latin typeface="宋体" charset="-122"/>
            </a:endParaRPr>
          </a:p>
        </p:txBody>
      </p:sp>
      <p:graphicFrame>
        <p:nvGraphicFramePr>
          <p:cNvPr id="12" name="Object 3">
            <a:extLst>
              <a:ext uri="{FF2B5EF4-FFF2-40B4-BE49-F238E27FC236}">
                <a16:creationId xmlns:a16="http://schemas.microsoft.com/office/drawing/2014/main" xmlns="" id="{193165DC-5DF5-4CAE-A61F-C02BFE660E26}"/>
              </a:ext>
            </a:extLst>
          </p:cNvPr>
          <p:cNvGraphicFramePr>
            <a:graphicFrameLocks noChangeAspect="1"/>
          </p:cNvGraphicFramePr>
          <p:nvPr>
            <p:extLst>
              <p:ext uri="{D42A27DB-BD31-4B8C-83A1-F6EECF244321}">
                <p14:modId xmlns:p14="http://schemas.microsoft.com/office/powerpoint/2010/main" xmlns="" val="146312036"/>
              </p:ext>
            </p:extLst>
          </p:nvPr>
        </p:nvGraphicFramePr>
        <p:xfrm>
          <a:off x="5148263" y="3849689"/>
          <a:ext cx="5073215" cy="3016860"/>
        </p:xfrm>
        <a:graphic>
          <a:graphicData uri="http://schemas.openxmlformats.org/presentationml/2006/ole">
            <p:oleObj spid="_x0000_s325675" name="Document" r:id="rId4" imgW="4870855" imgH="2893328" progId="">
              <p:embed/>
            </p:oleObj>
          </a:graphicData>
        </a:graphic>
      </p:graphicFrame>
      <p:sp>
        <p:nvSpPr>
          <p:cNvPr id="13" name="Rectangle 4">
            <a:extLst>
              <a:ext uri="{FF2B5EF4-FFF2-40B4-BE49-F238E27FC236}">
                <a16:creationId xmlns:a16="http://schemas.microsoft.com/office/drawing/2014/main" xmlns="" id="{381A6FA7-F71B-4022-BE8A-A3BB54237AA6}"/>
              </a:ext>
            </a:extLst>
          </p:cNvPr>
          <p:cNvSpPr>
            <a:spLocks noChangeArrowheads="1"/>
          </p:cNvSpPr>
          <p:nvPr/>
        </p:nvSpPr>
        <p:spPr bwMode="auto">
          <a:xfrm>
            <a:off x="815415" y="5158250"/>
            <a:ext cx="4032448" cy="1200329"/>
          </a:xfrm>
          <a:prstGeom prst="rect">
            <a:avLst/>
          </a:prstGeom>
          <a:noFill/>
          <a:ln w="9525">
            <a:noFill/>
            <a:miter lim="800000"/>
            <a:headEnd/>
            <a:tailEnd/>
          </a:ln>
        </p:spPr>
        <p:txBody>
          <a:bodyPr wrap="square">
            <a:spAutoFit/>
          </a:bodyPr>
          <a:lstStyle/>
          <a:p>
            <a:r>
              <a:rPr lang="en-US" altLang="zh-CN" sz="2400" dirty="0">
                <a:latin typeface="宋体" charset="-122"/>
              </a:rPr>
              <a:t>X</a:t>
            </a:r>
            <a:r>
              <a:rPr lang="en-US" altLang="zh-CN" sz="2400" baseline="30000" dirty="0">
                <a:latin typeface="宋体" charset="-122"/>
              </a:rPr>
              <a:t>*</a:t>
            </a:r>
            <a:r>
              <a:rPr lang="en-US" altLang="zh-CN" sz="2400" dirty="0">
                <a:latin typeface="宋体" charset="-122"/>
              </a:rPr>
              <a:t>=X</a:t>
            </a:r>
            <a:r>
              <a:rPr lang="en-US" altLang="zh-CN" sz="2400" baseline="30000" dirty="0">
                <a:latin typeface="宋体" charset="-122"/>
              </a:rPr>
              <a:t>(3)</a:t>
            </a:r>
            <a:r>
              <a:rPr lang="en-US" altLang="zh-CN" sz="2400" dirty="0">
                <a:latin typeface="宋体" charset="-122"/>
              </a:rPr>
              <a:t>=(4,2,0,0,4)</a:t>
            </a:r>
            <a:r>
              <a:rPr lang="en-US" altLang="zh-CN" sz="2400" baseline="30000" dirty="0">
                <a:latin typeface="宋体" charset="-122"/>
              </a:rPr>
              <a:t>T</a:t>
            </a:r>
            <a:r>
              <a:rPr lang="en-US" altLang="zh-CN" sz="2400" dirty="0">
                <a:latin typeface="宋体" charset="-122"/>
              </a:rPr>
              <a:t/>
            </a:r>
            <a:br>
              <a:rPr lang="en-US" altLang="zh-CN" sz="2400" dirty="0">
                <a:latin typeface="宋体" charset="-122"/>
              </a:rPr>
            </a:br>
            <a:r>
              <a:rPr lang="zh-CN" altLang="en-US" sz="2400" dirty="0">
                <a:latin typeface="宋体" charset="-122"/>
              </a:rPr>
              <a:t>目标函数的最大值</a:t>
            </a:r>
            <a:endParaRPr lang="en-US" altLang="zh-CN" sz="2400" dirty="0">
              <a:latin typeface="宋体" charset="-122"/>
            </a:endParaRPr>
          </a:p>
          <a:p>
            <a:r>
              <a:rPr lang="en-US" altLang="zh-CN" sz="2400" dirty="0">
                <a:latin typeface="宋体" charset="-122"/>
              </a:rPr>
              <a:t>z</a:t>
            </a:r>
            <a:r>
              <a:rPr lang="en-US" altLang="zh-CN" sz="2400" baseline="30000" dirty="0">
                <a:latin typeface="宋体" charset="-122"/>
              </a:rPr>
              <a:t>*</a:t>
            </a:r>
            <a:r>
              <a:rPr lang="en-US" altLang="zh-CN" sz="2400" dirty="0">
                <a:latin typeface="宋体" charset="-122"/>
              </a:rPr>
              <a:t>=14</a:t>
            </a:r>
            <a:endParaRPr lang="en-US" altLang="zh-CN" sz="3200" dirty="0">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gtEl>
                                        <p:attrNameLst>
                                          <p:attrName>style.visibility</p:attrName>
                                        </p:attrNameLst>
                                      </p:cBhvr>
                                      <p:to>
                                        <p:strVal val="visible"/>
                                      </p:to>
                                    </p:set>
                                    <p:anim calcmode="lin" valueType="num">
                                      <p:cBhvr additive="base">
                                        <p:cTn id="13" dur="500" fill="hold"/>
                                        <p:tgtEl>
                                          <p:spTgt spid="13314"/>
                                        </p:tgtEl>
                                        <p:attrNameLst>
                                          <p:attrName>ppt_x</p:attrName>
                                        </p:attrNameLst>
                                      </p:cBhvr>
                                      <p:tavLst>
                                        <p:tav tm="0">
                                          <p:val>
                                            <p:strVal val="#ppt_x"/>
                                          </p:val>
                                        </p:tav>
                                        <p:tav tm="100000">
                                          <p:val>
                                            <p:strVal val="#ppt_x"/>
                                          </p:val>
                                        </p:tav>
                                      </p:tavLst>
                                    </p:anim>
                                    <p:anim calcmode="lin" valueType="num">
                                      <p:cBhvr additive="base">
                                        <p:cTn id="14"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1"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13"/>
          <p:cNvPicPr>
            <a:picLocks noChangeAspect="1" noChangeArrowheads="1"/>
          </p:cNvPicPr>
          <p:nvPr/>
        </p:nvPicPr>
        <p:blipFill rotWithShape="1">
          <a:blip r:embed="rId2">
            <a:extLst>
              <a:ext uri="{28A0092B-C50C-407E-A947-70E740481C1C}">
                <a14:useLocalDpi xmlns:a14="http://schemas.microsoft.com/office/drawing/2010/main" xmlns="" val="0"/>
              </a:ext>
            </a:extLst>
          </a:blip>
          <a:srcRect r="80569" b="66779"/>
          <a:stretch/>
        </p:blipFill>
        <p:spPr bwMode="auto">
          <a:xfrm>
            <a:off x="291316" y="287676"/>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1"/>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236" b="67640"/>
          <a:stretch/>
        </p:blipFill>
        <p:spPr bwMode="auto">
          <a:xfrm>
            <a:off x="166226" y="-413518"/>
            <a:ext cx="3551756" cy="3637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4"/>
          <p:cNvSpPr txBox="1">
            <a:spLocks noChangeArrowheads="1"/>
          </p:cNvSpPr>
          <p:nvPr/>
        </p:nvSpPr>
        <p:spPr bwMode="auto">
          <a:xfrm>
            <a:off x="1214246" y="1262367"/>
            <a:ext cx="218521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4800" b="1" dirty="0" smtClean="0">
                <a:solidFill>
                  <a:schemeClr val="bg1"/>
                </a:solidFill>
                <a:latin typeface="宋体-简 粗体" charset="-122"/>
                <a:ea typeface="宋体-简 粗体" charset="-122"/>
                <a:cs typeface="宋体-简 粗体" charset="-122"/>
              </a:rPr>
              <a:t>第五节 </a:t>
            </a:r>
            <a:endParaRPr lang="zh-CN" altLang="en-US" sz="4800" b="1" dirty="0">
              <a:solidFill>
                <a:schemeClr val="bg1"/>
              </a:solidFill>
              <a:latin typeface="宋体-简 粗体" charset="-122"/>
              <a:ea typeface="宋体-简 粗体" charset="-122"/>
              <a:cs typeface="宋体-简 粗体" charset="-122"/>
            </a:endParaRPr>
          </a:p>
        </p:txBody>
      </p:sp>
      <p:sp>
        <p:nvSpPr>
          <p:cNvPr id="6" name="Text Box 7"/>
          <p:cNvSpPr txBox="1">
            <a:spLocks noChangeArrowheads="1"/>
          </p:cNvSpPr>
          <p:nvPr/>
        </p:nvSpPr>
        <p:spPr bwMode="auto">
          <a:xfrm>
            <a:off x="2672097" y="1262367"/>
            <a:ext cx="793005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zh-CN" altLang="en-US" sz="4800" b="1" dirty="0">
                <a:solidFill>
                  <a:srgbClr val="0FAED8"/>
                </a:solidFill>
                <a:latin typeface="宋体-简 粗体" charset="-122"/>
                <a:ea typeface="宋体-简 粗体" charset="-122"/>
                <a:cs typeface="宋体-简 粗体" charset="-122"/>
              </a:rPr>
              <a:t>单纯</a:t>
            </a:r>
            <a:r>
              <a:rPr lang="zh-CN" altLang="en-US" sz="4800" b="1">
                <a:solidFill>
                  <a:srgbClr val="0FAED8"/>
                </a:solidFill>
                <a:latin typeface="宋体-简 粗体" charset="-122"/>
                <a:ea typeface="宋体-简 粗体" charset="-122"/>
                <a:cs typeface="宋体-简 粗体" charset="-122"/>
              </a:rPr>
              <a:t>形法</a:t>
            </a:r>
            <a:r>
              <a:rPr lang="zh-CN" altLang="en-US" sz="4800" b="1" smtClean="0">
                <a:solidFill>
                  <a:srgbClr val="0FAED8"/>
                </a:solidFill>
                <a:latin typeface="宋体-简 粗体" charset="-122"/>
                <a:ea typeface="宋体-简 粗体" charset="-122"/>
                <a:cs typeface="宋体-简 粗体" charset="-122"/>
              </a:rPr>
              <a:t>的进一步</a:t>
            </a:r>
            <a:r>
              <a:rPr lang="zh-CN" altLang="en-US" sz="4800" b="1" dirty="0">
                <a:solidFill>
                  <a:srgbClr val="0FAED8"/>
                </a:solidFill>
                <a:latin typeface="宋体-简 粗体" charset="-122"/>
                <a:ea typeface="宋体-简 粗体" charset="-122"/>
                <a:cs typeface="宋体-简 粗体" charset="-122"/>
              </a:rPr>
              <a:t>讨论</a:t>
            </a:r>
            <a:endParaRPr lang="zh-CN" altLang="zh-CN" sz="4800" b="1" dirty="0">
              <a:solidFill>
                <a:srgbClr val="0FAED8"/>
              </a:solidFill>
              <a:latin typeface="宋体-简 粗体" charset="-122"/>
              <a:ea typeface="宋体-简 粗体" charset="-122"/>
              <a:cs typeface="宋体-简 粗体" charset="-122"/>
            </a:endParaRPr>
          </a:p>
        </p:txBody>
      </p:sp>
      <p:sp>
        <p:nvSpPr>
          <p:cNvPr id="7" name="Rectangle 2"/>
          <p:cNvSpPr>
            <a:spLocks noChangeArrowheads="1"/>
          </p:cNvSpPr>
          <p:nvPr/>
        </p:nvSpPr>
        <p:spPr bwMode="auto">
          <a:xfrm>
            <a:off x="3549929" y="2186276"/>
            <a:ext cx="7998152" cy="14711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nSpc>
                <a:spcPct val="140000"/>
              </a:lnSpc>
              <a:spcBef>
                <a:spcPct val="0"/>
              </a:spcBef>
            </a:pPr>
            <a:r>
              <a:rPr lang="zh-CN" altLang="en-US" sz="3600" b="1" dirty="0">
                <a:solidFill>
                  <a:srgbClr val="46A4D0"/>
                </a:solidFill>
                <a:latin typeface="Songti SC" charset="-122"/>
                <a:ea typeface="Songti SC" charset="-122"/>
                <a:cs typeface="Songti SC" charset="-122"/>
              </a:rPr>
              <a:t>一</a:t>
            </a:r>
            <a:r>
              <a:rPr lang="zh-CN" altLang="en-US" sz="3600" b="1" dirty="0" smtClean="0">
                <a:solidFill>
                  <a:srgbClr val="46A4D0"/>
                </a:solidFill>
                <a:latin typeface="Songti SC" charset="-122"/>
                <a:ea typeface="Songti SC" charset="-122"/>
                <a:cs typeface="Songti SC" charset="-122"/>
              </a:rPr>
              <a:t>、人工</a:t>
            </a:r>
            <a:r>
              <a:rPr lang="zh-CN" altLang="en-US" sz="3600" b="1" dirty="0">
                <a:solidFill>
                  <a:srgbClr val="46A4D0"/>
                </a:solidFill>
                <a:latin typeface="Songti SC" charset="-122"/>
                <a:ea typeface="Songti SC" charset="-122"/>
                <a:cs typeface="Songti SC" charset="-122"/>
              </a:rPr>
              <a:t>变量法</a:t>
            </a:r>
            <a:r>
              <a:rPr lang="zh-CN" altLang="en-US" sz="3600" b="1" dirty="0" smtClean="0">
                <a:solidFill>
                  <a:srgbClr val="46A4D0"/>
                </a:solidFill>
                <a:latin typeface="Songti SC" charset="-122"/>
                <a:ea typeface="Songti SC" charset="-122"/>
                <a:cs typeface="Songti SC" charset="-122"/>
              </a:rPr>
              <a:t>：</a:t>
            </a:r>
            <a:endParaRPr lang="zh-CN" altLang="en-US" sz="3600" b="1" dirty="0">
              <a:solidFill>
                <a:srgbClr val="46A4D0"/>
              </a:solidFill>
              <a:latin typeface="Songti SC" charset="-122"/>
              <a:ea typeface="Songti SC" charset="-122"/>
              <a:cs typeface="Songti SC" charset="-122"/>
            </a:endParaRPr>
          </a:p>
          <a:p>
            <a:pPr>
              <a:lnSpc>
                <a:spcPct val="140000"/>
              </a:lnSpc>
              <a:spcBef>
                <a:spcPct val="0"/>
              </a:spcBef>
            </a:pPr>
            <a:r>
              <a:rPr lang="zh-CN" altLang="en-US" sz="2800" b="1" dirty="0" smtClean="0">
                <a:solidFill>
                  <a:srgbClr val="46A4D0"/>
                </a:solidFill>
                <a:latin typeface="Songti SC" charset="-122"/>
                <a:ea typeface="Songti SC" charset="-122"/>
                <a:cs typeface="Songti SC" charset="-122"/>
              </a:rPr>
              <a:t>      大</a:t>
            </a:r>
            <a:r>
              <a:rPr lang="en-US" altLang="zh-CN" sz="2800" b="1" dirty="0" smtClean="0">
                <a:solidFill>
                  <a:srgbClr val="46A4D0"/>
                </a:solidFill>
                <a:latin typeface="Songti SC" charset="-122"/>
                <a:ea typeface="Songti SC" charset="-122"/>
                <a:cs typeface="Songti SC" charset="-122"/>
              </a:rPr>
              <a:t>M</a:t>
            </a:r>
            <a:r>
              <a:rPr lang="zh-CN" altLang="en-US" sz="2800" b="1" dirty="0" smtClean="0">
                <a:solidFill>
                  <a:srgbClr val="46A4D0"/>
                </a:solidFill>
                <a:latin typeface="Songti SC" charset="-122"/>
                <a:ea typeface="Songti SC" charset="-122"/>
                <a:cs typeface="Songti SC" charset="-122"/>
              </a:rPr>
              <a:t>法、两</a:t>
            </a:r>
            <a:r>
              <a:rPr lang="zh-CN" altLang="en-US" sz="2800" b="1" dirty="0">
                <a:solidFill>
                  <a:srgbClr val="46A4D0"/>
                </a:solidFill>
                <a:latin typeface="Songti SC" charset="-122"/>
                <a:ea typeface="Songti SC" charset="-122"/>
                <a:cs typeface="Songti SC" charset="-122"/>
              </a:rPr>
              <a:t>阶</a:t>
            </a:r>
            <a:r>
              <a:rPr lang="zh-CN" altLang="en-US" sz="2800" b="1" dirty="0" smtClean="0">
                <a:solidFill>
                  <a:srgbClr val="46A4D0"/>
                </a:solidFill>
                <a:latin typeface="Songti SC" charset="-122"/>
                <a:ea typeface="Songti SC" charset="-122"/>
                <a:cs typeface="Songti SC" charset="-122"/>
              </a:rPr>
              <a:t>段法</a:t>
            </a:r>
            <a:endParaRPr lang="en-US" altLang="zh-CN" sz="2800" b="1" dirty="0">
              <a:solidFill>
                <a:srgbClr val="46A4D0"/>
              </a:solidFill>
              <a:latin typeface="Songti SC" charset="-122"/>
              <a:ea typeface="Songti SC" charset="-122"/>
              <a:cs typeface="Songti SC" charset="-122"/>
            </a:endParaRPr>
          </a:p>
        </p:txBody>
      </p:sp>
      <p:sp>
        <p:nvSpPr>
          <p:cNvPr id="8" name="Rectangle 3"/>
          <p:cNvSpPr>
            <a:spLocks noChangeArrowheads="1"/>
          </p:cNvSpPr>
          <p:nvPr/>
        </p:nvSpPr>
        <p:spPr bwMode="auto">
          <a:xfrm>
            <a:off x="3549928" y="4681566"/>
            <a:ext cx="799815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zh-CN" altLang="en-US" sz="3600" b="1" dirty="0" smtClean="0">
                <a:solidFill>
                  <a:srgbClr val="46A4D0"/>
                </a:solidFill>
                <a:latin typeface="Songti SC" charset="-122"/>
                <a:ea typeface="Songti SC" charset="-122"/>
                <a:cs typeface="Songti SC" charset="-122"/>
              </a:rPr>
              <a:t>三、</a:t>
            </a:r>
            <a:r>
              <a:rPr lang="zh-CN" altLang="en-US" sz="3600" b="1" dirty="0">
                <a:solidFill>
                  <a:srgbClr val="46A4D0"/>
                </a:solidFill>
                <a:latin typeface="Songti SC" charset="-122"/>
                <a:ea typeface="Songti SC" charset="-122"/>
                <a:cs typeface="Songti SC" charset="-122"/>
              </a:rPr>
              <a:t>单纯形法计算中的几个问题</a:t>
            </a:r>
            <a:endParaRPr lang="en-US" altLang="zh-CN" sz="3600" b="1" dirty="0">
              <a:solidFill>
                <a:srgbClr val="46A4D0"/>
              </a:solidFill>
              <a:latin typeface="Songti SC" charset="-122"/>
              <a:ea typeface="Songti SC" charset="-122"/>
              <a:cs typeface="Songti SC" charset="-122"/>
            </a:endParaRPr>
          </a:p>
        </p:txBody>
      </p:sp>
      <p:sp>
        <p:nvSpPr>
          <p:cNvPr id="9" name="Rectangle 4"/>
          <p:cNvSpPr>
            <a:spLocks noChangeArrowheads="1"/>
          </p:cNvSpPr>
          <p:nvPr/>
        </p:nvSpPr>
        <p:spPr bwMode="auto">
          <a:xfrm>
            <a:off x="3549928" y="5569112"/>
            <a:ext cx="4709174"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zh-CN" altLang="en-US" sz="3600" b="1" dirty="0" smtClean="0">
                <a:solidFill>
                  <a:srgbClr val="46A4D0"/>
                </a:solidFill>
                <a:latin typeface="Songti SC" charset="-122"/>
                <a:ea typeface="Songti SC" charset="-122"/>
                <a:cs typeface="Songti SC" charset="-122"/>
              </a:rPr>
              <a:t>四、</a:t>
            </a:r>
            <a:r>
              <a:rPr lang="zh-CN" altLang="en-US" sz="3600" b="1" dirty="0">
                <a:solidFill>
                  <a:srgbClr val="46A4D0"/>
                </a:solidFill>
                <a:latin typeface="Songti SC" charset="-122"/>
                <a:ea typeface="Songti SC" charset="-122"/>
                <a:cs typeface="Songti SC" charset="-122"/>
              </a:rPr>
              <a:t>单纯形法小结</a:t>
            </a:r>
            <a:endParaRPr lang="en-US" altLang="zh-CN" sz="3600" b="1" dirty="0">
              <a:solidFill>
                <a:srgbClr val="46A4D0"/>
              </a:solidFill>
              <a:latin typeface="Songti SC" charset="-122"/>
              <a:ea typeface="Songti SC" charset="-122"/>
              <a:cs typeface="Songti SC" charset="-122"/>
            </a:endParaRPr>
          </a:p>
        </p:txBody>
      </p:sp>
      <p:sp>
        <p:nvSpPr>
          <p:cNvPr id="13" name="Rectangle 3"/>
          <p:cNvSpPr>
            <a:spLocks noChangeArrowheads="1"/>
          </p:cNvSpPr>
          <p:nvPr/>
        </p:nvSpPr>
        <p:spPr bwMode="auto">
          <a:xfrm>
            <a:off x="3549928" y="3794020"/>
            <a:ext cx="7998152"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zh-CN" altLang="en-US" sz="3600" b="1" dirty="0">
                <a:solidFill>
                  <a:srgbClr val="46A4D0"/>
                </a:solidFill>
                <a:latin typeface="Songti SC" charset="-122"/>
                <a:ea typeface="Songti SC" charset="-122"/>
                <a:cs typeface="Songti SC" charset="-122"/>
              </a:rPr>
              <a:t>二</a:t>
            </a:r>
            <a:r>
              <a:rPr lang="zh-CN" altLang="en-US" sz="3600" b="1" dirty="0" smtClean="0">
                <a:solidFill>
                  <a:srgbClr val="46A4D0"/>
                </a:solidFill>
                <a:latin typeface="Songti SC" charset="-122"/>
                <a:ea typeface="Songti SC" charset="-122"/>
                <a:cs typeface="Songti SC" charset="-122"/>
              </a:rPr>
              <a:t>、退化</a:t>
            </a:r>
            <a:endParaRPr lang="en-US" altLang="zh-CN" sz="3600" b="1" dirty="0">
              <a:solidFill>
                <a:srgbClr val="46A4D0"/>
              </a:solidFill>
              <a:latin typeface="Songti SC" charset="-122"/>
              <a:ea typeface="Songti SC" charset="-122"/>
              <a:cs typeface="Songti SC" charset="-122"/>
            </a:endParaRPr>
          </a:p>
        </p:txBody>
      </p:sp>
    </p:spTree>
    <p:extLst>
      <p:ext uri="{BB962C8B-B14F-4D97-AF65-F5344CB8AC3E}">
        <p14:creationId xmlns:p14="http://schemas.microsoft.com/office/powerpoint/2010/main" xmlns="" val="16268704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1" name="Rectangle 3"/>
          <p:cNvSpPr>
            <a:spLocks noGrp="1" noChangeArrowheads="1"/>
          </p:cNvSpPr>
          <p:nvPr>
            <p:ph idx="1"/>
          </p:nvPr>
        </p:nvSpPr>
        <p:spPr>
          <a:xfrm>
            <a:off x="916270" y="1040734"/>
            <a:ext cx="10079420" cy="2264925"/>
          </a:xfrm>
        </p:spPr>
        <p:txBody>
          <a:bodyPr>
            <a:normAutofit fontScale="92500"/>
          </a:bodyPr>
          <a:lstStyle/>
          <a:p>
            <a:pPr eaLnBrk="1" hangingPunct="1">
              <a:lnSpc>
                <a:spcPct val="160000"/>
              </a:lnSpc>
              <a:spcBef>
                <a:spcPct val="0"/>
              </a:spcBef>
              <a:buFont typeface="Wingdings" charset="2"/>
              <a:buNone/>
              <a:defRPr/>
            </a:pPr>
            <a:r>
              <a:rPr lang="zh-CN" altLang="en-US" sz="2400" b="1" dirty="0">
                <a:latin typeface="Songti SC" charset="-122"/>
                <a:ea typeface="Songti SC" charset="-122"/>
                <a:cs typeface="Songti SC" charset="-122"/>
              </a:rPr>
              <a:t>     </a:t>
            </a:r>
            <a:r>
              <a:rPr lang="zh-CN" altLang="en-US" sz="2400" b="1" dirty="0" smtClean="0">
                <a:latin typeface="Songti SC" charset="-122"/>
                <a:ea typeface="Songti SC" charset="-122"/>
                <a:cs typeface="Songti SC" charset="-122"/>
              </a:rPr>
              <a:t> 单纯形法</a:t>
            </a:r>
            <a:r>
              <a:rPr lang="zh-CN" altLang="en-US" sz="2400" b="1" dirty="0">
                <a:latin typeface="Songti SC" charset="-122"/>
                <a:ea typeface="Songti SC" charset="-122"/>
                <a:cs typeface="Songti SC" charset="-122"/>
              </a:rPr>
              <a:t>是依据可行基迭代而设计的，即从一个基可行解构造另一个使目标函数值更好的基可行解。如何寻找第一个基可行解</a:t>
            </a:r>
            <a:r>
              <a:rPr lang="en-US" altLang="zh-CN" sz="2400" b="1" dirty="0">
                <a:latin typeface="Songti SC" charset="-122"/>
                <a:ea typeface="Songti SC" charset="-122"/>
                <a:cs typeface="Songti SC" charset="-122"/>
              </a:rPr>
              <a:t>(an initial basic feasible solution)</a:t>
            </a:r>
            <a:r>
              <a:rPr lang="zh-CN" altLang="en-US" sz="2400" b="1" dirty="0">
                <a:latin typeface="Songti SC" charset="-122"/>
                <a:ea typeface="Songti SC" charset="-122"/>
                <a:cs typeface="Songti SC" charset="-122"/>
              </a:rPr>
              <a:t>呢？在解决线性规划问题时会碰到下面一种情况：      </a:t>
            </a:r>
          </a:p>
        </p:txBody>
      </p:sp>
      <p:graphicFrame>
        <p:nvGraphicFramePr>
          <p:cNvPr id="319492" name="Object 4"/>
          <p:cNvGraphicFramePr>
            <a:graphicFrameLocks noChangeAspect="1"/>
          </p:cNvGraphicFramePr>
          <p:nvPr>
            <p:extLst>
              <p:ext uri="{D42A27DB-BD31-4B8C-83A1-F6EECF244321}">
                <p14:modId xmlns:p14="http://schemas.microsoft.com/office/powerpoint/2010/main" xmlns="" val="2138078721"/>
              </p:ext>
            </p:extLst>
          </p:nvPr>
        </p:nvGraphicFramePr>
        <p:xfrm>
          <a:off x="2071930" y="3250698"/>
          <a:ext cx="4125994" cy="2409123"/>
        </p:xfrm>
        <a:graphic>
          <a:graphicData uri="http://schemas.openxmlformats.org/presentationml/2006/ole">
            <p:oleObj spid="_x0000_s162882" name="Equation" r:id="rId3" imgW="1524000" imgH="939800" progId="">
              <p:embed/>
            </p:oleObj>
          </a:graphicData>
        </a:graphic>
      </p:graphicFrame>
      <p:sp>
        <p:nvSpPr>
          <p:cNvPr id="6"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7" name="矩形 6"/>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8" name="矩形 7"/>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9" name="矩形 8"/>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1" name="云形标注 10"/>
          <p:cNvSpPr/>
          <p:nvPr/>
        </p:nvSpPr>
        <p:spPr>
          <a:xfrm>
            <a:off x="6810836" y="2912147"/>
            <a:ext cx="4184854" cy="3236199"/>
          </a:xfrm>
          <a:prstGeom prst="cloudCallout">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zh-CN" sz="2800" b="1" dirty="0">
              <a:solidFill>
                <a:schemeClr val="bg1"/>
              </a:solidFill>
              <a:latin typeface="宋体-简 粗体" charset="-122"/>
              <a:ea typeface="宋体-简 粗体" charset="-122"/>
              <a:cs typeface="宋体-简 粗体" charset="-122"/>
            </a:endParaRPr>
          </a:p>
        </p:txBody>
      </p:sp>
      <p:sp>
        <p:nvSpPr>
          <p:cNvPr id="12" name="矩形 11"/>
          <p:cNvSpPr/>
          <p:nvPr/>
        </p:nvSpPr>
        <p:spPr>
          <a:xfrm>
            <a:off x="7464514" y="3470690"/>
            <a:ext cx="3143715" cy="2677656"/>
          </a:xfrm>
          <a:prstGeom prst="rect">
            <a:avLst/>
          </a:prstGeom>
        </p:spPr>
        <p:txBody>
          <a:bodyPr wrap="square">
            <a:spAutoFit/>
          </a:bodyPr>
          <a:lstStyle/>
          <a:p>
            <a:r>
              <a:rPr lang="zh-CN" altLang="en-US" sz="2800" b="1" dirty="0" smtClean="0">
                <a:solidFill>
                  <a:schemeClr val="bg1"/>
                </a:solidFill>
                <a:latin typeface="宋体-简 粗体" charset="-122"/>
                <a:ea typeface="宋体-简 粗体" charset="-122"/>
                <a:cs typeface="宋体-简 粗体" charset="-122"/>
              </a:rPr>
              <a:t>初始</a:t>
            </a:r>
            <a:r>
              <a:rPr lang="zh-CN" altLang="en-US" sz="2800" b="1" dirty="0">
                <a:solidFill>
                  <a:schemeClr val="bg1"/>
                </a:solidFill>
                <a:latin typeface="宋体-简 粗体" charset="-122"/>
                <a:ea typeface="宋体-简 粗体" charset="-122"/>
                <a:cs typeface="宋体-简 粗体" charset="-122"/>
              </a:rPr>
              <a:t>基不明显，或者松弛变量个数比约束方程个数少的情况，</a:t>
            </a:r>
            <a:r>
              <a:rPr lang="zh-CN" altLang="en-US" sz="2800" b="1" dirty="0" smtClean="0">
                <a:solidFill>
                  <a:srgbClr val="FFFF00"/>
                </a:solidFill>
                <a:latin typeface="宋体-简 粗体" charset="-122"/>
                <a:ea typeface="宋体-简 粗体" charset="-122"/>
                <a:cs typeface="宋体-简 粗体" charset="-122"/>
              </a:rPr>
              <a:t>问题该</a:t>
            </a:r>
            <a:r>
              <a:rPr lang="zh-CN" altLang="en-US" sz="2800" b="1" dirty="0">
                <a:solidFill>
                  <a:srgbClr val="FFFF00"/>
                </a:solidFill>
                <a:latin typeface="宋体-简 粗体" charset="-122"/>
                <a:ea typeface="宋体-简 粗体" charset="-122"/>
                <a:cs typeface="宋体-简 粗体" charset="-122"/>
              </a:rPr>
              <a:t>如何解决？</a:t>
            </a:r>
          </a:p>
          <a:p>
            <a:endParaRPr lang="zh-CN" altLang="zh-CN" sz="2800" b="1" dirty="0">
              <a:solidFill>
                <a:srgbClr val="FFFF0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5423141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9491"/>
                                        </p:tgtEl>
                                        <p:attrNameLst>
                                          <p:attrName>style.visibility</p:attrName>
                                        </p:attrNameLst>
                                      </p:cBhvr>
                                      <p:to>
                                        <p:strVal val="visible"/>
                                      </p:to>
                                    </p:set>
                                    <p:animEffect transition="in" filter="wipe(left)">
                                      <p:cBhvr>
                                        <p:cTn id="7" dur="300"/>
                                        <p:tgtEl>
                                          <p:spTgt spid="319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9492"/>
                                        </p:tgtEl>
                                        <p:attrNameLst>
                                          <p:attrName>style.visibility</p:attrName>
                                        </p:attrNameLst>
                                      </p:cBhvr>
                                      <p:to>
                                        <p:strVal val="visible"/>
                                      </p:to>
                                    </p:set>
                                    <p:animEffect transition="in" filter="wipe(left)">
                                      <p:cBhvr>
                                        <p:cTn id="12" dur="500"/>
                                        <p:tgtEl>
                                          <p:spTgt spid="31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1103587" y="931206"/>
            <a:ext cx="10200289" cy="2893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30000"/>
              </a:lnSpc>
              <a:defRPr/>
            </a:pPr>
            <a:r>
              <a:rPr lang="zh-CN" altLang="en-US" sz="2800" b="1" dirty="0" smtClean="0">
                <a:latin typeface="Arial" charset="0"/>
                <a:ea typeface="宋体" charset="0"/>
              </a:rPr>
              <a:t>    </a:t>
            </a:r>
            <a:r>
              <a:rPr lang="zh-CN" altLang="en-US" sz="2800" b="1" dirty="0" smtClean="0">
                <a:solidFill>
                  <a:srgbClr val="FF0000"/>
                </a:solidFill>
                <a:latin typeface="Arial" charset="0"/>
                <a:ea typeface="宋体" charset="0"/>
              </a:rPr>
              <a:t>解决</a:t>
            </a:r>
            <a:r>
              <a:rPr lang="zh-CN" altLang="en-US" sz="2800" b="1" dirty="0">
                <a:solidFill>
                  <a:srgbClr val="FF0000"/>
                </a:solidFill>
                <a:latin typeface="Arial" charset="0"/>
                <a:ea typeface="宋体" charset="0"/>
              </a:rPr>
              <a:t>方法一</a:t>
            </a:r>
            <a:r>
              <a:rPr lang="zh-CN" altLang="en-US" sz="2800" b="1" dirty="0" smtClean="0">
                <a:solidFill>
                  <a:srgbClr val="FF0000"/>
                </a:solidFill>
                <a:latin typeface="Arial" charset="0"/>
                <a:ea typeface="宋体" charset="0"/>
              </a:rPr>
              <a:t>：</a:t>
            </a:r>
            <a:r>
              <a:rPr lang="zh-CN" altLang="en-US" sz="2800" b="1" dirty="0" smtClean="0">
                <a:latin typeface="Arial" charset="0"/>
                <a:ea typeface="宋体" charset="0"/>
              </a:rPr>
              <a:t>通过</a:t>
            </a:r>
            <a:r>
              <a:rPr lang="zh-CN" altLang="en-US" sz="2800" b="1" dirty="0">
                <a:latin typeface="Arial" charset="0"/>
                <a:ea typeface="宋体" charset="0"/>
              </a:rPr>
              <a:t>初等行变换，变换出一组</a:t>
            </a:r>
            <a:r>
              <a:rPr lang="en-US" altLang="zh-CN" sz="2800" b="1" i="1" dirty="0">
                <a:latin typeface="Times New Roman" charset="0"/>
                <a:ea typeface="宋体" charset="0"/>
              </a:rPr>
              <a:t>m</a:t>
            </a:r>
            <a:r>
              <a:rPr lang="zh-CN" altLang="en-US" sz="2800" b="1" dirty="0">
                <a:latin typeface="Times New Roman" charset="0"/>
                <a:ea typeface="宋体" charset="0"/>
              </a:rPr>
              <a:t>个</a:t>
            </a:r>
            <a:r>
              <a:rPr lang="zh-CN" altLang="en-US" sz="2800" b="1" dirty="0">
                <a:latin typeface="Arial" charset="0"/>
                <a:ea typeface="宋体" charset="0"/>
              </a:rPr>
              <a:t>线性不相关的向量来组成</a:t>
            </a:r>
            <a:r>
              <a:rPr lang="en-US" altLang="zh-CN" sz="2800" b="1" i="1" dirty="0">
                <a:latin typeface="Times New Roman" charset="0"/>
                <a:ea typeface="宋体" charset="0"/>
              </a:rPr>
              <a:t>m</a:t>
            </a:r>
            <a:r>
              <a:rPr lang="zh-CN" altLang="en-US" sz="2800" b="1" dirty="0">
                <a:latin typeface="Arial" charset="0"/>
                <a:ea typeface="宋体" charset="0"/>
              </a:rPr>
              <a:t>阶初始基矩阵。</a:t>
            </a:r>
          </a:p>
          <a:p>
            <a:pPr eaLnBrk="1" hangingPunct="1">
              <a:lnSpc>
                <a:spcPct val="130000"/>
              </a:lnSpc>
              <a:defRPr/>
            </a:pPr>
            <a:r>
              <a:rPr lang="zh-CN" altLang="en-US" sz="2800" b="1" dirty="0" smtClean="0">
                <a:latin typeface="Arial" charset="0"/>
                <a:ea typeface="宋体" charset="0"/>
              </a:rPr>
              <a:t>    不</a:t>
            </a:r>
            <a:r>
              <a:rPr lang="zh-CN" altLang="en-US" sz="2800" b="1" dirty="0">
                <a:latin typeface="Arial" charset="0"/>
                <a:ea typeface="宋体" charset="0"/>
              </a:rPr>
              <a:t>利于计算机编程实现，因为如何确定“一组</a:t>
            </a:r>
            <a:r>
              <a:rPr lang="en-US" altLang="zh-CN" sz="2800" b="1" i="1" dirty="0">
                <a:latin typeface="Times New Roman" charset="0"/>
                <a:ea typeface="宋体" charset="0"/>
              </a:rPr>
              <a:t>m</a:t>
            </a:r>
            <a:r>
              <a:rPr lang="zh-CN" altLang="en-US" sz="2800" b="1" dirty="0">
                <a:latin typeface="Times New Roman" charset="0"/>
                <a:ea typeface="宋体" charset="0"/>
              </a:rPr>
              <a:t>个</a:t>
            </a:r>
            <a:r>
              <a:rPr lang="zh-CN" altLang="en-US" sz="2800" b="1" dirty="0">
                <a:latin typeface="Arial" charset="0"/>
                <a:ea typeface="宋体" charset="0"/>
              </a:rPr>
              <a:t>线性不相关的向量”是很随机的问题，手工解决比较方便，在程序上的实现就很困难。</a:t>
            </a:r>
          </a:p>
        </p:txBody>
      </p:sp>
      <p:sp>
        <p:nvSpPr>
          <p:cNvPr id="320515" name="Text Box 3"/>
          <p:cNvSpPr txBox="1">
            <a:spLocks noChangeArrowheads="1"/>
          </p:cNvSpPr>
          <p:nvPr/>
        </p:nvSpPr>
        <p:spPr bwMode="auto">
          <a:xfrm>
            <a:off x="1103587" y="3677581"/>
            <a:ext cx="10200289" cy="2893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1" hangingPunct="1">
              <a:lnSpc>
                <a:spcPct val="130000"/>
              </a:lnSpc>
              <a:defRPr/>
            </a:pPr>
            <a:r>
              <a:rPr lang="zh-CN" altLang="en-US" sz="2800" b="1" dirty="0" smtClean="0">
                <a:solidFill>
                  <a:srgbClr val="FF0000"/>
                </a:solidFill>
                <a:latin typeface="Arial" charset="0"/>
                <a:ea typeface="宋体" charset="0"/>
              </a:rPr>
              <a:t>    解决</a:t>
            </a:r>
            <a:r>
              <a:rPr lang="zh-CN" altLang="en-US" sz="2800" b="1" dirty="0">
                <a:solidFill>
                  <a:srgbClr val="FF0000"/>
                </a:solidFill>
                <a:latin typeface="Arial" charset="0"/>
                <a:ea typeface="宋体" charset="0"/>
              </a:rPr>
              <a:t>方法二</a:t>
            </a:r>
            <a:r>
              <a:rPr lang="zh-CN" altLang="en-US" sz="2800" b="1" dirty="0" smtClean="0">
                <a:solidFill>
                  <a:srgbClr val="FF0000"/>
                </a:solidFill>
                <a:latin typeface="Arial" charset="0"/>
                <a:ea typeface="宋体" charset="0"/>
              </a:rPr>
              <a:t>：</a:t>
            </a:r>
            <a:r>
              <a:rPr lang="zh-CN" altLang="en-US" sz="2800" b="1" dirty="0" smtClean="0">
                <a:latin typeface="Arial" charset="0"/>
                <a:ea typeface="宋体" charset="0"/>
              </a:rPr>
              <a:t>两</a:t>
            </a:r>
            <a:r>
              <a:rPr lang="zh-CN" altLang="en-US" sz="2800" b="1" dirty="0">
                <a:latin typeface="Arial" charset="0"/>
                <a:ea typeface="宋体" charset="0"/>
              </a:rPr>
              <a:t>阶段法和大</a:t>
            </a:r>
            <a:r>
              <a:rPr lang="en-US" altLang="zh-CN" sz="2800" b="1" dirty="0">
                <a:latin typeface="Times New Roman" charset="0"/>
                <a:ea typeface="宋体" charset="0"/>
              </a:rPr>
              <a:t>M</a:t>
            </a:r>
            <a:r>
              <a:rPr lang="zh-CN" altLang="en-US" sz="2800" b="1" dirty="0" smtClean="0">
                <a:latin typeface="Times New Roman" charset="0"/>
                <a:ea typeface="宋体" charset="0"/>
              </a:rPr>
              <a:t>法</a:t>
            </a:r>
            <a:endParaRPr lang="zh-CN" altLang="en-US" sz="2800" b="1" dirty="0">
              <a:latin typeface="Arial" charset="0"/>
              <a:ea typeface="宋体" charset="0"/>
            </a:endParaRPr>
          </a:p>
          <a:p>
            <a:pPr eaLnBrk="1" hangingPunct="1">
              <a:lnSpc>
                <a:spcPct val="130000"/>
              </a:lnSpc>
              <a:defRPr/>
            </a:pPr>
            <a:r>
              <a:rPr lang="zh-CN" altLang="en-US" sz="2800" b="1" dirty="0" smtClean="0">
                <a:latin typeface="Arial" charset="0"/>
                <a:ea typeface="宋体" charset="0"/>
              </a:rPr>
              <a:t>    当</a:t>
            </a:r>
            <a:r>
              <a:rPr lang="zh-CN" altLang="en-US" sz="2800" b="1" dirty="0">
                <a:latin typeface="Arial" charset="0"/>
                <a:ea typeface="宋体" charset="0"/>
              </a:rPr>
              <a:t>约束方程的系数矩阵</a:t>
            </a:r>
            <a:r>
              <a:rPr lang="en-US" altLang="zh-CN" sz="2800" b="1" dirty="0">
                <a:latin typeface="Times New Roman" charset="0"/>
                <a:ea typeface="宋体" charset="0"/>
              </a:rPr>
              <a:t>A</a:t>
            </a:r>
            <a:r>
              <a:rPr lang="zh-CN" altLang="en-US" sz="2800" b="1" dirty="0">
                <a:latin typeface="Arial" charset="0"/>
                <a:ea typeface="宋体" charset="0"/>
              </a:rPr>
              <a:t>不包含一个同阶的单位矩阵，我们就需要引入若干非负变量，又称为人工变量</a:t>
            </a:r>
            <a:r>
              <a:rPr lang="en-US" altLang="zh-CN" sz="2800" b="1" dirty="0">
                <a:latin typeface="Arial" charset="0"/>
                <a:ea typeface="宋体" charset="0"/>
              </a:rPr>
              <a:t>(</a:t>
            </a:r>
            <a:r>
              <a:rPr lang="en-US" altLang="zh-CN" sz="2800" b="1" dirty="0">
                <a:latin typeface="Times New Roman" charset="0"/>
                <a:ea typeface="宋体" charset="0"/>
              </a:rPr>
              <a:t>an artificial variable</a:t>
            </a:r>
            <a:r>
              <a:rPr lang="en-US" altLang="zh-CN" sz="2800" b="1" dirty="0">
                <a:latin typeface="Arial" charset="0"/>
                <a:ea typeface="宋体" charset="0"/>
              </a:rPr>
              <a:t>),</a:t>
            </a:r>
            <a:r>
              <a:rPr lang="zh-CN" altLang="en-US" sz="2800" b="1" dirty="0">
                <a:latin typeface="Arial" charset="0"/>
                <a:ea typeface="宋体" charset="0"/>
              </a:rPr>
              <a:t>从而构造出一个新的线性规划问题，使其容易找出一个初始基可行解。</a:t>
            </a:r>
          </a:p>
        </p:txBody>
      </p:sp>
      <p:sp>
        <p:nvSpPr>
          <p:cNvPr id="4"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5" name="矩形 4"/>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6" name="矩形 5"/>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7" name="矩形 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Tree>
    <p:extLst>
      <p:ext uri="{BB962C8B-B14F-4D97-AF65-F5344CB8AC3E}">
        <p14:creationId xmlns:p14="http://schemas.microsoft.com/office/powerpoint/2010/main" xmlns="" val="3405630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051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0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a:xfrm>
            <a:off x="1358901" y="4290133"/>
            <a:ext cx="10181458" cy="969962"/>
          </a:xfrm>
          <a:noFill/>
          <a:ln/>
        </p:spPr>
        <p:txBody>
          <a:bodyPr/>
          <a:lstStyle/>
          <a:p>
            <a:pPr marL="0" indent="0">
              <a:buClr>
                <a:schemeClr val="bg1"/>
              </a:buClr>
              <a:buNone/>
            </a:pPr>
            <a:r>
              <a:rPr lang="zh-CN" altLang="en-US" b="1" dirty="0" smtClean="0">
                <a:latin typeface="Songti SC" charset="-122"/>
                <a:ea typeface="Songti SC" charset="-122"/>
                <a:cs typeface="Songti SC" charset="-122"/>
              </a:rPr>
              <a:t>    若原</a:t>
            </a:r>
            <a:r>
              <a:rPr lang="zh-CN" altLang="en-US" b="1" dirty="0">
                <a:latin typeface="Songti SC" charset="-122"/>
                <a:ea typeface="Songti SC" charset="-122"/>
                <a:cs typeface="Songti SC" charset="-122"/>
              </a:rPr>
              <a:t>问题 目标函数要求 </a:t>
            </a:r>
            <a:r>
              <a:rPr lang="en-US" altLang="zh-CN" b="1" dirty="0">
                <a:latin typeface="Songti SC" charset="-122"/>
                <a:ea typeface="Songti SC" charset="-122"/>
                <a:cs typeface="Songti SC" charset="-122"/>
              </a:rPr>
              <a:t>max z=CX</a:t>
            </a:r>
            <a:r>
              <a:rPr lang="zh-CN" altLang="en-US" b="1" dirty="0">
                <a:latin typeface="Songti SC" charset="-122"/>
                <a:ea typeface="Songti SC" charset="-122"/>
                <a:cs typeface="Songti SC" charset="-122"/>
              </a:rPr>
              <a:t>，则新问题的目标函数应为</a:t>
            </a:r>
          </a:p>
        </p:txBody>
      </p:sp>
      <p:graphicFrame>
        <p:nvGraphicFramePr>
          <p:cNvPr id="330755" name="Object 3"/>
          <p:cNvGraphicFramePr>
            <a:graphicFrameLocks noChangeAspect="1"/>
          </p:cNvGraphicFramePr>
          <p:nvPr>
            <p:extLst>
              <p:ext uri="{D42A27DB-BD31-4B8C-83A1-F6EECF244321}">
                <p14:modId xmlns:p14="http://schemas.microsoft.com/office/powerpoint/2010/main" xmlns="" val="1012836610"/>
              </p:ext>
            </p:extLst>
          </p:nvPr>
        </p:nvGraphicFramePr>
        <p:xfrm>
          <a:off x="3852864" y="4721933"/>
          <a:ext cx="2942074" cy="608012"/>
        </p:xfrm>
        <a:graphic>
          <a:graphicData uri="http://schemas.openxmlformats.org/presentationml/2006/ole">
            <p:oleObj spid="_x0000_s106628" name="Equation" r:id="rId4" imgW="1193800" imgH="228600" progId="">
              <p:embed/>
            </p:oleObj>
          </a:graphicData>
        </a:graphic>
      </p:graphicFrame>
      <p:sp>
        <p:nvSpPr>
          <p:cNvPr id="330756" name="Rectangle 4"/>
          <p:cNvSpPr>
            <a:spLocks noChangeArrowheads="1"/>
          </p:cNvSpPr>
          <p:nvPr/>
        </p:nvSpPr>
        <p:spPr bwMode="auto">
          <a:xfrm>
            <a:off x="1385887" y="5258508"/>
            <a:ext cx="966574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20000"/>
              </a:spcBef>
            </a:pPr>
            <a:r>
              <a:rPr lang="zh-CN" altLang="en-US" sz="2800" b="1" dirty="0" smtClean="0">
                <a:latin typeface="Songti SC" charset="-122"/>
                <a:ea typeface="Songti SC" charset="-122"/>
                <a:cs typeface="Songti SC" charset="-122"/>
              </a:rPr>
              <a:t>    若原</a:t>
            </a:r>
            <a:r>
              <a:rPr lang="zh-CN" altLang="en-US" sz="2800" b="1" dirty="0">
                <a:latin typeface="Songti SC" charset="-122"/>
                <a:ea typeface="Songti SC" charset="-122"/>
                <a:cs typeface="Songti SC" charset="-122"/>
              </a:rPr>
              <a:t>问题目标函数为 </a:t>
            </a:r>
            <a:r>
              <a:rPr lang="en-US" altLang="zh-CN" sz="2800" b="1" dirty="0">
                <a:latin typeface="Songti SC" charset="-122"/>
                <a:ea typeface="Songti SC" charset="-122"/>
                <a:cs typeface="Songti SC" charset="-122"/>
              </a:rPr>
              <a:t>min z=CX</a:t>
            </a:r>
            <a:r>
              <a:rPr lang="zh-CN" altLang="en-US" sz="2800" b="1" dirty="0">
                <a:latin typeface="Songti SC" charset="-122"/>
                <a:ea typeface="Songti SC" charset="-122"/>
                <a:cs typeface="Songti SC" charset="-122"/>
              </a:rPr>
              <a:t>，则新问题的目标函数应为</a:t>
            </a:r>
          </a:p>
        </p:txBody>
      </p:sp>
      <p:graphicFrame>
        <p:nvGraphicFramePr>
          <p:cNvPr id="330757" name="Object 5"/>
          <p:cNvGraphicFramePr>
            <a:graphicFrameLocks noChangeAspect="1"/>
          </p:cNvGraphicFramePr>
          <p:nvPr>
            <p:extLst>
              <p:ext uri="{D42A27DB-BD31-4B8C-83A1-F6EECF244321}">
                <p14:modId xmlns:p14="http://schemas.microsoft.com/office/powerpoint/2010/main" xmlns="" val="627992393"/>
              </p:ext>
            </p:extLst>
          </p:nvPr>
        </p:nvGraphicFramePr>
        <p:xfrm>
          <a:off x="3919538" y="5729996"/>
          <a:ext cx="2880353" cy="608013"/>
        </p:xfrm>
        <a:graphic>
          <a:graphicData uri="http://schemas.openxmlformats.org/presentationml/2006/ole">
            <p:oleObj spid="_x0000_s106629" name="Equation" r:id="rId5" imgW="1168400" imgH="228600" progId="">
              <p:embed/>
            </p:oleObj>
          </a:graphicData>
        </a:graphic>
      </p:graphicFrame>
      <p:sp>
        <p:nvSpPr>
          <p:cNvPr id="330758" name="Rectangle 6"/>
          <p:cNvSpPr>
            <a:spLocks noChangeArrowheads="1"/>
          </p:cNvSpPr>
          <p:nvPr/>
        </p:nvSpPr>
        <p:spPr bwMode="auto">
          <a:xfrm>
            <a:off x="1343025" y="3304295"/>
            <a:ext cx="10197334"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zh-CN" altLang="en-US" sz="2800" b="1" dirty="0" smtClean="0">
                <a:solidFill>
                  <a:srgbClr val="000099"/>
                </a:solidFill>
                <a:latin typeface="Songti SC" charset="-122"/>
                <a:ea typeface="Songti SC" charset="-122"/>
                <a:cs typeface="Songti SC" charset="-122"/>
              </a:rPr>
              <a:t>    </a:t>
            </a:r>
            <a:r>
              <a:rPr lang="zh-CN" altLang="en-US" sz="2800" b="1" dirty="0" smtClean="0">
                <a:solidFill>
                  <a:srgbClr val="46A4D0"/>
                </a:solidFill>
                <a:latin typeface="Songti SC" charset="-122"/>
                <a:ea typeface="Songti SC" charset="-122"/>
                <a:cs typeface="Songti SC" charset="-122"/>
              </a:rPr>
              <a:t>在</a:t>
            </a:r>
            <a:r>
              <a:rPr lang="zh-CN" altLang="en-US" sz="2800" b="1" dirty="0">
                <a:solidFill>
                  <a:srgbClr val="46A4D0"/>
                </a:solidFill>
                <a:latin typeface="Songti SC" charset="-122"/>
                <a:ea typeface="Songti SC" charset="-122"/>
                <a:cs typeface="Songti SC" charset="-122"/>
              </a:rPr>
              <a:t>构造新问题的目标函数时，应注意目标函数最大化或最小化之区别。</a:t>
            </a:r>
          </a:p>
        </p:txBody>
      </p:sp>
      <p:sp>
        <p:nvSpPr>
          <p:cNvPr id="330759" name="Text Box 7"/>
          <p:cNvSpPr txBox="1">
            <a:spLocks noChangeArrowheads="1"/>
          </p:cNvSpPr>
          <p:nvPr/>
        </p:nvSpPr>
        <p:spPr bwMode="auto">
          <a:xfrm>
            <a:off x="1343026" y="1655490"/>
            <a:ext cx="10197333"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0"/>
              </a:spcBef>
            </a:pPr>
            <a:r>
              <a:rPr lang="zh-CN" altLang="en-US" sz="2800" b="1" dirty="0" smtClean="0">
                <a:solidFill>
                  <a:srgbClr val="000099"/>
                </a:solidFill>
                <a:latin typeface="Songti SC" charset="-122"/>
                <a:ea typeface="Songti SC" charset="-122"/>
                <a:cs typeface="Songti SC" charset="-122"/>
              </a:rPr>
              <a:t>    </a:t>
            </a:r>
            <a:r>
              <a:rPr lang="zh-CN" altLang="en-US" sz="2800" b="1" dirty="0" smtClean="0">
                <a:solidFill>
                  <a:srgbClr val="46A4D0"/>
                </a:solidFill>
                <a:latin typeface="Songti SC" charset="-122"/>
                <a:ea typeface="Songti SC" charset="-122"/>
                <a:cs typeface="Songti SC" charset="-122"/>
              </a:rPr>
              <a:t>大</a:t>
            </a:r>
            <a:r>
              <a:rPr lang="en-US" altLang="zh-CN" sz="2800" b="1" dirty="0" smtClean="0">
                <a:solidFill>
                  <a:srgbClr val="46A4D0"/>
                </a:solidFill>
                <a:latin typeface="Songti SC" charset="-122"/>
                <a:ea typeface="Songti SC" charset="-122"/>
                <a:cs typeface="Songti SC" charset="-122"/>
              </a:rPr>
              <a:t>M</a:t>
            </a:r>
            <a:r>
              <a:rPr lang="zh-CN" altLang="en-US" sz="2800" b="1" dirty="0" smtClean="0">
                <a:solidFill>
                  <a:srgbClr val="46A4D0"/>
                </a:solidFill>
                <a:latin typeface="Songti SC" charset="-122"/>
                <a:ea typeface="Songti SC" charset="-122"/>
                <a:cs typeface="Songti SC" charset="-122"/>
              </a:rPr>
              <a:t>法</a:t>
            </a:r>
            <a:r>
              <a:rPr lang="en-US" altLang="zh-CN" sz="2800" b="1" dirty="0">
                <a:latin typeface="Times New Roman" charset="0"/>
              </a:rPr>
              <a:t>(the Big M  Method</a:t>
            </a:r>
            <a:r>
              <a:rPr lang="en-US" altLang="zh-CN" sz="2800" b="1" dirty="0">
                <a:latin typeface="Arial" charset="0"/>
              </a:rPr>
              <a:t>)</a:t>
            </a:r>
            <a:r>
              <a:rPr lang="zh-CN" altLang="en-US" sz="2800" b="1" dirty="0" smtClean="0">
                <a:latin typeface="Songti SC" charset="-122"/>
                <a:ea typeface="Songti SC" charset="-122"/>
                <a:cs typeface="Songti SC" charset="-122"/>
              </a:rPr>
              <a:t>也</a:t>
            </a:r>
            <a:r>
              <a:rPr lang="zh-CN" altLang="en-US" sz="2800" b="1" dirty="0">
                <a:latin typeface="Songti SC" charset="-122"/>
                <a:ea typeface="Songti SC" charset="-122"/>
                <a:cs typeface="Songti SC" charset="-122"/>
              </a:rPr>
              <a:t>是处理人工变量的常用方法，主要思想是</a:t>
            </a:r>
            <a:r>
              <a:rPr lang="en-US" altLang="zh-CN" sz="2800" b="1" dirty="0">
                <a:latin typeface="Songti SC" charset="-122"/>
                <a:ea typeface="Songti SC" charset="-122"/>
                <a:cs typeface="Songti SC" charset="-122"/>
              </a:rPr>
              <a:t>——</a:t>
            </a:r>
            <a:r>
              <a:rPr lang="zh-CN" altLang="en-US" sz="2800" b="1" dirty="0">
                <a:latin typeface="Songti SC" charset="-122"/>
                <a:ea typeface="Songti SC" charset="-122"/>
                <a:cs typeface="Songti SC" charset="-122"/>
              </a:rPr>
              <a:t>为了使人工变量不对原问题的目标函数产生影响，需要对人工变量引入一</a:t>
            </a:r>
            <a:r>
              <a:rPr lang="zh-CN" altLang="en-US" sz="2800" b="1" dirty="0" smtClean="0">
                <a:latin typeface="Songti SC" charset="-122"/>
                <a:ea typeface="Songti SC" charset="-122"/>
                <a:cs typeface="Songti SC" charset="-122"/>
              </a:rPr>
              <a:t>个</a:t>
            </a:r>
            <a:r>
              <a:rPr lang="en-US" altLang="zh-CN" sz="2800" b="1" dirty="0" smtClean="0">
                <a:solidFill>
                  <a:srgbClr val="FF0000"/>
                </a:solidFill>
                <a:latin typeface="Songti SC" charset="-122"/>
                <a:ea typeface="Songti SC" charset="-122"/>
                <a:cs typeface="Songti SC" charset="-122"/>
              </a:rPr>
              <a:t>(-M)</a:t>
            </a:r>
            <a:r>
              <a:rPr lang="zh-CN" altLang="en-US" sz="2800" b="1" dirty="0" smtClean="0">
                <a:latin typeface="Songti SC" charset="-122"/>
                <a:ea typeface="Songti SC" charset="-122"/>
                <a:cs typeface="Songti SC" charset="-122"/>
              </a:rPr>
              <a:t>“</a:t>
            </a:r>
            <a:r>
              <a:rPr lang="zh-CN" altLang="en-US" sz="2800" b="1" dirty="0">
                <a:latin typeface="Songti SC" charset="-122"/>
                <a:ea typeface="Songti SC" charset="-122"/>
                <a:cs typeface="Songti SC" charset="-122"/>
              </a:rPr>
              <a:t>充分大的数”</a:t>
            </a:r>
            <a:r>
              <a:rPr lang="en-US" altLang="zh-CN" sz="2800" b="1" dirty="0">
                <a:latin typeface="Songti SC" charset="-122"/>
                <a:ea typeface="Songti SC" charset="-122"/>
                <a:cs typeface="Songti SC" charset="-122"/>
              </a:rPr>
              <a:t>M</a:t>
            </a:r>
            <a:r>
              <a:rPr lang="zh-CN" altLang="en-US" sz="2800" b="1" dirty="0">
                <a:latin typeface="Songti SC" charset="-122"/>
                <a:ea typeface="Songti SC" charset="-122"/>
                <a:cs typeface="Songti SC" charset="-122"/>
              </a:rPr>
              <a:t>作为惩罚因子。</a:t>
            </a:r>
          </a:p>
        </p:txBody>
      </p:sp>
      <p:sp>
        <p:nvSpPr>
          <p:cNvPr id="330760" name="Rectangle 8"/>
          <p:cNvSpPr>
            <a:spLocks noChangeArrowheads="1"/>
          </p:cNvSpPr>
          <p:nvPr/>
        </p:nvSpPr>
        <p:spPr bwMode="auto">
          <a:xfrm>
            <a:off x="1271589" y="957493"/>
            <a:ext cx="1657826"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3200" b="1" dirty="0" smtClean="0">
                <a:solidFill>
                  <a:srgbClr val="46A4D0"/>
                </a:solidFill>
                <a:latin typeface="Songti SC" charset="-122"/>
                <a:ea typeface="Songti SC" charset="-122"/>
                <a:cs typeface="Songti SC" charset="-122"/>
              </a:rPr>
              <a:t>1.</a:t>
            </a:r>
            <a:r>
              <a:rPr lang="zh-CN" altLang="en-US" sz="3200" b="1" dirty="0" smtClean="0">
                <a:solidFill>
                  <a:srgbClr val="46A4D0"/>
                </a:solidFill>
                <a:latin typeface="Songti SC" charset="-122"/>
                <a:ea typeface="Songti SC" charset="-122"/>
                <a:cs typeface="Songti SC" charset="-122"/>
              </a:rPr>
              <a:t>大</a:t>
            </a:r>
            <a:r>
              <a:rPr lang="en-US" altLang="zh-CN" sz="3200" b="1" dirty="0" smtClean="0">
                <a:solidFill>
                  <a:srgbClr val="46A4D0"/>
                </a:solidFill>
                <a:latin typeface="Songti SC" charset="-122"/>
                <a:ea typeface="Songti SC" charset="-122"/>
                <a:cs typeface="Songti SC" charset="-122"/>
              </a:rPr>
              <a:t>M</a:t>
            </a:r>
            <a:r>
              <a:rPr lang="zh-CN" altLang="en-US" sz="3200" b="1" dirty="0">
                <a:solidFill>
                  <a:srgbClr val="46A4D0"/>
                </a:solidFill>
                <a:latin typeface="Songti SC" charset="-122"/>
                <a:ea typeface="Songti SC" charset="-122"/>
                <a:cs typeface="Songti SC" charset="-122"/>
              </a:rPr>
              <a:t>法</a:t>
            </a:r>
          </a:p>
        </p:txBody>
      </p:sp>
      <p:sp>
        <p:nvSpPr>
          <p:cNvPr id="9"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10" name="矩形 9"/>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1" name="矩形 10"/>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2" name="矩形 11"/>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Tree>
    <p:extLst>
      <p:ext uri="{BB962C8B-B14F-4D97-AF65-F5344CB8AC3E}">
        <p14:creationId xmlns:p14="http://schemas.microsoft.com/office/powerpoint/2010/main" xmlns="" val="45433337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0758"/>
                                        </p:tgtEl>
                                        <p:attrNameLst>
                                          <p:attrName>style.visibility</p:attrName>
                                        </p:attrNameLst>
                                      </p:cBhvr>
                                      <p:to>
                                        <p:strVal val="visible"/>
                                      </p:to>
                                    </p:set>
                                    <p:animEffect transition="in" filter="wipe(left)">
                                      <p:cBhvr>
                                        <p:cTn id="7" dur="500"/>
                                        <p:tgtEl>
                                          <p:spTgt spid="3307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0754">
                                            <p:txEl>
                                              <p:pRg st="0" end="0"/>
                                            </p:txEl>
                                          </p:spTgt>
                                        </p:tgtEl>
                                        <p:attrNameLst>
                                          <p:attrName>style.visibility</p:attrName>
                                        </p:attrNameLst>
                                      </p:cBhvr>
                                      <p:to>
                                        <p:strVal val="visible"/>
                                      </p:to>
                                    </p:set>
                                    <p:animEffect transition="in" filter="wipe(left)">
                                      <p:cBhvr>
                                        <p:cTn id="12" dur="500"/>
                                        <p:tgtEl>
                                          <p:spTgt spid="3307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0755"/>
                                        </p:tgtEl>
                                        <p:attrNameLst>
                                          <p:attrName>style.visibility</p:attrName>
                                        </p:attrNameLst>
                                      </p:cBhvr>
                                      <p:to>
                                        <p:strVal val="visible"/>
                                      </p:to>
                                    </p:set>
                                    <p:animEffect transition="in" filter="wipe(left)">
                                      <p:cBhvr>
                                        <p:cTn id="17" dur="500"/>
                                        <p:tgtEl>
                                          <p:spTgt spid="3307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0756"/>
                                        </p:tgtEl>
                                        <p:attrNameLst>
                                          <p:attrName>style.visibility</p:attrName>
                                        </p:attrNameLst>
                                      </p:cBhvr>
                                      <p:to>
                                        <p:strVal val="visible"/>
                                      </p:to>
                                    </p:set>
                                    <p:animEffect transition="in" filter="wipe(left)">
                                      <p:cBhvr>
                                        <p:cTn id="22" dur="500"/>
                                        <p:tgtEl>
                                          <p:spTgt spid="3307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0757"/>
                                        </p:tgtEl>
                                        <p:attrNameLst>
                                          <p:attrName>style.visibility</p:attrName>
                                        </p:attrNameLst>
                                      </p:cBhvr>
                                      <p:to>
                                        <p:strVal val="visible"/>
                                      </p:to>
                                    </p:set>
                                    <p:animEffect transition="in" filter="wipe(left)">
                                      <p:cBhvr>
                                        <p:cTn id="27" dur="500"/>
                                        <p:tgtEl>
                                          <p:spTgt spid="330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build="p"/>
      <p:bldP spid="330756" grpId="0"/>
      <p:bldP spid="330758"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p:nvPr>
        </p:nvSpPr>
        <p:spPr>
          <a:xfrm>
            <a:off x="1654998" y="1869570"/>
            <a:ext cx="10169140" cy="4695139"/>
          </a:xfrm>
        </p:spPr>
        <p:txBody>
          <a:bodyPr>
            <a:normAutofit/>
          </a:bodyPr>
          <a:lstStyle/>
          <a:p>
            <a:pPr eaLnBrk="1" hangingPunct="1">
              <a:lnSpc>
                <a:spcPct val="110000"/>
              </a:lnSpc>
              <a:buFont typeface="Wingdings" charset="2"/>
              <a:buNone/>
              <a:defRPr/>
            </a:pPr>
            <a:r>
              <a:rPr lang="en-US" altLang="zh-CN" b="1" dirty="0">
                <a:latin typeface="Songti SC" charset="-122"/>
                <a:ea typeface="Songti SC" charset="-122"/>
                <a:cs typeface="Songti SC" charset="-122"/>
              </a:rPr>
              <a:t>① </a:t>
            </a:r>
            <a:r>
              <a:rPr lang="zh-CN" altLang="en-US" b="1" dirty="0">
                <a:latin typeface="Songti SC" charset="-122"/>
                <a:ea typeface="Songti SC" charset="-122"/>
                <a:cs typeface="Songti SC" charset="-122"/>
              </a:rPr>
              <a:t>有唯一的最优解。</a:t>
            </a:r>
          </a:p>
          <a:p>
            <a:pPr eaLnBrk="1" hangingPunct="1">
              <a:lnSpc>
                <a:spcPct val="110000"/>
              </a:lnSpc>
              <a:buFont typeface="Wingdings" charset="2"/>
              <a:buNone/>
              <a:defRPr/>
            </a:pPr>
            <a:r>
              <a:rPr lang="zh-CN" altLang="en-US" b="1" dirty="0">
                <a:latin typeface="Songti SC" charset="-122"/>
                <a:ea typeface="Songti SC" charset="-122"/>
                <a:cs typeface="Songti SC" charset="-122"/>
              </a:rPr>
              <a:t>     最优解是可行域的一个顶点。</a:t>
            </a:r>
          </a:p>
          <a:p>
            <a:pPr eaLnBrk="1" hangingPunct="1">
              <a:lnSpc>
                <a:spcPct val="110000"/>
              </a:lnSpc>
              <a:buFont typeface="Wingdings" charset="2"/>
              <a:buNone/>
              <a:defRPr/>
            </a:pPr>
            <a:r>
              <a:rPr lang="en-US" altLang="zh-CN" b="1" dirty="0">
                <a:latin typeface="Songti SC" charset="-122"/>
                <a:ea typeface="Songti SC" charset="-122"/>
                <a:cs typeface="Songti SC" charset="-122"/>
              </a:rPr>
              <a:t>② </a:t>
            </a:r>
            <a:r>
              <a:rPr lang="zh-CN" altLang="en-US" b="1" dirty="0">
                <a:latin typeface="Songti SC" charset="-122"/>
                <a:ea typeface="Songti SC" charset="-122"/>
                <a:cs typeface="Songti SC" charset="-122"/>
              </a:rPr>
              <a:t>有无穷多的最优解。</a:t>
            </a:r>
          </a:p>
          <a:p>
            <a:pPr eaLnBrk="1" hangingPunct="1">
              <a:lnSpc>
                <a:spcPct val="110000"/>
              </a:lnSpc>
              <a:buFont typeface="Wingdings" charset="2"/>
              <a:buNone/>
              <a:defRPr/>
            </a:pPr>
            <a:r>
              <a:rPr lang="zh-CN" altLang="en-US" b="1" dirty="0">
                <a:latin typeface="Songti SC" charset="-122"/>
                <a:ea typeface="Songti SC" charset="-122"/>
                <a:cs typeface="Songti SC" charset="-122"/>
              </a:rPr>
              <a:t>     最优解是可行域的一段边界。</a:t>
            </a:r>
          </a:p>
          <a:p>
            <a:pPr eaLnBrk="1" hangingPunct="1">
              <a:lnSpc>
                <a:spcPct val="110000"/>
              </a:lnSpc>
              <a:buFont typeface="Wingdings" charset="2"/>
              <a:buNone/>
              <a:defRPr/>
            </a:pPr>
            <a:r>
              <a:rPr lang="en-US" altLang="zh-CN" b="1" dirty="0">
                <a:latin typeface="Songti SC" charset="-122"/>
                <a:ea typeface="Songti SC" charset="-122"/>
                <a:cs typeface="Songti SC" charset="-122"/>
              </a:rPr>
              <a:t>③</a:t>
            </a:r>
            <a:r>
              <a:rPr lang="zh-CN" altLang="en-US" b="1" dirty="0">
                <a:latin typeface="Songti SC" charset="-122"/>
                <a:ea typeface="Songti SC" charset="-122"/>
                <a:cs typeface="Songti SC" charset="-122"/>
              </a:rPr>
              <a:t>无界解</a:t>
            </a:r>
            <a:r>
              <a:rPr lang="en-US" altLang="zh-CN" b="1" dirty="0">
                <a:latin typeface="Songti SC" charset="-122"/>
                <a:ea typeface="Songti SC" charset="-122"/>
                <a:cs typeface="Songti SC" charset="-122"/>
              </a:rPr>
              <a:t>(</a:t>
            </a:r>
            <a:r>
              <a:rPr lang="zh-CN" altLang="en-US" b="1" dirty="0">
                <a:latin typeface="Songti SC" charset="-122"/>
                <a:ea typeface="Songti SC" charset="-122"/>
                <a:cs typeface="Songti SC" charset="-122"/>
              </a:rPr>
              <a:t>有可行解</a:t>
            </a:r>
            <a:r>
              <a:rPr lang="en-US" altLang="zh-CN" b="1" dirty="0">
                <a:latin typeface="Songti SC" charset="-122"/>
                <a:ea typeface="Songti SC" charset="-122"/>
                <a:cs typeface="Songti SC" charset="-122"/>
              </a:rPr>
              <a:t>,</a:t>
            </a:r>
            <a:r>
              <a:rPr lang="zh-CN" altLang="en-US" b="1" dirty="0">
                <a:latin typeface="Songti SC" charset="-122"/>
                <a:ea typeface="Songti SC" charset="-122"/>
                <a:cs typeface="Songti SC" charset="-122"/>
              </a:rPr>
              <a:t>但无最优解</a:t>
            </a:r>
            <a:r>
              <a:rPr lang="en-US" altLang="zh-CN" b="1" dirty="0">
                <a:latin typeface="Songti SC" charset="-122"/>
                <a:ea typeface="Songti SC" charset="-122"/>
                <a:cs typeface="Songti SC" charset="-122"/>
              </a:rPr>
              <a:t>)</a:t>
            </a:r>
            <a:r>
              <a:rPr lang="zh-CN" altLang="en-US" b="1" dirty="0">
                <a:latin typeface="Songti SC" charset="-122"/>
                <a:ea typeface="Songti SC" charset="-122"/>
                <a:cs typeface="Songti SC" charset="-122"/>
              </a:rPr>
              <a:t>。产生无界解的原因是在建立实际问题的数学模型时遗漏了某些必要的约束条件。</a:t>
            </a:r>
          </a:p>
          <a:p>
            <a:pPr eaLnBrk="1" hangingPunct="1">
              <a:lnSpc>
                <a:spcPct val="110000"/>
              </a:lnSpc>
              <a:buFont typeface="Wingdings" charset="2"/>
              <a:buNone/>
              <a:defRPr/>
            </a:pPr>
            <a:r>
              <a:rPr lang="en-US" altLang="zh-CN" b="1" dirty="0">
                <a:latin typeface="Songti SC" charset="-122"/>
                <a:ea typeface="Songti SC" charset="-122"/>
                <a:cs typeface="Songti SC" charset="-122"/>
              </a:rPr>
              <a:t>④</a:t>
            </a:r>
            <a:r>
              <a:rPr lang="zh-CN" altLang="en-US" b="1" dirty="0">
                <a:latin typeface="Songti SC" charset="-122"/>
                <a:ea typeface="Songti SC" charset="-122"/>
                <a:cs typeface="Songti SC" charset="-122"/>
              </a:rPr>
              <a:t>无可行解。产生原因是模型的约束条件之间存在矛盾，建模时有错误</a:t>
            </a:r>
            <a:r>
              <a:rPr lang="en-US" altLang="zh-CN" b="1" dirty="0">
                <a:latin typeface="Songti SC" charset="-122"/>
                <a:ea typeface="Songti SC" charset="-122"/>
                <a:cs typeface="Songti SC" charset="-122"/>
              </a:rPr>
              <a:t>.</a:t>
            </a:r>
          </a:p>
        </p:txBody>
      </p:sp>
      <p:sp>
        <p:nvSpPr>
          <p:cNvPr id="223238" name="Rectangle 6"/>
          <p:cNvSpPr>
            <a:spLocks noChangeArrowheads="1"/>
          </p:cNvSpPr>
          <p:nvPr/>
        </p:nvSpPr>
        <p:spPr bwMode="auto">
          <a:xfrm>
            <a:off x="1544639" y="987987"/>
            <a:ext cx="8488724"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1" hangingPunct="1">
              <a:spcBef>
                <a:spcPct val="50000"/>
              </a:spcBef>
              <a:defRPr/>
            </a:pPr>
            <a:r>
              <a:rPr lang="zh-CN" altLang="en-US" sz="2800" b="1" smtClean="0">
                <a:latin typeface="Songti SC" charset="-122"/>
                <a:ea typeface="Songti SC" charset="-122"/>
                <a:cs typeface="Songti SC" charset="-122"/>
              </a:rPr>
              <a:t>线性</a:t>
            </a:r>
            <a:r>
              <a:rPr lang="zh-CN" altLang="en-US" sz="2800" b="1" dirty="0">
                <a:latin typeface="Songti SC" charset="-122"/>
                <a:ea typeface="Songti SC" charset="-122"/>
                <a:cs typeface="Songti SC" charset="-122"/>
              </a:rPr>
              <a:t>规划问题求解的几种可能结局：</a:t>
            </a:r>
          </a:p>
        </p:txBody>
      </p:sp>
      <p:sp>
        <p:nvSpPr>
          <p:cNvPr id="5" name="矩形 4"/>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6" name="矩形 5"/>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7" name="矩形 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9" name="Text Box 6"/>
          <p:cNvSpPr txBox="1">
            <a:spLocks noChangeArrowheads="1"/>
          </p:cNvSpPr>
          <p:nvPr/>
        </p:nvSpPr>
        <p:spPr bwMode="auto">
          <a:xfrm>
            <a:off x="1522413" y="214438"/>
            <a:ext cx="1980029"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smtClean="0">
                <a:solidFill>
                  <a:srgbClr val="46A4D0"/>
                </a:solidFill>
                <a:latin typeface="宋体-简 粗体" charset="-122"/>
                <a:ea typeface="宋体-简 粗体" charset="-122"/>
                <a:cs typeface="宋体-简 粗体" charset="-122"/>
                <a:sym typeface="Times New Roman" charset="0"/>
              </a:rPr>
              <a:t>知识点回顾</a:t>
            </a:r>
            <a:endParaRPr lang="zh-CN" altLang="zh-CN" sz="2800" b="1" dirty="0">
              <a:solidFill>
                <a:srgbClr val="46A4D0"/>
              </a:solidFill>
              <a:latin typeface="宋体-简 粗体" charset="-122"/>
              <a:ea typeface="宋体-简 粗体" charset="-122"/>
              <a:cs typeface="宋体-简 粗体" charset="-122"/>
              <a:sym typeface="Times New Roman" charset="0"/>
            </a:endParaRPr>
          </a:p>
          <a:p>
            <a:pPr>
              <a:lnSpc>
                <a:spcPct val="150000"/>
              </a:lnSpc>
            </a:pPr>
            <a:r>
              <a:rPr lang="en-US" altLang="zh-CN" sz="2400" b="1" dirty="0">
                <a:solidFill>
                  <a:srgbClr val="46A4D0"/>
                </a:solidFill>
                <a:latin typeface="宋体-简 粗体" charset="-122"/>
                <a:ea typeface="宋体-简 粗体" charset="-122"/>
                <a:cs typeface="宋体-简 粗体" charset="-122"/>
              </a:rPr>
              <a:t> </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15410272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3234"/>
                                        </p:tgtEl>
                                        <p:attrNameLst>
                                          <p:attrName>style.visibility</p:attrName>
                                        </p:attrNameLst>
                                      </p:cBhvr>
                                      <p:to>
                                        <p:strVal val="visible"/>
                                      </p:to>
                                    </p:set>
                                    <p:animEffect transition="in" filter="box(out)">
                                      <p:cBhvr>
                                        <p:cTn id="7" dur="300"/>
                                        <p:tgtEl>
                                          <p:spTgt spid="223234"/>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p:cNvSpPr txBox="1">
            <a:spLocks noChangeArrowheads="1"/>
          </p:cNvSpPr>
          <p:nvPr/>
        </p:nvSpPr>
        <p:spPr bwMode="auto">
          <a:xfrm>
            <a:off x="635795" y="940832"/>
            <a:ext cx="3957145" cy="1126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lnSpc>
                <a:spcPct val="120000"/>
              </a:lnSpc>
              <a:spcBef>
                <a:spcPct val="0"/>
              </a:spcBef>
            </a:pPr>
            <a:r>
              <a:rPr lang="zh-CN" altLang="en-US" sz="2800" b="1" dirty="0" smtClean="0">
                <a:latin typeface="Times New Roman" charset="0"/>
                <a:ea typeface="宋体" charset="0"/>
              </a:rPr>
              <a:t>例：</a:t>
            </a:r>
            <a:r>
              <a:rPr lang="en-US" altLang="zh-CN" sz="2800" b="1" dirty="0" smtClean="0">
                <a:latin typeface="Times New Roman" charset="0"/>
                <a:ea typeface="宋体" charset="0"/>
              </a:rPr>
              <a:t>  </a:t>
            </a:r>
            <a:r>
              <a:rPr lang="zh-CN" altLang="en-US" sz="2800" b="1" dirty="0">
                <a:latin typeface="Times New Roman" charset="0"/>
                <a:ea typeface="宋体" charset="0"/>
              </a:rPr>
              <a:t>试用大</a:t>
            </a:r>
            <a:r>
              <a:rPr lang="en-US" altLang="zh-CN" sz="2800" b="1" dirty="0">
                <a:latin typeface="Times New Roman" charset="0"/>
                <a:ea typeface="宋体" charset="0"/>
              </a:rPr>
              <a:t>M</a:t>
            </a:r>
            <a:r>
              <a:rPr lang="zh-CN" altLang="en-US" sz="2800" b="1" dirty="0">
                <a:latin typeface="Times New Roman" charset="0"/>
                <a:ea typeface="宋体" charset="0"/>
              </a:rPr>
              <a:t>法求</a:t>
            </a:r>
            <a:r>
              <a:rPr lang="zh-CN" altLang="en-US" sz="2800" b="1" dirty="0" smtClean="0">
                <a:latin typeface="Times New Roman" charset="0"/>
                <a:ea typeface="宋体" charset="0"/>
              </a:rPr>
              <a:t>解</a:t>
            </a:r>
          </a:p>
          <a:p>
            <a:pPr algn="l">
              <a:lnSpc>
                <a:spcPct val="120000"/>
              </a:lnSpc>
              <a:spcBef>
                <a:spcPct val="0"/>
              </a:spcBef>
            </a:pPr>
            <a:r>
              <a:rPr lang="zh-CN" altLang="en-US" sz="2800" b="1" dirty="0">
                <a:latin typeface="Times New Roman" charset="0"/>
                <a:ea typeface="宋体" charset="0"/>
              </a:rPr>
              <a:t> </a:t>
            </a:r>
            <a:r>
              <a:rPr lang="zh-CN" altLang="en-US" sz="2800" b="1" dirty="0" smtClean="0">
                <a:latin typeface="Times New Roman" charset="0"/>
                <a:ea typeface="宋体" charset="0"/>
              </a:rPr>
              <a:t>    线性</a:t>
            </a:r>
            <a:r>
              <a:rPr lang="zh-CN" altLang="en-US" sz="2800" b="1" dirty="0">
                <a:latin typeface="Times New Roman" charset="0"/>
                <a:ea typeface="宋体" charset="0"/>
              </a:rPr>
              <a:t>规划问题</a:t>
            </a:r>
            <a:r>
              <a:rPr lang="en-US" altLang="zh-CN" sz="2800" b="1" dirty="0">
                <a:latin typeface="Times New Roman" charset="0"/>
                <a:ea typeface="宋体" charset="0"/>
              </a:rPr>
              <a:t>.</a:t>
            </a:r>
          </a:p>
        </p:txBody>
      </p:sp>
      <p:graphicFrame>
        <p:nvGraphicFramePr>
          <p:cNvPr id="331779" name="Object 3"/>
          <p:cNvGraphicFramePr>
            <a:graphicFrameLocks noChangeAspect="1"/>
          </p:cNvGraphicFramePr>
          <p:nvPr>
            <p:extLst>
              <p:ext uri="{D42A27DB-BD31-4B8C-83A1-F6EECF244321}">
                <p14:modId xmlns:p14="http://schemas.microsoft.com/office/powerpoint/2010/main" xmlns="" val="870305000"/>
              </p:ext>
            </p:extLst>
          </p:nvPr>
        </p:nvGraphicFramePr>
        <p:xfrm>
          <a:off x="921435" y="2484876"/>
          <a:ext cx="3887788" cy="2817813"/>
        </p:xfrm>
        <a:graphic>
          <a:graphicData uri="http://schemas.openxmlformats.org/presentationml/2006/ole">
            <p:oleObj spid="_x0000_s108082" name="Equation" r:id="rId3" imgW="1663700" imgH="1219200" progId="">
              <p:embed/>
            </p:oleObj>
          </a:graphicData>
        </a:graphic>
      </p:graphicFrame>
      <p:sp>
        <p:nvSpPr>
          <p:cNvPr id="331780" name="Text Box 4"/>
          <p:cNvSpPr txBox="1">
            <a:spLocks noChangeArrowheads="1"/>
          </p:cNvSpPr>
          <p:nvPr/>
        </p:nvSpPr>
        <p:spPr bwMode="auto">
          <a:xfrm>
            <a:off x="5723256" y="627994"/>
            <a:ext cx="6707188"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r>
              <a:rPr lang="zh-CN" altLang="en-US" sz="2800" b="1" dirty="0" smtClean="0">
                <a:latin typeface="Times New Roman" charset="0"/>
                <a:ea typeface="宋体" charset="0"/>
              </a:rPr>
              <a:t>解</a:t>
            </a:r>
            <a:r>
              <a:rPr lang="zh-CN" altLang="en-US" sz="2800" b="1" dirty="0" smtClean="0">
                <a:latin typeface="Times New Roman" charset="0"/>
                <a:ea typeface="宋体" charset="0"/>
                <a:sym typeface="Wingdings"/>
              </a:rPr>
              <a:t>（</a:t>
            </a:r>
            <a:r>
              <a:rPr lang="en-US" altLang="zh-CN" sz="2800" b="1" dirty="0" smtClean="0">
                <a:latin typeface="Times New Roman" charset="0"/>
                <a:ea typeface="宋体" charset="0"/>
                <a:sym typeface="Wingdings"/>
              </a:rPr>
              <a:t>1</a:t>
            </a:r>
            <a:r>
              <a:rPr lang="zh-CN" altLang="en-US" sz="2800" b="1" dirty="0" smtClean="0">
                <a:latin typeface="Times New Roman" charset="0"/>
                <a:ea typeface="宋体" charset="0"/>
                <a:sym typeface="Wingdings"/>
              </a:rPr>
              <a:t>）</a:t>
            </a:r>
            <a:r>
              <a:rPr lang="zh-CN" altLang="en-US" sz="2800" b="1" dirty="0" smtClean="0">
                <a:latin typeface="Times New Roman" charset="0"/>
                <a:ea typeface="宋体" charset="0"/>
              </a:rPr>
              <a:t>引入</a:t>
            </a:r>
            <a:r>
              <a:rPr lang="zh-CN" altLang="en-US" sz="2800" b="1" dirty="0">
                <a:latin typeface="Times New Roman" charset="0"/>
                <a:ea typeface="宋体" charset="0"/>
              </a:rPr>
              <a:t>松弛变量      、    标准化得：</a:t>
            </a:r>
          </a:p>
        </p:txBody>
      </p:sp>
      <p:graphicFrame>
        <p:nvGraphicFramePr>
          <p:cNvPr id="331781" name="Object 5"/>
          <p:cNvGraphicFramePr>
            <a:graphicFrameLocks noChangeAspect="1"/>
          </p:cNvGraphicFramePr>
          <p:nvPr>
            <p:extLst>
              <p:ext uri="{D42A27DB-BD31-4B8C-83A1-F6EECF244321}">
                <p14:modId xmlns:p14="http://schemas.microsoft.com/office/powerpoint/2010/main" xmlns="" val="2083149517"/>
              </p:ext>
            </p:extLst>
          </p:nvPr>
        </p:nvGraphicFramePr>
        <p:xfrm>
          <a:off x="9223576" y="530748"/>
          <a:ext cx="502005" cy="612775"/>
        </p:xfrm>
        <a:graphic>
          <a:graphicData uri="http://schemas.openxmlformats.org/presentationml/2006/ole">
            <p:oleObj spid="_x0000_s108083" name="Equation" r:id="rId4" imgW="164885" imgH="215619" progId="">
              <p:embed/>
            </p:oleObj>
          </a:graphicData>
        </a:graphic>
      </p:graphicFrame>
      <p:graphicFrame>
        <p:nvGraphicFramePr>
          <p:cNvPr id="331782" name="Object 6"/>
          <p:cNvGraphicFramePr>
            <a:graphicFrameLocks noChangeAspect="1"/>
          </p:cNvGraphicFramePr>
          <p:nvPr>
            <p:extLst>
              <p:ext uri="{D42A27DB-BD31-4B8C-83A1-F6EECF244321}">
                <p14:modId xmlns:p14="http://schemas.microsoft.com/office/powerpoint/2010/main" xmlns="" val="1866355856"/>
              </p:ext>
            </p:extLst>
          </p:nvPr>
        </p:nvGraphicFramePr>
        <p:xfrm>
          <a:off x="9871274" y="539121"/>
          <a:ext cx="470908" cy="608013"/>
        </p:xfrm>
        <a:graphic>
          <a:graphicData uri="http://schemas.openxmlformats.org/presentationml/2006/ole">
            <p:oleObj spid="_x0000_s108084" name="Equation" r:id="rId5" imgW="165028" imgH="228501" progId="">
              <p:embed/>
            </p:oleObj>
          </a:graphicData>
        </a:graphic>
      </p:graphicFrame>
      <p:graphicFrame>
        <p:nvGraphicFramePr>
          <p:cNvPr id="331784" name="Object 8"/>
          <p:cNvGraphicFramePr>
            <a:graphicFrameLocks noChangeAspect="1"/>
          </p:cNvGraphicFramePr>
          <p:nvPr>
            <p:extLst>
              <p:ext uri="{D42A27DB-BD31-4B8C-83A1-F6EECF244321}">
                <p14:modId xmlns:p14="http://schemas.microsoft.com/office/powerpoint/2010/main" xmlns="" val="190113083"/>
              </p:ext>
            </p:extLst>
          </p:nvPr>
        </p:nvGraphicFramePr>
        <p:xfrm>
          <a:off x="6177299" y="1143523"/>
          <a:ext cx="5111695" cy="571500"/>
        </p:xfrm>
        <a:graphic>
          <a:graphicData uri="http://schemas.openxmlformats.org/presentationml/2006/ole">
            <p:oleObj spid="_x0000_s108085" name="Equation" r:id="rId6" imgW="2159000" imgH="228600" progId="">
              <p:embed/>
            </p:oleObj>
          </a:graphicData>
        </a:graphic>
      </p:graphicFrame>
      <p:sp>
        <p:nvSpPr>
          <p:cNvPr id="9"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10" name="矩形 9"/>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1" name="矩形 10"/>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2" name="矩形 11"/>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cxnSp>
        <p:nvCxnSpPr>
          <p:cNvPr id="3" name="直线连接符 2"/>
          <p:cNvCxnSpPr>
            <a:stCxn id="9" idx="3"/>
          </p:cNvCxnSpPr>
          <p:nvPr/>
        </p:nvCxnSpPr>
        <p:spPr>
          <a:xfrm>
            <a:off x="5385119" y="571500"/>
            <a:ext cx="0" cy="5734707"/>
          </a:xfrm>
          <a:prstGeom prst="line">
            <a:avLst/>
          </a:prstGeom>
          <a:ln w="38100"/>
        </p:spPr>
        <p:style>
          <a:lnRef idx="3">
            <a:schemeClr val="accent3"/>
          </a:lnRef>
          <a:fillRef idx="0">
            <a:schemeClr val="accent3"/>
          </a:fillRef>
          <a:effectRef idx="2">
            <a:schemeClr val="accent3"/>
          </a:effectRef>
          <a:fontRef idx="minor">
            <a:schemeClr val="tx1"/>
          </a:fontRef>
        </p:style>
      </p:cxnSp>
      <p:sp>
        <p:nvSpPr>
          <p:cNvPr id="16" name="Text Box 7"/>
          <p:cNvSpPr txBox="1">
            <a:spLocks noChangeArrowheads="1"/>
          </p:cNvSpPr>
          <p:nvPr/>
        </p:nvSpPr>
        <p:spPr bwMode="auto">
          <a:xfrm>
            <a:off x="6055444" y="1742275"/>
            <a:ext cx="5111695" cy="5878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lnSpc>
                <a:spcPct val="115000"/>
              </a:lnSpc>
            </a:pPr>
            <a:r>
              <a:rPr lang="zh-CN" altLang="en-US" sz="2800" b="1" dirty="0" smtClean="0">
                <a:latin typeface="Times New Roman" charset="0"/>
                <a:ea typeface="宋体" charset="0"/>
              </a:rPr>
              <a:t>（</a:t>
            </a:r>
            <a:r>
              <a:rPr lang="en-US" altLang="zh-CN" sz="2800" b="1" dirty="0" smtClean="0">
                <a:latin typeface="Times New Roman" charset="0"/>
                <a:ea typeface="宋体" charset="0"/>
              </a:rPr>
              <a:t>2</a:t>
            </a:r>
            <a:r>
              <a:rPr lang="zh-CN" altLang="en-US" sz="2800" b="1" dirty="0" smtClean="0">
                <a:latin typeface="Times New Roman" charset="0"/>
                <a:ea typeface="宋体" charset="0"/>
              </a:rPr>
              <a:t>）再</a:t>
            </a:r>
            <a:r>
              <a:rPr lang="zh-CN" altLang="en-US" sz="2800" b="1" dirty="0">
                <a:latin typeface="Times New Roman" charset="0"/>
                <a:ea typeface="宋体" charset="0"/>
              </a:rPr>
              <a:t>引入人工变量     、   得：</a:t>
            </a:r>
          </a:p>
        </p:txBody>
      </p:sp>
      <p:graphicFrame>
        <p:nvGraphicFramePr>
          <p:cNvPr id="17" name="Object 8"/>
          <p:cNvGraphicFramePr>
            <a:graphicFrameLocks noChangeAspect="1"/>
          </p:cNvGraphicFramePr>
          <p:nvPr>
            <p:extLst>
              <p:ext uri="{D42A27DB-BD31-4B8C-83A1-F6EECF244321}">
                <p14:modId xmlns:p14="http://schemas.microsoft.com/office/powerpoint/2010/main" xmlns="" val="1903409954"/>
              </p:ext>
            </p:extLst>
          </p:nvPr>
        </p:nvGraphicFramePr>
        <p:xfrm>
          <a:off x="9568085" y="1671643"/>
          <a:ext cx="439737" cy="608012"/>
        </p:xfrm>
        <a:graphic>
          <a:graphicData uri="http://schemas.openxmlformats.org/presentationml/2006/ole">
            <p:oleObj spid="_x0000_s108086" name="Equation" r:id="rId7" imgW="165028" imgH="228501" progId="">
              <p:embed/>
            </p:oleObj>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xmlns="" val="379461075"/>
              </p:ext>
            </p:extLst>
          </p:nvPr>
        </p:nvGraphicFramePr>
        <p:xfrm>
          <a:off x="10141498" y="1659052"/>
          <a:ext cx="439738" cy="608012"/>
        </p:xfrm>
        <a:graphic>
          <a:graphicData uri="http://schemas.openxmlformats.org/presentationml/2006/ole">
            <p:oleObj spid="_x0000_s108087" name="Equation" r:id="rId8" imgW="165028" imgH="228501" progId="">
              <p:embed/>
            </p:oleObj>
          </a:graphicData>
        </a:graphic>
      </p:graphicFrame>
      <p:graphicFrame>
        <p:nvGraphicFramePr>
          <p:cNvPr id="19" name="Object 6"/>
          <p:cNvGraphicFramePr>
            <a:graphicFrameLocks noChangeAspect="1"/>
          </p:cNvGraphicFramePr>
          <p:nvPr>
            <p:extLst>
              <p:ext uri="{D42A27DB-BD31-4B8C-83A1-F6EECF244321}">
                <p14:modId xmlns:p14="http://schemas.microsoft.com/office/powerpoint/2010/main" xmlns="" val="1868423919"/>
              </p:ext>
            </p:extLst>
          </p:nvPr>
        </p:nvGraphicFramePr>
        <p:xfrm>
          <a:off x="5601402" y="2206437"/>
          <a:ext cx="6396157" cy="571500"/>
        </p:xfrm>
        <a:graphic>
          <a:graphicData uri="http://schemas.openxmlformats.org/presentationml/2006/ole">
            <p:oleObj spid="_x0000_s108088" name="Equation" r:id="rId9" imgW="3009900" imgH="228600" progId="">
              <p:embed/>
            </p:oleObj>
          </a:graphicData>
        </a:graphic>
      </p:graphicFrame>
      <p:graphicFrame>
        <p:nvGraphicFramePr>
          <p:cNvPr id="21" name="Object 2"/>
          <p:cNvGraphicFramePr>
            <a:graphicFrameLocks noChangeAspect="1"/>
          </p:cNvGraphicFramePr>
          <p:nvPr>
            <p:extLst>
              <p:ext uri="{D42A27DB-BD31-4B8C-83A1-F6EECF244321}">
                <p14:modId xmlns:p14="http://schemas.microsoft.com/office/powerpoint/2010/main" xmlns="" val="1953161956"/>
              </p:ext>
            </p:extLst>
          </p:nvPr>
        </p:nvGraphicFramePr>
        <p:xfrm>
          <a:off x="5961749" y="2880232"/>
          <a:ext cx="5472113" cy="2185988"/>
        </p:xfrm>
        <a:graphic>
          <a:graphicData uri="http://schemas.openxmlformats.org/presentationml/2006/ole">
            <p:oleObj spid="_x0000_s108089" name="Equation" r:id="rId10" imgW="2514600" imgH="977900" progId="">
              <p:embed/>
            </p:oleObj>
          </a:graphicData>
        </a:graphic>
      </p:graphicFrame>
      <p:grpSp>
        <p:nvGrpSpPr>
          <p:cNvPr id="22" name="Group 3"/>
          <p:cNvGrpSpPr>
            <a:grpSpLocks/>
          </p:cNvGrpSpPr>
          <p:nvPr/>
        </p:nvGrpSpPr>
        <p:grpSpPr bwMode="auto">
          <a:xfrm>
            <a:off x="6055444" y="5168515"/>
            <a:ext cx="5772151" cy="1030288"/>
            <a:chOff x="562" y="3330"/>
            <a:chExt cx="3636" cy="649"/>
          </a:xfrm>
        </p:grpSpPr>
        <p:sp>
          <p:nvSpPr>
            <p:cNvPr id="23" name="Text Box 4"/>
            <p:cNvSpPr txBox="1">
              <a:spLocks noChangeArrowheads="1"/>
            </p:cNvSpPr>
            <p:nvPr/>
          </p:nvSpPr>
          <p:spPr bwMode="auto">
            <a:xfrm>
              <a:off x="562" y="3378"/>
              <a:ext cx="3636" cy="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2800" b="1">
                  <a:latin typeface="Times New Roman" charset="0"/>
                  <a:ea typeface="宋体" charset="0"/>
                </a:rPr>
                <a:t>取                          作为初始可行基，列出单纯形表</a:t>
              </a:r>
            </a:p>
          </p:txBody>
        </p:sp>
        <p:graphicFrame>
          <p:nvGraphicFramePr>
            <p:cNvPr id="24" name="Object 5"/>
            <p:cNvGraphicFramePr>
              <a:graphicFrameLocks noChangeAspect="1"/>
            </p:cNvGraphicFramePr>
            <p:nvPr/>
          </p:nvGraphicFramePr>
          <p:xfrm>
            <a:off x="898" y="3330"/>
            <a:ext cx="1446" cy="383"/>
          </p:xfrm>
          <a:graphic>
            <a:graphicData uri="http://schemas.openxmlformats.org/presentationml/2006/ole">
              <p:oleObj spid="_x0000_s108090" name="Equation" r:id="rId11" imgW="812447" imgH="228501" progId="">
                <p:embed/>
              </p:oleObj>
            </a:graphicData>
          </a:graphic>
        </p:graphicFrame>
      </p:grpSp>
      <p:sp>
        <p:nvSpPr>
          <p:cNvPr id="25" name="Oval 12"/>
          <p:cNvSpPr>
            <a:spLocks noChangeArrowheads="1"/>
          </p:cNvSpPr>
          <p:nvPr/>
        </p:nvSpPr>
        <p:spPr bwMode="auto">
          <a:xfrm rot="-2848981">
            <a:off x="9920974" y="3234245"/>
            <a:ext cx="806450" cy="1463675"/>
          </a:xfrm>
          <a:prstGeom prst="ellipse">
            <a:avLst/>
          </a:prstGeom>
          <a:noFill/>
          <a:ln w="28575">
            <a:solidFill>
              <a:srgbClr val="FF66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26" name="Oval 13"/>
          <p:cNvSpPr>
            <a:spLocks noChangeArrowheads="1"/>
          </p:cNvSpPr>
          <p:nvPr/>
        </p:nvSpPr>
        <p:spPr bwMode="auto">
          <a:xfrm>
            <a:off x="8265211" y="2807208"/>
            <a:ext cx="792162" cy="720725"/>
          </a:xfrm>
          <a:prstGeom prst="ellipse">
            <a:avLst/>
          </a:prstGeom>
          <a:noFill/>
          <a:ln w="28575">
            <a:solidFill>
              <a:srgbClr val="FF66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97205810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17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17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17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1+#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500" fill="hold"/>
                                        <p:tgtEl>
                                          <p:spTgt spid="26"/>
                                        </p:tgtEl>
                                        <p:attrNameLst>
                                          <p:attrName>ppt_x</p:attrName>
                                        </p:attrNameLst>
                                      </p:cBhvr>
                                      <p:tavLst>
                                        <p:tav tm="0">
                                          <p:val>
                                            <p:strVal val="1+#ppt_w/2"/>
                                          </p:val>
                                        </p:tav>
                                        <p:tav tm="100000">
                                          <p:val>
                                            <p:strVal val="#ppt_x"/>
                                          </p:val>
                                        </p:tav>
                                      </p:tavLst>
                                    </p:anim>
                                    <p:anim calcmode="lin" valueType="num">
                                      <p:cBhvr additive="base">
                                        <p:cTn id="4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p:bldP spid="16" grpId="0"/>
      <p:bldP spid="25" grpId="0" animBg="1"/>
      <p:bldP spid="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6434138" y="2151612"/>
            <a:ext cx="720725"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27" name="Rectangle 3"/>
          <p:cNvSpPr>
            <a:spLocks noChangeArrowheads="1"/>
          </p:cNvSpPr>
          <p:nvPr/>
        </p:nvSpPr>
        <p:spPr bwMode="auto">
          <a:xfrm>
            <a:off x="7945437" y="2135737"/>
            <a:ext cx="1441450"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28" name="Rectangle 4"/>
          <p:cNvSpPr>
            <a:spLocks noChangeArrowheads="1"/>
          </p:cNvSpPr>
          <p:nvPr/>
        </p:nvSpPr>
        <p:spPr bwMode="auto">
          <a:xfrm>
            <a:off x="5497512" y="2151612"/>
            <a:ext cx="793750" cy="1584325"/>
          </a:xfrm>
          <a:prstGeom prst="rect">
            <a:avLst/>
          </a:prstGeom>
          <a:solidFill>
            <a:srgbClr val="67D967">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29" name="Rectangle 5"/>
          <p:cNvSpPr>
            <a:spLocks noChangeArrowheads="1"/>
          </p:cNvSpPr>
          <p:nvPr/>
        </p:nvSpPr>
        <p:spPr bwMode="auto">
          <a:xfrm>
            <a:off x="7945438" y="4310612"/>
            <a:ext cx="720725"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30" name="Rectangle 6"/>
          <p:cNvSpPr>
            <a:spLocks noChangeArrowheads="1"/>
          </p:cNvSpPr>
          <p:nvPr/>
        </p:nvSpPr>
        <p:spPr bwMode="auto">
          <a:xfrm>
            <a:off x="5568950" y="4310612"/>
            <a:ext cx="1441450"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31" name="Rectangle 7"/>
          <p:cNvSpPr>
            <a:spLocks noChangeArrowheads="1"/>
          </p:cNvSpPr>
          <p:nvPr/>
        </p:nvSpPr>
        <p:spPr bwMode="auto">
          <a:xfrm>
            <a:off x="3416300" y="4829724"/>
            <a:ext cx="6985000" cy="504825"/>
          </a:xfrm>
          <a:prstGeom prst="rect">
            <a:avLst/>
          </a:prstGeom>
          <a:solidFill>
            <a:srgbClr val="FF8C3D">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32" name="Rectangle 8"/>
          <p:cNvSpPr>
            <a:spLocks noChangeArrowheads="1"/>
          </p:cNvSpPr>
          <p:nvPr/>
        </p:nvSpPr>
        <p:spPr bwMode="auto">
          <a:xfrm>
            <a:off x="3368675" y="3199362"/>
            <a:ext cx="6985000" cy="504825"/>
          </a:xfrm>
          <a:prstGeom prst="rect">
            <a:avLst/>
          </a:prstGeom>
          <a:solidFill>
            <a:srgbClr val="FF8C3D">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333833" name="Group 9"/>
          <p:cNvGraphicFramePr>
            <a:graphicFrameLocks noGrp="1"/>
          </p:cNvGraphicFramePr>
          <p:nvPr>
            <p:extLst>
              <p:ext uri="{D42A27DB-BD31-4B8C-83A1-F6EECF244321}">
                <p14:modId xmlns:p14="http://schemas.microsoft.com/office/powerpoint/2010/main" xmlns="" val="167368542"/>
              </p:ext>
            </p:extLst>
          </p:nvPr>
        </p:nvGraphicFramePr>
        <p:xfrm>
          <a:off x="1681163" y="1084812"/>
          <a:ext cx="8785225" cy="5403215"/>
        </p:xfrm>
        <a:graphic>
          <a:graphicData uri="http://schemas.openxmlformats.org/drawingml/2006/table">
            <a:tbl>
              <a:tblPr/>
              <a:tblGrid>
                <a:gridCol w="647700">
                  <a:extLst>
                    <a:ext uri="{9D8B030D-6E8A-4147-A177-3AD203B41FA5}">
                      <a16:colId xmlns:a16="http://schemas.microsoft.com/office/drawing/2014/main" xmlns="" val="20000"/>
                    </a:ext>
                  </a:extLst>
                </a:gridCol>
                <a:gridCol w="1044575">
                  <a:extLst>
                    <a:ext uri="{9D8B030D-6E8A-4147-A177-3AD203B41FA5}">
                      <a16:colId xmlns:a16="http://schemas.microsoft.com/office/drawing/2014/main" xmlns="" val="20001"/>
                    </a:ext>
                  </a:extLst>
                </a:gridCol>
                <a:gridCol w="6372225">
                  <a:extLst>
                    <a:ext uri="{9D8B030D-6E8A-4147-A177-3AD203B41FA5}">
                      <a16:colId xmlns:a16="http://schemas.microsoft.com/office/drawing/2014/main" xmlns="" val="20002"/>
                    </a:ext>
                  </a:extLst>
                </a:gridCol>
                <a:gridCol w="720725">
                  <a:extLst>
                    <a:ext uri="{9D8B030D-6E8A-4147-A177-3AD203B41FA5}">
                      <a16:colId xmlns:a16="http://schemas.microsoft.com/office/drawing/2014/main" xmlns="" val="20003"/>
                    </a:ext>
                  </a:extLst>
                </a:gridCol>
              </a:tblGrid>
              <a:tr h="196850">
                <a:tc grid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r>
                        <a:rPr kumimoji="1" lang="en-US" altLang="zh-CN" sz="2800" b="0" i="0" u="none" strike="noStrike" cap="none" normalizeH="0" baseline="0">
                          <a:ln>
                            <a:noFill/>
                          </a:ln>
                          <a:solidFill>
                            <a:schemeClr val="tx1"/>
                          </a:solidFill>
                          <a:effectLst/>
                          <a:latin typeface="Times New Roman" charset="0"/>
                          <a:ea typeface="PMingLiU" charset="0"/>
                        </a:rPr>
                        <a:t>-3        1          1        0       0       M      M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X</a:t>
                      </a:r>
                      <a:r>
                        <a:rPr kumimoji="1" lang="en-US" altLang="zh-CN" sz="2800" b="0" i="1" u="none" strike="noStrike" cap="none" normalizeH="0" baseline="-25000" dirty="0" smtClean="0">
                          <a:ln>
                            <a:noFill/>
                          </a:ln>
                          <a:solidFill>
                            <a:schemeClr val="tx1"/>
                          </a:solidFill>
                          <a:effectLst/>
                          <a:latin typeface="Times New Roman" charset="0"/>
                          <a:ea typeface="PMingLiU" charset="0"/>
                        </a:rPr>
                        <a:t>B</a:t>
                      </a:r>
                      <a:endParaRPr kumimoji="1" lang="en-US" altLang="zh-CN"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a:ln>
                            <a:noFill/>
                          </a:ln>
                          <a:solidFill>
                            <a:schemeClr val="tx1"/>
                          </a:solidFill>
                          <a:effectLst/>
                          <a:latin typeface="Times New Roman" charset="0"/>
                          <a:ea typeface="PMingLiU"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  x</a:t>
                      </a:r>
                      <a:r>
                        <a:rPr kumimoji="1" lang="en-US" altLang="zh-CN" sz="2800" b="0" i="1" u="none" strike="noStrike" cap="none" normalizeH="0" baseline="-25000">
                          <a:ln>
                            <a:noFill/>
                          </a:ln>
                          <a:solidFill>
                            <a:schemeClr val="tx1"/>
                          </a:solidFill>
                          <a:effectLst/>
                          <a:latin typeface="Times New Roman" charset="0"/>
                          <a:ea typeface="PMingLiU" charset="0"/>
                        </a:rPr>
                        <a:t>1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2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3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4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5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6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7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161607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a:ln>
                            <a:noFill/>
                          </a:ln>
                          <a:solidFill>
                            <a:schemeClr val="tx1"/>
                          </a:solidFill>
                          <a:effectLst/>
                          <a:latin typeface="Times New Roman" charset="0"/>
                          <a:ea typeface="PMingLiU" charset="0"/>
                        </a:rPr>
                        <a:t>x</a:t>
                      </a:r>
                      <a:r>
                        <a:rPr kumimoji="1" lang="en-US" altLang="zh-CN" sz="2800" b="0" i="1" u="none" strike="noStrike" cap="none" normalizeH="0" baseline="-25000" dirty="0">
                          <a:ln>
                            <a:noFill/>
                          </a:ln>
                          <a:solidFill>
                            <a:schemeClr val="tx1"/>
                          </a:solidFill>
                          <a:effectLst/>
                          <a:latin typeface="Times New Roman" charset="0"/>
                          <a:ea typeface="PMingLiU" charset="0"/>
                        </a:rPr>
                        <a:t>4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a:ln>
                            <a:noFill/>
                          </a:ln>
                          <a:solidFill>
                            <a:schemeClr val="tx1"/>
                          </a:solidFill>
                          <a:effectLst/>
                          <a:latin typeface="Times New Roman" charset="0"/>
                          <a:ea typeface="PMingLiU" charset="0"/>
                        </a:rPr>
                        <a:t>x</a:t>
                      </a:r>
                      <a:r>
                        <a:rPr kumimoji="1" lang="en-US" altLang="zh-CN" sz="2800" b="0" i="1" u="none" strike="noStrike" cap="none" normalizeH="0" baseline="-25000" dirty="0">
                          <a:ln>
                            <a:noFill/>
                          </a:ln>
                          <a:solidFill>
                            <a:schemeClr val="tx1"/>
                          </a:solidFill>
                          <a:effectLst/>
                          <a:latin typeface="Times New Roman" charset="0"/>
                          <a:ea typeface="PMingLiU" charset="0"/>
                        </a:rPr>
                        <a:t>6</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a:ln>
                            <a:noFill/>
                          </a:ln>
                          <a:solidFill>
                            <a:schemeClr val="tx1"/>
                          </a:solidFill>
                          <a:effectLst/>
                          <a:latin typeface="Times New Roman" charset="0"/>
                          <a:ea typeface="PMingLiU" charset="0"/>
                        </a:rPr>
                        <a:t> x</a:t>
                      </a:r>
                      <a:r>
                        <a:rPr kumimoji="1" lang="en-US" altLang="zh-CN" sz="2800" b="0" i="1" u="none" strike="noStrike" cap="none" normalizeH="0" baseline="-25000" dirty="0">
                          <a:ln>
                            <a:noFill/>
                          </a:ln>
                          <a:solidFill>
                            <a:schemeClr val="tx1"/>
                          </a:solidFill>
                          <a:effectLst/>
                          <a:latin typeface="Times New Roman" charset="0"/>
                          <a:ea typeface="PMingLiU" charset="0"/>
                        </a:rPr>
                        <a:t>7</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11</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3</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r>
                        <a:rPr kumimoji="1" lang="en-US" altLang="zh-CN" sz="2800" b="0" i="0" u="none" strike="noStrike" cap="none" normalizeH="0" baseline="0">
                          <a:ln>
                            <a:noFill/>
                          </a:ln>
                          <a:solidFill>
                            <a:schemeClr val="tx1"/>
                          </a:solidFill>
                          <a:effectLst/>
                          <a:latin typeface="Times New Roman" charset="0"/>
                          <a:ea typeface="PMingLiU" charset="0"/>
                        </a:rPr>
                        <a:t>1         -2          1        1       0       0       0</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-4         1           2        0      -1      1       0</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-2         0           1        0       0       0       1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71450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1" u="none" strike="noStrike" cap="none" normalizeH="0" baseline="-2500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5877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33882" name="Rectangle 58"/>
          <p:cNvSpPr>
            <a:spLocks noChangeArrowheads="1"/>
          </p:cNvSpPr>
          <p:nvPr/>
        </p:nvSpPr>
        <p:spPr bwMode="auto">
          <a:xfrm>
            <a:off x="4418012" y="4310612"/>
            <a:ext cx="793750" cy="1584325"/>
          </a:xfrm>
          <a:prstGeom prst="rect">
            <a:avLst/>
          </a:prstGeom>
          <a:solidFill>
            <a:srgbClr val="67D967">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83" name="Rectangle 59"/>
          <p:cNvSpPr>
            <a:spLocks noChangeArrowheads="1"/>
          </p:cNvSpPr>
          <p:nvPr/>
        </p:nvSpPr>
        <p:spPr bwMode="auto">
          <a:xfrm>
            <a:off x="2441576" y="3720061"/>
            <a:ext cx="7969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folHlink"/>
              </a:buClr>
              <a:buSzPct val="75000"/>
              <a:buFont typeface="Wingdings" charset="2"/>
              <a:buNone/>
            </a:pPr>
            <a:r>
              <a:rPr lang="en-US" altLang="zh-CN" sz="2800">
                <a:latin typeface="Times New Roman" charset="0"/>
              </a:rPr>
              <a:t>-4M</a:t>
            </a:r>
          </a:p>
        </p:txBody>
      </p:sp>
      <p:sp>
        <p:nvSpPr>
          <p:cNvPr id="333884" name="Rectangle 60"/>
          <p:cNvSpPr>
            <a:spLocks noChangeArrowheads="1"/>
          </p:cNvSpPr>
          <p:nvPr/>
        </p:nvSpPr>
        <p:spPr bwMode="auto">
          <a:xfrm>
            <a:off x="3322637" y="3704186"/>
            <a:ext cx="11747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-3+6M</a:t>
            </a:r>
            <a:endParaRPr lang="zh-CN" altLang="en-US" sz="2800">
              <a:latin typeface="Times New Roman" charset="0"/>
            </a:endParaRPr>
          </a:p>
        </p:txBody>
      </p:sp>
      <p:sp>
        <p:nvSpPr>
          <p:cNvPr id="333885" name="Rectangle 61"/>
          <p:cNvSpPr>
            <a:spLocks noChangeArrowheads="1"/>
          </p:cNvSpPr>
          <p:nvPr/>
        </p:nvSpPr>
        <p:spPr bwMode="auto">
          <a:xfrm>
            <a:off x="4473576" y="3720061"/>
            <a:ext cx="7969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1-M</a:t>
            </a:r>
            <a:endParaRPr lang="zh-CN" altLang="en-US" sz="2800">
              <a:latin typeface="Times New Roman" charset="0"/>
            </a:endParaRPr>
          </a:p>
        </p:txBody>
      </p:sp>
      <p:sp>
        <p:nvSpPr>
          <p:cNvPr id="333886" name="Rectangle 62"/>
          <p:cNvSpPr>
            <a:spLocks noChangeArrowheads="1"/>
          </p:cNvSpPr>
          <p:nvPr/>
        </p:nvSpPr>
        <p:spPr bwMode="auto">
          <a:xfrm>
            <a:off x="5354638" y="3720061"/>
            <a:ext cx="9747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1-3M</a:t>
            </a:r>
            <a:endParaRPr lang="zh-CN" altLang="en-US" sz="2800">
              <a:latin typeface="Times New Roman" charset="0"/>
            </a:endParaRPr>
          </a:p>
        </p:txBody>
      </p:sp>
      <p:sp>
        <p:nvSpPr>
          <p:cNvPr id="333887" name="Rectangle 63"/>
          <p:cNvSpPr>
            <a:spLocks noChangeArrowheads="1"/>
          </p:cNvSpPr>
          <p:nvPr/>
        </p:nvSpPr>
        <p:spPr bwMode="auto">
          <a:xfrm>
            <a:off x="6507162" y="3720061"/>
            <a:ext cx="4508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 0</a:t>
            </a:r>
            <a:endParaRPr lang="zh-CN" altLang="en-US" sz="2800">
              <a:latin typeface="Times New Roman" charset="0"/>
            </a:endParaRPr>
          </a:p>
        </p:txBody>
      </p:sp>
      <p:sp>
        <p:nvSpPr>
          <p:cNvPr id="333888" name="Rectangle 64"/>
          <p:cNvSpPr>
            <a:spLocks noChangeArrowheads="1"/>
          </p:cNvSpPr>
          <p:nvPr/>
        </p:nvSpPr>
        <p:spPr bwMode="auto">
          <a:xfrm>
            <a:off x="7405688" y="3720061"/>
            <a:ext cx="500063"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M</a:t>
            </a:r>
            <a:endParaRPr lang="zh-CN" altLang="en-US" sz="2800">
              <a:latin typeface="Times New Roman" charset="0"/>
            </a:endParaRPr>
          </a:p>
        </p:txBody>
      </p:sp>
      <p:sp>
        <p:nvSpPr>
          <p:cNvPr id="333889" name="Rectangle 65"/>
          <p:cNvSpPr>
            <a:spLocks noChangeArrowheads="1"/>
          </p:cNvSpPr>
          <p:nvPr/>
        </p:nvSpPr>
        <p:spPr bwMode="auto">
          <a:xfrm>
            <a:off x="8193087" y="3720061"/>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890" name="Rectangle 66"/>
          <p:cNvSpPr>
            <a:spLocks noChangeArrowheads="1"/>
          </p:cNvSpPr>
          <p:nvPr/>
        </p:nvSpPr>
        <p:spPr bwMode="auto">
          <a:xfrm>
            <a:off x="8923337" y="3720061"/>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891" name="Rectangle 67"/>
          <p:cNvSpPr>
            <a:spLocks noChangeArrowheads="1"/>
          </p:cNvSpPr>
          <p:nvPr/>
        </p:nvSpPr>
        <p:spPr bwMode="auto">
          <a:xfrm>
            <a:off x="9818687" y="2151611"/>
            <a:ext cx="5397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Clr>
                <a:schemeClr val="folHlink"/>
              </a:buClr>
              <a:buSzPct val="75000"/>
              <a:buFont typeface="Wingdings" charset="2"/>
              <a:buNone/>
            </a:pPr>
            <a:r>
              <a:rPr lang="en-US" altLang="zh-CN" sz="2800">
                <a:latin typeface="Times New Roman" charset="0"/>
              </a:rPr>
              <a:t>11</a:t>
            </a:r>
          </a:p>
        </p:txBody>
      </p:sp>
      <p:sp>
        <p:nvSpPr>
          <p:cNvPr id="333892" name="Rectangle 68"/>
          <p:cNvSpPr>
            <a:spLocks noChangeArrowheads="1"/>
          </p:cNvSpPr>
          <p:nvPr/>
        </p:nvSpPr>
        <p:spPr bwMode="auto">
          <a:xfrm>
            <a:off x="9747251" y="2654849"/>
            <a:ext cx="6381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3/2</a:t>
            </a:r>
            <a:endParaRPr lang="zh-CN" altLang="en-US" sz="2800">
              <a:latin typeface="Times New Roman" charset="0"/>
            </a:endParaRPr>
          </a:p>
        </p:txBody>
      </p:sp>
      <p:sp>
        <p:nvSpPr>
          <p:cNvPr id="333893" name="Rectangle 69"/>
          <p:cNvSpPr>
            <a:spLocks noChangeArrowheads="1"/>
          </p:cNvSpPr>
          <p:nvPr/>
        </p:nvSpPr>
        <p:spPr bwMode="auto">
          <a:xfrm>
            <a:off x="9890125" y="315967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894" name="Rectangle 70"/>
          <p:cNvSpPr>
            <a:spLocks noChangeArrowheads="1"/>
          </p:cNvSpPr>
          <p:nvPr/>
        </p:nvSpPr>
        <p:spPr bwMode="auto">
          <a:xfrm>
            <a:off x="1609726" y="4199487"/>
            <a:ext cx="733425" cy="167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35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4 </a:t>
            </a:r>
          </a:p>
          <a:p>
            <a:pPr>
              <a:spcBef>
                <a:spcPct val="35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6</a:t>
            </a:r>
          </a:p>
          <a:p>
            <a:pPr>
              <a:spcBef>
                <a:spcPct val="35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3</a:t>
            </a:r>
          </a:p>
        </p:txBody>
      </p:sp>
      <p:sp>
        <p:nvSpPr>
          <p:cNvPr id="333895" name="Rectangle 71"/>
          <p:cNvSpPr>
            <a:spLocks noChangeArrowheads="1"/>
          </p:cNvSpPr>
          <p:nvPr/>
        </p:nvSpPr>
        <p:spPr bwMode="auto">
          <a:xfrm>
            <a:off x="3436938" y="5391699"/>
            <a:ext cx="60944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20000"/>
              </a:spcBef>
              <a:buClr>
                <a:schemeClr val="folHlink"/>
              </a:buClr>
              <a:buSzPct val="75000"/>
              <a:buFont typeface="Wingdings" charset="2"/>
              <a:buNone/>
            </a:pPr>
            <a:r>
              <a:rPr lang="en-US" altLang="zh-CN" sz="2800">
                <a:latin typeface="Times New Roman" charset="0"/>
              </a:rPr>
              <a:t>-2          0           1       0       0       0       1</a:t>
            </a:r>
          </a:p>
        </p:txBody>
      </p:sp>
      <p:sp>
        <p:nvSpPr>
          <p:cNvPr id="333896" name="Rectangle 72"/>
          <p:cNvSpPr>
            <a:spLocks noChangeArrowheads="1"/>
          </p:cNvSpPr>
          <p:nvPr/>
        </p:nvSpPr>
        <p:spPr bwMode="auto">
          <a:xfrm>
            <a:off x="2617787" y="540757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folHlink"/>
              </a:buClr>
              <a:buSzPct val="75000"/>
              <a:buFont typeface="Wingdings" charset="2"/>
              <a:buNone/>
            </a:pPr>
            <a:r>
              <a:rPr lang="en-US" altLang="zh-CN" sz="2800">
                <a:latin typeface="Times New Roman" charset="0"/>
              </a:rPr>
              <a:t>1</a:t>
            </a:r>
          </a:p>
        </p:txBody>
      </p:sp>
      <p:sp>
        <p:nvSpPr>
          <p:cNvPr id="333897" name="Rectangle 73"/>
          <p:cNvSpPr>
            <a:spLocks noChangeArrowheads="1"/>
          </p:cNvSpPr>
          <p:nvPr/>
        </p:nvSpPr>
        <p:spPr bwMode="auto">
          <a:xfrm>
            <a:off x="5786437" y="423917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898" name="Rectangle 74"/>
          <p:cNvSpPr>
            <a:spLocks noChangeArrowheads="1"/>
          </p:cNvSpPr>
          <p:nvPr/>
        </p:nvSpPr>
        <p:spPr bwMode="auto">
          <a:xfrm>
            <a:off x="6594475" y="4223299"/>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899" name="Rectangle 75"/>
          <p:cNvSpPr>
            <a:spLocks noChangeArrowheads="1"/>
          </p:cNvSpPr>
          <p:nvPr/>
        </p:nvSpPr>
        <p:spPr bwMode="auto">
          <a:xfrm>
            <a:off x="7386637" y="4223299"/>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00" name="Rectangle 76"/>
          <p:cNvSpPr>
            <a:spLocks noChangeArrowheads="1"/>
          </p:cNvSpPr>
          <p:nvPr/>
        </p:nvSpPr>
        <p:spPr bwMode="auto">
          <a:xfrm>
            <a:off x="8162925" y="4223299"/>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01" name="Rectangle 77"/>
          <p:cNvSpPr>
            <a:spLocks noChangeArrowheads="1"/>
          </p:cNvSpPr>
          <p:nvPr/>
        </p:nvSpPr>
        <p:spPr bwMode="auto">
          <a:xfrm>
            <a:off x="8905875" y="4215361"/>
            <a:ext cx="481012"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02" name="Rectangle 78"/>
          <p:cNvSpPr>
            <a:spLocks noChangeArrowheads="1"/>
          </p:cNvSpPr>
          <p:nvPr/>
        </p:nvSpPr>
        <p:spPr bwMode="auto">
          <a:xfrm>
            <a:off x="4530725" y="4224886"/>
            <a:ext cx="481012"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-2</a:t>
            </a:r>
            <a:endParaRPr lang="zh-CN" altLang="en-US" sz="2800">
              <a:latin typeface="Times New Roman" charset="0"/>
            </a:endParaRPr>
          </a:p>
        </p:txBody>
      </p:sp>
      <p:sp>
        <p:nvSpPr>
          <p:cNvPr id="333903" name="Rectangle 79"/>
          <p:cNvSpPr>
            <a:spLocks noChangeArrowheads="1"/>
          </p:cNvSpPr>
          <p:nvPr/>
        </p:nvSpPr>
        <p:spPr bwMode="auto">
          <a:xfrm>
            <a:off x="3544887" y="42074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3</a:t>
            </a:r>
            <a:endParaRPr lang="zh-CN" altLang="en-US" sz="2800">
              <a:latin typeface="Times New Roman" charset="0"/>
            </a:endParaRPr>
          </a:p>
        </p:txBody>
      </p:sp>
      <p:sp>
        <p:nvSpPr>
          <p:cNvPr id="333904" name="Rectangle 80"/>
          <p:cNvSpPr>
            <a:spLocks noChangeArrowheads="1"/>
          </p:cNvSpPr>
          <p:nvPr/>
        </p:nvSpPr>
        <p:spPr bwMode="auto">
          <a:xfrm>
            <a:off x="2546350" y="4239174"/>
            <a:ext cx="5397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10</a:t>
            </a:r>
            <a:endParaRPr lang="zh-CN" altLang="en-US" sz="2800">
              <a:latin typeface="Times New Roman" charset="0"/>
            </a:endParaRPr>
          </a:p>
        </p:txBody>
      </p:sp>
      <p:sp>
        <p:nvSpPr>
          <p:cNvPr id="333905" name="Rectangle 81"/>
          <p:cNvSpPr>
            <a:spLocks noChangeArrowheads="1"/>
          </p:cNvSpPr>
          <p:nvPr/>
        </p:nvSpPr>
        <p:spPr bwMode="auto">
          <a:xfrm>
            <a:off x="5786437"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06" name="Rectangle 82"/>
          <p:cNvSpPr>
            <a:spLocks noChangeArrowheads="1"/>
          </p:cNvSpPr>
          <p:nvPr/>
        </p:nvSpPr>
        <p:spPr bwMode="auto">
          <a:xfrm>
            <a:off x="6594475"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07" name="Rectangle 83"/>
          <p:cNvSpPr>
            <a:spLocks noChangeArrowheads="1"/>
          </p:cNvSpPr>
          <p:nvPr/>
        </p:nvSpPr>
        <p:spPr bwMode="auto">
          <a:xfrm>
            <a:off x="7297738" y="4817024"/>
            <a:ext cx="4810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08" name="Rectangle 84"/>
          <p:cNvSpPr>
            <a:spLocks noChangeArrowheads="1"/>
          </p:cNvSpPr>
          <p:nvPr/>
        </p:nvSpPr>
        <p:spPr bwMode="auto">
          <a:xfrm>
            <a:off x="8162925"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09" name="Rectangle 85"/>
          <p:cNvSpPr>
            <a:spLocks noChangeArrowheads="1"/>
          </p:cNvSpPr>
          <p:nvPr/>
        </p:nvSpPr>
        <p:spPr bwMode="auto">
          <a:xfrm>
            <a:off x="8882063" y="4817024"/>
            <a:ext cx="4810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-2</a:t>
            </a:r>
            <a:endParaRPr lang="zh-CN" altLang="en-US" sz="2800">
              <a:latin typeface="Times New Roman" charset="0"/>
            </a:endParaRPr>
          </a:p>
        </p:txBody>
      </p:sp>
      <p:sp>
        <p:nvSpPr>
          <p:cNvPr id="333910" name="Rectangle 86"/>
          <p:cNvSpPr>
            <a:spLocks noChangeArrowheads="1"/>
          </p:cNvSpPr>
          <p:nvPr/>
        </p:nvSpPr>
        <p:spPr bwMode="auto">
          <a:xfrm>
            <a:off x="4632325"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11" name="Rectangle 87"/>
          <p:cNvSpPr>
            <a:spLocks noChangeArrowheads="1"/>
          </p:cNvSpPr>
          <p:nvPr/>
        </p:nvSpPr>
        <p:spPr bwMode="auto">
          <a:xfrm>
            <a:off x="3521075"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12" name="Rectangle 88"/>
          <p:cNvSpPr>
            <a:spLocks noChangeArrowheads="1"/>
          </p:cNvSpPr>
          <p:nvPr/>
        </p:nvSpPr>
        <p:spPr bwMode="auto">
          <a:xfrm>
            <a:off x="2617787"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13" name="Rectangle 89"/>
          <p:cNvSpPr>
            <a:spLocks noChangeArrowheads="1"/>
          </p:cNvSpPr>
          <p:nvPr/>
        </p:nvSpPr>
        <p:spPr bwMode="auto">
          <a:xfrm>
            <a:off x="5786437" y="5967961"/>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14" name="Rectangle 90"/>
          <p:cNvSpPr>
            <a:spLocks noChangeArrowheads="1"/>
          </p:cNvSpPr>
          <p:nvPr/>
        </p:nvSpPr>
        <p:spPr bwMode="auto">
          <a:xfrm>
            <a:off x="6578600" y="5967961"/>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15" name="Rectangle 91"/>
          <p:cNvSpPr>
            <a:spLocks noChangeArrowheads="1"/>
          </p:cNvSpPr>
          <p:nvPr/>
        </p:nvSpPr>
        <p:spPr bwMode="auto">
          <a:xfrm>
            <a:off x="8162925" y="5967961"/>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16" name="Rectangle 92"/>
          <p:cNvSpPr>
            <a:spLocks noChangeArrowheads="1"/>
          </p:cNvSpPr>
          <p:nvPr/>
        </p:nvSpPr>
        <p:spPr bwMode="auto">
          <a:xfrm>
            <a:off x="2401887" y="5967961"/>
            <a:ext cx="915988"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-1-M</a:t>
            </a:r>
            <a:endParaRPr lang="zh-CN" altLang="en-US" sz="2800">
              <a:latin typeface="Times New Roman" charset="0"/>
            </a:endParaRPr>
          </a:p>
        </p:txBody>
      </p:sp>
      <p:sp>
        <p:nvSpPr>
          <p:cNvPr id="333917" name="Rectangle 93"/>
          <p:cNvSpPr>
            <a:spLocks noChangeArrowheads="1"/>
          </p:cNvSpPr>
          <p:nvPr/>
        </p:nvSpPr>
        <p:spPr bwMode="auto">
          <a:xfrm>
            <a:off x="3425825" y="5967961"/>
            <a:ext cx="481012"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18" name="Rectangle 94"/>
          <p:cNvSpPr>
            <a:spLocks noChangeArrowheads="1"/>
          </p:cNvSpPr>
          <p:nvPr/>
        </p:nvSpPr>
        <p:spPr bwMode="auto">
          <a:xfrm>
            <a:off x="4346576" y="5967961"/>
            <a:ext cx="7969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a:latin typeface="Times New Roman" charset="0"/>
              </a:rPr>
              <a:t>1-M</a:t>
            </a:r>
            <a:endParaRPr lang="zh-CN" altLang="en-US" sz="2800" dirty="0">
              <a:latin typeface="Times New Roman" charset="0"/>
            </a:endParaRPr>
          </a:p>
        </p:txBody>
      </p:sp>
      <p:sp>
        <p:nvSpPr>
          <p:cNvPr id="333919" name="Rectangle 95"/>
          <p:cNvSpPr>
            <a:spLocks noChangeArrowheads="1"/>
          </p:cNvSpPr>
          <p:nvPr/>
        </p:nvSpPr>
        <p:spPr bwMode="auto">
          <a:xfrm>
            <a:off x="7265988" y="5967961"/>
            <a:ext cx="588963"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a:latin typeface="Times New Roman" charset="0"/>
              </a:rPr>
              <a:t> M</a:t>
            </a:r>
            <a:endParaRPr lang="zh-CN" altLang="en-US" sz="2800" dirty="0">
              <a:latin typeface="Times New Roman" charset="0"/>
            </a:endParaRPr>
          </a:p>
        </p:txBody>
      </p:sp>
      <p:sp>
        <p:nvSpPr>
          <p:cNvPr id="333920" name="Rectangle 96"/>
          <p:cNvSpPr>
            <a:spLocks noChangeArrowheads="1"/>
          </p:cNvSpPr>
          <p:nvPr/>
        </p:nvSpPr>
        <p:spPr bwMode="auto">
          <a:xfrm>
            <a:off x="8731251" y="5967961"/>
            <a:ext cx="9747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3M-1</a:t>
            </a:r>
            <a:endParaRPr lang="zh-CN" altLang="en-US" sz="2800">
              <a:latin typeface="Times New Roman" charset="0"/>
            </a:endParaRPr>
          </a:p>
        </p:txBody>
      </p:sp>
      <p:sp>
        <p:nvSpPr>
          <p:cNvPr id="333921" name="Rectangle 97"/>
          <p:cNvSpPr>
            <a:spLocks noChangeArrowheads="1"/>
          </p:cNvSpPr>
          <p:nvPr/>
        </p:nvSpPr>
        <p:spPr bwMode="auto">
          <a:xfrm>
            <a:off x="9874250" y="4815436"/>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folHlink"/>
              </a:buClr>
              <a:buSzPct val="75000"/>
              <a:buFont typeface="Wingdings" charset="2"/>
              <a:buNone/>
            </a:pPr>
            <a:r>
              <a:rPr lang="en-US" altLang="zh-CN" sz="2800">
                <a:latin typeface="Times New Roman" charset="0"/>
              </a:rPr>
              <a:t>1</a:t>
            </a:r>
          </a:p>
        </p:txBody>
      </p:sp>
      <p:sp>
        <p:nvSpPr>
          <p:cNvPr id="333922" name="Oval 98"/>
          <p:cNvSpPr>
            <a:spLocks noChangeArrowheads="1"/>
          </p:cNvSpPr>
          <p:nvPr/>
        </p:nvSpPr>
        <p:spPr bwMode="auto">
          <a:xfrm>
            <a:off x="5641976" y="3129512"/>
            <a:ext cx="503237" cy="549275"/>
          </a:xfrm>
          <a:prstGeom prst="ellipse">
            <a:avLst/>
          </a:prstGeom>
          <a:noFill/>
          <a:ln w="28575">
            <a:solidFill>
              <a:srgbClr val="F9094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923" name="Oval 99"/>
          <p:cNvSpPr>
            <a:spLocks noChangeArrowheads="1"/>
          </p:cNvSpPr>
          <p:nvPr/>
        </p:nvSpPr>
        <p:spPr bwMode="auto">
          <a:xfrm>
            <a:off x="4562476" y="4815437"/>
            <a:ext cx="503237" cy="549275"/>
          </a:xfrm>
          <a:prstGeom prst="ellipse">
            <a:avLst/>
          </a:prstGeom>
          <a:noFill/>
          <a:ln w="28575">
            <a:solidFill>
              <a:srgbClr val="F9094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 name="Text Box 6"/>
          <p:cNvSpPr txBox="1">
            <a:spLocks noChangeArrowheads="1"/>
          </p:cNvSpPr>
          <p:nvPr/>
        </p:nvSpPr>
        <p:spPr bwMode="auto">
          <a:xfrm>
            <a:off x="1544639" y="343427"/>
            <a:ext cx="4099199"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20000"/>
              </a:lnSpc>
              <a:spcBef>
                <a:spcPct val="0"/>
              </a:spcBef>
            </a:pPr>
            <a:r>
              <a:rPr lang="zh-CN" altLang="en-US" sz="2800" b="1" dirty="0" smtClean="0">
                <a:solidFill>
                  <a:srgbClr val="46A4D0"/>
                </a:solidFill>
                <a:latin typeface="宋体-简 粗体" charset="-122"/>
                <a:ea typeface="宋体-简 粗体" charset="-122"/>
                <a:cs typeface="宋体-简 粗体" charset="-122"/>
              </a:rPr>
              <a:t>大</a:t>
            </a:r>
            <a:r>
              <a:rPr lang="en-US" altLang="zh-CN" sz="2800" b="1" dirty="0" smtClean="0">
                <a:solidFill>
                  <a:srgbClr val="46A4D0"/>
                </a:solidFill>
                <a:latin typeface="宋体-简 粗体" charset="-122"/>
                <a:ea typeface="宋体-简 粗体" charset="-122"/>
                <a:cs typeface="宋体-简 粗体" charset="-122"/>
              </a:rPr>
              <a:t>M</a:t>
            </a:r>
            <a:r>
              <a:rPr lang="zh-CN" altLang="en-US" sz="2800" b="1" dirty="0">
                <a:solidFill>
                  <a:srgbClr val="46A4D0"/>
                </a:solidFill>
                <a:latin typeface="宋体-简 粗体" charset="-122"/>
                <a:ea typeface="宋体-简 粗体" charset="-122"/>
                <a:cs typeface="宋体-简 粗体" charset="-122"/>
              </a:rPr>
              <a:t>法求</a:t>
            </a:r>
            <a:r>
              <a:rPr lang="zh-CN" altLang="en-US" sz="2800" b="1" dirty="0" smtClean="0">
                <a:solidFill>
                  <a:srgbClr val="46A4D0"/>
                </a:solidFill>
                <a:latin typeface="宋体-简 粗体" charset="-122"/>
                <a:ea typeface="宋体-简 粗体" charset="-122"/>
                <a:cs typeface="宋体-简 粗体" charset="-122"/>
              </a:rPr>
              <a:t>解线性</a:t>
            </a:r>
            <a:r>
              <a:rPr lang="zh-CN" altLang="en-US" sz="2800" b="1" dirty="0">
                <a:solidFill>
                  <a:srgbClr val="46A4D0"/>
                </a:solidFill>
                <a:latin typeface="宋体-简 粗体" charset="-122"/>
                <a:ea typeface="宋体-简 粗体" charset="-122"/>
                <a:cs typeface="宋体-简 粗体" charset="-122"/>
              </a:rPr>
              <a:t>规划问题</a:t>
            </a:r>
            <a:endParaRPr lang="zh-CN" altLang="zh-CN" sz="2800" b="1" dirty="0">
              <a:solidFill>
                <a:srgbClr val="46A4D0"/>
              </a:solidFill>
              <a:latin typeface="宋体-简 粗体" charset="-122"/>
              <a:ea typeface="宋体-简 粗体" charset="-122"/>
              <a:cs typeface="宋体-简 粗体" charset="-122"/>
            </a:endParaRPr>
          </a:p>
        </p:txBody>
      </p:sp>
      <p:sp>
        <p:nvSpPr>
          <p:cNvPr id="53" name="矩形 52"/>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54" name="矩形 53"/>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55" name="矩形 54"/>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graphicFrame>
        <p:nvGraphicFramePr>
          <p:cNvPr id="2" name="表格 1"/>
          <p:cNvGraphicFramePr>
            <a:graphicFrameLocks noGrp="1"/>
          </p:cNvGraphicFramePr>
          <p:nvPr>
            <p:extLst>
              <p:ext uri="{D42A27DB-BD31-4B8C-83A1-F6EECF244321}">
                <p14:modId xmlns:p14="http://schemas.microsoft.com/office/powerpoint/2010/main" xmlns="" val="531900034"/>
              </p:ext>
            </p:extLst>
          </p:nvPr>
        </p:nvGraphicFramePr>
        <p:xfrm>
          <a:off x="965338" y="1601066"/>
          <a:ext cx="647700" cy="4366895"/>
        </p:xfrm>
        <a:graphic>
          <a:graphicData uri="http://schemas.openxmlformats.org/drawingml/2006/table">
            <a:tbl>
              <a:tblPr/>
              <a:tblGrid>
                <a:gridCol w="647700">
                  <a:extLst>
                    <a:ext uri="{9D8B030D-6E8A-4147-A177-3AD203B41FA5}">
                      <a16:colId xmlns:a16="http://schemas.microsoft.com/office/drawing/2014/main" xmlns="" val="20000"/>
                    </a:ext>
                  </a:extLst>
                </a:gridCol>
              </a:tblGrid>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C</a:t>
                      </a:r>
                      <a:r>
                        <a:rPr kumimoji="1" lang="en-US" altLang="zh-CN" sz="2800" b="0" i="1" u="none" strike="noStrike" cap="none" normalizeH="0" baseline="-25000" dirty="0" smtClean="0">
                          <a:ln>
                            <a:noFill/>
                          </a:ln>
                          <a:solidFill>
                            <a:schemeClr val="tx1"/>
                          </a:solidFill>
                          <a:effectLst/>
                          <a:latin typeface="Times New Roman" charset="0"/>
                          <a:ea typeface="PMingLiU" charset="0"/>
                        </a:rPr>
                        <a:t>B</a:t>
                      </a:r>
                      <a:endParaRPr kumimoji="1" lang="en-US" altLang="zh-CN"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61607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endParaRPr kumimoji="1" lang="en-US" altLang="zh-CN" sz="2800" b="0" i="1" u="none" strike="noStrike" cap="none" normalizeH="0" baseline="-25000" dirty="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M M</a:t>
                      </a:r>
                      <a:endParaRPr kumimoji="1" lang="en-US" altLang="zh-CN" sz="2800" b="0" i="1" u="none" strike="noStrike" cap="none" normalizeH="0" baseline="-2500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71450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M 1</a:t>
                      </a:r>
                      <a:endParaRPr kumimoji="1" lang="en-US" altLang="zh-CN" sz="2800" b="0" i="1" u="none" strike="noStrike" cap="none" normalizeH="0" baseline="-25000" dirty="0" smtClean="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6619550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33826"/>
                                        </p:tgtEl>
                                        <p:attrNameLst>
                                          <p:attrName>style.visibility</p:attrName>
                                        </p:attrNameLst>
                                      </p:cBhvr>
                                      <p:to>
                                        <p:strVal val="visible"/>
                                      </p:to>
                                    </p:set>
                                    <p:animEffect transition="in" filter="fade">
                                      <p:cBhvr>
                                        <p:cTn id="7" dur="800" decel="100000"/>
                                        <p:tgtEl>
                                          <p:spTgt spid="333826"/>
                                        </p:tgtEl>
                                      </p:cBhvr>
                                    </p:animEffect>
                                    <p:anim calcmode="lin" valueType="num">
                                      <p:cBhvr>
                                        <p:cTn id="8" dur="800" decel="100000" fill="hold"/>
                                        <p:tgtEl>
                                          <p:spTgt spid="333826"/>
                                        </p:tgtEl>
                                        <p:attrNameLst>
                                          <p:attrName>style.rotation</p:attrName>
                                        </p:attrNameLst>
                                      </p:cBhvr>
                                      <p:tavLst>
                                        <p:tav tm="0">
                                          <p:val>
                                            <p:fltVal val="-90"/>
                                          </p:val>
                                        </p:tav>
                                        <p:tav tm="100000">
                                          <p:val>
                                            <p:fltVal val="0"/>
                                          </p:val>
                                        </p:tav>
                                      </p:tavLst>
                                    </p:anim>
                                    <p:anim calcmode="lin" valueType="num">
                                      <p:cBhvr>
                                        <p:cTn id="9" dur="800" decel="100000" fill="hold"/>
                                        <p:tgtEl>
                                          <p:spTgt spid="333826"/>
                                        </p:tgtEl>
                                        <p:attrNameLst>
                                          <p:attrName>ppt_x</p:attrName>
                                        </p:attrNameLst>
                                      </p:cBhvr>
                                      <p:tavLst>
                                        <p:tav tm="0">
                                          <p:val>
                                            <p:strVal val="#ppt_x+0.4"/>
                                          </p:val>
                                        </p:tav>
                                        <p:tav tm="100000">
                                          <p:val>
                                            <p:strVal val="#ppt_x-0.05"/>
                                          </p:val>
                                        </p:tav>
                                      </p:tavLst>
                                    </p:anim>
                                    <p:anim calcmode="lin" valueType="num">
                                      <p:cBhvr>
                                        <p:cTn id="10" dur="800" decel="100000" fill="hold"/>
                                        <p:tgtEl>
                                          <p:spTgt spid="33382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3382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33826"/>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33827"/>
                                        </p:tgtEl>
                                        <p:attrNameLst>
                                          <p:attrName>style.visibility</p:attrName>
                                        </p:attrNameLst>
                                      </p:cBhvr>
                                      <p:to>
                                        <p:strVal val="visible"/>
                                      </p:to>
                                    </p:set>
                                    <p:animEffect transition="in" filter="fade">
                                      <p:cBhvr>
                                        <p:cTn id="17" dur="800" decel="100000"/>
                                        <p:tgtEl>
                                          <p:spTgt spid="333827"/>
                                        </p:tgtEl>
                                      </p:cBhvr>
                                    </p:animEffect>
                                    <p:anim calcmode="lin" valueType="num">
                                      <p:cBhvr>
                                        <p:cTn id="18" dur="800" decel="100000" fill="hold"/>
                                        <p:tgtEl>
                                          <p:spTgt spid="333827"/>
                                        </p:tgtEl>
                                        <p:attrNameLst>
                                          <p:attrName>style.rotation</p:attrName>
                                        </p:attrNameLst>
                                      </p:cBhvr>
                                      <p:tavLst>
                                        <p:tav tm="0">
                                          <p:val>
                                            <p:fltVal val="-90"/>
                                          </p:val>
                                        </p:tav>
                                        <p:tav tm="100000">
                                          <p:val>
                                            <p:fltVal val="0"/>
                                          </p:val>
                                        </p:tav>
                                      </p:tavLst>
                                    </p:anim>
                                    <p:anim calcmode="lin" valueType="num">
                                      <p:cBhvr>
                                        <p:cTn id="19" dur="800" decel="100000" fill="hold"/>
                                        <p:tgtEl>
                                          <p:spTgt spid="333827"/>
                                        </p:tgtEl>
                                        <p:attrNameLst>
                                          <p:attrName>ppt_x</p:attrName>
                                        </p:attrNameLst>
                                      </p:cBhvr>
                                      <p:tavLst>
                                        <p:tav tm="0">
                                          <p:val>
                                            <p:strVal val="#ppt_x+0.4"/>
                                          </p:val>
                                        </p:tav>
                                        <p:tav tm="100000">
                                          <p:val>
                                            <p:strVal val="#ppt_x-0.05"/>
                                          </p:val>
                                        </p:tav>
                                      </p:tavLst>
                                    </p:anim>
                                    <p:anim calcmode="lin" valueType="num">
                                      <p:cBhvr>
                                        <p:cTn id="20" dur="800" decel="100000" fill="hold"/>
                                        <p:tgtEl>
                                          <p:spTgt spid="333827"/>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33827"/>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33827"/>
                                        </p:tgtEl>
                                        <p:attrNameLst>
                                          <p:attrName>ppt_y</p:attrName>
                                        </p:attrNameLst>
                                      </p:cBhvr>
                                      <p:tavLst>
                                        <p:tav tm="0">
                                          <p:val>
                                            <p:strVal val="#ppt_y+0.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33883"/>
                                        </p:tgtEl>
                                        <p:attrNameLst>
                                          <p:attrName>style.visibility</p:attrName>
                                        </p:attrNameLst>
                                      </p:cBhvr>
                                      <p:to>
                                        <p:strVal val="visible"/>
                                      </p:to>
                                    </p:set>
                                    <p:animEffect transition="in" filter="fade">
                                      <p:cBhvr>
                                        <p:cTn id="27" dur="800" decel="100000"/>
                                        <p:tgtEl>
                                          <p:spTgt spid="333883"/>
                                        </p:tgtEl>
                                      </p:cBhvr>
                                    </p:animEffect>
                                    <p:anim calcmode="lin" valueType="num">
                                      <p:cBhvr>
                                        <p:cTn id="28" dur="800" decel="100000" fill="hold"/>
                                        <p:tgtEl>
                                          <p:spTgt spid="333883"/>
                                        </p:tgtEl>
                                        <p:attrNameLst>
                                          <p:attrName>style.rotation</p:attrName>
                                        </p:attrNameLst>
                                      </p:cBhvr>
                                      <p:tavLst>
                                        <p:tav tm="0">
                                          <p:val>
                                            <p:fltVal val="-90"/>
                                          </p:val>
                                        </p:tav>
                                        <p:tav tm="100000">
                                          <p:val>
                                            <p:fltVal val="0"/>
                                          </p:val>
                                        </p:tav>
                                      </p:tavLst>
                                    </p:anim>
                                    <p:anim calcmode="lin" valueType="num">
                                      <p:cBhvr>
                                        <p:cTn id="29" dur="800" decel="100000" fill="hold"/>
                                        <p:tgtEl>
                                          <p:spTgt spid="333883"/>
                                        </p:tgtEl>
                                        <p:attrNameLst>
                                          <p:attrName>ppt_x</p:attrName>
                                        </p:attrNameLst>
                                      </p:cBhvr>
                                      <p:tavLst>
                                        <p:tav tm="0">
                                          <p:val>
                                            <p:strVal val="#ppt_x+0.4"/>
                                          </p:val>
                                        </p:tav>
                                        <p:tav tm="100000">
                                          <p:val>
                                            <p:strVal val="#ppt_x-0.05"/>
                                          </p:val>
                                        </p:tav>
                                      </p:tavLst>
                                    </p:anim>
                                    <p:anim calcmode="lin" valueType="num">
                                      <p:cBhvr>
                                        <p:cTn id="30" dur="800" decel="100000" fill="hold"/>
                                        <p:tgtEl>
                                          <p:spTgt spid="333883"/>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33883"/>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33883"/>
                                        </p:tgtEl>
                                        <p:attrNameLst>
                                          <p:attrName>ppt_y</p:attrName>
                                        </p:attrNameLst>
                                      </p:cBhvr>
                                      <p:tavLst>
                                        <p:tav tm="0">
                                          <p:val>
                                            <p:strVal val="#ppt_y+0.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33884"/>
                                        </p:tgtEl>
                                        <p:attrNameLst>
                                          <p:attrName>style.visibility</p:attrName>
                                        </p:attrNameLst>
                                      </p:cBhvr>
                                      <p:to>
                                        <p:strVal val="visible"/>
                                      </p:to>
                                    </p:set>
                                    <p:animEffect transition="in" filter="fade">
                                      <p:cBhvr>
                                        <p:cTn id="37" dur="800" decel="100000"/>
                                        <p:tgtEl>
                                          <p:spTgt spid="333884"/>
                                        </p:tgtEl>
                                      </p:cBhvr>
                                    </p:animEffect>
                                    <p:anim calcmode="lin" valueType="num">
                                      <p:cBhvr>
                                        <p:cTn id="38" dur="800" decel="100000" fill="hold"/>
                                        <p:tgtEl>
                                          <p:spTgt spid="333884"/>
                                        </p:tgtEl>
                                        <p:attrNameLst>
                                          <p:attrName>style.rotation</p:attrName>
                                        </p:attrNameLst>
                                      </p:cBhvr>
                                      <p:tavLst>
                                        <p:tav tm="0">
                                          <p:val>
                                            <p:fltVal val="-90"/>
                                          </p:val>
                                        </p:tav>
                                        <p:tav tm="100000">
                                          <p:val>
                                            <p:fltVal val="0"/>
                                          </p:val>
                                        </p:tav>
                                      </p:tavLst>
                                    </p:anim>
                                    <p:anim calcmode="lin" valueType="num">
                                      <p:cBhvr>
                                        <p:cTn id="39" dur="800" decel="100000" fill="hold"/>
                                        <p:tgtEl>
                                          <p:spTgt spid="333884"/>
                                        </p:tgtEl>
                                        <p:attrNameLst>
                                          <p:attrName>ppt_x</p:attrName>
                                        </p:attrNameLst>
                                      </p:cBhvr>
                                      <p:tavLst>
                                        <p:tav tm="0">
                                          <p:val>
                                            <p:strVal val="#ppt_x+0.4"/>
                                          </p:val>
                                        </p:tav>
                                        <p:tav tm="100000">
                                          <p:val>
                                            <p:strVal val="#ppt_x-0.05"/>
                                          </p:val>
                                        </p:tav>
                                      </p:tavLst>
                                    </p:anim>
                                    <p:anim calcmode="lin" valueType="num">
                                      <p:cBhvr>
                                        <p:cTn id="40" dur="800" decel="100000" fill="hold"/>
                                        <p:tgtEl>
                                          <p:spTgt spid="333884"/>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33884"/>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33884"/>
                                        </p:tgtEl>
                                        <p:attrNameLst>
                                          <p:attrName>ppt_y</p:attrName>
                                        </p:attrNameLst>
                                      </p:cBhvr>
                                      <p:tavLst>
                                        <p:tav tm="0">
                                          <p:val>
                                            <p:strVal val="#ppt_y+0.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33885"/>
                                        </p:tgtEl>
                                        <p:attrNameLst>
                                          <p:attrName>style.visibility</p:attrName>
                                        </p:attrNameLst>
                                      </p:cBhvr>
                                      <p:to>
                                        <p:strVal val="visible"/>
                                      </p:to>
                                    </p:set>
                                    <p:animEffect transition="in" filter="fade">
                                      <p:cBhvr>
                                        <p:cTn id="47" dur="800" decel="100000"/>
                                        <p:tgtEl>
                                          <p:spTgt spid="333885"/>
                                        </p:tgtEl>
                                      </p:cBhvr>
                                    </p:animEffect>
                                    <p:anim calcmode="lin" valueType="num">
                                      <p:cBhvr>
                                        <p:cTn id="48" dur="800" decel="100000" fill="hold"/>
                                        <p:tgtEl>
                                          <p:spTgt spid="333885"/>
                                        </p:tgtEl>
                                        <p:attrNameLst>
                                          <p:attrName>style.rotation</p:attrName>
                                        </p:attrNameLst>
                                      </p:cBhvr>
                                      <p:tavLst>
                                        <p:tav tm="0">
                                          <p:val>
                                            <p:fltVal val="-90"/>
                                          </p:val>
                                        </p:tav>
                                        <p:tav tm="100000">
                                          <p:val>
                                            <p:fltVal val="0"/>
                                          </p:val>
                                        </p:tav>
                                      </p:tavLst>
                                    </p:anim>
                                    <p:anim calcmode="lin" valueType="num">
                                      <p:cBhvr>
                                        <p:cTn id="49" dur="800" decel="100000" fill="hold"/>
                                        <p:tgtEl>
                                          <p:spTgt spid="333885"/>
                                        </p:tgtEl>
                                        <p:attrNameLst>
                                          <p:attrName>ppt_x</p:attrName>
                                        </p:attrNameLst>
                                      </p:cBhvr>
                                      <p:tavLst>
                                        <p:tav tm="0">
                                          <p:val>
                                            <p:strVal val="#ppt_x+0.4"/>
                                          </p:val>
                                        </p:tav>
                                        <p:tav tm="100000">
                                          <p:val>
                                            <p:strVal val="#ppt_x-0.05"/>
                                          </p:val>
                                        </p:tav>
                                      </p:tavLst>
                                    </p:anim>
                                    <p:anim calcmode="lin" valueType="num">
                                      <p:cBhvr>
                                        <p:cTn id="50" dur="800" decel="100000" fill="hold"/>
                                        <p:tgtEl>
                                          <p:spTgt spid="333885"/>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33885"/>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33885"/>
                                        </p:tgtEl>
                                        <p:attrNameLst>
                                          <p:attrName>ppt_y</p:attrName>
                                        </p:attrNameLst>
                                      </p:cBhvr>
                                      <p:tavLst>
                                        <p:tav tm="0">
                                          <p:val>
                                            <p:strVal val="#ppt_y+0.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33886"/>
                                        </p:tgtEl>
                                        <p:attrNameLst>
                                          <p:attrName>style.visibility</p:attrName>
                                        </p:attrNameLst>
                                      </p:cBhvr>
                                      <p:to>
                                        <p:strVal val="visible"/>
                                      </p:to>
                                    </p:set>
                                    <p:animEffect transition="in" filter="fade">
                                      <p:cBhvr>
                                        <p:cTn id="57" dur="800" decel="100000"/>
                                        <p:tgtEl>
                                          <p:spTgt spid="333886"/>
                                        </p:tgtEl>
                                      </p:cBhvr>
                                    </p:animEffect>
                                    <p:anim calcmode="lin" valueType="num">
                                      <p:cBhvr>
                                        <p:cTn id="58" dur="800" decel="100000" fill="hold"/>
                                        <p:tgtEl>
                                          <p:spTgt spid="333886"/>
                                        </p:tgtEl>
                                        <p:attrNameLst>
                                          <p:attrName>style.rotation</p:attrName>
                                        </p:attrNameLst>
                                      </p:cBhvr>
                                      <p:tavLst>
                                        <p:tav tm="0">
                                          <p:val>
                                            <p:fltVal val="-90"/>
                                          </p:val>
                                        </p:tav>
                                        <p:tav tm="100000">
                                          <p:val>
                                            <p:fltVal val="0"/>
                                          </p:val>
                                        </p:tav>
                                      </p:tavLst>
                                    </p:anim>
                                    <p:anim calcmode="lin" valueType="num">
                                      <p:cBhvr>
                                        <p:cTn id="59" dur="800" decel="100000" fill="hold"/>
                                        <p:tgtEl>
                                          <p:spTgt spid="333886"/>
                                        </p:tgtEl>
                                        <p:attrNameLst>
                                          <p:attrName>ppt_x</p:attrName>
                                        </p:attrNameLst>
                                      </p:cBhvr>
                                      <p:tavLst>
                                        <p:tav tm="0">
                                          <p:val>
                                            <p:strVal val="#ppt_x+0.4"/>
                                          </p:val>
                                        </p:tav>
                                        <p:tav tm="100000">
                                          <p:val>
                                            <p:strVal val="#ppt_x-0.05"/>
                                          </p:val>
                                        </p:tav>
                                      </p:tavLst>
                                    </p:anim>
                                    <p:anim calcmode="lin" valueType="num">
                                      <p:cBhvr>
                                        <p:cTn id="60" dur="800" decel="100000" fill="hold"/>
                                        <p:tgtEl>
                                          <p:spTgt spid="333886"/>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33886"/>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33886"/>
                                        </p:tgtEl>
                                        <p:attrNameLst>
                                          <p:attrName>ppt_y</p:attrName>
                                        </p:attrNameLst>
                                      </p:cBhvr>
                                      <p:tavLst>
                                        <p:tav tm="0">
                                          <p:val>
                                            <p:strVal val="#ppt_y+0.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333887"/>
                                        </p:tgtEl>
                                        <p:attrNameLst>
                                          <p:attrName>style.visibility</p:attrName>
                                        </p:attrNameLst>
                                      </p:cBhvr>
                                      <p:to>
                                        <p:strVal val="visible"/>
                                      </p:to>
                                    </p:set>
                                    <p:animEffect transition="in" filter="fade">
                                      <p:cBhvr>
                                        <p:cTn id="67" dur="800" decel="100000"/>
                                        <p:tgtEl>
                                          <p:spTgt spid="333887"/>
                                        </p:tgtEl>
                                      </p:cBhvr>
                                    </p:animEffect>
                                    <p:anim calcmode="lin" valueType="num">
                                      <p:cBhvr>
                                        <p:cTn id="68" dur="800" decel="100000" fill="hold"/>
                                        <p:tgtEl>
                                          <p:spTgt spid="333887"/>
                                        </p:tgtEl>
                                        <p:attrNameLst>
                                          <p:attrName>style.rotation</p:attrName>
                                        </p:attrNameLst>
                                      </p:cBhvr>
                                      <p:tavLst>
                                        <p:tav tm="0">
                                          <p:val>
                                            <p:fltVal val="-90"/>
                                          </p:val>
                                        </p:tav>
                                        <p:tav tm="100000">
                                          <p:val>
                                            <p:fltVal val="0"/>
                                          </p:val>
                                        </p:tav>
                                      </p:tavLst>
                                    </p:anim>
                                    <p:anim calcmode="lin" valueType="num">
                                      <p:cBhvr>
                                        <p:cTn id="69" dur="800" decel="100000" fill="hold"/>
                                        <p:tgtEl>
                                          <p:spTgt spid="333887"/>
                                        </p:tgtEl>
                                        <p:attrNameLst>
                                          <p:attrName>ppt_x</p:attrName>
                                        </p:attrNameLst>
                                      </p:cBhvr>
                                      <p:tavLst>
                                        <p:tav tm="0">
                                          <p:val>
                                            <p:strVal val="#ppt_x+0.4"/>
                                          </p:val>
                                        </p:tav>
                                        <p:tav tm="100000">
                                          <p:val>
                                            <p:strVal val="#ppt_x-0.05"/>
                                          </p:val>
                                        </p:tav>
                                      </p:tavLst>
                                    </p:anim>
                                    <p:anim calcmode="lin" valueType="num">
                                      <p:cBhvr>
                                        <p:cTn id="70" dur="800" decel="100000" fill="hold"/>
                                        <p:tgtEl>
                                          <p:spTgt spid="333887"/>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333887"/>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333887"/>
                                        </p:tgtEl>
                                        <p:attrNameLst>
                                          <p:attrName>ppt_y</p:attrName>
                                        </p:attrNameLst>
                                      </p:cBhvr>
                                      <p:tavLst>
                                        <p:tav tm="0">
                                          <p:val>
                                            <p:strVal val="#ppt_y+0.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30" presetClass="entr" presetSubtype="0" fill="hold" grpId="0" nodeType="clickEffect">
                                  <p:stCondLst>
                                    <p:cond delay="0"/>
                                  </p:stCondLst>
                                  <p:childTnLst>
                                    <p:set>
                                      <p:cBhvr>
                                        <p:cTn id="76" dur="1" fill="hold">
                                          <p:stCondLst>
                                            <p:cond delay="0"/>
                                          </p:stCondLst>
                                        </p:cTn>
                                        <p:tgtEl>
                                          <p:spTgt spid="333888"/>
                                        </p:tgtEl>
                                        <p:attrNameLst>
                                          <p:attrName>style.visibility</p:attrName>
                                        </p:attrNameLst>
                                      </p:cBhvr>
                                      <p:to>
                                        <p:strVal val="visible"/>
                                      </p:to>
                                    </p:set>
                                    <p:animEffect transition="in" filter="fade">
                                      <p:cBhvr>
                                        <p:cTn id="77" dur="800" decel="100000"/>
                                        <p:tgtEl>
                                          <p:spTgt spid="333888"/>
                                        </p:tgtEl>
                                      </p:cBhvr>
                                    </p:animEffect>
                                    <p:anim calcmode="lin" valueType="num">
                                      <p:cBhvr>
                                        <p:cTn id="78" dur="800" decel="100000" fill="hold"/>
                                        <p:tgtEl>
                                          <p:spTgt spid="333888"/>
                                        </p:tgtEl>
                                        <p:attrNameLst>
                                          <p:attrName>style.rotation</p:attrName>
                                        </p:attrNameLst>
                                      </p:cBhvr>
                                      <p:tavLst>
                                        <p:tav tm="0">
                                          <p:val>
                                            <p:fltVal val="-90"/>
                                          </p:val>
                                        </p:tav>
                                        <p:tav tm="100000">
                                          <p:val>
                                            <p:fltVal val="0"/>
                                          </p:val>
                                        </p:tav>
                                      </p:tavLst>
                                    </p:anim>
                                    <p:anim calcmode="lin" valueType="num">
                                      <p:cBhvr>
                                        <p:cTn id="79" dur="800" decel="100000" fill="hold"/>
                                        <p:tgtEl>
                                          <p:spTgt spid="333888"/>
                                        </p:tgtEl>
                                        <p:attrNameLst>
                                          <p:attrName>ppt_x</p:attrName>
                                        </p:attrNameLst>
                                      </p:cBhvr>
                                      <p:tavLst>
                                        <p:tav tm="0">
                                          <p:val>
                                            <p:strVal val="#ppt_x+0.4"/>
                                          </p:val>
                                        </p:tav>
                                        <p:tav tm="100000">
                                          <p:val>
                                            <p:strVal val="#ppt_x-0.05"/>
                                          </p:val>
                                        </p:tav>
                                      </p:tavLst>
                                    </p:anim>
                                    <p:anim calcmode="lin" valueType="num">
                                      <p:cBhvr>
                                        <p:cTn id="80" dur="800" decel="100000" fill="hold"/>
                                        <p:tgtEl>
                                          <p:spTgt spid="333888"/>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333888"/>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333888"/>
                                        </p:tgtEl>
                                        <p:attrNameLst>
                                          <p:attrName>ppt_y</p:attrName>
                                        </p:attrNameLst>
                                      </p:cBhvr>
                                      <p:tavLst>
                                        <p:tav tm="0">
                                          <p:val>
                                            <p:strVal val="#ppt_y+0.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0" presetClass="entr" presetSubtype="0" fill="hold" grpId="0" nodeType="clickEffect">
                                  <p:stCondLst>
                                    <p:cond delay="0"/>
                                  </p:stCondLst>
                                  <p:childTnLst>
                                    <p:set>
                                      <p:cBhvr>
                                        <p:cTn id="86" dur="1" fill="hold">
                                          <p:stCondLst>
                                            <p:cond delay="0"/>
                                          </p:stCondLst>
                                        </p:cTn>
                                        <p:tgtEl>
                                          <p:spTgt spid="333889"/>
                                        </p:tgtEl>
                                        <p:attrNameLst>
                                          <p:attrName>style.visibility</p:attrName>
                                        </p:attrNameLst>
                                      </p:cBhvr>
                                      <p:to>
                                        <p:strVal val="visible"/>
                                      </p:to>
                                    </p:set>
                                    <p:animEffect transition="in" filter="fade">
                                      <p:cBhvr>
                                        <p:cTn id="87" dur="800" decel="100000"/>
                                        <p:tgtEl>
                                          <p:spTgt spid="333889"/>
                                        </p:tgtEl>
                                      </p:cBhvr>
                                    </p:animEffect>
                                    <p:anim calcmode="lin" valueType="num">
                                      <p:cBhvr>
                                        <p:cTn id="88" dur="800" decel="100000" fill="hold"/>
                                        <p:tgtEl>
                                          <p:spTgt spid="333889"/>
                                        </p:tgtEl>
                                        <p:attrNameLst>
                                          <p:attrName>style.rotation</p:attrName>
                                        </p:attrNameLst>
                                      </p:cBhvr>
                                      <p:tavLst>
                                        <p:tav tm="0">
                                          <p:val>
                                            <p:fltVal val="-90"/>
                                          </p:val>
                                        </p:tav>
                                        <p:tav tm="100000">
                                          <p:val>
                                            <p:fltVal val="0"/>
                                          </p:val>
                                        </p:tav>
                                      </p:tavLst>
                                    </p:anim>
                                    <p:anim calcmode="lin" valueType="num">
                                      <p:cBhvr>
                                        <p:cTn id="89" dur="800" decel="100000" fill="hold"/>
                                        <p:tgtEl>
                                          <p:spTgt spid="333889"/>
                                        </p:tgtEl>
                                        <p:attrNameLst>
                                          <p:attrName>ppt_x</p:attrName>
                                        </p:attrNameLst>
                                      </p:cBhvr>
                                      <p:tavLst>
                                        <p:tav tm="0">
                                          <p:val>
                                            <p:strVal val="#ppt_x+0.4"/>
                                          </p:val>
                                        </p:tav>
                                        <p:tav tm="100000">
                                          <p:val>
                                            <p:strVal val="#ppt_x-0.05"/>
                                          </p:val>
                                        </p:tav>
                                      </p:tavLst>
                                    </p:anim>
                                    <p:anim calcmode="lin" valueType="num">
                                      <p:cBhvr>
                                        <p:cTn id="90" dur="800" decel="100000" fill="hold"/>
                                        <p:tgtEl>
                                          <p:spTgt spid="333889"/>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333889"/>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333889"/>
                                        </p:tgtEl>
                                        <p:attrNameLst>
                                          <p:attrName>ppt_y</p:attrName>
                                        </p:attrNameLst>
                                      </p:cBhvr>
                                      <p:tavLst>
                                        <p:tav tm="0">
                                          <p:val>
                                            <p:strVal val="#ppt_y+0.1"/>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30" presetClass="entr" presetSubtype="0" fill="hold" grpId="0" nodeType="clickEffect">
                                  <p:stCondLst>
                                    <p:cond delay="0"/>
                                  </p:stCondLst>
                                  <p:childTnLst>
                                    <p:set>
                                      <p:cBhvr>
                                        <p:cTn id="96" dur="1" fill="hold">
                                          <p:stCondLst>
                                            <p:cond delay="0"/>
                                          </p:stCondLst>
                                        </p:cTn>
                                        <p:tgtEl>
                                          <p:spTgt spid="333890"/>
                                        </p:tgtEl>
                                        <p:attrNameLst>
                                          <p:attrName>style.visibility</p:attrName>
                                        </p:attrNameLst>
                                      </p:cBhvr>
                                      <p:to>
                                        <p:strVal val="visible"/>
                                      </p:to>
                                    </p:set>
                                    <p:animEffect transition="in" filter="fade">
                                      <p:cBhvr>
                                        <p:cTn id="97" dur="800" decel="100000"/>
                                        <p:tgtEl>
                                          <p:spTgt spid="333890"/>
                                        </p:tgtEl>
                                      </p:cBhvr>
                                    </p:animEffect>
                                    <p:anim calcmode="lin" valueType="num">
                                      <p:cBhvr>
                                        <p:cTn id="98" dur="800" decel="100000" fill="hold"/>
                                        <p:tgtEl>
                                          <p:spTgt spid="333890"/>
                                        </p:tgtEl>
                                        <p:attrNameLst>
                                          <p:attrName>style.rotation</p:attrName>
                                        </p:attrNameLst>
                                      </p:cBhvr>
                                      <p:tavLst>
                                        <p:tav tm="0">
                                          <p:val>
                                            <p:fltVal val="-90"/>
                                          </p:val>
                                        </p:tav>
                                        <p:tav tm="100000">
                                          <p:val>
                                            <p:fltVal val="0"/>
                                          </p:val>
                                        </p:tav>
                                      </p:tavLst>
                                    </p:anim>
                                    <p:anim calcmode="lin" valueType="num">
                                      <p:cBhvr>
                                        <p:cTn id="99" dur="800" decel="100000" fill="hold"/>
                                        <p:tgtEl>
                                          <p:spTgt spid="333890"/>
                                        </p:tgtEl>
                                        <p:attrNameLst>
                                          <p:attrName>ppt_x</p:attrName>
                                        </p:attrNameLst>
                                      </p:cBhvr>
                                      <p:tavLst>
                                        <p:tav tm="0">
                                          <p:val>
                                            <p:strVal val="#ppt_x+0.4"/>
                                          </p:val>
                                        </p:tav>
                                        <p:tav tm="100000">
                                          <p:val>
                                            <p:strVal val="#ppt_x-0.05"/>
                                          </p:val>
                                        </p:tav>
                                      </p:tavLst>
                                    </p:anim>
                                    <p:anim calcmode="lin" valueType="num">
                                      <p:cBhvr>
                                        <p:cTn id="100" dur="800" decel="100000" fill="hold"/>
                                        <p:tgtEl>
                                          <p:spTgt spid="333890"/>
                                        </p:tgtEl>
                                        <p:attrNameLst>
                                          <p:attrName>ppt_y</p:attrName>
                                        </p:attrNameLst>
                                      </p:cBhvr>
                                      <p:tavLst>
                                        <p:tav tm="0">
                                          <p:val>
                                            <p:strVal val="#ppt_y-0.4"/>
                                          </p:val>
                                        </p:tav>
                                        <p:tav tm="100000">
                                          <p:val>
                                            <p:strVal val="#ppt_y+0.1"/>
                                          </p:val>
                                        </p:tav>
                                      </p:tavLst>
                                    </p:anim>
                                    <p:anim calcmode="lin" valueType="num">
                                      <p:cBhvr>
                                        <p:cTn id="101" dur="200" accel="100000" fill="hold">
                                          <p:stCondLst>
                                            <p:cond delay="800"/>
                                          </p:stCondLst>
                                        </p:cTn>
                                        <p:tgtEl>
                                          <p:spTgt spid="333890"/>
                                        </p:tgtEl>
                                        <p:attrNameLst>
                                          <p:attrName>ppt_x</p:attrName>
                                        </p:attrNameLst>
                                      </p:cBhvr>
                                      <p:tavLst>
                                        <p:tav tm="0">
                                          <p:val>
                                            <p:strVal val="#ppt_x-0.05"/>
                                          </p:val>
                                        </p:tav>
                                        <p:tav tm="100000">
                                          <p:val>
                                            <p:strVal val="#ppt_x"/>
                                          </p:val>
                                        </p:tav>
                                      </p:tavLst>
                                    </p:anim>
                                    <p:anim calcmode="lin" valueType="num">
                                      <p:cBhvr>
                                        <p:cTn id="102" dur="200" accel="100000" fill="hold">
                                          <p:stCondLst>
                                            <p:cond delay="800"/>
                                          </p:stCondLst>
                                        </p:cTn>
                                        <p:tgtEl>
                                          <p:spTgt spid="333890"/>
                                        </p:tgtEl>
                                        <p:attrNameLst>
                                          <p:attrName>ppt_y</p:attrName>
                                        </p:attrNameLst>
                                      </p:cBhvr>
                                      <p:tavLst>
                                        <p:tav tm="0">
                                          <p:val>
                                            <p:strVal val="#ppt_y+0.1"/>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0" presetClass="entr" presetSubtype="0" fill="hold" grpId="0" nodeType="clickEffect">
                                  <p:stCondLst>
                                    <p:cond delay="0"/>
                                  </p:stCondLst>
                                  <p:childTnLst>
                                    <p:set>
                                      <p:cBhvr>
                                        <p:cTn id="106" dur="1" fill="hold">
                                          <p:stCondLst>
                                            <p:cond delay="0"/>
                                          </p:stCondLst>
                                        </p:cTn>
                                        <p:tgtEl>
                                          <p:spTgt spid="333828"/>
                                        </p:tgtEl>
                                        <p:attrNameLst>
                                          <p:attrName>style.visibility</p:attrName>
                                        </p:attrNameLst>
                                      </p:cBhvr>
                                      <p:to>
                                        <p:strVal val="visible"/>
                                      </p:to>
                                    </p:set>
                                    <p:animEffect transition="in" filter="fade">
                                      <p:cBhvr>
                                        <p:cTn id="107" dur="800" decel="100000"/>
                                        <p:tgtEl>
                                          <p:spTgt spid="333828"/>
                                        </p:tgtEl>
                                      </p:cBhvr>
                                    </p:animEffect>
                                    <p:anim calcmode="lin" valueType="num">
                                      <p:cBhvr>
                                        <p:cTn id="108" dur="800" decel="100000" fill="hold"/>
                                        <p:tgtEl>
                                          <p:spTgt spid="333828"/>
                                        </p:tgtEl>
                                        <p:attrNameLst>
                                          <p:attrName>style.rotation</p:attrName>
                                        </p:attrNameLst>
                                      </p:cBhvr>
                                      <p:tavLst>
                                        <p:tav tm="0">
                                          <p:val>
                                            <p:fltVal val="-90"/>
                                          </p:val>
                                        </p:tav>
                                        <p:tav tm="100000">
                                          <p:val>
                                            <p:fltVal val="0"/>
                                          </p:val>
                                        </p:tav>
                                      </p:tavLst>
                                    </p:anim>
                                    <p:anim calcmode="lin" valueType="num">
                                      <p:cBhvr>
                                        <p:cTn id="109" dur="800" decel="100000" fill="hold"/>
                                        <p:tgtEl>
                                          <p:spTgt spid="333828"/>
                                        </p:tgtEl>
                                        <p:attrNameLst>
                                          <p:attrName>ppt_x</p:attrName>
                                        </p:attrNameLst>
                                      </p:cBhvr>
                                      <p:tavLst>
                                        <p:tav tm="0">
                                          <p:val>
                                            <p:strVal val="#ppt_x+0.4"/>
                                          </p:val>
                                        </p:tav>
                                        <p:tav tm="100000">
                                          <p:val>
                                            <p:strVal val="#ppt_x-0.05"/>
                                          </p:val>
                                        </p:tav>
                                      </p:tavLst>
                                    </p:anim>
                                    <p:anim calcmode="lin" valueType="num">
                                      <p:cBhvr>
                                        <p:cTn id="110" dur="800" decel="100000" fill="hold"/>
                                        <p:tgtEl>
                                          <p:spTgt spid="333828"/>
                                        </p:tgtEl>
                                        <p:attrNameLst>
                                          <p:attrName>ppt_y</p:attrName>
                                        </p:attrNameLst>
                                      </p:cBhvr>
                                      <p:tavLst>
                                        <p:tav tm="0">
                                          <p:val>
                                            <p:strVal val="#ppt_y-0.4"/>
                                          </p:val>
                                        </p:tav>
                                        <p:tav tm="100000">
                                          <p:val>
                                            <p:strVal val="#ppt_y+0.1"/>
                                          </p:val>
                                        </p:tav>
                                      </p:tavLst>
                                    </p:anim>
                                    <p:anim calcmode="lin" valueType="num">
                                      <p:cBhvr>
                                        <p:cTn id="111" dur="200" accel="100000" fill="hold">
                                          <p:stCondLst>
                                            <p:cond delay="800"/>
                                          </p:stCondLst>
                                        </p:cTn>
                                        <p:tgtEl>
                                          <p:spTgt spid="333828"/>
                                        </p:tgtEl>
                                        <p:attrNameLst>
                                          <p:attrName>ppt_x</p:attrName>
                                        </p:attrNameLst>
                                      </p:cBhvr>
                                      <p:tavLst>
                                        <p:tav tm="0">
                                          <p:val>
                                            <p:strVal val="#ppt_x-0.05"/>
                                          </p:val>
                                        </p:tav>
                                        <p:tav tm="100000">
                                          <p:val>
                                            <p:strVal val="#ppt_x"/>
                                          </p:val>
                                        </p:tav>
                                      </p:tavLst>
                                    </p:anim>
                                    <p:anim calcmode="lin" valueType="num">
                                      <p:cBhvr>
                                        <p:cTn id="112" dur="200" accel="100000" fill="hold">
                                          <p:stCondLst>
                                            <p:cond delay="800"/>
                                          </p:stCondLst>
                                        </p:cTn>
                                        <p:tgtEl>
                                          <p:spTgt spid="333828"/>
                                        </p:tgtEl>
                                        <p:attrNameLst>
                                          <p:attrName>ppt_y</p:attrName>
                                        </p:attrNameLst>
                                      </p:cBhvr>
                                      <p:tavLst>
                                        <p:tav tm="0">
                                          <p:val>
                                            <p:strVal val="#ppt_y+0.1"/>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0" presetClass="entr" presetSubtype="0" fill="hold" grpId="0" nodeType="clickEffect">
                                  <p:stCondLst>
                                    <p:cond delay="0"/>
                                  </p:stCondLst>
                                  <p:childTnLst>
                                    <p:set>
                                      <p:cBhvr>
                                        <p:cTn id="116" dur="1" fill="hold">
                                          <p:stCondLst>
                                            <p:cond delay="0"/>
                                          </p:stCondLst>
                                        </p:cTn>
                                        <p:tgtEl>
                                          <p:spTgt spid="333891"/>
                                        </p:tgtEl>
                                        <p:attrNameLst>
                                          <p:attrName>style.visibility</p:attrName>
                                        </p:attrNameLst>
                                      </p:cBhvr>
                                      <p:to>
                                        <p:strVal val="visible"/>
                                      </p:to>
                                    </p:set>
                                    <p:animEffect transition="in" filter="fade">
                                      <p:cBhvr>
                                        <p:cTn id="117" dur="800" decel="100000"/>
                                        <p:tgtEl>
                                          <p:spTgt spid="333891"/>
                                        </p:tgtEl>
                                      </p:cBhvr>
                                    </p:animEffect>
                                    <p:anim calcmode="lin" valueType="num">
                                      <p:cBhvr>
                                        <p:cTn id="118" dur="800" decel="100000" fill="hold"/>
                                        <p:tgtEl>
                                          <p:spTgt spid="333891"/>
                                        </p:tgtEl>
                                        <p:attrNameLst>
                                          <p:attrName>style.rotation</p:attrName>
                                        </p:attrNameLst>
                                      </p:cBhvr>
                                      <p:tavLst>
                                        <p:tav tm="0">
                                          <p:val>
                                            <p:fltVal val="-90"/>
                                          </p:val>
                                        </p:tav>
                                        <p:tav tm="100000">
                                          <p:val>
                                            <p:fltVal val="0"/>
                                          </p:val>
                                        </p:tav>
                                      </p:tavLst>
                                    </p:anim>
                                    <p:anim calcmode="lin" valueType="num">
                                      <p:cBhvr>
                                        <p:cTn id="119" dur="800" decel="100000" fill="hold"/>
                                        <p:tgtEl>
                                          <p:spTgt spid="333891"/>
                                        </p:tgtEl>
                                        <p:attrNameLst>
                                          <p:attrName>ppt_x</p:attrName>
                                        </p:attrNameLst>
                                      </p:cBhvr>
                                      <p:tavLst>
                                        <p:tav tm="0">
                                          <p:val>
                                            <p:strVal val="#ppt_x+0.4"/>
                                          </p:val>
                                        </p:tav>
                                        <p:tav tm="100000">
                                          <p:val>
                                            <p:strVal val="#ppt_x-0.05"/>
                                          </p:val>
                                        </p:tav>
                                      </p:tavLst>
                                    </p:anim>
                                    <p:anim calcmode="lin" valueType="num">
                                      <p:cBhvr>
                                        <p:cTn id="120" dur="800" decel="100000" fill="hold"/>
                                        <p:tgtEl>
                                          <p:spTgt spid="333891"/>
                                        </p:tgtEl>
                                        <p:attrNameLst>
                                          <p:attrName>ppt_y</p:attrName>
                                        </p:attrNameLst>
                                      </p:cBhvr>
                                      <p:tavLst>
                                        <p:tav tm="0">
                                          <p:val>
                                            <p:strVal val="#ppt_y-0.4"/>
                                          </p:val>
                                        </p:tav>
                                        <p:tav tm="100000">
                                          <p:val>
                                            <p:strVal val="#ppt_y+0.1"/>
                                          </p:val>
                                        </p:tav>
                                      </p:tavLst>
                                    </p:anim>
                                    <p:anim calcmode="lin" valueType="num">
                                      <p:cBhvr>
                                        <p:cTn id="121" dur="200" accel="100000" fill="hold">
                                          <p:stCondLst>
                                            <p:cond delay="800"/>
                                          </p:stCondLst>
                                        </p:cTn>
                                        <p:tgtEl>
                                          <p:spTgt spid="333891"/>
                                        </p:tgtEl>
                                        <p:attrNameLst>
                                          <p:attrName>ppt_x</p:attrName>
                                        </p:attrNameLst>
                                      </p:cBhvr>
                                      <p:tavLst>
                                        <p:tav tm="0">
                                          <p:val>
                                            <p:strVal val="#ppt_x-0.05"/>
                                          </p:val>
                                        </p:tav>
                                        <p:tav tm="100000">
                                          <p:val>
                                            <p:strVal val="#ppt_x"/>
                                          </p:val>
                                        </p:tav>
                                      </p:tavLst>
                                    </p:anim>
                                    <p:anim calcmode="lin" valueType="num">
                                      <p:cBhvr>
                                        <p:cTn id="122" dur="200" accel="100000" fill="hold">
                                          <p:stCondLst>
                                            <p:cond delay="800"/>
                                          </p:stCondLst>
                                        </p:cTn>
                                        <p:tgtEl>
                                          <p:spTgt spid="333891"/>
                                        </p:tgtEl>
                                        <p:attrNameLst>
                                          <p:attrName>ppt_y</p:attrName>
                                        </p:attrNameLst>
                                      </p:cBhvr>
                                      <p:tavLst>
                                        <p:tav tm="0">
                                          <p:val>
                                            <p:strVal val="#ppt_y+0.1"/>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0" presetClass="entr" presetSubtype="0" fill="hold" grpId="0" nodeType="clickEffect">
                                  <p:stCondLst>
                                    <p:cond delay="0"/>
                                  </p:stCondLst>
                                  <p:childTnLst>
                                    <p:set>
                                      <p:cBhvr>
                                        <p:cTn id="126" dur="1" fill="hold">
                                          <p:stCondLst>
                                            <p:cond delay="0"/>
                                          </p:stCondLst>
                                        </p:cTn>
                                        <p:tgtEl>
                                          <p:spTgt spid="333892"/>
                                        </p:tgtEl>
                                        <p:attrNameLst>
                                          <p:attrName>style.visibility</p:attrName>
                                        </p:attrNameLst>
                                      </p:cBhvr>
                                      <p:to>
                                        <p:strVal val="visible"/>
                                      </p:to>
                                    </p:set>
                                    <p:animEffect transition="in" filter="fade">
                                      <p:cBhvr>
                                        <p:cTn id="127" dur="800" decel="100000"/>
                                        <p:tgtEl>
                                          <p:spTgt spid="333892"/>
                                        </p:tgtEl>
                                      </p:cBhvr>
                                    </p:animEffect>
                                    <p:anim calcmode="lin" valueType="num">
                                      <p:cBhvr>
                                        <p:cTn id="128" dur="800" decel="100000" fill="hold"/>
                                        <p:tgtEl>
                                          <p:spTgt spid="333892"/>
                                        </p:tgtEl>
                                        <p:attrNameLst>
                                          <p:attrName>style.rotation</p:attrName>
                                        </p:attrNameLst>
                                      </p:cBhvr>
                                      <p:tavLst>
                                        <p:tav tm="0">
                                          <p:val>
                                            <p:fltVal val="-90"/>
                                          </p:val>
                                        </p:tav>
                                        <p:tav tm="100000">
                                          <p:val>
                                            <p:fltVal val="0"/>
                                          </p:val>
                                        </p:tav>
                                      </p:tavLst>
                                    </p:anim>
                                    <p:anim calcmode="lin" valueType="num">
                                      <p:cBhvr>
                                        <p:cTn id="129" dur="800" decel="100000" fill="hold"/>
                                        <p:tgtEl>
                                          <p:spTgt spid="333892"/>
                                        </p:tgtEl>
                                        <p:attrNameLst>
                                          <p:attrName>ppt_x</p:attrName>
                                        </p:attrNameLst>
                                      </p:cBhvr>
                                      <p:tavLst>
                                        <p:tav tm="0">
                                          <p:val>
                                            <p:strVal val="#ppt_x+0.4"/>
                                          </p:val>
                                        </p:tav>
                                        <p:tav tm="100000">
                                          <p:val>
                                            <p:strVal val="#ppt_x-0.05"/>
                                          </p:val>
                                        </p:tav>
                                      </p:tavLst>
                                    </p:anim>
                                    <p:anim calcmode="lin" valueType="num">
                                      <p:cBhvr>
                                        <p:cTn id="130" dur="800" decel="100000" fill="hold"/>
                                        <p:tgtEl>
                                          <p:spTgt spid="333892"/>
                                        </p:tgtEl>
                                        <p:attrNameLst>
                                          <p:attrName>ppt_y</p:attrName>
                                        </p:attrNameLst>
                                      </p:cBhvr>
                                      <p:tavLst>
                                        <p:tav tm="0">
                                          <p:val>
                                            <p:strVal val="#ppt_y-0.4"/>
                                          </p:val>
                                        </p:tav>
                                        <p:tav tm="100000">
                                          <p:val>
                                            <p:strVal val="#ppt_y+0.1"/>
                                          </p:val>
                                        </p:tav>
                                      </p:tavLst>
                                    </p:anim>
                                    <p:anim calcmode="lin" valueType="num">
                                      <p:cBhvr>
                                        <p:cTn id="131" dur="200" accel="100000" fill="hold">
                                          <p:stCondLst>
                                            <p:cond delay="800"/>
                                          </p:stCondLst>
                                        </p:cTn>
                                        <p:tgtEl>
                                          <p:spTgt spid="333892"/>
                                        </p:tgtEl>
                                        <p:attrNameLst>
                                          <p:attrName>ppt_x</p:attrName>
                                        </p:attrNameLst>
                                      </p:cBhvr>
                                      <p:tavLst>
                                        <p:tav tm="0">
                                          <p:val>
                                            <p:strVal val="#ppt_x-0.05"/>
                                          </p:val>
                                        </p:tav>
                                        <p:tav tm="100000">
                                          <p:val>
                                            <p:strVal val="#ppt_x"/>
                                          </p:val>
                                        </p:tav>
                                      </p:tavLst>
                                    </p:anim>
                                    <p:anim calcmode="lin" valueType="num">
                                      <p:cBhvr>
                                        <p:cTn id="132" dur="200" accel="100000" fill="hold">
                                          <p:stCondLst>
                                            <p:cond delay="800"/>
                                          </p:stCondLst>
                                        </p:cTn>
                                        <p:tgtEl>
                                          <p:spTgt spid="333892"/>
                                        </p:tgtEl>
                                        <p:attrNameLst>
                                          <p:attrName>ppt_y</p:attrName>
                                        </p:attrNameLst>
                                      </p:cBhvr>
                                      <p:tavLst>
                                        <p:tav tm="0">
                                          <p:val>
                                            <p:strVal val="#ppt_y+0.1"/>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0" presetClass="entr" presetSubtype="0" fill="hold" grpId="0" nodeType="clickEffect">
                                  <p:stCondLst>
                                    <p:cond delay="0"/>
                                  </p:stCondLst>
                                  <p:childTnLst>
                                    <p:set>
                                      <p:cBhvr>
                                        <p:cTn id="136" dur="1" fill="hold">
                                          <p:stCondLst>
                                            <p:cond delay="0"/>
                                          </p:stCondLst>
                                        </p:cTn>
                                        <p:tgtEl>
                                          <p:spTgt spid="333893"/>
                                        </p:tgtEl>
                                        <p:attrNameLst>
                                          <p:attrName>style.visibility</p:attrName>
                                        </p:attrNameLst>
                                      </p:cBhvr>
                                      <p:to>
                                        <p:strVal val="visible"/>
                                      </p:to>
                                    </p:set>
                                    <p:animEffect transition="in" filter="fade">
                                      <p:cBhvr>
                                        <p:cTn id="137" dur="800" decel="100000"/>
                                        <p:tgtEl>
                                          <p:spTgt spid="333893"/>
                                        </p:tgtEl>
                                      </p:cBhvr>
                                    </p:animEffect>
                                    <p:anim calcmode="lin" valueType="num">
                                      <p:cBhvr>
                                        <p:cTn id="138" dur="800" decel="100000" fill="hold"/>
                                        <p:tgtEl>
                                          <p:spTgt spid="333893"/>
                                        </p:tgtEl>
                                        <p:attrNameLst>
                                          <p:attrName>style.rotation</p:attrName>
                                        </p:attrNameLst>
                                      </p:cBhvr>
                                      <p:tavLst>
                                        <p:tav tm="0">
                                          <p:val>
                                            <p:fltVal val="-90"/>
                                          </p:val>
                                        </p:tav>
                                        <p:tav tm="100000">
                                          <p:val>
                                            <p:fltVal val="0"/>
                                          </p:val>
                                        </p:tav>
                                      </p:tavLst>
                                    </p:anim>
                                    <p:anim calcmode="lin" valueType="num">
                                      <p:cBhvr>
                                        <p:cTn id="139" dur="800" decel="100000" fill="hold"/>
                                        <p:tgtEl>
                                          <p:spTgt spid="333893"/>
                                        </p:tgtEl>
                                        <p:attrNameLst>
                                          <p:attrName>ppt_x</p:attrName>
                                        </p:attrNameLst>
                                      </p:cBhvr>
                                      <p:tavLst>
                                        <p:tav tm="0">
                                          <p:val>
                                            <p:strVal val="#ppt_x+0.4"/>
                                          </p:val>
                                        </p:tav>
                                        <p:tav tm="100000">
                                          <p:val>
                                            <p:strVal val="#ppt_x-0.05"/>
                                          </p:val>
                                        </p:tav>
                                      </p:tavLst>
                                    </p:anim>
                                    <p:anim calcmode="lin" valueType="num">
                                      <p:cBhvr>
                                        <p:cTn id="140" dur="800" decel="100000" fill="hold"/>
                                        <p:tgtEl>
                                          <p:spTgt spid="333893"/>
                                        </p:tgtEl>
                                        <p:attrNameLst>
                                          <p:attrName>ppt_y</p:attrName>
                                        </p:attrNameLst>
                                      </p:cBhvr>
                                      <p:tavLst>
                                        <p:tav tm="0">
                                          <p:val>
                                            <p:strVal val="#ppt_y-0.4"/>
                                          </p:val>
                                        </p:tav>
                                        <p:tav tm="100000">
                                          <p:val>
                                            <p:strVal val="#ppt_y+0.1"/>
                                          </p:val>
                                        </p:tav>
                                      </p:tavLst>
                                    </p:anim>
                                    <p:anim calcmode="lin" valueType="num">
                                      <p:cBhvr>
                                        <p:cTn id="141" dur="200" accel="100000" fill="hold">
                                          <p:stCondLst>
                                            <p:cond delay="800"/>
                                          </p:stCondLst>
                                        </p:cTn>
                                        <p:tgtEl>
                                          <p:spTgt spid="333893"/>
                                        </p:tgtEl>
                                        <p:attrNameLst>
                                          <p:attrName>ppt_x</p:attrName>
                                        </p:attrNameLst>
                                      </p:cBhvr>
                                      <p:tavLst>
                                        <p:tav tm="0">
                                          <p:val>
                                            <p:strVal val="#ppt_x-0.05"/>
                                          </p:val>
                                        </p:tav>
                                        <p:tav tm="100000">
                                          <p:val>
                                            <p:strVal val="#ppt_x"/>
                                          </p:val>
                                        </p:tav>
                                      </p:tavLst>
                                    </p:anim>
                                    <p:anim calcmode="lin" valueType="num">
                                      <p:cBhvr>
                                        <p:cTn id="142" dur="200" accel="100000" fill="hold">
                                          <p:stCondLst>
                                            <p:cond delay="800"/>
                                          </p:stCondLst>
                                        </p:cTn>
                                        <p:tgtEl>
                                          <p:spTgt spid="333893"/>
                                        </p:tgtEl>
                                        <p:attrNameLst>
                                          <p:attrName>ppt_y</p:attrName>
                                        </p:attrNameLst>
                                      </p:cBhvr>
                                      <p:tavLst>
                                        <p:tav tm="0">
                                          <p:val>
                                            <p:strVal val="#ppt_y+0.1"/>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0" presetClass="entr" presetSubtype="0" fill="hold" grpId="0" nodeType="clickEffect">
                                  <p:stCondLst>
                                    <p:cond delay="0"/>
                                  </p:stCondLst>
                                  <p:childTnLst>
                                    <p:set>
                                      <p:cBhvr>
                                        <p:cTn id="146" dur="1" fill="hold">
                                          <p:stCondLst>
                                            <p:cond delay="0"/>
                                          </p:stCondLst>
                                        </p:cTn>
                                        <p:tgtEl>
                                          <p:spTgt spid="333832"/>
                                        </p:tgtEl>
                                        <p:attrNameLst>
                                          <p:attrName>style.visibility</p:attrName>
                                        </p:attrNameLst>
                                      </p:cBhvr>
                                      <p:to>
                                        <p:strVal val="visible"/>
                                      </p:to>
                                    </p:set>
                                    <p:animEffect transition="in" filter="fade">
                                      <p:cBhvr>
                                        <p:cTn id="147" dur="800" decel="100000"/>
                                        <p:tgtEl>
                                          <p:spTgt spid="333832"/>
                                        </p:tgtEl>
                                      </p:cBhvr>
                                    </p:animEffect>
                                    <p:anim calcmode="lin" valueType="num">
                                      <p:cBhvr>
                                        <p:cTn id="148" dur="800" decel="100000" fill="hold"/>
                                        <p:tgtEl>
                                          <p:spTgt spid="333832"/>
                                        </p:tgtEl>
                                        <p:attrNameLst>
                                          <p:attrName>style.rotation</p:attrName>
                                        </p:attrNameLst>
                                      </p:cBhvr>
                                      <p:tavLst>
                                        <p:tav tm="0">
                                          <p:val>
                                            <p:fltVal val="-90"/>
                                          </p:val>
                                        </p:tav>
                                        <p:tav tm="100000">
                                          <p:val>
                                            <p:fltVal val="0"/>
                                          </p:val>
                                        </p:tav>
                                      </p:tavLst>
                                    </p:anim>
                                    <p:anim calcmode="lin" valueType="num">
                                      <p:cBhvr>
                                        <p:cTn id="149" dur="800" decel="100000" fill="hold"/>
                                        <p:tgtEl>
                                          <p:spTgt spid="333832"/>
                                        </p:tgtEl>
                                        <p:attrNameLst>
                                          <p:attrName>ppt_x</p:attrName>
                                        </p:attrNameLst>
                                      </p:cBhvr>
                                      <p:tavLst>
                                        <p:tav tm="0">
                                          <p:val>
                                            <p:strVal val="#ppt_x+0.4"/>
                                          </p:val>
                                        </p:tav>
                                        <p:tav tm="100000">
                                          <p:val>
                                            <p:strVal val="#ppt_x-0.05"/>
                                          </p:val>
                                        </p:tav>
                                      </p:tavLst>
                                    </p:anim>
                                    <p:anim calcmode="lin" valueType="num">
                                      <p:cBhvr>
                                        <p:cTn id="150" dur="800" decel="100000" fill="hold"/>
                                        <p:tgtEl>
                                          <p:spTgt spid="333832"/>
                                        </p:tgtEl>
                                        <p:attrNameLst>
                                          <p:attrName>ppt_y</p:attrName>
                                        </p:attrNameLst>
                                      </p:cBhvr>
                                      <p:tavLst>
                                        <p:tav tm="0">
                                          <p:val>
                                            <p:strVal val="#ppt_y-0.4"/>
                                          </p:val>
                                        </p:tav>
                                        <p:tav tm="100000">
                                          <p:val>
                                            <p:strVal val="#ppt_y+0.1"/>
                                          </p:val>
                                        </p:tav>
                                      </p:tavLst>
                                    </p:anim>
                                    <p:anim calcmode="lin" valueType="num">
                                      <p:cBhvr>
                                        <p:cTn id="151" dur="200" accel="100000" fill="hold">
                                          <p:stCondLst>
                                            <p:cond delay="800"/>
                                          </p:stCondLst>
                                        </p:cTn>
                                        <p:tgtEl>
                                          <p:spTgt spid="333832"/>
                                        </p:tgtEl>
                                        <p:attrNameLst>
                                          <p:attrName>ppt_x</p:attrName>
                                        </p:attrNameLst>
                                      </p:cBhvr>
                                      <p:tavLst>
                                        <p:tav tm="0">
                                          <p:val>
                                            <p:strVal val="#ppt_x-0.05"/>
                                          </p:val>
                                        </p:tav>
                                        <p:tav tm="100000">
                                          <p:val>
                                            <p:strVal val="#ppt_x"/>
                                          </p:val>
                                        </p:tav>
                                      </p:tavLst>
                                    </p:anim>
                                    <p:anim calcmode="lin" valueType="num">
                                      <p:cBhvr>
                                        <p:cTn id="152" dur="200" accel="100000" fill="hold">
                                          <p:stCondLst>
                                            <p:cond delay="800"/>
                                          </p:stCondLst>
                                        </p:cTn>
                                        <p:tgtEl>
                                          <p:spTgt spid="333832"/>
                                        </p:tgtEl>
                                        <p:attrNameLst>
                                          <p:attrName>ppt_y</p:attrName>
                                        </p:attrNameLst>
                                      </p:cBhvr>
                                      <p:tavLst>
                                        <p:tav tm="0">
                                          <p:val>
                                            <p:strVal val="#ppt_y+0.1"/>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0" presetClass="entr" presetSubtype="0" fill="hold" grpId="0" nodeType="clickEffect">
                                  <p:stCondLst>
                                    <p:cond delay="0"/>
                                  </p:stCondLst>
                                  <p:childTnLst>
                                    <p:set>
                                      <p:cBhvr>
                                        <p:cTn id="156" dur="1" fill="hold">
                                          <p:stCondLst>
                                            <p:cond delay="0"/>
                                          </p:stCondLst>
                                        </p:cTn>
                                        <p:tgtEl>
                                          <p:spTgt spid="333922"/>
                                        </p:tgtEl>
                                        <p:attrNameLst>
                                          <p:attrName>style.visibility</p:attrName>
                                        </p:attrNameLst>
                                      </p:cBhvr>
                                      <p:to>
                                        <p:strVal val="visible"/>
                                      </p:to>
                                    </p:set>
                                    <p:animEffect transition="in" filter="fade">
                                      <p:cBhvr>
                                        <p:cTn id="157" dur="800" decel="100000"/>
                                        <p:tgtEl>
                                          <p:spTgt spid="333922"/>
                                        </p:tgtEl>
                                      </p:cBhvr>
                                    </p:animEffect>
                                    <p:anim calcmode="lin" valueType="num">
                                      <p:cBhvr>
                                        <p:cTn id="158" dur="800" decel="100000" fill="hold"/>
                                        <p:tgtEl>
                                          <p:spTgt spid="333922"/>
                                        </p:tgtEl>
                                        <p:attrNameLst>
                                          <p:attrName>style.rotation</p:attrName>
                                        </p:attrNameLst>
                                      </p:cBhvr>
                                      <p:tavLst>
                                        <p:tav tm="0">
                                          <p:val>
                                            <p:fltVal val="-90"/>
                                          </p:val>
                                        </p:tav>
                                        <p:tav tm="100000">
                                          <p:val>
                                            <p:fltVal val="0"/>
                                          </p:val>
                                        </p:tav>
                                      </p:tavLst>
                                    </p:anim>
                                    <p:anim calcmode="lin" valueType="num">
                                      <p:cBhvr>
                                        <p:cTn id="159" dur="800" decel="100000" fill="hold"/>
                                        <p:tgtEl>
                                          <p:spTgt spid="333922"/>
                                        </p:tgtEl>
                                        <p:attrNameLst>
                                          <p:attrName>ppt_x</p:attrName>
                                        </p:attrNameLst>
                                      </p:cBhvr>
                                      <p:tavLst>
                                        <p:tav tm="0">
                                          <p:val>
                                            <p:strVal val="#ppt_x+0.4"/>
                                          </p:val>
                                        </p:tav>
                                        <p:tav tm="100000">
                                          <p:val>
                                            <p:strVal val="#ppt_x-0.05"/>
                                          </p:val>
                                        </p:tav>
                                      </p:tavLst>
                                    </p:anim>
                                    <p:anim calcmode="lin" valueType="num">
                                      <p:cBhvr>
                                        <p:cTn id="160" dur="800" decel="100000" fill="hold"/>
                                        <p:tgtEl>
                                          <p:spTgt spid="333922"/>
                                        </p:tgtEl>
                                        <p:attrNameLst>
                                          <p:attrName>ppt_y</p:attrName>
                                        </p:attrNameLst>
                                      </p:cBhvr>
                                      <p:tavLst>
                                        <p:tav tm="0">
                                          <p:val>
                                            <p:strVal val="#ppt_y-0.4"/>
                                          </p:val>
                                        </p:tav>
                                        <p:tav tm="100000">
                                          <p:val>
                                            <p:strVal val="#ppt_y+0.1"/>
                                          </p:val>
                                        </p:tav>
                                      </p:tavLst>
                                    </p:anim>
                                    <p:anim calcmode="lin" valueType="num">
                                      <p:cBhvr>
                                        <p:cTn id="161" dur="200" accel="100000" fill="hold">
                                          <p:stCondLst>
                                            <p:cond delay="800"/>
                                          </p:stCondLst>
                                        </p:cTn>
                                        <p:tgtEl>
                                          <p:spTgt spid="333922"/>
                                        </p:tgtEl>
                                        <p:attrNameLst>
                                          <p:attrName>ppt_x</p:attrName>
                                        </p:attrNameLst>
                                      </p:cBhvr>
                                      <p:tavLst>
                                        <p:tav tm="0">
                                          <p:val>
                                            <p:strVal val="#ppt_x-0.05"/>
                                          </p:val>
                                        </p:tav>
                                        <p:tav tm="100000">
                                          <p:val>
                                            <p:strVal val="#ppt_x"/>
                                          </p:val>
                                        </p:tav>
                                      </p:tavLst>
                                    </p:anim>
                                    <p:anim calcmode="lin" valueType="num">
                                      <p:cBhvr>
                                        <p:cTn id="162" dur="200" accel="100000" fill="hold">
                                          <p:stCondLst>
                                            <p:cond delay="800"/>
                                          </p:stCondLst>
                                        </p:cTn>
                                        <p:tgtEl>
                                          <p:spTgt spid="333922"/>
                                        </p:tgtEl>
                                        <p:attrNameLst>
                                          <p:attrName>ppt_y</p:attrName>
                                        </p:attrNameLst>
                                      </p:cBhvr>
                                      <p:tavLst>
                                        <p:tav tm="0">
                                          <p:val>
                                            <p:strVal val="#ppt_y+0.1"/>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30" presetClass="entr" presetSubtype="0" fill="hold" grpId="0" nodeType="clickEffect">
                                  <p:stCondLst>
                                    <p:cond delay="0"/>
                                  </p:stCondLst>
                                  <p:childTnLst>
                                    <p:set>
                                      <p:cBhvr>
                                        <p:cTn id="166" dur="1" fill="hold">
                                          <p:stCondLst>
                                            <p:cond delay="0"/>
                                          </p:stCondLst>
                                        </p:cTn>
                                        <p:tgtEl>
                                          <p:spTgt spid="333894"/>
                                        </p:tgtEl>
                                        <p:attrNameLst>
                                          <p:attrName>style.visibility</p:attrName>
                                        </p:attrNameLst>
                                      </p:cBhvr>
                                      <p:to>
                                        <p:strVal val="visible"/>
                                      </p:to>
                                    </p:set>
                                    <p:animEffect transition="in" filter="fade">
                                      <p:cBhvr>
                                        <p:cTn id="167" dur="800" decel="100000"/>
                                        <p:tgtEl>
                                          <p:spTgt spid="333894"/>
                                        </p:tgtEl>
                                      </p:cBhvr>
                                    </p:animEffect>
                                    <p:anim calcmode="lin" valueType="num">
                                      <p:cBhvr>
                                        <p:cTn id="168" dur="800" decel="100000" fill="hold"/>
                                        <p:tgtEl>
                                          <p:spTgt spid="333894"/>
                                        </p:tgtEl>
                                        <p:attrNameLst>
                                          <p:attrName>style.rotation</p:attrName>
                                        </p:attrNameLst>
                                      </p:cBhvr>
                                      <p:tavLst>
                                        <p:tav tm="0">
                                          <p:val>
                                            <p:fltVal val="-90"/>
                                          </p:val>
                                        </p:tav>
                                        <p:tav tm="100000">
                                          <p:val>
                                            <p:fltVal val="0"/>
                                          </p:val>
                                        </p:tav>
                                      </p:tavLst>
                                    </p:anim>
                                    <p:anim calcmode="lin" valueType="num">
                                      <p:cBhvr>
                                        <p:cTn id="169" dur="800" decel="100000" fill="hold"/>
                                        <p:tgtEl>
                                          <p:spTgt spid="333894"/>
                                        </p:tgtEl>
                                        <p:attrNameLst>
                                          <p:attrName>ppt_x</p:attrName>
                                        </p:attrNameLst>
                                      </p:cBhvr>
                                      <p:tavLst>
                                        <p:tav tm="0">
                                          <p:val>
                                            <p:strVal val="#ppt_x+0.4"/>
                                          </p:val>
                                        </p:tav>
                                        <p:tav tm="100000">
                                          <p:val>
                                            <p:strVal val="#ppt_x-0.05"/>
                                          </p:val>
                                        </p:tav>
                                      </p:tavLst>
                                    </p:anim>
                                    <p:anim calcmode="lin" valueType="num">
                                      <p:cBhvr>
                                        <p:cTn id="170" dur="800" decel="100000" fill="hold"/>
                                        <p:tgtEl>
                                          <p:spTgt spid="333894"/>
                                        </p:tgtEl>
                                        <p:attrNameLst>
                                          <p:attrName>ppt_y</p:attrName>
                                        </p:attrNameLst>
                                      </p:cBhvr>
                                      <p:tavLst>
                                        <p:tav tm="0">
                                          <p:val>
                                            <p:strVal val="#ppt_y-0.4"/>
                                          </p:val>
                                        </p:tav>
                                        <p:tav tm="100000">
                                          <p:val>
                                            <p:strVal val="#ppt_y+0.1"/>
                                          </p:val>
                                        </p:tav>
                                      </p:tavLst>
                                    </p:anim>
                                    <p:anim calcmode="lin" valueType="num">
                                      <p:cBhvr>
                                        <p:cTn id="171" dur="200" accel="100000" fill="hold">
                                          <p:stCondLst>
                                            <p:cond delay="800"/>
                                          </p:stCondLst>
                                        </p:cTn>
                                        <p:tgtEl>
                                          <p:spTgt spid="333894"/>
                                        </p:tgtEl>
                                        <p:attrNameLst>
                                          <p:attrName>ppt_x</p:attrName>
                                        </p:attrNameLst>
                                      </p:cBhvr>
                                      <p:tavLst>
                                        <p:tav tm="0">
                                          <p:val>
                                            <p:strVal val="#ppt_x-0.05"/>
                                          </p:val>
                                        </p:tav>
                                        <p:tav tm="100000">
                                          <p:val>
                                            <p:strVal val="#ppt_x"/>
                                          </p:val>
                                        </p:tav>
                                      </p:tavLst>
                                    </p:anim>
                                    <p:anim calcmode="lin" valueType="num">
                                      <p:cBhvr>
                                        <p:cTn id="172" dur="200" accel="100000" fill="hold">
                                          <p:stCondLst>
                                            <p:cond delay="800"/>
                                          </p:stCondLst>
                                        </p:cTn>
                                        <p:tgtEl>
                                          <p:spTgt spid="333894"/>
                                        </p:tgtEl>
                                        <p:attrNameLst>
                                          <p:attrName>ppt_y</p:attrName>
                                        </p:attrNameLst>
                                      </p:cBhvr>
                                      <p:tavLst>
                                        <p:tav tm="0">
                                          <p:val>
                                            <p:strVal val="#ppt_y+0.1"/>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30" presetClass="entr" presetSubtype="0" fill="hold" grpId="0" nodeType="clickEffect">
                                  <p:stCondLst>
                                    <p:cond delay="0"/>
                                  </p:stCondLst>
                                  <p:childTnLst>
                                    <p:set>
                                      <p:cBhvr>
                                        <p:cTn id="176" dur="1" fill="hold">
                                          <p:stCondLst>
                                            <p:cond delay="0"/>
                                          </p:stCondLst>
                                        </p:cTn>
                                        <p:tgtEl>
                                          <p:spTgt spid="333895"/>
                                        </p:tgtEl>
                                        <p:attrNameLst>
                                          <p:attrName>style.visibility</p:attrName>
                                        </p:attrNameLst>
                                      </p:cBhvr>
                                      <p:to>
                                        <p:strVal val="visible"/>
                                      </p:to>
                                    </p:set>
                                    <p:animEffect transition="in" filter="fade">
                                      <p:cBhvr>
                                        <p:cTn id="177" dur="800" decel="100000"/>
                                        <p:tgtEl>
                                          <p:spTgt spid="333895"/>
                                        </p:tgtEl>
                                      </p:cBhvr>
                                    </p:animEffect>
                                    <p:anim calcmode="lin" valueType="num">
                                      <p:cBhvr>
                                        <p:cTn id="178" dur="800" decel="100000" fill="hold"/>
                                        <p:tgtEl>
                                          <p:spTgt spid="333895"/>
                                        </p:tgtEl>
                                        <p:attrNameLst>
                                          <p:attrName>style.rotation</p:attrName>
                                        </p:attrNameLst>
                                      </p:cBhvr>
                                      <p:tavLst>
                                        <p:tav tm="0">
                                          <p:val>
                                            <p:fltVal val="-90"/>
                                          </p:val>
                                        </p:tav>
                                        <p:tav tm="100000">
                                          <p:val>
                                            <p:fltVal val="0"/>
                                          </p:val>
                                        </p:tav>
                                      </p:tavLst>
                                    </p:anim>
                                    <p:anim calcmode="lin" valueType="num">
                                      <p:cBhvr>
                                        <p:cTn id="179" dur="800" decel="100000" fill="hold"/>
                                        <p:tgtEl>
                                          <p:spTgt spid="333895"/>
                                        </p:tgtEl>
                                        <p:attrNameLst>
                                          <p:attrName>ppt_x</p:attrName>
                                        </p:attrNameLst>
                                      </p:cBhvr>
                                      <p:tavLst>
                                        <p:tav tm="0">
                                          <p:val>
                                            <p:strVal val="#ppt_x+0.4"/>
                                          </p:val>
                                        </p:tav>
                                        <p:tav tm="100000">
                                          <p:val>
                                            <p:strVal val="#ppt_x-0.05"/>
                                          </p:val>
                                        </p:tav>
                                      </p:tavLst>
                                    </p:anim>
                                    <p:anim calcmode="lin" valueType="num">
                                      <p:cBhvr>
                                        <p:cTn id="180" dur="800" decel="100000" fill="hold"/>
                                        <p:tgtEl>
                                          <p:spTgt spid="333895"/>
                                        </p:tgtEl>
                                        <p:attrNameLst>
                                          <p:attrName>ppt_y</p:attrName>
                                        </p:attrNameLst>
                                      </p:cBhvr>
                                      <p:tavLst>
                                        <p:tav tm="0">
                                          <p:val>
                                            <p:strVal val="#ppt_y-0.4"/>
                                          </p:val>
                                        </p:tav>
                                        <p:tav tm="100000">
                                          <p:val>
                                            <p:strVal val="#ppt_y+0.1"/>
                                          </p:val>
                                        </p:tav>
                                      </p:tavLst>
                                    </p:anim>
                                    <p:anim calcmode="lin" valueType="num">
                                      <p:cBhvr>
                                        <p:cTn id="181" dur="200" accel="100000" fill="hold">
                                          <p:stCondLst>
                                            <p:cond delay="800"/>
                                          </p:stCondLst>
                                        </p:cTn>
                                        <p:tgtEl>
                                          <p:spTgt spid="333895"/>
                                        </p:tgtEl>
                                        <p:attrNameLst>
                                          <p:attrName>ppt_x</p:attrName>
                                        </p:attrNameLst>
                                      </p:cBhvr>
                                      <p:tavLst>
                                        <p:tav tm="0">
                                          <p:val>
                                            <p:strVal val="#ppt_x-0.05"/>
                                          </p:val>
                                        </p:tav>
                                        <p:tav tm="100000">
                                          <p:val>
                                            <p:strVal val="#ppt_x"/>
                                          </p:val>
                                        </p:tav>
                                      </p:tavLst>
                                    </p:anim>
                                    <p:anim calcmode="lin" valueType="num">
                                      <p:cBhvr>
                                        <p:cTn id="182" dur="200" accel="100000" fill="hold">
                                          <p:stCondLst>
                                            <p:cond delay="800"/>
                                          </p:stCondLst>
                                        </p:cTn>
                                        <p:tgtEl>
                                          <p:spTgt spid="333895"/>
                                        </p:tgtEl>
                                        <p:attrNameLst>
                                          <p:attrName>ppt_y</p:attrName>
                                        </p:attrNameLst>
                                      </p:cBhvr>
                                      <p:tavLst>
                                        <p:tav tm="0">
                                          <p:val>
                                            <p:strVal val="#ppt_y+0.1"/>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0" presetClass="entr" presetSubtype="0" fill="hold" grpId="0" nodeType="clickEffect">
                                  <p:stCondLst>
                                    <p:cond delay="0"/>
                                  </p:stCondLst>
                                  <p:childTnLst>
                                    <p:set>
                                      <p:cBhvr>
                                        <p:cTn id="186" dur="1" fill="hold">
                                          <p:stCondLst>
                                            <p:cond delay="0"/>
                                          </p:stCondLst>
                                        </p:cTn>
                                        <p:tgtEl>
                                          <p:spTgt spid="333896"/>
                                        </p:tgtEl>
                                        <p:attrNameLst>
                                          <p:attrName>style.visibility</p:attrName>
                                        </p:attrNameLst>
                                      </p:cBhvr>
                                      <p:to>
                                        <p:strVal val="visible"/>
                                      </p:to>
                                    </p:set>
                                    <p:animEffect transition="in" filter="fade">
                                      <p:cBhvr>
                                        <p:cTn id="187" dur="800" decel="100000"/>
                                        <p:tgtEl>
                                          <p:spTgt spid="333896"/>
                                        </p:tgtEl>
                                      </p:cBhvr>
                                    </p:animEffect>
                                    <p:anim calcmode="lin" valueType="num">
                                      <p:cBhvr>
                                        <p:cTn id="188" dur="800" decel="100000" fill="hold"/>
                                        <p:tgtEl>
                                          <p:spTgt spid="333896"/>
                                        </p:tgtEl>
                                        <p:attrNameLst>
                                          <p:attrName>style.rotation</p:attrName>
                                        </p:attrNameLst>
                                      </p:cBhvr>
                                      <p:tavLst>
                                        <p:tav tm="0">
                                          <p:val>
                                            <p:fltVal val="-90"/>
                                          </p:val>
                                        </p:tav>
                                        <p:tav tm="100000">
                                          <p:val>
                                            <p:fltVal val="0"/>
                                          </p:val>
                                        </p:tav>
                                      </p:tavLst>
                                    </p:anim>
                                    <p:anim calcmode="lin" valueType="num">
                                      <p:cBhvr>
                                        <p:cTn id="189" dur="800" decel="100000" fill="hold"/>
                                        <p:tgtEl>
                                          <p:spTgt spid="333896"/>
                                        </p:tgtEl>
                                        <p:attrNameLst>
                                          <p:attrName>ppt_x</p:attrName>
                                        </p:attrNameLst>
                                      </p:cBhvr>
                                      <p:tavLst>
                                        <p:tav tm="0">
                                          <p:val>
                                            <p:strVal val="#ppt_x+0.4"/>
                                          </p:val>
                                        </p:tav>
                                        <p:tav tm="100000">
                                          <p:val>
                                            <p:strVal val="#ppt_x-0.05"/>
                                          </p:val>
                                        </p:tav>
                                      </p:tavLst>
                                    </p:anim>
                                    <p:anim calcmode="lin" valueType="num">
                                      <p:cBhvr>
                                        <p:cTn id="190" dur="800" decel="100000" fill="hold"/>
                                        <p:tgtEl>
                                          <p:spTgt spid="333896"/>
                                        </p:tgtEl>
                                        <p:attrNameLst>
                                          <p:attrName>ppt_y</p:attrName>
                                        </p:attrNameLst>
                                      </p:cBhvr>
                                      <p:tavLst>
                                        <p:tav tm="0">
                                          <p:val>
                                            <p:strVal val="#ppt_y-0.4"/>
                                          </p:val>
                                        </p:tav>
                                        <p:tav tm="100000">
                                          <p:val>
                                            <p:strVal val="#ppt_y+0.1"/>
                                          </p:val>
                                        </p:tav>
                                      </p:tavLst>
                                    </p:anim>
                                    <p:anim calcmode="lin" valueType="num">
                                      <p:cBhvr>
                                        <p:cTn id="191" dur="200" accel="100000" fill="hold">
                                          <p:stCondLst>
                                            <p:cond delay="800"/>
                                          </p:stCondLst>
                                        </p:cTn>
                                        <p:tgtEl>
                                          <p:spTgt spid="333896"/>
                                        </p:tgtEl>
                                        <p:attrNameLst>
                                          <p:attrName>ppt_x</p:attrName>
                                        </p:attrNameLst>
                                      </p:cBhvr>
                                      <p:tavLst>
                                        <p:tav tm="0">
                                          <p:val>
                                            <p:strVal val="#ppt_x-0.05"/>
                                          </p:val>
                                        </p:tav>
                                        <p:tav tm="100000">
                                          <p:val>
                                            <p:strVal val="#ppt_x"/>
                                          </p:val>
                                        </p:tav>
                                      </p:tavLst>
                                    </p:anim>
                                    <p:anim calcmode="lin" valueType="num">
                                      <p:cBhvr>
                                        <p:cTn id="192" dur="200" accel="100000" fill="hold">
                                          <p:stCondLst>
                                            <p:cond delay="800"/>
                                          </p:stCondLst>
                                        </p:cTn>
                                        <p:tgtEl>
                                          <p:spTgt spid="333896"/>
                                        </p:tgtEl>
                                        <p:attrNameLst>
                                          <p:attrName>ppt_y</p:attrName>
                                        </p:attrNameLst>
                                      </p:cBhvr>
                                      <p:tavLst>
                                        <p:tav tm="0">
                                          <p:val>
                                            <p:strVal val="#ppt_y+0.1"/>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30" presetClass="entr" presetSubtype="0" fill="hold" grpId="0" nodeType="clickEffect">
                                  <p:stCondLst>
                                    <p:cond delay="0"/>
                                  </p:stCondLst>
                                  <p:childTnLst>
                                    <p:set>
                                      <p:cBhvr>
                                        <p:cTn id="196" dur="1" fill="hold">
                                          <p:stCondLst>
                                            <p:cond delay="0"/>
                                          </p:stCondLst>
                                        </p:cTn>
                                        <p:tgtEl>
                                          <p:spTgt spid="333897"/>
                                        </p:tgtEl>
                                        <p:attrNameLst>
                                          <p:attrName>style.visibility</p:attrName>
                                        </p:attrNameLst>
                                      </p:cBhvr>
                                      <p:to>
                                        <p:strVal val="visible"/>
                                      </p:to>
                                    </p:set>
                                    <p:animEffect transition="in" filter="fade">
                                      <p:cBhvr>
                                        <p:cTn id="197" dur="800" decel="100000"/>
                                        <p:tgtEl>
                                          <p:spTgt spid="333897"/>
                                        </p:tgtEl>
                                      </p:cBhvr>
                                    </p:animEffect>
                                    <p:anim calcmode="lin" valueType="num">
                                      <p:cBhvr>
                                        <p:cTn id="198" dur="800" decel="100000" fill="hold"/>
                                        <p:tgtEl>
                                          <p:spTgt spid="333897"/>
                                        </p:tgtEl>
                                        <p:attrNameLst>
                                          <p:attrName>style.rotation</p:attrName>
                                        </p:attrNameLst>
                                      </p:cBhvr>
                                      <p:tavLst>
                                        <p:tav tm="0">
                                          <p:val>
                                            <p:fltVal val="-90"/>
                                          </p:val>
                                        </p:tav>
                                        <p:tav tm="100000">
                                          <p:val>
                                            <p:fltVal val="0"/>
                                          </p:val>
                                        </p:tav>
                                      </p:tavLst>
                                    </p:anim>
                                    <p:anim calcmode="lin" valueType="num">
                                      <p:cBhvr>
                                        <p:cTn id="199" dur="800" decel="100000" fill="hold"/>
                                        <p:tgtEl>
                                          <p:spTgt spid="333897"/>
                                        </p:tgtEl>
                                        <p:attrNameLst>
                                          <p:attrName>ppt_x</p:attrName>
                                        </p:attrNameLst>
                                      </p:cBhvr>
                                      <p:tavLst>
                                        <p:tav tm="0">
                                          <p:val>
                                            <p:strVal val="#ppt_x+0.4"/>
                                          </p:val>
                                        </p:tav>
                                        <p:tav tm="100000">
                                          <p:val>
                                            <p:strVal val="#ppt_x-0.05"/>
                                          </p:val>
                                        </p:tav>
                                      </p:tavLst>
                                    </p:anim>
                                    <p:anim calcmode="lin" valueType="num">
                                      <p:cBhvr>
                                        <p:cTn id="200" dur="800" decel="100000" fill="hold"/>
                                        <p:tgtEl>
                                          <p:spTgt spid="333897"/>
                                        </p:tgtEl>
                                        <p:attrNameLst>
                                          <p:attrName>ppt_y</p:attrName>
                                        </p:attrNameLst>
                                      </p:cBhvr>
                                      <p:tavLst>
                                        <p:tav tm="0">
                                          <p:val>
                                            <p:strVal val="#ppt_y-0.4"/>
                                          </p:val>
                                        </p:tav>
                                        <p:tav tm="100000">
                                          <p:val>
                                            <p:strVal val="#ppt_y+0.1"/>
                                          </p:val>
                                        </p:tav>
                                      </p:tavLst>
                                    </p:anim>
                                    <p:anim calcmode="lin" valueType="num">
                                      <p:cBhvr>
                                        <p:cTn id="201" dur="200" accel="100000" fill="hold">
                                          <p:stCondLst>
                                            <p:cond delay="800"/>
                                          </p:stCondLst>
                                        </p:cTn>
                                        <p:tgtEl>
                                          <p:spTgt spid="333897"/>
                                        </p:tgtEl>
                                        <p:attrNameLst>
                                          <p:attrName>ppt_x</p:attrName>
                                        </p:attrNameLst>
                                      </p:cBhvr>
                                      <p:tavLst>
                                        <p:tav tm="0">
                                          <p:val>
                                            <p:strVal val="#ppt_x-0.05"/>
                                          </p:val>
                                        </p:tav>
                                        <p:tav tm="100000">
                                          <p:val>
                                            <p:strVal val="#ppt_x"/>
                                          </p:val>
                                        </p:tav>
                                      </p:tavLst>
                                    </p:anim>
                                    <p:anim calcmode="lin" valueType="num">
                                      <p:cBhvr>
                                        <p:cTn id="202" dur="200" accel="100000" fill="hold">
                                          <p:stCondLst>
                                            <p:cond delay="800"/>
                                          </p:stCondLst>
                                        </p:cTn>
                                        <p:tgtEl>
                                          <p:spTgt spid="333897"/>
                                        </p:tgtEl>
                                        <p:attrNameLst>
                                          <p:attrName>ppt_y</p:attrName>
                                        </p:attrNameLst>
                                      </p:cBhvr>
                                      <p:tavLst>
                                        <p:tav tm="0">
                                          <p:val>
                                            <p:strVal val="#ppt_y+0.1"/>
                                          </p:val>
                                        </p:tav>
                                        <p:tav tm="100000">
                                          <p:val>
                                            <p:strVal val="#ppt_y"/>
                                          </p:val>
                                        </p:tav>
                                      </p:tavLst>
                                    </p:anim>
                                  </p:childTnLst>
                                </p:cTn>
                              </p:par>
                            </p:childTnLst>
                          </p:cTn>
                        </p:par>
                      </p:childTnLst>
                    </p:cTn>
                  </p:par>
                  <p:par>
                    <p:cTn id="203" fill="hold" nodeType="clickPar">
                      <p:stCondLst>
                        <p:cond delay="indefinite"/>
                      </p:stCondLst>
                      <p:childTnLst>
                        <p:par>
                          <p:cTn id="204" fill="hold" nodeType="withGroup">
                            <p:stCondLst>
                              <p:cond delay="0"/>
                            </p:stCondLst>
                            <p:childTnLst>
                              <p:par>
                                <p:cTn id="205" presetID="30" presetClass="entr" presetSubtype="0" fill="hold" grpId="0" nodeType="clickEffect">
                                  <p:stCondLst>
                                    <p:cond delay="0"/>
                                  </p:stCondLst>
                                  <p:childTnLst>
                                    <p:set>
                                      <p:cBhvr>
                                        <p:cTn id="206" dur="1" fill="hold">
                                          <p:stCondLst>
                                            <p:cond delay="0"/>
                                          </p:stCondLst>
                                        </p:cTn>
                                        <p:tgtEl>
                                          <p:spTgt spid="333898"/>
                                        </p:tgtEl>
                                        <p:attrNameLst>
                                          <p:attrName>style.visibility</p:attrName>
                                        </p:attrNameLst>
                                      </p:cBhvr>
                                      <p:to>
                                        <p:strVal val="visible"/>
                                      </p:to>
                                    </p:set>
                                    <p:animEffect transition="in" filter="fade">
                                      <p:cBhvr>
                                        <p:cTn id="207" dur="800" decel="100000"/>
                                        <p:tgtEl>
                                          <p:spTgt spid="333898"/>
                                        </p:tgtEl>
                                      </p:cBhvr>
                                    </p:animEffect>
                                    <p:anim calcmode="lin" valueType="num">
                                      <p:cBhvr>
                                        <p:cTn id="208" dur="800" decel="100000" fill="hold"/>
                                        <p:tgtEl>
                                          <p:spTgt spid="333898"/>
                                        </p:tgtEl>
                                        <p:attrNameLst>
                                          <p:attrName>style.rotation</p:attrName>
                                        </p:attrNameLst>
                                      </p:cBhvr>
                                      <p:tavLst>
                                        <p:tav tm="0">
                                          <p:val>
                                            <p:fltVal val="-90"/>
                                          </p:val>
                                        </p:tav>
                                        <p:tav tm="100000">
                                          <p:val>
                                            <p:fltVal val="0"/>
                                          </p:val>
                                        </p:tav>
                                      </p:tavLst>
                                    </p:anim>
                                    <p:anim calcmode="lin" valueType="num">
                                      <p:cBhvr>
                                        <p:cTn id="209" dur="800" decel="100000" fill="hold"/>
                                        <p:tgtEl>
                                          <p:spTgt spid="333898"/>
                                        </p:tgtEl>
                                        <p:attrNameLst>
                                          <p:attrName>ppt_x</p:attrName>
                                        </p:attrNameLst>
                                      </p:cBhvr>
                                      <p:tavLst>
                                        <p:tav tm="0">
                                          <p:val>
                                            <p:strVal val="#ppt_x+0.4"/>
                                          </p:val>
                                        </p:tav>
                                        <p:tav tm="100000">
                                          <p:val>
                                            <p:strVal val="#ppt_x-0.05"/>
                                          </p:val>
                                        </p:tav>
                                      </p:tavLst>
                                    </p:anim>
                                    <p:anim calcmode="lin" valueType="num">
                                      <p:cBhvr>
                                        <p:cTn id="210" dur="800" decel="100000" fill="hold"/>
                                        <p:tgtEl>
                                          <p:spTgt spid="333898"/>
                                        </p:tgtEl>
                                        <p:attrNameLst>
                                          <p:attrName>ppt_y</p:attrName>
                                        </p:attrNameLst>
                                      </p:cBhvr>
                                      <p:tavLst>
                                        <p:tav tm="0">
                                          <p:val>
                                            <p:strVal val="#ppt_y-0.4"/>
                                          </p:val>
                                        </p:tav>
                                        <p:tav tm="100000">
                                          <p:val>
                                            <p:strVal val="#ppt_y+0.1"/>
                                          </p:val>
                                        </p:tav>
                                      </p:tavLst>
                                    </p:anim>
                                    <p:anim calcmode="lin" valueType="num">
                                      <p:cBhvr>
                                        <p:cTn id="211" dur="200" accel="100000" fill="hold">
                                          <p:stCondLst>
                                            <p:cond delay="800"/>
                                          </p:stCondLst>
                                        </p:cTn>
                                        <p:tgtEl>
                                          <p:spTgt spid="333898"/>
                                        </p:tgtEl>
                                        <p:attrNameLst>
                                          <p:attrName>ppt_x</p:attrName>
                                        </p:attrNameLst>
                                      </p:cBhvr>
                                      <p:tavLst>
                                        <p:tav tm="0">
                                          <p:val>
                                            <p:strVal val="#ppt_x-0.05"/>
                                          </p:val>
                                        </p:tav>
                                        <p:tav tm="100000">
                                          <p:val>
                                            <p:strVal val="#ppt_x"/>
                                          </p:val>
                                        </p:tav>
                                      </p:tavLst>
                                    </p:anim>
                                    <p:anim calcmode="lin" valueType="num">
                                      <p:cBhvr>
                                        <p:cTn id="212" dur="200" accel="100000" fill="hold">
                                          <p:stCondLst>
                                            <p:cond delay="800"/>
                                          </p:stCondLst>
                                        </p:cTn>
                                        <p:tgtEl>
                                          <p:spTgt spid="333898"/>
                                        </p:tgtEl>
                                        <p:attrNameLst>
                                          <p:attrName>ppt_y</p:attrName>
                                        </p:attrNameLst>
                                      </p:cBhvr>
                                      <p:tavLst>
                                        <p:tav tm="0">
                                          <p:val>
                                            <p:strVal val="#ppt_y+0.1"/>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30" presetClass="entr" presetSubtype="0" fill="hold" grpId="0" nodeType="clickEffect">
                                  <p:stCondLst>
                                    <p:cond delay="0"/>
                                  </p:stCondLst>
                                  <p:childTnLst>
                                    <p:set>
                                      <p:cBhvr>
                                        <p:cTn id="216" dur="1" fill="hold">
                                          <p:stCondLst>
                                            <p:cond delay="0"/>
                                          </p:stCondLst>
                                        </p:cTn>
                                        <p:tgtEl>
                                          <p:spTgt spid="333899"/>
                                        </p:tgtEl>
                                        <p:attrNameLst>
                                          <p:attrName>style.visibility</p:attrName>
                                        </p:attrNameLst>
                                      </p:cBhvr>
                                      <p:to>
                                        <p:strVal val="visible"/>
                                      </p:to>
                                    </p:set>
                                    <p:animEffect transition="in" filter="fade">
                                      <p:cBhvr>
                                        <p:cTn id="217" dur="800" decel="100000"/>
                                        <p:tgtEl>
                                          <p:spTgt spid="333899"/>
                                        </p:tgtEl>
                                      </p:cBhvr>
                                    </p:animEffect>
                                    <p:anim calcmode="lin" valueType="num">
                                      <p:cBhvr>
                                        <p:cTn id="218" dur="800" decel="100000" fill="hold"/>
                                        <p:tgtEl>
                                          <p:spTgt spid="333899"/>
                                        </p:tgtEl>
                                        <p:attrNameLst>
                                          <p:attrName>style.rotation</p:attrName>
                                        </p:attrNameLst>
                                      </p:cBhvr>
                                      <p:tavLst>
                                        <p:tav tm="0">
                                          <p:val>
                                            <p:fltVal val="-90"/>
                                          </p:val>
                                        </p:tav>
                                        <p:tav tm="100000">
                                          <p:val>
                                            <p:fltVal val="0"/>
                                          </p:val>
                                        </p:tav>
                                      </p:tavLst>
                                    </p:anim>
                                    <p:anim calcmode="lin" valueType="num">
                                      <p:cBhvr>
                                        <p:cTn id="219" dur="800" decel="100000" fill="hold"/>
                                        <p:tgtEl>
                                          <p:spTgt spid="333899"/>
                                        </p:tgtEl>
                                        <p:attrNameLst>
                                          <p:attrName>ppt_x</p:attrName>
                                        </p:attrNameLst>
                                      </p:cBhvr>
                                      <p:tavLst>
                                        <p:tav tm="0">
                                          <p:val>
                                            <p:strVal val="#ppt_x+0.4"/>
                                          </p:val>
                                        </p:tav>
                                        <p:tav tm="100000">
                                          <p:val>
                                            <p:strVal val="#ppt_x-0.05"/>
                                          </p:val>
                                        </p:tav>
                                      </p:tavLst>
                                    </p:anim>
                                    <p:anim calcmode="lin" valueType="num">
                                      <p:cBhvr>
                                        <p:cTn id="220" dur="800" decel="100000" fill="hold"/>
                                        <p:tgtEl>
                                          <p:spTgt spid="333899"/>
                                        </p:tgtEl>
                                        <p:attrNameLst>
                                          <p:attrName>ppt_y</p:attrName>
                                        </p:attrNameLst>
                                      </p:cBhvr>
                                      <p:tavLst>
                                        <p:tav tm="0">
                                          <p:val>
                                            <p:strVal val="#ppt_y-0.4"/>
                                          </p:val>
                                        </p:tav>
                                        <p:tav tm="100000">
                                          <p:val>
                                            <p:strVal val="#ppt_y+0.1"/>
                                          </p:val>
                                        </p:tav>
                                      </p:tavLst>
                                    </p:anim>
                                    <p:anim calcmode="lin" valueType="num">
                                      <p:cBhvr>
                                        <p:cTn id="221" dur="200" accel="100000" fill="hold">
                                          <p:stCondLst>
                                            <p:cond delay="800"/>
                                          </p:stCondLst>
                                        </p:cTn>
                                        <p:tgtEl>
                                          <p:spTgt spid="333899"/>
                                        </p:tgtEl>
                                        <p:attrNameLst>
                                          <p:attrName>ppt_x</p:attrName>
                                        </p:attrNameLst>
                                      </p:cBhvr>
                                      <p:tavLst>
                                        <p:tav tm="0">
                                          <p:val>
                                            <p:strVal val="#ppt_x-0.05"/>
                                          </p:val>
                                        </p:tav>
                                        <p:tav tm="100000">
                                          <p:val>
                                            <p:strVal val="#ppt_x"/>
                                          </p:val>
                                        </p:tav>
                                      </p:tavLst>
                                    </p:anim>
                                    <p:anim calcmode="lin" valueType="num">
                                      <p:cBhvr>
                                        <p:cTn id="222" dur="200" accel="100000" fill="hold">
                                          <p:stCondLst>
                                            <p:cond delay="800"/>
                                          </p:stCondLst>
                                        </p:cTn>
                                        <p:tgtEl>
                                          <p:spTgt spid="333899"/>
                                        </p:tgtEl>
                                        <p:attrNameLst>
                                          <p:attrName>ppt_y</p:attrName>
                                        </p:attrNameLst>
                                      </p:cBhvr>
                                      <p:tavLst>
                                        <p:tav tm="0">
                                          <p:val>
                                            <p:strVal val="#ppt_y+0.1"/>
                                          </p:val>
                                        </p:tav>
                                        <p:tav tm="100000">
                                          <p:val>
                                            <p:strVal val="#ppt_y"/>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30" presetClass="entr" presetSubtype="0" fill="hold" grpId="0" nodeType="clickEffect">
                                  <p:stCondLst>
                                    <p:cond delay="0"/>
                                  </p:stCondLst>
                                  <p:childTnLst>
                                    <p:set>
                                      <p:cBhvr>
                                        <p:cTn id="226" dur="1" fill="hold">
                                          <p:stCondLst>
                                            <p:cond delay="0"/>
                                          </p:stCondLst>
                                        </p:cTn>
                                        <p:tgtEl>
                                          <p:spTgt spid="333900"/>
                                        </p:tgtEl>
                                        <p:attrNameLst>
                                          <p:attrName>style.visibility</p:attrName>
                                        </p:attrNameLst>
                                      </p:cBhvr>
                                      <p:to>
                                        <p:strVal val="visible"/>
                                      </p:to>
                                    </p:set>
                                    <p:animEffect transition="in" filter="fade">
                                      <p:cBhvr>
                                        <p:cTn id="227" dur="800" decel="100000"/>
                                        <p:tgtEl>
                                          <p:spTgt spid="333900"/>
                                        </p:tgtEl>
                                      </p:cBhvr>
                                    </p:animEffect>
                                    <p:anim calcmode="lin" valueType="num">
                                      <p:cBhvr>
                                        <p:cTn id="228" dur="800" decel="100000" fill="hold"/>
                                        <p:tgtEl>
                                          <p:spTgt spid="333900"/>
                                        </p:tgtEl>
                                        <p:attrNameLst>
                                          <p:attrName>style.rotation</p:attrName>
                                        </p:attrNameLst>
                                      </p:cBhvr>
                                      <p:tavLst>
                                        <p:tav tm="0">
                                          <p:val>
                                            <p:fltVal val="-90"/>
                                          </p:val>
                                        </p:tav>
                                        <p:tav tm="100000">
                                          <p:val>
                                            <p:fltVal val="0"/>
                                          </p:val>
                                        </p:tav>
                                      </p:tavLst>
                                    </p:anim>
                                    <p:anim calcmode="lin" valueType="num">
                                      <p:cBhvr>
                                        <p:cTn id="229" dur="800" decel="100000" fill="hold"/>
                                        <p:tgtEl>
                                          <p:spTgt spid="333900"/>
                                        </p:tgtEl>
                                        <p:attrNameLst>
                                          <p:attrName>ppt_x</p:attrName>
                                        </p:attrNameLst>
                                      </p:cBhvr>
                                      <p:tavLst>
                                        <p:tav tm="0">
                                          <p:val>
                                            <p:strVal val="#ppt_x+0.4"/>
                                          </p:val>
                                        </p:tav>
                                        <p:tav tm="100000">
                                          <p:val>
                                            <p:strVal val="#ppt_x-0.05"/>
                                          </p:val>
                                        </p:tav>
                                      </p:tavLst>
                                    </p:anim>
                                    <p:anim calcmode="lin" valueType="num">
                                      <p:cBhvr>
                                        <p:cTn id="230" dur="800" decel="100000" fill="hold"/>
                                        <p:tgtEl>
                                          <p:spTgt spid="333900"/>
                                        </p:tgtEl>
                                        <p:attrNameLst>
                                          <p:attrName>ppt_y</p:attrName>
                                        </p:attrNameLst>
                                      </p:cBhvr>
                                      <p:tavLst>
                                        <p:tav tm="0">
                                          <p:val>
                                            <p:strVal val="#ppt_y-0.4"/>
                                          </p:val>
                                        </p:tav>
                                        <p:tav tm="100000">
                                          <p:val>
                                            <p:strVal val="#ppt_y+0.1"/>
                                          </p:val>
                                        </p:tav>
                                      </p:tavLst>
                                    </p:anim>
                                    <p:anim calcmode="lin" valueType="num">
                                      <p:cBhvr>
                                        <p:cTn id="231" dur="200" accel="100000" fill="hold">
                                          <p:stCondLst>
                                            <p:cond delay="800"/>
                                          </p:stCondLst>
                                        </p:cTn>
                                        <p:tgtEl>
                                          <p:spTgt spid="333900"/>
                                        </p:tgtEl>
                                        <p:attrNameLst>
                                          <p:attrName>ppt_x</p:attrName>
                                        </p:attrNameLst>
                                      </p:cBhvr>
                                      <p:tavLst>
                                        <p:tav tm="0">
                                          <p:val>
                                            <p:strVal val="#ppt_x-0.05"/>
                                          </p:val>
                                        </p:tav>
                                        <p:tav tm="100000">
                                          <p:val>
                                            <p:strVal val="#ppt_x"/>
                                          </p:val>
                                        </p:tav>
                                      </p:tavLst>
                                    </p:anim>
                                    <p:anim calcmode="lin" valueType="num">
                                      <p:cBhvr>
                                        <p:cTn id="232" dur="200" accel="100000" fill="hold">
                                          <p:stCondLst>
                                            <p:cond delay="800"/>
                                          </p:stCondLst>
                                        </p:cTn>
                                        <p:tgtEl>
                                          <p:spTgt spid="333900"/>
                                        </p:tgtEl>
                                        <p:attrNameLst>
                                          <p:attrName>ppt_y</p:attrName>
                                        </p:attrNameLst>
                                      </p:cBhvr>
                                      <p:tavLst>
                                        <p:tav tm="0">
                                          <p:val>
                                            <p:strVal val="#ppt_y+0.1"/>
                                          </p:val>
                                        </p:tav>
                                        <p:tav tm="100000">
                                          <p:val>
                                            <p:strVal val="#ppt_y"/>
                                          </p:val>
                                        </p:tav>
                                      </p:tavLst>
                                    </p:anim>
                                  </p:childTnLst>
                                </p:cTn>
                              </p:par>
                            </p:childTnLst>
                          </p:cTn>
                        </p:par>
                      </p:childTnLst>
                    </p:cTn>
                  </p:par>
                  <p:par>
                    <p:cTn id="233" fill="hold" nodeType="clickPar">
                      <p:stCondLst>
                        <p:cond delay="indefinite"/>
                      </p:stCondLst>
                      <p:childTnLst>
                        <p:par>
                          <p:cTn id="234" fill="hold" nodeType="withGroup">
                            <p:stCondLst>
                              <p:cond delay="0"/>
                            </p:stCondLst>
                            <p:childTnLst>
                              <p:par>
                                <p:cTn id="235" presetID="30" presetClass="entr" presetSubtype="0" fill="hold" grpId="0" nodeType="clickEffect">
                                  <p:stCondLst>
                                    <p:cond delay="0"/>
                                  </p:stCondLst>
                                  <p:childTnLst>
                                    <p:set>
                                      <p:cBhvr>
                                        <p:cTn id="236" dur="1" fill="hold">
                                          <p:stCondLst>
                                            <p:cond delay="0"/>
                                          </p:stCondLst>
                                        </p:cTn>
                                        <p:tgtEl>
                                          <p:spTgt spid="333901"/>
                                        </p:tgtEl>
                                        <p:attrNameLst>
                                          <p:attrName>style.visibility</p:attrName>
                                        </p:attrNameLst>
                                      </p:cBhvr>
                                      <p:to>
                                        <p:strVal val="visible"/>
                                      </p:to>
                                    </p:set>
                                    <p:animEffect transition="in" filter="fade">
                                      <p:cBhvr>
                                        <p:cTn id="237" dur="800" decel="100000"/>
                                        <p:tgtEl>
                                          <p:spTgt spid="333901"/>
                                        </p:tgtEl>
                                      </p:cBhvr>
                                    </p:animEffect>
                                    <p:anim calcmode="lin" valueType="num">
                                      <p:cBhvr>
                                        <p:cTn id="238" dur="800" decel="100000" fill="hold"/>
                                        <p:tgtEl>
                                          <p:spTgt spid="333901"/>
                                        </p:tgtEl>
                                        <p:attrNameLst>
                                          <p:attrName>style.rotation</p:attrName>
                                        </p:attrNameLst>
                                      </p:cBhvr>
                                      <p:tavLst>
                                        <p:tav tm="0">
                                          <p:val>
                                            <p:fltVal val="-90"/>
                                          </p:val>
                                        </p:tav>
                                        <p:tav tm="100000">
                                          <p:val>
                                            <p:fltVal val="0"/>
                                          </p:val>
                                        </p:tav>
                                      </p:tavLst>
                                    </p:anim>
                                    <p:anim calcmode="lin" valueType="num">
                                      <p:cBhvr>
                                        <p:cTn id="239" dur="800" decel="100000" fill="hold"/>
                                        <p:tgtEl>
                                          <p:spTgt spid="333901"/>
                                        </p:tgtEl>
                                        <p:attrNameLst>
                                          <p:attrName>ppt_x</p:attrName>
                                        </p:attrNameLst>
                                      </p:cBhvr>
                                      <p:tavLst>
                                        <p:tav tm="0">
                                          <p:val>
                                            <p:strVal val="#ppt_x+0.4"/>
                                          </p:val>
                                        </p:tav>
                                        <p:tav tm="100000">
                                          <p:val>
                                            <p:strVal val="#ppt_x-0.05"/>
                                          </p:val>
                                        </p:tav>
                                      </p:tavLst>
                                    </p:anim>
                                    <p:anim calcmode="lin" valueType="num">
                                      <p:cBhvr>
                                        <p:cTn id="240" dur="800" decel="100000" fill="hold"/>
                                        <p:tgtEl>
                                          <p:spTgt spid="333901"/>
                                        </p:tgtEl>
                                        <p:attrNameLst>
                                          <p:attrName>ppt_y</p:attrName>
                                        </p:attrNameLst>
                                      </p:cBhvr>
                                      <p:tavLst>
                                        <p:tav tm="0">
                                          <p:val>
                                            <p:strVal val="#ppt_y-0.4"/>
                                          </p:val>
                                        </p:tav>
                                        <p:tav tm="100000">
                                          <p:val>
                                            <p:strVal val="#ppt_y+0.1"/>
                                          </p:val>
                                        </p:tav>
                                      </p:tavLst>
                                    </p:anim>
                                    <p:anim calcmode="lin" valueType="num">
                                      <p:cBhvr>
                                        <p:cTn id="241" dur="200" accel="100000" fill="hold">
                                          <p:stCondLst>
                                            <p:cond delay="800"/>
                                          </p:stCondLst>
                                        </p:cTn>
                                        <p:tgtEl>
                                          <p:spTgt spid="333901"/>
                                        </p:tgtEl>
                                        <p:attrNameLst>
                                          <p:attrName>ppt_x</p:attrName>
                                        </p:attrNameLst>
                                      </p:cBhvr>
                                      <p:tavLst>
                                        <p:tav tm="0">
                                          <p:val>
                                            <p:strVal val="#ppt_x-0.05"/>
                                          </p:val>
                                        </p:tav>
                                        <p:tav tm="100000">
                                          <p:val>
                                            <p:strVal val="#ppt_x"/>
                                          </p:val>
                                        </p:tav>
                                      </p:tavLst>
                                    </p:anim>
                                    <p:anim calcmode="lin" valueType="num">
                                      <p:cBhvr>
                                        <p:cTn id="242" dur="200" accel="100000" fill="hold">
                                          <p:stCondLst>
                                            <p:cond delay="800"/>
                                          </p:stCondLst>
                                        </p:cTn>
                                        <p:tgtEl>
                                          <p:spTgt spid="333901"/>
                                        </p:tgtEl>
                                        <p:attrNameLst>
                                          <p:attrName>ppt_y</p:attrName>
                                        </p:attrNameLst>
                                      </p:cBhvr>
                                      <p:tavLst>
                                        <p:tav tm="0">
                                          <p:val>
                                            <p:strVal val="#ppt_y+0.1"/>
                                          </p:val>
                                        </p:tav>
                                        <p:tav tm="100000">
                                          <p:val>
                                            <p:strVal val="#ppt_y"/>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30" presetClass="entr" presetSubtype="0" fill="hold" grpId="0" nodeType="clickEffect">
                                  <p:stCondLst>
                                    <p:cond delay="0"/>
                                  </p:stCondLst>
                                  <p:childTnLst>
                                    <p:set>
                                      <p:cBhvr>
                                        <p:cTn id="246" dur="1" fill="hold">
                                          <p:stCondLst>
                                            <p:cond delay="0"/>
                                          </p:stCondLst>
                                        </p:cTn>
                                        <p:tgtEl>
                                          <p:spTgt spid="333902"/>
                                        </p:tgtEl>
                                        <p:attrNameLst>
                                          <p:attrName>style.visibility</p:attrName>
                                        </p:attrNameLst>
                                      </p:cBhvr>
                                      <p:to>
                                        <p:strVal val="visible"/>
                                      </p:to>
                                    </p:set>
                                    <p:animEffect transition="in" filter="fade">
                                      <p:cBhvr>
                                        <p:cTn id="247" dur="800" decel="100000"/>
                                        <p:tgtEl>
                                          <p:spTgt spid="333902"/>
                                        </p:tgtEl>
                                      </p:cBhvr>
                                    </p:animEffect>
                                    <p:anim calcmode="lin" valueType="num">
                                      <p:cBhvr>
                                        <p:cTn id="248" dur="800" decel="100000" fill="hold"/>
                                        <p:tgtEl>
                                          <p:spTgt spid="333902"/>
                                        </p:tgtEl>
                                        <p:attrNameLst>
                                          <p:attrName>style.rotation</p:attrName>
                                        </p:attrNameLst>
                                      </p:cBhvr>
                                      <p:tavLst>
                                        <p:tav tm="0">
                                          <p:val>
                                            <p:fltVal val="-90"/>
                                          </p:val>
                                        </p:tav>
                                        <p:tav tm="100000">
                                          <p:val>
                                            <p:fltVal val="0"/>
                                          </p:val>
                                        </p:tav>
                                      </p:tavLst>
                                    </p:anim>
                                    <p:anim calcmode="lin" valueType="num">
                                      <p:cBhvr>
                                        <p:cTn id="249" dur="800" decel="100000" fill="hold"/>
                                        <p:tgtEl>
                                          <p:spTgt spid="333902"/>
                                        </p:tgtEl>
                                        <p:attrNameLst>
                                          <p:attrName>ppt_x</p:attrName>
                                        </p:attrNameLst>
                                      </p:cBhvr>
                                      <p:tavLst>
                                        <p:tav tm="0">
                                          <p:val>
                                            <p:strVal val="#ppt_x+0.4"/>
                                          </p:val>
                                        </p:tav>
                                        <p:tav tm="100000">
                                          <p:val>
                                            <p:strVal val="#ppt_x-0.05"/>
                                          </p:val>
                                        </p:tav>
                                      </p:tavLst>
                                    </p:anim>
                                    <p:anim calcmode="lin" valueType="num">
                                      <p:cBhvr>
                                        <p:cTn id="250" dur="800" decel="100000" fill="hold"/>
                                        <p:tgtEl>
                                          <p:spTgt spid="333902"/>
                                        </p:tgtEl>
                                        <p:attrNameLst>
                                          <p:attrName>ppt_y</p:attrName>
                                        </p:attrNameLst>
                                      </p:cBhvr>
                                      <p:tavLst>
                                        <p:tav tm="0">
                                          <p:val>
                                            <p:strVal val="#ppt_y-0.4"/>
                                          </p:val>
                                        </p:tav>
                                        <p:tav tm="100000">
                                          <p:val>
                                            <p:strVal val="#ppt_y+0.1"/>
                                          </p:val>
                                        </p:tav>
                                      </p:tavLst>
                                    </p:anim>
                                    <p:anim calcmode="lin" valueType="num">
                                      <p:cBhvr>
                                        <p:cTn id="251" dur="200" accel="100000" fill="hold">
                                          <p:stCondLst>
                                            <p:cond delay="800"/>
                                          </p:stCondLst>
                                        </p:cTn>
                                        <p:tgtEl>
                                          <p:spTgt spid="333902"/>
                                        </p:tgtEl>
                                        <p:attrNameLst>
                                          <p:attrName>ppt_x</p:attrName>
                                        </p:attrNameLst>
                                      </p:cBhvr>
                                      <p:tavLst>
                                        <p:tav tm="0">
                                          <p:val>
                                            <p:strVal val="#ppt_x-0.05"/>
                                          </p:val>
                                        </p:tav>
                                        <p:tav tm="100000">
                                          <p:val>
                                            <p:strVal val="#ppt_x"/>
                                          </p:val>
                                        </p:tav>
                                      </p:tavLst>
                                    </p:anim>
                                    <p:anim calcmode="lin" valueType="num">
                                      <p:cBhvr>
                                        <p:cTn id="252" dur="200" accel="100000" fill="hold">
                                          <p:stCondLst>
                                            <p:cond delay="800"/>
                                          </p:stCondLst>
                                        </p:cTn>
                                        <p:tgtEl>
                                          <p:spTgt spid="333902"/>
                                        </p:tgtEl>
                                        <p:attrNameLst>
                                          <p:attrName>ppt_y</p:attrName>
                                        </p:attrNameLst>
                                      </p:cBhvr>
                                      <p:tavLst>
                                        <p:tav tm="0">
                                          <p:val>
                                            <p:strVal val="#ppt_y+0.1"/>
                                          </p:val>
                                        </p:tav>
                                        <p:tav tm="100000">
                                          <p:val>
                                            <p:strVal val="#ppt_y"/>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30" presetClass="entr" presetSubtype="0" fill="hold" grpId="0" nodeType="clickEffect">
                                  <p:stCondLst>
                                    <p:cond delay="0"/>
                                  </p:stCondLst>
                                  <p:childTnLst>
                                    <p:set>
                                      <p:cBhvr>
                                        <p:cTn id="256" dur="1" fill="hold">
                                          <p:stCondLst>
                                            <p:cond delay="0"/>
                                          </p:stCondLst>
                                        </p:cTn>
                                        <p:tgtEl>
                                          <p:spTgt spid="333903"/>
                                        </p:tgtEl>
                                        <p:attrNameLst>
                                          <p:attrName>style.visibility</p:attrName>
                                        </p:attrNameLst>
                                      </p:cBhvr>
                                      <p:to>
                                        <p:strVal val="visible"/>
                                      </p:to>
                                    </p:set>
                                    <p:animEffect transition="in" filter="fade">
                                      <p:cBhvr>
                                        <p:cTn id="257" dur="800" decel="100000"/>
                                        <p:tgtEl>
                                          <p:spTgt spid="333903"/>
                                        </p:tgtEl>
                                      </p:cBhvr>
                                    </p:animEffect>
                                    <p:anim calcmode="lin" valueType="num">
                                      <p:cBhvr>
                                        <p:cTn id="258" dur="800" decel="100000" fill="hold"/>
                                        <p:tgtEl>
                                          <p:spTgt spid="333903"/>
                                        </p:tgtEl>
                                        <p:attrNameLst>
                                          <p:attrName>style.rotation</p:attrName>
                                        </p:attrNameLst>
                                      </p:cBhvr>
                                      <p:tavLst>
                                        <p:tav tm="0">
                                          <p:val>
                                            <p:fltVal val="-90"/>
                                          </p:val>
                                        </p:tav>
                                        <p:tav tm="100000">
                                          <p:val>
                                            <p:fltVal val="0"/>
                                          </p:val>
                                        </p:tav>
                                      </p:tavLst>
                                    </p:anim>
                                    <p:anim calcmode="lin" valueType="num">
                                      <p:cBhvr>
                                        <p:cTn id="259" dur="800" decel="100000" fill="hold"/>
                                        <p:tgtEl>
                                          <p:spTgt spid="333903"/>
                                        </p:tgtEl>
                                        <p:attrNameLst>
                                          <p:attrName>ppt_x</p:attrName>
                                        </p:attrNameLst>
                                      </p:cBhvr>
                                      <p:tavLst>
                                        <p:tav tm="0">
                                          <p:val>
                                            <p:strVal val="#ppt_x+0.4"/>
                                          </p:val>
                                        </p:tav>
                                        <p:tav tm="100000">
                                          <p:val>
                                            <p:strVal val="#ppt_x-0.05"/>
                                          </p:val>
                                        </p:tav>
                                      </p:tavLst>
                                    </p:anim>
                                    <p:anim calcmode="lin" valueType="num">
                                      <p:cBhvr>
                                        <p:cTn id="260" dur="800" decel="100000" fill="hold"/>
                                        <p:tgtEl>
                                          <p:spTgt spid="333903"/>
                                        </p:tgtEl>
                                        <p:attrNameLst>
                                          <p:attrName>ppt_y</p:attrName>
                                        </p:attrNameLst>
                                      </p:cBhvr>
                                      <p:tavLst>
                                        <p:tav tm="0">
                                          <p:val>
                                            <p:strVal val="#ppt_y-0.4"/>
                                          </p:val>
                                        </p:tav>
                                        <p:tav tm="100000">
                                          <p:val>
                                            <p:strVal val="#ppt_y+0.1"/>
                                          </p:val>
                                        </p:tav>
                                      </p:tavLst>
                                    </p:anim>
                                    <p:anim calcmode="lin" valueType="num">
                                      <p:cBhvr>
                                        <p:cTn id="261" dur="200" accel="100000" fill="hold">
                                          <p:stCondLst>
                                            <p:cond delay="800"/>
                                          </p:stCondLst>
                                        </p:cTn>
                                        <p:tgtEl>
                                          <p:spTgt spid="333903"/>
                                        </p:tgtEl>
                                        <p:attrNameLst>
                                          <p:attrName>ppt_x</p:attrName>
                                        </p:attrNameLst>
                                      </p:cBhvr>
                                      <p:tavLst>
                                        <p:tav tm="0">
                                          <p:val>
                                            <p:strVal val="#ppt_x-0.05"/>
                                          </p:val>
                                        </p:tav>
                                        <p:tav tm="100000">
                                          <p:val>
                                            <p:strVal val="#ppt_x"/>
                                          </p:val>
                                        </p:tav>
                                      </p:tavLst>
                                    </p:anim>
                                    <p:anim calcmode="lin" valueType="num">
                                      <p:cBhvr>
                                        <p:cTn id="262" dur="200" accel="100000" fill="hold">
                                          <p:stCondLst>
                                            <p:cond delay="800"/>
                                          </p:stCondLst>
                                        </p:cTn>
                                        <p:tgtEl>
                                          <p:spTgt spid="333903"/>
                                        </p:tgtEl>
                                        <p:attrNameLst>
                                          <p:attrName>ppt_y</p:attrName>
                                        </p:attrNameLst>
                                      </p:cBhvr>
                                      <p:tavLst>
                                        <p:tav tm="0">
                                          <p:val>
                                            <p:strVal val="#ppt_y+0.1"/>
                                          </p:val>
                                        </p:tav>
                                        <p:tav tm="100000">
                                          <p:val>
                                            <p:strVal val="#ppt_y"/>
                                          </p:val>
                                        </p:tav>
                                      </p:tavLst>
                                    </p:anim>
                                  </p:childTnLst>
                                </p:cTn>
                              </p:par>
                            </p:childTnLst>
                          </p:cTn>
                        </p:par>
                      </p:childTnLst>
                    </p:cTn>
                  </p:par>
                  <p:par>
                    <p:cTn id="263" fill="hold" nodeType="clickPar">
                      <p:stCondLst>
                        <p:cond delay="indefinite"/>
                      </p:stCondLst>
                      <p:childTnLst>
                        <p:par>
                          <p:cTn id="264" fill="hold" nodeType="withGroup">
                            <p:stCondLst>
                              <p:cond delay="0"/>
                            </p:stCondLst>
                            <p:childTnLst>
                              <p:par>
                                <p:cTn id="265" presetID="30" presetClass="entr" presetSubtype="0" fill="hold" grpId="0" nodeType="clickEffect">
                                  <p:stCondLst>
                                    <p:cond delay="0"/>
                                  </p:stCondLst>
                                  <p:childTnLst>
                                    <p:set>
                                      <p:cBhvr>
                                        <p:cTn id="266" dur="1" fill="hold">
                                          <p:stCondLst>
                                            <p:cond delay="0"/>
                                          </p:stCondLst>
                                        </p:cTn>
                                        <p:tgtEl>
                                          <p:spTgt spid="333904"/>
                                        </p:tgtEl>
                                        <p:attrNameLst>
                                          <p:attrName>style.visibility</p:attrName>
                                        </p:attrNameLst>
                                      </p:cBhvr>
                                      <p:to>
                                        <p:strVal val="visible"/>
                                      </p:to>
                                    </p:set>
                                    <p:animEffect transition="in" filter="fade">
                                      <p:cBhvr>
                                        <p:cTn id="267" dur="800" decel="100000"/>
                                        <p:tgtEl>
                                          <p:spTgt spid="333904"/>
                                        </p:tgtEl>
                                      </p:cBhvr>
                                    </p:animEffect>
                                    <p:anim calcmode="lin" valueType="num">
                                      <p:cBhvr>
                                        <p:cTn id="268" dur="800" decel="100000" fill="hold"/>
                                        <p:tgtEl>
                                          <p:spTgt spid="333904"/>
                                        </p:tgtEl>
                                        <p:attrNameLst>
                                          <p:attrName>style.rotation</p:attrName>
                                        </p:attrNameLst>
                                      </p:cBhvr>
                                      <p:tavLst>
                                        <p:tav tm="0">
                                          <p:val>
                                            <p:fltVal val="-90"/>
                                          </p:val>
                                        </p:tav>
                                        <p:tav tm="100000">
                                          <p:val>
                                            <p:fltVal val="0"/>
                                          </p:val>
                                        </p:tav>
                                      </p:tavLst>
                                    </p:anim>
                                    <p:anim calcmode="lin" valueType="num">
                                      <p:cBhvr>
                                        <p:cTn id="269" dur="800" decel="100000" fill="hold"/>
                                        <p:tgtEl>
                                          <p:spTgt spid="333904"/>
                                        </p:tgtEl>
                                        <p:attrNameLst>
                                          <p:attrName>ppt_x</p:attrName>
                                        </p:attrNameLst>
                                      </p:cBhvr>
                                      <p:tavLst>
                                        <p:tav tm="0">
                                          <p:val>
                                            <p:strVal val="#ppt_x+0.4"/>
                                          </p:val>
                                        </p:tav>
                                        <p:tav tm="100000">
                                          <p:val>
                                            <p:strVal val="#ppt_x-0.05"/>
                                          </p:val>
                                        </p:tav>
                                      </p:tavLst>
                                    </p:anim>
                                    <p:anim calcmode="lin" valueType="num">
                                      <p:cBhvr>
                                        <p:cTn id="270" dur="800" decel="100000" fill="hold"/>
                                        <p:tgtEl>
                                          <p:spTgt spid="333904"/>
                                        </p:tgtEl>
                                        <p:attrNameLst>
                                          <p:attrName>ppt_y</p:attrName>
                                        </p:attrNameLst>
                                      </p:cBhvr>
                                      <p:tavLst>
                                        <p:tav tm="0">
                                          <p:val>
                                            <p:strVal val="#ppt_y-0.4"/>
                                          </p:val>
                                        </p:tav>
                                        <p:tav tm="100000">
                                          <p:val>
                                            <p:strVal val="#ppt_y+0.1"/>
                                          </p:val>
                                        </p:tav>
                                      </p:tavLst>
                                    </p:anim>
                                    <p:anim calcmode="lin" valueType="num">
                                      <p:cBhvr>
                                        <p:cTn id="271" dur="200" accel="100000" fill="hold">
                                          <p:stCondLst>
                                            <p:cond delay="800"/>
                                          </p:stCondLst>
                                        </p:cTn>
                                        <p:tgtEl>
                                          <p:spTgt spid="333904"/>
                                        </p:tgtEl>
                                        <p:attrNameLst>
                                          <p:attrName>ppt_x</p:attrName>
                                        </p:attrNameLst>
                                      </p:cBhvr>
                                      <p:tavLst>
                                        <p:tav tm="0">
                                          <p:val>
                                            <p:strVal val="#ppt_x-0.05"/>
                                          </p:val>
                                        </p:tav>
                                        <p:tav tm="100000">
                                          <p:val>
                                            <p:strVal val="#ppt_x"/>
                                          </p:val>
                                        </p:tav>
                                      </p:tavLst>
                                    </p:anim>
                                    <p:anim calcmode="lin" valueType="num">
                                      <p:cBhvr>
                                        <p:cTn id="272" dur="200" accel="100000" fill="hold">
                                          <p:stCondLst>
                                            <p:cond delay="800"/>
                                          </p:stCondLst>
                                        </p:cTn>
                                        <p:tgtEl>
                                          <p:spTgt spid="333904"/>
                                        </p:tgtEl>
                                        <p:attrNameLst>
                                          <p:attrName>ppt_y</p:attrName>
                                        </p:attrNameLst>
                                      </p:cBhvr>
                                      <p:tavLst>
                                        <p:tav tm="0">
                                          <p:val>
                                            <p:strVal val="#ppt_y+0.1"/>
                                          </p:val>
                                        </p:tav>
                                        <p:tav tm="100000">
                                          <p:val>
                                            <p:strVal val="#ppt_y"/>
                                          </p:val>
                                        </p:tav>
                                      </p:tavLst>
                                    </p:anim>
                                  </p:childTnLst>
                                </p:cTn>
                              </p:par>
                            </p:childTnLst>
                          </p:cTn>
                        </p:par>
                      </p:childTnLst>
                    </p:cTn>
                  </p:par>
                  <p:par>
                    <p:cTn id="273" fill="hold" nodeType="clickPar">
                      <p:stCondLst>
                        <p:cond delay="indefinite"/>
                      </p:stCondLst>
                      <p:childTnLst>
                        <p:par>
                          <p:cTn id="274" fill="hold" nodeType="withGroup">
                            <p:stCondLst>
                              <p:cond delay="0"/>
                            </p:stCondLst>
                            <p:childTnLst>
                              <p:par>
                                <p:cTn id="275" presetID="30" presetClass="entr" presetSubtype="0" fill="hold" grpId="0" nodeType="clickEffect">
                                  <p:stCondLst>
                                    <p:cond delay="0"/>
                                  </p:stCondLst>
                                  <p:childTnLst>
                                    <p:set>
                                      <p:cBhvr>
                                        <p:cTn id="276" dur="1" fill="hold">
                                          <p:stCondLst>
                                            <p:cond delay="0"/>
                                          </p:stCondLst>
                                        </p:cTn>
                                        <p:tgtEl>
                                          <p:spTgt spid="333905"/>
                                        </p:tgtEl>
                                        <p:attrNameLst>
                                          <p:attrName>style.visibility</p:attrName>
                                        </p:attrNameLst>
                                      </p:cBhvr>
                                      <p:to>
                                        <p:strVal val="visible"/>
                                      </p:to>
                                    </p:set>
                                    <p:animEffect transition="in" filter="fade">
                                      <p:cBhvr>
                                        <p:cTn id="277" dur="800" decel="100000"/>
                                        <p:tgtEl>
                                          <p:spTgt spid="333905"/>
                                        </p:tgtEl>
                                      </p:cBhvr>
                                    </p:animEffect>
                                    <p:anim calcmode="lin" valueType="num">
                                      <p:cBhvr>
                                        <p:cTn id="278" dur="800" decel="100000" fill="hold"/>
                                        <p:tgtEl>
                                          <p:spTgt spid="333905"/>
                                        </p:tgtEl>
                                        <p:attrNameLst>
                                          <p:attrName>style.rotation</p:attrName>
                                        </p:attrNameLst>
                                      </p:cBhvr>
                                      <p:tavLst>
                                        <p:tav tm="0">
                                          <p:val>
                                            <p:fltVal val="-90"/>
                                          </p:val>
                                        </p:tav>
                                        <p:tav tm="100000">
                                          <p:val>
                                            <p:fltVal val="0"/>
                                          </p:val>
                                        </p:tav>
                                      </p:tavLst>
                                    </p:anim>
                                    <p:anim calcmode="lin" valueType="num">
                                      <p:cBhvr>
                                        <p:cTn id="279" dur="800" decel="100000" fill="hold"/>
                                        <p:tgtEl>
                                          <p:spTgt spid="333905"/>
                                        </p:tgtEl>
                                        <p:attrNameLst>
                                          <p:attrName>ppt_x</p:attrName>
                                        </p:attrNameLst>
                                      </p:cBhvr>
                                      <p:tavLst>
                                        <p:tav tm="0">
                                          <p:val>
                                            <p:strVal val="#ppt_x+0.4"/>
                                          </p:val>
                                        </p:tav>
                                        <p:tav tm="100000">
                                          <p:val>
                                            <p:strVal val="#ppt_x-0.05"/>
                                          </p:val>
                                        </p:tav>
                                      </p:tavLst>
                                    </p:anim>
                                    <p:anim calcmode="lin" valueType="num">
                                      <p:cBhvr>
                                        <p:cTn id="280" dur="800" decel="100000" fill="hold"/>
                                        <p:tgtEl>
                                          <p:spTgt spid="333905"/>
                                        </p:tgtEl>
                                        <p:attrNameLst>
                                          <p:attrName>ppt_y</p:attrName>
                                        </p:attrNameLst>
                                      </p:cBhvr>
                                      <p:tavLst>
                                        <p:tav tm="0">
                                          <p:val>
                                            <p:strVal val="#ppt_y-0.4"/>
                                          </p:val>
                                        </p:tav>
                                        <p:tav tm="100000">
                                          <p:val>
                                            <p:strVal val="#ppt_y+0.1"/>
                                          </p:val>
                                        </p:tav>
                                      </p:tavLst>
                                    </p:anim>
                                    <p:anim calcmode="lin" valueType="num">
                                      <p:cBhvr>
                                        <p:cTn id="281" dur="200" accel="100000" fill="hold">
                                          <p:stCondLst>
                                            <p:cond delay="800"/>
                                          </p:stCondLst>
                                        </p:cTn>
                                        <p:tgtEl>
                                          <p:spTgt spid="333905"/>
                                        </p:tgtEl>
                                        <p:attrNameLst>
                                          <p:attrName>ppt_x</p:attrName>
                                        </p:attrNameLst>
                                      </p:cBhvr>
                                      <p:tavLst>
                                        <p:tav tm="0">
                                          <p:val>
                                            <p:strVal val="#ppt_x-0.05"/>
                                          </p:val>
                                        </p:tav>
                                        <p:tav tm="100000">
                                          <p:val>
                                            <p:strVal val="#ppt_x"/>
                                          </p:val>
                                        </p:tav>
                                      </p:tavLst>
                                    </p:anim>
                                    <p:anim calcmode="lin" valueType="num">
                                      <p:cBhvr>
                                        <p:cTn id="282" dur="200" accel="100000" fill="hold">
                                          <p:stCondLst>
                                            <p:cond delay="800"/>
                                          </p:stCondLst>
                                        </p:cTn>
                                        <p:tgtEl>
                                          <p:spTgt spid="333905"/>
                                        </p:tgtEl>
                                        <p:attrNameLst>
                                          <p:attrName>ppt_y</p:attrName>
                                        </p:attrNameLst>
                                      </p:cBhvr>
                                      <p:tavLst>
                                        <p:tav tm="0">
                                          <p:val>
                                            <p:strVal val="#ppt_y+0.1"/>
                                          </p:val>
                                        </p:tav>
                                        <p:tav tm="100000">
                                          <p:val>
                                            <p:strVal val="#ppt_y"/>
                                          </p:val>
                                        </p:tav>
                                      </p:tavLst>
                                    </p:anim>
                                  </p:childTnLst>
                                </p:cTn>
                              </p:par>
                            </p:childTnLst>
                          </p:cTn>
                        </p:par>
                      </p:childTnLst>
                    </p:cTn>
                  </p:par>
                  <p:par>
                    <p:cTn id="283" fill="hold" nodeType="clickPar">
                      <p:stCondLst>
                        <p:cond delay="indefinite"/>
                      </p:stCondLst>
                      <p:childTnLst>
                        <p:par>
                          <p:cTn id="284" fill="hold" nodeType="withGroup">
                            <p:stCondLst>
                              <p:cond delay="0"/>
                            </p:stCondLst>
                            <p:childTnLst>
                              <p:par>
                                <p:cTn id="285" presetID="30" presetClass="entr" presetSubtype="0" fill="hold" grpId="0" nodeType="clickEffect">
                                  <p:stCondLst>
                                    <p:cond delay="0"/>
                                  </p:stCondLst>
                                  <p:childTnLst>
                                    <p:set>
                                      <p:cBhvr>
                                        <p:cTn id="286" dur="1" fill="hold">
                                          <p:stCondLst>
                                            <p:cond delay="0"/>
                                          </p:stCondLst>
                                        </p:cTn>
                                        <p:tgtEl>
                                          <p:spTgt spid="333906"/>
                                        </p:tgtEl>
                                        <p:attrNameLst>
                                          <p:attrName>style.visibility</p:attrName>
                                        </p:attrNameLst>
                                      </p:cBhvr>
                                      <p:to>
                                        <p:strVal val="visible"/>
                                      </p:to>
                                    </p:set>
                                    <p:animEffect transition="in" filter="fade">
                                      <p:cBhvr>
                                        <p:cTn id="287" dur="800" decel="100000"/>
                                        <p:tgtEl>
                                          <p:spTgt spid="333906"/>
                                        </p:tgtEl>
                                      </p:cBhvr>
                                    </p:animEffect>
                                    <p:anim calcmode="lin" valueType="num">
                                      <p:cBhvr>
                                        <p:cTn id="288" dur="800" decel="100000" fill="hold"/>
                                        <p:tgtEl>
                                          <p:spTgt spid="333906"/>
                                        </p:tgtEl>
                                        <p:attrNameLst>
                                          <p:attrName>style.rotation</p:attrName>
                                        </p:attrNameLst>
                                      </p:cBhvr>
                                      <p:tavLst>
                                        <p:tav tm="0">
                                          <p:val>
                                            <p:fltVal val="-90"/>
                                          </p:val>
                                        </p:tav>
                                        <p:tav tm="100000">
                                          <p:val>
                                            <p:fltVal val="0"/>
                                          </p:val>
                                        </p:tav>
                                      </p:tavLst>
                                    </p:anim>
                                    <p:anim calcmode="lin" valueType="num">
                                      <p:cBhvr>
                                        <p:cTn id="289" dur="800" decel="100000" fill="hold"/>
                                        <p:tgtEl>
                                          <p:spTgt spid="333906"/>
                                        </p:tgtEl>
                                        <p:attrNameLst>
                                          <p:attrName>ppt_x</p:attrName>
                                        </p:attrNameLst>
                                      </p:cBhvr>
                                      <p:tavLst>
                                        <p:tav tm="0">
                                          <p:val>
                                            <p:strVal val="#ppt_x+0.4"/>
                                          </p:val>
                                        </p:tav>
                                        <p:tav tm="100000">
                                          <p:val>
                                            <p:strVal val="#ppt_x-0.05"/>
                                          </p:val>
                                        </p:tav>
                                      </p:tavLst>
                                    </p:anim>
                                    <p:anim calcmode="lin" valueType="num">
                                      <p:cBhvr>
                                        <p:cTn id="290" dur="800" decel="100000" fill="hold"/>
                                        <p:tgtEl>
                                          <p:spTgt spid="333906"/>
                                        </p:tgtEl>
                                        <p:attrNameLst>
                                          <p:attrName>ppt_y</p:attrName>
                                        </p:attrNameLst>
                                      </p:cBhvr>
                                      <p:tavLst>
                                        <p:tav tm="0">
                                          <p:val>
                                            <p:strVal val="#ppt_y-0.4"/>
                                          </p:val>
                                        </p:tav>
                                        <p:tav tm="100000">
                                          <p:val>
                                            <p:strVal val="#ppt_y+0.1"/>
                                          </p:val>
                                        </p:tav>
                                      </p:tavLst>
                                    </p:anim>
                                    <p:anim calcmode="lin" valueType="num">
                                      <p:cBhvr>
                                        <p:cTn id="291" dur="200" accel="100000" fill="hold">
                                          <p:stCondLst>
                                            <p:cond delay="800"/>
                                          </p:stCondLst>
                                        </p:cTn>
                                        <p:tgtEl>
                                          <p:spTgt spid="333906"/>
                                        </p:tgtEl>
                                        <p:attrNameLst>
                                          <p:attrName>ppt_x</p:attrName>
                                        </p:attrNameLst>
                                      </p:cBhvr>
                                      <p:tavLst>
                                        <p:tav tm="0">
                                          <p:val>
                                            <p:strVal val="#ppt_x-0.05"/>
                                          </p:val>
                                        </p:tav>
                                        <p:tav tm="100000">
                                          <p:val>
                                            <p:strVal val="#ppt_x"/>
                                          </p:val>
                                        </p:tav>
                                      </p:tavLst>
                                    </p:anim>
                                    <p:anim calcmode="lin" valueType="num">
                                      <p:cBhvr>
                                        <p:cTn id="292" dur="200" accel="100000" fill="hold">
                                          <p:stCondLst>
                                            <p:cond delay="800"/>
                                          </p:stCondLst>
                                        </p:cTn>
                                        <p:tgtEl>
                                          <p:spTgt spid="333906"/>
                                        </p:tgtEl>
                                        <p:attrNameLst>
                                          <p:attrName>ppt_y</p:attrName>
                                        </p:attrNameLst>
                                      </p:cBhvr>
                                      <p:tavLst>
                                        <p:tav tm="0">
                                          <p:val>
                                            <p:strVal val="#ppt_y+0.1"/>
                                          </p:val>
                                        </p:tav>
                                        <p:tav tm="100000">
                                          <p:val>
                                            <p:strVal val="#ppt_y"/>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30" presetClass="entr" presetSubtype="0" fill="hold" grpId="0" nodeType="clickEffect">
                                  <p:stCondLst>
                                    <p:cond delay="0"/>
                                  </p:stCondLst>
                                  <p:childTnLst>
                                    <p:set>
                                      <p:cBhvr>
                                        <p:cTn id="296" dur="1" fill="hold">
                                          <p:stCondLst>
                                            <p:cond delay="0"/>
                                          </p:stCondLst>
                                        </p:cTn>
                                        <p:tgtEl>
                                          <p:spTgt spid="333907"/>
                                        </p:tgtEl>
                                        <p:attrNameLst>
                                          <p:attrName>style.visibility</p:attrName>
                                        </p:attrNameLst>
                                      </p:cBhvr>
                                      <p:to>
                                        <p:strVal val="visible"/>
                                      </p:to>
                                    </p:set>
                                    <p:animEffect transition="in" filter="fade">
                                      <p:cBhvr>
                                        <p:cTn id="297" dur="800" decel="100000"/>
                                        <p:tgtEl>
                                          <p:spTgt spid="333907"/>
                                        </p:tgtEl>
                                      </p:cBhvr>
                                    </p:animEffect>
                                    <p:anim calcmode="lin" valueType="num">
                                      <p:cBhvr>
                                        <p:cTn id="298" dur="800" decel="100000" fill="hold"/>
                                        <p:tgtEl>
                                          <p:spTgt spid="333907"/>
                                        </p:tgtEl>
                                        <p:attrNameLst>
                                          <p:attrName>style.rotation</p:attrName>
                                        </p:attrNameLst>
                                      </p:cBhvr>
                                      <p:tavLst>
                                        <p:tav tm="0">
                                          <p:val>
                                            <p:fltVal val="-90"/>
                                          </p:val>
                                        </p:tav>
                                        <p:tav tm="100000">
                                          <p:val>
                                            <p:fltVal val="0"/>
                                          </p:val>
                                        </p:tav>
                                      </p:tavLst>
                                    </p:anim>
                                    <p:anim calcmode="lin" valueType="num">
                                      <p:cBhvr>
                                        <p:cTn id="299" dur="800" decel="100000" fill="hold"/>
                                        <p:tgtEl>
                                          <p:spTgt spid="333907"/>
                                        </p:tgtEl>
                                        <p:attrNameLst>
                                          <p:attrName>ppt_x</p:attrName>
                                        </p:attrNameLst>
                                      </p:cBhvr>
                                      <p:tavLst>
                                        <p:tav tm="0">
                                          <p:val>
                                            <p:strVal val="#ppt_x+0.4"/>
                                          </p:val>
                                        </p:tav>
                                        <p:tav tm="100000">
                                          <p:val>
                                            <p:strVal val="#ppt_x-0.05"/>
                                          </p:val>
                                        </p:tav>
                                      </p:tavLst>
                                    </p:anim>
                                    <p:anim calcmode="lin" valueType="num">
                                      <p:cBhvr>
                                        <p:cTn id="300" dur="800" decel="100000" fill="hold"/>
                                        <p:tgtEl>
                                          <p:spTgt spid="333907"/>
                                        </p:tgtEl>
                                        <p:attrNameLst>
                                          <p:attrName>ppt_y</p:attrName>
                                        </p:attrNameLst>
                                      </p:cBhvr>
                                      <p:tavLst>
                                        <p:tav tm="0">
                                          <p:val>
                                            <p:strVal val="#ppt_y-0.4"/>
                                          </p:val>
                                        </p:tav>
                                        <p:tav tm="100000">
                                          <p:val>
                                            <p:strVal val="#ppt_y+0.1"/>
                                          </p:val>
                                        </p:tav>
                                      </p:tavLst>
                                    </p:anim>
                                    <p:anim calcmode="lin" valueType="num">
                                      <p:cBhvr>
                                        <p:cTn id="301" dur="200" accel="100000" fill="hold">
                                          <p:stCondLst>
                                            <p:cond delay="800"/>
                                          </p:stCondLst>
                                        </p:cTn>
                                        <p:tgtEl>
                                          <p:spTgt spid="333907"/>
                                        </p:tgtEl>
                                        <p:attrNameLst>
                                          <p:attrName>ppt_x</p:attrName>
                                        </p:attrNameLst>
                                      </p:cBhvr>
                                      <p:tavLst>
                                        <p:tav tm="0">
                                          <p:val>
                                            <p:strVal val="#ppt_x-0.05"/>
                                          </p:val>
                                        </p:tav>
                                        <p:tav tm="100000">
                                          <p:val>
                                            <p:strVal val="#ppt_x"/>
                                          </p:val>
                                        </p:tav>
                                      </p:tavLst>
                                    </p:anim>
                                    <p:anim calcmode="lin" valueType="num">
                                      <p:cBhvr>
                                        <p:cTn id="302" dur="200" accel="100000" fill="hold">
                                          <p:stCondLst>
                                            <p:cond delay="800"/>
                                          </p:stCondLst>
                                        </p:cTn>
                                        <p:tgtEl>
                                          <p:spTgt spid="333907"/>
                                        </p:tgtEl>
                                        <p:attrNameLst>
                                          <p:attrName>ppt_y</p:attrName>
                                        </p:attrNameLst>
                                      </p:cBhvr>
                                      <p:tavLst>
                                        <p:tav tm="0">
                                          <p:val>
                                            <p:strVal val="#ppt_y+0.1"/>
                                          </p:val>
                                        </p:tav>
                                        <p:tav tm="100000">
                                          <p:val>
                                            <p:strVal val="#ppt_y"/>
                                          </p:val>
                                        </p:tav>
                                      </p:tavLst>
                                    </p:anim>
                                  </p:childTnLst>
                                </p:cTn>
                              </p:par>
                            </p:childTnLst>
                          </p:cTn>
                        </p:par>
                      </p:childTnLst>
                    </p:cTn>
                  </p:par>
                  <p:par>
                    <p:cTn id="303" fill="hold" nodeType="clickPar">
                      <p:stCondLst>
                        <p:cond delay="indefinite"/>
                      </p:stCondLst>
                      <p:childTnLst>
                        <p:par>
                          <p:cTn id="304" fill="hold" nodeType="withGroup">
                            <p:stCondLst>
                              <p:cond delay="0"/>
                            </p:stCondLst>
                            <p:childTnLst>
                              <p:par>
                                <p:cTn id="305" presetID="30" presetClass="entr" presetSubtype="0" fill="hold" grpId="0" nodeType="clickEffect">
                                  <p:stCondLst>
                                    <p:cond delay="0"/>
                                  </p:stCondLst>
                                  <p:childTnLst>
                                    <p:set>
                                      <p:cBhvr>
                                        <p:cTn id="306" dur="1" fill="hold">
                                          <p:stCondLst>
                                            <p:cond delay="0"/>
                                          </p:stCondLst>
                                        </p:cTn>
                                        <p:tgtEl>
                                          <p:spTgt spid="333908"/>
                                        </p:tgtEl>
                                        <p:attrNameLst>
                                          <p:attrName>style.visibility</p:attrName>
                                        </p:attrNameLst>
                                      </p:cBhvr>
                                      <p:to>
                                        <p:strVal val="visible"/>
                                      </p:to>
                                    </p:set>
                                    <p:animEffect transition="in" filter="fade">
                                      <p:cBhvr>
                                        <p:cTn id="307" dur="800" decel="100000"/>
                                        <p:tgtEl>
                                          <p:spTgt spid="333908"/>
                                        </p:tgtEl>
                                      </p:cBhvr>
                                    </p:animEffect>
                                    <p:anim calcmode="lin" valueType="num">
                                      <p:cBhvr>
                                        <p:cTn id="308" dur="800" decel="100000" fill="hold"/>
                                        <p:tgtEl>
                                          <p:spTgt spid="333908"/>
                                        </p:tgtEl>
                                        <p:attrNameLst>
                                          <p:attrName>style.rotation</p:attrName>
                                        </p:attrNameLst>
                                      </p:cBhvr>
                                      <p:tavLst>
                                        <p:tav tm="0">
                                          <p:val>
                                            <p:fltVal val="-90"/>
                                          </p:val>
                                        </p:tav>
                                        <p:tav tm="100000">
                                          <p:val>
                                            <p:fltVal val="0"/>
                                          </p:val>
                                        </p:tav>
                                      </p:tavLst>
                                    </p:anim>
                                    <p:anim calcmode="lin" valueType="num">
                                      <p:cBhvr>
                                        <p:cTn id="309" dur="800" decel="100000" fill="hold"/>
                                        <p:tgtEl>
                                          <p:spTgt spid="333908"/>
                                        </p:tgtEl>
                                        <p:attrNameLst>
                                          <p:attrName>ppt_x</p:attrName>
                                        </p:attrNameLst>
                                      </p:cBhvr>
                                      <p:tavLst>
                                        <p:tav tm="0">
                                          <p:val>
                                            <p:strVal val="#ppt_x+0.4"/>
                                          </p:val>
                                        </p:tav>
                                        <p:tav tm="100000">
                                          <p:val>
                                            <p:strVal val="#ppt_x-0.05"/>
                                          </p:val>
                                        </p:tav>
                                      </p:tavLst>
                                    </p:anim>
                                    <p:anim calcmode="lin" valueType="num">
                                      <p:cBhvr>
                                        <p:cTn id="310" dur="800" decel="100000" fill="hold"/>
                                        <p:tgtEl>
                                          <p:spTgt spid="333908"/>
                                        </p:tgtEl>
                                        <p:attrNameLst>
                                          <p:attrName>ppt_y</p:attrName>
                                        </p:attrNameLst>
                                      </p:cBhvr>
                                      <p:tavLst>
                                        <p:tav tm="0">
                                          <p:val>
                                            <p:strVal val="#ppt_y-0.4"/>
                                          </p:val>
                                        </p:tav>
                                        <p:tav tm="100000">
                                          <p:val>
                                            <p:strVal val="#ppt_y+0.1"/>
                                          </p:val>
                                        </p:tav>
                                      </p:tavLst>
                                    </p:anim>
                                    <p:anim calcmode="lin" valueType="num">
                                      <p:cBhvr>
                                        <p:cTn id="311" dur="200" accel="100000" fill="hold">
                                          <p:stCondLst>
                                            <p:cond delay="800"/>
                                          </p:stCondLst>
                                        </p:cTn>
                                        <p:tgtEl>
                                          <p:spTgt spid="333908"/>
                                        </p:tgtEl>
                                        <p:attrNameLst>
                                          <p:attrName>ppt_x</p:attrName>
                                        </p:attrNameLst>
                                      </p:cBhvr>
                                      <p:tavLst>
                                        <p:tav tm="0">
                                          <p:val>
                                            <p:strVal val="#ppt_x-0.05"/>
                                          </p:val>
                                        </p:tav>
                                        <p:tav tm="100000">
                                          <p:val>
                                            <p:strVal val="#ppt_x"/>
                                          </p:val>
                                        </p:tav>
                                      </p:tavLst>
                                    </p:anim>
                                    <p:anim calcmode="lin" valueType="num">
                                      <p:cBhvr>
                                        <p:cTn id="312" dur="200" accel="100000" fill="hold">
                                          <p:stCondLst>
                                            <p:cond delay="800"/>
                                          </p:stCondLst>
                                        </p:cTn>
                                        <p:tgtEl>
                                          <p:spTgt spid="333908"/>
                                        </p:tgtEl>
                                        <p:attrNameLst>
                                          <p:attrName>ppt_y</p:attrName>
                                        </p:attrNameLst>
                                      </p:cBhvr>
                                      <p:tavLst>
                                        <p:tav tm="0">
                                          <p:val>
                                            <p:strVal val="#ppt_y+0.1"/>
                                          </p:val>
                                        </p:tav>
                                        <p:tav tm="100000">
                                          <p:val>
                                            <p:strVal val="#ppt_y"/>
                                          </p:val>
                                        </p:tav>
                                      </p:tavLst>
                                    </p:anim>
                                  </p:childTnLst>
                                </p:cTn>
                              </p:par>
                            </p:childTnLst>
                          </p:cTn>
                        </p:par>
                      </p:childTnLst>
                    </p:cTn>
                  </p:par>
                  <p:par>
                    <p:cTn id="313" fill="hold" nodeType="clickPar">
                      <p:stCondLst>
                        <p:cond delay="indefinite"/>
                      </p:stCondLst>
                      <p:childTnLst>
                        <p:par>
                          <p:cTn id="314" fill="hold" nodeType="withGroup">
                            <p:stCondLst>
                              <p:cond delay="0"/>
                            </p:stCondLst>
                            <p:childTnLst>
                              <p:par>
                                <p:cTn id="315" presetID="30" presetClass="entr" presetSubtype="0" fill="hold" grpId="0" nodeType="clickEffect">
                                  <p:stCondLst>
                                    <p:cond delay="0"/>
                                  </p:stCondLst>
                                  <p:childTnLst>
                                    <p:set>
                                      <p:cBhvr>
                                        <p:cTn id="316" dur="1" fill="hold">
                                          <p:stCondLst>
                                            <p:cond delay="0"/>
                                          </p:stCondLst>
                                        </p:cTn>
                                        <p:tgtEl>
                                          <p:spTgt spid="333909"/>
                                        </p:tgtEl>
                                        <p:attrNameLst>
                                          <p:attrName>style.visibility</p:attrName>
                                        </p:attrNameLst>
                                      </p:cBhvr>
                                      <p:to>
                                        <p:strVal val="visible"/>
                                      </p:to>
                                    </p:set>
                                    <p:animEffect transition="in" filter="fade">
                                      <p:cBhvr>
                                        <p:cTn id="317" dur="800" decel="100000"/>
                                        <p:tgtEl>
                                          <p:spTgt spid="333909"/>
                                        </p:tgtEl>
                                      </p:cBhvr>
                                    </p:animEffect>
                                    <p:anim calcmode="lin" valueType="num">
                                      <p:cBhvr>
                                        <p:cTn id="318" dur="800" decel="100000" fill="hold"/>
                                        <p:tgtEl>
                                          <p:spTgt spid="333909"/>
                                        </p:tgtEl>
                                        <p:attrNameLst>
                                          <p:attrName>style.rotation</p:attrName>
                                        </p:attrNameLst>
                                      </p:cBhvr>
                                      <p:tavLst>
                                        <p:tav tm="0">
                                          <p:val>
                                            <p:fltVal val="-90"/>
                                          </p:val>
                                        </p:tav>
                                        <p:tav tm="100000">
                                          <p:val>
                                            <p:fltVal val="0"/>
                                          </p:val>
                                        </p:tav>
                                      </p:tavLst>
                                    </p:anim>
                                    <p:anim calcmode="lin" valueType="num">
                                      <p:cBhvr>
                                        <p:cTn id="319" dur="800" decel="100000" fill="hold"/>
                                        <p:tgtEl>
                                          <p:spTgt spid="333909"/>
                                        </p:tgtEl>
                                        <p:attrNameLst>
                                          <p:attrName>ppt_x</p:attrName>
                                        </p:attrNameLst>
                                      </p:cBhvr>
                                      <p:tavLst>
                                        <p:tav tm="0">
                                          <p:val>
                                            <p:strVal val="#ppt_x+0.4"/>
                                          </p:val>
                                        </p:tav>
                                        <p:tav tm="100000">
                                          <p:val>
                                            <p:strVal val="#ppt_x-0.05"/>
                                          </p:val>
                                        </p:tav>
                                      </p:tavLst>
                                    </p:anim>
                                    <p:anim calcmode="lin" valueType="num">
                                      <p:cBhvr>
                                        <p:cTn id="320" dur="800" decel="100000" fill="hold"/>
                                        <p:tgtEl>
                                          <p:spTgt spid="333909"/>
                                        </p:tgtEl>
                                        <p:attrNameLst>
                                          <p:attrName>ppt_y</p:attrName>
                                        </p:attrNameLst>
                                      </p:cBhvr>
                                      <p:tavLst>
                                        <p:tav tm="0">
                                          <p:val>
                                            <p:strVal val="#ppt_y-0.4"/>
                                          </p:val>
                                        </p:tav>
                                        <p:tav tm="100000">
                                          <p:val>
                                            <p:strVal val="#ppt_y+0.1"/>
                                          </p:val>
                                        </p:tav>
                                      </p:tavLst>
                                    </p:anim>
                                    <p:anim calcmode="lin" valueType="num">
                                      <p:cBhvr>
                                        <p:cTn id="321" dur="200" accel="100000" fill="hold">
                                          <p:stCondLst>
                                            <p:cond delay="800"/>
                                          </p:stCondLst>
                                        </p:cTn>
                                        <p:tgtEl>
                                          <p:spTgt spid="333909"/>
                                        </p:tgtEl>
                                        <p:attrNameLst>
                                          <p:attrName>ppt_x</p:attrName>
                                        </p:attrNameLst>
                                      </p:cBhvr>
                                      <p:tavLst>
                                        <p:tav tm="0">
                                          <p:val>
                                            <p:strVal val="#ppt_x-0.05"/>
                                          </p:val>
                                        </p:tav>
                                        <p:tav tm="100000">
                                          <p:val>
                                            <p:strVal val="#ppt_x"/>
                                          </p:val>
                                        </p:tav>
                                      </p:tavLst>
                                    </p:anim>
                                    <p:anim calcmode="lin" valueType="num">
                                      <p:cBhvr>
                                        <p:cTn id="322" dur="200" accel="100000" fill="hold">
                                          <p:stCondLst>
                                            <p:cond delay="800"/>
                                          </p:stCondLst>
                                        </p:cTn>
                                        <p:tgtEl>
                                          <p:spTgt spid="333909"/>
                                        </p:tgtEl>
                                        <p:attrNameLst>
                                          <p:attrName>ppt_y</p:attrName>
                                        </p:attrNameLst>
                                      </p:cBhvr>
                                      <p:tavLst>
                                        <p:tav tm="0">
                                          <p:val>
                                            <p:strVal val="#ppt_y+0.1"/>
                                          </p:val>
                                        </p:tav>
                                        <p:tav tm="100000">
                                          <p:val>
                                            <p:strVal val="#ppt_y"/>
                                          </p:val>
                                        </p:tav>
                                      </p:tavLst>
                                    </p:anim>
                                  </p:childTnLst>
                                </p:cTn>
                              </p:par>
                            </p:childTnLst>
                          </p:cTn>
                        </p:par>
                      </p:childTnLst>
                    </p:cTn>
                  </p:par>
                  <p:par>
                    <p:cTn id="323" fill="hold" nodeType="clickPar">
                      <p:stCondLst>
                        <p:cond delay="indefinite"/>
                      </p:stCondLst>
                      <p:childTnLst>
                        <p:par>
                          <p:cTn id="324" fill="hold" nodeType="withGroup">
                            <p:stCondLst>
                              <p:cond delay="0"/>
                            </p:stCondLst>
                            <p:childTnLst>
                              <p:par>
                                <p:cTn id="325" presetID="30" presetClass="entr" presetSubtype="0" fill="hold" grpId="0" nodeType="clickEffect">
                                  <p:stCondLst>
                                    <p:cond delay="0"/>
                                  </p:stCondLst>
                                  <p:childTnLst>
                                    <p:set>
                                      <p:cBhvr>
                                        <p:cTn id="326" dur="1" fill="hold">
                                          <p:stCondLst>
                                            <p:cond delay="0"/>
                                          </p:stCondLst>
                                        </p:cTn>
                                        <p:tgtEl>
                                          <p:spTgt spid="333910"/>
                                        </p:tgtEl>
                                        <p:attrNameLst>
                                          <p:attrName>style.visibility</p:attrName>
                                        </p:attrNameLst>
                                      </p:cBhvr>
                                      <p:to>
                                        <p:strVal val="visible"/>
                                      </p:to>
                                    </p:set>
                                    <p:animEffect transition="in" filter="fade">
                                      <p:cBhvr>
                                        <p:cTn id="327" dur="800" decel="100000"/>
                                        <p:tgtEl>
                                          <p:spTgt spid="333910"/>
                                        </p:tgtEl>
                                      </p:cBhvr>
                                    </p:animEffect>
                                    <p:anim calcmode="lin" valueType="num">
                                      <p:cBhvr>
                                        <p:cTn id="328" dur="800" decel="100000" fill="hold"/>
                                        <p:tgtEl>
                                          <p:spTgt spid="333910"/>
                                        </p:tgtEl>
                                        <p:attrNameLst>
                                          <p:attrName>style.rotation</p:attrName>
                                        </p:attrNameLst>
                                      </p:cBhvr>
                                      <p:tavLst>
                                        <p:tav tm="0">
                                          <p:val>
                                            <p:fltVal val="-90"/>
                                          </p:val>
                                        </p:tav>
                                        <p:tav tm="100000">
                                          <p:val>
                                            <p:fltVal val="0"/>
                                          </p:val>
                                        </p:tav>
                                      </p:tavLst>
                                    </p:anim>
                                    <p:anim calcmode="lin" valueType="num">
                                      <p:cBhvr>
                                        <p:cTn id="329" dur="800" decel="100000" fill="hold"/>
                                        <p:tgtEl>
                                          <p:spTgt spid="333910"/>
                                        </p:tgtEl>
                                        <p:attrNameLst>
                                          <p:attrName>ppt_x</p:attrName>
                                        </p:attrNameLst>
                                      </p:cBhvr>
                                      <p:tavLst>
                                        <p:tav tm="0">
                                          <p:val>
                                            <p:strVal val="#ppt_x+0.4"/>
                                          </p:val>
                                        </p:tav>
                                        <p:tav tm="100000">
                                          <p:val>
                                            <p:strVal val="#ppt_x-0.05"/>
                                          </p:val>
                                        </p:tav>
                                      </p:tavLst>
                                    </p:anim>
                                    <p:anim calcmode="lin" valueType="num">
                                      <p:cBhvr>
                                        <p:cTn id="330" dur="800" decel="100000" fill="hold"/>
                                        <p:tgtEl>
                                          <p:spTgt spid="333910"/>
                                        </p:tgtEl>
                                        <p:attrNameLst>
                                          <p:attrName>ppt_y</p:attrName>
                                        </p:attrNameLst>
                                      </p:cBhvr>
                                      <p:tavLst>
                                        <p:tav tm="0">
                                          <p:val>
                                            <p:strVal val="#ppt_y-0.4"/>
                                          </p:val>
                                        </p:tav>
                                        <p:tav tm="100000">
                                          <p:val>
                                            <p:strVal val="#ppt_y+0.1"/>
                                          </p:val>
                                        </p:tav>
                                      </p:tavLst>
                                    </p:anim>
                                    <p:anim calcmode="lin" valueType="num">
                                      <p:cBhvr>
                                        <p:cTn id="331" dur="200" accel="100000" fill="hold">
                                          <p:stCondLst>
                                            <p:cond delay="800"/>
                                          </p:stCondLst>
                                        </p:cTn>
                                        <p:tgtEl>
                                          <p:spTgt spid="333910"/>
                                        </p:tgtEl>
                                        <p:attrNameLst>
                                          <p:attrName>ppt_x</p:attrName>
                                        </p:attrNameLst>
                                      </p:cBhvr>
                                      <p:tavLst>
                                        <p:tav tm="0">
                                          <p:val>
                                            <p:strVal val="#ppt_x-0.05"/>
                                          </p:val>
                                        </p:tav>
                                        <p:tav tm="100000">
                                          <p:val>
                                            <p:strVal val="#ppt_x"/>
                                          </p:val>
                                        </p:tav>
                                      </p:tavLst>
                                    </p:anim>
                                    <p:anim calcmode="lin" valueType="num">
                                      <p:cBhvr>
                                        <p:cTn id="332" dur="200" accel="100000" fill="hold">
                                          <p:stCondLst>
                                            <p:cond delay="800"/>
                                          </p:stCondLst>
                                        </p:cTn>
                                        <p:tgtEl>
                                          <p:spTgt spid="333910"/>
                                        </p:tgtEl>
                                        <p:attrNameLst>
                                          <p:attrName>ppt_y</p:attrName>
                                        </p:attrNameLst>
                                      </p:cBhvr>
                                      <p:tavLst>
                                        <p:tav tm="0">
                                          <p:val>
                                            <p:strVal val="#ppt_y+0.1"/>
                                          </p:val>
                                        </p:tav>
                                        <p:tav tm="100000">
                                          <p:val>
                                            <p:strVal val="#ppt_y"/>
                                          </p:val>
                                        </p:tav>
                                      </p:tavLst>
                                    </p:anim>
                                  </p:childTnLst>
                                </p:cTn>
                              </p:par>
                            </p:childTnLst>
                          </p:cTn>
                        </p:par>
                      </p:childTnLst>
                    </p:cTn>
                  </p:par>
                  <p:par>
                    <p:cTn id="333" fill="hold" nodeType="clickPar">
                      <p:stCondLst>
                        <p:cond delay="indefinite"/>
                      </p:stCondLst>
                      <p:childTnLst>
                        <p:par>
                          <p:cTn id="334" fill="hold" nodeType="withGroup">
                            <p:stCondLst>
                              <p:cond delay="0"/>
                            </p:stCondLst>
                            <p:childTnLst>
                              <p:par>
                                <p:cTn id="335" presetID="30" presetClass="entr" presetSubtype="0" fill="hold" grpId="0" nodeType="clickEffect">
                                  <p:stCondLst>
                                    <p:cond delay="0"/>
                                  </p:stCondLst>
                                  <p:childTnLst>
                                    <p:set>
                                      <p:cBhvr>
                                        <p:cTn id="336" dur="1" fill="hold">
                                          <p:stCondLst>
                                            <p:cond delay="0"/>
                                          </p:stCondLst>
                                        </p:cTn>
                                        <p:tgtEl>
                                          <p:spTgt spid="333911"/>
                                        </p:tgtEl>
                                        <p:attrNameLst>
                                          <p:attrName>style.visibility</p:attrName>
                                        </p:attrNameLst>
                                      </p:cBhvr>
                                      <p:to>
                                        <p:strVal val="visible"/>
                                      </p:to>
                                    </p:set>
                                    <p:animEffect transition="in" filter="fade">
                                      <p:cBhvr>
                                        <p:cTn id="337" dur="800" decel="100000"/>
                                        <p:tgtEl>
                                          <p:spTgt spid="333911"/>
                                        </p:tgtEl>
                                      </p:cBhvr>
                                    </p:animEffect>
                                    <p:anim calcmode="lin" valueType="num">
                                      <p:cBhvr>
                                        <p:cTn id="338" dur="800" decel="100000" fill="hold"/>
                                        <p:tgtEl>
                                          <p:spTgt spid="333911"/>
                                        </p:tgtEl>
                                        <p:attrNameLst>
                                          <p:attrName>style.rotation</p:attrName>
                                        </p:attrNameLst>
                                      </p:cBhvr>
                                      <p:tavLst>
                                        <p:tav tm="0">
                                          <p:val>
                                            <p:fltVal val="-90"/>
                                          </p:val>
                                        </p:tav>
                                        <p:tav tm="100000">
                                          <p:val>
                                            <p:fltVal val="0"/>
                                          </p:val>
                                        </p:tav>
                                      </p:tavLst>
                                    </p:anim>
                                    <p:anim calcmode="lin" valueType="num">
                                      <p:cBhvr>
                                        <p:cTn id="339" dur="800" decel="100000" fill="hold"/>
                                        <p:tgtEl>
                                          <p:spTgt spid="333911"/>
                                        </p:tgtEl>
                                        <p:attrNameLst>
                                          <p:attrName>ppt_x</p:attrName>
                                        </p:attrNameLst>
                                      </p:cBhvr>
                                      <p:tavLst>
                                        <p:tav tm="0">
                                          <p:val>
                                            <p:strVal val="#ppt_x+0.4"/>
                                          </p:val>
                                        </p:tav>
                                        <p:tav tm="100000">
                                          <p:val>
                                            <p:strVal val="#ppt_x-0.05"/>
                                          </p:val>
                                        </p:tav>
                                      </p:tavLst>
                                    </p:anim>
                                    <p:anim calcmode="lin" valueType="num">
                                      <p:cBhvr>
                                        <p:cTn id="340" dur="800" decel="100000" fill="hold"/>
                                        <p:tgtEl>
                                          <p:spTgt spid="333911"/>
                                        </p:tgtEl>
                                        <p:attrNameLst>
                                          <p:attrName>ppt_y</p:attrName>
                                        </p:attrNameLst>
                                      </p:cBhvr>
                                      <p:tavLst>
                                        <p:tav tm="0">
                                          <p:val>
                                            <p:strVal val="#ppt_y-0.4"/>
                                          </p:val>
                                        </p:tav>
                                        <p:tav tm="100000">
                                          <p:val>
                                            <p:strVal val="#ppt_y+0.1"/>
                                          </p:val>
                                        </p:tav>
                                      </p:tavLst>
                                    </p:anim>
                                    <p:anim calcmode="lin" valueType="num">
                                      <p:cBhvr>
                                        <p:cTn id="341" dur="200" accel="100000" fill="hold">
                                          <p:stCondLst>
                                            <p:cond delay="800"/>
                                          </p:stCondLst>
                                        </p:cTn>
                                        <p:tgtEl>
                                          <p:spTgt spid="333911"/>
                                        </p:tgtEl>
                                        <p:attrNameLst>
                                          <p:attrName>ppt_x</p:attrName>
                                        </p:attrNameLst>
                                      </p:cBhvr>
                                      <p:tavLst>
                                        <p:tav tm="0">
                                          <p:val>
                                            <p:strVal val="#ppt_x-0.05"/>
                                          </p:val>
                                        </p:tav>
                                        <p:tav tm="100000">
                                          <p:val>
                                            <p:strVal val="#ppt_x"/>
                                          </p:val>
                                        </p:tav>
                                      </p:tavLst>
                                    </p:anim>
                                    <p:anim calcmode="lin" valueType="num">
                                      <p:cBhvr>
                                        <p:cTn id="342" dur="200" accel="100000" fill="hold">
                                          <p:stCondLst>
                                            <p:cond delay="800"/>
                                          </p:stCondLst>
                                        </p:cTn>
                                        <p:tgtEl>
                                          <p:spTgt spid="333911"/>
                                        </p:tgtEl>
                                        <p:attrNameLst>
                                          <p:attrName>ppt_y</p:attrName>
                                        </p:attrNameLst>
                                      </p:cBhvr>
                                      <p:tavLst>
                                        <p:tav tm="0">
                                          <p:val>
                                            <p:strVal val="#ppt_y+0.1"/>
                                          </p:val>
                                        </p:tav>
                                        <p:tav tm="100000">
                                          <p:val>
                                            <p:strVal val="#ppt_y"/>
                                          </p:val>
                                        </p:tav>
                                      </p:tavLst>
                                    </p:anim>
                                  </p:childTnLst>
                                </p:cTn>
                              </p:par>
                            </p:childTnLst>
                          </p:cTn>
                        </p:par>
                      </p:childTnLst>
                    </p:cTn>
                  </p:par>
                  <p:par>
                    <p:cTn id="343" fill="hold" nodeType="clickPar">
                      <p:stCondLst>
                        <p:cond delay="indefinite"/>
                      </p:stCondLst>
                      <p:childTnLst>
                        <p:par>
                          <p:cTn id="344" fill="hold" nodeType="withGroup">
                            <p:stCondLst>
                              <p:cond delay="0"/>
                            </p:stCondLst>
                            <p:childTnLst>
                              <p:par>
                                <p:cTn id="345" presetID="30" presetClass="entr" presetSubtype="0" fill="hold" grpId="0" nodeType="clickEffect">
                                  <p:stCondLst>
                                    <p:cond delay="0"/>
                                  </p:stCondLst>
                                  <p:childTnLst>
                                    <p:set>
                                      <p:cBhvr>
                                        <p:cTn id="346" dur="1" fill="hold">
                                          <p:stCondLst>
                                            <p:cond delay="0"/>
                                          </p:stCondLst>
                                        </p:cTn>
                                        <p:tgtEl>
                                          <p:spTgt spid="333912"/>
                                        </p:tgtEl>
                                        <p:attrNameLst>
                                          <p:attrName>style.visibility</p:attrName>
                                        </p:attrNameLst>
                                      </p:cBhvr>
                                      <p:to>
                                        <p:strVal val="visible"/>
                                      </p:to>
                                    </p:set>
                                    <p:animEffect transition="in" filter="fade">
                                      <p:cBhvr>
                                        <p:cTn id="347" dur="800" decel="100000"/>
                                        <p:tgtEl>
                                          <p:spTgt spid="333912"/>
                                        </p:tgtEl>
                                      </p:cBhvr>
                                    </p:animEffect>
                                    <p:anim calcmode="lin" valueType="num">
                                      <p:cBhvr>
                                        <p:cTn id="348" dur="800" decel="100000" fill="hold"/>
                                        <p:tgtEl>
                                          <p:spTgt spid="333912"/>
                                        </p:tgtEl>
                                        <p:attrNameLst>
                                          <p:attrName>style.rotation</p:attrName>
                                        </p:attrNameLst>
                                      </p:cBhvr>
                                      <p:tavLst>
                                        <p:tav tm="0">
                                          <p:val>
                                            <p:fltVal val="-90"/>
                                          </p:val>
                                        </p:tav>
                                        <p:tav tm="100000">
                                          <p:val>
                                            <p:fltVal val="0"/>
                                          </p:val>
                                        </p:tav>
                                      </p:tavLst>
                                    </p:anim>
                                    <p:anim calcmode="lin" valueType="num">
                                      <p:cBhvr>
                                        <p:cTn id="349" dur="800" decel="100000" fill="hold"/>
                                        <p:tgtEl>
                                          <p:spTgt spid="333912"/>
                                        </p:tgtEl>
                                        <p:attrNameLst>
                                          <p:attrName>ppt_x</p:attrName>
                                        </p:attrNameLst>
                                      </p:cBhvr>
                                      <p:tavLst>
                                        <p:tav tm="0">
                                          <p:val>
                                            <p:strVal val="#ppt_x+0.4"/>
                                          </p:val>
                                        </p:tav>
                                        <p:tav tm="100000">
                                          <p:val>
                                            <p:strVal val="#ppt_x-0.05"/>
                                          </p:val>
                                        </p:tav>
                                      </p:tavLst>
                                    </p:anim>
                                    <p:anim calcmode="lin" valueType="num">
                                      <p:cBhvr>
                                        <p:cTn id="350" dur="800" decel="100000" fill="hold"/>
                                        <p:tgtEl>
                                          <p:spTgt spid="333912"/>
                                        </p:tgtEl>
                                        <p:attrNameLst>
                                          <p:attrName>ppt_y</p:attrName>
                                        </p:attrNameLst>
                                      </p:cBhvr>
                                      <p:tavLst>
                                        <p:tav tm="0">
                                          <p:val>
                                            <p:strVal val="#ppt_y-0.4"/>
                                          </p:val>
                                        </p:tav>
                                        <p:tav tm="100000">
                                          <p:val>
                                            <p:strVal val="#ppt_y+0.1"/>
                                          </p:val>
                                        </p:tav>
                                      </p:tavLst>
                                    </p:anim>
                                    <p:anim calcmode="lin" valueType="num">
                                      <p:cBhvr>
                                        <p:cTn id="351" dur="200" accel="100000" fill="hold">
                                          <p:stCondLst>
                                            <p:cond delay="800"/>
                                          </p:stCondLst>
                                        </p:cTn>
                                        <p:tgtEl>
                                          <p:spTgt spid="333912"/>
                                        </p:tgtEl>
                                        <p:attrNameLst>
                                          <p:attrName>ppt_x</p:attrName>
                                        </p:attrNameLst>
                                      </p:cBhvr>
                                      <p:tavLst>
                                        <p:tav tm="0">
                                          <p:val>
                                            <p:strVal val="#ppt_x-0.05"/>
                                          </p:val>
                                        </p:tav>
                                        <p:tav tm="100000">
                                          <p:val>
                                            <p:strVal val="#ppt_x"/>
                                          </p:val>
                                        </p:tav>
                                      </p:tavLst>
                                    </p:anim>
                                    <p:anim calcmode="lin" valueType="num">
                                      <p:cBhvr>
                                        <p:cTn id="352" dur="200" accel="100000" fill="hold">
                                          <p:stCondLst>
                                            <p:cond delay="800"/>
                                          </p:stCondLst>
                                        </p:cTn>
                                        <p:tgtEl>
                                          <p:spTgt spid="333912"/>
                                        </p:tgtEl>
                                        <p:attrNameLst>
                                          <p:attrName>ppt_y</p:attrName>
                                        </p:attrNameLst>
                                      </p:cBhvr>
                                      <p:tavLst>
                                        <p:tav tm="0">
                                          <p:val>
                                            <p:strVal val="#ppt_y+0.1"/>
                                          </p:val>
                                        </p:tav>
                                        <p:tav tm="100000">
                                          <p:val>
                                            <p:strVal val="#ppt_y"/>
                                          </p:val>
                                        </p:tav>
                                      </p:tavLst>
                                    </p:anim>
                                  </p:childTnLst>
                                </p:cTn>
                              </p:par>
                            </p:childTnLst>
                          </p:cTn>
                        </p:par>
                      </p:childTnLst>
                    </p:cTn>
                  </p:par>
                  <p:par>
                    <p:cTn id="353" fill="hold" nodeType="clickPar">
                      <p:stCondLst>
                        <p:cond delay="indefinite"/>
                      </p:stCondLst>
                      <p:childTnLst>
                        <p:par>
                          <p:cTn id="354" fill="hold" nodeType="withGroup">
                            <p:stCondLst>
                              <p:cond delay="0"/>
                            </p:stCondLst>
                            <p:childTnLst>
                              <p:par>
                                <p:cTn id="355" presetID="30" presetClass="entr" presetSubtype="0" fill="hold" grpId="0" nodeType="clickEffect">
                                  <p:stCondLst>
                                    <p:cond delay="0"/>
                                  </p:stCondLst>
                                  <p:childTnLst>
                                    <p:set>
                                      <p:cBhvr>
                                        <p:cTn id="356" dur="1" fill="hold">
                                          <p:stCondLst>
                                            <p:cond delay="0"/>
                                          </p:stCondLst>
                                        </p:cTn>
                                        <p:tgtEl>
                                          <p:spTgt spid="333830"/>
                                        </p:tgtEl>
                                        <p:attrNameLst>
                                          <p:attrName>style.visibility</p:attrName>
                                        </p:attrNameLst>
                                      </p:cBhvr>
                                      <p:to>
                                        <p:strVal val="visible"/>
                                      </p:to>
                                    </p:set>
                                    <p:animEffect transition="in" filter="fade">
                                      <p:cBhvr>
                                        <p:cTn id="357" dur="800" decel="100000"/>
                                        <p:tgtEl>
                                          <p:spTgt spid="333830"/>
                                        </p:tgtEl>
                                      </p:cBhvr>
                                    </p:animEffect>
                                    <p:anim calcmode="lin" valueType="num">
                                      <p:cBhvr>
                                        <p:cTn id="358" dur="800" decel="100000" fill="hold"/>
                                        <p:tgtEl>
                                          <p:spTgt spid="333830"/>
                                        </p:tgtEl>
                                        <p:attrNameLst>
                                          <p:attrName>style.rotation</p:attrName>
                                        </p:attrNameLst>
                                      </p:cBhvr>
                                      <p:tavLst>
                                        <p:tav tm="0">
                                          <p:val>
                                            <p:fltVal val="-90"/>
                                          </p:val>
                                        </p:tav>
                                        <p:tav tm="100000">
                                          <p:val>
                                            <p:fltVal val="0"/>
                                          </p:val>
                                        </p:tav>
                                      </p:tavLst>
                                    </p:anim>
                                    <p:anim calcmode="lin" valueType="num">
                                      <p:cBhvr>
                                        <p:cTn id="359" dur="800" decel="100000" fill="hold"/>
                                        <p:tgtEl>
                                          <p:spTgt spid="333830"/>
                                        </p:tgtEl>
                                        <p:attrNameLst>
                                          <p:attrName>ppt_x</p:attrName>
                                        </p:attrNameLst>
                                      </p:cBhvr>
                                      <p:tavLst>
                                        <p:tav tm="0">
                                          <p:val>
                                            <p:strVal val="#ppt_x+0.4"/>
                                          </p:val>
                                        </p:tav>
                                        <p:tav tm="100000">
                                          <p:val>
                                            <p:strVal val="#ppt_x-0.05"/>
                                          </p:val>
                                        </p:tav>
                                      </p:tavLst>
                                    </p:anim>
                                    <p:anim calcmode="lin" valueType="num">
                                      <p:cBhvr>
                                        <p:cTn id="360" dur="800" decel="100000" fill="hold"/>
                                        <p:tgtEl>
                                          <p:spTgt spid="333830"/>
                                        </p:tgtEl>
                                        <p:attrNameLst>
                                          <p:attrName>ppt_y</p:attrName>
                                        </p:attrNameLst>
                                      </p:cBhvr>
                                      <p:tavLst>
                                        <p:tav tm="0">
                                          <p:val>
                                            <p:strVal val="#ppt_y-0.4"/>
                                          </p:val>
                                        </p:tav>
                                        <p:tav tm="100000">
                                          <p:val>
                                            <p:strVal val="#ppt_y+0.1"/>
                                          </p:val>
                                        </p:tav>
                                      </p:tavLst>
                                    </p:anim>
                                    <p:anim calcmode="lin" valueType="num">
                                      <p:cBhvr>
                                        <p:cTn id="361" dur="200" accel="100000" fill="hold">
                                          <p:stCondLst>
                                            <p:cond delay="800"/>
                                          </p:stCondLst>
                                        </p:cTn>
                                        <p:tgtEl>
                                          <p:spTgt spid="333830"/>
                                        </p:tgtEl>
                                        <p:attrNameLst>
                                          <p:attrName>ppt_x</p:attrName>
                                        </p:attrNameLst>
                                      </p:cBhvr>
                                      <p:tavLst>
                                        <p:tav tm="0">
                                          <p:val>
                                            <p:strVal val="#ppt_x-0.05"/>
                                          </p:val>
                                        </p:tav>
                                        <p:tav tm="100000">
                                          <p:val>
                                            <p:strVal val="#ppt_x"/>
                                          </p:val>
                                        </p:tav>
                                      </p:tavLst>
                                    </p:anim>
                                    <p:anim calcmode="lin" valueType="num">
                                      <p:cBhvr>
                                        <p:cTn id="362" dur="200" accel="100000" fill="hold">
                                          <p:stCondLst>
                                            <p:cond delay="800"/>
                                          </p:stCondLst>
                                        </p:cTn>
                                        <p:tgtEl>
                                          <p:spTgt spid="333830"/>
                                        </p:tgtEl>
                                        <p:attrNameLst>
                                          <p:attrName>ppt_y</p:attrName>
                                        </p:attrNameLst>
                                      </p:cBhvr>
                                      <p:tavLst>
                                        <p:tav tm="0">
                                          <p:val>
                                            <p:strVal val="#ppt_y+0.1"/>
                                          </p:val>
                                        </p:tav>
                                        <p:tav tm="100000">
                                          <p:val>
                                            <p:strVal val="#ppt_y"/>
                                          </p:val>
                                        </p:tav>
                                      </p:tavLst>
                                    </p:anim>
                                  </p:childTnLst>
                                </p:cTn>
                              </p:par>
                            </p:childTnLst>
                          </p:cTn>
                        </p:par>
                      </p:childTnLst>
                    </p:cTn>
                  </p:par>
                  <p:par>
                    <p:cTn id="363" fill="hold" nodeType="clickPar">
                      <p:stCondLst>
                        <p:cond delay="indefinite"/>
                      </p:stCondLst>
                      <p:childTnLst>
                        <p:par>
                          <p:cTn id="364" fill="hold" nodeType="withGroup">
                            <p:stCondLst>
                              <p:cond delay="0"/>
                            </p:stCondLst>
                            <p:childTnLst>
                              <p:par>
                                <p:cTn id="365" presetID="30" presetClass="entr" presetSubtype="0" fill="hold" grpId="0" nodeType="clickEffect">
                                  <p:stCondLst>
                                    <p:cond delay="0"/>
                                  </p:stCondLst>
                                  <p:childTnLst>
                                    <p:set>
                                      <p:cBhvr>
                                        <p:cTn id="366" dur="1" fill="hold">
                                          <p:stCondLst>
                                            <p:cond delay="0"/>
                                          </p:stCondLst>
                                        </p:cTn>
                                        <p:tgtEl>
                                          <p:spTgt spid="333829"/>
                                        </p:tgtEl>
                                        <p:attrNameLst>
                                          <p:attrName>style.visibility</p:attrName>
                                        </p:attrNameLst>
                                      </p:cBhvr>
                                      <p:to>
                                        <p:strVal val="visible"/>
                                      </p:to>
                                    </p:set>
                                    <p:animEffect transition="in" filter="fade">
                                      <p:cBhvr>
                                        <p:cTn id="367" dur="800" decel="100000"/>
                                        <p:tgtEl>
                                          <p:spTgt spid="333829"/>
                                        </p:tgtEl>
                                      </p:cBhvr>
                                    </p:animEffect>
                                    <p:anim calcmode="lin" valueType="num">
                                      <p:cBhvr>
                                        <p:cTn id="368" dur="800" decel="100000" fill="hold"/>
                                        <p:tgtEl>
                                          <p:spTgt spid="333829"/>
                                        </p:tgtEl>
                                        <p:attrNameLst>
                                          <p:attrName>style.rotation</p:attrName>
                                        </p:attrNameLst>
                                      </p:cBhvr>
                                      <p:tavLst>
                                        <p:tav tm="0">
                                          <p:val>
                                            <p:fltVal val="-90"/>
                                          </p:val>
                                        </p:tav>
                                        <p:tav tm="100000">
                                          <p:val>
                                            <p:fltVal val="0"/>
                                          </p:val>
                                        </p:tav>
                                      </p:tavLst>
                                    </p:anim>
                                    <p:anim calcmode="lin" valueType="num">
                                      <p:cBhvr>
                                        <p:cTn id="369" dur="800" decel="100000" fill="hold"/>
                                        <p:tgtEl>
                                          <p:spTgt spid="333829"/>
                                        </p:tgtEl>
                                        <p:attrNameLst>
                                          <p:attrName>ppt_x</p:attrName>
                                        </p:attrNameLst>
                                      </p:cBhvr>
                                      <p:tavLst>
                                        <p:tav tm="0">
                                          <p:val>
                                            <p:strVal val="#ppt_x+0.4"/>
                                          </p:val>
                                        </p:tav>
                                        <p:tav tm="100000">
                                          <p:val>
                                            <p:strVal val="#ppt_x-0.05"/>
                                          </p:val>
                                        </p:tav>
                                      </p:tavLst>
                                    </p:anim>
                                    <p:anim calcmode="lin" valueType="num">
                                      <p:cBhvr>
                                        <p:cTn id="370" dur="800" decel="100000" fill="hold"/>
                                        <p:tgtEl>
                                          <p:spTgt spid="333829"/>
                                        </p:tgtEl>
                                        <p:attrNameLst>
                                          <p:attrName>ppt_y</p:attrName>
                                        </p:attrNameLst>
                                      </p:cBhvr>
                                      <p:tavLst>
                                        <p:tav tm="0">
                                          <p:val>
                                            <p:strVal val="#ppt_y-0.4"/>
                                          </p:val>
                                        </p:tav>
                                        <p:tav tm="100000">
                                          <p:val>
                                            <p:strVal val="#ppt_y+0.1"/>
                                          </p:val>
                                        </p:tav>
                                      </p:tavLst>
                                    </p:anim>
                                    <p:anim calcmode="lin" valueType="num">
                                      <p:cBhvr>
                                        <p:cTn id="371" dur="200" accel="100000" fill="hold">
                                          <p:stCondLst>
                                            <p:cond delay="800"/>
                                          </p:stCondLst>
                                        </p:cTn>
                                        <p:tgtEl>
                                          <p:spTgt spid="333829"/>
                                        </p:tgtEl>
                                        <p:attrNameLst>
                                          <p:attrName>ppt_x</p:attrName>
                                        </p:attrNameLst>
                                      </p:cBhvr>
                                      <p:tavLst>
                                        <p:tav tm="0">
                                          <p:val>
                                            <p:strVal val="#ppt_x-0.05"/>
                                          </p:val>
                                        </p:tav>
                                        <p:tav tm="100000">
                                          <p:val>
                                            <p:strVal val="#ppt_x"/>
                                          </p:val>
                                        </p:tav>
                                      </p:tavLst>
                                    </p:anim>
                                    <p:anim calcmode="lin" valueType="num">
                                      <p:cBhvr>
                                        <p:cTn id="372" dur="200" accel="100000" fill="hold">
                                          <p:stCondLst>
                                            <p:cond delay="800"/>
                                          </p:stCondLst>
                                        </p:cTn>
                                        <p:tgtEl>
                                          <p:spTgt spid="333829"/>
                                        </p:tgtEl>
                                        <p:attrNameLst>
                                          <p:attrName>ppt_y</p:attrName>
                                        </p:attrNameLst>
                                      </p:cBhvr>
                                      <p:tavLst>
                                        <p:tav tm="0">
                                          <p:val>
                                            <p:strVal val="#ppt_y+0.1"/>
                                          </p:val>
                                        </p:tav>
                                        <p:tav tm="100000">
                                          <p:val>
                                            <p:strVal val="#ppt_y"/>
                                          </p:val>
                                        </p:tav>
                                      </p:tavLst>
                                    </p:anim>
                                  </p:childTnLst>
                                </p:cTn>
                              </p:par>
                            </p:childTnLst>
                          </p:cTn>
                        </p:par>
                      </p:childTnLst>
                    </p:cTn>
                  </p:par>
                  <p:par>
                    <p:cTn id="373" fill="hold" nodeType="clickPar">
                      <p:stCondLst>
                        <p:cond delay="indefinite"/>
                      </p:stCondLst>
                      <p:childTnLst>
                        <p:par>
                          <p:cTn id="374" fill="hold" nodeType="withGroup">
                            <p:stCondLst>
                              <p:cond delay="0"/>
                            </p:stCondLst>
                            <p:childTnLst>
                              <p:par>
                                <p:cTn id="375" presetID="30" presetClass="entr" presetSubtype="0" fill="hold" grpId="0" nodeType="clickEffect">
                                  <p:stCondLst>
                                    <p:cond delay="0"/>
                                  </p:stCondLst>
                                  <p:childTnLst>
                                    <p:set>
                                      <p:cBhvr>
                                        <p:cTn id="376" dur="1" fill="hold">
                                          <p:stCondLst>
                                            <p:cond delay="0"/>
                                          </p:stCondLst>
                                        </p:cTn>
                                        <p:tgtEl>
                                          <p:spTgt spid="333913"/>
                                        </p:tgtEl>
                                        <p:attrNameLst>
                                          <p:attrName>style.visibility</p:attrName>
                                        </p:attrNameLst>
                                      </p:cBhvr>
                                      <p:to>
                                        <p:strVal val="visible"/>
                                      </p:to>
                                    </p:set>
                                    <p:animEffect transition="in" filter="fade">
                                      <p:cBhvr>
                                        <p:cTn id="377" dur="800" decel="100000"/>
                                        <p:tgtEl>
                                          <p:spTgt spid="333913"/>
                                        </p:tgtEl>
                                      </p:cBhvr>
                                    </p:animEffect>
                                    <p:anim calcmode="lin" valueType="num">
                                      <p:cBhvr>
                                        <p:cTn id="378" dur="800" decel="100000" fill="hold"/>
                                        <p:tgtEl>
                                          <p:spTgt spid="333913"/>
                                        </p:tgtEl>
                                        <p:attrNameLst>
                                          <p:attrName>style.rotation</p:attrName>
                                        </p:attrNameLst>
                                      </p:cBhvr>
                                      <p:tavLst>
                                        <p:tav tm="0">
                                          <p:val>
                                            <p:fltVal val="-90"/>
                                          </p:val>
                                        </p:tav>
                                        <p:tav tm="100000">
                                          <p:val>
                                            <p:fltVal val="0"/>
                                          </p:val>
                                        </p:tav>
                                      </p:tavLst>
                                    </p:anim>
                                    <p:anim calcmode="lin" valueType="num">
                                      <p:cBhvr>
                                        <p:cTn id="379" dur="800" decel="100000" fill="hold"/>
                                        <p:tgtEl>
                                          <p:spTgt spid="333913"/>
                                        </p:tgtEl>
                                        <p:attrNameLst>
                                          <p:attrName>ppt_x</p:attrName>
                                        </p:attrNameLst>
                                      </p:cBhvr>
                                      <p:tavLst>
                                        <p:tav tm="0">
                                          <p:val>
                                            <p:strVal val="#ppt_x+0.4"/>
                                          </p:val>
                                        </p:tav>
                                        <p:tav tm="100000">
                                          <p:val>
                                            <p:strVal val="#ppt_x-0.05"/>
                                          </p:val>
                                        </p:tav>
                                      </p:tavLst>
                                    </p:anim>
                                    <p:anim calcmode="lin" valueType="num">
                                      <p:cBhvr>
                                        <p:cTn id="380" dur="800" decel="100000" fill="hold"/>
                                        <p:tgtEl>
                                          <p:spTgt spid="333913"/>
                                        </p:tgtEl>
                                        <p:attrNameLst>
                                          <p:attrName>ppt_y</p:attrName>
                                        </p:attrNameLst>
                                      </p:cBhvr>
                                      <p:tavLst>
                                        <p:tav tm="0">
                                          <p:val>
                                            <p:strVal val="#ppt_y-0.4"/>
                                          </p:val>
                                        </p:tav>
                                        <p:tav tm="100000">
                                          <p:val>
                                            <p:strVal val="#ppt_y+0.1"/>
                                          </p:val>
                                        </p:tav>
                                      </p:tavLst>
                                    </p:anim>
                                    <p:anim calcmode="lin" valueType="num">
                                      <p:cBhvr>
                                        <p:cTn id="381" dur="200" accel="100000" fill="hold">
                                          <p:stCondLst>
                                            <p:cond delay="800"/>
                                          </p:stCondLst>
                                        </p:cTn>
                                        <p:tgtEl>
                                          <p:spTgt spid="333913"/>
                                        </p:tgtEl>
                                        <p:attrNameLst>
                                          <p:attrName>ppt_x</p:attrName>
                                        </p:attrNameLst>
                                      </p:cBhvr>
                                      <p:tavLst>
                                        <p:tav tm="0">
                                          <p:val>
                                            <p:strVal val="#ppt_x-0.05"/>
                                          </p:val>
                                        </p:tav>
                                        <p:tav tm="100000">
                                          <p:val>
                                            <p:strVal val="#ppt_x"/>
                                          </p:val>
                                        </p:tav>
                                      </p:tavLst>
                                    </p:anim>
                                    <p:anim calcmode="lin" valueType="num">
                                      <p:cBhvr>
                                        <p:cTn id="382" dur="200" accel="100000" fill="hold">
                                          <p:stCondLst>
                                            <p:cond delay="800"/>
                                          </p:stCondLst>
                                        </p:cTn>
                                        <p:tgtEl>
                                          <p:spTgt spid="333913"/>
                                        </p:tgtEl>
                                        <p:attrNameLst>
                                          <p:attrName>ppt_y</p:attrName>
                                        </p:attrNameLst>
                                      </p:cBhvr>
                                      <p:tavLst>
                                        <p:tav tm="0">
                                          <p:val>
                                            <p:strVal val="#ppt_y+0.1"/>
                                          </p:val>
                                        </p:tav>
                                        <p:tav tm="100000">
                                          <p:val>
                                            <p:strVal val="#ppt_y"/>
                                          </p:val>
                                        </p:tav>
                                      </p:tavLst>
                                    </p:anim>
                                  </p:childTnLst>
                                </p:cTn>
                              </p:par>
                            </p:childTnLst>
                          </p:cTn>
                        </p:par>
                      </p:childTnLst>
                    </p:cTn>
                  </p:par>
                  <p:par>
                    <p:cTn id="383" fill="hold" nodeType="clickPar">
                      <p:stCondLst>
                        <p:cond delay="indefinite"/>
                      </p:stCondLst>
                      <p:childTnLst>
                        <p:par>
                          <p:cTn id="384" fill="hold" nodeType="withGroup">
                            <p:stCondLst>
                              <p:cond delay="0"/>
                            </p:stCondLst>
                            <p:childTnLst>
                              <p:par>
                                <p:cTn id="385" presetID="30" presetClass="entr" presetSubtype="0" fill="hold" grpId="0" nodeType="clickEffect">
                                  <p:stCondLst>
                                    <p:cond delay="0"/>
                                  </p:stCondLst>
                                  <p:childTnLst>
                                    <p:set>
                                      <p:cBhvr>
                                        <p:cTn id="386" dur="1" fill="hold">
                                          <p:stCondLst>
                                            <p:cond delay="0"/>
                                          </p:stCondLst>
                                        </p:cTn>
                                        <p:tgtEl>
                                          <p:spTgt spid="333914"/>
                                        </p:tgtEl>
                                        <p:attrNameLst>
                                          <p:attrName>style.visibility</p:attrName>
                                        </p:attrNameLst>
                                      </p:cBhvr>
                                      <p:to>
                                        <p:strVal val="visible"/>
                                      </p:to>
                                    </p:set>
                                    <p:animEffect transition="in" filter="fade">
                                      <p:cBhvr>
                                        <p:cTn id="387" dur="800" decel="100000"/>
                                        <p:tgtEl>
                                          <p:spTgt spid="333914"/>
                                        </p:tgtEl>
                                      </p:cBhvr>
                                    </p:animEffect>
                                    <p:anim calcmode="lin" valueType="num">
                                      <p:cBhvr>
                                        <p:cTn id="388" dur="800" decel="100000" fill="hold"/>
                                        <p:tgtEl>
                                          <p:spTgt spid="333914"/>
                                        </p:tgtEl>
                                        <p:attrNameLst>
                                          <p:attrName>style.rotation</p:attrName>
                                        </p:attrNameLst>
                                      </p:cBhvr>
                                      <p:tavLst>
                                        <p:tav tm="0">
                                          <p:val>
                                            <p:fltVal val="-90"/>
                                          </p:val>
                                        </p:tav>
                                        <p:tav tm="100000">
                                          <p:val>
                                            <p:fltVal val="0"/>
                                          </p:val>
                                        </p:tav>
                                      </p:tavLst>
                                    </p:anim>
                                    <p:anim calcmode="lin" valueType="num">
                                      <p:cBhvr>
                                        <p:cTn id="389" dur="800" decel="100000" fill="hold"/>
                                        <p:tgtEl>
                                          <p:spTgt spid="333914"/>
                                        </p:tgtEl>
                                        <p:attrNameLst>
                                          <p:attrName>ppt_x</p:attrName>
                                        </p:attrNameLst>
                                      </p:cBhvr>
                                      <p:tavLst>
                                        <p:tav tm="0">
                                          <p:val>
                                            <p:strVal val="#ppt_x+0.4"/>
                                          </p:val>
                                        </p:tav>
                                        <p:tav tm="100000">
                                          <p:val>
                                            <p:strVal val="#ppt_x-0.05"/>
                                          </p:val>
                                        </p:tav>
                                      </p:tavLst>
                                    </p:anim>
                                    <p:anim calcmode="lin" valueType="num">
                                      <p:cBhvr>
                                        <p:cTn id="390" dur="800" decel="100000" fill="hold"/>
                                        <p:tgtEl>
                                          <p:spTgt spid="333914"/>
                                        </p:tgtEl>
                                        <p:attrNameLst>
                                          <p:attrName>ppt_y</p:attrName>
                                        </p:attrNameLst>
                                      </p:cBhvr>
                                      <p:tavLst>
                                        <p:tav tm="0">
                                          <p:val>
                                            <p:strVal val="#ppt_y-0.4"/>
                                          </p:val>
                                        </p:tav>
                                        <p:tav tm="100000">
                                          <p:val>
                                            <p:strVal val="#ppt_y+0.1"/>
                                          </p:val>
                                        </p:tav>
                                      </p:tavLst>
                                    </p:anim>
                                    <p:anim calcmode="lin" valueType="num">
                                      <p:cBhvr>
                                        <p:cTn id="391" dur="200" accel="100000" fill="hold">
                                          <p:stCondLst>
                                            <p:cond delay="800"/>
                                          </p:stCondLst>
                                        </p:cTn>
                                        <p:tgtEl>
                                          <p:spTgt spid="333914"/>
                                        </p:tgtEl>
                                        <p:attrNameLst>
                                          <p:attrName>ppt_x</p:attrName>
                                        </p:attrNameLst>
                                      </p:cBhvr>
                                      <p:tavLst>
                                        <p:tav tm="0">
                                          <p:val>
                                            <p:strVal val="#ppt_x-0.05"/>
                                          </p:val>
                                        </p:tav>
                                        <p:tav tm="100000">
                                          <p:val>
                                            <p:strVal val="#ppt_x"/>
                                          </p:val>
                                        </p:tav>
                                      </p:tavLst>
                                    </p:anim>
                                    <p:anim calcmode="lin" valueType="num">
                                      <p:cBhvr>
                                        <p:cTn id="392" dur="200" accel="100000" fill="hold">
                                          <p:stCondLst>
                                            <p:cond delay="800"/>
                                          </p:stCondLst>
                                        </p:cTn>
                                        <p:tgtEl>
                                          <p:spTgt spid="333914"/>
                                        </p:tgtEl>
                                        <p:attrNameLst>
                                          <p:attrName>ppt_y</p:attrName>
                                        </p:attrNameLst>
                                      </p:cBhvr>
                                      <p:tavLst>
                                        <p:tav tm="0">
                                          <p:val>
                                            <p:strVal val="#ppt_y+0.1"/>
                                          </p:val>
                                        </p:tav>
                                        <p:tav tm="100000">
                                          <p:val>
                                            <p:strVal val="#ppt_y"/>
                                          </p:val>
                                        </p:tav>
                                      </p:tavLst>
                                    </p:anim>
                                  </p:childTnLst>
                                </p:cTn>
                              </p:par>
                            </p:childTnLst>
                          </p:cTn>
                        </p:par>
                      </p:childTnLst>
                    </p:cTn>
                  </p:par>
                  <p:par>
                    <p:cTn id="393" fill="hold" nodeType="clickPar">
                      <p:stCondLst>
                        <p:cond delay="indefinite"/>
                      </p:stCondLst>
                      <p:childTnLst>
                        <p:par>
                          <p:cTn id="394" fill="hold" nodeType="withGroup">
                            <p:stCondLst>
                              <p:cond delay="0"/>
                            </p:stCondLst>
                            <p:childTnLst>
                              <p:par>
                                <p:cTn id="395" presetID="30" presetClass="entr" presetSubtype="0" fill="hold" grpId="0" nodeType="clickEffect">
                                  <p:stCondLst>
                                    <p:cond delay="0"/>
                                  </p:stCondLst>
                                  <p:childTnLst>
                                    <p:set>
                                      <p:cBhvr>
                                        <p:cTn id="396" dur="1" fill="hold">
                                          <p:stCondLst>
                                            <p:cond delay="0"/>
                                          </p:stCondLst>
                                        </p:cTn>
                                        <p:tgtEl>
                                          <p:spTgt spid="333915"/>
                                        </p:tgtEl>
                                        <p:attrNameLst>
                                          <p:attrName>style.visibility</p:attrName>
                                        </p:attrNameLst>
                                      </p:cBhvr>
                                      <p:to>
                                        <p:strVal val="visible"/>
                                      </p:to>
                                    </p:set>
                                    <p:animEffect transition="in" filter="fade">
                                      <p:cBhvr>
                                        <p:cTn id="397" dur="800" decel="100000"/>
                                        <p:tgtEl>
                                          <p:spTgt spid="333915"/>
                                        </p:tgtEl>
                                      </p:cBhvr>
                                    </p:animEffect>
                                    <p:anim calcmode="lin" valueType="num">
                                      <p:cBhvr>
                                        <p:cTn id="398" dur="800" decel="100000" fill="hold"/>
                                        <p:tgtEl>
                                          <p:spTgt spid="333915"/>
                                        </p:tgtEl>
                                        <p:attrNameLst>
                                          <p:attrName>style.rotation</p:attrName>
                                        </p:attrNameLst>
                                      </p:cBhvr>
                                      <p:tavLst>
                                        <p:tav tm="0">
                                          <p:val>
                                            <p:fltVal val="-90"/>
                                          </p:val>
                                        </p:tav>
                                        <p:tav tm="100000">
                                          <p:val>
                                            <p:fltVal val="0"/>
                                          </p:val>
                                        </p:tav>
                                      </p:tavLst>
                                    </p:anim>
                                    <p:anim calcmode="lin" valueType="num">
                                      <p:cBhvr>
                                        <p:cTn id="399" dur="800" decel="100000" fill="hold"/>
                                        <p:tgtEl>
                                          <p:spTgt spid="333915"/>
                                        </p:tgtEl>
                                        <p:attrNameLst>
                                          <p:attrName>ppt_x</p:attrName>
                                        </p:attrNameLst>
                                      </p:cBhvr>
                                      <p:tavLst>
                                        <p:tav tm="0">
                                          <p:val>
                                            <p:strVal val="#ppt_x+0.4"/>
                                          </p:val>
                                        </p:tav>
                                        <p:tav tm="100000">
                                          <p:val>
                                            <p:strVal val="#ppt_x-0.05"/>
                                          </p:val>
                                        </p:tav>
                                      </p:tavLst>
                                    </p:anim>
                                    <p:anim calcmode="lin" valueType="num">
                                      <p:cBhvr>
                                        <p:cTn id="400" dur="800" decel="100000" fill="hold"/>
                                        <p:tgtEl>
                                          <p:spTgt spid="333915"/>
                                        </p:tgtEl>
                                        <p:attrNameLst>
                                          <p:attrName>ppt_y</p:attrName>
                                        </p:attrNameLst>
                                      </p:cBhvr>
                                      <p:tavLst>
                                        <p:tav tm="0">
                                          <p:val>
                                            <p:strVal val="#ppt_y-0.4"/>
                                          </p:val>
                                        </p:tav>
                                        <p:tav tm="100000">
                                          <p:val>
                                            <p:strVal val="#ppt_y+0.1"/>
                                          </p:val>
                                        </p:tav>
                                      </p:tavLst>
                                    </p:anim>
                                    <p:anim calcmode="lin" valueType="num">
                                      <p:cBhvr>
                                        <p:cTn id="401" dur="200" accel="100000" fill="hold">
                                          <p:stCondLst>
                                            <p:cond delay="800"/>
                                          </p:stCondLst>
                                        </p:cTn>
                                        <p:tgtEl>
                                          <p:spTgt spid="333915"/>
                                        </p:tgtEl>
                                        <p:attrNameLst>
                                          <p:attrName>ppt_x</p:attrName>
                                        </p:attrNameLst>
                                      </p:cBhvr>
                                      <p:tavLst>
                                        <p:tav tm="0">
                                          <p:val>
                                            <p:strVal val="#ppt_x-0.05"/>
                                          </p:val>
                                        </p:tav>
                                        <p:tav tm="100000">
                                          <p:val>
                                            <p:strVal val="#ppt_x"/>
                                          </p:val>
                                        </p:tav>
                                      </p:tavLst>
                                    </p:anim>
                                    <p:anim calcmode="lin" valueType="num">
                                      <p:cBhvr>
                                        <p:cTn id="402" dur="200" accel="100000" fill="hold">
                                          <p:stCondLst>
                                            <p:cond delay="800"/>
                                          </p:stCondLst>
                                        </p:cTn>
                                        <p:tgtEl>
                                          <p:spTgt spid="333915"/>
                                        </p:tgtEl>
                                        <p:attrNameLst>
                                          <p:attrName>ppt_y</p:attrName>
                                        </p:attrNameLst>
                                      </p:cBhvr>
                                      <p:tavLst>
                                        <p:tav tm="0">
                                          <p:val>
                                            <p:strVal val="#ppt_y+0.1"/>
                                          </p:val>
                                        </p:tav>
                                        <p:tav tm="100000">
                                          <p:val>
                                            <p:strVal val="#ppt_y"/>
                                          </p:val>
                                        </p:tav>
                                      </p:tavLst>
                                    </p:anim>
                                  </p:childTnLst>
                                </p:cTn>
                              </p:par>
                            </p:childTnLst>
                          </p:cTn>
                        </p:par>
                      </p:childTnLst>
                    </p:cTn>
                  </p:par>
                  <p:par>
                    <p:cTn id="403" fill="hold" nodeType="clickPar">
                      <p:stCondLst>
                        <p:cond delay="indefinite"/>
                      </p:stCondLst>
                      <p:childTnLst>
                        <p:par>
                          <p:cTn id="404" fill="hold" nodeType="withGroup">
                            <p:stCondLst>
                              <p:cond delay="0"/>
                            </p:stCondLst>
                            <p:childTnLst>
                              <p:par>
                                <p:cTn id="405" presetID="30" presetClass="entr" presetSubtype="0" fill="hold" grpId="0" nodeType="clickEffect">
                                  <p:stCondLst>
                                    <p:cond delay="0"/>
                                  </p:stCondLst>
                                  <p:childTnLst>
                                    <p:set>
                                      <p:cBhvr>
                                        <p:cTn id="406" dur="1" fill="hold">
                                          <p:stCondLst>
                                            <p:cond delay="0"/>
                                          </p:stCondLst>
                                        </p:cTn>
                                        <p:tgtEl>
                                          <p:spTgt spid="333916"/>
                                        </p:tgtEl>
                                        <p:attrNameLst>
                                          <p:attrName>style.visibility</p:attrName>
                                        </p:attrNameLst>
                                      </p:cBhvr>
                                      <p:to>
                                        <p:strVal val="visible"/>
                                      </p:to>
                                    </p:set>
                                    <p:animEffect transition="in" filter="fade">
                                      <p:cBhvr>
                                        <p:cTn id="407" dur="800" decel="100000"/>
                                        <p:tgtEl>
                                          <p:spTgt spid="333916"/>
                                        </p:tgtEl>
                                      </p:cBhvr>
                                    </p:animEffect>
                                    <p:anim calcmode="lin" valueType="num">
                                      <p:cBhvr>
                                        <p:cTn id="408" dur="800" decel="100000" fill="hold"/>
                                        <p:tgtEl>
                                          <p:spTgt spid="333916"/>
                                        </p:tgtEl>
                                        <p:attrNameLst>
                                          <p:attrName>style.rotation</p:attrName>
                                        </p:attrNameLst>
                                      </p:cBhvr>
                                      <p:tavLst>
                                        <p:tav tm="0">
                                          <p:val>
                                            <p:fltVal val="-90"/>
                                          </p:val>
                                        </p:tav>
                                        <p:tav tm="100000">
                                          <p:val>
                                            <p:fltVal val="0"/>
                                          </p:val>
                                        </p:tav>
                                      </p:tavLst>
                                    </p:anim>
                                    <p:anim calcmode="lin" valueType="num">
                                      <p:cBhvr>
                                        <p:cTn id="409" dur="800" decel="100000" fill="hold"/>
                                        <p:tgtEl>
                                          <p:spTgt spid="333916"/>
                                        </p:tgtEl>
                                        <p:attrNameLst>
                                          <p:attrName>ppt_x</p:attrName>
                                        </p:attrNameLst>
                                      </p:cBhvr>
                                      <p:tavLst>
                                        <p:tav tm="0">
                                          <p:val>
                                            <p:strVal val="#ppt_x+0.4"/>
                                          </p:val>
                                        </p:tav>
                                        <p:tav tm="100000">
                                          <p:val>
                                            <p:strVal val="#ppt_x-0.05"/>
                                          </p:val>
                                        </p:tav>
                                      </p:tavLst>
                                    </p:anim>
                                    <p:anim calcmode="lin" valueType="num">
                                      <p:cBhvr>
                                        <p:cTn id="410" dur="800" decel="100000" fill="hold"/>
                                        <p:tgtEl>
                                          <p:spTgt spid="333916"/>
                                        </p:tgtEl>
                                        <p:attrNameLst>
                                          <p:attrName>ppt_y</p:attrName>
                                        </p:attrNameLst>
                                      </p:cBhvr>
                                      <p:tavLst>
                                        <p:tav tm="0">
                                          <p:val>
                                            <p:strVal val="#ppt_y-0.4"/>
                                          </p:val>
                                        </p:tav>
                                        <p:tav tm="100000">
                                          <p:val>
                                            <p:strVal val="#ppt_y+0.1"/>
                                          </p:val>
                                        </p:tav>
                                      </p:tavLst>
                                    </p:anim>
                                    <p:anim calcmode="lin" valueType="num">
                                      <p:cBhvr>
                                        <p:cTn id="411" dur="200" accel="100000" fill="hold">
                                          <p:stCondLst>
                                            <p:cond delay="800"/>
                                          </p:stCondLst>
                                        </p:cTn>
                                        <p:tgtEl>
                                          <p:spTgt spid="333916"/>
                                        </p:tgtEl>
                                        <p:attrNameLst>
                                          <p:attrName>ppt_x</p:attrName>
                                        </p:attrNameLst>
                                      </p:cBhvr>
                                      <p:tavLst>
                                        <p:tav tm="0">
                                          <p:val>
                                            <p:strVal val="#ppt_x-0.05"/>
                                          </p:val>
                                        </p:tav>
                                        <p:tav tm="100000">
                                          <p:val>
                                            <p:strVal val="#ppt_x"/>
                                          </p:val>
                                        </p:tav>
                                      </p:tavLst>
                                    </p:anim>
                                    <p:anim calcmode="lin" valueType="num">
                                      <p:cBhvr>
                                        <p:cTn id="412" dur="200" accel="100000" fill="hold">
                                          <p:stCondLst>
                                            <p:cond delay="800"/>
                                          </p:stCondLst>
                                        </p:cTn>
                                        <p:tgtEl>
                                          <p:spTgt spid="333916"/>
                                        </p:tgtEl>
                                        <p:attrNameLst>
                                          <p:attrName>ppt_y</p:attrName>
                                        </p:attrNameLst>
                                      </p:cBhvr>
                                      <p:tavLst>
                                        <p:tav tm="0">
                                          <p:val>
                                            <p:strVal val="#ppt_y+0.1"/>
                                          </p:val>
                                        </p:tav>
                                        <p:tav tm="100000">
                                          <p:val>
                                            <p:strVal val="#ppt_y"/>
                                          </p:val>
                                        </p:tav>
                                      </p:tavLst>
                                    </p:anim>
                                  </p:childTnLst>
                                </p:cTn>
                              </p:par>
                            </p:childTnLst>
                          </p:cTn>
                        </p:par>
                      </p:childTnLst>
                    </p:cTn>
                  </p:par>
                  <p:par>
                    <p:cTn id="413" fill="hold" nodeType="clickPar">
                      <p:stCondLst>
                        <p:cond delay="indefinite"/>
                      </p:stCondLst>
                      <p:childTnLst>
                        <p:par>
                          <p:cTn id="414" fill="hold" nodeType="withGroup">
                            <p:stCondLst>
                              <p:cond delay="0"/>
                            </p:stCondLst>
                            <p:childTnLst>
                              <p:par>
                                <p:cTn id="415" presetID="30" presetClass="entr" presetSubtype="0" fill="hold" grpId="0" nodeType="clickEffect">
                                  <p:stCondLst>
                                    <p:cond delay="0"/>
                                  </p:stCondLst>
                                  <p:childTnLst>
                                    <p:set>
                                      <p:cBhvr>
                                        <p:cTn id="416" dur="1" fill="hold">
                                          <p:stCondLst>
                                            <p:cond delay="0"/>
                                          </p:stCondLst>
                                        </p:cTn>
                                        <p:tgtEl>
                                          <p:spTgt spid="333917"/>
                                        </p:tgtEl>
                                        <p:attrNameLst>
                                          <p:attrName>style.visibility</p:attrName>
                                        </p:attrNameLst>
                                      </p:cBhvr>
                                      <p:to>
                                        <p:strVal val="visible"/>
                                      </p:to>
                                    </p:set>
                                    <p:animEffect transition="in" filter="fade">
                                      <p:cBhvr>
                                        <p:cTn id="417" dur="800" decel="100000"/>
                                        <p:tgtEl>
                                          <p:spTgt spid="333917"/>
                                        </p:tgtEl>
                                      </p:cBhvr>
                                    </p:animEffect>
                                    <p:anim calcmode="lin" valueType="num">
                                      <p:cBhvr>
                                        <p:cTn id="418" dur="800" decel="100000" fill="hold"/>
                                        <p:tgtEl>
                                          <p:spTgt spid="333917"/>
                                        </p:tgtEl>
                                        <p:attrNameLst>
                                          <p:attrName>style.rotation</p:attrName>
                                        </p:attrNameLst>
                                      </p:cBhvr>
                                      <p:tavLst>
                                        <p:tav tm="0">
                                          <p:val>
                                            <p:fltVal val="-90"/>
                                          </p:val>
                                        </p:tav>
                                        <p:tav tm="100000">
                                          <p:val>
                                            <p:fltVal val="0"/>
                                          </p:val>
                                        </p:tav>
                                      </p:tavLst>
                                    </p:anim>
                                    <p:anim calcmode="lin" valueType="num">
                                      <p:cBhvr>
                                        <p:cTn id="419" dur="800" decel="100000" fill="hold"/>
                                        <p:tgtEl>
                                          <p:spTgt spid="333917"/>
                                        </p:tgtEl>
                                        <p:attrNameLst>
                                          <p:attrName>ppt_x</p:attrName>
                                        </p:attrNameLst>
                                      </p:cBhvr>
                                      <p:tavLst>
                                        <p:tav tm="0">
                                          <p:val>
                                            <p:strVal val="#ppt_x+0.4"/>
                                          </p:val>
                                        </p:tav>
                                        <p:tav tm="100000">
                                          <p:val>
                                            <p:strVal val="#ppt_x-0.05"/>
                                          </p:val>
                                        </p:tav>
                                      </p:tavLst>
                                    </p:anim>
                                    <p:anim calcmode="lin" valueType="num">
                                      <p:cBhvr>
                                        <p:cTn id="420" dur="800" decel="100000" fill="hold"/>
                                        <p:tgtEl>
                                          <p:spTgt spid="333917"/>
                                        </p:tgtEl>
                                        <p:attrNameLst>
                                          <p:attrName>ppt_y</p:attrName>
                                        </p:attrNameLst>
                                      </p:cBhvr>
                                      <p:tavLst>
                                        <p:tav tm="0">
                                          <p:val>
                                            <p:strVal val="#ppt_y-0.4"/>
                                          </p:val>
                                        </p:tav>
                                        <p:tav tm="100000">
                                          <p:val>
                                            <p:strVal val="#ppt_y+0.1"/>
                                          </p:val>
                                        </p:tav>
                                      </p:tavLst>
                                    </p:anim>
                                    <p:anim calcmode="lin" valueType="num">
                                      <p:cBhvr>
                                        <p:cTn id="421" dur="200" accel="100000" fill="hold">
                                          <p:stCondLst>
                                            <p:cond delay="800"/>
                                          </p:stCondLst>
                                        </p:cTn>
                                        <p:tgtEl>
                                          <p:spTgt spid="333917"/>
                                        </p:tgtEl>
                                        <p:attrNameLst>
                                          <p:attrName>ppt_x</p:attrName>
                                        </p:attrNameLst>
                                      </p:cBhvr>
                                      <p:tavLst>
                                        <p:tav tm="0">
                                          <p:val>
                                            <p:strVal val="#ppt_x-0.05"/>
                                          </p:val>
                                        </p:tav>
                                        <p:tav tm="100000">
                                          <p:val>
                                            <p:strVal val="#ppt_x"/>
                                          </p:val>
                                        </p:tav>
                                      </p:tavLst>
                                    </p:anim>
                                    <p:anim calcmode="lin" valueType="num">
                                      <p:cBhvr>
                                        <p:cTn id="422" dur="200" accel="100000" fill="hold">
                                          <p:stCondLst>
                                            <p:cond delay="800"/>
                                          </p:stCondLst>
                                        </p:cTn>
                                        <p:tgtEl>
                                          <p:spTgt spid="333917"/>
                                        </p:tgtEl>
                                        <p:attrNameLst>
                                          <p:attrName>ppt_y</p:attrName>
                                        </p:attrNameLst>
                                      </p:cBhvr>
                                      <p:tavLst>
                                        <p:tav tm="0">
                                          <p:val>
                                            <p:strVal val="#ppt_y+0.1"/>
                                          </p:val>
                                        </p:tav>
                                        <p:tav tm="100000">
                                          <p:val>
                                            <p:strVal val="#ppt_y"/>
                                          </p:val>
                                        </p:tav>
                                      </p:tavLst>
                                    </p:anim>
                                  </p:childTnLst>
                                </p:cTn>
                              </p:par>
                            </p:childTnLst>
                          </p:cTn>
                        </p:par>
                      </p:childTnLst>
                    </p:cTn>
                  </p:par>
                  <p:par>
                    <p:cTn id="423" fill="hold" nodeType="clickPar">
                      <p:stCondLst>
                        <p:cond delay="indefinite"/>
                      </p:stCondLst>
                      <p:childTnLst>
                        <p:par>
                          <p:cTn id="424" fill="hold" nodeType="withGroup">
                            <p:stCondLst>
                              <p:cond delay="0"/>
                            </p:stCondLst>
                            <p:childTnLst>
                              <p:par>
                                <p:cTn id="425" presetID="30" presetClass="entr" presetSubtype="0" fill="hold" grpId="0" nodeType="clickEffect">
                                  <p:stCondLst>
                                    <p:cond delay="0"/>
                                  </p:stCondLst>
                                  <p:childTnLst>
                                    <p:set>
                                      <p:cBhvr>
                                        <p:cTn id="426" dur="1" fill="hold">
                                          <p:stCondLst>
                                            <p:cond delay="0"/>
                                          </p:stCondLst>
                                        </p:cTn>
                                        <p:tgtEl>
                                          <p:spTgt spid="333918"/>
                                        </p:tgtEl>
                                        <p:attrNameLst>
                                          <p:attrName>style.visibility</p:attrName>
                                        </p:attrNameLst>
                                      </p:cBhvr>
                                      <p:to>
                                        <p:strVal val="visible"/>
                                      </p:to>
                                    </p:set>
                                    <p:animEffect transition="in" filter="fade">
                                      <p:cBhvr>
                                        <p:cTn id="427" dur="800" decel="100000"/>
                                        <p:tgtEl>
                                          <p:spTgt spid="333918"/>
                                        </p:tgtEl>
                                      </p:cBhvr>
                                    </p:animEffect>
                                    <p:anim calcmode="lin" valueType="num">
                                      <p:cBhvr>
                                        <p:cTn id="428" dur="800" decel="100000" fill="hold"/>
                                        <p:tgtEl>
                                          <p:spTgt spid="333918"/>
                                        </p:tgtEl>
                                        <p:attrNameLst>
                                          <p:attrName>style.rotation</p:attrName>
                                        </p:attrNameLst>
                                      </p:cBhvr>
                                      <p:tavLst>
                                        <p:tav tm="0">
                                          <p:val>
                                            <p:fltVal val="-90"/>
                                          </p:val>
                                        </p:tav>
                                        <p:tav tm="100000">
                                          <p:val>
                                            <p:fltVal val="0"/>
                                          </p:val>
                                        </p:tav>
                                      </p:tavLst>
                                    </p:anim>
                                    <p:anim calcmode="lin" valueType="num">
                                      <p:cBhvr>
                                        <p:cTn id="429" dur="800" decel="100000" fill="hold"/>
                                        <p:tgtEl>
                                          <p:spTgt spid="333918"/>
                                        </p:tgtEl>
                                        <p:attrNameLst>
                                          <p:attrName>ppt_x</p:attrName>
                                        </p:attrNameLst>
                                      </p:cBhvr>
                                      <p:tavLst>
                                        <p:tav tm="0">
                                          <p:val>
                                            <p:strVal val="#ppt_x+0.4"/>
                                          </p:val>
                                        </p:tav>
                                        <p:tav tm="100000">
                                          <p:val>
                                            <p:strVal val="#ppt_x-0.05"/>
                                          </p:val>
                                        </p:tav>
                                      </p:tavLst>
                                    </p:anim>
                                    <p:anim calcmode="lin" valueType="num">
                                      <p:cBhvr>
                                        <p:cTn id="430" dur="800" decel="100000" fill="hold"/>
                                        <p:tgtEl>
                                          <p:spTgt spid="333918"/>
                                        </p:tgtEl>
                                        <p:attrNameLst>
                                          <p:attrName>ppt_y</p:attrName>
                                        </p:attrNameLst>
                                      </p:cBhvr>
                                      <p:tavLst>
                                        <p:tav tm="0">
                                          <p:val>
                                            <p:strVal val="#ppt_y-0.4"/>
                                          </p:val>
                                        </p:tav>
                                        <p:tav tm="100000">
                                          <p:val>
                                            <p:strVal val="#ppt_y+0.1"/>
                                          </p:val>
                                        </p:tav>
                                      </p:tavLst>
                                    </p:anim>
                                    <p:anim calcmode="lin" valueType="num">
                                      <p:cBhvr>
                                        <p:cTn id="431" dur="200" accel="100000" fill="hold">
                                          <p:stCondLst>
                                            <p:cond delay="800"/>
                                          </p:stCondLst>
                                        </p:cTn>
                                        <p:tgtEl>
                                          <p:spTgt spid="333918"/>
                                        </p:tgtEl>
                                        <p:attrNameLst>
                                          <p:attrName>ppt_x</p:attrName>
                                        </p:attrNameLst>
                                      </p:cBhvr>
                                      <p:tavLst>
                                        <p:tav tm="0">
                                          <p:val>
                                            <p:strVal val="#ppt_x-0.05"/>
                                          </p:val>
                                        </p:tav>
                                        <p:tav tm="100000">
                                          <p:val>
                                            <p:strVal val="#ppt_x"/>
                                          </p:val>
                                        </p:tav>
                                      </p:tavLst>
                                    </p:anim>
                                    <p:anim calcmode="lin" valueType="num">
                                      <p:cBhvr>
                                        <p:cTn id="432" dur="200" accel="100000" fill="hold">
                                          <p:stCondLst>
                                            <p:cond delay="800"/>
                                          </p:stCondLst>
                                        </p:cTn>
                                        <p:tgtEl>
                                          <p:spTgt spid="333918"/>
                                        </p:tgtEl>
                                        <p:attrNameLst>
                                          <p:attrName>ppt_y</p:attrName>
                                        </p:attrNameLst>
                                      </p:cBhvr>
                                      <p:tavLst>
                                        <p:tav tm="0">
                                          <p:val>
                                            <p:strVal val="#ppt_y+0.1"/>
                                          </p:val>
                                        </p:tav>
                                        <p:tav tm="100000">
                                          <p:val>
                                            <p:strVal val="#ppt_y"/>
                                          </p:val>
                                        </p:tav>
                                      </p:tavLst>
                                    </p:anim>
                                  </p:childTnLst>
                                </p:cTn>
                              </p:par>
                            </p:childTnLst>
                          </p:cTn>
                        </p:par>
                      </p:childTnLst>
                    </p:cTn>
                  </p:par>
                  <p:par>
                    <p:cTn id="433" fill="hold" nodeType="clickPar">
                      <p:stCondLst>
                        <p:cond delay="indefinite"/>
                      </p:stCondLst>
                      <p:childTnLst>
                        <p:par>
                          <p:cTn id="434" fill="hold" nodeType="withGroup">
                            <p:stCondLst>
                              <p:cond delay="0"/>
                            </p:stCondLst>
                            <p:childTnLst>
                              <p:par>
                                <p:cTn id="435" presetID="30" presetClass="entr" presetSubtype="0" fill="hold" grpId="0" nodeType="clickEffect">
                                  <p:stCondLst>
                                    <p:cond delay="0"/>
                                  </p:stCondLst>
                                  <p:childTnLst>
                                    <p:set>
                                      <p:cBhvr>
                                        <p:cTn id="436" dur="1" fill="hold">
                                          <p:stCondLst>
                                            <p:cond delay="0"/>
                                          </p:stCondLst>
                                        </p:cTn>
                                        <p:tgtEl>
                                          <p:spTgt spid="333919"/>
                                        </p:tgtEl>
                                        <p:attrNameLst>
                                          <p:attrName>style.visibility</p:attrName>
                                        </p:attrNameLst>
                                      </p:cBhvr>
                                      <p:to>
                                        <p:strVal val="visible"/>
                                      </p:to>
                                    </p:set>
                                    <p:animEffect transition="in" filter="fade">
                                      <p:cBhvr>
                                        <p:cTn id="437" dur="800" decel="100000"/>
                                        <p:tgtEl>
                                          <p:spTgt spid="333919"/>
                                        </p:tgtEl>
                                      </p:cBhvr>
                                    </p:animEffect>
                                    <p:anim calcmode="lin" valueType="num">
                                      <p:cBhvr>
                                        <p:cTn id="438" dur="800" decel="100000" fill="hold"/>
                                        <p:tgtEl>
                                          <p:spTgt spid="333919"/>
                                        </p:tgtEl>
                                        <p:attrNameLst>
                                          <p:attrName>style.rotation</p:attrName>
                                        </p:attrNameLst>
                                      </p:cBhvr>
                                      <p:tavLst>
                                        <p:tav tm="0">
                                          <p:val>
                                            <p:fltVal val="-90"/>
                                          </p:val>
                                        </p:tav>
                                        <p:tav tm="100000">
                                          <p:val>
                                            <p:fltVal val="0"/>
                                          </p:val>
                                        </p:tav>
                                      </p:tavLst>
                                    </p:anim>
                                    <p:anim calcmode="lin" valueType="num">
                                      <p:cBhvr>
                                        <p:cTn id="439" dur="800" decel="100000" fill="hold"/>
                                        <p:tgtEl>
                                          <p:spTgt spid="333919"/>
                                        </p:tgtEl>
                                        <p:attrNameLst>
                                          <p:attrName>ppt_x</p:attrName>
                                        </p:attrNameLst>
                                      </p:cBhvr>
                                      <p:tavLst>
                                        <p:tav tm="0">
                                          <p:val>
                                            <p:strVal val="#ppt_x+0.4"/>
                                          </p:val>
                                        </p:tav>
                                        <p:tav tm="100000">
                                          <p:val>
                                            <p:strVal val="#ppt_x-0.05"/>
                                          </p:val>
                                        </p:tav>
                                      </p:tavLst>
                                    </p:anim>
                                    <p:anim calcmode="lin" valueType="num">
                                      <p:cBhvr>
                                        <p:cTn id="440" dur="800" decel="100000" fill="hold"/>
                                        <p:tgtEl>
                                          <p:spTgt spid="333919"/>
                                        </p:tgtEl>
                                        <p:attrNameLst>
                                          <p:attrName>ppt_y</p:attrName>
                                        </p:attrNameLst>
                                      </p:cBhvr>
                                      <p:tavLst>
                                        <p:tav tm="0">
                                          <p:val>
                                            <p:strVal val="#ppt_y-0.4"/>
                                          </p:val>
                                        </p:tav>
                                        <p:tav tm="100000">
                                          <p:val>
                                            <p:strVal val="#ppt_y+0.1"/>
                                          </p:val>
                                        </p:tav>
                                      </p:tavLst>
                                    </p:anim>
                                    <p:anim calcmode="lin" valueType="num">
                                      <p:cBhvr>
                                        <p:cTn id="441" dur="200" accel="100000" fill="hold">
                                          <p:stCondLst>
                                            <p:cond delay="800"/>
                                          </p:stCondLst>
                                        </p:cTn>
                                        <p:tgtEl>
                                          <p:spTgt spid="333919"/>
                                        </p:tgtEl>
                                        <p:attrNameLst>
                                          <p:attrName>ppt_x</p:attrName>
                                        </p:attrNameLst>
                                      </p:cBhvr>
                                      <p:tavLst>
                                        <p:tav tm="0">
                                          <p:val>
                                            <p:strVal val="#ppt_x-0.05"/>
                                          </p:val>
                                        </p:tav>
                                        <p:tav tm="100000">
                                          <p:val>
                                            <p:strVal val="#ppt_x"/>
                                          </p:val>
                                        </p:tav>
                                      </p:tavLst>
                                    </p:anim>
                                    <p:anim calcmode="lin" valueType="num">
                                      <p:cBhvr>
                                        <p:cTn id="442" dur="200" accel="100000" fill="hold">
                                          <p:stCondLst>
                                            <p:cond delay="800"/>
                                          </p:stCondLst>
                                        </p:cTn>
                                        <p:tgtEl>
                                          <p:spTgt spid="333919"/>
                                        </p:tgtEl>
                                        <p:attrNameLst>
                                          <p:attrName>ppt_y</p:attrName>
                                        </p:attrNameLst>
                                      </p:cBhvr>
                                      <p:tavLst>
                                        <p:tav tm="0">
                                          <p:val>
                                            <p:strVal val="#ppt_y+0.1"/>
                                          </p:val>
                                        </p:tav>
                                        <p:tav tm="100000">
                                          <p:val>
                                            <p:strVal val="#ppt_y"/>
                                          </p:val>
                                        </p:tav>
                                      </p:tavLst>
                                    </p:anim>
                                  </p:childTnLst>
                                </p:cTn>
                              </p:par>
                            </p:childTnLst>
                          </p:cTn>
                        </p:par>
                      </p:childTnLst>
                    </p:cTn>
                  </p:par>
                  <p:par>
                    <p:cTn id="443" fill="hold" nodeType="clickPar">
                      <p:stCondLst>
                        <p:cond delay="indefinite"/>
                      </p:stCondLst>
                      <p:childTnLst>
                        <p:par>
                          <p:cTn id="444" fill="hold" nodeType="withGroup">
                            <p:stCondLst>
                              <p:cond delay="0"/>
                            </p:stCondLst>
                            <p:childTnLst>
                              <p:par>
                                <p:cTn id="445" presetID="30" presetClass="entr" presetSubtype="0" fill="hold" grpId="0" nodeType="clickEffect">
                                  <p:stCondLst>
                                    <p:cond delay="0"/>
                                  </p:stCondLst>
                                  <p:childTnLst>
                                    <p:set>
                                      <p:cBhvr>
                                        <p:cTn id="446" dur="1" fill="hold">
                                          <p:stCondLst>
                                            <p:cond delay="0"/>
                                          </p:stCondLst>
                                        </p:cTn>
                                        <p:tgtEl>
                                          <p:spTgt spid="333920"/>
                                        </p:tgtEl>
                                        <p:attrNameLst>
                                          <p:attrName>style.visibility</p:attrName>
                                        </p:attrNameLst>
                                      </p:cBhvr>
                                      <p:to>
                                        <p:strVal val="visible"/>
                                      </p:to>
                                    </p:set>
                                    <p:animEffect transition="in" filter="fade">
                                      <p:cBhvr>
                                        <p:cTn id="447" dur="800" decel="100000"/>
                                        <p:tgtEl>
                                          <p:spTgt spid="333920"/>
                                        </p:tgtEl>
                                      </p:cBhvr>
                                    </p:animEffect>
                                    <p:anim calcmode="lin" valueType="num">
                                      <p:cBhvr>
                                        <p:cTn id="448" dur="800" decel="100000" fill="hold"/>
                                        <p:tgtEl>
                                          <p:spTgt spid="333920"/>
                                        </p:tgtEl>
                                        <p:attrNameLst>
                                          <p:attrName>style.rotation</p:attrName>
                                        </p:attrNameLst>
                                      </p:cBhvr>
                                      <p:tavLst>
                                        <p:tav tm="0">
                                          <p:val>
                                            <p:fltVal val="-90"/>
                                          </p:val>
                                        </p:tav>
                                        <p:tav tm="100000">
                                          <p:val>
                                            <p:fltVal val="0"/>
                                          </p:val>
                                        </p:tav>
                                      </p:tavLst>
                                    </p:anim>
                                    <p:anim calcmode="lin" valueType="num">
                                      <p:cBhvr>
                                        <p:cTn id="449" dur="800" decel="100000" fill="hold"/>
                                        <p:tgtEl>
                                          <p:spTgt spid="333920"/>
                                        </p:tgtEl>
                                        <p:attrNameLst>
                                          <p:attrName>ppt_x</p:attrName>
                                        </p:attrNameLst>
                                      </p:cBhvr>
                                      <p:tavLst>
                                        <p:tav tm="0">
                                          <p:val>
                                            <p:strVal val="#ppt_x+0.4"/>
                                          </p:val>
                                        </p:tav>
                                        <p:tav tm="100000">
                                          <p:val>
                                            <p:strVal val="#ppt_x-0.05"/>
                                          </p:val>
                                        </p:tav>
                                      </p:tavLst>
                                    </p:anim>
                                    <p:anim calcmode="lin" valueType="num">
                                      <p:cBhvr>
                                        <p:cTn id="450" dur="800" decel="100000" fill="hold"/>
                                        <p:tgtEl>
                                          <p:spTgt spid="333920"/>
                                        </p:tgtEl>
                                        <p:attrNameLst>
                                          <p:attrName>ppt_y</p:attrName>
                                        </p:attrNameLst>
                                      </p:cBhvr>
                                      <p:tavLst>
                                        <p:tav tm="0">
                                          <p:val>
                                            <p:strVal val="#ppt_y-0.4"/>
                                          </p:val>
                                        </p:tav>
                                        <p:tav tm="100000">
                                          <p:val>
                                            <p:strVal val="#ppt_y+0.1"/>
                                          </p:val>
                                        </p:tav>
                                      </p:tavLst>
                                    </p:anim>
                                    <p:anim calcmode="lin" valueType="num">
                                      <p:cBhvr>
                                        <p:cTn id="451" dur="200" accel="100000" fill="hold">
                                          <p:stCondLst>
                                            <p:cond delay="800"/>
                                          </p:stCondLst>
                                        </p:cTn>
                                        <p:tgtEl>
                                          <p:spTgt spid="333920"/>
                                        </p:tgtEl>
                                        <p:attrNameLst>
                                          <p:attrName>ppt_x</p:attrName>
                                        </p:attrNameLst>
                                      </p:cBhvr>
                                      <p:tavLst>
                                        <p:tav tm="0">
                                          <p:val>
                                            <p:strVal val="#ppt_x-0.05"/>
                                          </p:val>
                                        </p:tav>
                                        <p:tav tm="100000">
                                          <p:val>
                                            <p:strVal val="#ppt_x"/>
                                          </p:val>
                                        </p:tav>
                                      </p:tavLst>
                                    </p:anim>
                                    <p:anim calcmode="lin" valueType="num">
                                      <p:cBhvr>
                                        <p:cTn id="452" dur="200" accel="100000" fill="hold">
                                          <p:stCondLst>
                                            <p:cond delay="800"/>
                                          </p:stCondLst>
                                        </p:cTn>
                                        <p:tgtEl>
                                          <p:spTgt spid="333920"/>
                                        </p:tgtEl>
                                        <p:attrNameLst>
                                          <p:attrName>ppt_y</p:attrName>
                                        </p:attrNameLst>
                                      </p:cBhvr>
                                      <p:tavLst>
                                        <p:tav tm="0">
                                          <p:val>
                                            <p:strVal val="#ppt_y+0.1"/>
                                          </p:val>
                                        </p:tav>
                                        <p:tav tm="100000">
                                          <p:val>
                                            <p:strVal val="#ppt_y"/>
                                          </p:val>
                                        </p:tav>
                                      </p:tavLst>
                                    </p:anim>
                                  </p:childTnLst>
                                </p:cTn>
                              </p:par>
                            </p:childTnLst>
                          </p:cTn>
                        </p:par>
                      </p:childTnLst>
                    </p:cTn>
                  </p:par>
                  <p:par>
                    <p:cTn id="453" fill="hold" nodeType="clickPar">
                      <p:stCondLst>
                        <p:cond delay="indefinite"/>
                      </p:stCondLst>
                      <p:childTnLst>
                        <p:par>
                          <p:cTn id="454" fill="hold" nodeType="withGroup">
                            <p:stCondLst>
                              <p:cond delay="0"/>
                            </p:stCondLst>
                            <p:childTnLst>
                              <p:par>
                                <p:cTn id="455" presetID="30" presetClass="entr" presetSubtype="0" fill="hold" grpId="0" nodeType="clickEffect">
                                  <p:stCondLst>
                                    <p:cond delay="0"/>
                                  </p:stCondLst>
                                  <p:childTnLst>
                                    <p:set>
                                      <p:cBhvr>
                                        <p:cTn id="456" dur="1" fill="hold">
                                          <p:stCondLst>
                                            <p:cond delay="0"/>
                                          </p:stCondLst>
                                        </p:cTn>
                                        <p:tgtEl>
                                          <p:spTgt spid="333882"/>
                                        </p:tgtEl>
                                        <p:attrNameLst>
                                          <p:attrName>style.visibility</p:attrName>
                                        </p:attrNameLst>
                                      </p:cBhvr>
                                      <p:to>
                                        <p:strVal val="visible"/>
                                      </p:to>
                                    </p:set>
                                    <p:animEffect transition="in" filter="fade">
                                      <p:cBhvr>
                                        <p:cTn id="457" dur="800" decel="100000"/>
                                        <p:tgtEl>
                                          <p:spTgt spid="333882"/>
                                        </p:tgtEl>
                                      </p:cBhvr>
                                    </p:animEffect>
                                    <p:anim calcmode="lin" valueType="num">
                                      <p:cBhvr>
                                        <p:cTn id="458" dur="800" decel="100000" fill="hold"/>
                                        <p:tgtEl>
                                          <p:spTgt spid="333882"/>
                                        </p:tgtEl>
                                        <p:attrNameLst>
                                          <p:attrName>style.rotation</p:attrName>
                                        </p:attrNameLst>
                                      </p:cBhvr>
                                      <p:tavLst>
                                        <p:tav tm="0">
                                          <p:val>
                                            <p:fltVal val="-90"/>
                                          </p:val>
                                        </p:tav>
                                        <p:tav tm="100000">
                                          <p:val>
                                            <p:fltVal val="0"/>
                                          </p:val>
                                        </p:tav>
                                      </p:tavLst>
                                    </p:anim>
                                    <p:anim calcmode="lin" valueType="num">
                                      <p:cBhvr>
                                        <p:cTn id="459" dur="800" decel="100000" fill="hold"/>
                                        <p:tgtEl>
                                          <p:spTgt spid="333882"/>
                                        </p:tgtEl>
                                        <p:attrNameLst>
                                          <p:attrName>ppt_x</p:attrName>
                                        </p:attrNameLst>
                                      </p:cBhvr>
                                      <p:tavLst>
                                        <p:tav tm="0">
                                          <p:val>
                                            <p:strVal val="#ppt_x+0.4"/>
                                          </p:val>
                                        </p:tav>
                                        <p:tav tm="100000">
                                          <p:val>
                                            <p:strVal val="#ppt_x-0.05"/>
                                          </p:val>
                                        </p:tav>
                                      </p:tavLst>
                                    </p:anim>
                                    <p:anim calcmode="lin" valueType="num">
                                      <p:cBhvr>
                                        <p:cTn id="460" dur="800" decel="100000" fill="hold"/>
                                        <p:tgtEl>
                                          <p:spTgt spid="333882"/>
                                        </p:tgtEl>
                                        <p:attrNameLst>
                                          <p:attrName>ppt_y</p:attrName>
                                        </p:attrNameLst>
                                      </p:cBhvr>
                                      <p:tavLst>
                                        <p:tav tm="0">
                                          <p:val>
                                            <p:strVal val="#ppt_y-0.4"/>
                                          </p:val>
                                        </p:tav>
                                        <p:tav tm="100000">
                                          <p:val>
                                            <p:strVal val="#ppt_y+0.1"/>
                                          </p:val>
                                        </p:tav>
                                      </p:tavLst>
                                    </p:anim>
                                    <p:anim calcmode="lin" valueType="num">
                                      <p:cBhvr>
                                        <p:cTn id="461" dur="200" accel="100000" fill="hold">
                                          <p:stCondLst>
                                            <p:cond delay="800"/>
                                          </p:stCondLst>
                                        </p:cTn>
                                        <p:tgtEl>
                                          <p:spTgt spid="333882"/>
                                        </p:tgtEl>
                                        <p:attrNameLst>
                                          <p:attrName>ppt_x</p:attrName>
                                        </p:attrNameLst>
                                      </p:cBhvr>
                                      <p:tavLst>
                                        <p:tav tm="0">
                                          <p:val>
                                            <p:strVal val="#ppt_x-0.05"/>
                                          </p:val>
                                        </p:tav>
                                        <p:tav tm="100000">
                                          <p:val>
                                            <p:strVal val="#ppt_x"/>
                                          </p:val>
                                        </p:tav>
                                      </p:tavLst>
                                    </p:anim>
                                    <p:anim calcmode="lin" valueType="num">
                                      <p:cBhvr>
                                        <p:cTn id="462" dur="200" accel="100000" fill="hold">
                                          <p:stCondLst>
                                            <p:cond delay="800"/>
                                          </p:stCondLst>
                                        </p:cTn>
                                        <p:tgtEl>
                                          <p:spTgt spid="333882"/>
                                        </p:tgtEl>
                                        <p:attrNameLst>
                                          <p:attrName>ppt_y</p:attrName>
                                        </p:attrNameLst>
                                      </p:cBhvr>
                                      <p:tavLst>
                                        <p:tav tm="0">
                                          <p:val>
                                            <p:strVal val="#ppt_y+0.1"/>
                                          </p:val>
                                        </p:tav>
                                        <p:tav tm="100000">
                                          <p:val>
                                            <p:strVal val="#ppt_y"/>
                                          </p:val>
                                        </p:tav>
                                      </p:tavLst>
                                    </p:anim>
                                  </p:childTnLst>
                                </p:cTn>
                              </p:par>
                            </p:childTnLst>
                          </p:cTn>
                        </p:par>
                      </p:childTnLst>
                    </p:cTn>
                  </p:par>
                  <p:par>
                    <p:cTn id="463" fill="hold" nodeType="clickPar">
                      <p:stCondLst>
                        <p:cond delay="indefinite"/>
                      </p:stCondLst>
                      <p:childTnLst>
                        <p:par>
                          <p:cTn id="464" fill="hold" nodeType="withGroup">
                            <p:stCondLst>
                              <p:cond delay="0"/>
                            </p:stCondLst>
                            <p:childTnLst>
                              <p:par>
                                <p:cTn id="465" presetID="30" presetClass="entr" presetSubtype="0" fill="hold" grpId="0" nodeType="clickEffect">
                                  <p:stCondLst>
                                    <p:cond delay="0"/>
                                  </p:stCondLst>
                                  <p:childTnLst>
                                    <p:set>
                                      <p:cBhvr>
                                        <p:cTn id="466" dur="1" fill="hold">
                                          <p:stCondLst>
                                            <p:cond delay="0"/>
                                          </p:stCondLst>
                                        </p:cTn>
                                        <p:tgtEl>
                                          <p:spTgt spid="333921"/>
                                        </p:tgtEl>
                                        <p:attrNameLst>
                                          <p:attrName>style.visibility</p:attrName>
                                        </p:attrNameLst>
                                      </p:cBhvr>
                                      <p:to>
                                        <p:strVal val="visible"/>
                                      </p:to>
                                    </p:set>
                                    <p:animEffect transition="in" filter="fade">
                                      <p:cBhvr>
                                        <p:cTn id="467" dur="800" decel="100000"/>
                                        <p:tgtEl>
                                          <p:spTgt spid="333921"/>
                                        </p:tgtEl>
                                      </p:cBhvr>
                                    </p:animEffect>
                                    <p:anim calcmode="lin" valueType="num">
                                      <p:cBhvr>
                                        <p:cTn id="468" dur="800" decel="100000" fill="hold"/>
                                        <p:tgtEl>
                                          <p:spTgt spid="333921"/>
                                        </p:tgtEl>
                                        <p:attrNameLst>
                                          <p:attrName>style.rotation</p:attrName>
                                        </p:attrNameLst>
                                      </p:cBhvr>
                                      <p:tavLst>
                                        <p:tav tm="0">
                                          <p:val>
                                            <p:fltVal val="-90"/>
                                          </p:val>
                                        </p:tav>
                                        <p:tav tm="100000">
                                          <p:val>
                                            <p:fltVal val="0"/>
                                          </p:val>
                                        </p:tav>
                                      </p:tavLst>
                                    </p:anim>
                                    <p:anim calcmode="lin" valueType="num">
                                      <p:cBhvr>
                                        <p:cTn id="469" dur="800" decel="100000" fill="hold"/>
                                        <p:tgtEl>
                                          <p:spTgt spid="333921"/>
                                        </p:tgtEl>
                                        <p:attrNameLst>
                                          <p:attrName>ppt_x</p:attrName>
                                        </p:attrNameLst>
                                      </p:cBhvr>
                                      <p:tavLst>
                                        <p:tav tm="0">
                                          <p:val>
                                            <p:strVal val="#ppt_x+0.4"/>
                                          </p:val>
                                        </p:tav>
                                        <p:tav tm="100000">
                                          <p:val>
                                            <p:strVal val="#ppt_x-0.05"/>
                                          </p:val>
                                        </p:tav>
                                      </p:tavLst>
                                    </p:anim>
                                    <p:anim calcmode="lin" valueType="num">
                                      <p:cBhvr>
                                        <p:cTn id="470" dur="800" decel="100000" fill="hold"/>
                                        <p:tgtEl>
                                          <p:spTgt spid="333921"/>
                                        </p:tgtEl>
                                        <p:attrNameLst>
                                          <p:attrName>ppt_y</p:attrName>
                                        </p:attrNameLst>
                                      </p:cBhvr>
                                      <p:tavLst>
                                        <p:tav tm="0">
                                          <p:val>
                                            <p:strVal val="#ppt_y-0.4"/>
                                          </p:val>
                                        </p:tav>
                                        <p:tav tm="100000">
                                          <p:val>
                                            <p:strVal val="#ppt_y+0.1"/>
                                          </p:val>
                                        </p:tav>
                                      </p:tavLst>
                                    </p:anim>
                                    <p:anim calcmode="lin" valueType="num">
                                      <p:cBhvr>
                                        <p:cTn id="471" dur="200" accel="100000" fill="hold">
                                          <p:stCondLst>
                                            <p:cond delay="800"/>
                                          </p:stCondLst>
                                        </p:cTn>
                                        <p:tgtEl>
                                          <p:spTgt spid="333921"/>
                                        </p:tgtEl>
                                        <p:attrNameLst>
                                          <p:attrName>ppt_x</p:attrName>
                                        </p:attrNameLst>
                                      </p:cBhvr>
                                      <p:tavLst>
                                        <p:tav tm="0">
                                          <p:val>
                                            <p:strVal val="#ppt_x-0.05"/>
                                          </p:val>
                                        </p:tav>
                                        <p:tav tm="100000">
                                          <p:val>
                                            <p:strVal val="#ppt_x"/>
                                          </p:val>
                                        </p:tav>
                                      </p:tavLst>
                                    </p:anim>
                                    <p:anim calcmode="lin" valueType="num">
                                      <p:cBhvr>
                                        <p:cTn id="472" dur="200" accel="100000" fill="hold">
                                          <p:stCondLst>
                                            <p:cond delay="800"/>
                                          </p:stCondLst>
                                        </p:cTn>
                                        <p:tgtEl>
                                          <p:spTgt spid="333921"/>
                                        </p:tgtEl>
                                        <p:attrNameLst>
                                          <p:attrName>ppt_y</p:attrName>
                                        </p:attrNameLst>
                                      </p:cBhvr>
                                      <p:tavLst>
                                        <p:tav tm="0">
                                          <p:val>
                                            <p:strVal val="#ppt_y+0.1"/>
                                          </p:val>
                                        </p:tav>
                                        <p:tav tm="100000">
                                          <p:val>
                                            <p:strVal val="#ppt_y"/>
                                          </p:val>
                                        </p:tav>
                                      </p:tavLst>
                                    </p:anim>
                                  </p:childTnLst>
                                </p:cTn>
                              </p:par>
                            </p:childTnLst>
                          </p:cTn>
                        </p:par>
                      </p:childTnLst>
                    </p:cTn>
                  </p:par>
                  <p:par>
                    <p:cTn id="473" fill="hold" nodeType="clickPar">
                      <p:stCondLst>
                        <p:cond delay="indefinite"/>
                      </p:stCondLst>
                      <p:childTnLst>
                        <p:par>
                          <p:cTn id="474" fill="hold" nodeType="withGroup">
                            <p:stCondLst>
                              <p:cond delay="0"/>
                            </p:stCondLst>
                            <p:childTnLst>
                              <p:par>
                                <p:cTn id="475" presetID="30" presetClass="entr" presetSubtype="0" fill="hold" grpId="0" nodeType="clickEffect">
                                  <p:stCondLst>
                                    <p:cond delay="0"/>
                                  </p:stCondLst>
                                  <p:childTnLst>
                                    <p:set>
                                      <p:cBhvr>
                                        <p:cTn id="476" dur="1" fill="hold">
                                          <p:stCondLst>
                                            <p:cond delay="0"/>
                                          </p:stCondLst>
                                        </p:cTn>
                                        <p:tgtEl>
                                          <p:spTgt spid="333831"/>
                                        </p:tgtEl>
                                        <p:attrNameLst>
                                          <p:attrName>style.visibility</p:attrName>
                                        </p:attrNameLst>
                                      </p:cBhvr>
                                      <p:to>
                                        <p:strVal val="visible"/>
                                      </p:to>
                                    </p:set>
                                    <p:animEffect transition="in" filter="fade">
                                      <p:cBhvr>
                                        <p:cTn id="477" dur="800" decel="100000"/>
                                        <p:tgtEl>
                                          <p:spTgt spid="333831"/>
                                        </p:tgtEl>
                                      </p:cBhvr>
                                    </p:animEffect>
                                    <p:anim calcmode="lin" valueType="num">
                                      <p:cBhvr>
                                        <p:cTn id="478" dur="800" decel="100000" fill="hold"/>
                                        <p:tgtEl>
                                          <p:spTgt spid="333831"/>
                                        </p:tgtEl>
                                        <p:attrNameLst>
                                          <p:attrName>style.rotation</p:attrName>
                                        </p:attrNameLst>
                                      </p:cBhvr>
                                      <p:tavLst>
                                        <p:tav tm="0">
                                          <p:val>
                                            <p:fltVal val="-90"/>
                                          </p:val>
                                        </p:tav>
                                        <p:tav tm="100000">
                                          <p:val>
                                            <p:fltVal val="0"/>
                                          </p:val>
                                        </p:tav>
                                      </p:tavLst>
                                    </p:anim>
                                    <p:anim calcmode="lin" valueType="num">
                                      <p:cBhvr>
                                        <p:cTn id="479" dur="800" decel="100000" fill="hold"/>
                                        <p:tgtEl>
                                          <p:spTgt spid="333831"/>
                                        </p:tgtEl>
                                        <p:attrNameLst>
                                          <p:attrName>ppt_x</p:attrName>
                                        </p:attrNameLst>
                                      </p:cBhvr>
                                      <p:tavLst>
                                        <p:tav tm="0">
                                          <p:val>
                                            <p:strVal val="#ppt_x+0.4"/>
                                          </p:val>
                                        </p:tav>
                                        <p:tav tm="100000">
                                          <p:val>
                                            <p:strVal val="#ppt_x-0.05"/>
                                          </p:val>
                                        </p:tav>
                                      </p:tavLst>
                                    </p:anim>
                                    <p:anim calcmode="lin" valueType="num">
                                      <p:cBhvr>
                                        <p:cTn id="480" dur="800" decel="100000" fill="hold"/>
                                        <p:tgtEl>
                                          <p:spTgt spid="333831"/>
                                        </p:tgtEl>
                                        <p:attrNameLst>
                                          <p:attrName>ppt_y</p:attrName>
                                        </p:attrNameLst>
                                      </p:cBhvr>
                                      <p:tavLst>
                                        <p:tav tm="0">
                                          <p:val>
                                            <p:strVal val="#ppt_y-0.4"/>
                                          </p:val>
                                        </p:tav>
                                        <p:tav tm="100000">
                                          <p:val>
                                            <p:strVal val="#ppt_y+0.1"/>
                                          </p:val>
                                        </p:tav>
                                      </p:tavLst>
                                    </p:anim>
                                    <p:anim calcmode="lin" valueType="num">
                                      <p:cBhvr>
                                        <p:cTn id="481" dur="200" accel="100000" fill="hold">
                                          <p:stCondLst>
                                            <p:cond delay="800"/>
                                          </p:stCondLst>
                                        </p:cTn>
                                        <p:tgtEl>
                                          <p:spTgt spid="333831"/>
                                        </p:tgtEl>
                                        <p:attrNameLst>
                                          <p:attrName>ppt_x</p:attrName>
                                        </p:attrNameLst>
                                      </p:cBhvr>
                                      <p:tavLst>
                                        <p:tav tm="0">
                                          <p:val>
                                            <p:strVal val="#ppt_x-0.05"/>
                                          </p:val>
                                        </p:tav>
                                        <p:tav tm="100000">
                                          <p:val>
                                            <p:strVal val="#ppt_x"/>
                                          </p:val>
                                        </p:tav>
                                      </p:tavLst>
                                    </p:anim>
                                    <p:anim calcmode="lin" valueType="num">
                                      <p:cBhvr>
                                        <p:cTn id="482" dur="200" accel="100000" fill="hold">
                                          <p:stCondLst>
                                            <p:cond delay="800"/>
                                          </p:stCondLst>
                                        </p:cTn>
                                        <p:tgtEl>
                                          <p:spTgt spid="333831"/>
                                        </p:tgtEl>
                                        <p:attrNameLst>
                                          <p:attrName>ppt_y</p:attrName>
                                        </p:attrNameLst>
                                      </p:cBhvr>
                                      <p:tavLst>
                                        <p:tav tm="0">
                                          <p:val>
                                            <p:strVal val="#ppt_y+0.1"/>
                                          </p:val>
                                        </p:tav>
                                        <p:tav tm="100000">
                                          <p:val>
                                            <p:strVal val="#ppt_y"/>
                                          </p:val>
                                        </p:tav>
                                      </p:tavLst>
                                    </p:anim>
                                  </p:childTnLst>
                                </p:cTn>
                              </p:par>
                            </p:childTnLst>
                          </p:cTn>
                        </p:par>
                      </p:childTnLst>
                    </p:cTn>
                  </p:par>
                  <p:par>
                    <p:cTn id="483" fill="hold" nodeType="clickPar">
                      <p:stCondLst>
                        <p:cond delay="indefinite"/>
                      </p:stCondLst>
                      <p:childTnLst>
                        <p:par>
                          <p:cTn id="484" fill="hold" nodeType="withGroup">
                            <p:stCondLst>
                              <p:cond delay="0"/>
                            </p:stCondLst>
                            <p:childTnLst>
                              <p:par>
                                <p:cTn id="485" presetID="30" presetClass="entr" presetSubtype="0" fill="hold" grpId="0" nodeType="clickEffect">
                                  <p:stCondLst>
                                    <p:cond delay="0"/>
                                  </p:stCondLst>
                                  <p:childTnLst>
                                    <p:set>
                                      <p:cBhvr>
                                        <p:cTn id="486" dur="1" fill="hold">
                                          <p:stCondLst>
                                            <p:cond delay="0"/>
                                          </p:stCondLst>
                                        </p:cTn>
                                        <p:tgtEl>
                                          <p:spTgt spid="333923"/>
                                        </p:tgtEl>
                                        <p:attrNameLst>
                                          <p:attrName>style.visibility</p:attrName>
                                        </p:attrNameLst>
                                      </p:cBhvr>
                                      <p:to>
                                        <p:strVal val="visible"/>
                                      </p:to>
                                    </p:set>
                                    <p:animEffect transition="in" filter="fade">
                                      <p:cBhvr>
                                        <p:cTn id="487" dur="800" decel="100000"/>
                                        <p:tgtEl>
                                          <p:spTgt spid="333923"/>
                                        </p:tgtEl>
                                      </p:cBhvr>
                                    </p:animEffect>
                                    <p:anim calcmode="lin" valueType="num">
                                      <p:cBhvr>
                                        <p:cTn id="488" dur="800" decel="100000" fill="hold"/>
                                        <p:tgtEl>
                                          <p:spTgt spid="333923"/>
                                        </p:tgtEl>
                                        <p:attrNameLst>
                                          <p:attrName>style.rotation</p:attrName>
                                        </p:attrNameLst>
                                      </p:cBhvr>
                                      <p:tavLst>
                                        <p:tav tm="0">
                                          <p:val>
                                            <p:fltVal val="-90"/>
                                          </p:val>
                                        </p:tav>
                                        <p:tav tm="100000">
                                          <p:val>
                                            <p:fltVal val="0"/>
                                          </p:val>
                                        </p:tav>
                                      </p:tavLst>
                                    </p:anim>
                                    <p:anim calcmode="lin" valueType="num">
                                      <p:cBhvr>
                                        <p:cTn id="489" dur="800" decel="100000" fill="hold"/>
                                        <p:tgtEl>
                                          <p:spTgt spid="333923"/>
                                        </p:tgtEl>
                                        <p:attrNameLst>
                                          <p:attrName>ppt_x</p:attrName>
                                        </p:attrNameLst>
                                      </p:cBhvr>
                                      <p:tavLst>
                                        <p:tav tm="0">
                                          <p:val>
                                            <p:strVal val="#ppt_x+0.4"/>
                                          </p:val>
                                        </p:tav>
                                        <p:tav tm="100000">
                                          <p:val>
                                            <p:strVal val="#ppt_x-0.05"/>
                                          </p:val>
                                        </p:tav>
                                      </p:tavLst>
                                    </p:anim>
                                    <p:anim calcmode="lin" valueType="num">
                                      <p:cBhvr>
                                        <p:cTn id="490" dur="800" decel="100000" fill="hold"/>
                                        <p:tgtEl>
                                          <p:spTgt spid="333923"/>
                                        </p:tgtEl>
                                        <p:attrNameLst>
                                          <p:attrName>ppt_y</p:attrName>
                                        </p:attrNameLst>
                                      </p:cBhvr>
                                      <p:tavLst>
                                        <p:tav tm="0">
                                          <p:val>
                                            <p:strVal val="#ppt_y-0.4"/>
                                          </p:val>
                                        </p:tav>
                                        <p:tav tm="100000">
                                          <p:val>
                                            <p:strVal val="#ppt_y+0.1"/>
                                          </p:val>
                                        </p:tav>
                                      </p:tavLst>
                                    </p:anim>
                                    <p:anim calcmode="lin" valueType="num">
                                      <p:cBhvr>
                                        <p:cTn id="491" dur="200" accel="100000" fill="hold">
                                          <p:stCondLst>
                                            <p:cond delay="800"/>
                                          </p:stCondLst>
                                        </p:cTn>
                                        <p:tgtEl>
                                          <p:spTgt spid="333923"/>
                                        </p:tgtEl>
                                        <p:attrNameLst>
                                          <p:attrName>ppt_x</p:attrName>
                                        </p:attrNameLst>
                                      </p:cBhvr>
                                      <p:tavLst>
                                        <p:tav tm="0">
                                          <p:val>
                                            <p:strVal val="#ppt_x-0.05"/>
                                          </p:val>
                                        </p:tav>
                                        <p:tav tm="100000">
                                          <p:val>
                                            <p:strVal val="#ppt_x"/>
                                          </p:val>
                                        </p:tav>
                                      </p:tavLst>
                                    </p:anim>
                                    <p:anim calcmode="lin" valueType="num">
                                      <p:cBhvr>
                                        <p:cTn id="492" dur="200" accel="100000" fill="hold">
                                          <p:stCondLst>
                                            <p:cond delay="800"/>
                                          </p:stCondLst>
                                        </p:cTn>
                                        <p:tgtEl>
                                          <p:spTgt spid="33392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animBg="1"/>
      <p:bldP spid="333827" grpId="0" animBg="1"/>
      <p:bldP spid="333828" grpId="0" animBg="1"/>
      <p:bldP spid="333829" grpId="0" animBg="1"/>
      <p:bldP spid="333830" grpId="0" animBg="1"/>
      <p:bldP spid="333831" grpId="0" animBg="1"/>
      <p:bldP spid="333832" grpId="0" animBg="1"/>
      <p:bldP spid="333882" grpId="0" animBg="1"/>
      <p:bldP spid="333883" grpId="0"/>
      <p:bldP spid="333884" grpId="0"/>
      <p:bldP spid="333885" grpId="0"/>
      <p:bldP spid="333886" grpId="0"/>
      <p:bldP spid="333887" grpId="0"/>
      <p:bldP spid="333888" grpId="0"/>
      <p:bldP spid="333889" grpId="0"/>
      <p:bldP spid="333890" grpId="0"/>
      <p:bldP spid="333891" grpId="0"/>
      <p:bldP spid="333892" grpId="0"/>
      <p:bldP spid="333893" grpId="0"/>
      <p:bldP spid="333894" grpId="0"/>
      <p:bldP spid="333895" grpId="0"/>
      <p:bldP spid="333896" grpId="0"/>
      <p:bldP spid="333897" grpId="0"/>
      <p:bldP spid="333898" grpId="0"/>
      <p:bldP spid="333899" grpId="0"/>
      <p:bldP spid="333900" grpId="0"/>
      <p:bldP spid="333901" grpId="0"/>
      <p:bldP spid="333902" grpId="0"/>
      <p:bldP spid="333903" grpId="0"/>
      <p:bldP spid="333904" grpId="0"/>
      <p:bldP spid="333905" grpId="0"/>
      <p:bldP spid="333906" grpId="0"/>
      <p:bldP spid="333907" grpId="0"/>
      <p:bldP spid="333908" grpId="0"/>
      <p:bldP spid="333909" grpId="0"/>
      <p:bldP spid="333910" grpId="0"/>
      <p:bldP spid="333911" grpId="0"/>
      <p:bldP spid="333912" grpId="0"/>
      <p:bldP spid="333913" grpId="0"/>
      <p:bldP spid="333914" grpId="0"/>
      <p:bldP spid="333915" grpId="0"/>
      <p:bldP spid="333916" grpId="0"/>
      <p:bldP spid="333917" grpId="0"/>
      <p:bldP spid="333918" grpId="0"/>
      <p:bldP spid="333919" grpId="0"/>
      <p:bldP spid="333920" grpId="0"/>
      <p:bldP spid="333921" grpId="0"/>
      <p:bldP spid="333922" grpId="0" animBg="1"/>
      <p:bldP spid="33392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4583114" y="4029076"/>
            <a:ext cx="2592387"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1" name="Rectangle 3"/>
          <p:cNvSpPr>
            <a:spLocks noChangeArrowheads="1"/>
          </p:cNvSpPr>
          <p:nvPr/>
        </p:nvSpPr>
        <p:spPr bwMode="auto">
          <a:xfrm>
            <a:off x="3503613" y="4005264"/>
            <a:ext cx="793750" cy="1639887"/>
          </a:xfrm>
          <a:prstGeom prst="rect">
            <a:avLst/>
          </a:prstGeom>
          <a:solidFill>
            <a:srgbClr val="67D967">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2" name="Rectangle 4"/>
          <p:cNvSpPr>
            <a:spLocks noChangeArrowheads="1"/>
          </p:cNvSpPr>
          <p:nvPr/>
        </p:nvSpPr>
        <p:spPr bwMode="auto">
          <a:xfrm>
            <a:off x="3495675" y="4021139"/>
            <a:ext cx="6985000" cy="504825"/>
          </a:xfrm>
          <a:prstGeom prst="rect">
            <a:avLst/>
          </a:prstGeom>
          <a:solidFill>
            <a:srgbClr val="FF8C3D">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3" name="Rectangle 5"/>
          <p:cNvSpPr>
            <a:spLocks noChangeArrowheads="1"/>
          </p:cNvSpPr>
          <p:nvPr/>
        </p:nvSpPr>
        <p:spPr bwMode="auto">
          <a:xfrm>
            <a:off x="8040689" y="1804989"/>
            <a:ext cx="720725"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4" name="Rectangle 6"/>
          <p:cNvSpPr>
            <a:spLocks noChangeArrowheads="1"/>
          </p:cNvSpPr>
          <p:nvPr/>
        </p:nvSpPr>
        <p:spPr bwMode="auto">
          <a:xfrm>
            <a:off x="5808663" y="1836739"/>
            <a:ext cx="1441450"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5" name="Rectangle 7"/>
          <p:cNvSpPr>
            <a:spLocks noChangeArrowheads="1"/>
          </p:cNvSpPr>
          <p:nvPr/>
        </p:nvSpPr>
        <p:spPr bwMode="auto">
          <a:xfrm>
            <a:off x="4511675" y="1797051"/>
            <a:ext cx="793750" cy="1584325"/>
          </a:xfrm>
          <a:prstGeom prst="rect">
            <a:avLst/>
          </a:prstGeom>
          <a:solidFill>
            <a:srgbClr val="67D967">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6" name="Rectangle 8"/>
          <p:cNvSpPr>
            <a:spLocks noChangeArrowheads="1"/>
          </p:cNvSpPr>
          <p:nvPr/>
        </p:nvSpPr>
        <p:spPr bwMode="auto">
          <a:xfrm>
            <a:off x="3503613" y="2276476"/>
            <a:ext cx="6985000" cy="504825"/>
          </a:xfrm>
          <a:prstGeom prst="rect">
            <a:avLst/>
          </a:prstGeom>
          <a:solidFill>
            <a:srgbClr val="FF8C3D">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334857" name="Group 9"/>
          <p:cNvGraphicFramePr>
            <a:graphicFrameLocks noGrp="1"/>
          </p:cNvGraphicFramePr>
          <p:nvPr/>
        </p:nvGraphicFramePr>
        <p:xfrm>
          <a:off x="1774826" y="706438"/>
          <a:ext cx="8785225" cy="5547678"/>
        </p:xfrm>
        <a:graphic>
          <a:graphicData uri="http://schemas.openxmlformats.org/drawingml/2006/table">
            <a:tbl>
              <a:tblPr/>
              <a:tblGrid>
                <a:gridCol w="647700">
                  <a:extLst>
                    <a:ext uri="{9D8B030D-6E8A-4147-A177-3AD203B41FA5}">
                      <a16:colId xmlns:a16="http://schemas.microsoft.com/office/drawing/2014/main" xmlns="" val="20000"/>
                    </a:ext>
                  </a:extLst>
                </a:gridCol>
                <a:gridCol w="1044575">
                  <a:extLst>
                    <a:ext uri="{9D8B030D-6E8A-4147-A177-3AD203B41FA5}">
                      <a16:colId xmlns:a16="http://schemas.microsoft.com/office/drawing/2014/main" xmlns="" val="20001"/>
                    </a:ext>
                  </a:extLst>
                </a:gridCol>
                <a:gridCol w="6372225">
                  <a:extLst>
                    <a:ext uri="{9D8B030D-6E8A-4147-A177-3AD203B41FA5}">
                      <a16:colId xmlns:a16="http://schemas.microsoft.com/office/drawing/2014/main" xmlns="" val="20002"/>
                    </a:ext>
                  </a:extLst>
                </a:gridCol>
                <a:gridCol w="720725">
                  <a:extLst>
                    <a:ext uri="{9D8B030D-6E8A-4147-A177-3AD203B41FA5}">
                      <a16:colId xmlns:a16="http://schemas.microsoft.com/office/drawing/2014/main" xmlns="" val="20003"/>
                    </a:ext>
                  </a:extLst>
                </a:gridCol>
              </a:tblGrid>
              <a:tr h="196850">
                <a:tc grid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r>
                        <a:rPr kumimoji="1" lang="en-US" altLang="zh-CN" sz="2800" b="0" i="0" u="none" strike="noStrike" cap="none" normalizeH="0" baseline="0">
                          <a:ln>
                            <a:noFill/>
                          </a:ln>
                          <a:solidFill>
                            <a:schemeClr val="tx1"/>
                          </a:solidFill>
                          <a:effectLst/>
                          <a:latin typeface="Times New Roman" charset="0"/>
                          <a:ea typeface="PMingLiU" charset="0"/>
                        </a:rPr>
                        <a:t>-3        1          1        0       0       M      M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B</a:t>
                      </a:r>
                      <a:endParaRPr kumimoji="1" lang="en-US" altLang="zh-CN"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0">
                          <a:ln>
                            <a:noFill/>
                          </a:ln>
                          <a:solidFill>
                            <a:schemeClr val="tx1"/>
                          </a:solidFill>
                          <a:effectLst/>
                          <a:latin typeface="Times New Roman" charset="0"/>
                          <a:ea typeface="PMingLiU" charset="0"/>
                        </a:rPr>
                        <a:t>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1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2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3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4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5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6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7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1687513">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4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6</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 x</a:t>
                      </a:r>
                      <a:r>
                        <a:rPr kumimoji="1" lang="en-US" altLang="zh-CN" sz="2800" b="0" i="1" u="none" strike="noStrike" cap="none" normalizeH="0" baseline="-25000">
                          <a:ln>
                            <a:noFill/>
                          </a:ln>
                          <a:solidFill>
                            <a:schemeClr val="tx1"/>
                          </a:solidFill>
                          <a:effectLst/>
                          <a:latin typeface="Times New Roman" charset="0"/>
                          <a:ea typeface="PMingLiU" charset="0"/>
                        </a:rPr>
                        <a:t>3</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10</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r>
                        <a:rPr kumimoji="1" lang="en-US" altLang="zh-CN" sz="2800" b="0" i="0" u="none" strike="noStrike" cap="none" normalizeH="0" baseline="0">
                          <a:ln>
                            <a:noFill/>
                          </a:ln>
                          <a:solidFill>
                            <a:schemeClr val="tx1"/>
                          </a:solidFill>
                          <a:effectLst/>
                          <a:latin typeface="Times New Roman" charset="0"/>
                          <a:ea typeface="PMingLiU" charset="0"/>
                        </a:rPr>
                        <a:t>3         -2           0       1       0       0      -1</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0          1           0        0      -1      1     -2</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-2         0            1       0       0       0      1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-1-M</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-1       1-M         0       0      M      0    3M-1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78752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1" u="none" strike="noStrike" cap="none" normalizeH="0" baseline="-2500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5877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34914" name="Oval 66"/>
          <p:cNvSpPr>
            <a:spLocks noChangeArrowheads="1"/>
          </p:cNvSpPr>
          <p:nvPr/>
        </p:nvSpPr>
        <p:spPr bwMode="auto">
          <a:xfrm>
            <a:off x="4646614" y="2260601"/>
            <a:ext cx="503237" cy="549275"/>
          </a:xfrm>
          <a:prstGeom prst="ellipse">
            <a:avLst/>
          </a:prstGeom>
          <a:noFill/>
          <a:ln w="28575">
            <a:solidFill>
              <a:srgbClr val="F9094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915" name="Rectangle 67"/>
          <p:cNvSpPr>
            <a:spLocks noChangeArrowheads="1"/>
          </p:cNvSpPr>
          <p:nvPr/>
        </p:nvSpPr>
        <p:spPr bwMode="auto">
          <a:xfrm>
            <a:off x="1790701" y="3941763"/>
            <a:ext cx="652463" cy="163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30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4 </a:t>
            </a:r>
          </a:p>
          <a:p>
            <a:pPr>
              <a:spcBef>
                <a:spcPct val="30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2</a:t>
            </a:r>
          </a:p>
          <a:p>
            <a:pPr>
              <a:spcBef>
                <a:spcPct val="30000"/>
              </a:spcBef>
              <a:buClr>
                <a:schemeClr val="folHlink"/>
              </a:buClr>
              <a:buSzPct val="75000"/>
              <a:buFont typeface="Wingdings" charset="2"/>
              <a:buNone/>
            </a:pPr>
            <a:r>
              <a:rPr lang="en-US" altLang="zh-CN" sz="2800" i="1">
                <a:latin typeface="Times New Roman" charset="0"/>
              </a:rPr>
              <a:t> x</a:t>
            </a:r>
            <a:r>
              <a:rPr lang="en-US" altLang="zh-CN" sz="2800" i="1" baseline="-25000">
                <a:latin typeface="Times New Roman" charset="0"/>
              </a:rPr>
              <a:t>3</a:t>
            </a:r>
            <a:endParaRPr lang="zh-CN" altLang="en-US" sz="2800" i="1" baseline="-25000">
              <a:latin typeface="Times New Roman" charset="0"/>
            </a:endParaRPr>
          </a:p>
        </p:txBody>
      </p:sp>
      <p:sp>
        <p:nvSpPr>
          <p:cNvPr id="334916" name="Rectangle 68"/>
          <p:cNvSpPr>
            <a:spLocks noChangeArrowheads="1"/>
          </p:cNvSpPr>
          <p:nvPr/>
        </p:nvSpPr>
        <p:spPr bwMode="auto">
          <a:xfrm>
            <a:off x="3663951" y="4581526"/>
            <a:ext cx="60483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20000"/>
              </a:spcBef>
              <a:buClr>
                <a:schemeClr val="folHlink"/>
              </a:buClr>
              <a:buSzPct val="75000"/>
              <a:buFont typeface="Wingdings" charset="2"/>
              <a:buNone/>
            </a:pPr>
            <a:r>
              <a:rPr lang="en-US" altLang="zh-CN" sz="2800">
                <a:latin typeface="Times New Roman" charset="0"/>
              </a:rPr>
              <a:t>0         1            0        0      -1      1     -2</a:t>
            </a:r>
          </a:p>
        </p:txBody>
      </p:sp>
      <p:sp>
        <p:nvSpPr>
          <p:cNvPr id="334917" name="Rectangle 69"/>
          <p:cNvSpPr>
            <a:spLocks noChangeArrowheads="1"/>
          </p:cNvSpPr>
          <p:nvPr/>
        </p:nvSpPr>
        <p:spPr bwMode="auto">
          <a:xfrm>
            <a:off x="2774950" y="4557713"/>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folHlink"/>
              </a:buClr>
              <a:buSzPct val="75000"/>
              <a:buFont typeface="Wingdings" charset="2"/>
              <a:buNone/>
            </a:pPr>
            <a:r>
              <a:rPr lang="en-US" altLang="zh-CN" sz="2800">
                <a:latin typeface="Times New Roman" charset="0"/>
              </a:rPr>
              <a:t>1</a:t>
            </a:r>
          </a:p>
        </p:txBody>
      </p:sp>
      <p:sp>
        <p:nvSpPr>
          <p:cNvPr id="334918" name="Rectangle 70"/>
          <p:cNvSpPr>
            <a:spLocks noChangeArrowheads="1"/>
          </p:cNvSpPr>
          <p:nvPr/>
        </p:nvSpPr>
        <p:spPr bwMode="auto">
          <a:xfrm>
            <a:off x="3592514" y="5126038"/>
            <a:ext cx="604837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20000"/>
              </a:spcBef>
              <a:buClr>
                <a:schemeClr val="folHlink"/>
              </a:buClr>
              <a:buSzPct val="75000"/>
              <a:buFont typeface="Wingdings" charset="2"/>
              <a:buNone/>
            </a:pPr>
            <a:r>
              <a:rPr lang="en-US" altLang="zh-CN" sz="2800">
                <a:latin typeface="Times New Roman" charset="0"/>
              </a:rPr>
              <a:t>-2         0           1        0       0       0      1</a:t>
            </a:r>
          </a:p>
        </p:txBody>
      </p:sp>
      <p:sp>
        <p:nvSpPr>
          <p:cNvPr id="334919" name="Rectangle 71"/>
          <p:cNvSpPr>
            <a:spLocks noChangeArrowheads="1"/>
          </p:cNvSpPr>
          <p:nvPr/>
        </p:nvSpPr>
        <p:spPr bwMode="auto">
          <a:xfrm>
            <a:off x="2774950" y="5141913"/>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4920" name="Rectangle 72"/>
          <p:cNvSpPr>
            <a:spLocks noChangeArrowheads="1"/>
          </p:cNvSpPr>
          <p:nvPr/>
        </p:nvSpPr>
        <p:spPr bwMode="auto">
          <a:xfrm>
            <a:off x="4672013" y="3973513"/>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4921" name="Rectangle 73"/>
          <p:cNvSpPr>
            <a:spLocks noChangeArrowheads="1"/>
          </p:cNvSpPr>
          <p:nvPr/>
        </p:nvSpPr>
        <p:spPr bwMode="auto">
          <a:xfrm>
            <a:off x="3656013" y="3965576"/>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3</a:t>
            </a:r>
            <a:endParaRPr lang="zh-CN" altLang="en-US" sz="2800">
              <a:latin typeface="Times New Roman" charset="0"/>
            </a:endParaRPr>
          </a:p>
        </p:txBody>
      </p:sp>
      <p:sp>
        <p:nvSpPr>
          <p:cNvPr id="334922" name="Rectangle 74"/>
          <p:cNvSpPr>
            <a:spLocks noChangeArrowheads="1"/>
          </p:cNvSpPr>
          <p:nvPr/>
        </p:nvSpPr>
        <p:spPr bwMode="auto">
          <a:xfrm>
            <a:off x="5872163" y="3933826"/>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4923" name="Rectangle 75"/>
          <p:cNvSpPr>
            <a:spLocks noChangeArrowheads="1"/>
          </p:cNvSpPr>
          <p:nvPr/>
        </p:nvSpPr>
        <p:spPr bwMode="auto">
          <a:xfrm>
            <a:off x="6734175" y="3933826"/>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4924" name="Rectangle 76"/>
          <p:cNvSpPr>
            <a:spLocks noChangeArrowheads="1"/>
          </p:cNvSpPr>
          <p:nvPr/>
        </p:nvSpPr>
        <p:spPr bwMode="auto">
          <a:xfrm>
            <a:off x="7424738" y="3933826"/>
            <a:ext cx="48101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-2</a:t>
            </a:r>
            <a:endParaRPr lang="zh-CN" altLang="en-US" sz="2800">
              <a:latin typeface="Times New Roman" charset="0"/>
            </a:endParaRPr>
          </a:p>
        </p:txBody>
      </p:sp>
      <p:sp>
        <p:nvSpPr>
          <p:cNvPr id="334925" name="Rectangle 77"/>
          <p:cNvSpPr>
            <a:spLocks noChangeArrowheads="1"/>
          </p:cNvSpPr>
          <p:nvPr/>
        </p:nvSpPr>
        <p:spPr bwMode="auto">
          <a:xfrm>
            <a:off x="8312150" y="3917951"/>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2</a:t>
            </a:r>
            <a:endParaRPr lang="zh-CN" altLang="en-US" sz="2800">
              <a:latin typeface="Times New Roman" charset="0"/>
            </a:endParaRPr>
          </a:p>
        </p:txBody>
      </p:sp>
      <p:sp>
        <p:nvSpPr>
          <p:cNvPr id="334926" name="Rectangle 78"/>
          <p:cNvSpPr>
            <a:spLocks noChangeArrowheads="1"/>
          </p:cNvSpPr>
          <p:nvPr/>
        </p:nvSpPr>
        <p:spPr bwMode="auto">
          <a:xfrm>
            <a:off x="8999538" y="3933826"/>
            <a:ext cx="48101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-5</a:t>
            </a:r>
            <a:endParaRPr lang="zh-CN" altLang="en-US" sz="2800">
              <a:latin typeface="Times New Roman" charset="0"/>
            </a:endParaRPr>
          </a:p>
        </p:txBody>
      </p:sp>
      <p:sp>
        <p:nvSpPr>
          <p:cNvPr id="334927" name="Rectangle 79"/>
          <p:cNvSpPr>
            <a:spLocks noChangeArrowheads="1"/>
          </p:cNvSpPr>
          <p:nvPr/>
        </p:nvSpPr>
        <p:spPr bwMode="auto">
          <a:xfrm>
            <a:off x="2695575" y="3965576"/>
            <a:ext cx="5397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12</a:t>
            </a:r>
            <a:endParaRPr lang="zh-CN" altLang="en-US" sz="2800">
              <a:latin typeface="Times New Roman" charset="0"/>
            </a:endParaRPr>
          </a:p>
        </p:txBody>
      </p:sp>
      <p:sp>
        <p:nvSpPr>
          <p:cNvPr id="334928" name="Rectangle 80"/>
          <p:cNvSpPr>
            <a:spLocks noChangeArrowheads="1"/>
          </p:cNvSpPr>
          <p:nvPr/>
        </p:nvSpPr>
        <p:spPr bwMode="auto">
          <a:xfrm>
            <a:off x="4679951" y="5749926"/>
            <a:ext cx="27924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r>
              <a:rPr lang="en-US" altLang="zh-CN" sz="2800">
                <a:latin typeface="Times New Roman" charset="0"/>
              </a:rPr>
              <a:t>0           0        0</a:t>
            </a:r>
            <a:endParaRPr lang="zh-CN" altLang="en-US" sz="2800">
              <a:latin typeface="Times New Roman" charset="0"/>
            </a:endParaRPr>
          </a:p>
        </p:txBody>
      </p:sp>
      <p:sp>
        <p:nvSpPr>
          <p:cNvPr id="334929" name="Rectangle 81"/>
          <p:cNvSpPr>
            <a:spLocks noChangeArrowheads="1"/>
          </p:cNvSpPr>
          <p:nvPr/>
        </p:nvSpPr>
        <p:spPr bwMode="auto">
          <a:xfrm>
            <a:off x="3575051" y="5734051"/>
            <a:ext cx="4810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4930" name="Rectangle 82"/>
          <p:cNvSpPr>
            <a:spLocks noChangeArrowheads="1"/>
          </p:cNvSpPr>
          <p:nvPr/>
        </p:nvSpPr>
        <p:spPr bwMode="auto">
          <a:xfrm>
            <a:off x="7519988" y="5749926"/>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4931" name="Rectangle 83"/>
          <p:cNvSpPr>
            <a:spLocks noChangeArrowheads="1"/>
          </p:cNvSpPr>
          <p:nvPr/>
        </p:nvSpPr>
        <p:spPr bwMode="auto">
          <a:xfrm>
            <a:off x="8080376" y="5734051"/>
            <a:ext cx="7969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M-1</a:t>
            </a:r>
            <a:endParaRPr lang="zh-CN" altLang="en-US" sz="2800">
              <a:latin typeface="Times New Roman" charset="0"/>
            </a:endParaRPr>
          </a:p>
        </p:txBody>
      </p:sp>
      <p:sp>
        <p:nvSpPr>
          <p:cNvPr id="334932" name="Rectangle 84"/>
          <p:cNvSpPr>
            <a:spLocks noChangeArrowheads="1"/>
          </p:cNvSpPr>
          <p:nvPr/>
        </p:nvSpPr>
        <p:spPr bwMode="auto">
          <a:xfrm>
            <a:off x="8963025" y="5734051"/>
            <a:ext cx="87788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M+1</a:t>
            </a:r>
            <a:endParaRPr lang="zh-CN" altLang="en-US" sz="2800">
              <a:latin typeface="Times New Roman" charset="0"/>
            </a:endParaRPr>
          </a:p>
        </p:txBody>
      </p:sp>
      <p:sp>
        <p:nvSpPr>
          <p:cNvPr id="334933" name="Rectangle 85"/>
          <p:cNvSpPr>
            <a:spLocks noChangeArrowheads="1"/>
          </p:cNvSpPr>
          <p:nvPr/>
        </p:nvSpPr>
        <p:spPr bwMode="auto">
          <a:xfrm>
            <a:off x="2663826" y="5734051"/>
            <a:ext cx="4810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-2</a:t>
            </a:r>
            <a:endParaRPr lang="zh-CN" altLang="en-US" sz="2800">
              <a:latin typeface="Times New Roman" charset="0"/>
            </a:endParaRPr>
          </a:p>
        </p:txBody>
      </p:sp>
      <p:sp>
        <p:nvSpPr>
          <p:cNvPr id="334934" name="Oval 86"/>
          <p:cNvSpPr>
            <a:spLocks noChangeArrowheads="1"/>
          </p:cNvSpPr>
          <p:nvPr/>
        </p:nvSpPr>
        <p:spPr bwMode="auto">
          <a:xfrm>
            <a:off x="3575050" y="3989389"/>
            <a:ext cx="503238" cy="549275"/>
          </a:xfrm>
          <a:prstGeom prst="ellipse">
            <a:avLst/>
          </a:prstGeom>
          <a:noFill/>
          <a:ln w="28575">
            <a:solidFill>
              <a:srgbClr val="F9094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935" name="Rectangle 87"/>
          <p:cNvSpPr>
            <a:spLocks noChangeArrowheads="1"/>
          </p:cNvSpPr>
          <p:nvPr/>
        </p:nvSpPr>
        <p:spPr bwMode="auto">
          <a:xfrm>
            <a:off x="9982200" y="3957638"/>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4</a:t>
            </a:r>
            <a:endParaRPr lang="zh-CN" altLang="en-US" sz="2800">
              <a:latin typeface="Times New Roman" charset="0"/>
            </a:endParaRPr>
          </a:p>
        </p:txBody>
      </p:sp>
      <p:sp>
        <p:nvSpPr>
          <p:cNvPr id="33" name="矩形 32"/>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34" name="矩形 33"/>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35" name="矩形 34"/>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36" name="Text Box 6"/>
          <p:cNvSpPr txBox="1">
            <a:spLocks noChangeArrowheads="1"/>
          </p:cNvSpPr>
          <p:nvPr/>
        </p:nvSpPr>
        <p:spPr bwMode="auto">
          <a:xfrm>
            <a:off x="1544639" y="343427"/>
            <a:ext cx="4099199"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20000"/>
              </a:lnSpc>
              <a:spcBef>
                <a:spcPct val="0"/>
              </a:spcBef>
            </a:pPr>
            <a:r>
              <a:rPr lang="zh-CN" altLang="en-US" sz="2800" b="1" dirty="0" smtClean="0">
                <a:solidFill>
                  <a:srgbClr val="46A4D0"/>
                </a:solidFill>
                <a:latin typeface="宋体-简 粗体" charset="-122"/>
                <a:ea typeface="宋体-简 粗体" charset="-122"/>
                <a:cs typeface="宋体-简 粗体" charset="-122"/>
              </a:rPr>
              <a:t>大</a:t>
            </a:r>
            <a:r>
              <a:rPr lang="en-US" altLang="zh-CN" sz="2800" b="1" dirty="0" smtClean="0">
                <a:solidFill>
                  <a:srgbClr val="46A4D0"/>
                </a:solidFill>
                <a:latin typeface="宋体-简 粗体" charset="-122"/>
                <a:ea typeface="宋体-简 粗体" charset="-122"/>
                <a:cs typeface="宋体-简 粗体" charset="-122"/>
              </a:rPr>
              <a:t>M</a:t>
            </a:r>
            <a:r>
              <a:rPr lang="zh-CN" altLang="en-US" sz="2800" b="1" dirty="0">
                <a:solidFill>
                  <a:srgbClr val="46A4D0"/>
                </a:solidFill>
                <a:latin typeface="宋体-简 粗体" charset="-122"/>
                <a:ea typeface="宋体-简 粗体" charset="-122"/>
                <a:cs typeface="宋体-简 粗体" charset="-122"/>
              </a:rPr>
              <a:t>法求</a:t>
            </a:r>
            <a:r>
              <a:rPr lang="zh-CN" altLang="en-US" sz="2800" b="1" dirty="0" smtClean="0">
                <a:solidFill>
                  <a:srgbClr val="46A4D0"/>
                </a:solidFill>
                <a:latin typeface="宋体-简 粗体" charset="-122"/>
                <a:ea typeface="宋体-简 粗体" charset="-122"/>
                <a:cs typeface="宋体-简 粗体" charset="-122"/>
              </a:rPr>
              <a:t>解线性</a:t>
            </a:r>
            <a:r>
              <a:rPr lang="zh-CN" altLang="en-US" sz="2800" b="1" dirty="0">
                <a:solidFill>
                  <a:srgbClr val="46A4D0"/>
                </a:solidFill>
                <a:latin typeface="宋体-简 粗体" charset="-122"/>
                <a:ea typeface="宋体-简 粗体" charset="-122"/>
                <a:cs typeface="宋体-简 粗体" charset="-122"/>
              </a:rPr>
              <a:t>规划问题</a:t>
            </a:r>
            <a:endParaRPr lang="zh-CN" altLang="zh-CN" sz="2800" b="1" dirty="0">
              <a:solidFill>
                <a:srgbClr val="46A4D0"/>
              </a:solidFill>
              <a:latin typeface="宋体-简 粗体" charset="-122"/>
              <a:ea typeface="宋体-简 粗体" charset="-122"/>
              <a:cs typeface="宋体-简 粗体" charset="-122"/>
            </a:endParaRPr>
          </a:p>
        </p:txBody>
      </p:sp>
      <p:graphicFrame>
        <p:nvGraphicFramePr>
          <p:cNvPr id="2" name="表格 1"/>
          <p:cNvGraphicFramePr>
            <a:graphicFrameLocks noGrp="1"/>
          </p:cNvGraphicFramePr>
          <p:nvPr>
            <p:extLst>
              <p:ext uri="{D42A27DB-BD31-4B8C-83A1-F6EECF244321}">
                <p14:modId xmlns:p14="http://schemas.microsoft.com/office/powerpoint/2010/main" xmlns="" val="1749757806"/>
              </p:ext>
            </p:extLst>
          </p:nvPr>
        </p:nvGraphicFramePr>
        <p:xfrm>
          <a:off x="1044576" y="1230522"/>
          <a:ext cx="647700" cy="4487763"/>
        </p:xfrm>
        <a:graphic>
          <a:graphicData uri="http://schemas.openxmlformats.org/drawingml/2006/table">
            <a:tbl>
              <a:tblPr/>
              <a:tblGrid>
                <a:gridCol w="647700">
                  <a:extLst>
                    <a:ext uri="{9D8B030D-6E8A-4147-A177-3AD203B41FA5}">
                      <a16:colId xmlns:a16="http://schemas.microsoft.com/office/drawing/2014/main" xmlns="" val="20000"/>
                    </a:ext>
                  </a:extLst>
                </a:gridCol>
              </a:tblGrid>
              <a:tr h="532502">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C</a:t>
                      </a:r>
                      <a:r>
                        <a:rPr kumimoji="1" lang="en-US" altLang="zh-CN" sz="2800" b="0" i="1" u="none" strike="noStrike" cap="none" normalizeH="0" baseline="-25000" dirty="0" smtClean="0">
                          <a:ln>
                            <a:noFill/>
                          </a:ln>
                          <a:solidFill>
                            <a:schemeClr val="tx1"/>
                          </a:solidFill>
                          <a:effectLst/>
                          <a:latin typeface="Times New Roman" charset="0"/>
                          <a:ea typeface="PMingLiU" charset="0"/>
                        </a:rPr>
                        <a:t>B</a:t>
                      </a:r>
                      <a:endParaRPr kumimoji="1" lang="en-US" altLang="zh-CN"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66080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M 1</a:t>
                      </a:r>
                      <a:endParaRPr kumimoji="1" lang="en-US" altLang="zh-CN" sz="2800" b="0" i="1" u="none" strike="noStrike" cap="none" normalizeH="0" baseline="-2500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32502">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761954">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1</a:t>
                      </a:r>
                      <a:endParaRPr kumimoji="1" lang="zh-CN" altLang="en-US" sz="2800" b="0" i="1"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 1</a:t>
                      </a:r>
                      <a:endParaRPr kumimoji="1" lang="en-US" altLang="zh-CN" sz="2800" b="0" i="1" u="none" strike="noStrike" cap="none" normalizeH="0" baseline="-25000" dirty="0" smtClean="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93148911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34915"/>
                                        </p:tgtEl>
                                        <p:attrNameLst>
                                          <p:attrName>style.visibility</p:attrName>
                                        </p:attrNameLst>
                                      </p:cBhvr>
                                      <p:to>
                                        <p:strVal val="visible"/>
                                      </p:to>
                                    </p:set>
                                    <p:animEffect transition="in" filter="fade">
                                      <p:cBhvr>
                                        <p:cTn id="7" dur="800" decel="100000"/>
                                        <p:tgtEl>
                                          <p:spTgt spid="334915"/>
                                        </p:tgtEl>
                                      </p:cBhvr>
                                    </p:animEffect>
                                    <p:anim calcmode="lin" valueType="num">
                                      <p:cBhvr>
                                        <p:cTn id="8" dur="800" decel="100000" fill="hold"/>
                                        <p:tgtEl>
                                          <p:spTgt spid="334915"/>
                                        </p:tgtEl>
                                        <p:attrNameLst>
                                          <p:attrName>style.rotation</p:attrName>
                                        </p:attrNameLst>
                                      </p:cBhvr>
                                      <p:tavLst>
                                        <p:tav tm="0">
                                          <p:val>
                                            <p:fltVal val="-90"/>
                                          </p:val>
                                        </p:tav>
                                        <p:tav tm="100000">
                                          <p:val>
                                            <p:fltVal val="0"/>
                                          </p:val>
                                        </p:tav>
                                      </p:tavLst>
                                    </p:anim>
                                    <p:anim calcmode="lin" valueType="num">
                                      <p:cBhvr>
                                        <p:cTn id="9" dur="800" decel="100000" fill="hold"/>
                                        <p:tgtEl>
                                          <p:spTgt spid="334915"/>
                                        </p:tgtEl>
                                        <p:attrNameLst>
                                          <p:attrName>ppt_x</p:attrName>
                                        </p:attrNameLst>
                                      </p:cBhvr>
                                      <p:tavLst>
                                        <p:tav tm="0">
                                          <p:val>
                                            <p:strVal val="#ppt_x+0.4"/>
                                          </p:val>
                                        </p:tav>
                                        <p:tav tm="100000">
                                          <p:val>
                                            <p:strVal val="#ppt_x-0.05"/>
                                          </p:val>
                                        </p:tav>
                                      </p:tavLst>
                                    </p:anim>
                                    <p:anim calcmode="lin" valueType="num">
                                      <p:cBhvr>
                                        <p:cTn id="10" dur="800" decel="100000" fill="hold"/>
                                        <p:tgtEl>
                                          <p:spTgt spid="33491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3491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34915"/>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34916"/>
                                        </p:tgtEl>
                                        <p:attrNameLst>
                                          <p:attrName>style.visibility</p:attrName>
                                        </p:attrNameLst>
                                      </p:cBhvr>
                                      <p:to>
                                        <p:strVal val="visible"/>
                                      </p:to>
                                    </p:set>
                                    <p:animEffect transition="in" filter="fade">
                                      <p:cBhvr>
                                        <p:cTn id="17" dur="800" decel="100000"/>
                                        <p:tgtEl>
                                          <p:spTgt spid="334916"/>
                                        </p:tgtEl>
                                      </p:cBhvr>
                                    </p:animEffect>
                                    <p:anim calcmode="lin" valueType="num">
                                      <p:cBhvr>
                                        <p:cTn id="18" dur="800" decel="100000" fill="hold"/>
                                        <p:tgtEl>
                                          <p:spTgt spid="334916"/>
                                        </p:tgtEl>
                                        <p:attrNameLst>
                                          <p:attrName>style.rotation</p:attrName>
                                        </p:attrNameLst>
                                      </p:cBhvr>
                                      <p:tavLst>
                                        <p:tav tm="0">
                                          <p:val>
                                            <p:fltVal val="-90"/>
                                          </p:val>
                                        </p:tav>
                                        <p:tav tm="100000">
                                          <p:val>
                                            <p:fltVal val="0"/>
                                          </p:val>
                                        </p:tav>
                                      </p:tavLst>
                                    </p:anim>
                                    <p:anim calcmode="lin" valueType="num">
                                      <p:cBhvr>
                                        <p:cTn id="19" dur="800" decel="100000" fill="hold"/>
                                        <p:tgtEl>
                                          <p:spTgt spid="334916"/>
                                        </p:tgtEl>
                                        <p:attrNameLst>
                                          <p:attrName>ppt_x</p:attrName>
                                        </p:attrNameLst>
                                      </p:cBhvr>
                                      <p:tavLst>
                                        <p:tav tm="0">
                                          <p:val>
                                            <p:strVal val="#ppt_x+0.4"/>
                                          </p:val>
                                        </p:tav>
                                        <p:tav tm="100000">
                                          <p:val>
                                            <p:strVal val="#ppt_x-0.05"/>
                                          </p:val>
                                        </p:tav>
                                      </p:tavLst>
                                    </p:anim>
                                    <p:anim calcmode="lin" valueType="num">
                                      <p:cBhvr>
                                        <p:cTn id="20" dur="800" decel="100000" fill="hold"/>
                                        <p:tgtEl>
                                          <p:spTgt spid="334916"/>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34916"/>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34916"/>
                                        </p:tgtEl>
                                        <p:attrNameLst>
                                          <p:attrName>ppt_y</p:attrName>
                                        </p:attrNameLst>
                                      </p:cBhvr>
                                      <p:tavLst>
                                        <p:tav tm="0">
                                          <p:val>
                                            <p:strVal val="#ppt_y+0.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34917"/>
                                        </p:tgtEl>
                                        <p:attrNameLst>
                                          <p:attrName>style.visibility</p:attrName>
                                        </p:attrNameLst>
                                      </p:cBhvr>
                                      <p:to>
                                        <p:strVal val="visible"/>
                                      </p:to>
                                    </p:set>
                                    <p:animEffect transition="in" filter="fade">
                                      <p:cBhvr>
                                        <p:cTn id="27" dur="800" decel="100000"/>
                                        <p:tgtEl>
                                          <p:spTgt spid="334917"/>
                                        </p:tgtEl>
                                      </p:cBhvr>
                                    </p:animEffect>
                                    <p:anim calcmode="lin" valueType="num">
                                      <p:cBhvr>
                                        <p:cTn id="28" dur="800" decel="100000" fill="hold"/>
                                        <p:tgtEl>
                                          <p:spTgt spid="334917"/>
                                        </p:tgtEl>
                                        <p:attrNameLst>
                                          <p:attrName>style.rotation</p:attrName>
                                        </p:attrNameLst>
                                      </p:cBhvr>
                                      <p:tavLst>
                                        <p:tav tm="0">
                                          <p:val>
                                            <p:fltVal val="-90"/>
                                          </p:val>
                                        </p:tav>
                                        <p:tav tm="100000">
                                          <p:val>
                                            <p:fltVal val="0"/>
                                          </p:val>
                                        </p:tav>
                                      </p:tavLst>
                                    </p:anim>
                                    <p:anim calcmode="lin" valueType="num">
                                      <p:cBhvr>
                                        <p:cTn id="29" dur="800" decel="100000" fill="hold"/>
                                        <p:tgtEl>
                                          <p:spTgt spid="334917"/>
                                        </p:tgtEl>
                                        <p:attrNameLst>
                                          <p:attrName>ppt_x</p:attrName>
                                        </p:attrNameLst>
                                      </p:cBhvr>
                                      <p:tavLst>
                                        <p:tav tm="0">
                                          <p:val>
                                            <p:strVal val="#ppt_x+0.4"/>
                                          </p:val>
                                        </p:tav>
                                        <p:tav tm="100000">
                                          <p:val>
                                            <p:strVal val="#ppt_x-0.05"/>
                                          </p:val>
                                        </p:tav>
                                      </p:tavLst>
                                    </p:anim>
                                    <p:anim calcmode="lin" valueType="num">
                                      <p:cBhvr>
                                        <p:cTn id="30" dur="800" decel="100000" fill="hold"/>
                                        <p:tgtEl>
                                          <p:spTgt spid="334917"/>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34917"/>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34917"/>
                                        </p:tgtEl>
                                        <p:attrNameLst>
                                          <p:attrName>ppt_y</p:attrName>
                                        </p:attrNameLst>
                                      </p:cBhvr>
                                      <p:tavLst>
                                        <p:tav tm="0">
                                          <p:val>
                                            <p:strVal val="#ppt_y+0.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34918"/>
                                        </p:tgtEl>
                                        <p:attrNameLst>
                                          <p:attrName>style.visibility</p:attrName>
                                        </p:attrNameLst>
                                      </p:cBhvr>
                                      <p:to>
                                        <p:strVal val="visible"/>
                                      </p:to>
                                    </p:set>
                                    <p:animEffect transition="in" filter="fade">
                                      <p:cBhvr>
                                        <p:cTn id="37" dur="800" decel="100000"/>
                                        <p:tgtEl>
                                          <p:spTgt spid="334918"/>
                                        </p:tgtEl>
                                      </p:cBhvr>
                                    </p:animEffect>
                                    <p:anim calcmode="lin" valueType="num">
                                      <p:cBhvr>
                                        <p:cTn id="38" dur="800" decel="100000" fill="hold"/>
                                        <p:tgtEl>
                                          <p:spTgt spid="334918"/>
                                        </p:tgtEl>
                                        <p:attrNameLst>
                                          <p:attrName>style.rotation</p:attrName>
                                        </p:attrNameLst>
                                      </p:cBhvr>
                                      <p:tavLst>
                                        <p:tav tm="0">
                                          <p:val>
                                            <p:fltVal val="-90"/>
                                          </p:val>
                                        </p:tav>
                                        <p:tav tm="100000">
                                          <p:val>
                                            <p:fltVal val="0"/>
                                          </p:val>
                                        </p:tav>
                                      </p:tavLst>
                                    </p:anim>
                                    <p:anim calcmode="lin" valueType="num">
                                      <p:cBhvr>
                                        <p:cTn id="39" dur="800" decel="100000" fill="hold"/>
                                        <p:tgtEl>
                                          <p:spTgt spid="334918"/>
                                        </p:tgtEl>
                                        <p:attrNameLst>
                                          <p:attrName>ppt_x</p:attrName>
                                        </p:attrNameLst>
                                      </p:cBhvr>
                                      <p:tavLst>
                                        <p:tav tm="0">
                                          <p:val>
                                            <p:strVal val="#ppt_x+0.4"/>
                                          </p:val>
                                        </p:tav>
                                        <p:tav tm="100000">
                                          <p:val>
                                            <p:strVal val="#ppt_x-0.05"/>
                                          </p:val>
                                        </p:tav>
                                      </p:tavLst>
                                    </p:anim>
                                    <p:anim calcmode="lin" valueType="num">
                                      <p:cBhvr>
                                        <p:cTn id="40" dur="800" decel="100000" fill="hold"/>
                                        <p:tgtEl>
                                          <p:spTgt spid="334918"/>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34918"/>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34918"/>
                                        </p:tgtEl>
                                        <p:attrNameLst>
                                          <p:attrName>ppt_y</p:attrName>
                                        </p:attrNameLst>
                                      </p:cBhvr>
                                      <p:tavLst>
                                        <p:tav tm="0">
                                          <p:val>
                                            <p:strVal val="#ppt_y+0.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34919"/>
                                        </p:tgtEl>
                                        <p:attrNameLst>
                                          <p:attrName>style.visibility</p:attrName>
                                        </p:attrNameLst>
                                      </p:cBhvr>
                                      <p:to>
                                        <p:strVal val="visible"/>
                                      </p:to>
                                    </p:set>
                                    <p:animEffect transition="in" filter="fade">
                                      <p:cBhvr>
                                        <p:cTn id="47" dur="800" decel="100000"/>
                                        <p:tgtEl>
                                          <p:spTgt spid="334919"/>
                                        </p:tgtEl>
                                      </p:cBhvr>
                                    </p:animEffect>
                                    <p:anim calcmode="lin" valueType="num">
                                      <p:cBhvr>
                                        <p:cTn id="48" dur="800" decel="100000" fill="hold"/>
                                        <p:tgtEl>
                                          <p:spTgt spid="334919"/>
                                        </p:tgtEl>
                                        <p:attrNameLst>
                                          <p:attrName>style.rotation</p:attrName>
                                        </p:attrNameLst>
                                      </p:cBhvr>
                                      <p:tavLst>
                                        <p:tav tm="0">
                                          <p:val>
                                            <p:fltVal val="-90"/>
                                          </p:val>
                                        </p:tav>
                                        <p:tav tm="100000">
                                          <p:val>
                                            <p:fltVal val="0"/>
                                          </p:val>
                                        </p:tav>
                                      </p:tavLst>
                                    </p:anim>
                                    <p:anim calcmode="lin" valueType="num">
                                      <p:cBhvr>
                                        <p:cTn id="49" dur="800" decel="100000" fill="hold"/>
                                        <p:tgtEl>
                                          <p:spTgt spid="334919"/>
                                        </p:tgtEl>
                                        <p:attrNameLst>
                                          <p:attrName>ppt_x</p:attrName>
                                        </p:attrNameLst>
                                      </p:cBhvr>
                                      <p:tavLst>
                                        <p:tav tm="0">
                                          <p:val>
                                            <p:strVal val="#ppt_x+0.4"/>
                                          </p:val>
                                        </p:tav>
                                        <p:tav tm="100000">
                                          <p:val>
                                            <p:strVal val="#ppt_x-0.05"/>
                                          </p:val>
                                        </p:tav>
                                      </p:tavLst>
                                    </p:anim>
                                    <p:anim calcmode="lin" valueType="num">
                                      <p:cBhvr>
                                        <p:cTn id="50" dur="800" decel="100000" fill="hold"/>
                                        <p:tgtEl>
                                          <p:spTgt spid="334919"/>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34919"/>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34919"/>
                                        </p:tgtEl>
                                        <p:attrNameLst>
                                          <p:attrName>ppt_y</p:attrName>
                                        </p:attrNameLst>
                                      </p:cBhvr>
                                      <p:tavLst>
                                        <p:tav tm="0">
                                          <p:val>
                                            <p:strVal val="#ppt_y+0.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34920"/>
                                        </p:tgtEl>
                                        <p:attrNameLst>
                                          <p:attrName>style.visibility</p:attrName>
                                        </p:attrNameLst>
                                      </p:cBhvr>
                                      <p:to>
                                        <p:strVal val="visible"/>
                                      </p:to>
                                    </p:set>
                                    <p:animEffect transition="in" filter="fade">
                                      <p:cBhvr>
                                        <p:cTn id="57" dur="800" decel="100000"/>
                                        <p:tgtEl>
                                          <p:spTgt spid="334920"/>
                                        </p:tgtEl>
                                      </p:cBhvr>
                                    </p:animEffect>
                                    <p:anim calcmode="lin" valueType="num">
                                      <p:cBhvr>
                                        <p:cTn id="58" dur="800" decel="100000" fill="hold"/>
                                        <p:tgtEl>
                                          <p:spTgt spid="334920"/>
                                        </p:tgtEl>
                                        <p:attrNameLst>
                                          <p:attrName>style.rotation</p:attrName>
                                        </p:attrNameLst>
                                      </p:cBhvr>
                                      <p:tavLst>
                                        <p:tav tm="0">
                                          <p:val>
                                            <p:fltVal val="-90"/>
                                          </p:val>
                                        </p:tav>
                                        <p:tav tm="100000">
                                          <p:val>
                                            <p:fltVal val="0"/>
                                          </p:val>
                                        </p:tav>
                                      </p:tavLst>
                                    </p:anim>
                                    <p:anim calcmode="lin" valueType="num">
                                      <p:cBhvr>
                                        <p:cTn id="59" dur="800" decel="100000" fill="hold"/>
                                        <p:tgtEl>
                                          <p:spTgt spid="334920"/>
                                        </p:tgtEl>
                                        <p:attrNameLst>
                                          <p:attrName>ppt_x</p:attrName>
                                        </p:attrNameLst>
                                      </p:cBhvr>
                                      <p:tavLst>
                                        <p:tav tm="0">
                                          <p:val>
                                            <p:strVal val="#ppt_x+0.4"/>
                                          </p:val>
                                        </p:tav>
                                        <p:tav tm="100000">
                                          <p:val>
                                            <p:strVal val="#ppt_x-0.05"/>
                                          </p:val>
                                        </p:tav>
                                      </p:tavLst>
                                    </p:anim>
                                    <p:anim calcmode="lin" valueType="num">
                                      <p:cBhvr>
                                        <p:cTn id="60" dur="800" decel="100000" fill="hold"/>
                                        <p:tgtEl>
                                          <p:spTgt spid="334920"/>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34920"/>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34920"/>
                                        </p:tgtEl>
                                        <p:attrNameLst>
                                          <p:attrName>ppt_y</p:attrName>
                                        </p:attrNameLst>
                                      </p:cBhvr>
                                      <p:tavLst>
                                        <p:tav tm="0">
                                          <p:val>
                                            <p:strVal val="#ppt_y+0.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334921"/>
                                        </p:tgtEl>
                                        <p:attrNameLst>
                                          <p:attrName>style.visibility</p:attrName>
                                        </p:attrNameLst>
                                      </p:cBhvr>
                                      <p:to>
                                        <p:strVal val="visible"/>
                                      </p:to>
                                    </p:set>
                                    <p:animEffect transition="in" filter="fade">
                                      <p:cBhvr>
                                        <p:cTn id="67" dur="800" decel="100000"/>
                                        <p:tgtEl>
                                          <p:spTgt spid="334921"/>
                                        </p:tgtEl>
                                      </p:cBhvr>
                                    </p:animEffect>
                                    <p:anim calcmode="lin" valueType="num">
                                      <p:cBhvr>
                                        <p:cTn id="68" dur="800" decel="100000" fill="hold"/>
                                        <p:tgtEl>
                                          <p:spTgt spid="334921"/>
                                        </p:tgtEl>
                                        <p:attrNameLst>
                                          <p:attrName>style.rotation</p:attrName>
                                        </p:attrNameLst>
                                      </p:cBhvr>
                                      <p:tavLst>
                                        <p:tav tm="0">
                                          <p:val>
                                            <p:fltVal val="-90"/>
                                          </p:val>
                                        </p:tav>
                                        <p:tav tm="100000">
                                          <p:val>
                                            <p:fltVal val="0"/>
                                          </p:val>
                                        </p:tav>
                                      </p:tavLst>
                                    </p:anim>
                                    <p:anim calcmode="lin" valueType="num">
                                      <p:cBhvr>
                                        <p:cTn id="69" dur="800" decel="100000" fill="hold"/>
                                        <p:tgtEl>
                                          <p:spTgt spid="334921"/>
                                        </p:tgtEl>
                                        <p:attrNameLst>
                                          <p:attrName>ppt_x</p:attrName>
                                        </p:attrNameLst>
                                      </p:cBhvr>
                                      <p:tavLst>
                                        <p:tav tm="0">
                                          <p:val>
                                            <p:strVal val="#ppt_x+0.4"/>
                                          </p:val>
                                        </p:tav>
                                        <p:tav tm="100000">
                                          <p:val>
                                            <p:strVal val="#ppt_x-0.05"/>
                                          </p:val>
                                        </p:tav>
                                      </p:tavLst>
                                    </p:anim>
                                    <p:anim calcmode="lin" valueType="num">
                                      <p:cBhvr>
                                        <p:cTn id="70" dur="800" decel="100000" fill="hold"/>
                                        <p:tgtEl>
                                          <p:spTgt spid="334921"/>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334921"/>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334921"/>
                                        </p:tgtEl>
                                        <p:attrNameLst>
                                          <p:attrName>ppt_y</p:attrName>
                                        </p:attrNameLst>
                                      </p:cBhvr>
                                      <p:tavLst>
                                        <p:tav tm="0">
                                          <p:val>
                                            <p:strVal val="#ppt_y+0.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30" presetClass="entr" presetSubtype="0" fill="hold" grpId="0" nodeType="clickEffect">
                                  <p:stCondLst>
                                    <p:cond delay="0"/>
                                  </p:stCondLst>
                                  <p:childTnLst>
                                    <p:set>
                                      <p:cBhvr>
                                        <p:cTn id="76" dur="1" fill="hold">
                                          <p:stCondLst>
                                            <p:cond delay="0"/>
                                          </p:stCondLst>
                                        </p:cTn>
                                        <p:tgtEl>
                                          <p:spTgt spid="334922"/>
                                        </p:tgtEl>
                                        <p:attrNameLst>
                                          <p:attrName>style.visibility</p:attrName>
                                        </p:attrNameLst>
                                      </p:cBhvr>
                                      <p:to>
                                        <p:strVal val="visible"/>
                                      </p:to>
                                    </p:set>
                                    <p:animEffect transition="in" filter="fade">
                                      <p:cBhvr>
                                        <p:cTn id="77" dur="800" decel="100000"/>
                                        <p:tgtEl>
                                          <p:spTgt spid="334922"/>
                                        </p:tgtEl>
                                      </p:cBhvr>
                                    </p:animEffect>
                                    <p:anim calcmode="lin" valueType="num">
                                      <p:cBhvr>
                                        <p:cTn id="78" dur="800" decel="100000" fill="hold"/>
                                        <p:tgtEl>
                                          <p:spTgt spid="334922"/>
                                        </p:tgtEl>
                                        <p:attrNameLst>
                                          <p:attrName>style.rotation</p:attrName>
                                        </p:attrNameLst>
                                      </p:cBhvr>
                                      <p:tavLst>
                                        <p:tav tm="0">
                                          <p:val>
                                            <p:fltVal val="-90"/>
                                          </p:val>
                                        </p:tav>
                                        <p:tav tm="100000">
                                          <p:val>
                                            <p:fltVal val="0"/>
                                          </p:val>
                                        </p:tav>
                                      </p:tavLst>
                                    </p:anim>
                                    <p:anim calcmode="lin" valueType="num">
                                      <p:cBhvr>
                                        <p:cTn id="79" dur="800" decel="100000" fill="hold"/>
                                        <p:tgtEl>
                                          <p:spTgt spid="334922"/>
                                        </p:tgtEl>
                                        <p:attrNameLst>
                                          <p:attrName>ppt_x</p:attrName>
                                        </p:attrNameLst>
                                      </p:cBhvr>
                                      <p:tavLst>
                                        <p:tav tm="0">
                                          <p:val>
                                            <p:strVal val="#ppt_x+0.4"/>
                                          </p:val>
                                        </p:tav>
                                        <p:tav tm="100000">
                                          <p:val>
                                            <p:strVal val="#ppt_x-0.05"/>
                                          </p:val>
                                        </p:tav>
                                      </p:tavLst>
                                    </p:anim>
                                    <p:anim calcmode="lin" valueType="num">
                                      <p:cBhvr>
                                        <p:cTn id="80" dur="800" decel="100000" fill="hold"/>
                                        <p:tgtEl>
                                          <p:spTgt spid="334922"/>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334922"/>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334922"/>
                                        </p:tgtEl>
                                        <p:attrNameLst>
                                          <p:attrName>ppt_y</p:attrName>
                                        </p:attrNameLst>
                                      </p:cBhvr>
                                      <p:tavLst>
                                        <p:tav tm="0">
                                          <p:val>
                                            <p:strVal val="#ppt_y+0.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0" presetClass="entr" presetSubtype="0" fill="hold" grpId="0" nodeType="clickEffect">
                                  <p:stCondLst>
                                    <p:cond delay="0"/>
                                  </p:stCondLst>
                                  <p:childTnLst>
                                    <p:set>
                                      <p:cBhvr>
                                        <p:cTn id="86" dur="1" fill="hold">
                                          <p:stCondLst>
                                            <p:cond delay="0"/>
                                          </p:stCondLst>
                                        </p:cTn>
                                        <p:tgtEl>
                                          <p:spTgt spid="334923"/>
                                        </p:tgtEl>
                                        <p:attrNameLst>
                                          <p:attrName>style.visibility</p:attrName>
                                        </p:attrNameLst>
                                      </p:cBhvr>
                                      <p:to>
                                        <p:strVal val="visible"/>
                                      </p:to>
                                    </p:set>
                                    <p:animEffect transition="in" filter="fade">
                                      <p:cBhvr>
                                        <p:cTn id="87" dur="800" decel="100000"/>
                                        <p:tgtEl>
                                          <p:spTgt spid="334923"/>
                                        </p:tgtEl>
                                      </p:cBhvr>
                                    </p:animEffect>
                                    <p:anim calcmode="lin" valueType="num">
                                      <p:cBhvr>
                                        <p:cTn id="88" dur="800" decel="100000" fill="hold"/>
                                        <p:tgtEl>
                                          <p:spTgt spid="334923"/>
                                        </p:tgtEl>
                                        <p:attrNameLst>
                                          <p:attrName>style.rotation</p:attrName>
                                        </p:attrNameLst>
                                      </p:cBhvr>
                                      <p:tavLst>
                                        <p:tav tm="0">
                                          <p:val>
                                            <p:fltVal val="-90"/>
                                          </p:val>
                                        </p:tav>
                                        <p:tav tm="100000">
                                          <p:val>
                                            <p:fltVal val="0"/>
                                          </p:val>
                                        </p:tav>
                                      </p:tavLst>
                                    </p:anim>
                                    <p:anim calcmode="lin" valueType="num">
                                      <p:cBhvr>
                                        <p:cTn id="89" dur="800" decel="100000" fill="hold"/>
                                        <p:tgtEl>
                                          <p:spTgt spid="334923"/>
                                        </p:tgtEl>
                                        <p:attrNameLst>
                                          <p:attrName>ppt_x</p:attrName>
                                        </p:attrNameLst>
                                      </p:cBhvr>
                                      <p:tavLst>
                                        <p:tav tm="0">
                                          <p:val>
                                            <p:strVal val="#ppt_x+0.4"/>
                                          </p:val>
                                        </p:tav>
                                        <p:tav tm="100000">
                                          <p:val>
                                            <p:strVal val="#ppt_x-0.05"/>
                                          </p:val>
                                        </p:tav>
                                      </p:tavLst>
                                    </p:anim>
                                    <p:anim calcmode="lin" valueType="num">
                                      <p:cBhvr>
                                        <p:cTn id="90" dur="800" decel="100000" fill="hold"/>
                                        <p:tgtEl>
                                          <p:spTgt spid="334923"/>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334923"/>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334923"/>
                                        </p:tgtEl>
                                        <p:attrNameLst>
                                          <p:attrName>ppt_y</p:attrName>
                                        </p:attrNameLst>
                                      </p:cBhvr>
                                      <p:tavLst>
                                        <p:tav tm="0">
                                          <p:val>
                                            <p:strVal val="#ppt_y+0.1"/>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30" presetClass="entr" presetSubtype="0" fill="hold" grpId="0" nodeType="clickEffect">
                                  <p:stCondLst>
                                    <p:cond delay="0"/>
                                  </p:stCondLst>
                                  <p:childTnLst>
                                    <p:set>
                                      <p:cBhvr>
                                        <p:cTn id="96" dur="1" fill="hold">
                                          <p:stCondLst>
                                            <p:cond delay="0"/>
                                          </p:stCondLst>
                                        </p:cTn>
                                        <p:tgtEl>
                                          <p:spTgt spid="334924"/>
                                        </p:tgtEl>
                                        <p:attrNameLst>
                                          <p:attrName>style.visibility</p:attrName>
                                        </p:attrNameLst>
                                      </p:cBhvr>
                                      <p:to>
                                        <p:strVal val="visible"/>
                                      </p:to>
                                    </p:set>
                                    <p:animEffect transition="in" filter="fade">
                                      <p:cBhvr>
                                        <p:cTn id="97" dur="800" decel="100000"/>
                                        <p:tgtEl>
                                          <p:spTgt spid="334924"/>
                                        </p:tgtEl>
                                      </p:cBhvr>
                                    </p:animEffect>
                                    <p:anim calcmode="lin" valueType="num">
                                      <p:cBhvr>
                                        <p:cTn id="98" dur="800" decel="100000" fill="hold"/>
                                        <p:tgtEl>
                                          <p:spTgt spid="334924"/>
                                        </p:tgtEl>
                                        <p:attrNameLst>
                                          <p:attrName>style.rotation</p:attrName>
                                        </p:attrNameLst>
                                      </p:cBhvr>
                                      <p:tavLst>
                                        <p:tav tm="0">
                                          <p:val>
                                            <p:fltVal val="-90"/>
                                          </p:val>
                                        </p:tav>
                                        <p:tav tm="100000">
                                          <p:val>
                                            <p:fltVal val="0"/>
                                          </p:val>
                                        </p:tav>
                                      </p:tavLst>
                                    </p:anim>
                                    <p:anim calcmode="lin" valueType="num">
                                      <p:cBhvr>
                                        <p:cTn id="99" dur="800" decel="100000" fill="hold"/>
                                        <p:tgtEl>
                                          <p:spTgt spid="334924"/>
                                        </p:tgtEl>
                                        <p:attrNameLst>
                                          <p:attrName>ppt_x</p:attrName>
                                        </p:attrNameLst>
                                      </p:cBhvr>
                                      <p:tavLst>
                                        <p:tav tm="0">
                                          <p:val>
                                            <p:strVal val="#ppt_x+0.4"/>
                                          </p:val>
                                        </p:tav>
                                        <p:tav tm="100000">
                                          <p:val>
                                            <p:strVal val="#ppt_x-0.05"/>
                                          </p:val>
                                        </p:tav>
                                      </p:tavLst>
                                    </p:anim>
                                    <p:anim calcmode="lin" valueType="num">
                                      <p:cBhvr>
                                        <p:cTn id="100" dur="800" decel="100000" fill="hold"/>
                                        <p:tgtEl>
                                          <p:spTgt spid="334924"/>
                                        </p:tgtEl>
                                        <p:attrNameLst>
                                          <p:attrName>ppt_y</p:attrName>
                                        </p:attrNameLst>
                                      </p:cBhvr>
                                      <p:tavLst>
                                        <p:tav tm="0">
                                          <p:val>
                                            <p:strVal val="#ppt_y-0.4"/>
                                          </p:val>
                                        </p:tav>
                                        <p:tav tm="100000">
                                          <p:val>
                                            <p:strVal val="#ppt_y+0.1"/>
                                          </p:val>
                                        </p:tav>
                                      </p:tavLst>
                                    </p:anim>
                                    <p:anim calcmode="lin" valueType="num">
                                      <p:cBhvr>
                                        <p:cTn id="101" dur="200" accel="100000" fill="hold">
                                          <p:stCondLst>
                                            <p:cond delay="800"/>
                                          </p:stCondLst>
                                        </p:cTn>
                                        <p:tgtEl>
                                          <p:spTgt spid="334924"/>
                                        </p:tgtEl>
                                        <p:attrNameLst>
                                          <p:attrName>ppt_x</p:attrName>
                                        </p:attrNameLst>
                                      </p:cBhvr>
                                      <p:tavLst>
                                        <p:tav tm="0">
                                          <p:val>
                                            <p:strVal val="#ppt_x-0.05"/>
                                          </p:val>
                                        </p:tav>
                                        <p:tav tm="100000">
                                          <p:val>
                                            <p:strVal val="#ppt_x"/>
                                          </p:val>
                                        </p:tav>
                                      </p:tavLst>
                                    </p:anim>
                                    <p:anim calcmode="lin" valueType="num">
                                      <p:cBhvr>
                                        <p:cTn id="102" dur="200" accel="100000" fill="hold">
                                          <p:stCondLst>
                                            <p:cond delay="800"/>
                                          </p:stCondLst>
                                        </p:cTn>
                                        <p:tgtEl>
                                          <p:spTgt spid="334924"/>
                                        </p:tgtEl>
                                        <p:attrNameLst>
                                          <p:attrName>ppt_y</p:attrName>
                                        </p:attrNameLst>
                                      </p:cBhvr>
                                      <p:tavLst>
                                        <p:tav tm="0">
                                          <p:val>
                                            <p:strVal val="#ppt_y+0.1"/>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0" presetClass="entr" presetSubtype="0" fill="hold" grpId="0" nodeType="clickEffect">
                                  <p:stCondLst>
                                    <p:cond delay="0"/>
                                  </p:stCondLst>
                                  <p:childTnLst>
                                    <p:set>
                                      <p:cBhvr>
                                        <p:cTn id="106" dur="1" fill="hold">
                                          <p:stCondLst>
                                            <p:cond delay="0"/>
                                          </p:stCondLst>
                                        </p:cTn>
                                        <p:tgtEl>
                                          <p:spTgt spid="334925"/>
                                        </p:tgtEl>
                                        <p:attrNameLst>
                                          <p:attrName>style.visibility</p:attrName>
                                        </p:attrNameLst>
                                      </p:cBhvr>
                                      <p:to>
                                        <p:strVal val="visible"/>
                                      </p:to>
                                    </p:set>
                                    <p:animEffect transition="in" filter="fade">
                                      <p:cBhvr>
                                        <p:cTn id="107" dur="800" decel="100000"/>
                                        <p:tgtEl>
                                          <p:spTgt spid="334925"/>
                                        </p:tgtEl>
                                      </p:cBhvr>
                                    </p:animEffect>
                                    <p:anim calcmode="lin" valueType="num">
                                      <p:cBhvr>
                                        <p:cTn id="108" dur="800" decel="100000" fill="hold"/>
                                        <p:tgtEl>
                                          <p:spTgt spid="334925"/>
                                        </p:tgtEl>
                                        <p:attrNameLst>
                                          <p:attrName>style.rotation</p:attrName>
                                        </p:attrNameLst>
                                      </p:cBhvr>
                                      <p:tavLst>
                                        <p:tav tm="0">
                                          <p:val>
                                            <p:fltVal val="-90"/>
                                          </p:val>
                                        </p:tav>
                                        <p:tav tm="100000">
                                          <p:val>
                                            <p:fltVal val="0"/>
                                          </p:val>
                                        </p:tav>
                                      </p:tavLst>
                                    </p:anim>
                                    <p:anim calcmode="lin" valueType="num">
                                      <p:cBhvr>
                                        <p:cTn id="109" dur="800" decel="100000" fill="hold"/>
                                        <p:tgtEl>
                                          <p:spTgt spid="334925"/>
                                        </p:tgtEl>
                                        <p:attrNameLst>
                                          <p:attrName>ppt_x</p:attrName>
                                        </p:attrNameLst>
                                      </p:cBhvr>
                                      <p:tavLst>
                                        <p:tav tm="0">
                                          <p:val>
                                            <p:strVal val="#ppt_x+0.4"/>
                                          </p:val>
                                        </p:tav>
                                        <p:tav tm="100000">
                                          <p:val>
                                            <p:strVal val="#ppt_x-0.05"/>
                                          </p:val>
                                        </p:tav>
                                      </p:tavLst>
                                    </p:anim>
                                    <p:anim calcmode="lin" valueType="num">
                                      <p:cBhvr>
                                        <p:cTn id="110" dur="800" decel="100000" fill="hold"/>
                                        <p:tgtEl>
                                          <p:spTgt spid="334925"/>
                                        </p:tgtEl>
                                        <p:attrNameLst>
                                          <p:attrName>ppt_y</p:attrName>
                                        </p:attrNameLst>
                                      </p:cBhvr>
                                      <p:tavLst>
                                        <p:tav tm="0">
                                          <p:val>
                                            <p:strVal val="#ppt_y-0.4"/>
                                          </p:val>
                                        </p:tav>
                                        <p:tav tm="100000">
                                          <p:val>
                                            <p:strVal val="#ppt_y+0.1"/>
                                          </p:val>
                                        </p:tav>
                                      </p:tavLst>
                                    </p:anim>
                                    <p:anim calcmode="lin" valueType="num">
                                      <p:cBhvr>
                                        <p:cTn id="111" dur="200" accel="100000" fill="hold">
                                          <p:stCondLst>
                                            <p:cond delay="800"/>
                                          </p:stCondLst>
                                        </p:cTn>
                                        <p:tgtEl>
                                          <p:spTgt spid="334925"/>
                                        </p:tgtEl>
                                        <p:attrNameLst>
                                          <p:attrName>ppt_x</p:attrName>
                                        </p:attrNameLst>
                                      </p:cBhvr>
                                      <p:tavLst>
                                        <p:tav tm="0">
                                          <p:val>
                                            <p:strVal val="#ppt_x-0.05"/>
                                          </p:val>
                                        </p:tav>
                                        <p:tav tm="100000">
                                          <p:val>
                                            <p:strVal val="#ppt_x"/>
                                          </p:val>
                                        </p:tav>
                                      </p:tavLst>
                                    </p:anim>
                                    <p:anim calcmode="lin" valueType="num">
                                      <p:cBhvr>
                                        <p:cTn id="112" dur="200" accel="100000" fill="hold">
                                          <p:stCondLst>
                                            <p:cond delay="800"/>
                                          </p:stCondLst>
                                        </p:cTn>
                                        <p:tgtEl>
                                          <p:spTgt spid="334925"/>
                                        </p:tgtEl>
                                        <p:attrNameLst>
                                          <p:attrName>ppt_y</p:attrName>
                                        </p:attrNameLst>
                                      </p:cBhvr>
                                      <p:tavLst>
                                        <p:tav tm="0">
                                          <p:val>
                                            <p:strVal val="#ppt_y+0.1"/>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0" presetClass="entr" presetSubtype="0" fill="hold" grpId="0" nodeType="clickEffect">
                                  <p:stCondLst>
                                    <p:cond delay="0"/>
                                  </p:stCondLst>
                                  <p:childTnLst>
                                    <p:set>
                                      <p:cBhvr>
                                        <p:cTn id="116" dur="1" fill="hold">
                                          <p:stCondLst>
                                            <p:cond delay="0"/>
                                          </p:stCondLst>
                                        </p:cTn>
                                        <p:tgtEl>
                                          <p:spTgt spid="334926"/>
                                        </p:tgtEl>
                                        <p:attrNameLst>
                                          <p:attrName>style.visibility</p:attrName>
                                        </p:attrNameLst>
                                      </p:cBhvr>
                                      <p:to>
                                        <p:strVal val="visible"/>
                                      </p:to>
                                    </p:set>
                                    <p:animEffect transition="in" filter="fade">
                                      <p:cBhvr>
                                        <p:cTn id="117" dur="800" decel="100000"/>
                                        <p:tgtEl>
                                          <p:spTgt spid="334926"/>
                                        </p:tgtEl>
                                      </p:cBhvr>
                                    </p:animEffect>
                                    <p:anim calcmode="lin" valueType="num">
                                      <p:cBhvr>
                                        <p:cTn id="118" dur="800" decel="100000" fill="hold"/>
                                        <p:tgtEl>
                                          <p:spTgt spid="334926"/>
                                        </p:tgtEl>
                                        <p:attrNameLst>
                                          <p:attrName>style.rotation</p:attrName>
                                        </p:attrNameLst>
                                      </p:cBhvr>
                                      <p:tavLst>
                                        <p:tav tm="0">
                                          <p:val>
                                            <p:fltVal val="-90"/>
                                          </p:val>
                                        </p:tav>
                                        <p:tav tm="100000">
                                          <p:val>
                                            <p:fltVal val="0"/>
                                          </p:val>
                                        </p:tav>
                                      </p:tavLst>
                                    </p:anim>
                                    <p:anim calcmode="lin" valueType="num">
                                      <p:cBhvr>
                                        <p:cTn id="119" dur="800" decel="100000" fill="hold"/>
                                        <p:tgtEl>
                                          <p:spTgt spid="334926"/>
                                        </p:tgtEl>
                                        <p:attrNameLst>
                                          <p:attrName>ppt_x</p:attrName>
                                        </p:attrNameLst>
                                      </p:cBhvr>
                                      <p:tavLst>
                                        <p:tav tm="0">
                                          <p:val>
                                            <p:strVal val="#ppt_x+0.4"/>
                                          </p:val>
                                        </p:tav>
                                        <p:tav tm="100000">
                                          <p:val>
                                            <p:strVal val="#ppt_x-0.05"/>
                                          </p:val>
                                        </p:tav>
                                      </p:tavLst>
                                    </p:anim>
                                    <p:anim calcmode="lin" valueType="num">
                                      <p:cBhvr>
                                        <p:cTn id="120" dur="800" decel="100000" fill="hold"/>
                                        <p:tgtEl>
                                          <p:spTgt spid="334926"/>
                                        </p:tgtEl>
                                        <p:attrNameLst>
                                          <p:attrName>ppt_y</p:attrName>
                                        </p:attrNameLst>
                                      </p:cBhvr>
                                      <p:tavLst>
                                        <p:tav tm="0">
                                          <p:val>
                                            <p:strVal val="#ppt_y-0.4"/>
                                          </p:val>
                                        </p:tav>
                                        <p:tav tm="100000">
                                          <p:val>
                                            <p:strVal val="#ppt_y+0.1"/>
                                          </p:val>
                                        </p:tav>
                                      </p:tavLst>
                                    </p:anim>
                                    <p:anim calcmode="lin" valueType="num">
                                      <p:cBhvr>
                                        <p:cTn id="121" dur="200" accel="100000" fill="hold">
                                          <p:stCondLst>
                                            <p:cond delay="800"/>
                                          </p:stCondLst>
                                        </p:cTn>
                                        <p:tgtEl>
                                          <p:spTgt spid="334926"/>
                                        </p:tgtEl>
                                        <p:attrNameLst>
                                          <p:attrName>ppt_x</p:attrName>
                                        </p:attrNameLst>
                                      </p:cBhvr>
                                      <p:tavLst>
                                        <p:tav tm="0">
                                          <p:val>
                                            <p:strVal val="#ppt_x-0.05"/>
                                          </p:val>
                                        </p:tav>
                                        <p:tav tm="100000">
                                          <p:val>
                                            <p:strVal val="#ppt_x"/>
                                          </p:val>
                                        </p:tav>
                                      </p:tavLst>
                                    </p:anim>
                                    <p:anim calcmode="lin" valueType="num">
                                      <p:cBhvr>
                                        <p:cTn id="122" dur="200" accel="100000" fill="hold">
                                          <p:stCondLst>
                                            <p:cond delay="800"/>
                                          </p:stCondLst>
                                        </p:cTn>
                                        <p:tgtEl>
                                          <p:spTgt spid="334926"/>
                                        </p:tgtEl>
                                        <p:attrNameLst>
                                          <p:attrName>ppt_y</p:attrName>
                                        </p:attrNameLst>
                                      </p:cBhvr>
                                      <p:tavLst>
                                        <p:tav tm="0">
                                          <p:val>
                                            <p:strVal val="#ppt_y+0.1"/>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0" presetClass="entr" presetSubtype="0" fill="hold" grpId="0" nodeType="clickEffect">
                                  <p:stCondLst>
                                    <p:cond delay="0"/>
                                  </p:stCondLst>
                                  <p:childTnLst>
                                    <p:set>
                                      <p:cBhvr>
                                        <p:cTn id="126" dur="1" fill="hold">
                                          <p:stCondLst>
                                            <p:cond delay="0"/>
                                          </p:stCondLst>
                                        </p:cTn>
                                        <p:tgtEl>
                                          <p:spTgt spid="334927"/>
                                        </p:tgtEl>
                                        <p:attrNameLst>
                                          <p:attrName>style.visibility</p:attrName>
                                        </p:attrNameLst>
                                      </p:cBhvr>
                                      <p:to>
                                        <p:strVal val="visible"/>
                                      </p:to>
                                    </p:set>
                                    <p:animEffect transition="in" filter="fade">
                                      <p:cBhvr>
                                        <p:cTn id="127" dur="800" decel="100000"/>
                                        <p:tgtEl>
                                          <p:spTgt spid="334927"/>
                                        </p:tgtEl>
                                      </p:cBhvr>
                                    </p:animEffect>
                                    <p:anim calcmode="lin" valueType="num">
                                      <p:cBhvr>
                                        <p:cTn id="128" dur="800" decel="100000" fill="hold"/>
                                        <p:tgtEl>
                                          <p:spTgt spid="334927"/>
                                        </p:tgtEl>
                                        <p:attrNameLst>
                                          <p:attrName>style.rotation</p:attrName>
                                        </p:attrNameLst>
                                      </p:cBhvr>
                                      <p:tavLst>
                                        <p:tav tm="0">
                                          <p:val>
                                            <p:fltVal val="-90"/>
                                          </p:val>
                                        </p:tav>
                                        <p:tav tm="100000">
                                          <p:val>
                                            <p:fltVal val="0"/>
                                          </p:val>
                                        </p:tav>
                                      </p:tavLst>
                                    </p:anim>
                                    <p:anim calcmode="lin" valueType="num">
                                      <p:cBhvr>
                                        <p:cTn id="129" dur="800" decel="100000" fill="hold"/>
                                        <p:tgtEl>
                                          <p:spTgt spid="334927"/>
                                        </p:tgtEl>
                                        <p:attrNameLst>
                                          <p:attrName>ppt_x</p:attrName>
                                        </p:attrNameLst>
                                      </p:cBhvr>
                                      <p:tavLst>
                                        <p:tav tm="0">
                                          <p:val>
                                            <p:strVal val="#ppt_x+0.4"/>
                                          </p:val>
                                        </p:tav>
                                        <p:tav tm="100000">
                                          <p:val>
                                            <p:strVal val="#ppt_x-0.05"/>
                                          </p:val>
                                        </p:tav>
                                      </p:tavLst>
                                    </p:anim>
                                    <p:anim calcmode="lin" valueType="num">
                                      <p:cBhvr>
                                        <p:cTn id="130" dur="800" decel="100000" fill="hold"/>
                                        <p:tgtEl>
                                          <p:spTgt spid="334927"/>
                                        </p:tgtEl>
                                        <p:attrNameLst>
                                          <p:attrName>ppt_y</p:attrName>
                                        </p:attrNameLst>
                                      </p:cBhvr>
                                      <p:tavLst>
                                        <p:tav tm="0">
                                          <p:val>
                                            <p:strVal val="#ppt_y-0.4"/>
                                          </p:val>
                                        </p:tav>
                                        <p:tav tm="100000">
                                          <p:val>
                                            <p:strVal val="#ppt_y+0.1"/>
                                          </p:val>
                                        </p:tav>
                                      </p:tavLst>
                                    </p:anim>
                                    <p:anim calcmode="lin" valueType="num">
                                      <p:cBhvr>
                                        <p:cTn id="131" dur="200" accel="100000" fill="hold">
                                          <p:stCondLst>
                                            <p:cond delay="800"/>
                                          </p:stCondLst>
                                        </p:cTn>
                                        <p:tgtEl>
                                          <p:spTgt spid="334927"/>
                                        </p:tgtEl>
                                        <p:attrNameLst>
                                          <p:attrName>ppt_x</p:attrName>
                                        </p:attrNameLst>
                                      </p:cBhvr>
                                      <p:tavLst>
                                        <p:tav tm="0">
                                          <p:val>
                                            <p:strVal val="#ppt_x-0.05"/>
                                          </p:val>
                                        </p:tav>
                                        <p:tav tm="100000">
                                          <p:val>
                                            <p:strVal val="#ppt_x"/>
                                          </p:val>
                                        </p:tav>
                                      </p:tavLst>
                                    </p:anim>
                                    <p:anim calcmode="lin" valueType="num">
                                      <p:cBhvr>
                                        <p:cTn id="132" dur="200" accel="100000" fill="hold">
                                          <p:stCondLst>
                                            <p:cond delay="800"/>
                                          </p:stCondLst>
                                        </p:cTn>
                                        <p:tgtEl>
                                          <p:spTgt spid="334927"/>
                                        </p:tgtEl>
                                        <p:attrNameLst>
                                          <p:attrName>ppt_y</p:attrName>
                                        </p:attrNameLst>
                                      </p:cBhvr>
                                      <p:tavLst>
                                        <p:tav tm="0">
                                          <p:val>
                                            <p:strVal val="#ppt_y+0.1"/>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0" presetClass="entr" presetSubtype="0" fill="hold" grpId="0" nodeType="clickEffect">
                                  <p:stCondLst>
                                    <p:cond delay="0"/>
                                  </p:stCondLst>
                                  <p:childTnLst>
                                    <p:set>
                                      <p:cBhvr>
                                        <p:cTn id="136" dur="1" fill="hold">
                                          <p:stCondLst>
                                            <p:cond delay="0"/>
                                          </p:stCondLst>
                                        </p:cTn>
                                        <p:tgtEl>
                                          <p:spTgt spid="334850"/>
                                        </p:tgtEl>
                                        <p:attrNameLst>
                                          <p:attrName>style.visibility</p:attrName>
                                        </p:attrNameLst>
                                      </p:cBhvr>
                                      <p:to>
                                        <p:strVal val="visible"/>
                                      </p:to>
                                    </p:set>
                                    <p:animEffect transition="in" filter="fade">
                                      <p:cBhvr>
                                        <p:cTn id="137" dur="800" decel="100000"/>
                                        <p:tgtEl>
                                          <p:spTgt spid="334850"/>
                                        </p:tgtEl>
                                      </p:cBhvr>
                                    </p:animEffect>
                                    <p:anim calcmode="lin" valueType="num">
                                      <p:cBhvr>
                                        <p:cTn id="138" dur="800" decel="100000" fill="hold"/>
                                        <p:tgtEl>
                                          <p:spTgt spid="334850"/>
                                        </p:tgtEl>
                                        <p:attrNameLst>
                                          <p:attrName>style.rotation</p:attrName>
                                        </p:attrNameLst>
                                      </p:cBhvr>
                                      <p:tavLst>
                                        <p:tav tm="0">
                                          <p:val>
                                            <p:fltVal val="-90"/>
                                          </p:val>
                                        </p:tav>
                                        <p:tav tm="100000">
                                          <p:val>
                                            <p:fltVal val="0"/>
                                          </p:val>
                                        </p:tav>
                                      </p:tavLst>
                                    </p:anim>
                                    <p:anim calcmode="lin" valueType="num">
                                      <p:cBhvr>
                                        <p:cTn id="139" dur="800" decel="100000" fill="hold"/>
                                        <p:tgtEl>
                                          <p:spTgt spid="334850"/>
                                        </p:tgtEl>
                                        <p:attrNameLst>
                                          <p:attrName>ppt_x</p:attrName>
                                        </p:attrNameLst>
                                      </p:cBhvr>
                                      <p:tavLst>
                                        <p:tav tm="0">
                                          <p:val>
                                            <p:strVal val="#ppt_x+0.4"/>
                                          </p:val>
                                        </p:tav>
                                        <p:tav tm="100000">
                                          <p:val>
                                            <p:strVal val="#ppt_x-0.05"/>
                                          </p:val>
                                        </p:tav>
                                      </p:tavLst>
                                    </p:anim>
                                    <p:anim calcmode="lin" valueType="num">
                                      <p:cBhvr>
                                        <p:cTn id="140" dur="800" decel="100000" fill="hold"/>
                                        <p:tgtEl>
                                          <p:spTgt spid="334850"/>
                                        </p:tgtEl>
                                        <p:attrNameLst>
                                          <p:attrName>ppt_y</p:attrName>
                                        </p:attrNameLst>
                                      </p:cBhvr>
                                      <p:tavLst>
                                        <p:tav tm="0">
                                          <p:val>
                                            <p:strVal val="#ppt_y-0.4"/>
                                          </p:val>
                                        </p:tav>
                                        <p:tav tm="100000">
                                          <p:val>
                                            <p:strVal val="#ppt_y+0.1"/>
                                          </p:val>
                                        </p:tav>
                                      </p:tavLst>
                                    </p:anim>
                                    <p:anim calcmode="lin" valueType="num">
                                      <p:cBhvr>
                                        <p:cTn id="141" dur="200" accel="100000" fill="hold">
                                          <p:stCondLst>
                                            <p:cond delay="800"/>
                                          </p:stCondLst>
                                        </p:cTn>
                                        <p:tgtEl>
                                          <p:spTgt spid="334850"/>
                                        </p:tgtEl>
                                        <p:attrNameLst>
                                          <p:attrName>ppt_x</p:attrName>
                                        </p:attrNameLst>
                                      </p:cBhvr>
                                      <p:tavLst>
                                        <p:tav tm="0">
                                          <p:val>
                                            <p:strVal val="#ppt_x-0.05"/>
                                          </p:val>
                                        </p:tav>
                                        <p:tav tm="100000">
                                          <p:val>
                                            <p:strVal val="#ppt_x"/>
                                          </p:val>
                                        </p:tav>
                                      </p:tavLst>
                                    </p:anim>
                                    <p:anim calcmode="lin" valueType="num">
                                      <p:cBhvr>
                                        <p:cTn id="142" dur="200" accel="100000" fill="hold">
                                          <p:stCondLst>
                                            <p:cond delay="800"/>
                                          </p:stCondLst>
                                        </p:cTn>
                                        <p:tgtEl>
                                          <p:spTgt spid="334850"/>
                                        </p:tgtEl>
                                        <p:attrNameLst>
                                          <p:attrName>ppt_y</p:attrName>
                                        </p:attrNameLst>
                                      </p:cBhvr>
                                      <p:tavLst>
                                        <p:tav tm="0">
                                          <p:val>
                                            <p:strVal val="#ppt_y+0.1"/>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0" presetClass="entr" presetSubtype="0" fill="hold" grpId="0" nodeType="clickEffect">
                                  <p:stCondLst>
                                    <p:cond delay="0"/>
                                  </p:stCondLst>
                                  <p:childTnLst>
                                    <p:set>
                                      <p:cBhvr>
                                        <p:cTn id="146" dur="1" fill="hold">
                                          <p:stCondLst>
                                            <p:cond delay="0"/>
                                          </p:stCondLst>
                                        </p:cTn>
                                        <p:tgtEl>
                                          <p:spTgt spid="334928"/>
                                        </p:tgtEl>
                                        <p:attrNameLst>
                                          <p:attrName>style.visibility</p:attrName>
                                        </p:attrNameLst>
                                      </p:cBhvr>
                                      <p:to>
                                        <p:strVal val="visible"/>
                                      </p:to>
                                    </p:set>
                                    <p:animEffect transition="in" filter="fade">
                                      <p:cBhvr>
                                        <p:cTn id="147" dur="800" decel="100000"/>
                                        <p:tgtEl>
                                          <p:spTgt spid="334928"/>
                                        </p:tgtEl>
                                      </p:cBhvr>
                                    </p:animEffect>
                                    <p:anim calcmode="lin" valueType="num">
                                      <p:cBhvr>
                                        <p:cTn id="148" dur="800" decel="100000" fill="hold"/>
                                        <p:tgtEl>
                                          <p:spTgt spid="334928"/>
                                        </p:tgtEl>
                                        <p:attrNameLst>
                                          <p:attrName>style.rotation</p:attrName>
                                        </p:attrNameLst>
                                      </p:cBhvr>
                                      <p:tavLst>
                                        <p:tav tm="0">
                                          <p:val>
                                            <p:fltVal val="-90"/>
                                          </p:val>
                                        </p:tav>
                                        <p:tav tm="100000">
                                          <p:val>
                                            <p:fltVal val="0"/>
                                          </p:val>
                                        </p:tav>
                                      </p:tavLst>
                                    </p:anim>
                                    <p:anim calcmode="lin" valueType="num">
                                      <p:cBhvr>
                                        <p:cTn id="149" dur="800" decel="100000" fill="hold"/>
                                        <p:tgtEl>
                                          <p:spTgt spid="334928"/>
                                        </p:tgtEl>
                                        <p:attrNameLst>
                                          <p:attrName>ppt_x</p:attrName>
                                        </p:attrNameLst>
                                      </p:cBhvr>
                                      <p:tavLst>
                                        <p:tav tm="0">
                                          <p:val>
                                            <p:strVal val="#ppt_x+0.4"/>
                                          </p:val>
                                        </p:tav>
                                        <p:tav tm="100000">
                                          <p:val>
                                            <p:strVal val="#ppt_x-0.05"/>
                                          </p:val>
                                        </p:tav>
                                      </p:tavLst>
                                    </p:anim>
                                    <p:anim calcmode="lin" valueType="num">
                                      <p:cBhvr>
                                        <p:cTn id="150" dur="800" decel="100000" fill="hold"/>
                                        <p:tgtEl>
                                          <p:spTgt spid="334928"/>
                                        </p:tgtEl>
                                        <p:attrNameLst>
                                          <p:attrName>ppt_y</p:attrName>
                                        </p:attrNameLst>
                                      </p:cBhvr>
                                      <p:tavLst>
                                        <p:tav tm="0">
                                          <p:val>
                                            <p:strVal val="#ppt_y-0.4"/>
                                          </p:val>
                                        </p:tav>
                                        <p:tav tm="100000">
                                          <p:val>
                                            <p:strVal val="#ppt_y+0.1"/>
                                          </p:val>
                                        </p:tav>
                                      </p:tavLst>
                                    </p:anim>
                                    <p:anim calcmode="lin" valueType="num">
                                      <p:cBhvr>
                                        <p:cTn id="151" dur="200" accel="100000" fill="hold">
                                          <p:stCondLst>
                                            <p:cond delay="800"/>
                                          </p:stCondLst>
                                        </p:cTn>
                                        <p:tgtEl>
                                          <p:spTgt spid="334928"/>
                                        </p:tgtEl>
                                        <p:attrNameLst>
                                          <p:attrName>ppt_x</p:attrName>
                                        </p:attrNameLst>
                                      </p:cBhvr>
                                      <p:tavLst>
                                        <p:tav tm="0">
                                          <p:val>
                                            <p:strVal val="#ppt_x-0.05"/>
                                          </p:val>
                                        </p:tav>
                                        <p:tav tm="100000">
                                          <p:val>
                                            <p:strVal val="#ppt_x"/>
                                          </p:val>
                                        </p:tav>
                                      </p:tavLst>
                                    </p:anim>
                                    <p:anim calcmode="lin" valueType="num">
                                      <p:cBhvr>
                                        <p:cTn id="152" dur="200" accel="100000" fill="hold">
                                          <p:stCondLst>
                                            <p:cond delay="800"/>
                                          </p:stCondLst>
                                        </p:cTn>
                                        <p:tgtEl>
                                          <p:spTgt spid="334928"/>
                                        </p:tgtEl>
                                        <p:attrNameLst>
                                          <p:attrName>ppt_y</p:attrName>
                                        </p:attrNameLst>
                                      </p:cBhvr>
                                      <p:tavLst>
                                        <p:tav tm="0">
                                          <p:val>
                                            <p:strVal val="#ppt_y+0.1"/>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0" presetClass="entr" presetSubtype="0" fill="hold" grpId="0" nodeType="clickEffect">
                                  <p:stCondLst>
                                    <p:cond delay="0"/>
                                  </p:stCondLst>
                                  <p:childTnLst>
                                    <p:set>
                                      <p:cBhvr>
                                        <p:cTn id="156" dur="1" fill="hold">
                                          <p:stCondLst>
                                            <p:cond delay="0"/>
                                          </p:stCondLst>
                                        </p:cTn>
                                        <p:tgtEl>
                                          <p:spTgt spid="334929"/>
                                        </p:tgtEl>
                                        <p:attrNameLst>
                                          <p:attrName>style.visibility</p:attrName>
                                        </p:attrNameLst>
                                      </p:cBhvr>
                                      <p:to>
                                        <p:strVal val="visible"/>
                                      </p:to>
                                    </p:set>
                                    <p:animEffect transition="in" filter="fade">
                                      <p:cBhvr>
                                        <p:cTn id="157" dur="800" decel="100000"/>
                                        <p:tgtEl>
                                          <p:spTgt spid="334929"/>
                                        </p:tgtEl>
                                      </p:cBhvr>
                                    </p:animEffect>
                                    <p:anim calcmode="lin" valueType="num">
                                      <p:cBhvr>
                                        <p:cTn id="158" dur="800" decel="100000" fill="hold"/>
                                        <p:tgtEl>
                                          <p:spTgt spid="334929"/>
                                        </p:tgtEl>
                                        <p:attrNameLst>
                                          <p:attrName>style.rotation</p:attrName>
                                        </p:attrNameLst>
                                      </p:cBhvr>
                                      <p:tavLst>
                                        <p:tav tm="0">
                                          <p:val>
                                            <p:fltVal val="-90"/>
                                          </p:val>
                                        </p:tav>
                                        <p:tav tm="100000">
                                          <p:val>
                                            <p:fltVal val="0"/>
                                          </p:val>
                                        </p:tav>
                                      </p:tavLst>
                                    </p:anim>
                                    <p:anim calcmode="lin" valueType="num">
                                      <p:cBhvr>
                                        <p:cTn id="159" dur="800" decel="100000" fill="hold"/>
                                        <p:tgtEl>
                                          <p:spTgt spid="334929"/>
                                        </p:tgtEl>
                                        <p:attrNameLst>
                                          <p:attrName>ppt_x</p:attrName>
                                        </p:attrNameLst>
                                      </p:cBhvr>
                                      <p:tavLst>
                                        <p:tav tm="0">
                                          <p:val>
                                            <p:strVal val="#ppt_x+0.4"/>
                                          </p:val>
                                        </p:tav>
                                        <p:tav tm="100000">
                                          <p:val>
                                            <p:strVal val="#ppt_x-0.05"/>
                                          </p:val>
                                        </p:tav>
                                      </p:tavLst>
                                    </p:anim>
                                    <p:anim calcmode="lin" valueType="num">
                                      <p:cBhvr>
                                        <p:cTn id="160" dur="800" decel="100000" fill="hold"/>
                                        <p:tgtEl>
                                          <p:spTgt spid="334929"/>
                                        </p:tgtEl>
                                        <p:attrNameLst>
                                          <p:attrName>ppt_y</p:attrName>
                                        </p:attrNameLst>
                                      </p:cBhvr>
                                      <p:tavLst>
                                        <p:tav tm="0">
                                          <p:val>
                                            <p:strVal val="#ppt_y-0.4"/>
                                          </p:val>
                                        </p:tav>
                                        <p:tav tm="100000">
                                          <p:val>
                                            <p:strVal val="#ppt_y+0.1"/>
                                          </p:val>
                                        </p:tav>
                                      </p:tavLst>
                                    </p:anim>
                                    <p:anim calcmode="lin" valueType="num">
                                      <p:cBhvr>
                                        <p:cTn id="161" dur="200" accel="100000" fill="hold">
                                          <p:stCondLst>
                                            <p:cond delay="800"/>
                                          </p:stCondLst>
                                        </p:cTn>
                                        <p:tgtEl>
                                          <p:spTgt spid="334929"/>
                                        </p:tgtEl>
                                        <p:attrNameLst>
                                          <p:attrName>ppt_x</p:attrName>
                                        </p:attrNameLst>
                                      </p:cBhvr>
                                      <p:tavLst>
                                        <p:tav tm="0">
                                          <p:val>
                                            <p:strVal val="#ppt_x-0.05"/>
                                          </p:val>
                                        </p:tav>
                                        <p:tav tm="100000">
                                          <p:val>
                                            <p:strVal val="#ppt_x"/>
                                          </p:val>
                                        </p:tav>
                                      </p:tavLst>
                                    </p:anim>
                                    <p:anim calcmode="lin" valueType="num">
                                      <p:cBhvr>
                                        <p:cTn id="162" dur="200" accel="100000" fill="hold">
                                          <p:stCondLst>
                                            <p:cond delay="800"/>
                                          </p:stCondLst>
                                        </p:cTn>
                                        <p:tgtEl>
                                          <p:spTgt spid="334929"/>
                                        </p:tgtEl>
                                        <p:attrNameLst>
                                          <p:attrName>ppt_y</p:attrName>
                                        </p:attrNameLst>
                                      </p:cBhvr>
                                      <p:tavLst>
                                        <p:tav tm="0">
                                          <p:val>
                                            <p:strVal val="#ppt_y+0.1"/>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30" presetClass="entr" presetSubtype="0" fill="hold" grpId="0" nodeType="clickEffect">
                                  <p:stCondLst>
                                    <p:cond delay="0"/>
                                  </p:stCondLst>
                                  <p:childTnLst>
                                    <p:set>
                                      <p:cBhvr>
                                        <p:cTn id="166" dur="1" fill="hold">
                                          <p:stCondLst>
                                            <p:cond delay="0"/>
                                          </p:stCondLst>
                                        </p:cTn>
                                        <p:tgtEl>
                                          <p:spTgt spid="334930"/>
                                        </p:tgtEl>
                                        <p:attrNameLst>
                                          <p:attrName>style.visibility</p:attrName>
                                        </p:attrNameLst>
                                      </p:cBhvr>
                                      <p:to>
                                        <p:strVal val="visible"/>
                                      </p:to>
                                    </p:set>
                                    <p:animEffect transition="in" filter="fade">
                                      <p:cBhvr>
                                        <p:cTn id="167" dur="800" decel="100000"/>
                                        <p:tgtEl>
                                          <p:spTgt spid="334930"/>
                                        </p:tgtEl>
                                      </p:cBhvr>
                                    </p:animEffect>
                                    <p:anim calcmode="lin" valueType="num">
                                      <p:cBhvr>
                                        <p:cTn id="168" dur="800" decel="100000" fill="hold"/>
                                        <p:tgtEl>
                                          <p:spTgt spid="334930"/>
                                        </p:tgtEl>
                                        <p:attrNameLst>
                                          <p:attrName>style.rotation</p:attrName>
                                        </p:attrNameLst>
                                      </p:cBhvr>
                                      <p:tavLst>
                                        <p:tav tm="0">
                                          <p:val>
                                            <p:fltVal val="-90"/>
                                          </p:val>
                                        </p:tav>
                                        <p:tav tm="100000">
                                          <p:val>
                                            <p:fltVal val="0"/>
                                          </p:val>
                                        </p:tav>
                                      </p:tavLst>
                                    </p:anim>
                                    <p:anim calcmode="lin" valueType="num">
                                      <p:cBhvr>
                                        <p:cTn id="169" dur="800" decel="100000" fill="hold"/>
                                        <p:tgtEl>
                                          <p:spTgt spid="334930"/>
                                        </p:tgtEl>
                                        <p:attrNameLst>
                                          <p:attrName>ppt_x</p:attrName>
                                        </p:attrNameLst>
                                      </p:cBhvr>
                                      <p:tavLst>
                                        <p:tav tm="0">
                                          <p:val>
                                            <p:strVal val="#ppt_x+0.4"/>
                                          </p:val>
                                        </p:tav>
                                        <p:tav tm="100000">
                                          <p:val>
                                            <p:strVal val="#ppt_x-0.05"/>
                                          </p:val>
                                        </p:tav>
                                      </p:tavLst>
                                    </p:anim>
                                    <p:anim calcmode="lin" valueType="num">
                                      <p:cBhvr>
                                        <p:cTn id="170" dur="800" decel="100000" fill="hold"/>
                                        <p:tgtEl>
                                          <p:spTgt spid="334930"/>
                                        </p:tgtEl>
                                        <p:attrNameLst>
                                          <p:attrName>ppt_y</p:attrName>
                                        </p:attrNameLst>
                                      </p:cBhvr>
                                      <p:tavLst>
                                        <p:tav tm="0">
                                          <p:val>
                                            <p:strVal val="#ppt_y-0.4"/>
                                          </p:val>
                                        </p:tav>
                                        <p:tav tm="100000">
                                          <p:val>
                                            <p:strVal val="#ppt_y+0.1"/>
                                          </p:val>
                                        </p:tav>
                                      </p:tavLst>
                                    </p:anim>
                                    <p:anim calcmode="lin" valueType="num">
                                      <p:cBhvr>
                                        <p:cTn id="171" dur="200" accel="100000" fill="hold">
                                          <p:stCondLst>
                                            <p:cond delay="800"/>
                                          </p:stCondLst>
                                        </p:cTn>
                                        <p:tgtEl>
                                          <p:spTgt spid="334930"/>
                                        </p:tgtEl>
                                        <p:attrNameLst>
                                          <p:attrName>ppt_x</p:attrName>
                                        </p:attrNameLst>
                                      </p:cBhvr>
                                      <p:tavLst>
                                        <p:tav tm="0">
                                          <p:val>
                                            <p:strVal val="#ppt_x-0.05"/>
                                          </p:val>
                                        </p:tav>
                                        <p:tav tm="100000">
                                          <p:val>
                                            <p:strVal val="#ppt_x"/>
                                          </p:val>
                                        </p:tav>
                                      </p:tavLst>
                                    </p:anim>
                                    <p:anim calcmode="lin" valueType="num">
                                      <p:cBhvr>
                                        <p:cTn id="172" dur="200" accel="100000" fill="hold">
                                          <p:stCondLst>
                                            <p:cond delay="800"/>
                                          </p:stCondLst>
                                        </p:cTn>
                                        <p:tgtEl>
                                          <p:spTgt spid="334930"/>
                                        </p:tgtEl>
                                        <p:attrNameLst>
                                          <p:attrName>ppt_y</p:attrName>
                                        </p:attrNameLst>
                                      </p:cBhvr>
                                      <p:tavLst>
                                        <p:tav tm="0">
                                          <p:val>
                                            <p:strVal val="#ppt_y+0.1"/>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30" presetClass="entr" presetSubtype="0" fill="hold" grpId="0" nodeType="clickEffect">
                                  <p:stCondLst>
                                    <p:cond delay="0"/>
                                  </p:stCondLst>
                                  <p:childTnLst>
                                    <p:set>
                                      <p:cBhvr>
                                        <p:cTn id="176" dur="1" fill="hold">
                                          <p:stCondLst>
                                            <p:cond delay="0"/>
                                          </p:stCondLst>
                                        </p:cTn>
                                        <p:tgtEl>
                                          <p:spTgt spid="334931"/>
                                        </p:tgtEl>
                                        <p:attrNameLst>
                                          <p:attrName>style.visibility</p:attrName>
                                        </p:attrNameLst>
                                      </p:cBhvr>
                                      <p:to>
                                        <p:strVal val="visible"/>
                                      </p:to>
                                    </p:set>
                                    <p:animEffect transition="in" filter="fade">
                                      <p:cBhvr>
                                        <p:cTn id="177" dur="800" decel="100000"/>
                                        <p:tgtEl>
                                          <p:spTgt spid="334931"/>
                                        </p:tgtEl>
                                      </p:cBhvr>
                                    </p:animEffect>
                                    <p:anim calcmode="lin" valueType="num">
                                      <p:cBhvr>
                                        <p:cTn id="178" dur="800" decel="100000" fill="hold"/>
                                        <p:tgtEl>
                                          <p:spTgt spid="334931"/>
                                        </p:tgtEl>
                                        <p:attrNameLst>
                                          <p:attrName>style.rotation</p:attrName>
                                        </p:attrNameLst>
                                      </p:cBhvr>
                                      <p:tavLst>
                                        <p:tav tm="0">
                                          <p:val>
                                            <p:fltVal val="-90"/>
                                          </p:val>
                                        </p:tav>
                                        <p:tav tm="100000">
                                          <p:val>
                                            <p:fltVal val="0"/>
                                          </p:val>
                                        </p:tav>
                                      </p:tavLst>
                                    </p:anim>
                                    <p:anim calcmode="lin" valueType="num">
                                      <p:cBhvr>
                                        <p:cTn id="179" dur="800" decel="100000" fill="hold"/>
                                        <p:tgtEl>
                                          <p:spTgt spid="334931"/>
                                        </p:tgtEl>
                                        <p:attrNameLst>
                                          <p:attrName>ppt_x</p:attrName>
                                        </p:attrNameLst>
                                      </p:cBhvr>
                                      <p:tavLst>
                                        <p:tav tm="0">
                                          <p:val>
                                            <p:strVal val="#ppt_x+0.4"/>
                                          </p:val>
                                        </p:tav>
                                        <p:tav tm="100000">
                                          <p:val>
                                            <p:strVal val="#ppt_x-0.05"/>
                                          </p:val>
                                        </p:tav>
                                      </p:tavLst>
                                    </p:anim>
                                    <p:anim calcmode="lin" valueType="num">
                                      <p:cBhvr>
                                        <p:cTn id="180" dur="800" decel="100000" fill="hold"/>
                                        <p:tgtEl>
                                          <p:spTgt spid="334931"/>
                                        </p:tgtEl>
                                        <p:attrNameLst>
                                          <p:attrName>ppt_y</p:attrName>
                                        </p:attrNameLst>
                                      </p:cBhvr>
                                      <p:tavLst>
                                        <p:tav tm="0">
                                          <p:val>
                                            <p:strVal val="#ppt_y-0.4"/>
                                          </p:val>
                                        </p:tav>
                                        <p:tav tm="100000">
                                          <p:val>
                                            <p:strVal val="#ppt_y+0.1"/>
                                          </p:val>
                                        </p:tav>
                                      </p:tavLst>
                                    </p:anim>
                                    <p:anim calcmode="lin" valueType="num">
                                      <p:cBhvr>
                                        <p:cTn id="181" dur="200" accel="100000" fill="hold">
                                          <p:stCondLst>
                                            <p:cond delay="800"/>
                                          </p:stCondLst>
                                        </p:cTn>
                                        <p:tgtEl>
                                          <p:spTgt spid="334931"/>
                                        </p:tgtEl>
                                        <p:attrNameLst>
                                          <p:attrName>ppt_x</p:attrName>
                                        </p:attrNameLst>
                                      </p:cBhvr>
                                      <p:tavLst>
                                        <p:tav tm="0">
                                          <p:val>
                                            <p:strVal val="#ppt_x-0.05"/>
                                          </p:val>
                                        </p:tav>
                                        <p:tav tm="100000">
                                          <p:val>
                                            <p:strVal val="#ppt_x"/>
                                          </p:val>
                                        </p:tav>
                                      </p:tavLst>
                                    </p:anim>
                                    <p:anim calcmode="lin" valueType="num">
                                      <p:cBhvr>
                                        <p:cTn id="182" dur="200" accel="100000" fill="hold">
                                          <p:stCondLst>
                                            <p:cond delay="800"/>
                                          </p:stCondLst>
                                        </p:cTn>
                                        <p:tgtEl>
                                          <p:spTgt spid="334931"/>
                                        </p:tgtEl>
                                        <p:attrNameLst>
                                          <p:attrName>ppt_y</p:attrName>
                                        </p:attrNameLst>
                                      </p:cBhvr>
                                      <p:tavLst>
                                        <p:tav tm="0">
                                          <p:val>
                                            <p:strVal val="#ppt_y+0.1"/>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0" presetClass="entr" presetSubtype="0" fill="hold" grpId="0" nodeType="clickEffect">
                                  <p:stCondLst>
                                    <p:cond delay="0"/>
                                  </p:stCondLst>
                                  <p:childTnLst>
                                    <p:set>
                                      <p:cBhvr>
                                        <p:cTn id="186" dur="1" fill="hold">
                                          <p:stCondLst>
                                            <p:cond delay="0"/>
                                          </p:stCondLst>
                                        </p:cTn>
                                        <p:tgtEl>
                                          <p:spTgt spid="334932"/>
                                        </p:tgtEl>
                                        <p:attrNameLst>
                                          <p:attrName>style.visibility</p:attrName>
                                        </p:attrNameLst>
                                      </p:cBhvr>
                                      <p:to>
                                        <p:strVal val="visible"/>
                                      </p:to>
                                    </p:set>
                                    <p:animEffect transition="in" filter="fade">
                                      <p:cBhvr>
                                        <p:cTn id="187" dur="800" decel="100000"/>
                                        <p:tgtEl>
                                          <p:spTgt spid="334932"/>
                                        </p:tgtEl>
                                      </p:cBhvr>
                                    </p:animEffect>
                                    <p:anim calcmode="lin" valueType="num">
                                      <p:cBhvr>
                                        <p:cTn id="188" dur="800" decel="100000" fill="hold"/>
                                        <p:tgtEl>
                                          <p:spTgt spid="334932"/>
                                        </p:tgtEl>
                                        <p:attrNameLst>
                                          <p:attrName>style.rotation</p:attrName>
                                        </p:attrNameLst>
                                      </p:cBhvr>
                                      <p:tavLst>
                                        <p:tav tm="0">
                                          <p:val>
                                            <p:fltVal val="-90"/>
                                          </p:val>
                                        </p:tav>
                                        <p:tav tm="100000">
                                          <p:val>
                                            <p:fltVal val="0"/>
                                          </p:val>
                                        </p:tav>
                                      </p:tavLst>
                                    </p:anim>
                                    <p:anim calcmode="lin" valueType="num">
                                      <p:cBhvr>
                                        <p:cTn id="189" dur="800" decel="100000" fill="hold"/>
                                        <p:tgtEl>
                                          <p:spTgt spid="334932"/>
                                        </p:tgtEl>
                                        <p:attrNameLst>
                                          <p:attrName>ppt_x</p:attrName>
                                        </p:attrNameLst>
                                      </p:cBhvr>
                                      <p:tavLst>
                                        <p:tav tm="0">
                                          <p:val>
                                            <p:strVal val="#ppt_x+0.4"/>
                                          </p:val>
                                        </p:tav>
                                        <p:tav tm="100000">
                                          <p:val>
                                            <p:strVal val="#ppt_x-0.05"/>
                                          </p:val>
                                        </p:tav>
                                      </p:tavLst>
                                    </p:anim>
                                    <p:anim calcmode="lin" valueType="num">
                                      <p:cBhvr>
                                        <p:cTn id="190" dur="800" decel="100000" fill="hold"/>
                                        <p:tgtEl>
                                          <p:spTgt spid="334932"/>
                                        </p:tgtEl>
                                        <p:attrNameLst>
                                          <p:attrName>ppt_y</p:attrName>
                                        </p:attrNameLst>
                                      </p:cBhvr>
                                      <p:tavLst>
                                        <p:tav tm="0">
                                          <p:val>
                                            <p:strVal val="#ppt_y-0.4"/>
                                          </p:val>
                                        </p:tav>
                                        <p:tav tm="100000">
                                          <p:val>
                                            <p:strVal val="#ppt_y+0.1"/>
                                          </p:val>
                                        </p:tav>
                                      </p:tavLst>
                                    </p:anim>
                                    <p:anim calcmode="lin" valueType="num">
                                      <p:cBhvr>
                                        <p:cTn id="191" dur="200" accel="100000" fill="hold">
                                          <p:stCondLst>
                                            <p:cond delay="800"/>
                                          </p:stCondLst>
                                        </p:cTn>
                                        <p:tgtEl>
                                          <p:spTgt spid="334932"/>
                                        </p:tgtEl>
                                        <p:attrNameLst>
                                          <p:attrName>ppt_x</p:attrName>
                                        </p:attrNameLst>
                                      </p:cBhvr>
                                      <p:tavLst>
                                        <p:tav tm="0">
                                          <p:val>
                                            <p:strVal val="#ppt_x-0.05"/>
                                          </p:val>
                                        </p:tav>
                                        <p:tav tm="100000">
                                          <p:val>
                                            <p:strVal val="#ppt_x"/>
                                          </p:val>
                                        </p:tav>
                                      </p:tavLst>
                                    </p:anim>
                                    <p:anim calcmode="lin" valueType="num">
                                      <p:cBhvr>
                                        <p:cTn id="192" dur="200" accel="100000" fill="hold">
                                          <p:stCondLst>
                                            <p:cond delay="800"/>
                                          </p:stCondLst>
                                        </p:cTn>
                                        <p:tgtEl>
                                          <p:spTgt spid="334932"/>
                                        </p:tgtEl>
                                        <p:attrNameLst>
                                          <p:attrName>ppt_y</p:attrName>
                                        </p:attrNameLst>
                                      </p:cBhvr>
                                      <p:tavLst>
                                        <p:tav tm="0">
                                          <p:val>
                                            <p:strVal val="#ppt_y+0.1"/>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30" presetClass="entr" presetSubtype="0" fill="hold" grpId="0" nodeType="clickEffect">
                                  <p:stCondLst>
                                    <p:cond delay="0"/>
                                  </p:stCondLst>
                                  <p:childTnLst>
                                    <p:set>
                                      <p:cBhvr>
                                        <p:cTn id="196" dur="1" fill="hold">
                                          <p:stCondLst>
                                            <p:cond delay="0"/>
                                          </p:stCondLst>
                                        </p:cTn>
                                        <p:tgtEl>
                                          <p:spTgt spid="334933"/>
                                        </p:tgtEl>
                                        <p:attrNameLst>
                                          <p:attrName>style.visibility</p:attrName>
                                        </p:attrNameLst>
                                      </p:cBhvr>
                                      <p:to>
                                        <p:strVal val="visible"/>
                                      </p:to>
                                    </p:set>
                                    <p:animEffect transition="in" filter="fade">
                                      <p:cBhvr>
                                        <p:cTn id="197" dur="800" decel="100000"/>
                                        <p:tgtEl>
                                          <p:spTgt spid="334933"/>
                                        </p:tgtEl>
                                      </p:cBhvr>
                                    </p:animEffect>
                                    <p:anim calcmode="lin" valueType="num">
                                      <p:cBhvr>
                                        <p:cTn id="198" dur="800" decel="100000" fill="hold"/>
                                        <p:tgtEl>
                                          <p:spTgt spid="334933"/>
                                        </p:tgtEl>
                                        <p:attrNameLst>
                                          <p:attrName>style.rotation</p:attrName>
                                        </p:attrNameLst>
                                      </p:cBhvr>
                                      <p:tavLst>
                                        <p:tav tm="0">
                                          <p:val>
                                            <p:fltVal val="-90"/>
                                          </p:val>
                                        </p:tav>
                                        <p:tav tm="100000">
                                          <p:val>
                                            <p:fltVal val="0"/>
                                          </p:val>
                                        </p:tav>
                                      </p:tavLst>
                                    </p:anim>
                                    <p:anim calcmode="lin" valueType="num">
                                      <p:cBhvr>
                                        <p:cTn id="199" dur="800" decel="100000" fill="hold"/>
                                        <p:tgtEl>
                                          <p:spTgt spid="334933"/>
                                        </p:tgtEl>
                                        <p:attrNameLst>
                                          <p:attrName>ppt_x</p:attrName>
                                        </p:attrNameLst>
                                      </p:cBhvr>
                                      <p:tavLst>
                                        <p:tav tm="0">
                                          <p:val>
                                            <p:strVal val="#ppt_x+0.4"/>
                                          </p:val>
                                        </p:tav>
                                        <p:tav tm="100000">
                                          <p:val>
                                            <p:strVal val="#ppt_x-0.05"/>
                                          </p:val>
                                        </p:tav>
                                      </p:tavLst>
                                    </p:anim>
                                    <p:anim calcmode="lin" valueType="num">
                                      <p:cBhvr>
                                        <p:cTn id="200" dur="800" decel="100000" fill="hold"/>
                                        <p:tgtEl>
                                          <p:spTgt spid="334933"/>
                                        </p:tgtEl>
                                        <p:attrNameLst>
                                          <p:attrName>ppt_y</p:attrName>
                                        </p:attrNameLst>
                                      </p:cBhvr>
                                      <p:tavLst>
                                        <p:tav tm="0">
                                          <p:val>
                                            <p:strVal val="#ppt_y-0.4"/>
                                          </p:val>
                                        </p:tav>
                                        <p:tav tm="100000">
                                          <p:val>
                                            <p:strVal val="#ppt_y+0.1"/>
                                          </p:val>
                                        </p:tav>
                                      </p:tavLst>
                                    </p:anim>
                                    <p:anim calcmode="lin" valueType="num">
                                      <p:cBhvr>
                                        <p:cTn id="201" dur="200" accel="100000" fill="hold">
                                          <p:stCondLst>
                                            <p:cond delay="800"/>
                                          </p:stCondLst>
                                        </p:cTn>
                                        <p:tgtEl>
                                          <p:spTgt spid="334933"/>
                                        </p:tgtEl>
                                        <p:attrNameLst>
                                          <p:attrName>ppt_x</p:attrName>
                                        </p:attrNameLst>
                                      </p:cBhvr>
                                      <p:tavLst>
                                        <p:tav tm="0">
                                          <p:val>
                                            <p:strVal val="#ppt_x-0.05"/>
                                          </p:val>
                                        </p:tav>
                                        <p:tav tm="100000">
                                          <p:val>
                                            <p:strVal val="#ppt_x"/>
                                          </p:val>
                                        </p:tav>
                                      </p:tavLst>
                                    </p:anim>
                                    <p:anim calcmode="lin" valueType="num">
                                      <p:cBhvr>
                                        <p:cTn id="202" dur="200" accel="100000" fill="hold">
                                          <p:stCondLst>
                                            <p:cond delay="800"/>
                                          </p:stCondLst>
                                        </p:cTn>
                                        <p:tgtEl>
                                          <p:spTgt spid="334933"/>
                                        </p:tgtEl>
                                        <p:attrNameLst>
                                          <p:attrName>ppt_y</p:attrName>
                                        </p:attrNameLst>
                                      </p:cBhvr>
                                      <p:tavLst>
                                        <p:tav tm="0">
                                          <p:val>
                                            <p:strVal val="#ppt_y+0.1"/>
                                          </p:val>
                                        </p:tav>
                                        <p:tav tm="100000">
                                          <p:val>
                                            <p:strVal val="#ppt_y"/>
                                          </p:val>
                                        </p:tav>
                                      </p:tavLst>
                                    </p:anim>
                                  </p:childTnLst>
                                </p:cTn>
                              </p:par>
                            </p:childTnLst>
                          </p:cTn>
                        </p:par>
                      </p:childTnLst>
                    </p:cTn>
                  </p:par>
                  <p:par>
                    <p:cTn id="203" fill="hold" nodeType="clickPar">
                      <p:stCondLst>
                        <p:cond delay="indefinite"/>
                      </p:stCondLst>
                      <p:childTnLst>
                        <p:par>
                          <p:cTn id="204" fill="hold" nodeType="withGroup">
                            <p:stCondLst>
                              <p:cond delay="0"/>
                            </p:stCondLst>
                            <p:childTnLst>
                              <p:par>
                                <p:cTn id="205" presetID="30" presetClass="entr" presetSubtype="0" fill="hold" grpId="0" nodeType="clickEffect">
                                  <p:stCondLst>
                                    <p:cond delay="0"/>
                                  </p:stCondLst>
                                  <p:childTnLst>
                                    <p:set>
                                      <p:cBhvr>
                                        <p:cTn id="206" dur="1" fill="hold">
                                          <p:stCondLst>
                                            <p:cond delay="0"/>
                                          </p:stCondLst>
                                        </p:cTn>
                                        <p:tgtEl>
                                          <p:spTgt spid="334851"/>
                                        </p:tgtEl>
                                        <p:attrNameLst>
                                          <p:attrName>style.visibility</p:attrName>
                                        </p:attrNameLst>
                                      </p:cBhvr>
                                      <p:to>
                                        <p:strVal val="visible"/>
                                      </p:to>
                                    </p:set>
                                    <p:animEffect transition="in" filter="fade">
                                      <p:cBhvr>
                                        <p:cTn id="207" dur="800" decel="100000"/>
                                        <p:tgtEl>
                                          <p:spTgt spid="334851"/>
                                        </p:tgtEl>
                                      </p:cBhvr>
                                    </p:animEffect>
                                    <p:anim calcmode="lin" valueType="num">
                                      <p:cBhvr>
                                        <p:cTn id="208" dur="800" decel="100000" fill="hold"/>
                                        <p:tgtEl>
                                          <p:spTgt spid="334851"/>
                                        </p:tgtEl>
                                        <p:attrNameLst>
                                          <p:attrName>style.rotation</p:attrName>
                                        </p:attrNameLst>
                                      </p:cBhvr>
                                      <p:tavLst>
                                        <p:tav tm="0">
                                          <p:val>
                                            <p:fltVal val="-90"/>
                                          </p:val>
                                        </p:tav>
                                        <p:tav tm="100000">
                                          <p:val>
                                            <p:fltVal val="0"/>
                                          </p:val>
                                        </p:tav>
                                      </p:tavLst>
                                    </p:anim>
                                    <p:anim calcmode="lin" valueType="num">
                                      <p:cBhvr>
                                        <p:cTn id="209" dur="800" decel="100000" fill="hold"/>
                                        <p:tgtEl>
                                          <p:spTgt spid="334851"/>
                                        </p:tgtEl>
                                        <p:attrNameLst>
                                          <p:attrName>ppt_x</p:attrName>
                                        </p:attrNameLst>
                                      </p:cBhvr>
                                      <p:tavLst>
                                        <p:tav tm="0">
                                          <p:val>
                                            <p:strVal val="#ppt_x+0.4"/>
                                          </p:val>
                                        </p:tav>
                                        <p:tav tm="100000">
                                          <p:val>
                                            <p:strVal val="#ppt_x-0.05"/>
                                          </p:val>
                                        </p:tav>
                                      </p:tavLst>
                                    </p:anim>
                                    <p:anim calcmode="lin" valueType="num">
                                      <p:cBhvr>
                                        <p:cTn id="210" dur="800" decel="100000" fill="hold"/>
                                        <p:tgtEl>
                                          <p:spTgt spid="334851"/>
                                        </p:tgtEl>
                                        <p:attrNameLst>
                                          <p:attrName>ppt_y</p:attrName>
                                        </p:attrNameLst>
                                      </p:cBhvr>
                                      <p:tavLst>
                                        <p:tav tm="0">
                                          <p:val>
                                            <p:strVal val="#ppt_y-0.4"/>
                                          </p:val>
                                        </p:tav>
                                        <p:tav tm="100000">
                                          <p:val>
                                            <p:strVal val="#ppt_y+0.1"/>
                                          </p:val>
                                        </p:tav>
                                      </p:tavLst>
                                    </p:anim>
                                    <p:anim calcmode="lin" valueType="num">
                                      <p:cBhvr>
                                        <p:cTn id="211" dur="200" accel="100000" fill="hold">
                                          <p:stCondLst>
                                            <p:cond delay="800"/>
                                          </p:stCondLst>
                                        </p:cTn>
                                        <p:tgtEl>
                                          <p:spTgt spid="334851"/>
                                        </p:tgtEl>
                                        <p:attrNameLst>
                                          <p:attrName>ppt_x</p:attrName>
                                        </p:attrNameLst>
                                      </p:cBhvr>
                                      <p:tavLst>
                                        <p:tav tm="0">
                                          <p:val>
                                            <p:strVal val="#ppt_x-0.05"/>
                                          </p:val>
                                        </p:tav>
                                        <p:tav tm="100000">
                                          <p:val>
                                            <p:strVal val="#ppt_x"/>
                                          </p:val>
                                        </p:tav>
                                      </p:tavLst>
                                    </p:anim>
                                    <p:anim calcmode="lin" valueType="num">
                                      <p:cBhvr>
                                        <p:cTn id="212" dur="200" accel="100000" fill="hold">
                                          <p:stCondLst>
                                            <p:cond delay="800"/>
                                          </p:stCondLst>
                                        </p:cTn>
                                        <p:tgtEl>
                                          <p:spTgt spid="334851"/>
                                        </p:tgtEl>
                                        <p:attrNameLst>
                                          <p:attrName>ppt_y</p:attrName>
                                        </p:attrNameLst>
                                      </p:cBhvr>
                                      <p:tavLst>
                                        <p:tav tm="0">
                                          <p:val>
                                            <p:strVal val="#ppt_y+0.1"/>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30" presetClass="entr" presetSubtype="0" fill="hold" grpId="0" nodeType="clickEffect">
                                  <p:stCondLst>
                                    <p:cond delay="0"/>
                                  </p:stCondLst>
                                  <p:childTnLst>
                                    <p:set>
                                      <p:cBhvr>
                                        <p:cTn id="216" dur="1" fill="hold">
                                          <p:stCondLst>
                                            <p:cond delay="0"/>
                                          </p:stCondLst>
                                        </p:cTn>
                                        <p:tgtEl>
                                          <p:spTgt spid="334935"/>
                                        </p:tgtEl>
                                        <p:attrNameLst>
                                          <p:attrName>style.visibility</p:attrName>
                                        </p:attrNameLst>
                                      </p:cBhvr>
                                      <p:to>
                                        <p:strVal val="visible"/>
                                      </p:to>
                                    </p:set>
                                    <p:animEffect transition="in" filter="fade">
                                      <p:cBhvr>
                                        <p:cTn id="217" dur="800" decel="100000"/>
                                        <p:tgtEl>
                                          <p:spTgt spid="334935"/>
                                        </p:tgtEl>
                                      </p:cBhvr>
                                    </p:animEffect>
                                    <p:anim calcmode="lin" valueType="num">
                                      <p:cBhvr>
                                        <p:cTn id="218" dur="800" decel="100000" fill="hold"/>
                                        <p:tgtEl>
                                          <p:spTgt spid="334935"/>
                                        </p:tgtEl>
                                        <p:attrNameLst>
                                          <p:attrName>style.rotation</p:attrName>
                                        </p:attrNameLst>
                                      </p:cBhvr>
                                      <p:tavLst>
                                        <p:tav tm="0">
                                          <p:val>
                                            <p:fltVal val="-90"/>
                                          </p:val>
                                        </p:tav>
                                        <p:tav tm="100000">
                                          <p:val>
                                            <p:fltVal val="0"/>
                                          </p:val>
                                        </p:tav>
                                      </p:tavLst>
                                    </p:anim>
                                    <p:anim calcmode="lin" valueType="num">
                                      <p:cBhvr>
                                        <p:cTn id="219" dur="800" decel="100000" fill="hold"/>
                                        <p:tgtEl>
                                          <p:spTgt spid="334935"/>
                                        </p:tgtEl>
                                        <p:attrNameLst>
                                          <p:attrName>ppt_x</p:attrName>
                                        </p:attrNameLst>
                                      </p:cBhvr>
                                      <p:tavLst>
                                        <p:tav tm="0">
                                          <p:val>
                                            <p:strVal val="#ppt_x+0.4"/>
                                          </p:val>
                                        </p:tav>
                                        <p:tav tm="100000">
                                          <p:val>
                                            <p:strVal val="#ppt_x-0.05"/>
                                          </p:val>
                                        </p:tav>
                                      </p:tavLst>
                                    </p:anim>
                                    <p:anim calcmode="lin" valueType="num">
                                      <p:cBhvr>
                                        <p:cTn id="220" dur="800" decel="100000" fill="hold"/>
                                        <p:tgtEl>
                                          <p:spTgt spid="334935"/>
                                        </p:tgtEl>
                                        <p:attrNameLst>
                                          <p:attrName>ppt_y</p:attrName>
                                        </p:attrNameLst>
                                      </p:cBhvr>
                                      <p:tavLst>
                                        <p:tav tm="0">
                                          <p:val>
                                            <p:strVal val="#ppt_y-0.4"/>
                                          </p:val>
                                        </p:tav>
                                        <p:tav tm="100000">
                                          <p:val>
                                            <p:strVal val="#ppt_y+0.1"/>
                                          </p:val>
                                        </p:tav>
                                      </p:tavLst>
                                    </p:anim>
                                    <p:anim calcmode="lin" valueType="num">
                                      <p:cBhvr>
                                        <p:cTn id="221" dur="200" accel="100000" fill="hold">
                                          <p:stCondLst>
                                            <p:cond delay="800"/>
                                          </p:stCondLst>
                                        </p:cTn>
                                        <p:tgtEl>
                                          <p:spTgt spid="334935"/>
                                        </p:tgtEl>
                                        <p:attrNameLst>
                                          <p:attrName>ppt_x</p:attrName>
                                        </p:attrNameLst>
                                      </p:cBhvr>
                                      <p:tavLst>
                                        <p:tav tm="0">
                                          <p:val>
                                            <p:strVal val="#ppt_x-0.05"/>
                                          </p:val>
                                        </p:tav>
                                        <p:tav tm="100000">
                                          <p:val>
                                            <p:strVal val="#ppt_x"/>
                                          </p:val>
                                        </p:tav>
                                      </p:tavLst>
                                    </p:anim>
                                    <p:anim calcmode="lin" valueType="num">
                                      <p:cBhvr>
                                        <p:cTn id="222" dur="200" accel="100000" fill="hold">
                                          <p:stCondLst>
                                            <p:cond delay="800"/>
                                          </p:stCondLst>
                                        </p:cTn>
                                        <p:tgtEl>
                                          <p:spTgt spid="334935"/>
                                        </p:tgtEl>
                                        <p:attrNameLst>
                                          <p:attrName>ppt_y</p:attrName>
                                        </p:attrNameLst>
                                      </p:cBhvr>
                                      <p:tavLst>
                                        <p:tav tm="0">
                                          <p:val>
                                            <p:strVal val="#ppt_y+0.1"/>
                                          </p:val>
                                        </p:tav>
                                        <p:tav tm="100000">
                                          <p:val>
                                            <p:strVal val="#ppt_y"/>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30" presetClass="entr" presetSubtype="0" fill="hold" grpId="0" nodeType="clickEffect">
                                  <p:stCondLst>
                                    <p:cond delay="0"/>
                                  </p:stCondLst>
                                  <p:childTnLst>
                                    <p:set>
                                      <p:cBhvr>
                                        <p:cTn id="226" dur="1" fill="hold">
                                          <p:stCondLst>
                                            <p:cond delay="0"/>
                                          </p:stCondLst>
                                        </p:cTn>
                                        <p:tgtEl>
                                          <p:spTgt spid="334852"/>
                                        </p:tgtEl>
                                        <p:attrNameLst>
                                          <p:attrName>style.visibility</p:attrName>
                                        </p:attrNameLst>
                                      </p:cBhvr>
                                      <p:to>
                                        <p:strVal val="visible"/>
                                      </p:to>
                                    </p:set>
                                    <p:animEffect transition="in" filter="fade">
                                      <p:cBhvr>
                                        <p:cTn id="227" dur="800" decel="100000"/>
                                        <p:tgtEl>
                                          <p:spTgt spid="334852"/>
                                        </p:tgtEl>
                                      </p:cBhvr>
                                    </p:animEffect>
                                    <p:anim calcmode="lin" valueType="num">
                                      <p:cBhvr>
                                        <p:cTn id="228" dur="800" decel="100000" fill="hold"/>
                                        <p:tgtEl>
                                          <p:spTgt spid="334852"/>
                                        </p:tgtEl>
                                        <p:attrNameLst>
                                          <p:attrName>style.rotation</p:attrName>
                                        </p:attrNameLst>
                                      </p:cBhvr>
                                      <p:tavLst>
                                        <p:tav tm="0">
                                          <p:val>
                                            <p:fltVal val="-90"/>
                                          </p:val>
                                        </p:tav>
                                        <p:tav tm="100000">
                                          <p:val>
                                            <p:fltVal val="0"/>
                                          </p:val>
                                        </p:tav>
                                      </p:tavLst>
                                    </p:anim>
                                    <p:anim calcmode="lin" valueType="num">
                                      <p:cBhvr>
                                        <p:cTn id="229" dur="800" decel="100000" fill="hold"/>
                                        <p:tgtEl>
                                          <p:spTgt spid="334852"/>
                                        </p:tgtEl>
                                        <p:attrNameLst>
                                          <p:attrName>ppt_x</p:attrName>
                                        </p:attrNameLst>
                                      </p:cBhvr>
                                      <p:tavLst>
                                        <p:tav tm="0">
                                          <p:val>
                                            <p:strVal val="#ppt_x+0.4"/>
                                          </p:val>
                                        </p:tav>
                                        <p:tav tm="100000">
                                          <p:val>
                                            <p:strVal val="#ppt_x-0.05"/>
                                          </p:val>
                                        </p:tav>
                                      </p:tavLst>
                                    </p:anim>
                                    <p:anim calcmode="lin" valueType="num">
                                      <p:cBhvr>
                                        <p:cTn id="230" dur="800" decel="100000" fill="hold"/>
                                        <p:tgtEl>
                                          <p:spTgt spid="334852"/>
                                        </p:tgtEl>
                                        <p:attrNameLst>
                                          <p:attrName>ppt_y</p:attrName>
                                        </p:attrNameLst>
                                      </p:cBhvr>
                                      <p:tavLst>
                                        <p:tav tm="0">
                                          <p:val>
                                            <p:strVal val="#ppt_y-0.4"/>
                                          </p:val>
                                        </p:tav>
                                        <p:tav tm="100000">
                                          <p:val>
                                            <p:strVal val="#ppt_y+0.1"/>
                                          </p:val>
                                        </p:tav>
                                      </p:tavLst>
                                    </p:anim>
                                    <p:anim calcmode="lin" valueType="num">
                                      <p:cBhvr>
                                        <p:cTn id="231" dur="200" accel="100000" fill="hold">
                                          <p:stCondLst>
                                            <p:cond delay="800"/>
                                          </p:stCondLst>
                                        </p:cTn>
                                        <p:tgtEl>
                                          <p:spTgt spid="334852"/>
                                        </p:tgtEl>
                                        <p:attrNameLst>
                                          <p:attrName>ppt_x</p:attrName>
                                        </p:attrNameLst>
                                      </p:cBhvr>
                                      <p:tavLst>
                                        <p:tav tm="0">
                                          <p:val>
                                            <p:strVal val="#ppt_x-0.05"/>
                                          </p:val>
                                        </p:tav>
                                        <p:tav tm="100000">
                                          <p:val>
                                            <p:strVal val="#ppt_x"/>
                                          </p:val>
                                        </p:tav>
                                      </p:tavLst>
                                    </p:anim>
                                    <p:anim calcmode="lin" valueType="num">
                                      <p:cBhvr>
                                        <p:cTn id="232" dur="200" accel="100000" fill="hold">
                                          <p:stCondLst>
                                            <p:cond delay="800"/>
                                          </p:stCondLst>
                                        </p:cTn>
                                        <p:tgtEl>
                                          <p:spTgt spid="334852"/>
                                        </p:tgtEl>
                                        <p:attrNameLst>
                                          <p:attrName>ppt_y</p:attrName>
                                        </p:attrNameLst>
                                      </p:cBhvr>
                                      <p:tavLst>
                                        <p:tav tm="0">
                                          <p:val>
                                            <p:strVal val="#ppt_y+0.1"/>
                                          </p:val>
                                        </p:tav>
                                        <p:tav tm="100000">
                                          <p:val>
                                            <p:strVal val="#ppt_y"/>
                                          </p:val>
                                        </p:tav>
                                      </p:tavLst>
                                    </p:anim>
                                  </p:childTnLst>
                                </p:cTn>
                              </p:par>
                            </p:childTnLst>
                          </p:cTn>
                        </p:par>
                      </p:childTnLst>
                    </p:cTn>
                  </p:par>
                  <p:par>
                    <p:cTn id="233" fill="hold" nodeType="clickPar">
                      <p:stCondLst>
                        <p:cond delay="indefinite"/>
                      </p:stCondLst>
                      <p:childTnLst>
                        <p:par>
                          <p:cTn id="234" fill="hold" nodeType="withGroup">
                            <p:stCondLst>
                              <p:cond delay="0"/>
                            </p:stCondLst>
                            <p:childTnLst>
                              <p:par>
                                <p:cTn id="235" presetID="30" presetClass="entr" presetSubtype="0" fill="hold" grpId="0" nodeType="clickEffect">
                                  <p:stCondLst>
                                    <p:cond delay="0"/>
                                  </p:stCondLst>
                                  <p:childTnLst>
                                    <p:set>
                                      <p:cBhvr>
                                        <p:cTn id="236" dur="1" fill="hold">
                                          <p:stCondLst>
                                            <p:cond delay="0"/>
                                          </p:stCondLst>
                                        </p:cTn>
                                        <p:tgtEl>
                                          <p:spTgt spid="334934"/>
                                        </p:tgtEl>
                                        <p:attrNameLst>
                                          <p:attrName>style.visibility</p:attrName>
                                        </p:attrNameLst>
                                      </p:cBhvr>
                                      <p:to>
                                        <p:strVal val="visible"/>
                                      </p:to>
                                    </p:set>
                                    <p:animEffect transition="in" filter="fade">
                                      <p:cBhvr>
                                        <p:cTn id="237" dur="800" decel="100000"/>
                                        <p:tgtEl>
                                          <p:spTgt spid="334934"/>
                                        </p:tgtEl>
                                      </p:cBhvr>
                                    </p:animEffect>
                                    <p:anim calcmode="lin" valueType="num">
                                      <p:cBhvr>
                                        <p:cTn id="238" dur="800" decel="100000" fill="hold"/>
                                        <p:tgtEl>
                                          <p:spTgt spid="334934"/>
                                        </p:tgtEl>
                                        <p:attrNameLst>
                                          <p:attrName>style.rotation</p:attrName>
                                        </p:attrNameLst>
                                      </p:cBhvr>
                                      <p:tavLst>
                                        <p:tav tm="0">
                                          <p:val>
                                            <p:fltVal val="-90"/>
                                          </p:val>
                                        </p:tav>
                                        <p:tav tm="100000">
                                          <p:val>
                                            <p:fltVal val="0"/>
                                          </p:val>
                                        </p:tav>
                                      </p:tavLst>
                                    </p:anim>
                                    <p:anim calcmode="lin" valueType="num">
                                      <p:cBhvr>
                                        <p:cTn id="239" dur="800" decel="100000" fill="hold"/>
                                        <p:tgtEl>
                                          <p:spTgt spid="334934"/>
                                        </p:tgtEl>
                                        <p:attrNameLst>
                                          <p:attrName>ppt_x</p:attrName>
                                        </p:attrNameLst>
                                      </p:cBhvr>
                                      <p:tavLst>
                                        <p:tav tm="0">
                                          <p:val>
                                            <p:strVal val="#ppt_x+0.4"/>
                                          </p:val>
                                        </p:tav>
                                        <p:tav tm="100000">
                                          <p:val>
                                            <p:strVal val="#ppt_x-0.05"/>
                                          </p:val>
                                        </p:tav>
                                      </p:tavLst>
                                    </p:anim>
                                    <p:anim calcmode="lin" valueType="num">
                                      <p:cBhvr>
                                        <p:cTn id="240" dur="800" decel="100000" fill="hold"/>
                                        <p:tgtEl>
                                          <p:spTgt spid="334934"/>
                                        </p:tgtEl>
                                        <p:attrNameLst>
                                          <p:attrName>ppt_y</p:attrName>
                                        </p:attrNameLst>
                                      </p:cBhvr>
                                      <p:tavLst>
                                        <p:tav tm="0">
                                          <p:val>
                                            <p:strVal val="#ppt_y-0.4"/>
                                          </p:val>
                                        </p:tav>
                                        <p:tav tm="100000">
                                          <p:val>
                                            <p:strVal val="#ppt_y+0.1"/>
                                          </p:val>
                                        </p:tav>
                                      </p:tavLst>
                                    </p:anim>
                                    <p:anim calcmode="lin" valueType="num">
                                      <p:cBhvr>
                                        <p:cTn id="241" dur="200" accel="100000" fill="hold">
                                          <p:stCondLst>
                                            <p:cond delay="800"/>
                                          </p:stCondLst>
                                        </p:cTn>
                                        <p:tgtEl>
                                          <p:spTgt spid="334934"/>
                                        </p:tgtEl>
                                        <p:attrNameLst>
                                          <p:attrName>ppt_x</p:attrName>
                                        </p:attrNameLst>
                                      </p:cBhvr>
                                      <p:tavLst>
                                        <p:tav tm="0">
                                          <p:val>
                                            <p:strVal val="#ppt_x-0.05"/>
                                          </p:val>
                                        </p:tav>
                                        <p:tav tm="100000">
                                          <p:val>
                                            <p:strVal val="#ppt_x"/>
                                          </p:val>
                                        </p:tav>
                                      </p:tavLst>
                                    </p:anim>
                                    <p:anim calcmode="lin" valueType="num">
                                      <p:cBhvr>
                                        <p:cTn id="242" dur="200" accel="100000" fill="hold">
                                          <p:stCondLst>
                                            <p:cond delay="800"/>
                                          </p:stCondLst>
                                        </p:cTn>
                                        <p:tgtEl>
                                          <p:spTgt spid="33493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animBg="1"/>
      <p:bldP spid="334851" grpId="0" animBg="1"/>
      <p:bldP spid="334852" grpId="0" animBg="1"/>
      <p:bldP spid="334915" grpId="0"/>
      <p:bldP spid="334916" grpId="0"/>
      <p:bldP spid="334917" grpId="0"/>
      <p:bldP spid="334918" grpId="0"/>
      <p:bldP spid="334919" grpId="0"/>
      <p:bldP spid="334920" grpId="0"/>
      <p:bldP spid="334921" grpId="0"/>
      <p:bldP spid="334922" grpId="0"/>
      <p:bldP spid="334923" grpId="0"/>
      <p:bldP spid="334924" grpId="0"/>
      <p:bldP spid="334925" grpId="0"/>
      <p:bldP spid="334926" grpId="0"/>
      <p:bldP spid="334927" grpId="0"/>
      <p:bldP spid="334928" grpId="0"/>
      <p:bldP spid="334929" grpId="0"/>
      <p:bldP spid="334930" grpId="0"/>
      <p:bldP spid="334931" grpId="0"/>
      <p:bldP spid="334932" grpId="0"/>
      <p:bldP spid="334933" grpId="0"/>
      <p:bldP spid="334934" grpId="0" animBg="1"/>
      <p:bldP spid="3349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ChangeArrowheads="1"/>
          </p:cNvSpPr>
          <p:nvPr/>
        </p:nvSpPr>
        <p:spPr bwMode="auto">
          <a:xfrm>
            <a:off x="3873052" y="1954530"/>
            <a:ext cx="6507162" cy="504825"/>
          </a:xfrm>
          <a:prstGeom prst="rect">
            <a:avLst/>
          </a:prstGeom>
          <a:solidFill>
            <a:srgbClr val="FF8C3D">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5875" name="Rectangle 3"/>
          <p:cNvSpPr>
            <a:spLocks noChangeArrowheads="1"/>
          </p:cNvSpPr>
          <p:nvPr/>
        </p:nvSpPr>
        <p:spPr bwMode="auto">
          <a:xfrm>
            <a:off x="3911152" y="1968818"/>
            <a:ext cx="793750" cy="1584325"/>
          </a:xfrm>
          <a:prstGeom prst="rect">
            <a:avLst/>
          </a:prstGeom>
          <a:solidFill>
            <a:srgbClr val="67D967">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5876" name="Rectangle 4"/>
          <p:cNvSpPr>
            <a:spLocks noChangeArrowheads="1"/>
          </p:cNvSpPr>
          <p:nvPr/>
        </p:nvSpPr>
        <p:spPr bwMode="auto">
          <a:xfrm>
            <a:off x="4789040" y="1970405"/>
            <a:ext cx="2303463"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5877" name="Oval 5"/>
          <p:cNvSpPr>
            <a:spLocks noChangeArrowheads="1"/>
          </p:cNvSpPr>
          <p:nvPr/>
        </p:nvSpPr>
        <p:spPr bwMode="auto">
          <a:xfrm>
            <a:off x="4139753" y="1949768"/>
            <a:ext cx="503237" cy="549275"/>
          </a:xfrm>
          <a:prstGeom prst="ellipse">
            <a:avLst/>
          </a:prstGeom>
          <a:noFill/>
          <a:ln w="28575">
            <a:solidFill>
              <a:srgbClr val="F9094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335878" name="Group 6"/>
          <p:cNvGraphicFramePr>
            <a:graphicFrameLocks noGrp="1"/>
          </p:cNvGraphicFramePr>
          <p:nvPr>
            <p:extLst>
              <p:ext uri="{D42A27DB-BD31-4B8C-83A1-F6EECF244321}">
                <p14:modId xmlns:p14="http://schemas.microsoft.com/office/powerpoint/2010/main" xmlns="" val="1232460545"/>
              </p:ext>
            </p:extLst>
          </p:nvPr>
        </p:nvGraphicFramePr>
        <p:xfrm>
          <a:off x="2099814" y="782955"/>
          <a:ext cx="8305800" cy="5446395"/>
        </p:xfrm>
        <a:graphic>
          <a:graphicData uri="http://schemas.openxmlformats.org/drawingml/2006/table">
            <a:tbl>
              <a:tblPr/>
              <a:tblGrid>
                <a:gridCol w="6858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6034088">
                  <a:extLst>
                    <a:ext uri="{9D8B030D-6E8A-4147-A177-3AD203B41FA5}">
                      <a16:colId xmlns:a16="http://schemas.microsoft.com/office/drawing/2014/main" xmlns="" val="20002"/>
                    </a:ext>
                  </a:extLst>
                </a:gridCol>
                <a:gridCol w="519112">
                  <a:extLst>
                    <a:ext uri="{9D8B030D-6E8A-4147-A177-3AD203B41FA5}">
                      <a16:colId xmlns:a16="http://schemas.microsoft.com/office/drawing/2014/main" xmlns="" val="20003"/>
                    </a:ext>
                  </a:extLst>
                </a:gridCol>
              </a:tblGrid>
              <a:tr h="609600">
                <a:tc grid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r>
                        <a:rPr kumimoji="1" lang="en-US" altLang="zh-CN" sz="2800" b="0" i="0" u="none" strike="noStrike" cap="none" normalizeH="0" baseline="0">
                          <a:ln>
                            <a:noFill/>
                          </a:ln>
                          <a:solidFill>
                            <a:schemeClr val="tx1"/>
                          </a:solidFill>
                          <a:effectLst/>
                          <a:latin typeface="Times New Roman" charset="0"/>
                          <a:ea typeface="PMingLiU" charset="0"/>
                        </a:rPr>
                        <a:t>-3        1        1        0      0     M      M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B</a:t>
                      </a:r>
                      <a:endParaRPr kumimoji="1" lang="en-US" altLang="zh-CN"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0">
                          <a:ln>
                            <a:noFill/>
                          </a:ln>
                          <a:solidFill>
                            <a:schemeClr val="tx1"/>
                          </a:solidFill>
                          <a:effectLst/>
                          <a:latin typeface="Times New Roman" charset="0"/>
                          <a:ea typeface="PMingLiU" charset="0"/>
                        </a:rPr>
                        <a:t>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1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2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3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4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5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6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7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167640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25000">
                          <a:ln>
                            <a:noFill/>
                          </a:ln>
                          <a:solidFill>
                            <a:schemeClr val="tx1"/>
                          </a:solidFill>
                          <a:effectLst/>
                          <a:latin typeface="Times New Roman" charset="0"/>
                          <a:ea typeface="PMingLiU" charset="0"/>
                        </a:rPr>
                        <a:t>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4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2</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 x</a:t>
                      </a:r>
                      <a:r>
                        <a:rPr kumimoji="1" lang="en-US" altLang="zh-CN" sz="2800" b="0" i="1" u="none" strike="noStrike" cap="none" normalizeH="0" baseline="-25000">
                          <a:ln>
                            <a:noFill/>
                          </a:ln>
                          <a:solidFill>
                            <a:schemeClr val="tx1"/>
                          </a:solidFill>
                          <a:effectLst/>
                          <a:latin typeface="Times New Roman" charset="0"/>
                          <a:ea typeface="PMingLiU" charset="0"/>
                        </a:rPr>
                        <a:t>3</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12</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r>
                        <a:rPr kumimoji="1" lang="en-US" altLang="zh-CN" sz="2800" b="0" i="0" u="none" strike="noStrike" cap="none" normalizeH="0" baseline="0">
                          <a:ln>
                            <a:noFill/>
                          </a:ln>
                          <a:solidFill>
                            <a:schemeClr val="tx1"/>
                          </a:solidFill>
                          <a:effectLst/>
                          <a:latin typeface="Times New Roman" charset="0"/>
                          <a:ea typeface="PMingLiU" charset="0"/>
                        </a:rPr>
                        <a:t>3      0        0       1      -2      2       -5</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0      1        0       0      -1      1       -2</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-2     0        1       0       0        0      1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4</a:t>
                      </a: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387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dirty="0">
                          <a:ln>
                            <a:noFill/>
                          </a:ln>
                          <a:solidFill>
                            <a:schemeClr val="tx1"/>
                          </a:solidFill>
                          <a:effectLst/>
                          <a:latin typeface="Times New Roman" charset="0"/>
                          <a:ea typeface="PMingLiU" charset="0"/>
                        </a:rPr>
                        <a:t>  </a:t>
                      </a:r>
                      <a:r>
                        <a:rPr kumimoji="1" lang="en-US" altLang="zh-CN" sz="2800" b="0" i="0" u="none" strike="noStrike" cap="none" normalizeH="0" baseline="0" dirty="0">
                          <a:ln>
                            <a:noFill/>
                          </a:ln>
                          <a:solidFill>
                            <a:schemeClr val="tx1"/>
                          </a:solidFill>
                          <a:effectLst/>
                          <a:latin typeface="Times New Roman" charset="0"/>
                          <a:ea typeface="PMingLiU" charset="0"/>
                        </a:rPr>
                        <a:t>-1      0      0         0       1     M-1    M+1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60020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25000">
                          <a:ln>
                            <a:noFill/>
                          </a:ln>
                          <a:solidFill>
                            <a:schemeClr val="tx1"/>
                          </a:solidFill>
                          <a:effectLst/>
                          <a:latin typeface="Times New Roman" charset="0"/>
                          <a:ea typeface="PMingLiU" charset="0"/>
                        </a:rPr>
                        <a:t> </a:t>
                      </a:r>
                      <a:endParaRPr kumimoji="1" lang="en-US" altLang="zh-CN" sz="2800" b="0" i="1" u="none" strike="noStrike" cap="none" normalizeH="0" baseline="-2500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5613">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2500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35925" name="Text Box 53"/>
          <p:cNvSpPr txBox="1">
            <a:spLocks noChangeArrowheads="1"/>
          </p:cNvSpPr>
          <p:nvPr/>
        </p:nvSpPr>
        <p:spPr bwMode="auto">
          <a:xfrm>
            <a:off x="1544640" y="6229350"/>
            <a:ext cx="88606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2400" b="1" dirty="0">
                <a:latin typeface="Songti SC" charset="-122"/>
                <a:ea typeface="Songti SC" charset="-122"/>
                <a:cs typeface="Songti SC" charset="-122"/>
              </a:rPr>
              <a:t>所以最优解 </a:t>
            </a:r>
            <a:r>
              <a:rPr lang="en-US" altLang="zh-CN" sz="2400" b="1" i="1" dirty="0">
                <a:latin typeface="Songti SC" charset="-122"/>
                <a:ea typeface="Songti SC" charset="-122"/>
                <a:cs typeface="Songti SC" charset="-122"/>
              </a:rPr>
              <a:t>X*=</a:t>
            </a:r>
            <a:r>
              <a:rPr lang="zh-CN" altLang="en-US" sz="2400" b="1" dirty="0">
                <a:latin typeface="Songti SC" charset="-122"/>
                <a:ea typeface="Songti SC" charset="-122"/>
                <a:cs typeface="Songti SC" charset="-122"/>
              </a:rPr>
              <a:t>（</a:t>
            </a:r>
            <a:r>
              <a:rPr lang="en-US" altLang="zh-CN" sz="2400" b="1" dirty="0">
                <a:latin typeface="Songti SC" charset="-122"/>
                <a:ea typeface="Songti SC" charset="-122"/>
                <a:cs typeface="Songti SC" charset="-122"/>
              </a:rPr>
              <a:t>4,1,9,0,0,0,0) </a:t>
            </a:r>
            <a:r>
              <a:rPr lang="en-US" altLang="zh-CN" sz="2400" b="1" baseline="30000" dirty="0">
                <a:latin typeface="Songti SC" charset="-122"/>
                <a:ea typeface="Songti SC" charset="-122"/>
                <a:cs typeface="Songti SC" charset="-122"/>
              </a:rPr>
              <a:t>T</a:t>
            </a:r>
            <a:r>
              <a:rPr lang="zh-CN" altLang="en-US" sz="2400" b="1" dirty="0">
                <a:latin typeface="Songti SC" charset="-122"/>
                <a:ea typeface="Songti SC" charset="-122"/>
                <a:cs typeface="Songti SC" charset="-122"/>
              </a:rPr>
              <a:t>，最优值 </a:t>
            </a:r>
            <a:r>
              <a:rPr lang="en-US" altLang="zh-CN" sz="2400" b="1" i="1" dirty="0">
                <a:latin typeface="Songti SC" charset="-122"/>
                <a:ea typeface="Songti SC" charset="-122"/>
                <a:cs typeface="Songti SC" charset="-122"/>
              </a:rPr>
              <a:t>z</a:t>
            </a:r>
            <a:r>
              <a:rPr lang="en-US" altLang="zh-CN" sz="2400" b="1" dirty="0">
                <a:latin typeface="Songti SC" charset="-122"/>
                <a:ea typeface="Songti SC" charset="-122"/>
                <a:cs typeface="Songti SC" charset="-122"/>
              </a:rPr>
              <a:t> = -2. </a:t>
            </a:r>
          </a:p>
        </p:txBody>
      </p:sp>
      <p:sp>
        <p:nvSpPr>
          <p:cNvPr id="335926" name="Rectangle 54"/>
          <p:cNvSpPr>
            <a:spLocks noChangeArrowheads="1"/>
          </p:cNvSpPr>
          <p:nvPr/>
        </p:nvSpPr>
        <p:spPr bwMode="auto">
          <a:xfrm>
            <a:off x="2064889" y="4092893"/>
            <a:ext cx="723900" cy="154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1 </a:t>
            </a:r>
          </a:p>
          <a:p>
            <a:pPr>
              <a:spcBef>
                <a:spcPct val="20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2</a:t>
            </a:r>
          </a:p>
          <a:p>
            <a:pPr>
              <a:spcBef>
                <a:spcPct val="20000"/>
              </a:spcBef>
              <a:buClr>
                <a:schemeClr val="folHlink"/>
              </a:buClr>
              <a:buSzPct val="75000"/>
              <a:buFont typeface="Wingdings" charset="2"/>
              <a:buNone/>
            </a:pPr>
            <a:r>
              <a:rPr lang="en-US" altLang="zh-CN" sz="2800" i="1">
                <a:latin typeface="Times New Roman" charset="0"/>
              </a:rPr>
              <a:t> x</a:t>
            </a:r>
            <a:r>
              <a:rPr lang="en-US" altLang="zh-CN" sz="2800" i="1" baseline="-25000">
                <a:latin typeface="Times New Roman" charset="0"/>
              </a:rPr>
              <a:t>3</a:t>
            </a:r>
            <a:endParaRPr lang="zh-CN" altLang="en-US" sz="2800" i="1" baseline="-25000">
              <a:latin typeface="Times New Roman" charset="0"/>
            </a:endParaRPr>
          </a:p>
        </p:txBody>
      </p:sp>
      <p:sp>
        <p:nvSpPr>
          <p:cNvPr id="335927" name="Rectangle 55"/>
          <p:cNvSpPr>
            <a:spLocks noChangeArrowheads="1"/>
          </p:cNvSpPr>
          <p:nvPr/>
        </p:nvSpPr>
        <p:spPr bwMode="auto">
          <a:xfrm>
            <a:off x="4173089" y="4110354"/>
            <a:ext cx="5759450" cy="154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20000"/>
              </a:spcBef>
              <a:buClr>
                <a:schemeClr val="folHlink"/>
              </a:buClr>
              <a:buSzPct val="75000"/>
              <a:buFont typeface="Wingdings" charset="2"/>
              <a:buNone/>
            </a:pPr>
            <a:r>
              <a:rPr lang="en-US" altLang="zh-CN" sz="2800" dirty="0">
                <a:latin typeface="Times New Roman" charset="0"/>
              </a:rPr>
              <a:t>1      0       0       1/3   -2/3   2/3     -5/3</a:t>
            </a:r>
          </a:p>
          <a:p>
            <a:pPr algn="l">
              <a:spcBef>
                <a:spcPct val="20000"/>
              </a:spcBef>
              <a:buClr>
                <a:schemeClr val="folHlink"/>
              </a:buClr>
              <a:buSzPct val="75000"/>
              <a:buFont typeface="Wingdings" charset="2"/>
              <a:buNone/>
            </a:pPr>
            <a:r>
              <a:rPr lang="en-US" altLang="zh-CN" sz="2800" dirty="0">
                <a:latin typeface="Times New Roman" charset="0"/>
              </a:rPr>
              <a:t>0      1      0         0      -1      1        -2</a:t>
            </a:r>
          </a:p>
          <a:p>
            <a:pPr algn="l">
              <a:spcBef>
                <a:spcPct val="20000"/>
              </a:spcBef>
              <a:buClr>
                <a:schemeClr val="folHlink"/>
              </a:buClr>
              <a:buSzPct val="75000"/>
              <a:buFont typeface="Wingdings" charset="2"/>
              <a:buNone/>
            </a:pPr>
            <a:r>
              <a:rPr lang="en-US" altLang="zh-CN" sz="2800" dirty="0">
                <a:latin typeface="Times New Roman" charset="0"/>
              </a:rPr>
              <a:t>0      0      1        2/3   -4/3   4/3     -7/3</a:t>
            </a:r>
          </a:p>
        </p:txBody>
      </p:sp>
      <p:sp>
        <p:nvSpPr>
          <p:cNvPr id="335928" name="Rectangle 56"/>
          <p:cNvSpPr>
            <a:spLocks noChangeArrowheads="1"/>
          </p:cNvSpPr>
          <p:nvPr/>
        </p:nvSpPr>
        <p:spPr bwMode="auto">
          <a:xfrm>
            <a:off x="3004689" y="4134168"/>
            <a:ext cx="533400" cy="154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folHlink"/>
              </a:buClr>
              <a:buSzPct val="75000"/>
              <a:buFont typeface="Wingdings" charset="2"/>
              <a:buNone/>
            </a:pPr>
            <a:r>
              <a:rPr lang="en-US" altLang="zh-CN" sz="2800">
                <a:latin typeface="Times New Roman" charset="0"/>
              </a:rPr>
              <a:t>4</a:t>
            </a:r>
          </a:p>
          <a:p>
            <a:pPr>
              <a:spcBef>
                <a:spcPct val="20000"/>
              </a:spcBef>
              <a:buClr>
                <a:schemeClr val="folHlink"/>
              </a:buClr>
              <a:buSzPct val="75000"/>
              <a:buFont typeface="Wingdings" charset="2"/>
              <a:buNone/>
            </a:pPr>
            <a:r>
              <a:rPr lang="en-US" altLang="zh-CN" sz="2800">
                <a:latin typeface="Times New Roman" charset="0"/>
              </a:rPr>
              <a:t>1</a:t>
            </a:r>
          </a:p>
          <a:p>
            <a:pPr>
              <a:spcBef>
                <a:spcPct val="20000"/>
              </a:spcBef>
              <a:buClr>
                <a:schemeClr val="folHlink"/>
              </a:buClr>
              <a:buSzPct val="75000"/>
              <a:buFont typeface="Wingdings" charset="2"/>
              <a:buNone/>
            </a:pPr>
            <a:r>
              <a:rPr lang="en-US" altLang="zh-CN" sz="2800">
                <a:latin typeface="Times New Roman" charset="0"/>
              </a:rPr>
              <a:t>9</a:t>
            </a:r>
          </a:p>
        </p:txBody>
      </p:sp>
      <p:sp>
        <p:nvSpPr>
          <p:cNvPr id="335929" name="Rectangle 57"/>
          <p:cNvSpPr>
            <a:spLocks noChangeArrowheads="1"/>
          </p:cNvSpPr>
          <p:nvPr/>
        </p:nvSpPr>
        <p:spPr bwMode="auto">
          <a:xfrm>
            <a:off x="4130227" y="5734367"/>
            <a:ext cx="57150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dirty="0">
                <a:latin typeface="Times New Roman" charset="0"/>
              </a:rPr>
              <a:t>0     0       0       1/3   1/3  M-1/3  M-2/3</a:t>
            </a:r>
            <a:endParaRPr lang="zh-CN" altLang="en-US" sz="2800" dirty="0">
              <a:latin typeface="Times New Roman" charset="0"/>
            </a:endParaRPr>
          </a:p>
        </p:txBody>
      </p:sp>
      <p:sp>
        <p:nvSpPr>
          <p:cNvPr id="335930" name="Rectangle 58"/>
          <p:cNvSpPr>
            <a:spLocks noChangeArrowheads="1"/>
          </p:cNvSpPr>
          <p:nvPr/>
        </p:nvSpPr>
        <p:spPr bwMode="auto">
          <a:xfrm>
            <a:off x="3068189" y="5693092"/>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2</a:t>
            </a:r>
            <a:endParaRPr lang="zh-CN" altLang="en-US" sz="2800">
              <a:latin typeface="Times New Roman" charset="0"/>
            </a:endParaRPr>
          </a:p>
        </p:txBody>
      </p:sp>
      <p:sp>
        <p:nvSpPr>
          <p:cNvPr id="14" name="矩形 13"/>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5" name="矩形 14"/>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6" name="矩形 15"/>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7" name="Text Box 6"/>
          <p:cNvSpPr txBox="1">
            <a:spLocks noChangeArrowheads="1"/>
          </p:cNvSpPr>
          <p:nvPr/>
        </p:nvSpPr>
        <p:spPr bwMode="auto">
          <a:xfrm>
            <a:off x="1544639" y="343427"/>
            <a:ext cx="4099199"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20000"/>
              </a:lnSpc>
              <a:spcBef>
                <a:spcPct val="0"/>
              </a:spcBef>
            </a:pPr>
            <a:r>
              <a:rPr lang="zh-CN" altLang="en-US" sz="2800" b="1" dirty="0" smtClean="0">
                <a:solidFill>
                  <a:srgbClr val="46A4D0"/>
                </a:solidFill>
                <a:latin typeface="宋体-简 粗体" charset="-122"/>
                <a:ea typeface="宋体-简 粗体" charset="-122"/>
                <a:cs typeface="宋体-简 粗体" charset="-122"/>
              </a:rPr>
              <a:t>大</a:t>
            </a:r>
            <a:r>
              <a:rPr lang="en-US" altLang="zh-CN" sz="2800" b="1" dirty="0" smtClean="0">
                <a:solidFill>
                  <a:srgbClr val="46A4D0"/>
                </a:solidFill>
                <a:latin typeface="宋体-简 粗体" charset="-122"/>
                <a:ea typeface="宋体-简 粗体" charset="-122"/>
                <a:cs typeface="宋体-简 粗体" charset="-122"/>
              </a:rPr>
              <a:t>M</a:t>
            </a:r>
            <a:r>
              <a:rPr lang="zh-CN" altLang="en-US" sz="2800" b="1" dirty="0">
                <a:solidFill>
                  <a:srgbClr val="46A4D0"/>
                </a:solidFill>
                <a:latin typeface="宋体-简 粗体" charset="-122"/>
                <a:ea typeface="宋体-简 粗体" charset="-122"/>
                <a:cs typeface="宋体-简 粗体" charset="-122"/>
              </a:rPr>
              <a:t>法求</a:t>
            </a:r>
            <a:r>
              <a:rPr lang="zh-CN" altLang="en-US" sz="2800" b="1" dirty="0" smtClean="0">
                <a:solidFill>
                  <a:srgbClr val="46A4D0"/>
                </a:solidFill>
                <a:latin typeface="宋体-简 粗体" charset="-122"/>
                <a:ea typeface="宋体-简 粗体" charset="-122"/>
                <a:cs typeface="宋体-简 粗体" charset="-122"/>
              </a:rPr>
              <a:t>解线性</a:t>
            </a:r>
            <a:r>
              <a:rPr lang="zh-CN" altLang="en-US" sz="2800" b="1" dirty="0">
                <a:solidFill>
                  <a:srgbClr val="46A4D0"/>
                </a:solidFill>
                <a:latin typeface="宋体-简 粗体" charset="-122"/>
                <a:ea typeface="宋体-简 粗体" charset="-122"/>
                <a:cs typeface="宋体-简 粗体" charset="-122"/>
              </a:rPr>
              <a:t>规划问题</a:t>
            </a:r>
            <a:endParaRPr lang="zh-CN" altLang="zh-CN" sz="2800" b="1" dirty="0">
              <a:solidFill>
                <a:srgbClr val="46A4D0"/>
              </a:solidFill>
              <a:latin typeface="宋体-简 粗体" charset="-122"/>
              <a:ea typeface="宋体-简 粗体" charset="-122"/>
              <a:cs typeface="宋体-简 粗体"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xmlns="" val="1609946277"/>
              </p:ext>
            </p:extLst>
          </p:nvPr>
        </p:nvGraphicFramePr>
        <p:xfrm>
          <a:off x="1342207" y="1410270"/>
          <a:ext cx="647700" cy="4334253"/>
        </p:xfrm>
        <a:graphic>
          <a:graphicData uri="http://schemas.openxmlformats.org/drawingml/2006/table">
            <a:tbl>
              <a:tblPr/>
              <a:tblGrid>
                <a:gridCol w="647700">
                  <a:extLst>
                    <a:ext uri="{9D8B030D-6E8A-4147-A177-3AD203B41FA5}">
                      <a16:colId xmlns:a16="http://schemas.microsoft.com/office/drawing/2014/main" xmlns="" val="20000"/>
                    </a:ext>
                  </a:extLst>
                </a:gridCol>
              </a:tblGrid>
              <a:tr h="513082">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C</a:t>
                      </a:r>
                      <a:r>
                        <a:rPr kumimoji="1" lang="en-US" altLang="zh-CN" sz="2800" b="0" i="1" u="none" strike="noStrike" cap="none" normalizeH="0" baseline="-25000" dirty="0" smtClean="0">
                          <a:ln>
                            <a:noFill/>
                          </a:ln>
                          <a:solidFill>
                            <a:schemeClr val="tx1"/>
                          </a:solidFill>
                          <a:effectLst/>
                          <a:latin typeface="Times New Roman" charset="0"/>
                          <a:ea typeface="PMingLiU" charset="0"/>
                        </a:rPr>
                        <a:t>B</a:t>
                      </a:r>
                      <a:endParaRPr kumimoji="1" lang="en-US" altLang="zh-CN"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600237">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1</a:t>
                      </a:r>
                      <a:endParaRPr kumimoji="1" lang="zh-CN" altLang="en-US" sz="2800" b="0" i="1"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 1</a:t>
                      </a:r>
                      <a:endParaRPr kumimoji="1" lang="en-US" altLang="zh-CN" sz="2800" b="0" i="1" u="none" strike="noStrike" cap="none" normalizeH="0" baseline="-2500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3082">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697696">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-3</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1</a:t>
                      </a:r>
                      <a:endParaRPr kumimoji="1" lang="zh-CN" altLang="en-US" sz="2800" b="0" i="1"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 1</a:t>
                      </a:r>
                      <a:endParaRPr kumimoji="1" lang="en-US" altLang="zh-CN" sz="2800" b="0" i="1" u="none" strike="noStrike" cap="none" normalizeH="0" baseline="-25000" dirty="0" smtClean="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167133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9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59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59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59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59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5925"/>
                                        </p:tgtEl>
                                        <p:attrNameLst>
                                          <p:attrName>style.visibility</p:attrName>
                                        </p:attrNameLst>
                                      </p:cBhvr>
                                      <p:to>
                                        <p:strVal val="visible"/>
                                      </p:to>
                                    </p:set>
                                    <p:animEffect transition="in" filter="wipe(left)">
                                      <p:cBhvr>
                                        <p:cTn id="27" dur="500"/>
                                        <p:tgtEl>
                                          <p:spTgt spid="335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25" grpId="0"/>
      <p:bldP spid="335926" grpId="0"/>
      <p:bldP spid="335927" grpId="0"/>
      <p:bldP spid="335928" grpId="0"/>
      <p:bldP spid="335929" grpId="0"/>
      <p:bldP spid="3359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23" name="矩形 22"/>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4" name="矩形 23"/>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5" name="矩形 24"/>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715233" y="3272776"/>
            <a:ext cx="8291019" cy="3158483"/>
          </a:xfrm>
          <a:prstGeom prst="rect">
            <a:avLst/>
          </a:prstGeom>
        </p:spPr>
      </p:pic>
      <p:sp>
        <p:nvSpPr>
          <p:cNvPr id="322562" name="Text Box 2"/>
          <p:cNvSpPr txBox="1">
            <a:spLocks noChangeArrowheads="1"/>
          </p:cNvSpPr>
          <p:nvPr/>
        </p:nvSpPr>
        <p:spPr bwMode="auto">
          <a:xfrm>
            <a:off x="441434" y="940832"/>
            <a:ext cx="11193815" cy="23945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en-US" altLang="zh-CN" sz="2800" b="1" dirty="0" smtClean="0">
                <a:solidFill>
                  <a:srgbClr val="46A4D0"/>
                </a:solidFill>
                <a:latin typeface="Songti SC" charset="-122"/>
                <a:ea typeface="Songti SC" charset="-122"/>
                <a:cs typeface="Songti SC" charset="-122"/>
              </a:rPr>
              <a:t>2.</a:t>
            </a:r>
            <a:r>
              <a:rPr lang="zh-CN" altLang="en-US" sz="2800" b="1" dirty="0" smtClean="0">
                <a:solidFill>
                  <a:srgbClr val="46A4D0"/>
                </a:solidFill>
                <a:latin typeface="Songti SC" charset="-122"/>
                <a:ea typeface="Songti SC" charset="-122"/>
                <a:cs typeface="Songti SC" charset="-122"/>
              </a:rPr>
              <a:t>两阶段法：</a:t>
            </a:r>
          </a:p>
          <a:p>
            <a:pPr algn="l">
              <a:spcBef>
                <a:spcPct val="0"/>
              </a:spcBef>
            </a:pPr>
            <a:r>
              <a:rPr lang="zh-CN" altLang="en-US" sz="2800" b="1" dirty="0" smtClean="0">
                <a:solidFill>
                  <a:srgbClr val="46A4D0"/>
                </a:solidFill>
                <a:latin typeface="Songti SC" charset="-122"/>
                <a:ea typeface="Songti SC" charset="-122"/>
                <a:cs typeface="Songti SC" charset="-122"/>
              </a:rPr>
              <a:t>原理：将加入人工变量后的线性规划问题分成两个阶段来求解。</a:t>
            </a:r>
          </a:p>
          <a:p>
            <a:pPr marL="457200" indent="-457200" algn="l">
              <a:lnSpc>
                <a:spcPct val="130000"/>
              </a:lnSpc>
              <a:spcBef>
                <a:spcPct val="0"/>
              </a:spcBef>
              <a:buFont typeface="Wingdings" charset="2"/>
              <a:buChar char="Ø"/>
            </a:pPr>
            <a:r>
              <a:rPr lang="zh-CN" altLang="en-US" sz="2400" b="1" dirty="0" smtClean="0">
                <a:latin typeface="Songti SC" charset="-122"/>
                <a:ea typeface="Songti SC" charset="-122"/>
                <a:cs typeface="Songti SC" charset="-122"/>
              </a:rPr>
              <a:t>第一阶段：其目的是为原问题求初始基本可行解，为此，对于求极大化（或极小化）的线性规划问题，建立一个新的人工变量的目标函数</a:t>
            </a:r>
            <a:r>
              <a:rPr lang="en-US" altLang="zh-CN" sz="2400" b="1" dirty="0" smtClean="0">
                <a:latin typeface="Songti SC" charset="-122"/>
                <a:ea typeface="Songti SC" charset="-122"/>
                <a:cs typeface="Songti SC" charset="-122"/>
              </a:rPr>
              <a:t>——</a:t>
            </a:r>
            <a:r>
              <a:rPr lang="zh-CN" altLang="en-US" sz="2400" b="1" dirty="0" smtClean="0">
                <a:latin typeface="Songti SC" charset="-122"/>
                <a:ea typeface="Songti SC" charset="-122"/>
                <a:cs typeface="Songti SC" charset="-122"/>
              </a:rPr>
              <a:t>人工变量的系数均为</a:t>
            </a:r>
            <a:r>
              <a:rPr lang="en-US" altLang="zh-CN" sz="2400" b="1" dirty="0" smtClean="0">
                <a:latin typeface="Songti SC" charset="-122"/>
                <a:ea typeface="Songti SC" charset="-122"/>
                <a:cs typeface="Songti SC" charset="-122"/>
              </a:rPr>
              <a:t>-1</a:t>
            </a:r>
            <a:r>
              <a:rPr lang="zh-CN" altLang="en-US" sz="2400" b="1" dirty="0" smtClean="0">
                <a:latin typeface="Songti SC" charset="-122"/>
                <a:ea typeface="Songti SC" charset="-122"/>
                <a:cs typeface="Songti SC" charset="-122"/>
              </a:rPr>
              <a:t>或</a:t>
            </a:r>
            <a:r>
              <a:rPr lang="en-US" altLang="zh-CN" sz="2400" b="1" dirty="0" smtClean="0">
                <a:latin typeface="Songti SC" charset="-122"/>
                <a:ea typeface="Songti SC" charset="-122"/>
                <a:cs typeface="Songti SC" charset="-122"/>
              </a:rPr>
              <a:t>+1</a:t>
            </a:r>
            <a:r>
              <a:rPr lang="zh-CN" altLang="en-US" sz="2400" b="1" dirty="0" smtClean="0">
                <a:latin typeface="Songti SC" charset="-122"/>
                <a:ea typeface="Songti SC" charset="-122"/>
                <a:cs typeface="Songti SC" charset="-122"/>
              </a:rPr>
              <a:t>，对新的问题假定约束方程的系数矩阵</a:t>
            </a:r>
            <a:r>
              <a:rPr lang="en-US" altLang="zh-CN" sz="2400" b="1" dirty="0" smtClean="0">
                <a:latin typeface="Songti SC" charset="-122"/>
                <a:ea typeface="Songti SC" charset="-122"/>
                <a:cs typeface="Songti SC" charset="-122"/>
              </a:rPr>
              <a:t>A</a:t>
            </a:r>
            <a:r>
              <a:rPr lang="zh-CN" altLang="en-US" sz="2400" b="1" dirty="0" smtClean="0">
                <a:latin typeface="Songti SC" charset="-122"/>
                <a:ea typeface="Songti SC" charset="-122"/>
                <a:cs typeface="Songti SC" charset="-122"/>
              </a:rPr>
              <a:t>不包含同阶的单位矩阵</a:t>
            </a:r>
            <a:endParaRPr lang="zh-CN" altLang="en-US" sz="2400" b="1" dirty="0">
              <a:latin typeface="Songti SC" charset="-122"/>
              <a:ea typeface="Songti SC" charset="-122"/>
              <a:cs typeface="Songti SC" charset="-122"/>
            </a:endParaRPr>
          </a:p>
        </p:txBody>
      </p:sp>
    </p:spTree>
    <p:extLst>
      <p:ext uri="{BB962C8B-B14F-4D97-AF65-F5344CB8AC3E}">
        <p14:creationId xmlns:p14="http://schemas.microsoft.com/office/powerpoint/2010/main" xmlns="" val="204102747"/>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23" name="矩形 22"/>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4" name="矩形 23"/>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5" name="矩形 24"/>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09726" y="3618488"/>
            <a:ext cx="8291019" cy="3158483"/>
          </a:xfrm>
          <a:prstGeom prst="rect">
            <a:avLst/>
          </a:prstGeom>
        </p:spPr>
      </p:pic>
      <p:sp>
        <p:nvSpPr>
          <p:cNvPr id="322562" name="Text Box 2"/>
          <p:cNvSpPr txBox="1">
            <a:spLocks noChangeArrowheads="1"/>
          </p:cNvSpPr>
          <p:nvPr/>
        </p:nvSpPr>
        <p:spPr bwMode="auto">
          <a:xfrm>
            <a:off x="409903" y="940832"/>
            <a:ext cx="11225346" cy="43150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en-US" altLang="zh-CN" sz="2800" b="1" dirty="0" smtClean="0">
                <a:solidFill>
                  <a:srgbClr val="46A4D0"/>
                </a:solidFill>
                <a:latin typeface="Songti SC" charset="-122"/>
                <a:ea typeface="Songti SC" charset="-122"/>
                <a:cs typeface="Songti SC" charset="-122"/>
              </a:rPr>
              <a:t>2.</a:t>
            </a:r>
            <a:r>
              <a:rPr lang="zh-CN" altLang="en-US" sz="2800" b="1" dirty="0" smtClean="0">
                <a:solidFill>
                  <a:srgbClr val="46A4D0"/>
                </a:solidFill>
                <a:latin typeface="Songti SC" charset="-122"/>
                <a:ea typeface="Songti SC" charset="-122"/>
                <a:cs typeface="Songti SC" charset="-122"/>
              </a:rPr>
              <a:t>两阶段法：</a:t>
            </a:r>
          </a:p>
          <a:p>
            <a:pPr algn="l">
              <a:spcBef>
                <a:spcPct val="0"/>
              </a:spcBef>
            </a:pPr>
            <a:r>
              <a:rPr lang="zh-CN" altLang="en-US" sz="2800" b="1" dirty="0" smtClean="0">
                <a:solidFill>
                  <a:srgbClr val="46A4D0"/>
                </a:solidFill>
                <a:latin typeface="Songti SC" charset="-122"/>
                <a:ea typeface="Songti SC" charset="-122"/>
                <a:cs typeface="Songti SC" charset="-122"/>
              </a:rPr>
              <a:t>原理：将加入人工变量后的线性规划问题分成两个阶段来求解。</a:t>
            </a:r>
          </a:p>
          <a:p>
            <a:pPr marL="457200" indent="-457200" algn="l">
              <a:lnSpc>
                <a:spcPct val="130000"/>
              </a:lnSpc>
              <a:spcBef>
                <a:spcPct val="0"/>
              </a:spcBef>
              <a:buFont typeface="Wingdings" charset="2"/>
              <a:buChar char="Ø"/>
            </a:pPr>
            <a:r>
              <a:rPr lang="zh-CN" altLang="en-US" sz="2400" b="1" dirty="0" smtClean="0">
                <a:latin typeface="Songti SC" charset="-122"/>
                <a:ea typeface="Songti SC" charset="-122"/>
                <a:cs typeface="Songti SC" charset="-122"/>
              </a:rPr>
              <a:t>第一阶段：其目的是为原问题求初始基本可行解，为此，对于求极大化（或极小化）的线性规划问题，建立一个新的人工变量的目标函数</a:t>
            </a:r>
            <a:r>
              <a:rPr lang="en-US" altLang="zh-CN" sz="2400" b="1" dirty="0" smtClean="0">
                <a:latin typeface="Songti SC" charset="-122"/>
                <a:ea typeface="Songti SC" charset="-122"/>
                <a:cs typeface="Songti SC" charset="-122"/>
              </a:rPr>
              <a:t>——</a:t>
            </a:r>
            <a:r>
              <a:rPr lang="zh-CN" altLang="en-US" sz="2400" b="1" dirty="0" smtClean="0">
                <a:latin typeface="Songti SC" charset="-122"/>
                <a:ea typeface="Songti SC" charset="-122"/>
                <a:cs typeface="Songti SC" charset="-122"/>
              </a:rPr>
              <a:t>人工变量的系数均为</a:t>
            </a:r>
            <a:r>
              <a:rPr lang="en-US" altLang="zh-CN" sz="2400" b="1" dirty="0" smtClean="0">
                <a:latin typeface="Songti SC" charset="-122"/>
                <a:ea typeface="Songti SC" charset="-122"/>
                <a:cs typeface="Songti SC" charset="-122"/>
              </a:rPr>
              <a:t>-1</a:t>
            </a:r>
            <a:r>
              <a:rPr lang="zh-CN" altLang="en-US" sz="2400" b="1" dirty="0" smtClean="0">
                <a:latin typeface="Songti SC" charset="-122"/>
                <a:ea typeface="Songti SC" charset="-122"/>
                <a:cs typeface="Songti SC" charset="-122"/>
              </a:rPr>
              <a:t>或</a:t>
            </a:r>
            <a:r>
              <a:rPr lang="en-US" altLang="zh-CN" sz="2400" b="1" dirty="0" smtClean="0">
                <a:latin typeface="Songti SC" charset="-122"/>
                <a:ea typeface="Songti SC" charset="-122"/>
                <a:cs typeface="Songti SC" charset="-122"/>
              </a:rPr>
              <a:t>+1</a:t>
            </a:r>
            <a:r>
              <a:rPr lang="zh-CN" altLang="en-US" sz="2400" b="1" dirty="0" smtClean="0">
                <a:latin typeface="Songti SC" charset="-122"/>
                <a:ea typeface="Songti SC" charset="-122"/>
                <a:cs typeface="Songti SC" charset="-122"/>
              </a:rPr>
              <a:t>，对新的问题假定约束方程的系数矩阵</a:t>
            </a:r>
            <a:r>
              <a:rPr lang="en-US" altLang="zh-CN" sz="2400" b="1" dirty="0" smtClean="0">
                <a:latin typeface="Songti SC" charset="-122"/>
                <a:ea typeface="Songti SC" charset="-122"/>
                <a:cs typeface="Songti SC" charset="-122"/>
              </a:rPr>
              <a:t>A</a:t>
            </a:r>
            <a:r>
              <a:rPr lang="zh-CN" altLang="en-US" sz="2400" b="1" dirty="0" smtClean="0">
                <a:latin typeface="Songti SC" charset="-122"/>
                <a:ea typeface="Songti SC" charset="-122"/>
                <a:cs typeface="Songti SC" charset="-122"/>
              </a:rPr>
              <a:t>不包含同阶的单位矩阵</a:t>
            </a:r>
          </a:p>
          <a:p>
            <a:pPr marL="457200" indent="-457200" algn="l">
              <a:lnSpc>
                <a:spcPct val="130000"/>
              </a:lnSpc>
              <a:spcBef>
                <a:spcPct val="0"/>
              </a:spcBef>
              <a:buFont typeface="Wingdings" charset="2"/>
              <a:buChar char="Ø"/>
            </a:pPr>
            <a:endParaRPr lang="zh-CN" altLang="en-US" sz="2400" b="1" dirty="0">
              <a:latin typeface="Songti SC" charset="-122"/>
              <a:ea typeface="Songti SC" charset="-122"/>
              <a:cs typeface="Songti SC" charset="-122"/>
            </a:endParaRPr>
          </a:p>
          <a:p>
            <a:pPr marL="457200" indent="-457200" algn="l">
              <a:lnSpc>
                <a:spcPct val="130000"/>
              </a:lnSpc>
              <a:spcBef>
                <a:spcPct val="0"/>
              </a:spcBef>
              <a:buFont typeface="Wingdings" charset="2"/>
              <a:buChar char="Ø"/>
            </a:pPr>
            <a:endParaRPr lang="zh-CN" altLang="en-US" sz="2400" b="1" dirty="0" smtClean="0">
              <a:latin typeface="Songti SC" charset="-122"/>
              <a:ea typeface="Songti SC" charset="-122"/>
              <a:cs typeface="Songti SC" charset="-122"/>
            </a:endParaRPr>
          </a:p>
          <a:p>
            <a:pPr marL="457200" indent="-457200" algn="l">
              <a:lnSpc>
                <a:spcPct val="130000"/>
              </a:lnSpc>
              <a:spcBef>
                <a:spcPct val="0"/>
              </a:spcBef>
              <a:buFont typeface="Wingdings" charset="2"/>
              <a:buChar char="Ø"/>
            </a:pPr>
            <a:endParaRPr lang="zh-CN" altLang="en-US" sz="2400" b="1" dirty="0">
              <a:latin typeface="Songti SC" charset="-122"/>
              <a:ea typeface="Songti SC" charset="-122"/>
              <a:cs typeface="Songti SC" charset="-122"/>
            </a:endParaRPr>
          </a:p>
          <a:p>
            <a:pPr marL="457200" indent="-457200" algn="l">
              <a:lnSpc>
                <a:spcPct val="130000"/>
              </a:lnSpc>
              <a:spcBef>
                <a:spcPct val="0"/>
              </a:spcBef>
              <a:buFont typeface="Wingdings" charset="2"/>
              <a:buChar char="Ø"/>
            </a:pPr>
            <a:r>
              <a:rPr lang="en-US" altLang="zh-CN" sz="2400" b="1" dirty="0">
                <a:latin typeface="Songti SC" charset="-122"/>
                <a:ea typeface="Songti SC" charset="-122"/>
                <a:cs typeface="Songti SC" charset="-122"/>
              </a:rPr>
              <a:t>.</a:t>
            </a:r>
            <a:endParaRPr lang="zh-CN" altLang="en-US" sz="2400" b="1" dirty="0">
              <a:latin typeface="Songti SC" charset="-122"/>
              <a:ea typeface="Songti SC" charset="-122"/>
              <a:cs typeface="Songti SC" charset="-122"/>
            </a:endParaRPr>
          </a:p>
        </p:txBody>
      </p:sp>
      <p:pic>
        <p:nvPicPr>
          <p:cNvPr id="4" name="图片 3"/>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51337" y="3295868"/>
            <a:ext cx="10601625" cy="3357181"/>
          </a:xfrm>
          <a:prstGeom prst="rect">
            <a:avLst/>
          </a:prstGeom>
        </p:spPr>
      </p:pic>
    </p:spTree>
    <p:extLst>
      <p:ext uri="{BB962C8B-B14F-4D97-AF65-F5344CB8AC3E}">
        <p14:creationId xmlns:p14="http://schemas.microsoft.com/office/powerpoint/2010/main" xmlns="" val="2342625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p:cNvSpPr txBox="1">
            <a:spLocks noChangeArrowheads="1"/>
          </p:cNvSpPr>
          <p:nvPr/>
        </p:nvSpPr>
        <p:spPr bwMode="auto">
          <a:xfrm>
            <a:off x="1122065" y="962034"/>
            <a:ext cx="1066859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en-US" altLang="zh-CN" sz="3200" b="1" dirty="0" smtClean="0">
                <a:solidFill>
                  <a:srgbClr val="46A4D0"/>
                </a:solidFill>
                <a:latin typeface="+mj-ea"/>
                <a:ea typeface="+mj-ea"/>
              </a:rPr>
              <a:t>2.</a:t>
            </a:r>
            <a:r>
              <a:rPr lang="zh-CN" altLang="en-US" sz="3200" b="1" dirty="0" smtClean="0">
                <a:solidFill>
                  <a:srgbClr val="46A4D0"/>
                </a:solidFill>
                <a:latin typeface="+mj-ea"/>
                <a:ea typeface="+mj-ea"/>
              </a:rPr>
              <a:t>两阶段法：</a:t>
            </a:r>
            <a:r>
              <a:rPr lang="zh-CN" altLang="en-US" sz="2800" b="1" dirty="0" smtClean="0">
                <a:latin typeface="Arial" charset="0"/>
                <a:ea typeface="宋体" charset="0"/>
              </a:rPr>
              <a:t>假定约束方程的系数矩阵</a:t>
            </a:r>
            <a:r>
              <a:rPr lang="en-US" altLang="zh-CN" sz="2800" b="1" dirty="0" smtClean="0">
                <a:latin typeface="Times New Roman" charset="0"/>
                <a:ea typeface="宋体" charset="0"/>
              </a:rPr>
              <a:t>A</a:t>
            </a:r>
            <a:r>
              <a:rPr lang="zh-CN" altLang="en-US" sz="2800" b="1" dirty="0" smtClean="0">
                <a:latin typeface="Arial" charset="0"/>
                <a:ea typeface="宋体" charset="0"/>
              </a:rPr>
              <a:t>不包含同阶的单位矩阵</a:t>
            </a:r>
            <a:endParaRPr lang="zh-CN" altLang="en-US" sz="2800" b="1" dirty="0">
              <a:latin typeface="Arial" charset="0"/>
              <a:ea typeface="宋体" charset="0"/>
            </a:endParaRPr>
          </a:p>
        </p:txBody>
      </p:sp>
      <p:graphicFrame>
        <p:nvGraphicFramePr>
          <p:cNvPr id="322563" name="Object 3"/>
          <p:cNvGraphicFramePr>
            <a:graphicFrameLocks noChangeAspect="1"/>
          </p:cNvGraphicFramePr>
          <p:nvPr>
            <p:extLst>
              <p:ext uri="{D42A27DB-BD31-4B8C-83A1-F6EECF244321}">
                <p14:modId xmlns:p14="http://schemas.microsoft.com/office/powerpoint/2010/main" xmlns="" val="692458743"/>
              </p:ext>
            </p:extLst>
          </p:nvPr>
        </p:nvGraphicFramePr>
        <p:xfrm>
          <a:off x="2354263" y="1533526"/>
          <a:ext cx="4533900" cy="576002"/>
        </p:xfrm>
        <a:graphic>
          <a:graphicData uri="http://schemas.openxmlformats.org/presentationml/2006/ole">
            <p:oleObj spid="_x0000_s85330" name="Equation" r:id="rId4" imgW="1701800" imgH="228600" progId="">
              <p:embed/>
            </p:oleObj>
          </a:graphicData>
        </a:graphic>
      </p:graphicFrame>
      <p:graphicFrame>
        <p:nvGraphicFramePr>
          <p:cNvPr id="322564" name="Object 4"/>
          <p:cNvGraphicFramePr>
            <a:graphicFrameLocks noChangeAspect="1"/>
          </p:cNvGraphicFramePr>
          <p:nvPr>
            <p:extLst>
              <p:ext uri="{D42A27DB-BD31-4B8C-83A1-F6EECF244321}">
                <p14:modId xmlns:p14="http://schemas.microsoft.com/office/powerpoint/2010/main" xmlns="" val="1367209095"/>
              </p:ext>
            </p:extLst>
          </p:nvPr>
        </p:nvGraphicFramePr>
        <p:xfrm>
          <a:off x="1703388" y="2335213"/>
          <a:ext cx="5599112" cy="2940165"/>
        </p:xfrm>
        <a:graphic>
          <a:graphicData uri="http://schemas.openxmlformats.org/presentationml/2006/ole">
            <p:oleObj spid="_x0000_s85331" name="Equation" r:id="rId5" imgW="2108200" imgH="1168400" progId="">
              <p:embed/>
            </p:oleObj>
          </a:graphicData>
        </a:graphic>
      </p:graphicFrame>
      <p:sp>
        <p:nvSpPr>
          <p:cNvPr id="322565" name="Text Box 5"/>
          <p:cNvSpPr txBox="1">
            <a:spLocks noChangeArrowheads="1"/>
          </p:cNvSpPr>
          <p:nvPr/>
        </p:nvSpPr>
        <p:spPr bwMode="auto">
          <a:xfrm>
            <a:off x="9375778" y="3137838"/>
            <a:ext cx="1045067"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zh-CN" altLang="en-US" sz="2800" b="1">
                <a:latin typeface="Arial" charset="0"/>
                <a:ea typeface="宋体" charset="0"/>
              </a:rPr>
              <a:t>加入人工变量</a:t>
            </a:r>
          </a:p>
        </p:txBody>
      </p:sp>
      <p:grpSp>
        <p:nvGrpSpPr>
          <p:cNvPr id="322566" name="Group 6"/>
          <p:cNvGrpSpPr>
            <a:grpSpLocks/>
          </p:cNvGrpSpPr>
          <p:nvPr/>
        </p:nvGrpSpPr>
        <p:grpSpPr bwMode="auto">
          <a:xfrm>
            <a:off x="2208214" y="2181226"/>
            <a:ext cx="7096125" cy="3137179"/>
            <a:chOff x="295" y="1253"/>
            <a:chExt cx="4470" cy="2086"/>
          </a:xfrm>
        </p:grpSpPr>
        <p:sp useBgFill="1">
          <p:nvSpPr>
            <p:cNvPr id="322567" name="Rectangle 7"/>
            <p:cNvSpPr>
              <a:spLocks noChangeArrowheads="1"/>
            </p:cNvSpPr>
            <p:nvPr/>
          </p:nvSpPr>
          <p:spPr bwMode="auto">
            <a:xfrm>
              <a:off x="295" y="1253"/>
              <a:ext cx="3946" cy="2086"/>
            </a:xfrm>
            <a:prstGeom prst="rect">
              <a:avLst/>
            </a:prstGeom>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322568" name="Object 8"/>
            <p:cNvGraphicFramePr>
              <a:graphicFrameLocks noChangeAspect="1"/>
            </p:cNvGraphicFramePr>
            <p:nvPr/>
          </p:nvGraphicFramePr>
          <p:xfrm>
            <a:off x="340" y="1298"/>
            <a:ext cx="4425" cy="1986"/>
          </p:xfrm>
          <a:graphic>
            <a:graphicData uri="http://schemas.openxmlformats.org/presentationml/2006/ole">
              <p:oleObj spid="_x0000_s85332" name="Equation" r:id="rId6" imgW="2717800" imgH="1219200" progId="">
                <p:embed/>
              </p:oleObj>
            </a:graphicData>
          </a:graphic>
        </p:graphicFrame>
      </p:grpSp>
      <p:sp>
        <p:nvSpPr>
          <p:cNvPr id="322569" name="Text Box 9"/>
          <p:cNvSpPr txBox="1">
            <a:spLocks noChangeArrowheads="1"/>
          </p:cNvSpPr>
          <p:nvPr/>
        </p:nvSpPr>
        <p:spPr bwMode="auto">
          <a:xfrm>
            <a:off x="7785102" y="1636490"/>
            <a:ext cx="23177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zh-CN" altLang="en-US" sz="2800" b="1">
                <a:latin typeface="Arial" charset="0"/>
                <a:ea typeface="宋体" charset="0"/>
              </a:rPr>
              <a:t>改变目标函数</a:t>
            </a:r>
          </a:p>
        </p:txBody>
      </p:sp>
      <p:grpSp>
        <p:nvGrpSpPr>
          <p:cNvPr id="322570" name="Group 10"/>
          <p:cNvGrpSpPr>
            <a:grpSpLocks/>
          </p:cNvGrpSpPr>
          <p:nvPr/>
        </p:nvGrpSpPr>
        <p:grpSpPr bwMode="auto">
          <a:xfrm>
            <a:off x="2114551" y="1539331"/>
            <a:ext cx="5184775" cy="720725"/>
            <a:chOff x="158" y="799"/>
            <a:chExt cx="3266" cy="454"/>
          </a:xfrm>
        </p:grpSpPr>
        <p:sp useBgFill="1">
          <p:nvSpPr>
            <p:cNvPr id="322571" name="Rectangle 11"/>
            <p:cNvSpPr>
              <a:spLocks noChangeArrowheads="1"/>
            </p:cNvSpPr>
            <p:nvPr/>
          </p:nvSpPr>
          <p:spPr bwMode="auto">
            <a:xfrm>
              <a:off x="158" y="799"/>
              <a:ext cx="3130" cy="454"/>
            </a:xfrm>
            <a:prstGeom prst="rect">
              <a:avLst/>
            </a:prstGeom>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322572" name="Object 12"/>
            <p:cNvGraphicFramePr>
              <a:graphicFrameLocks noChangeAspect="1"/>
            </p:cNvGraphicFramePr>
            <p:nvPr/>
          </p:nvGraphicFramePr>
          <p:xfrm>
            <a:off x="375" y="824"/>
            <a:ext cx="3049" cy="383"/>
          </p:xfrm>
          <a:graphic>
            <a:graphicData uri="http://schemas.openxmlformats.org/presentationml/2006/ole">
              <p:oleObj spid="_x0000_s85333" name="Equation" r:id="rId7" imgW="1816100" imgH="228600" progId="">
                <p:embed/>
              </p:oleObj>
            </a:graphicData>
          </a:graphic>
        </p:graphicFrame>
      </p:grpSp>
      <p:grpSp>
        <p:nvGrpSpPr>
          <p:cNvPr id="322573" name="Group 13"/>
          <p:cNvGrpSpPr>
            <a:grpSpLocks/>
          </p:cNvGrpSpPr>
          <p:nvPr/>
        </p:nvGrpSpPr>
        <p:grpSpPr bwMode="auto">
          <a:xfrm>
            <a:off x="6456364" y="2254251"/>
            <a:ext cx="2670175" cy="2896551"/>
            <a:chOff x="2971" y="1299"/>
            <a:chExt cx="1682" cy="1926"/>
          </a:xfrm>
        </p:grpSpPr>
        <p:sp>
          <p:nvSpPr>
            <p:cNvPr id="322574" name="Rectangle 14"/>
            <p:cNvSpPr>
              <a:spLocks noChangeArrowheads="1"/>
            </p:cNvSpPr>
            <p:nvPr/>
          </p:nvSpPr>
          <p:spPr bwMode="auto">
            <a:xfrm>
              <a:off x="2971" y="1299"/>
              <a:ext cx="1315" cy="1587"/>
            </a:xfrm>
            <a:prstGeom prst="rect">
              <a:avLst/>
            </a:prstGeom>
            <a:solidFill>
              <a:srgbClr val="46A4D0">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22575" name="Line 15"/>
            <p:cNvSpPr>
              <a:spLocks noChangeShapeType="1"/>
            </p:cNvSpPr>
            <p:nvPr/>
          </p:nvSpPr>
          <p:spPr bwMode="auto">
            <a:xfrm>
              <a:off x="3560" y="2886"/>
              <a:ext cx="0" cy="227"/>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2576" name="Line 16"/>
            <p:cNvSpPr>
              <a:spLocks noChangeShapeType="1"/>
            </p:cNvSpPr>
            <p:nvPr/>
          </p:nvSpPr>
          <p:spPr bwMode="auto">
            <a:xfrm>
              <a:off x="3536" y="3113"/>
              <a:ext cx="272" cy="0"/>
            </a:xfrm>
            <a:prstGeom prst="line">
              <a:avLst/>
            </a:prstGeom>
            <a:noFill/>
            <a:ln w="76200">
              <a:solidFill>
                <a:schemeClr val="fo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2577" name="Text Box 17"/>
            <p:cNvSpPr txBox="1">
              <a:spLocks noChangeArrowheads="1"/>
            </p:cNvSpPr>
            <p:nvPr/>
          </p:nvSpPr>
          <p:spPr bwMode="auto">
            <a:xfrm>
              <a:off x="3865" y="2898"/>
              <a:ext cx="788"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zh-CN" altLang="en-US" sz="2800" b="1">
                  <a:latin typeface="Arial" charset="0"/>
                  <a:ea typeface="宋体" charset="0"/>
                </a:rPr>
                <a:t>初始基</a:t>
              </a:r>
            </a:p>
          </p:txBody>
        </p:sp>
      </p:grpSp>
      <p:grpSp>
        <p:nvGrpSpPr>
          <p:cNvPr id="322578" name="Group 18"/>
          <p:cNvGrpSpPr>
            <a:grpSpLocks/>
          </p:cNvGrpSpPr>
          <p:nvPr/>
        </p:nvGrpSpPr>
        <p:grpSpPr bwMode="auto">
          <a:xfrm>
            <a:off x="1379538" y="5249113"/>
            <a:ext cx="9513889" cy="1439253"/>
            <a:chOff x="-192" y="3227"/>
            <a:chExt cx="5993" cy="957"/>
          </a:xfrm>
        </p:grpSpPr>
        <p:sp>
          <p:nvSpPr>
            <p:cNvPr id="322579" name="Text Box 19"/>
            <p:cNvSpPr txBox="1">
              <a:spLocks noChangeArrowheads="1"/>
            </p:cNvSpPr>
            <p:nvPr/>
          </p:nvSpPr>
          <p:spPr bwMode="auto">
            <a:xfrm>
              <a:off x="-192" y="3263"/>
              <a:ext cx="5993" cy="9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0"/>
                </a:spcBef>
              </a:pPr>
              <a:r>
                <a:rPr lang="zh-CN" altLang="en-US" sz="2800" b="1" dirty="0">
                  <a:solidFill>
                    <a:srgbClr val="FF0000"/>
                  </a:solidFill>
                  <a:latin typeface="Arial" charset="0"/>
                </a:rPr>
                <a:t>第一</a:t>
              </a:r>
              <a:r>
                <a:rPr lang="zh-CN" altLang="en-US" sz="2800" b="1" dirty="0" smtClean="0">
                  <a:solidFill>
                    <a:srgbClr val="FF0000"/>
                  </a:solidFill>
                  <a:latin typeface="Arial" charset="0"/>
                </a:rPr>
                <a:t>阶段：</a:t>
              </a:r>
              <a:r>
                <a:rPr lang="zh-CN" altLang="en-US" sz="2800" b="1" dirty="0" smtClean="0">
                  <a:latin typeface="Arial" charset="0"/>
                  <a:ea typeface="宋体" charset="0"/>
                </a:rPr>
                <a:t>目标</a:t>
              </a:r>
              <a:r>
                <a:rPr lang="zh-CN" altLang="en-US" sz="2800" b="1" dirty="0">
                  <a:latin typeface="Arial" charset="0"/>
                  <a:ea typeface="宋体" charset="0"/>
                </a:rPr>
                <a:t>函数在可行域上有一个明显的下界</a:t>
              </a:r>
            </a:p>
            <a:p>
              <a:pPr algn="l">
                <a:spcBef>
                  <a:spcPct val="0"/>
                </a:spcBef>
              </a:pPr>
              <a:r>
                <a:rPr lang="zh-CN" altLang="en-US" sz="2800" b="1" dirty="0">
                  <a:latin typeface="Arial" charset="0"/>
                  <a:ea typeface="宋体" charset="0"/>
                </a:rPr>
                <a:t>所以它一定有最优解，利用单纯形法可以求解。 </a:t>
              </a:r>
              <a:endParaRPr lang="zh-CN" altLang="en-US" sz="2800" b="1" dirty="0" smtClean="0">
                <a:latin typeface="Arial" charset="0"/>
                <a:ea typeface="宋体" charset="0"/>
              </a:endParaRPr>
            </a:p>
            <a:p>
              <a:pPr algn="l">
                <a:spcBef>
                  <a:spcPct val="0"/>
                </a:spcBef>
              </a:pPr>
              <a:r>
                <a:rPr lang="zh-CN" altLang="en-US" sz="2800" b="1" dirty="0" smtClean="0">
                  <a:latin typeface="Arial" charset="0"/>
                  <a:ea typeface="宋体" charset="0"/>
                </a:rPr>
                <a:t>    此</a:t>
              </a:r>
              <a:r>
                <a:rPr lang="zh-CN" altLang="en-US" sz="2800" b="1" dirty="0">
                  <a:latin typeface="Arial" charset="0"/>
                  <a:ea typeface="宋体" charset="0"/>
                </a:rPr>
                <a:t>为第一阶段，求解后进入</a:t>
              </a:r>
              <a:r>
                <a:rPr lang="zh-CN" altLang="en-US" sz="2800" b="1" dirty="0">
                  <a:latin typeface="Arial" charset="0"/>
                  <a:ea typeface="宋体" charset="0"/>
                  <a:hlinkClick r:id="" action="ppaction://noaction"/>
                </a:rPr>
                <a:t>第二阶段</a:t>
              </a:r>
              <a:r>
                <a:rPr lang="zh-CN" altLang="en-US" sz="2800" b="1" dirty="0">
                  <a:latin typeface="Arial" charset="0"/>
                  <a:ea typeface="宋体" charset="0"/>
                </a:rPr>
                <a:t>。</a:t>
              </a:r>
            </a:p>
          </p:txBody>
        </p:sp>
        <p:graphicFrame>
          <p:nvGraphicFramePr>
            <p:cNvPr id="322580" name="Object 20"/>
            <p:cNvGraphicFramePr>
              <a:graphicFrameLocks noChangeAspect="1"/>
            </p:cNvGraphicFramePr>
            <p:nvPr>
              <p:extLst>
                <p:ext uri="{D42A27DB-BD31-4B8C-83A1-F6EECF244321}">
                  <p14:modId xmlns:p14="http://schemas.microsoft.com/office/powerpoint/2010/main" xmlns="" val="1718264801"/>
                </p:ext>
              </p:extLst>
            </p:nvPr>
          </p:nvGraphicFramePr>
          <p:xfrm>
            <a:off x="4823" y="3227"/>
            <a:ext cx="661" cy="362"/>
          </p:xfrm>
          <a:graphic>
            <a:graphicData uri="http://schemas.openxmlformats.org/presentationml/2006/ole">
              <p:oleObj spid="_x0000_s85334" name="Equation" r:id="rId8" imgW="393359" imgH="215713" progId="">
                <p:embed/>
              </p:oleObj>
            </a:graphicData>
          </a:graphic>
        </p:graphicFrame>
      </p:grpSp>
      <p:sp>
        <p:nvSpPr>
          <p:cNvPr id="22"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23" name="矩形 22"/>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4" name="矩形 23"/>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5" name="矩形 24"/>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Tree>
    <p:extLst>
      <p:ext uri="{BB962C8B-B14F-4D97-AF65-F5344CB8AC3E}">
        <p14:creationId xmlns:p14="http://schemas.microsoft.com/office/powerpoint/2010/main" xmlns="" val="200041980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25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25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25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25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22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p:bldP spid="32256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3586" name="Group 2"/>
          <p:cNvGrpSpPr>
            <a:grpSpLocks/>
          </p:cNvGrpSpPr>
          <p:nvPr/>
        </p:nvGrpSpPr>
        <p:grpSpPr bwMode="auto">
          <a:xfrm>
            <a:off x="1271589" y="1098497"/>
            <a:ext cx="8773287" cy="1239837"/>
            <a:chOff x="237" y="164"/>
            <a:chExt cx="4761" cy="781"/>
          </a:xfrm>
        </p:grpSpPr>
        <p:sp>
          <p:nvSpPr>
            <p:cNvPr id="323587" name="Text Box 3"/>
            <p:cNvSpPr txBox="1">
              <a:spLocks noChangeArrowheads="1"/>
            </p:cNvSpPr>
            <p:nvPr/>
          </p:nvSpPr>
          <p:spPr bwMode="auto">
            <a:xfrm>
              <a:off x="237" y="226"/>
              <a:ext cx="34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zh-CN" altLang="en-US" sz="2800" b="1">
                  <a:latin typeface="Arial" charset="0"/>
                  <a:ea typeface="宋体" charset="0"/>
                </a:rPr>
                <a:t>设</a:t>
              </a:r>
            </a:p>
          </p:txBody>
        </p:sp>
        <p:graphicFrame>
          <p:nvGraphicFramePr>
            <p:cNvPr id="323588" name="Object 4"/>
            <p:cNvGraphicFramePr>
              <a:graphicFrameLocks noChangeAspect="1"/>
            </p:cNvGraphicFramePr>
            <p:nvPr>
              <p:extLst>
                <p:ext uri="{D42A27DB-BD31-4B8C-83A1-F6EECF244321}">
                  <p14:modId xmlns:p14="http://schemas.microsoft.com/office/powerpoint/2010/main" xmlns="" val="1514620094"/>
                </p:ext>
              </p:extLst>
            </p:nvPr>
          </p:nvGraphicFramePr>
          <p:xfrm>
            <a:off x="567" y="164"/>
            <a:ext cx="2752" cy="394"/>
          </p:xfrm>
          <a:graphic>
            <a:graphicData uri="http://schemas.openxmlformats.org/presentationml/2006/ole">
              <p:oleObj spid="_x0000_s86582" name="Equation" r:id="rId3" imgW="2019300" imgH="292100" progId="">
                <p:embed/>
              </p:oleObj>
            </a:graphicData>
          </a:graphic>
        </p:graphicFrame>
        <p:sp>
          <p:nvSpPr>
            <p:cNvPr id="323589" name="Rectangle 5"/>
            <p:cNvSpPr>
              <a:spLocks noChangeArrowheads="1"/>
            </p:cNvSpPr>
            <p:nvPr/>
          </p:nvSpPr>
          <p:spPr bwMode="auto">
            <a:xfrm>
              <a:off x="3319" y="197"/>
              <a:ext cx="1679"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zh-CN" altLang="en-US" sz="2800" b="1" dirty="0">
                  <a:latin typeface="Arial" charset="0"/>
                  <a:ea typeface="宋体" charset="0"/>
                </a:rPr>
                <a:t>表示这个问题</a:t>
              </a:r>
            </a:p>
          </p:txBody>
        </p:sp>
        <p:sp>
          <p:nvSpPr>
            <p:cNvPr id="323590" name="Rectangle 6"/>
            <p:cNvSpPr>
              <a:spLocks noChangeArrowheads="1"/>
            </p:cNvSpPr>
            <p:nvPr/>
          </p:nvSpPr>
          <p:spPr bwMode="auto">
            <a:xfrm>
              <a:off x="249" y="618"/>
              <a:ext cx="461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zh-CN" altLang="en-US" sz="2800" b="1" dirty="0">
                  <a:latin typeface="Arial" charset="0"/>
                  <a:ea typeface="宋体" charset="0"/>
                </a:rPr>
                <a:t>最后得到的最优解。可能出现如下三种情况：</a:t>
              </a:r>
            </a:p>
          </p:txBody>
        </p:sp>
      </p:grpSp>
      <p:grpSp>
        <p:nvGrpSpPr>
          <p:cNvPr id="323591" name="Group 7"/>
          <p:cNvGrpSpPr>
            <a:grpSpLocks/>
          </p:cNvGrpSpPr>
          <p:nvPr/>
        </p:nvGrpSpPr>
        <p:grpSpPr bwMode="auto">
          <a:xfrm>
            <a:off x="1219202" y="2465334"/>
            <a:ext cx="8497887" cy="2305050"/>
            <a:chOff x="249" y="935"/>
            <a:chExt cx="5353" cy="1452"/>
          </a:xfrm>
        </p:grpSpPr>
        <p:grpSp>
          <p:nvGrpSpPr>
            <p:cNvPr id="323592" name="Group 8"/>
            <p:cNvGrpSpPr>
              <a:grpSpLocks/>
            </p:cNvGrpSpPr>
            <p:nvPr/>
          </p:nvGrpSpPr>
          <p:grpSpPr bwMode="auto">
            <a:xfrm>
              <a:off x="249" y="935"/>
              <a:ext cx="5353" cy="1452"/>
              <a:chOff x="249" y="935"/>
              <a:chExt cx="5353" cy="1452"/>
            </a:xfrm>
          </p:grpSpPr>
          <p:sp>
            <p:nvSpPr>
              <p:cNvPr id="323593" name="Rectangle 9"/>
              <p:cNvSpPr>
                <a:spLocks noChangeArrowheads="1"/>
              </p:cNvSpPr>
              <p:nvPr/>
            </p:nvSpPr>
            <p:spPr bwMode="auto">
              <a:xfrm>
                <a:off x="249" y="984"/>
                <a:ext cx="5353" cy="1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n-US" altLang="zh-CN" sz="2800" b="1" dirty="0">
                    <a:latin typeface="Arial" charset="0"/>
                    <a:ea typeface="宋体" charset="0"/>
                  </a:rPr>
                  <a:t>①</a:t>
                </a:r>
                <a:r>
                  <a:rPr lang="zh-CN" altLang="en-US" sz="2800" b="1" dirty="0">
                    <a:latin typeface="Arial" charset="0"/>
                    <a:ea typeface="宋体" charset="0"/>
                  </a:rPr>
                  <a:t>在      中，人工变量                      全是非基变量，</a:t>
                </a:r>
              </a:p>
              <a:p>
                <a:pPr algn="l">
                  <a:spcBef>
                    <a:spcPct val="0"/>
                  </a:spcBef>
                </a:pPr>
                <a:r>
                  <a:rPr lang="zh-CN" altLang="en-US" sz="2800" b="1" dirty="0">
                    <a:latin typeface="Arial" charset="0"/>
                    <a:ea typeface="宋体" charset="0"/>
                  </a:rPr>
                  <a:t> 此时，        得到原线性规划问题的一个可行解</a:t>
                </a:r>
              </a:p>
              <a:p>
                <a:pPr algn="l">
                  <a:spcBef>
                    <a:spcPct val="0"/>
                  </a:spcBef>
                </a:pPr>
                <a:endParaRPr lang="zh-CN" altLang="en-US" sz="2800" b="1" dirty="0">
                  <a:latin typeface="Arial" charset="0"/>
                  <a:ea typeface="宋体" charset="0"/>
                </a:endParaRPr>
              </a:p>
              <a:p>
                <a:pPr algn="l">
                  <a:spcBef>
                    <a:spcPct val="0"/>
                  </a:spcBef>
                </a:pPr>
                <a:endParaRPr lang="zh-CN" altLang="en-US" sz="2800" b="1" dirty="0">
                  <a:latin typeface="Arial" charset="0"/>
                  <a:ea typeface="宋体" charset="0"/>
                </a:endParaRPr>
              </a:p>
              <a:p>
                <a:pPr algn="l">
                  <a:spcBef>
                    <a:spcPct val="0"/>
                  </a:spcBef>
                </a:pPr>
                <a:r>
                  <a:rPr lang="zh-CN" altLang="en-US" sz="2800" b="1" dirty="0">
                    <a:latin typeface="Arial" charset="0"/>
                    <a:ea typeface="宋体" charset="0"/>
                  </a:rPr>
                  <a:t> 将该可行解代入第二阶段计算。</a:t>
                </a:r>
              </a:p>
            </p:txBody>
          </p:sp>
          <p:graphicFrame>
            <p:nvGraphicFramePr>
              <p:cNvPr id="323594" name="Object 10"/>
              <p:cNvGraphicFramePr>
                <a:graphicFrameLocks noChangeAspect="1"/>
              </p:cNvGraphicFramePr>
              <p:nvPr/>
            </p:nvGraphicFramePr>
            <p:xfrm>
              <a:off x="2517" y="935"/>
              <a:ext cx="1342" cy="383"/>
            </p:xfrm>
            <a:graphic>
              <a:graphicData uri="http://schemas.openxmlformats.org/presentationml/2006/ole">
                <p:oleObj spid="_x0000_s86583" name="Equation" r:id="rId4" imgW="774364" imgH="228501" progId="">
                  <p:embed/>
                </p:oleObj>
              </a:graphicData>
            </a:graphic>
          </p:graphicFrame>
          <p:graphicFrame>
            <p:nvGraphicFramePr>
              <p:cNvPr id="323595" name="Object 11"/>
              <p:cNvGraphicFramePr>
                <a:graphicFrameLocks noChangeAspect="1"/>
              </p:cNvGraphicFramePr>
              <p:nvPr>
                <p:extLst>
                  <p:ext uri="{D42A27DB-BD31-4B8C-83A1-F6EECF244321}">
                    <p14:modId xmlns:p14="http://schemas.microsoft.com/office/powerpoint/2010/main" xmlns="" val="625843881"/>
                  </p:ext>
                </p:extLst>
              </p:nvPr>
            </p:nvGraphicFramePr>
            <p:xfrm>
              <a:off x="918" y="1276"/>
              <a:ext cx="565" cy="272"/>
            </p:xfrm>
            <a:graphic>
              <a:graphicData uri="http://schemas.openxmlformats.org/presentationml/2006/ole">
                <p:oleObj spid="_x0000_s86584" name="Equation" r:id="rId5" imgW="368140" imgH="177723" progId="">
                  <p:embed/>
                </p:oleObj>
              </a:graphicData>
            </a:graphic>
          </p:graphicFrame>
          <p:graphicFrame>
            <p:nvGraphicFramePr>
              <p:cNvPr id="323596" name="Object 12"/>
              <p:cNvGraphicFramePr>
                <a:graphicFrameLocks noChangeAspect="1"/>
              </p:cNvGraphicFramePr>
              <p:nvPr>
                <p:extLst>
                  <p:ext uri="{D42A27DB-BD31-4B8C-83A1-F6EECF244321}">
                    <p14:modId xmlns:p14="http://schemas.microsoft.com/office/powerpoint/2010/main" xmlns="" val="1698487330"/>
                  </p:ext>
                </p:extLst>
              </p:nvPr>
            </p:nvGraphicFramePr>
            <p:xfrm>
              <a:off x="1769" y="1642"/>
              <a:ext cx="1878" cy="334"/>
            </p:xfrm>
            <a:graphic>
              <a:graphicData uri="http://schemas.openxmlformats.org/presentationml/2006/ole">
                <p:oleObj spid="_x0000_s86585" name="Equation" r:id="rId6" imgW="1256755" imgH="253890" progId="">
                  <p:embed/>
                </p:oleObj>
              </a:graphicData>
            </a:graphic>
          </p:graphicFrame>
        </p:grpSp>
        <p:graphicFrame>
          <p:nvGraphicFramePr>
            <p:cNvPr id="323597" name="Object 13"/>
            <p:cNvGraphicFramePr>
              <a:graphicFrameLocks noChangeAspect="1"/>
            </p:cNvGraphicFramePr>
            <p:nvPr>
              <p:extLst>
                <p:ext uri="{D42A27DB-BD31-4B8C-83A1-F6EECF244321}">
                  <p14:modId xmlns:p14="http://schemas.microsoft.com/office/powerpoint/2010/main" xmlns="" val="1987519915"/>
                </p:ext>
              </p:extLst>
            </p:nvPr>
          </p:nvGraphicFramePr>
          <p:xfrm>
            <a:off x="818" y="966"/>
            <a:ext cx="299" cy="299"/>
          </p:xfrm>
          <a:graphic>
            <a:graphicData uri="http://schemas.openxmlformats.org/presentationml/2006/ole">
              <p:oleObj spid="_x0000_s86586" name="Equation" r:id="rId7" imgW="228600" imgH="228600" progId="">
                <p:embed/>
              </p:oleObj>
            </a:graphicData>
          </a:graphic>
        </p:graphicFrame>
      </p:grpSp>
      <p:grpSp>
        <p:nvGrpSpPr>
          <p:cNvPr id="323598" name="Group 14"/>
          <p:cNvGrpSpPr>
            <a:grpSpLocks/>
          </p:cNvGrpSpPr>
          <p:nvPr/>
        </p:nvGrpSpPr>
        <p:grpSpPr bwMode="auto">
          <a:xfrm>
            <a:off x="1219202" y="4848171"/>
            <a:ext cx="10290174" cy="1887538"/>
            <a:chOff x="340" y="2572"/>
            <a:chExt cx="6482" cy="1189"/>
          </a:xfrm>
        </p:grpSpPr>
        <p:grpSp>
          <p:nvGrpSpPr>
            <p:cNvPr id="323599" name="Group 15"/>
            <p:cNvGrpSpPr>
              <a:grpSpLocks/>
            </p:cNvGrpSpPr>
            <p:nvPr/>
          </p:nvGrpSpPr>
          <p:grpSpPr bwMode="auto">
            <a:xfrm>
              <a:off x="340" y="2572"/>
              <a:ext cx="6482" cy="1189"/>
              <a:chOff x="204" y="2436"/>
              <a:chExt cx="6482" cy="1189"/>
            </a:xfrm>
          </p:grpSpPr>
          <p:sp>
            <p:nvSpPr>
              <p:cNvPr id="323600" name="Rectangle 16"/>
              <p:cNvSpPr>
                <a:spLocks noChangeArrowheads="1"/>
              </p:cNvSpPr>
              <p:nvPr/>
            </p:nvSpPr>
            <p:spPr bwMode="auto">
              <a:xfrm>
                <a:off x="204" y="2481"/>
                <a:ext cx="6482" cy="1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en-US" altLang="zh-CN" sz="2800" b="1" dirty="0">
                    <a:latin typeface="Arial" charset="0"/>
                    <a:ea typeface="宋体" charset="0"/>
                  </a:rPr>
                  <a:t>②</a:t>
                </a:r>
                <a:r>
                  <a:rPr lang="zh-CN" altLang="en-US" sz="2800" b="1" dirty="0">
                    <a:latin typeface="Arial" charset="0"/>
                    <a:ea typeface="宋体" charset="0"/>
                  </a:rPr>
                  <a:t>在      中，个别人工变量         是基变量</a:t>
                </a:r>
                <a:r>
                  <a:rPr lang="en-US" altLang="zh-CN" sz="2800" b="1" dirty="0">
                    <a:latin typeface="Arial" charset="0"/>
                    <a:ea typeface="宋体" charset="0"/>
                  </a:rPr>
                  <a:t>,</a:t>
                </a:r>
                <a:r>
                  <a:rPr lang="zh-CN" altLang="en-US" sz="2800" b="1" dirty="0" smtClean="0">
                    <a:latin typeface="Arial" charset="0"/>
                    <a:ea typeface="宋体" charset="0"/>
                  </a:rPr>
                  <a:t>并且     的</a:t>
                </a:r>
                <a:r>
                  <a:rPr lang="zh-CN" altLang="en-US" sz="2800" b="1" dirty="0">
                    <a:latin typeface="Arial" charset="0"/>
                    <a:ea typeface="宋体" charset="0"/>
                  </a:rPr>
                  <a:t>目标函数值</a:t>
                </a:r>
              </a:p>
              <a:p>
                <a:pPr algn="l">
                  <a:spcBef>
                    <a:spcPct val="0"/>
                  </a:spcBef>
                </a:pPr>
                <a:endParaRPr lang="zh-CN" altLang="en-US" sz="2800" b="1" dirty="0">
                  <a:latin typeface="Arial" charset="0"/>
                  <a:ea typeface="宋体" charset="0"/>
                </a:endParaRPr>
              </a:p>
              <a:p>
                <a:pPr algn="l">
                  <a:spcBef>
                    <a:spcPct val="0"/>
                  </a:spcBef>
                </a:pPr>
                <a:r>
                  <a:rPr lang="zh-CN" altLang="en-US" sz="2800" b="1" dirty="0">
                    <a:latin typeface="Arial" charset="0"/>
                    <a:ea typeface="宋体" charset="0"/>
                  </a:rPr>
                  <a:t> </a:t>
                </a:r>
                <a:endParaRPr lang="zh-CN" altLang="en-US" sz="2800" b="1" dirty="0" smtClean="0">
                  <a:latin typeface="Arial" charset="0"/>
                  <a:ea typeface="宋体" charset="0"/>
                </a:endParaRPr>
              </a:p>
              <a:p>
                <a:pPr algn="l">
                  <a:spcBef>
                    <a:spcPct val="0"/>
                  </a:spcBef>
                </a:pPr>
                <a:r>
                  <a:rPr lang="zh-CN" altLang="en-US" sz="2800" b="1" dirty="0" smtClean="0">
                    <a:latin typeface="Arial" charset="0"/>
                    <a:ea typeface="宋体" charset="0"/>
                  </a:rPr>
                  <a:t>说明</a:t>
                </a:r>
                <a:r>
                  <a:rPr lang="zh-CN" altLang="en-US" sz="2800" b="1" dirty="0">
                    <a:latin typeface="Arial" charset="0"/>
                    <a:ea typeface="宋体" charset="0"/>
                  </a:rPr>
                  <a:t>原线性规划问题没有可行解。</a:t>
                </a:r>
              </a:p>
            </p:txBody>
          </p:sp>
          <p:graphicFrame>
            <p:nvGraphicFramePr>
              <p:cNvPr id="323601" name="Object 17"/>
              <p:cNvGraphicFramePr>
                <a:graphicFrameLocks noChangeAspect="1"/>
              </p:cNvGraphicFramePr>
              <p:nvPr/>
            </p:nvGraphicFramePr>
            <p:xfrm>
              <a:off x="2940" y="2447"/>
              <a:ext cx="484" cy="404"/>
            </p:xfrm>
            <a:graphic>
              <a:graphicData uri="http://schemas.openxmlformats.org/presentationml/2006/ole">
                <p:oleObj spid="_x0000_s86587" name="Equation" r:id="rId8" imgW="279279" imgH="241195" progId="">
                  <p:embed/>
                </p:oleObj>
              </a:graphicData>
            </a:graphic>
          </p:graphicFrame>
          <p:graphicFrame>
            <p:nvGraphicFramePr>
              <p:cNvPr id="323602" name="Object 18"/>
              <p:cNvGraphicFramePr>
                <a:graphicFrameLocks noChangeAspect="1"/>
              </p:cNvGraphicFramePr>
              <p:nvPr>
                <p:extLst>
                  <p:ext uri="{D42A27DB-BD31-4B8C-83A1-F6EECF244321}">
                    <p14:modId xmlns:p14="http://schemas.microsoft.com/office/powerpoint/2010/main" xmlns="" val="1947691087"/>
                  </p:ext>
                </p:extLst>
              </p:nvPr>
            </p:nvGraphicFramePr>
            <p:xfrm>
              <a:off x="2402" y="2851"/>
              <a:ext cx="521" cy="327"/>
            </p:xfrm>
            <a:graphic>
              <a:graphicData uri="http://schemas.openxmlformats.org/presentationml/2006/ole">
                <p:oleObj spid="_x0000_s86588" name="Equation" r:id="rId9" imgW="342603" imgH="215713" progId="">
                  <p:embed/>
                </p:oleObj>
              </a:graphicData>
            </a:graphic>
          </p:graphicFrame>
          <p:graphicFrame>
            <p:nvGraphicFramePr>
              <p:cNvPr id="323603" name="Object 19"/>
              <p:cNvGraphicFramePr>
                <a:graphicFrameLocks noChangeAspect="1"/>
              </p:cNvGraphicFramePr>
              <p:nvPr>
                <p:extLst>
                  <p:ext uri="{D42A27DB-BD31-4B8C-83A1-F6EECF244321}">
                    <p14:modId xmlns:p14="http://schemas.microsoft.com/office/powerpoint/2010/main" xmlns="" val="331016259"/>
                  </p:ext>
                </p:extLst>
              </p:nvPr>
            </p:nvGraphicFramePr>
            <p:xfrm>
              <a:off x="771" y="2436"/>
              <a:ext cx="326" cy="326"/>
            </p:xfrm>
            <a:graphic>
              <a:graphicData uri="http://schemas.openxmlformats.org/presentationml/2006/ole">
                <p:oleObj spid="_x0000_s86589" name="Equation" r:id="rId10" imgW="228600" imgH="228600" progId="">
                  <p:embed/>
                </p:oleObj>
              </a:graphicData>
            </a:graphic>
          </p:graphicFrame>
        </p:grpSp>
        <p:graphicFrame>
          <p:nvGraphicFramePr>
            <p:cNvPr id="323604" name="Object 20"/>
            <p:cNvGraphicFramePr>
              <a:graphicFrameLocks noChangeAspect="1"/>
            </p:cNvGraphicFramePr>
            <p:nvPr>
              <p:extLst>
                <p:ext uri="{D42A27DB-BD31-4B8C-83A1-F6EECF244321}">
                  <p14:modId xmlns:p14="http://schemas.microsoft.com/office/powerpoint/2010/main" xmlns="" val="657103124"/>
                </p:ext>
              </p:extLst>
            </p:nvPr>
          </p:nvGraphicFramePr>
          <p:xfrm>
            <a:off x="5004" y="2583"/>
            <a:ext cx="299" cy="315"/>
          </p:xfrm>
          <a:graphic>
            <a:graphicData uri="http://schemas.openxmlformats.org/presentationml/2006/ole">
              <p:oleObj spid="_x0000_s86590" name="Equation" r:id="rId11" imgW="228600" imgH="241300" progId="">
                <p:embed/>
              </p:oleObj>
            </a:graphicData>
          </a:graphic>
        </p:graphicFrame>
      </p:grpSp>
      <p:sp>
        <p:nvSpPr>
          <p:cNvPr id="21"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4" name="矩形 23"/>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Tree>
    <p:extLst>
      <p:ext uri="{BB962C8B-B14F-4D97-AF65-F5344CB8AC3E}">
        <p14:creationId xmlns:p14="http://schemas.microsoft.com/office/powerpoint/2010/main" xmlns="" val="7463492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35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3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4610" name="Group 2"/>
          <p:cNvGrpSpPr>
            <a:grpSpLocks/>
          </p:cNvGrpSpPr>
          <p:nvPr/>
        </p:nvGrpSpPr>
        <p:grpSpPr bwMode="auto">
          <a:xfrm>
            <a:off x="984305" y="859360"/>
            <a:ext cx="10855597" cy="2344738"/>
            <a:chOff x="204" y="2407"/>
            <a:chExt cx="5353" cy="1477"/>
          </a:xfrm>
        </p:grpSpPr>
        <p:sp>
          <p:nvSpPr>
            <p:cNvPr id="324611" name="Rectangle 3"/>
            <p:cNvSpPr>
              <a:spLocks noChangeArrowheads="1"/>
            </p:cNvSpPr>
            <p:nvPr/>
          </p:nvSpPr>
          <p:spPr bwMode="auto">
            <a:xfrm>
              <a:off x="204" y="2481"/>
              <a:ext cx="5353" cy="14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n-US" altLang="zh-CN" sz="2800" b="1" dirty="0">
                  <a:latin typeface="Arial" charset="0"/>
                  <a:ea typeface="宋体" charset="0"/>
                </a:rPr>
                <a:t>③</a:t>
              </a:r>
              <a:r>
                <a:rPr lang="zh-CN" altLang="en-US" sz="2800" b="1" dirty="0">
                  <a:latin typeface="Arial" charset="0"/>
                  <a:ea typeface="宋体" charset="0"/>
                </a:rPr>
                <a:t>在      中，个别人工变量         是基变量，若此时得</a:t>
              </a:r>
            </a:p>
            <a:p>
              <a:pPr algn="l">
                <a:spcBef>
                  <a:spcPct val="0"/>
                </a:spcBef>
              </a:pPr>
              <a:r>
                <a:rPr lang="zh-CN" altLang="en-US" sz="2800" b="1" dirty="0">
                  <a:latin typeface="Arial" charset="0"/>
                  <a:ea typeface="宋体" charset="0"/>
                </a:rPr>
                <a:t> 到原线性规划问题的目标函数值</a:t>
              </a:r>
            </a:p>
            <a:p>
              <a:pPr algn="l">
                <a:spcBef>
                  <a:spcPct val="0"/>
                </a:spcBef>
              </a:pPr>
              <a:endParaRPr lang="zh-CN" altLang="en-US" sz="2800" b="1" dirty="0">
                <a:latin typeface="Arial" charset="0"/>
                <a:ea typeface="宋体" charset="0"/>
              </a:endParaRPr>
            </a:p>
            <a:p>
              <a:pPr algn="l">
                <a:spcBef>
                  <a:spcPct val="0"/>
                </a:spcBef>
              </a:pPr>
              <a:endParaRPr lang="zh-CN" altLang="en-US" sz="2800" b="1" dirty="0">
                <a:latin typeface="Arial" charset="0"/>
                <a:ea typeface="宋体" charset="0"/>
              </a:endParaRPr>
            </a:p>
            <a:p>
              <a:pPr algn="l">
                <a:spcBef>
                  <a:spcPct val="0"/>
                </a:spcBef>
              </a:pPr>
              <a:r>
                <a:rPr lang="zh-CN" altLang="en-US" sz="2800" b="1" dirty="0">
                  <a:latin typeface="Arial" charset="0"/>
                  <a:ea typeface="宋体" charset="0"/>
                </a:rPr>
                <a:t> 说明基变量 </a:t>
              </a:r>
              <a:r>
                <a:rPr lang="en-US" altLang="zh-CN" sz="2800" b="1" i="1" dirty="0" err="1">
                  <a:latin typeface="Times New Roman" charset="0"/>
                  <a:ea typeface="宋体" charset="0"/>
                </a:rPr>
                <a:t>x</a:t>
              </a:r>
              <a:r>
                <a:rPr lang="en-US" altLang="zh-CN" sz="2800" b="1" i="1" baseline="-25000" dirty="0" err="1">
                  <a:latin typeface="Times New Roman" charset="0"/>
                  <a:ea typeface="宋体" charset="0"/>
                </a:rPr>
                <a:t>n+j</a:t>
              </a:r>
              <a:r>
                <a:rPr lang="en-US" altLang="zh-CN" sz="2800" b="1" dirty="0">
                  <a:latin typeface="Times New Roman" charset="0"/>
                  <a:ea typeface="宋体" charset="0"/>
                </a:rPr>
                <a:t>=0</a:t>
              </a:r>
              <a:r>
                <a:rPr lang="zh-CN" altLang="en-US" sz="2800" b="1" dirty="0">
                  <a:latin typeface="Times New Roman" charset="0"/>
                  <a:ea typeface="宋体" charset="0"/>
                </a:rPr>
                <a:t>，</a:t>
              </a:r>
              <a:r>
                <a:rPr lang="zh-CN" altLang="en-US" sz="2800" b="1" dirty="0">
                  <a:latin typeface="Arial" charset="0"/>
                  <a:ea typeface="宋体" charset="0"/>
                </a:rPr>
                <a:t>原线性规划问题为</a:t>
              </a:r>
              <a:r>
                <a:rPr lang="zh-CN" altLang="en-US" sz="2800" b="1" dirty="0">
                  <a:solidFill>
                    <a:srgbClr val="FF0000"/>
                  </a:solidFill>
                  <a:latin typeface="Arial" charset="0"/>
                  <a:ea typeface="宋体" charset="0"/>
                </a:rPr>
                <a:t>退化问题</a:t>
              </a:r>
              <a:r>
                <a:rPr lang="zh-CN" altLang="en-US" sz="2800" b="1" dirty="0">
                  <a:latin typeface="Arial" charset="0"/>
                  <a:ea typeface="宋体" charset="0"/>
                </a:rPr>
                <a:t>。</a:t>
              </a:r>
            </a:p>
          </p:txBody>
        </p:sp>
        <p:graphicFrame>
          <p:nvGraphicFramePr>
            <p:cNvPr id="324612" name="Object 4"/>
            <p:cNvGraphicFramePr>
              <a:graphicFrameLocks noChangeAspect="1"/>
            </p:cNvGraphicFramePr>
            <p:nvPr>
              <p:extLst>
                <p:ext uri="{D42A27DB-BD31-4B8C-83A1-F6EECF244321}">
                  <p14:modId xmlns:p14="http://schemas.microsoft.com/office/powerpoint/2010/main" xmlns="" val="1651675551"/>
                </p:ext>
              </p:extLst>
            </p:nvPr>
          </p:nvGraphicFramePr>
          <p:xfrm>
            <a:off x="2339" y="2407"/>
            <a:ext cx="403" cy="401"/>
          </p:xfrm>
          <a:graphic>
            <a:graphicData uri="http://schemas.openxmlformats.org/presentationml/2006/ole">
              <p:oleObj spid="_x0000_s87237" name="Equation" r:id="rId4" imgW="279279" imgH="241195" progId="">
                <p:embed/>
              </p:oleObj>
            </a:graphicData>
          </a:graphic>
        </p:graphicFrame>
        <p:graphicFrame>
          <p:nvGraphicFramePr>
            <p:cNvPr id="324613" name="Object 5"/>
            <p:cNvGraphicFramePr>
              <a:graphicFrameLocks noChangeAspect="1"/>
            </p:cNvGraphicFramePr>
            <p:nvPr>
              <p:extLst>
                <p:ext uri="{D42A27DB-BD31-4B8C-83A1-F6EECF244321}">
                  <p14:modId xmlns:p14="http://schemas.microsoft.com/office/powerpoint/2010/main" xmlns="" val="1211721386"/>
                </p:ext>
              </p:extLst>
            </p:nvPr>
          </p:nvGraphicFramePr>
          <p:xfrm>
            <a:off x="2371" y="3189"/>
            <a:ext cx="512" cy="255"/>
          </p:xfrm>
          <a:graphic>
            <a:graphicData uri="http://schemas.openxmlformats.org/presentationml/2006/ole">
              <p:oleObj spid="_x0000_s87238" name="Equation" r:id="rId5" imgW="355138" imgH="177569" progId="">
                <p:embed/>
              </p:oleObj>
            </a:graphicData>
          </a:graphic>
        </p:graphicFrame>
        <p:graphicFrame>
          <p:nvGraphicFramePr>
            <p:cNvPr id="324614" name="Object 6"/>
            <p:cNvGraphicFramePr>
              <a:graphicFrameLocks noChangeAspect="1"/>
            </p:cNvGraphicFramePr>
            <p:nvPr>
              <p:extLst>
                <p:ext uri="{D42A27DB-BD31-4B8C-83A1-F6EECF244321}">
                  <p14:modId xmlns:p14="http://schemas.microsoft.com/office/powerpoint/2010/main" xmlns="" val="2117303605"/>
                </p:ext>
              </p:extLst>
            </p:nvPr>
          </p:nvGraphicFramePr>
          <p:xfrm>
            <a:off x="634" y="2457"/>
            <a:ext cx="298" cy="298"/>
          </p:xfrm>
          <a:graphic>
            <a:graphicData uri="http://schemas.openxmlformats.org/presentationml/2006/ole">
              <p:oleObj spid="_x0000_s87239" name="Equation" r:id="rId6" imgW="228600" imgH="228600" progId="">
                <p:embed/>
              </p:oleObj>
            </a:graphicData>
          </a:graphic>
        </p:graphicFrame>
      </p:grpSp>
      <p:sp>
        <p:nvSpPr>
          <p:cNvPr id="324615" name="Text Box 7"/>
          <p:cNvSpPr txBox="1">
            <a:spLocks noChangeArrowheads="1"/>
          </p:cNvSpPr>
          <p:nvPr/>
        </p:nvSpPr>
        <p:spPr bwMode="auto">
          <a:xfrm>
            <a:off x="1127180" y="3348560"/>
            <a:ext cx="10579796" cy="23329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zh-CN" altLang="en-US" sz="2800" b="1" dirty="0">
                <a:solidFill>
                  <a:srgbClr val="FF0000"/>
                </a:solidFill>
                <a:latin typeface="Arial" charset="0"/>
                <a:ea typeface="宋体" charset="0"/>
              </a:rPr>
              <a:t>第二</a:t>
            </a:r>
            <a:r>
              <a:rPr lang="zh-CN" altLang="en-US" sz="2800" b="1" dirty="0" smtClean="0">
                <a:solidFill>
                  <a:srgbClr val="FF0000"/>
                </a:solidFill>
                <a:latin typeface="Arial" charset="0"/>
                <a:ea typeface="宋体" charset="0"/>
              </a:rPr>
              <a:t>阶段：</a:t>
            </a:r>
            <a:endParaRPr lang="zh-CN" altLang="en-US" sz="2800" b="1" dirty="0">
              <a:solidFill>
                <a:srgbClr val="FF0000"/>
              </a:solidFill>
              <a:latin typeface="Arial" charset="0"/>
              <a:ea typeface="宋体" charset="0"/>
            </a:endParaRPr>
          </a:p>
          <a:p>
            <a:pPr algn="l">
              <a:lnSpc>
                <a:spcPct val="105000"/>
              </a:lnSpc>
              <a:spcBef>
                <a:spcPct val="0"/>
              </a:spcBef>
            </a:pPr>
            <a:r>
              <a:rPr lang="zh-CN" altLang="en-US" sz="2800" b="1" dirty="0" smtClean="0">
                <a:latin typeface="Arial" charset="0"/>
                <a:ea typeface="宋体" charset="0"/>
              </a:rPr>
              <a:t>       以</a:t>
            </a:r>
            <a:r>
              <a:rPr lang="zh-CN" altLang="en-US" sz="2800" b="1" dirty="0">
                <a:latin typeface="Arial" charset="0"/>
                <a:ea typeface="宋体" charset="0"/>
              </a:rPr>
              <a:t>第一阶段的结论作为原线性规划问题的初始基可行解计算。如果是在单纯形表上进行的，可以将第一阶段所得的最终表，画去所有的人工变量所在的列，将目标行的系数换成原问题的目标函数系数，来作为求解原问题的初始表即可。</a:t>
            </a:r>
          </a:p>
        </p:txBody>
      </p:sp>
      <p:sp>
        <p:nvSpPr>
          <p:cNvPr id="324616" name="Text Box 8"/>
          <p:cNvSpPr txBox="1">
            <a:spLocks noChangeArrowheads="1"/>
          </p:cNvSpPr>
          <p:nvPr/>
        </p:nvSpPr>
        <p:spPr bwMode="auto">
          <a:xfrm>
            <a:off x="1794489" y="5681506"/>
            <a:ext cx="9361001"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0"/>
              </a:spcBef>
            </a:pPr>
            <a:r>
              <a:rPr lang="zh-CN" altLang="en-US" sz="2800" b="1" dirty="0">
                <a:latin typeface="Arial" charset="0"/>
                <a:ea typeface="宋体" charset="0"/>
              </a:rPr>
              <a:t>两阶段方法适用于</a:t>
            </a:r>
            <a:r>
              <a:rPr lang="zh-CN" altLang="en-US" sz="2800" b="1" dirty="0">
                <a:solidFill>
                  <a:srgbClr val="FF0000"/>
                </a:solidFill>
                <a:latin typeface="Arial" charset="0"/>
                <a:ea typeface="宋体" charset="0"/>
              </a:rPr>
              <a:t>所有</a:t>
            </a:r>
            <a:r>
              <a:rPr lang="zh-CN" altLang="en-US" sz="2800" b="1" dirty="0">
                <a:latin typeface="Arial" charset="0"/>
                <a:ea typeface="宋体" charset="0"/>
              </a:rPr>
              <a:t>线性规划问题的求解。</a:t>
            </a:r>
          </a:p>
        </p:txBody>
      </p:sp>
      <p:sp>
        <p:nvSpPr>
          <p:cNvPr id="9"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10" name="矩形 9"/>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1" name="矩形 10"/>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2" name="矩形 11"/>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Tree>
    <p:extLst>
      <p:ext uri="{BB962C8B-B14F-4D97-AF65-F5344CB8AC3E}">
        <p14:creationId xmlns:p14="http://schemas.microsoft.com/office/powerpoint/2010/main" xmlns="" val="4417678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p:bldP spid="3246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Text Box 3"/>
          <p:cNvSpPr txBox="1">
            <a:spLocks noChangeArrowheads="1"/>
          </p:cNvSpPr>
          <p:nvPr/>
        </p:nvSpPr>
        <p:spPr bwMode="auto">
          <a:xfrm>
            <a:off x="545466" y="1048554"/>
            <a:ext cx="590391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zh-CN" altLang="en-US" sz="2800" b="1" dirty="0" smtClean="0">
                <a:latin typeface="Songti SC" charset="-122"/>
                <a:ea typeface="Songti SC" charset="-122"/>
                <a:cs typeface="Songti SC" charset="-122"/>
              </a:rPr>
              <a:t>例</a:t>
            </a:r>
            <a:r>
              <a:rPr lang="en-US" altLang="zh-CN" sz="2800" b="1" dirty="0" smtClean="0">
                <a:latin typeface="Songti SC" charset="-122"/>
                <a:ea typeface="Songti SC" charset="-122"/>
                <a:cs typeface="Songti SC" charset="-122"/>
              </a:rPr>
              <a:t> :</a:t>
            </a:r>
            <a:r>
              <a:rPr lang="zh-CN" altLang="en-US" sz="2800" b="1" dirty="0" smtClean="0">
                <a:latin typeface="Songti SC" charset="-122"/>
                <a:ea typeface="Songti SC" charset="-122"/>
                <a:cs typeface="Songti SC" charset="-122"/>
              </a:rPr>
              <a:t>用</a:t>
            </a:r>
            <a:r>
              <a:rPr lang="zh-CN" altLang="en-US" sz="2800" b="1" dirty="0">
                <a:latin typeface="Songti SC" charset="-122"/>
                <a:ea typeface="Songti SC" charset="-122"/>
                <a:cs typeface="Songti SC" charset="-122"/>
              </a:rPr>
              <a:t>两阶段方法解下面</a:t>
            </a:r>
            <a:r>
              <a:rPr lang="zh-CN" altLang="en-US" sz="2800" b="1" dirty="0" smtClean="0">
                <a:latin typeface="Songti SC" charset="-122"/>
                <a:ea typeface="Songti SC" charset="-122"/>
                <a:cs typeface="Songti SC" charset="-122"/>
              </a:rPr>
              <a:t>问题</a:t>
            </a:r>
            <a:endParaRPr lang="zh-CN" altLang="en-US" sz="2800" b="1" dirty="0">
              <a:latin typeface="Songti SC" charset="-122"/>
              <a:ea typeface="Songti SC" charset="-122"/>
              <a:cs typeface="Songti SC" charset="-122"/>
            </a:endParaRPr>
          </a:p>
        </p:txBody>
      </p:sp>
      <p:sp>
        <p:nvSpPr>
          <p:cNvPr id="8"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9" name="矩形 8"/>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0" name="矩形 9"/>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1" name="矩形 10"/>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graphicFrame>
        <p:nvGraphicFramePr>
          <p:cNvPr id="12" name="Object 2"/>
          <p:cNvGraphicFramePr>
            <a:graphicFrameLocks noChangeAspect="1"/>
          </p:cNvGraphicFramePr>
          <p:nvPr>
            <p:extLst>
              <p:ext uri="{D42A27DB-BD31-4B8C-83A1-F6EECF244321}">
                <p14:modId xmlns:p14="http://schemas.microsoft.com/office/powerpoint/2010/main" xmlns="" val="1308202906"/>
              </p:ext>
            </p:extLst>
          </p:nvPr>
        </p:nvGraphicFramePr>
        <p:xfrm>
          <a:off x="6102623" y="2212039"/>
          <a:ext cx="5472113" cy="2185988"/>
        </p:xfrm>
        <a:graphic>
          <a:graphicData uri="http://schemas.openxmlformats.org/presentationml/2006/ole">
            <p:oleObj spid="_x0000_s115845" name="Equation" r:id="rId3" imgW="2514600" imgH="977900" progId="">
              <p:embed/>
            </p:oleObj>
          </a:graphicData>
        </a:graphic>
      </p:graphicFrame>
      <p:sp>
        <p:nvSpPr>
          <p:cNvPr id="14" name="Text Box 4"/>
          <p:cNvSpPr txBox="1">
            <a:spLocks noChangeArrowheads="1"/>
          </p:cNvSpPr>
          <p:nvPr/>
        </p:nvSpPr>
        <p:spPr bwMode="auto">
          <a:xfrm>
            <a:off x="5802585" y="4341280"/>
            <a:ext cx="5772151"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lnSpc>
                <a:spcPct val="150000"/>
              </a:lnSpc>
            </a:pPr>
            <a:r>
              <a:rPr lang="zh-CN" altLang="en-US" sz="2800" b="1" dirty="0" smtClean="0">
                <a:latin typeface="Times New Roman" charset="0"/>
                <a:ea typeface="宋体" charset="0"/>
              </a:rPr>
              <a:t>第一阶段求得的结果是：</a:t>
            </a:r>
          </a:p>
          <a:p>
            <a:pPr algn="l"/>
            <a:r>
              <a:rPr lang="zh-CN" altLang="en-US" sz="2800" b="1" dirty="0" smtClean="0">
                <a:latin typeface="Times New Roman" charset="0"/>
                <a:ea typeface="宋体" charset="0"/>
              </a:rPr>
              <a:t>得到最优解：</a:t>
            </a:r>
            <a:endParaRPr lang="en-US" altLang="zh-CN" sz="2800" b="1" dirty="0" smtClean="0">
              <a:latin typeface="Times New Roman" charset="0"/>
              <a:ea typeface="宋体" charset="0"/>
            </a:endParaRPr>
          </a:p>
          <a:p>
            <a:pPr algn="l"/>
            <a:endParaRPr lang="en-US" altLang="zh-CN" sz="2800" b="1" dirty="0">
              <a:latin typeface="Times New Roman" charset="0"/>
              <a:ea typeface="宋体" charset="0"/>
            </a:endParaRPr>
          </a:p>
          <a:p>
            <a:pPr algn="l"/>
            <a:r>
              <a:rPr lang="zh-CN" altLang="en-US" sz="2800" b="1" dirty="0" smtClean="0">
                <a:latin typeface="Times New Roman" charset="0"/>
                <a:ea typeface="宋体" charset="0"/>
              </a:rPr>
              <a:t>基可行解</a:t>
            </a:r>
            <a:r>
              <a:rPr lang="zh-CN" altLang="en-US" sz="2800" b="1" dirty="0" smtClean="0">
                <a:latin typeface="Times New Roman" charset="0"/>
                <a:ea typeface="宋体" charset="0"/>
                <a:sym typeface="Wingdings"/>
              </a:rPr>
              <a:t>：（</a:t>
            </a:r>
            <a:r>
              <a:rPr lang="en-US" altLang="zh-CN" sz="2800" b="1" dirty="0" smtClean="0">
                <a:latin typeface="Times New Roman" charset="0"/>
                <a:ea typeface="宋体" charset="0"/>
                <a:sym typeface="Wingdings"/>
              </a:rPr>
              <a:t>0</a:t>
            </a:r>
            <a:r>
              <a:rPr lang="zh-CN" altLang="en-US" sz="2800" b="1" dirty="0" smtClean="0">
                <a:latin typeface="Times New Roman" charset="0"/>
                <a:ea typeface="宋体" charset="0"/>
                <a:sym typeface="Wingdings"/>
              </a:rPr>
              <a:t>，</a:t>
            </a:r>
            <a:r>
              <a:rPr lang="en-US" altLang="zh-CN" sz="2800" b="1" dirty="0" smtClean="0">
                <a:latin typeface="Times New Roman" charset="0"/>
                <a:ea typeface="宋体" charset="0"/>
                <a:sym typeface="Wingdings"/>
              </a:rPr>
              <a:t>1</a:t>
            </a:r>
            <a:r>
              <a:rPr lang="zh-CN" altLang="en-US" sz="2800" b="1" dirty="0" smtClean="0">
                <a:latin typeface="Times New Roman" charset="0"/>
                <a:ea typeface="宋体" charset="0"/>
                <a:sym typeface="Wingdings"/>
              </a:rPr>
              <a:t>，</a:t>
            </a:r>
            <a:r>
              <a:rPr lang="en-US" altLang="zh-CN" sz="2800" b="1" dirty="0" smtClean="0">
                <a:latin typeface="Times New Roman" charset="0"/>
                <a:ea typeface="宋体" charset="0"/>
                <a:sym typeface="Wingdings"/>
              </a:rPr>
              <a:t>1</a:t>
            </a:r>
            <a:r>
              <a:rPr lang="zh-CN" altLang="en-US" sz="2800" b="1" dirty="0" smtClean="0">
                <a:latin typeface="Times New Roman" charset="0"/>
                <a:ea typeface="宋体" charset="0"/>
                <a:sym typeface="Wingdings"/>
              </a:rPr>
              <a:t>，</a:t>
            </a:r>
            <a:r>
              <a:rPr lang="en-US" altLang="zh-CN" sz="2800" b="1" dirty="0" smtClean="0">
                <a:latin typeface="Times New Roman" charset="0"/>
                <a:ea typeface="宋体" charset="0"/>
                <a:sym typeface="Wingdings"/>
              </a:rPr>
              <a:t>12</a:t>
            </a:r>
            <a:r>
              <a:rPr lang="zh-CN" altLang="en-US" sz="2800" b="1" dirty="0" smtClean="0">
                <a:latin typeface="Times New Roman" charset="0"/>
                <a:ea typeface="宋体" charset="0"/>
                <a:sym typeface="Wingdings"/>
              </a:rPr>
              <a:t>，</a:t>
            </a:r>
            <a:r>
              <a:rPr lang="en-US" altLang="zh-CN" sz="2800" b="1" dirty="0" smtClean="0">
                <a:latin typeface="Times New Roman" charset="0"/>
                <a:ea typeface="宋体" charset="0"/>
                <a:sym typeface="Wingdings"/>
              </a:rPr>
              <a:t>0</a:t>
            </a:r>
            <a:r>
              <a:rPr lang="zh-CN" altLang="en-US" sz="2800" b="1" dirty="0" smtClean="0">
                <a:latin typeface="Times New Roman" charset="0"/>
                <a:ea typeface="宋体" charset="0"/>
                <a:sym typeface="Wingdings"/>
              </a:rPr>
              <a:t>）</a:t>
            </a:r>
            <a:r>
              <a:rPr lang="en-US" altLang="zh-CN" sz="2800" b="1" baseline="30000" dirty="0" smtClean="0">
                <a:latin typeface="Times New Roman" charset="0"/>
                <a:ea typeface="宋体" charset="0"/>
                <a:sym typeface="Wingdings"/>
              </a:rPr>
              <a:t>T</a:t>
            </a:r>
            <a:endParaRPr lang="zh-CN" altLang="en-US" sz="2800" b="1" baseline="30000" dirty="0" smtClean="0">
              <a:latin typeface="Times New Roman" charset="0"/>
              <a:ea typeface="宋体" charset="0"/>
            </a:endParaRPr>
          </a:p>
        </p:txBody>
      </p:sp>
      <p:sp>
        <p:nvSpPr>
          <p:cNvPr id="16" name="Oval 12"/>
          <p:cNvSpPr>
            <a:spLocks noChangeArrowheads="1"/>
          </p:cNvSpPr>
          <p:nvPr/>
        </p:nvSpPr>
        <p:spPr bwMode="auto">
          <a:xfrm rot="-2848981">
            <a:off x="10061848" y="2566052"/>
            <a:ext cx="806450" cy="1463675"/>
          </a:xfrm>
          <a:prstGeom prst="ellipse">
            <a:avLst/>
          </a:prstGeom>
          <a:noFill/>
          <a:ln w="28575">
            <a:solidFill>
              <a:srgbClr val="FF66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7" name="Oval 13"/>
          <p:cNvSpPr>
            <a:spLocks noChangeArrowheads="1"/>
          </p:cNvSpPr>
          <p:nvPr/>
        </p:nvSpPr>
        <p:spPr bwMode="auto">
          <a:xfrm>
            <a:off x="8406085" y="2139015"/>
            <a:ext cx="792162" cy="720725"/>
          </a:xfrm>
          <a:prstGeom prst="ellipse">
            <a:avLst/>
          </a:prstGeom>
          <a:noFill/>
          <a:ln w="28575">
            <a:solidFill>
              <a:srgbClr val="FF66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18" name="Object 3"/>
          <p:cNvGraphicFramePr>
            <a:graphicFrameLocks noChangeAspect="1"/>
          </p:cNvGraphicFramePr>
          <p:nvPr>
            <p:extLst>
              <p:ext uri="{D42A27DB-BD31-4B8C-83A1-F6EECF244321}">
                <p14:modId xmlns:p14="http://schemas.microsoft.com/office/powerpoint/2010/main" xmlns="" val="832077645"/>
              </p:ext>
            </p:extLst>
          </p:nvPr>
        </p:nvGraphicFramePr>
        <p:xfrm>
          <a:off x="908639" y="1696298"/>
          <a:ext cx="3887788" cy="2817813"/>
        </p:xfrm>
        <a:graphic>
          <a:graphicData uri="http://schemas.openxmlformats.org/presentationml/2006/ole">
            <p:oleObj spid="_x0000_s115846" name="Equation" r:id="rId4" imgW="1663700" imgH="1219200" progId="">
              <p:embed/>
            </p:oleObj>
          </a:graphicData>
        </a:graphic>
      </p:graphicFrame>
      <p:cxnSp>
        <p:nvCxnSpPr>
          <p:cNvPr id="19" name="直线连接符 18"/>
          <p:cNvCxnSpPr/>
          <p:nvPr/>
        </p:nvCxnSpPr>
        <p:spPr>
          <a:xfrm>
            <a:off x="5385119" y="571500"/>
            <a:ext cx="0" cy="5734707"/>
          </a:xfrm>
          <a:prstGeom prst="line">
            <a:avLst/>
          </a:prstGeom>
          <a:ln w="38100"/>
        </p:spPr>
        <p:style>
          <a:lnRef idx="3">
            <a:schemeClr val="accent3"/>
          </a:lnRef>
          <a:fillRef idx="0">
            <a:schemeClr val="accent3"/>
          </a:fillRef>
          <a:effectRef idx="2">
            <a:schemeClr val="accent3"/>
          </a:effectRef>
          <a:fontRef idx="minor">
            <a:schemeClr val="tx1"/>
          </a:fontRef>
        </p:style>
      </p:cxnSp>
      <p:pic>
        <p:nvPicPr>
          <p:cNvPr id="2" name="图片 1"/>
          <p:cNvPicPr>
            <a:picLocks noChangeAspect="1"/>
          </p:cNvPicPr>
          <p:nvPr/>
        </p:nvPicPr>
        <p:blipFill>
          <a:blip r:embed="rId5"/>
          <a:stretch>
            <a:fillRect/>
          </a:stretch>
        </p:blipFill>
        <p:spPr>
          <a:xfrm>
            <a:off x="7143147" y="1518791"/>
            <a:ext cx="2605044" cy="548430"/>
          </a:xfrm>
          <a:prstGeom prst="rect">
            <a:avLst/>
          </a:prstGeom>
        </p:spPr>
      </p:pic>
      <p:sp>
        <p:nvSpPr>
          <p:cNvPr id="21" name="Text Box 3"/>
          <p:cNvSpPr txBox="1">
            <a:spLocks noChangeArrowheads="1"/>
          </p:cNvSpPr>
          <p:nvPr/>
        </p:nvSpPr>
        <p:spPr bwMode="auto">
          <a:xfrm>
            <a:off x="5528167" y="582370"/>
            <a:ext cx="590391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zh-CN" altLang="en-US" sz="2800" b="1" dirty="0" smtClean="0">
                <a:latin typeface="Songti SC" charset="-122"/>
                <a:ea typeface="Songti SC" charset="-122"/>
                <a:cs typeface="Songti SC" charset="-122"/>
              </a:rPr>
              <a:t>（</a:t>
            </a:r>
            <a:r>
              <a:rPr lang="en-US" altLang="zh-CN" sz="2800" b="1" dirty="0" smtClean="0">
                <a:latin typeface="Songti SC" charset="-122"/>
                <a:ea typeface="Songti SC" charset="-122"/>
                <a:cs typeface="Songti SC" charset="-122"/>
              </a:rPr>
              <a:t>1</a:t>
            </a:r>
            <a:r>
              <a:rPr lang="zh-CN" altLang="en-US" sz="2800" b="1" dirty="0" smtClean="0">
                <a:latin typeface="Songti SC" charset="-122"/>
                <a:ea typeface="Songti SC" charset="-122"/>
                <a:cs typeface="Songti SC" charset="-122"/>
              </a:rPr>
              <a:t>）约束方程中加入人工变量，</a:t>
            </a:r>
          </a:p>
          <a:p>
            <a:pPr algn="l">
              <a:spcBef>
                <a:spcPct val="0"/>
              </a:spcBef>
            </a:pPr>
            <a:r>
              <a:rPr lang="zh-CN" altLang="en-US" sz="2800" b="1" dirty="0">
                <a:latin typeface="Songti SC" charset="-122"/>
                <a:ea typeface="Songti SC" charset="-122"/>
                <a:cs typeface="Songti SC" charset="-122"/>
              </a:rPr>
              <a:t> </a:t>
            </a:r>
            <a:r>
              <a:rPr lang="zh-CN" altLang="en-US" sz="2800" b="1" dirty="0" smtClean="0">
                <a:latin typeface="Songti SC" charset="-122"/>
                <a:ea typeface="Songti SC" charset="-122"/>
                <a:cs typeface="Songti SC" charset="-122"/>
              </a:rPr>
              <a:t>         得第一阶段的数学模型：</a:t>
            </a:r>
            <a:endParaRPr lang="zh-CN" altLang="en-US" sz="2800" b="1" dirty="0">
              <a:latin typeface="Songti SC" charset="-122"/>
              <a:ea typeface="Songti SC" charset="-122"/>
              <a:cs typeface="Songti SC" charset="-122"/>
            </a:endParaRPr>
          </a:p>
        </p:txBody>
      </p:sp>
      <p:pic>
        <p:nvPicPr>
          <p:cNvPr id="3" name="图片 2"/>
          <p:cNvPicPr>
            <a:picLocks noChangeAspect="1"/>
          </p:cNvPicPr>
          <p:nvPr/>
        </p:nvPicPr>
        <p:blipFill>
          <a:blip r:embed="rId6"/>
          <a:stretch>
            <a:fillRect/>
          </a:stretch>
        </p:blipFill>
        <p:spPr>
          <a:xfrm>
            <a:off x="9653149" y="4455429"/>
            <a:ext cx="1053396" cy="441747"/>
          </a:xfrm>
          <a:prstGeom prst="rect">
            <a:avLst/>
          </a:prstGeom>
        </p:spPr>
      </p:pic>
      <p:pic>
        <p:nvPicPr>
          <p:cNvPr id="4" name="图片 3"/>
          <p:cNvPicPr>
            <a:picLocks noChangeAspect="1"/>
          </p:cNvPicPr>
          <p:nvPr/>
        </p:nvPicPr>
        <p:blipFill>
          <a:blip r:embed="rId7"/>
          <a:stretch>
            <a:fillRect/>
          </a:stretch>
        </p:blipFill>
        <p:spPr>
          <a:xfrm>
            <a:off x="7936906" y="4988981"/>
            <a:ext cx="4055295" cy="487855"/>
          </a:xfrm>
          <a:prstGeom prst="rect">
            <a:avLst/>
          </a:prstGeom>
        </p:spPr>
      </p:pic>
      <p:pic>
        <p:nvPicPr>
          <p:cNvPr id="5" name="图片 4"/>
          <p:cNvPicPr>
            <a:picLocks noChangeAspect="1"/>
          </p:cNvPicPr>
          <p:nvPr/>
        </p:nvPicPr>
        <p:blipFill>
          <a:blip r:embed="rId8"/>
          <a:stretch>
            <a:fillRect/>
          </a:stretch>
        </p:blipFill>
        <p:spPr>
          <a:xfrm>
            <a:off x="7936906" y="5469088"/>
            <a:ext cx="2497756" cy="512360"/>
          </a:xfrm>
          <a:prstGeom prst="rect">
            <a:avLst/>
          </a:prstGeom>
        </p:spPr>
      </p:pic>
    </p:spTree>
    <p:extLst>
      <p:ext uri="{BB962C8B-B14F-4D97-AF65-F5344CB8AC3E}">
        <p14:creationId xmlns:p14="http://schemas.microsoft.com/office/powerpoint/2010/main" xmlns="" val="113135234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1+#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p:nvPr>
        </p:nvSpPr>
        <p:spPr>
          <a:xfrm>
            <a:off x="2603500" y="5672138"/>
            <a:ext cx="7740650" cy="476250"/>
          </a:xfrm>
        </p:spPr>
        <p:txBody>
          <a:bodyPr/>
          <a:lstStyle/>
          <a:p>
            <a:pPr eaLnBrk="1" hangingPunct="1">
              <a:buFont typeface="Wingdings" charset="2"/>
              <a:buNone/>
              <a:defRPr/>
            </a:pPr>
            <a:r>
              <a:rPr lang="zh-CN" altLang="en-US" b="1">
                <a:latin typeface="Times New Roman" charset="0"/>
                <a:ea typeface="宋体" charset="0"/>
              </a:rPr>
              <a:t>注：基可行解的数目是有限个，不会超过      。</a:t>
            </a:r>
          </a:p>
        </p:txBody>
      </p:sp>
      <p:graphicFrame>
        <p:nvGraphicFramePr>
          <p:cNvPr id="253955" name="Object 3"/>
          <p:cNvGraphicFramePr>
            <a:graphicFrameLocks noChangeAspect="1"/>
          </p:cNvGraphicFramePr>
          <p:nvPr/>
        </p:nvGraphicFramePr>
        <p:xfrm>
          <a:off x="9126539" y="5589588"/>
          <a:ext cx="649287" cy="685800"/>
        </p:xfrm>
        <a:graphic>
          <a:graphicData uri="http://schemas.openxmlformats.org/presentationml/2006/ole">
            <p:oleObj spid="_x0000_s218154" name="Equation" r:id="rId3" imgW="228600" imgH="241300" progId="">
              <p:embed/>
            </p:oleObj>
          </a:graphicData>
        </a:graphic>
      </p:graphicFrame>
      <p:grpSp>
        <p:nvGrpSpPr>
          <p:cNvPr id="253956" name="Group 4"/>
          <p:cNvGrpSpPr>
            <a:grpSpLocks/>
          </p:cNvGrpSpPr>
          <p:nvPr/>
        </p:nvGrpSpPr>
        <p:grpSpPr bwMode="auto">
          <a:xfrm>
            <a:off x="3648076" y="2133601"/>
            <a:ext cx="4581525" cy="2544763"/>
            <a:chOff x="2336" y="255"/>
            <a:chExt cx="2886" cy="1603"/>
          </a:xfrm>
        </p:grpSpPr>
        <p:sp>
          <p:nvSpPr>
            <p:cNvPr id="253957" name="Rectangle 5"/>
            <p:cNvSpPr>
              <a:spLocks noChangeArrowheads="1"/>
            </p:cNvSpPr>
            <p:nvPr/>
          </p:nvSpPr>
          <p:spPr bwMode="auto">
            <a:xfrm>
              <a:off x="2336" y="255"/>
              <a:ext cx="2880" cy="1584"/>
            </a:xfrm>
            <a:prstGeom prst="rect">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spcBef>
                  <a:spcPct val="50000"/>
                </a:spcBef>
                <a:defRPr/>
              </a:pPr>
              <a:endParaRPr lang="zh-CN" altLang="en-US"/>
            </a:p>
          </p:txBody>
        </p:sp>
        <p:sp>
          <p:nvSpPr>
            <p:cNvPr id="253958" name="Line 6"/>
            <p:cNvSpPr>
              <a:spLocks noChangeShapeType="1"/>
            </p:cNvSpPr>
            <p:nvPr/>
          </p:nvSpPr>
          <p:spPr bwMode="auto">
            <a:xfrm flipH="1">
              <a:off x="2342" y="274"/>
              <a:ext cx="432" cy="52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endParaRPr lang="zh-CN" altLang="en-US"/>
            </a:p>
          </p:txBody>
        </p:sp>
        <p:sp>
          <p:nvSpPr>
            <p:cNvPr id="253959" name="Line 7"/>
            <p:cNvSpPr>
              <a:spLocks noChangeShapeType="1"/>
            </p:cNvSpPr>
            <p:nvPr/>
          </p:nvSpPr>
          <p:spPr bwMode="auto">
            <a:xfrm flipH="1">
              <a:off x="2342" y="274"/>
              <a:ext cx="912" cy="110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endParaRPr lang="zh-CN" altLang="en-US"/>
            </a:p>
          </p:txBody>
        </p:sp>
        <p:sp>
          <p:nvSpPr>
            <p:cNvPr id="253960" name="Line 8"/>
            <p:cNvSpPr>
              <a:spLocks noChangeShapeType="1"/>
            </p:cNvSpPr>
            <p:nvPr/>
          </p:nvSpPr>
          <p:spPr bwMode="auto">
            <a:xfrm flipH="1">
              <a:off x="2440" y="300"/>
              <a:ext cx="1347" cy="154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endParaRPr lang="zh-CN" altLang="en-US"/>
            </a:p>
          </p:txBody>
        </p:sp>
        <p:sp>
          <p:nvSpPr>
            <p:cNvPr id="253961" name="Line 9"/>
            <p:cNvSpPr>
              <a:spLocks noChangeShapeType="1"/>
            </p:cNvSpPr>
            <p:nvPr/>
          </p:nvSpPr>
          <p:spPr bwMode="auto">
            <a:xfrm flipH="1">
              <a:off x="3062" y="255"/>
              <a:ext cx="1451" cy="160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endParaRPr lang="zh-CN" altLang="en-US"/>
            </a:p>
          </p:txBody>
        </p:sp>
        <p:sp>
          <p:nvSpPr>
            <p:cNvPr id="253962" name="Line 10"/>
            <p:cNvSpPr>
              <a:spLocks noChangeShapeType="1"/>
            </p:cNvSpPr>
            <p:nvPr/>
          </p:nvSpPr>
          <p:spPr bwMode="auto">
            <a:xfrm flipH="1">
              <a:off x="3651" y="255"/>
              <a:ext cx="1452" cy="160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endParaRPr lang="zh-CN" altLang="en-US"/>
            </a:p>
          </p:txBody>
        </p:sp>
        <p:sp>
          <p:nvSpPr>
            <p:cNvPr id="253963" name="Line 11"/>
            <p:cNvSpPr>
              <a:spLocks noChangeShapeType="1"/>
            </p:cNvSpPr>
            <p:nvPr/>
          </p:nvSpPr>
          <p:spPr bwMode="auto">
            <a:xfrm flipH="1">
              <a:off x="4286" y="754"/>
              <a:ext cx="907" cy="105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endParaRPr lang="zh-CN" altLang="en-US"/>
            </a:p>
          </p:txBody>
        </p:sp>
        <p:sp>
          <p:nvSpPr>
            <p:cNvPr id="253964" name="Line 12"/>
            <p:cNvSpPr>
              <a:spLocks noChangeShapeType="1"/>
            </p:cNvSpPr>
            <p:nvPr/>
          </p:nvSpPr>
          <p:spPr bwMode="auto">
            <a:xfrm flipH="1">
              <a:off x="4831" y="1371"/>
              <a:ext cx="391" cy="4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endParaRPr lang="zh-CN" altLang="en-US"/>
            </a:p>
          </p:txBody>
        </p:sp>
      </p:grpSp>
      <p:sp>
        <p:nvSpPr>
          <p:cNvPr id="253965" name="Oval 13"/>
          <p:cNvSpPr>
            <a:spLocks noChangeArrowheads="1"/>
          </p:cNvSpPr>
          <p:nvPr/>
        </p:nvSpPr>
        <p:spPr bwMode="auto">
          <a:xfrm>
            <a:off x="4727575" y="2638425"/>
            <a:ext cx="1600200" cy="1600200"/>
          </a:xfrm>
          <a:prstGeom prst="ellipse">
            <a:avLst/>
          </a:prstGeom>
          <a:solidFill>
            <a:srgbClr val="00CC00"/>
          </a:solidFill>
          <a:ln w="9525">
            <a:solidFill>
              <a:srgbClr val="00CC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spcBef>
                <a:spcPct val="50000"/>
              </a:spcBef>
              <a:defRPr/>
            </a:pPr>
            <a:endParaRPr lang="zh-CN" altLang="en-US"/>
          </a:p>
        </p:txBody>
      </p:sp>
      <p:sp>
        <p:nvSpPr>
          <p:cNvPr id="253966" name="Oval 14"/>
          <p:cNvSpPr>
            <a:spLocks noChangeArrowheads="1"/>
          </p:cNvSpPr>
          <p:nvPr/>
        </p:nvSpPr>
        <p:spPr bwMode="auto">
          <a:xfrm>
            <a:off x="5794375" y="2638425"/>
            <a:ext cx="1600200" cy="1600200"/>
          </a:xfrm>
          <a:prstGeom prst="ellipse">
            <a:avLst/>
          </a:prstGeom>
          <a:solidFill>
            <a:srgbClr val="FF66FF">
              <a:alpha val="70000"/>
            </a:srgbClr>
          </a:solidFill>
          <a:ln>
            <a:noFill/>
          </a:ln>
          <a:effectLst/>
          <a:extLst>
            <a:ext uri="{91240B29-F687-4F45-9708-019B960494DF}">
              <a14:hiddenLine xmlns:a14="http://schemas.microsoft.com/office/drawing/2010/main" xmlns="" w="9525">
                <a:solidFill>
                  <a:srgbClr val="00CC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spcBef>
                <a:spcPct val="50000"/>
              </a:spcBef>
              <a:defRPr/>
            </a:pPr>
            <a:endParaRPr lang="zh-CN" altLang="en-US">
              <a:solidFill>
                <a:schemeClr val="folHlink"/>
              </a:solidFill>
            </a:endParaRPr>
          </a:p>
        </p:txBody>
      </p:sp>
      <p:sp>
        <p:nvSpPr>
          <p:cNvPr id="253967" name="Text Box 15"/>
          <p:cNvSpPr txBox="1">
            <a:spLocks noChangeArrowheads="1"/>
          </p:cNvSpPr>
          <p:nvPr/>
        </p:nvSpPr>
        <p:spPr bwMode="auto">
          <a:xfrm>
            <a:off x="3648076" y="4078288"/>
            <a:ext cx="16557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latin typeface="Times New Roman" charset="0"/>
                <a:ea typeface="宋体" charset="0"/>
              </a:rPr>
              <a:t>非可行解</a:t>
            </a:r>
          </a:p>
        </p:txBody>
      </p:sp>
      <p:sp>
        <p:nvSpPr>
          <p:cNvPr id="253968" name="Text Box 16"/>
          <p:cNvSpPr txBox="1">
            <a:spLocks noChangeArrowheads="1"/>
          </p:cNvSpPr>
          <p:nvPr/>
        </p:nvSpPr>
        <p:spPr bwMode="auto">
          <a:xfrm>
            <a:off x="5083215" y="2925763"/>
            <a:ext cx="553998"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a:spAutoFit/>
          </a:bodyPr>
          <a:lstStyle/>
          <a:p>
            <a:pPr eaLnBrk="1" hangingPunct="1">
              <a:spcBef>
                <a:spcPct val="50000"/>
              </a:spcBef>
              <a:defRPr/>
            </a:pPr>
            <a:r>
              <a:rPr lang="zh-CN" altLang="en-US" sz="2400" b="1">
                <a:latin typeface="Times New Roman" charset="0"/>
                <a:ea typeface="宋体" charset="0"/>
              </a:rPr>
              <a:t>可行解</a:t>
            </a:r>
          </a:p>
        </p:txBody>
      </p:sp>
      <p:sp>
        <p:nvSpPr>
          <p:cNvPr id="253969" name="Text Box 17"/>
          <p:cNvSpPr txBox="1">
            <a:spLocks noChangeArrowheads="1"/>
          </p:cNvSpPr>
          <p:nvPr/>
        </p:nvSpPr>
        <p:spPr bwMode="auto">
          <a:xfrm>
            <a:off x="6523077" y="3070226"/>
            <a:ext cx="553998" cy="1008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a:spAutoFit/>
          </a:bodyPr>
          <a:lstStyle/>
          <a:p>
            <a:pPr eaLnBrk="1" hangingPunct="1">
              <a:spcBef>
                <a:spcPct val="50000"/>
              </a:spcBef>
              <a:defRPr/>
            </a:pPr>
            <a:r>
              <a:rPr lang="zh-CN" altLang="en-US" sz="2400" b="1">
                <a:latin typeface="Times New Roman" charset="0"/>
                <a:ea typeface="宋体" charset="0"/>
              </a:rPr>
              <a:t>基 解</a:t>
            </a:r>
          </a:p>
        </p:txBody>
      </p:sp>
      <p:sp>
        <p:nvSpPr>
          <p:cNvPr id="253970" name="Text Box 18"/>
          <p:cNvSpPr txBox="1">
            <a:spLocks noChangeArrowheads="1"/>
          </p:cNvSpPr>
          <p:nvPr/>
        </p:nvSpPr>
        <p:spPr bwMode="auto">
          <a:xfrm>
            <a:off x="6311901" y="4870450"/>
            <a:ext cx="15843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latin typeface="Times New Roman" charset="0"/>
                <a:ea typeface="宋体" charset="0"/>
              </a:rPr>
              <a:t>基可行解</a:t>
            </a:r>
          </a:p>
        </p:txBody>
      </p:sp>
      <p:sp>
        <p:nvSpPr>
          <p:cNvPr id="253971" name="Line 19"/>
          <p:cNvSpPr>
            <a:spLocks noChangeShapeType="1"/>
          </p:cNvSpPr>
          <p:nvPr/>
        </p:nvSpPr>
        <p:spPr bwMode="auto">
          <a:xfrm flipH="1" flipV="1">
            <a:off x="6024564" y="3617914"/>
            <a:ext cx="358775" cy="1296987"/>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1" hangingPunct="1">
              <a:spcBef>
                <a:spcPct val="50000"/>
              </a:spcBef>
              <a:defRPr/>
            </a:pPr>
            <a:endParaRPr lang="zh-CN" altLang="en-US"/>
          </a:p>
        </p:txBody>
      </p:sp>
      <p:sp>
        <p:nvSpPr>
          <p:cNvPr id="253972" name="Text Box 20"/>
          <p:cNvSpPr txBox="1">
            <a:spLocks noChangeArrowheads="1"/>
          </p:cNvSpPr>
          <p:nvPr/>
        </p:nvSpPr>
        <p:spPr bwMode="auto">
          <a:xfrm>
            <a:off x="1512889" y="973139"/>
            <a:ext cx="280828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800" b="1">
                <a:latin typeface="Times New Roman" charset="0"/>
                <a:ea typeface="宋体" charset="0"/>
              </a:rPr>
              <a:t>解之间的关系</a:t>
            </a:r>
            <a:endParaRPr lang="en-US" altLang="zh-CN" sz="2800" b="1" dirty="0">
              <a:latin typeface="Times New Roman" charset="0"/>
              <a:ea typeface="宋体" charset="0"/>
            </a:endParaRPr>
          </a:p>
        </p:txBody>
      </p:sp>
      <p:sp>
        <p:nvSpPr>
          <p:cNvPr id="253973" name="Text Box 21"/>
          <p:cNvSpPr txBox="1">
            <a:spLocks noChangeArrowheads="1"/>
          </p:cNvSpPr>
          <p:nvPr/>
        </p:nvSpPr>
        <p:spPr bwMode="auto">
          <a:xfrm>
            <a:off x="8975726" y="2276475"/>
            <a:ext cx="11525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a:latin typeface="Times New Roman" charset="0"/>
                <a:ea typeface="宋体" charset="0"/>
              </a:rPr>
              <a:t>解空间</a:t>
            </a:r>
          </a:p>
        </p:txBody>
      </p:sp>
      <p:sp>
        <p:nvSpPr>
          <p:cNvPr id="253974" name="AutoShape 22"/>
          <p:cNvSpPr>
            <a:spLocks noChangeArrowheads="1"/>
          </p:cNvSpPr>
          <p:nvPr/>
        </p:nvSpPr>
        <p:spPr bwMode="auto">
          <a:xfrm rot="10031744">
            <a:off x="7824788" y="2349500"/>
            <a:ext cx="1008062" cy="503238"/>
          </a:xfrm>
          <a:prstGeom prst="rightArrow">
            <a:avLst>
              <a:gd name="adj1" fmla="val 50000"/>
              <a:gd name="adj2" fmla="val 50079"/>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spcBef>
                <a:spcPct val="50000"/>
              </a:spcBef>
              <a:defRPr/>
            </a:pPr>
            <a:endParaRPr lang="zh-CN" altLang="en-US"/>
          </a:p>
        </p:txBody>
      </p:sp>
      <p:sp>
        <p:nvSpPr>
          <p:cNvPr id="23" name="矩形 22"/>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4" name="矩形 23"/>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5" name="矩形 24"/>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7" name="Text Box 6"/>
          <p:cNvSpPr txBox="1">
            <a:spLocks noChangeArrowheads="1"/>
          </p:cNvSpPr>
          <p:nvPr/>
        </p:nvSpPr>
        <p:spPr bwMode="auto">
          <a:xfrm>
            <a:off x="1522413" y="214438"/>
            <a:ext cx="1980029"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smtClean="0">
                <a:solidFill>
                  <a:srgbClr val="46A4D0"/>
                </a:solidFill>
                <a:latin typeface="宋体-简 粗体" charset="-122"/>
                <a:ea typeface="宋体-简 粗体" charset="-122"/>
                <a:cs typeface="宋体-简 粗体" charset="-122"/>
                <a:sym typeface="Times New Roman" charset="0"/>
              </a:rPr>
              <a:t>知识点回顾</a:t>
            </a:r>
            <a:endParaRPr lang="zh-CN" altLang="zh-CN" sz="2800" b="1" dirty="0">
              <a:solidFill>
                <a:srgbClr val="46A4D0"/>
              </a:solidFill>
              <a:latin typeface="宋体-简 粗体" charset="-122"/>
              <a:ea typeface="宋体-简 粗体" charset="-122"/>
              <a:cs typeface="宋体-简 粗体" charset="-122"/>
              <a:sym typeface="Times New Roman" charset="0"/>
            </a:endParaRPr>
          </a:p>
          <a:p>
            <a:pPr>
              <a:lnSpc>
                <a:spcPct val="150000"/>
              </a:lnSpc>
            </a:pPr>
            <a:r>
              <a:rPr lang="en-US" altLang="zh-CN" sz="2400" b="1" dirty="0">
                <a:solidFill>
                  <a:srgbClr val="46A4D0"/>
                </a:solidFill>
                <a:latin typeface="宋体-简 粗体" charset="-122"/>
                <a:ea typeface="宋体-简 粗体" charset="-122"/>
                <a:cs typeface="宋体-简 粗体" charset="-122"/>
              </a:rPr>
              <a:t> </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15947305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3956"/>
                                        </p:tgtEl>
                                        <p:attrNameLst>
                                          <p:attrName>style.visibility</p:attrName>
                                        </p:attrNameLst>
                                      </p:cBhvr>
                                      <p:to>
                                        <p:strVal val="visible"/>
                                      </p:to>
                                    </p:set>
                                    <p:animEffect transition="in" filter="wipe(left)">
                                      <p:cBhvr>
                                        <p:cTn id="7" dur="500"/>
                                        <p:tgtEl>
                                          <p:spTgt spid="2539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73"/>
                                        </p:tgtEl>
                                        <p:attrNameLst>
                                          <p:attrName>style.visibility</p:attrName>
                                        </p:attrNameLst>
                                      </p:cBhvr>
                                      <p:to>
                                        <p:strVal val="visible"/>
                                      </p:to>
                                    </p:set>
                                    <p:animEffect transition="in" filter="wipe(left)">
                                      <p:cBhvr>
                                        <p:cTn id="12" dur="500"/>
                                        <p:tgtEl>
                                          <p:spTgt spid="253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74"/>
                                        </p:tgtEl>
                                        <p:attrNameLst>
                                          <p:attrName>style.visibility</p:attrName>
                                        </p:attrNameLst>
                                      </p:cBhvr>
                                      <p:to>
                                        <p:strVal val="visible"/>
                                      </p:to>
                                    </p:set>
                                    <p:animEffect transition="in" filter="wipe(left)">
                                      <p:cBhvr>
                                        <p:cTn id="17" dur="500"/>
                                        <p:tgtEl>
                                          <p:spTgt spid="253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3965"/>
                                        </p:tgtEl>
                                        <p:attrNameLst>
                                          <p:attrName>style.visibility</p:attrName>
                                        </p:attrNameLst>
                                      </p:cBhvr>
                                      <p:to>
                                        <p:strVal val="visible"/>
                                      </p:to>
                                    </p:set>
                                    <p:animEffect transition="in" filter="wipe(left)">
                                      <p:cBhvr>
                                        <p:cTn id="22" dur="500"/>
                                        <p:tgtEl>
                                          <p:spTgt spid="2539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3968"/>
                                        </p:tgtEl>
                                        <p:attrNameLst>
                                          <p:attrName>style.visibility</p:attrName>
                                        </p:attrNameLst>
                                      </p:cBhvr>
                                      <p:to>
                                        <p:strVal val="visible"/>
                                      </p:to>
                                    </p:set>
                                    <p:animEffect transition="in" filter="wipe(left)">
                                      <p:cBhvr>
                                        <p:cTn id="27" dur="500"/>
                                        <p:tgtEl>
                                          <p:spTgt spid="2539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3967"/>
                                        </p:tgtEl>
                                        <p:attrNameLst>
                                          <p:attrName>style.visibility</p:attrName>
                                        </p:attrNameLst>
                                      </p:cBhvr>
                                      <p:to>
                                        <p:strVal val="visible"/>
                                      </p:to>
                                    </p:set>
                                    <p:animEffect transition="in" filter="wipe(left)">
                                      <p:cBhvr>
                                        <p:cTn id="32" dur="500"/>
                                        <p:tgtEl>
                                          <p:spTgt spid="2539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3966"/>
                                        </p:tgtEl>
                                        <p:attrNameLst>
                                          <p:attrName>style.visibility</p:attrName>
                                        </p:attrNameLst>
                                      </p:cBhvr>
                                      <p:to>
                                        <p:strVal val="visible"/>
                                      </p:to>
                                    </p:set>
                                    <p:animEffect transition="in" filter="wipe(left)">
                                      <p:cBhvr>
                                        <p:cTn id="37" dur="500"/>
                                        <p:tgtEl>
                                          <p:spTgt spid="2539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3969"/>
                                        </p:tgtEl>
                                        <p:attrNameLst>
                                          <p:attrName>style.visibility</p:attrName>
                                        </p:attrNameLst>
                                      </p:cBhvr>
                                      <p:to>
                                        <p:strVal val="visible"/>
                                      </p:to>
                                    </p:set>
                                    <p:animEffect transition="in" filter="wipe(left)">
                                      <p:cBhvr>
                                        <p:cTn id="42" dur="500"/>
                                        <p:tgtEl>
                                          <p:spTgt spid="2539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53971"/>
                                        </p:tgtEl>
                                        <p:attrNameLst>
                                          <p:attrName>style.visibility</p:attrName>
                                        </p:attrNameLst>
                                      </p:cBhvr>
                                      <p:to>
                                        <p:strVal val="visible"/>
                                      </p:to>
                                    </p:set>
                                    <p:animEffect transition="in" filter="wipe(left)">
                                      <p:cBhvr>
                                        <p:cTn id="47" dur="500"/>
                                        <p:tgtEl>
                                          <p:spTgt spid="2539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3970"/>
                                        </p:tgtEl>
                                        <p:attrNameLst>
                                          <p:attrName>style.visibility</p:attrName>
                                        </p:attrNameLst>
                                      </p:cBhvr>
                                      <p:to>
                                        <p:strVal val="visible"/>
                                      </p:to>
                                    </p:set>
                                    <p:animEffect transition="in" filter="wipe(left)">
                                      <p:cBhvr>
                                        <p:cTn id="52" dur="500"/>
                                        <p:tgtEl>
                                          <p:spTgt spid="2539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3954"/>
                                        </p:tgtEl>
                                        <p:attrNameLst>
                                          <p:attrName>style.visibility</p:attrName>
                                        </p:attrNameLst>
                                      </p:cBhvr>
                                      <p:to>
                                        <p:strVal val="visible"/>
                                      </p:to>
                                    </p:set>
                                    <p:animEffect transition="in" filter="wipe(left)">
                                      <p:cBhvr>
                                        <p:cTn id="57" dur="500"/>
                                        <p:tgtEl>
                                          <p:spTgt spid="253954"/>
                                        </p:tgtEl>
                                      </p:cBhvr>
                                    </p:animEffect>
                                  </p:childTnLst>
                                </p:cTn>
                              </p:par>
                            </p:childTnLst>
                          </p:cTn>
                        </p:par>
                        <p:par>
                          <p:cTn id="58" fill="hold" nodeType="afterGroup">
                            <p:stCondLst>
                              <p:cond delay="500"/>
                            </p:stCondLst>
                            <p:childTnLst>
                              <p:par>
                                <p:cTn id="59" presetID="22" presetClass="entr" presetSubtype="8" fill="hold" nodeType="afterEffect">
                                  <p:stCondLst>
                                    <p:cond delay="0"/>
                                  </p:stCondLst>
                                  <p:childTnLst>
                                    <p:set>
                                      <p:cBhvr>
                                        <p:cTn id="60" dur="1" fill="hold">
                                          <p:stCondLst>
                                            <p:cond delay="0"/>
                                          </p:stCondLst>
                                        </p:cTn>
                                        <p:tgtEl>
                                          <p:spTgt spid="253955"/>
                                        </p:tgtEl>
                                        <p:attrNameLst>
                                          <p:attrName>style.visibility</p:attrName>
                                        </p:attrNameLst>
                                      </p:cBhvr>
                                      <p:to>
                                        <p:strVal val="visible"/>
                                      </p:to>
                                    </p:set>
                                    <p:animEffect transition="in" filter="wipe(left)">
                                      <p:cBhvr>
                                        <p:cTn id="61" dur="500"/>
                                        <p:tgtEl>
                                          <p:spTgt spid="253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p:bldP spid="253965" grpId="0" animBg="1"/>
      <p:bldP spid="253966" grpId="0" animBg="1"/>
      <p:bldP spid="253967" grpId="0"/>
      <p:bldP spid="253968" grpId="0"/>
      <p:bldP spid="253969" grpId="0"/>
      <p:bldP spid="253970" grpId="0"/>
      <p:bldP spid="253973" grpId="0"/>
      <p:bldP spid="25397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6434138" y="2151612"/>
            <a:ext cx="720725"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27" name="Rectangle 3"/>
          <p:cNvSpPr>
            <a:spLocks noChangeArrowheads="1"/>
          </p:cNvSpPr>
          <p:nvPr/>
        </p:nvSpPr>
        <p:spPr bwMode="auto">
          <a:xfrm>
            <a:off x="7945437" y="2135737"/>
            <a:ext cx="1441450"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28" name="Rectangle 4"/>
          <p:cNvSpPr>
            <a:spLocks noChangeArrowheads="1"/>
          </p:cNvSpPr>
          <p:nvPr/>
        </p:nvSpPr>
        <p:spPr bwMode="auto">
          <a:xfrm>
            <a:off x="5497512" y="2151612"/>
            <a:ext cx="793750" cy="1584325"/>
          </a:xfrm>
          <a:prstGeom prst="rect">
            <a:avLst/>
          </a:prstGeom>
          <a:solidFill>
            <a:srgbClr val="67D967">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29" name="Rectangle 5"/>
          <p:cNvSpPr>
            <a:spLocks noChangeArrowheads="1"/>
          </p:cNvSpPr>
          <p:nvPr/>
        </p:nvSpPr>
        <p:spPr bwMode="auto">
          <a:xfrm>
            <a:off x="7945438" y="4310612"/>
            <a:ext cx="720725"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30" name="Rectangle 6"/>
          <p:cNvSpPr>
            <a:spLocks noChangeArrowheads="1"/>
          </p:cNvSpPr>
          <p:nvPr/>
        </p:nvSpPr>
        <p:spPr bwMode="auto">
          <a:xfrm>
            <a:off x="5568950" y="4310612"/>
            <a:ext cx="1441450"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31" name="Rectangle 7"/>
          <p:cNvSpPr>
            <a:spLocks noChangeArrowheads="1"/>
          </p:cNvSpPr>
          <p:nvPr/>
        </p:nvSpPr>
        <p:spPr bwMode="auto">
          <a:xfrm>
            <a:off x="3416300" y="4829724"/>
            <a:ext cx="6985000" cy="504825"/>
          </a:xfrm>
          <a:prstGeom prst="rect">
            <a:avLst/>
          </a:prstGeom>
          <a:solidFill>
            <a:srgbClr val="FF8C3D">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32" name="Rectangle 8"/>
          <p:cNvSpPr>
            <a:spLocks noChangeArrowheads="1"/>
          </p:cNvSpPr>
          <p:nvPr/>
        </p:nvSpPr>
        <p:spPr bwMode="auto">
          <a:xfrm>
            <a:off x="3368675" y="3199362"/>
            <a:ext cx="6985000" cy="504825"/>
          </a:xfrm>
          <a:prstGeom prst="rect">
            <a:avLst/>
          </a:prstGeom>
          <a:solidFill>
            <a:srgbClr val="FF8C3D">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333833" name="Group 9"/>
          <p:cNvGraphicFramePr>
            <a:graphicFrameLocks noGrp="1"/>
          </p:cNvGraphicFramePr>
          <p:nvPr>
            <p:extLst>
              <p:ext uri="{D42A27DB-BD31-4B8C-83A1-F6EECF244321}">
                <p14:modId xmlns:p14="http://schemas.microsoft.com/office/powerpoint/2010/main" xmlns="" val="2018373832"/>
              </p:ext>
            </p:extLst>
          </p:nvPr>
        </p:nvGraphicFramePr>
        <p:xfrm>
          <a:off x="1681163" y="1084812"/>
          <a:ext cx="8785225" cy="5403215"/>
        </p:xfrm>
        <a:graphic>
          <a:graphicData uri="http://schemas.openxmlformats.org/drawingml/2006/table">
            <a:tbl>
              <a:tblPr/>
              <a:tblGrid>
                <a:gridCol w="647700">
                  <a:extLst>
                    <a:ext uri="{9D8B030D-6E8A-4147-A177-3AD203B41FA5}">
                      <a16:colId xmlns:a16="http://schemas.microsoft.com/office/drawing/2014/main" xmlns="" val="20000"/>
                    </a:ext>
                  </a:extLst>
                </a:gridCol>
                <a:gridCol w="1044575">
                  <a:extLst>
                    <a:ext uri="{9D8B030D-6E8A-4147-A177-3AD203B41FA5}">
                      <a16:colId xmlns:a16="http://schemas.microsoft.com/office/drawing/2014/main" xmlns="" val="20001"/>
                    </a:ext>
                  </a:extLst>
                </a:gridCol>
                <a:gridCol w="6372225">
                  <a:extLst>
                    <a:ext uri="{9D8B030D-6E8A-4147-A177-3AD203B41FA5}">
                      <a16:colId xmlns:a16="http://schemas.microsoft.com/office/drawing/2014/main" xmlns="" val="20002"/>
                    </a:ext>
                  </a:extLst>
                </a:gridCol>
                <a:gridCol w="720725">
                  <a:extLst>
                    <a:ext uri="{9D8B030D-6E8A-4147-A177-3AD203B41FA5}">
                      <a16:colId xmlns:a16="http://schemas.microsoft.com/office/drawing/2014/main" xmlns="" val="20003"/>
                    </a:ext>
                  </a:extLst>
                </a:gridCol>
              </a:tblGrid>
              <a:tr h="196850">
                <a:tc grid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dirty="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0</a:t>
                      </a:r>
                      <a:r>
                        <a:rPr kumimoji="1" lang="zh-CN" altLang="en-US" sz="2800" b="0" i="0" u="none" strike="noStrike" cap="none" normalizeH="0" baseline="0" dirty="0" smtClean="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0          0       </a:t>
                      </a:r>
                      <a:r>
                        <a:rPr kumimoji="1" lang="en-US" altLang="zh-CN" sz="2800" b="0" i="0" u="none" strike="noStrike" cap="none" normalizeH="0" baseline="0" dirty="0">
                          <a:ln>
                            <a:noFill/>
                          </a:ln>
                          <a:solidFill>
                            <a:schemeClr val="tx1"/>
                          </a:solidFill>
                          <a:effectLst/>
                          <a:latin typeface="Times New Roman" charset="0"/>
                          <a:ea typeface="PMingLiU" charset="0"/>
                        </a:rPr>
                        <a:t>0       0      </a:t>
                      </a:r>
                      <a:r>
                        <a:rPr kumimoji="1" lang="zh-CN" altLang="en-US" sz="2800" b="0" i="0" u="none" strike="noStrike" cap="none" normalizeH="0" baseline="0" dirty="0" smtClean="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 1      </a:t>
                      </a:r>
                      <a:r>
                        <a:rPr kumimoji="1" lang="zh-CN" altLang="en-US" sz="2800" b="0" i="0" u="none" strike="noStrike" cap="none" normalizeH="0" baseline="0" dirty="0" smtClean="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1</a:t>
                      </a: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B</a:t>
                      </a:r>
                      <a:endParaRPr kumimoji="1" lang="en-US" altLang="zh-CN"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  x</a:t>
                      </a:r>
                      <a:r>
                        <a:rPr kumimoji="1" lang="en-US" altLang="zh-CN" sz="2800" b="0" i="1" u="none" strike="noStrike" cap="none" normalizeH="0" baseline="-25000">
                          <a:ln>
                            <a:noFill/>
                          </a:ln>
                          <a:solidFill>
                            <a:schemeClr val="tx1"/>
                          </a:solidFill>
                          <a:effectLst/>
                          <a:latin typeface="Times New Roman" charset="0"/>
                          <a:ea typeface="PMingLiU" charset="0"/>
                        </a:rPr>
                        <a:t>1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2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3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4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5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6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7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161607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4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6</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 x</a:t>
                      </a:r>
                      <a:r>
                        <a:rPr kumimoji="1" lang="en-US" altLang="zh-CN" sz="2800" b="0" i="1" u="none" strike="noStrike" cap="none" normalizeH="0" baseline="-25000">
                          <a:ln>
                            <a:noFill/>
                          </a:ln>
                          <a:solidFill>
                            <a:schemeClr val="tx1"/>
                          </a:solidFill>
                          <a:effectLst/>
                          <a:latin typeface="Times New Roman" charset="0"/>
                          <a:ea typeface="PMingLiU" charset="0"/>
                        </a:rPr>
                        <a:t>7</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11</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3</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r>
                        <a:rPr kumimoji="1" lang="en-US" altLang="zh-CN" sz="2800" b="0" i="0" u="none" strike="noStrike" cap="none" normalizeH="0" baseline="0">
                          <a:ln>
                            <a:noFill/>
                          </a:ln>
                          <a:solidFill>
                            <a:schemeClr val="tx1"/>
                          </a:solidFill>
                          <a:effectLst/>
                          <a:latin typeface="Times New Roman" charset="0"/>
                          <a:ea typeface="PMingLiU" charset="0"/>
                        </a:rPr>
                        <a:t>1         -2          1        1       0       0       0</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-4         1           2        0      -1      1       0</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-2         0           1        0       0       0       1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71450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1" u="none" strike="noStrike" cap="none" normalizeH="0" baseline="-2500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smtClean="0">
                          <a:ln>
                            <a:noFill/>
                          </a:ln>
                          <a:solidFill>
                            <a:schemeClr val="tx1"/>
                          </a:solidFill>
                          <a:effectLst/>
                          <a:latin typeface="Times New Roman" charset="0"/>
                          <a:ea typeface="PMingLiU" charset="0"/>
                        </a:rPr>
                        <a:t>—</a:t>
                      </a:r>
                      <a:endParaRPr kumimoji="1" lang="zh-CN" altLang="en-US" sz="2800" b="0" i="0"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0"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smtClean="0">
                          <a:ln>
                            <a:noFill/>
                          </a:ln>
                          <a:solidFill>
                            <a:schemeClr val="tx1"/>
                          </a:solidFill>
                          <a:effectLst/>
                          <a:latin typeface="Times New Roman" charset="0"/>
                          <a:ea typeface="PMingLiU" charset="0"/>
                        </a:rPr>
                        <a:t>—</a:t>
                      </a: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5877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33882" name="Rectangle 58"/>
          <p:cNvSpPr>
            <a:spLocks noChangeArrowheads="1"/>
          </p:cNvSpPr>
          <p:nvPr/>
        </p:nvSpPr>
        <p:spPr bwMode="auto">
          <a:xfrm>
            <a:off x="4418012" y="4310612"/>
            <a:ext cx="793750" cy="1584325"/>
          </a:xfrm>
          <a:prstGeom prst="rect">
            <a:avLst/>
          </a:prstGeom>
          <a:solidFill>
            <a:srgbClr val="67D967">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884" name="Rectangle 60"/>
          <p:cNvSpPr>
            <a:spLocks noChangeArrowheads="1"/>
          </p:cNvSpPr>
          <p:nvPr/>
        </p:nvSpPr>
        <p:spPr bwMode="auto">
          <a:xfrm>
            <a:off x="3511824" y="3702133"/>
            <a:ext cx="3642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smtClean="0">
                <a:latin typeface="Times New Roman" charset="0"/>
              </a:rPr>
              <a:t>6</a:t>
            </a:r>
            <a:endParaRPr lang="zh-CN" altLang="en-US" sz="2800" dirty="0">
              <a:latin typeface="Times New Roman" charset="0"/>
            </a:endParaRPr>
          </a:p>
        </p:txBody>
      </p:sp>
      <p:sp>
        <p:nvSpPr>
          <p:cNvPr id="333885" name="Rectangle 61"/>
          <p:cNvSpPr>
            <a:spLocks noChangeArrowheads="1"/>
          </p:cNvSpPr>
          <p:nvPr/>
        </p:nvSpPr>
        <p:spPr bwMode="auto">
          <a:xfrm>
            <a:off x="4473576" y="3720061"/>
            <a:ext cx="4844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smtClean="0">
                <a:latin typeface="Times New Roman" charset="0"/>
              </a:rPr>
              <a:t>-1</a:t>
            </a:r>
            <a:endParaRPr lang="zh-CN" altLang="en-US" sz="2800" dirty="0">
              <a:latin typeface="Times New Roman" charset="0"/>
            </a:endParaRPr>
          </a:p>
        </p:txBody>
      </p:sp>
      <p:sp>
        <p:nvSpPr>
          <p:cNvPr id="333886" name="Rectangle 62"/>
          <p:cNvSpPr>
            <a:spLocks noChangeArrowheads="1"/>
          </p:cNvSpPr>
          <p:nvPr/>
        </p:nvSpPr>
        <p:spPr bwMode="auto">
          <a:xfrm>
            <a:off x="5641180" y="3736428"/>
            <a:ext cx="57864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altLang="zh-CN" sz="2800" smtClean="0">
                <a:latin typeface="Times New Roman" charset="0"/>
              </a:rPr>
              <a:t>-3</a:t>
            </a:r>
            <a:endParaRPr lang="zh-CN" altLang="en-US" sz="2800" dirty="0">
              <a:latin typeface="Times New Roman" charset="0"/>
            </a:endParaRPr>
          </a:p>
        </p:txBody>
      </p:sp>
      <p:sp>
        <p:nvSpPr>
          <p:cNvPr id="333887" name="Rectangle 63"/>
          <p:cNvSpPr>
            <a:spLocks noChangeArrowheads="1"/>
          </p:cNvSpPr>
          <p:nvPr/>
        </p:nvSpPr>
        <p:spPr bwMode="auto">
          <a:xfrm>
            <a:off x="6507162" y="3720061"/>
            <a:ext cx="4508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a:latin typeface="Times New Roman" charset="0"/>
              </a:rPr>
              <a:t> 0</a:t>
            </a:r>
            <a:endParaRPr lang="zh-CN" altLang="en-US" sz="2800" dirty="0">
              <a:latin typeface="Times New Roman" charset="0"/>
            </a:endParaRPr>
          </a:p>
        </p:txBody>
      </p:sp>
      <p:sp>
        <p:nvSpPr>
          <p:cNvPr id="333888" name="Rectangle 64"/>
          <p:cNvSpPr>
            <a:spLocks noChangeArrowheads="1"/>
          </p:cNvSpPr>
          <p:nvPr/>
        </p:nvSpPr>
        <p:spPr bwMode="auto">
          <a:xfrm>
            <a:off x="7405688" y="3720061"/>
            <a:ext cx="3642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a:latin typeface="Times New Roman" charset="0"/>
              </a:rPr>
              <a:t>1</a:t>
            </a:r>
            <a:endParaRPr lang="zh-CN" altLang="en-US" sz="2800" dirty="0">
              <a:latin typeface="Times New Roman" charset="0"/>
            </a:endParaRPr>
          </a:p>
        </p:txBody>
      </p:sp>
      <p:sp>
        <p:nvSpPr>
          <p:cNvPr id="333889" name="Rectangle 65"/>
          <p:cNvSpPr>
            <a:spLocks noChangeArrowheads="1"/>
          </p:cNvSpPr>
          <p:nvPr/>
        </p:nvSpPr>
        <p:spPr bwMode="auto">
          <a:xfrm>
            <a:off x="8193087" y="3720061"/>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890" name="Rectangle 66"/>
          <p:cNvSpPr>
            <a:spLocks noChangeArrowheads="1"/>
          </p:cNvSpPr>
          <p:nvPr/>
        </p:nvSpPr>
        <p:spPr bwMode="auto">
          <a:xfrm>
            <a:off x="8923337" y="3720061"/>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891" name="Rectangle 67"/>
          <p:cNvSpPr>
            <a:spLocks noChangeArrowheads="1"/>
          </p:cNvSpPr>
          <p:nvPr/>
        </p:nvSpPr>
        <p:spPr bwMode="auto">
          <a:xfrm>
            <a:off x="9818687" y="2151611"/>
            <a:ext cx="5397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buClr>
                <a:schemeClr val="folHlink"/>
              </a:buClr>
              <a:buSzPct val="75000"/>
              <a:buFont typeface="Wingdings" charset="2"/>
              <a:buNone/>
            </a:pPr>
            <a:r>
              <a:rPr lang="en-US" altLang="zh-CN" sz="2800">
                <a:latin typeface="Times New Roman" charset="0"/>
              </a:rPr>
              <a:t>11</a:t>
            </a:r>
          </a:p>
        </p:txBody>
      </p:sp>
      <p:sp>
        <p:nvSpPr>
          <p:cNvPr id="333892" name="Rectangle 68"/>
          <p:cNvSpPr>
            <a:spLocks noChangeArrowheads="1"/>
          </p:cNvSpPr>
          <p:nvPr/>
        </p:nvSpPr>
        <p:spPr bwMode="auto">
          <a:xfrm>
            <a:off x="9747251" y="2654849"/>
            <a:ext cx="6381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3/2</a:t>
            </a:r>
            <a:endParaRPr lang="zh-CN" altLang="en-US" sz="2800">
              <a:latin typeface="Times New Roman" charset="0"/>
            </a:endParaRPr>
          </a:p>
        </p:txBody>
      </p:sp>
      <p:sp>
        <p:nvSpPr>
          <p:cNvPr id="333893" name="Rectangle 69"/>
          <p:cNvSpPr>
            <a:spLocks noChangeArrowheads="1"/>
          </p:cNvSpPr>
          <p:nvPr/>
        </p:nvSpPr>
        <p:spPr bwMode="auto">
          <a:xfrm>
            <a:off x="9890125" y="315967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894" name="Rectangle 70"/>
          <p:cNvSpPr>
            <a:spLocks noChangeArrowheads="1"/>
          </p:cNvSpPr>
          <p:nvPr/>
        </p:nvSpPr>
        <p:spPr bwMode="auto">
          <a:xfrm>
            <a:off x="1609726" y="4199487"/>
            <a:ext cx="733425" cy="1671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35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4 </a:t>
            </a:r>
          </a:p>
          <a:p>
            <a:pPr>
              <a:spcBef>
                <a:spcPct val="35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6</a:t>
            </a:r>
          </a:p>
          <a:p>
            <a:pPr>
              <a:spcBef>
                <a:spcPct val="35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3</a:t>
            </a:r>
          </a:p>
        </p:txBody>
      </p:sp>
      <p:sp>
        <p:nvSpPr>
          <p:cNvPr id="333895" name="Rectangle 71"/>
          <p:cNvSpPr>
            <a:spLocks noChangeArrowheads="1"/>
          </p:cNvSpPr>
          <p:nvPr/>
        </p:nvSpPr>
        <p:spPr bwMode="auto">
          <a:xfrm>
            <a:off x="3436938" y="5391699"/>
            <a:ext cx="60944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20000"/>
              </a:spcBef>
              <a:buClr>
                <a:schemeClr val="folHlink"/>
              </a:buClr>
              <a:buSzPct val="75000"/>
              <a:buFont typeface="Wingdings" charset="2"/>
              <a:buNone/>
            </a:pPr>
            <a:r>
              <a:rPr lang="en-US" altLang="zh-CN" sz="2800">
                <a:latin typeface="Times New Roman" charset="0"/>
              </a:rPr>
              <a:t>-2          0           1       0       0       0       1</a:t>
            </a:r>
          </a:p>
        </p:txBody>
      </p:sp>
      <p:sp>
        <p:nvSpPr>
          <p:cNvPr id="333896" name="Rectangle 72"/>
          <p:cNvSpPr>
            <a:spLocks noChangeArrowheads="1"/>
          </p:cNvSpPr>
          <p:nvPr/>
        </p:nvSpPr>
        <p:spPr bwMode="auto">
          <a:xfrm>
            <a:off x="2617787" y="540757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folHlink"/>
              </a:buClr>
              <a:buSzPct val="75000"/>
              <a:buFont typeface="Wingdings" charset="2"/>
              <a:buNone/>
            </a:pPr>
            <a:r>
              <a:rPr lang="en-US" altLang="zh-CN" sz="2800">
                <a:latin typeface="Times New Roman" charset="0"/>
              </a:rPr>
              <a:t>1</a:t>
            </a:r>
          </a:p>
        </p:txBody>
      </p:sp>
      <p:sp>
        <p:nvSpPr>
          <p:cNvPr id="333897" name="Rectangle 73"/>
          <p:cNvSpPr>
            <a:spLocks noChangeArrowheads="1"/>
          </p:cNvSpPr>
          <p:nvPr/>
        </p:nvSpPr>
        <p:spPr bwMode="auto">
          <a:xfrm>
            <a:off x="5786437" y="423917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898" name="Rectangle 74"/>
          <p:cNvSpPr>
            <a:spLocks noChangeArrowheads="1"/>
          </p:cNvSpPr>
          <p:nvPr/>
        </p:nvSpPr>
        <p:spPr bwMode="auto">
          <a:xfrm>
            <a:off x="6594475" y="4223299"/>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899" name="Rectangle 75"/>
          <p:cNvSpPr>
            <a:spLocks noChangeArrowheads="1"/>
          </p:cNvSpPr>
          <p:nvPr/>
        </p:nvSpPr>
        <p:spPr bwMode="auto">
          <a:xfrm>
            <a:off x="7386637" y="4223299"/>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00" name="Rectangle 76"/>
          <p:cNvSpPr>
            <a:spLocks noChangeArrowheads="1"/>
          </p:cNvSpPr>
          <p:nvPr/>
        </p:nvSpPr>
        <p:spPr bwMode="auto">
          <a:xfrm>
            <a:off x="8162925" y="4223299"/>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01" name="Rectangle 77"/>
          <p:cNvSpPr>
            <a:spLocks noChangeArrowheads="1"/>
          </p:cNvSpPr>
          <p:nvPr/>
        </p:nvSpPr>
        <p:spPr bwMode="auto">
          <a:xfrm>
            <a:off x="8905875" y="4215361"/>
            <a:ext cx="481012"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02" name="Rectangle 78"/>
          <p:cNvSpPr>
            <a:spLocks noChangeArrowheads="1"/>
          </p:cNvSpPr>
          <p:nvPr/>
        </p:nvSpPr>
        <p:spPr bwMode="auto">
          <a:xfrm>
            <a:off x="4530725" y="4224886"/>
            <a:ext cx="481012"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-2</a:t>
            </a:r>
            <a:endParaRPr lang="zh-CN" altLang="en-US" sz="2800">
              <a:latin typeface="Times New Roman" charset="0"/>
            </a:endParaRPr>
          </a:p>
        </p:txBody>
      </p:sp>
      <p:sp>
        <p:nvSpPr>
          <p:cNvPr id="333903" name="Rectangle 79"/>
          <p:cNvSpPr>
            <a:spLocks noChangeArrowheads="1"/>
          </p:cNvSpPr>
          <p:nvPr/>
        </p:nvSpPr>
        <p:spPr bwMode="auto">
          <a:xfrm>
            <a:off x="3544887" y="42074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3</a:t>
            </a:r>
            <a:endParaRPr lang="zh-CN" altLang="en-US" sz="2800">
              <a:latin typeface="Times New Roman" charset="0"/>
            </a:endParaRPr>
          </a:p>
        </p:txBody>
      </p:sp>
      <p:sp>
        <p:nvSpPr>
          <p:cNvPr id="333904" name="Rectangle 80"/>
          <p:cNvSpPr>
            <a:spLocks noChangeArrowheads="1"/>
          </p:cNvSpPr>
          <p:nvPr/>
        </p:nvSpPr>
        <p:spPr bwMode="auto">
          <a:xfrm>
            <a:off x="2546350" y="4239174"/>
            <a:ext cx="5397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10</a:t>
            </a:r>
            <a:endParaRPr lang="zh-CN" altLang="en-US" sz="2800">
              <a:latin typeface="Times New Roman" charset="0"/>
            </a:endParaRPr>
          </a:p>
        </p:txBody>
      </p:sp>
      <p:sp>
        <p:nvSpPr>
          <p:cNvPr id="333905" name="Rectangle 81"/>
          <p:cNvSpPr>
            <a:spLocks noChangeArrowheads="1"/>
          </p:cNvSpPr>
          <p:nvPr/>
        </p:nvSpPr>
        <p:spPr bwMode="auto">
          <a:xfrm>
            <a:off x="5786437"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06" name="Rectangle 82"/>
          <p:cNvSpPr>
            <a:spLocks noChangeArrowheads="1"/>
          </p:cNvSpPr>
          <p:nvPr/>
        </p:nvSpPr>
        <p:spPr bwMode="auto">
          <a:xfrm>
            <a:off x="6594475"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07" name="Rectangle 83"/>
          <p:cNvSpPr>
            <a:spLocks noChangeArrowheads="1"/>
          </p:cNvSpPr>
          <p:nvPr/>
        </p:nvSpPr>
        <p:spPr bwMode="auto">
          <a:xfrm>
            <a:off x="7297738" y="4817024"/>
            <a:ext cx="4810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08" name="Rectangle 84"/>
          <p:cNvSpPr>
            <a:spLocks noChangeArrowheads="1"/>
          </p:cNvSpPr>
          <p:nvPr/>
        </p:nvSpPr>
        <p:spPr bwMode="auto">
          <a:xfrm>
            <a:off x="8162925"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09" name="Rectangle 85"/>
          <p:cNvSpPr>
            <a:spLocks noChangeArrowheads="1"/>
          </p:cNvSpPr>
          <p:nvPr/>
        </p:nvSpPr>
        <p:spPr bwMode="auto">
          <a:xfrm>
            <a:off x="8882063" y="4817024"/>
            <a:ext cx="4810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-2</a:t>
            </a:r>
            <a:endParaRPr lang="zh-CN" altLang="en-US" sz="2800">
              <a:latin typeface="Times New Roman" charset="0"/>
            </a:endParaRPr>
          </a:p>
        </p:txBody>
      </p:sp>
      <p:sp>
        <p:nvSpPr>
          <p:cNvPr id="333910" name="Rectangle 86"/>
          <p:cNvSpPr>
            <a:spLocks noChangeArrowheads="1"/>
          </p:cNvSpPr>
          <p:nvPr/>
        </p:nvSpPr>
        <p:spPr bwMode="auto">
          <a:xfrm>
            <a:off x="4632325"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11" name="Rectangle 87"/>
          <p:cNvSpPr>
            <a:spLocks noChangeArrowheads="1"/>
          </p:cNvSpPr>
          <p:nvPr/>
        </p:nvSpPr>
        <p:spPr bwMode="auto">
          <a:xfrm>
            <a:off x="3521075"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12" name="Rectangle 88"/>
          <p:cNvSpPr>
            <a:spLocks noChangeArrowheads="1"/>
          </p:cNvSpPr>
          <p:nvPr/>
        </p:nvSpPr>
        <p:spPr bwMode="auto">
          <a:xfrm>
            <a:off x="2617787" y="4817024"/>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3913" name="Rectangle 89"/>
          <p:cNvSpPr>
            <a:spLocks noChangeArrowheads="1"/>
          </p:cNvSpPr>
          <p:nvPr/>
        </p:nvSpPr>
        <p:spPr bwMode="auto">
          <a:xfrm>
            <a:off x="5786437" y="5967961"/>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14" name="Rectangle 90"/>
          <p:cNvSpPr>
            <a:spLocks noChangeArrowheads="1"/>
          </p:cNvSpPr>
          <p:nvPr/>
        </p:nvSpPr>
        <p:spPr bwMode="auto">
          <a:xfrm>
            <a:off x="6578600" y="5967961"/>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15" name="Rectangle 91"/>
          <p:cNvSpPr>
            <a:spLocks noChangeArrowheads="1"/>
          </p:cNvSpPr>
          <p:nvPr/>
        </p:nvSpPr>
        <p:spPr bwMode="auto">
          <a:xfrm>
            <a:off x="8162925" y="5967961"/>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3917" name="Rectangle 93"/>
          <p:cNvSpPr>
            <a:spLocks noChangeArrowheads="1"/>
          </p:cNvSpPr>
          <p:nvPr/>
        </p:nvSpPr>
        <p:spPr bwMode="auto">
          <a:xfrm>
            <a:off x="3425825" y="5967961"/>
            <a:ext cx="3642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a:latin typeface="Times New Roman" charset="0"/>
              </a:rPr>
              <a:t>0</a:t>
            </a:r>
            <a:endParaRPr lang="zh-CN" altLang="en-US" sz="2800" dirty="0">
              <a:latin typeface="Times New Roman" charset="0"/>
            </a:endParaRPr>
          </a:p>
        </p:txBody>
      </p:sp>
      <p:sp>
        <p:nvSpPr>
          <p:cNvPr id="333918" name="Rectangle 94"/>
          <p:cNvSpPr>
            <a:spLocks noChangeArrowheads="1"/>
          </p:cNvSpPr>
          <p:nvPr/>
        </p:nvSpPr>
        <p:spPr bwMode="auto">
          <a:xfrm>
            <a:off x="4562475" y="5962268"/>
            <a:ext cx="50323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altLang="zh-CN" sz="2800" smtClean="0">
                <a:latin typeface="Times New Roman" charset="0"/>
              </a:rPr>
              <a:t>-1</a:t>
            </a:r>
            <a:endParaRPr lang="zh-CN" altLang="en-US" sz="2800" dirty="0">
              <a:latin typeface="Times New Roman" charset="0"/>
            </a:endParaRPr>
          </a:p>
        </p:txBody>
      </p:sp>
      <p:sp>
        <p:nvSpPr>
          <p:cNvPr id="333919" name="Rectangle 95"/>
          <p:cNvSpPr>
            <a:spLocks noChangeArrowheads="1"/>
          </p:cNvSpPr>
          <p:nvPr/>
        </p:nvSpPr>
        <p:spPr bwMode="auto">
          <a:xfrm>
            <a:off x="7265988" y="5967961"/>
            <a:ext cx="45397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a:latin typeface="Times New Roman" charset="0"/>
              </a:rPr>
              <a:t> </a:t>
            </a:r>
            <a:r>
              <a:rPr lang="en-US" altLang="zh-CN" sz="2800" dirty="0" smtClean="0">
                <a:latin typeface="Times New Roman" charset="0"/>
              </a:rPr>
              <a:t>1</a:t>
            </a:r>
            <a:endParaRPr lang="zh-CN" altLang="en-US" sz="2800" dirty="0">
              <a:latin typeface="Times New Roman" charset="0"/>
            </a:endParaRPr>
          </a:p>
        </p:txBody>
      </p:sp>
      <p:sp>
        <p:nvSpPr>
          <p:cNvPr id="333920" name="Rectangle 96"/>
          <p:cNvSpPr>
            <a:spLocks noChangeArrowheads="1"/>
          </p:cNvSpPr>
          <p:nvPr/>
        </p:nvSpPr>
        <p:spPr bwMode="auto">
          <a:xfrm>
            <a:off x="8952131" y="5967961"/>
            <a:ext cx="3642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smtClean="0">
                <a:latin typeface="Times New Roman" charset="0"/>
              </a:rPr>
              <a:t>3</a:t>
            </a:r>
            <a:endParaRPr lang="zh-CN" altLang="en-US" sz="2800" dirty="0">
              <a:latin typeface="Times New Roman" charset="0"/>
            </a:endParaRPr>
          </a:p>
        </p:txBody>
      </p:sp>
      <p:sp>
        <p:nvSpPr>
          <p:cNvPr id="333921" name="Rectangle 97"/>
          <p:cNvSpPr>
            <a:spLocks noChangeArrowheads="1"/>
          </p:cNvSpPr>
          <p:nvPr/>
        </p:nvSpPr>
        <p:spPr bwMode="auto">
          <a:xfrm>
            <a:off x="9874250" y="4815436"/>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folHlink"/>
              </a:buClr>
              <a:buSzPct val="75000"/>
              <a:buFont typeface="Wingdings" charset="2"/>
              <a:buNone/>
            </a:pPr>
            <a:r>
              <a:rPr lang="en-US" altLang="zh-CN" sz="2800">
                <a:latin typeface="Times New Roman" charset="0"/>
              </a:rPr>
              <a:t>1</a:t>
            </a:r>
          </a:p>
        </p:txBody>
      </p:sp>
      <p:sp>
        <p:nvSpPr>
          <p:cNvPr id="333922" name="Oval 98"/>
          <p:cNvSpPr>
            <a:spLocks noChangeArrowheads="1"/>
          </p:cNvSpPr>
          <p:nvPr/>
        </p:nvSpPr>
        <p:spPr bwMode="auto">
          <a:xfrm>
            <a:off x="5641976" y="3129512"/>
            <a:ext cx="503237" cy="549275"/>
          </a:xfrm>
          <a:prstGeom prst="ellipse">
            <a:avLst/>
          </a:prstGeom>
          <a:noFill/>
          <a:ln w="28575">
            <a:solidFill>
              <a:srgbClr val="F9094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3923" name="Oval 99"/>
          <p:cNvSpPr>
            <a:spLocks noChangeArrowheads="1"/>
          </p:cNvSpPr>
          <p:nvPr/>
        </p:nvSpPr>
        <p:spPr bwMode="auto">
          <a:xfrm>
            <a:off x="4562476" y="4815437"/>
            <a:ext cx="503237" cy="549275"/>
          </a:xfrm>
          <a:prstGeom prst="ellipse">
            <a:avLst/>
          </a:prstGeom>
          <a:noFill/>
          <a:ln w="28575">
            <a:solidFill>
              <a:srgbClr val="F9094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 name="Text Box 6"/>
          <p:cNvSpPr txBox="1">
            <a:spLocks noChangeArrowheads="1"/>
          </p:cNvSpPr>
          <p:nvPr/>
        </p:nvSpPr>
        <p:spPr bwMode="auto">
          <a:xfrm>
            <a:off x="1544639" y="343427"/>
            <a:ext cx="4493538"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20000"/>
              </a:lnSpc>
              <a:spcBef>
                <a:spcPct val="0"/>
              </a:spcBef>
            </a:pPr>
            <a:r>
              <a:rPr lang="zh-CN" altLang="en-US" sz="2800" b="1" dirty="0" smtClean="0">
                <a:solidFill>
                  <a:srgbClr val="46A4D0"/>
                </a:solidFill>
                <a:latin typeface="宋体-简 粗体" charset="-122"/>
                <a:ea typeface="宋体-简 粗体" charset="-122"/>
                <a:cs typeface="宋体-简 粗体" charset="-122"/>
              </a:rPr>
              <a:t>两阶段法求解线性</a:t>
            </a:r>
            <a:r>
              <a:rPr lang="zh-CN" altLang="en-US" sz="2800" b="1" dirty="0">
                <a:solidFill>
                  <a:srgbClr val="46A4D0"/>
                </a:solidFill>
                <a:latin typeface="宋体-简 粗体" charset="-122"/>
                <a:ea typeface="宋体-简 粗体" charset="-122"/>
                <a:cs typeface="宋体-简 粗体" charset="-122"/>
              </a:rPr>
              <a:t>规划问题</a:t>
            </a:r>
            <a:endParaRPr lang="zh-CN" altLang="zh-CN" sz="2800" b="1" dirty="0">
              <a:solidFill>
                <a:srgbClr val="46A4D0"/>
              </a:solidFill>
              <a:latin typeface="宋体-简 粗体" charset="-122"/>
              <a:ea typeface="宋体-简 粗体" charset="-122"/>
              <a:cs typeface="宋体-简 粗体" charset="-122"/>
            </a:endParaRPr>
          </a:p>
        </p:txBody>
      </p:sp>
      <p:sp>
        <p:nvSpPr>
          <p:cNvPr id="53" name="矩形 52"/>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54" name="矩形 53"/>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55" name="矩形 54"/>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graphicFrame>
        <p:nvGraphicFramePr>
          <p:cNvPr id="2" name="表格 1"/>
          <p:cNvGraphicFramePr>
            <a:graphicFrameLocks noGrp="1"/>
          </p:cNvGraphicFramePr>
          <p:nvPr>
            <p:extLst>
              <p:ext uri="{D42A27DB-BD31-4B8C-83A1-F6EECF244321}">
                <p14:modId xmlns:p14="http://schemas.microsoft.com/office/powerpoint/2010/main" xmlns="" val="291079690"/>
              </p:ext>
            </p:extLst>
          </p:nvPr>
        </p:nvGraphicFramePr>
        <p:xfrm>
          <a:off x="950120" y="1602971"/>
          <a:ext cx="647700" cy="4366895"/>
        </p:xfrm>
        <a:graphic>
          <a:graphicData uri="http://schemas.openxmlformats.org/drawingml/2006/table">
            <a:tbl>
              <a:tblPr/>
              <a:tblGrid>
                <a:gridCol w="647700">
                  <a:extLst>
                    <a:ext uri="{9D8B030D-6E8A-4147-A177-3AD203B41FA5}">
                      <a16:colId xmlns:a16="http://schemas.microsoft.com/office/drawing/2014/main" xmlns="" val="20000"/>
                    </a:ext>
                  </a:extLst>
                </a:gridCol>
              </a:tblGrid>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C</a:t>
                      </a:r>
                      <a:r>
                        <a:rPr kumimoji="1" lang="en-US" altLang="zh-CN" sz="2800" b="0" i="1" u="none" strike="noStrike" cap="none" normalizeH="0" baseline="-25000" dirty="0" smtClean="0">
                          <a:ln>
                            <a:noFill/>
                          </a:ln>
                          <a:solidFill>
                            <a:schemeClr val="tx1"/>
                          </a:solidFill>
                          <a:effectLst/>
                          <a:latin typeface="Times New Roman" charset="0"/>
                          <a:ea typeface="PMingLiU" charset="0"/>
                        </a:rPr>
                        <a:t>B</a:t>
                      </a:r>
                      <a:endParaRPr kumimoji="1" lang="en-US" altLang="zh-CN"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61607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endParaRPr kumimoji="1" lang="en-US" altLang="zh-CN" sz="2800" b="0" i="1" u="none" strike="noStrike" cap="none" normalizeH="0" baseline="-25000" dirty="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1 </a:t>
                      </a:r>
                      <a:endParaRPr kumimoji="1" lang="zh-CN" altLang="en-US" sz="2800" b="0" i="1"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1</a:t>
                      </a:r>
                      <a:endParaRPr kumimoji="1" lang="en-US" altLang="zh-CN" sz="2800" b="0" i="1" u="none" strike="noStrike" cap="none" normalizeH="0" baseline="-2500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71450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1</a:t>
                      </a:r>
                      <a:endParaRPr kumimoji="1" lang="zh-CN" altLang="en-US" sz="2800" b="0" i="1"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endParaRPr kumimoji="1" lang="en-US" altLang="zh-CN" sz="2800" b="0" i="1" u="none" strike="noStrike" cap="none" normalizeH="0" baseline="-25000" dirty="0" smtClean="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82096501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33826"/>
                                        </p:tgtEl>
                                        <p:attrNameLst>
                                          <p:attrName>style.visibility</p:attrName>
                                        </p:attrNameLst>
                                      </p:cBhvr>
                                      <p:to>
                                        <p:strVal val="visible"/>
                                      </p:to>
                                    </p:set>
                                    <p:animEffect transition="in" filter="fade">
                                      <p:cBhvr>
                                        <p:cTn id="7" dur="800" decel="100000"/>
                                        <p:tgtEl>
                                          <p:spTgt spid="333826"/>
                                        </p:tgtEl>
                                      </p:cBhvr>
                                    </p:animEffect>
                                    <p:anim calcmode="lin" valueType="num">
                                      <p:cBhvr>
                                        <p:cTn id="8" dur="800" decel="100000" fill="hold"/>
                                        <p:tgtEl>
                                          <p:spTgt spid="333826"/>
                                        </p:tgtEl>
                                        <p:attrNameLst>
                                          <p:attrName>style.rotation</p:attrName>
                                        </p:attrNameLst>
                                      </p:cBhvr>
                                      <p:tavLst>
                                        <p:tav tm="0">
                                          <p:val>
                                            <p:fltVal val="-90"/>
                                          </p:val>
                                        </p:tav>
                                        <p:tav tm="100000">
                                          <p:val>
                                            <p:fltVal val="0"/>
                                          </p:val>
                                        </p:tav>
                                      </p:tavLst>
                                    </p:anim>
                                    <p:anim calcmode="lin" valueType="num">
                                      <p:cBhvr>
                                        <p:cTn id="9" dur="800" decel="100000" fill="hold"/>
                                        <p:tgtEl>
                                          <p:spTgt spid="333826"/>
                                        </p:tgtEl>
                                        <p:attrNameLst>
                                          <p:attrName>ppt_x</p:attrName>
                                        </p:attrNameLst>
                                      </p:cBhvr>
                                      <p:tavLst>
                                        <p:tav tm="0">
                                          <p:val>
                                            <p:strVal val="#ppt_x+0.4"/>
                                          </p:val>
                                        </p:tav>
                                        <p:tav tm="100000">
                                          <p:val>
                                            <p:strVal val="#ppt_x-0.05"/>
                                          </p:val>
                                        </p:tav>
                                      </p:tavLst>
                                    </p:anim>
                                    <p:anim calcmode="lin" valueType="num">
                                      <p:cBhvr>
                                        <p:cTn id="10" dur="800" decel="100000" fill="hold"/>
                                        <p:tgtEl>
                                          <p:spTgt spid="33382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3382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33826"/>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33827"/>
                                        </p:tgtEl>
                                        <p:attrNameLst>
                                          <p:attrName>style.visibility</p:attrName>
                                        </p:attrNameLst>
                                      </p:cBhvr>
                                      <p:to>
                                        <p:strVal val="visible"/>
                                      </p:to>
                                    </p:set>
                                    <p:animEffect transition="in" filter="fade">
                                      <p:cBhvr>
                                        <p:cTn id="17" dur="800" decel="100000"/>
                                        <p:tgtEl>
                                          <p:spTgt spid="333827"/>
                                        </p:tgtEl>
                                      </p:cBhvr>
                                    </p:animEffect>
                                    <p:anim calcmode="lin" valueType="num">
                                      <p:cBhvr>
                                        <p:cTn id="18" dur="800" decel="100000" fill="hold"/>
                                        <p:tgtEl>
                                          <p:spTgt spid="333827"/>
                                        </p:tgtEl>
                                        <p:attrNameLst>
                                          <p:attrName>style.rotation</p:attrName>
                                        </p:attrNameLst>
                                      </p:cBhvr>
                                      <p:tavLst>
                                        <p:tav tm="0">
                                          <p:val>
                                            <p:fltVal val="-90"/>
                                          </p:val>
                                        </p:tav>
                                        <p:tav tm="100000">
                                          <p:val>
                                            <p:fltVal val="0"/>
                                          </p:val>
                                        </p:tav>
                                      </p:tavLst>
                                    </p:anim>
                                    <p:anim calcmode="lin" valueType="num">
                                      <p:cBhvr>
                                        <p:cTn id="19" dur="800" decel="100000" fill="hold"/>
                                        <p:tgtEl>
                                          <p:spTgt spid="333827"/>
                                        </p:tgtEl>
                                        <p:attrNameLst>
                                          <p:attrName>ppt_x</p:attrName>
                                        </p:attrNameLst>
                                      </p:cBhvr>
                                      <p:tavLst>
                                        <p:tav tm="0">
                                          <p:val>
                                            <p:strVal val="#ppt_x+0.4"/>
                                          </p:val>
                                        </p:tav>
                                        <p:tav tm="100000">
                                          <p:val>
                                            <p:strVal val="#ppt_x-0.05"/>
                                          </p:val>
                                        </p:tav>
                                      </p:tavLst>
                                    </p:anim>
                                    <p:anim calcmode="lin" valueType="num">
                                      <p:cBhvr>
                                        <p:cTn id="20" dur="800" decel="100000" fill="hold"/>
                                        <p:tgtEl>
                                          <p:spTgt spid="333827"/>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33827"/>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33827"/>
                                        </p:tgtEl>
                                        <p:attrNameLst>
                                          <p:attrName>ppt_y</p:attrName>
                                        </p:attrNameLst>
                                      </p:cBhvr>
                                      <p:tavLst>
                                        <p:tav tm="0">
                                          <p:val>
                                            <p:strVal val="#ppt_y+0.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33884"/>
                                        </p:tgtEl>
                                        <p:attrNameLst>
                                          <p:attrName>style.visibility</p:attrName>
                                        </p:attrNameLst>
                                      </p:cBhvr>
                                      <p:to>
                                        <p:strVal val="visible"/>
                                      </p:to>
                                    </p:set>
                                    <p:animEffect transition="in" filter="fade">
                                      <p:cBhvr>
                                        <p:cTn id="27" dur="800" decel="100000"/>
                                        <p:tgtEl>
                                          <p:spTgt spid="333884"/>
                                        </p:tgtEl>
                                      </p:cBhvr>
                                    </p:animEffect>
                                    <p:anim calcmode="lin" valueType="num">
                                      <p:cBhvr>
                                        <p:cTn id="28" dur="800" decel="100000" fill="hold"/>
                                        <p:tgtEl>
                                          <p:spTgt spid="333884"/>
                                        </p:tgtEl>
                                        <p:attrNameLst>
                                          <p:attrName>style.rotation</p:attrName>
                                        </p:attrNameLst>
                                      </p:cBhvr>
                                      <p:tavLst>
                                        <p:tav tm="0">
                                          <p:val>
                                            <p:fltVal val="-90"/>
                                          </p:val>
                                        </p:tav>
                                        <p:tav tm="100000">
                                          <p:val>
                                            <p:fltVal val="0"/>
                                          </p:val>
                                        </p:tav>
                                      </p:tavLst>
                                    </p:anim>
                                    <p:anim calcmode="lin" valueType="num">
                                      <p:cBhvr>
                                        <p:cTn id="29" dur="800" decel="100000" fill="hold"/>
                                        <p:tgtEl>
                                          <p:spTgt spid="333884"/>
                                        </p:tgtEl>
                                        <p:attrNameLst>
                                          <p:attrName>ppt_x</p:attrName>
                                        </p:attrNameLst>
                                      </p:cBhvr>
                                      <p:tavLst>
                                        <p:tav tm="0">
                                          <p:val>
                                            <p:strVal val="#ppt_x+0.4"/>
                                          </p:val>
                                        </p:tav>
                                        <p:tav tm="100000">
                                          <p:val>
                                            <p:strVal val="#ppt_x-0.05"/>
                                          </p:val>
                                        </p:tav>
                                      </p:tavLst>
                                    </p:anim>
                                    <p:anim calcmode="lin" valueType="num">
                                      <p:cBhvr>
                                        <p:cTn id="30" dur="800" decel="100000" fill="hold"/>
                                        <p:tgtEl>
                                          <p:spTgt spid="333884"/>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33884"/>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33884"/>
                                        </p:tgtEl>
                                        <p:attrNameLst>
                                          <p:attrName>ppt_y</p:attrName>
                                        </p:attrNameLst>
                                      </p:cBhvr>
                                      <p:tavLst>
                                        <p:tav tm="0">
                                          <p:val>
                                            <p:strVal val="#ppt_y+0.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33885"/>
                                        </p:tgtEl>
                                        <p:attrNameLst>
                                          <p:attrName>style.visibility</p:attrName>
                                        </p:attrNameLst>
                                      </p:cBhvr>
                                      <p:to>
                                        <p:strVal val="visible"/>
                                      </p:to>
                                    </p:set>
                                    <p:animEffect transition="in" filter="fade">
                                      <p:cBhvr>
                                        <p:cTn id="37" dur="800" decel="100000"/>
                                        <p:tgtEl>
                                          <p:spTgt spid="333885"/>
                                        </p:tgtEl>
                                      </p:cBhvr>
                                    </p:animEffect>
                                    <p:anim calcmode="lin" valueType="num">
                                      <p:cBhvr>
                                        <p:cTn id="38" dur="800" decel="100000" fill="hold"/>
                                        <p:tgtEl>
                                          <p:spTgt spid="333885"/>
                                        </p:tgtEl>
                                        <p:attrNameLst>
                                          <p:attrName>style.rotation</p:attrName>
                                        </p:attrNameLst>
                                      </p:cBhvr>
                                      <p:tavLst>
                                        <p:tav tm="0">
                                          <p:val>
                                            <p:fltVal val="-90"/>
                                          </p:val>
                                        </p:tav>
                                        <p:tav tm="100000">
                                          <p:val>
                                            <p:fltVal val="0"/>
                                          </p:val>
                                        </p:tav>
                                      </p:tavLst>
                                    </p:anim>
                                    <p:anim calcmode="lin" valueType="num">
                                      <p:cBhvr>
                                        <p:cTn id="39" dur="800" decel="100000" fill="hold"/>
                                        <p:tgtEl>
                                          <p:spTgt spid="333885"/>
                                        </p:tgtEl>
                                        <p:attrNameLst>
                                          <p:attrName>ppt_x</p:attrName>
                                        </p:attrNameLst>
                                      </p:cBhvr>
                                      <p:tavLst>
                                        <p:tav tm="0">
                                          <p:val>
                                            <p:strVal val="#ppt_x+0.4"/>
                                          </p:val>
                                        </p:tav>
                                        <p:tav tm="100000">
                                          <p:val>
                                            <p:strVal val="#ppt_x-0.05"/>
                                          </p:val>
                                        </p:tav>
                                      </p:tavLst>
                                    </p:anim>
                                    <p:anim calcmode="lin" valueType="num">
                                      <p:cBhvr>
                                        <p:cTn id="40" dur="800" decel="100000" fill="hold"/>
                                        <p:tgtEl>
                                          <p:spTgt spid="333885"/>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33885"/>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33885"/>
                                        </p:tgtEl>
                                        <p:attrNameLst>
                                          <p:attrName>ppt_y</p:attrName>
                                        </p:attrNameLst>
                                      </p:cBhvr>
                                      <p:tavLst>
                                        <p:tav tm="0">
                                          <p:val>
                                            <p:strVal val="#ppt_y+0.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33886"/>
                                        </p:tgtEl>
                                        <p:attrNameLst>
                                          <p:attrName>style.visibility</p:attrName>
                                        </p:attrNameLst>
                                      </p:cBhvr>
                                      <p:to>
                                        <p:strVal val="visible"/>
                                      </p:to>
                                    </p:set>
                                    <p:animEffect transition="in" filter="fade">
                                      <p:cBhvr>
                                        <p:cTn id="47" dur="800" decel="100000"/>
                                        <p:tgtEl>
                                          <p:spTgt spid="333886"/>
                                        </p:tgtEl>
                                      </p:cBhvr>
                                    </p:animEffect>
                                    <p:anim calcmode="lin" valueType="num">
                                      <p:cBhvr>
                                        <p:cTn id="48" dur="800" decel="100000" fill="hold"/>
                                        <p:tgtEl>
                                          <p:spTgt spid="333886"/>
                                        </p:tgtEl>
                                        <p:attrNameLst>
                                          <p:attrName>style.rotation</p:attrName>
                                        </p:attrNameLst>
                                      </p:cBhvr>
                                      <p:tavLst>
                                        <p:tav tm="0">
                                          <p:val>
                                            <p:fltVal val="-90"/>
                                          </p:val>
                                        </p:tav>
                                        <p:tav tm="100000">
                                          <p:val>
                                            <p:fltVal val="0"/>
                                          </p:val>
                                        </p:tav>
                                      </p:tavLst>
                                    </p:anim>
                                    <p:anim calcmode="lin" valueType="num">
                                      <p:cBhvr>
                                        <p:cTn id="49" dur="800" decel="100000" fill="hold"/>
                                        <p:tgtEl>
                                          <p:spTgt spid="333886"/>
                                        </p:tgtEl>
                                        <p:attrNameLst>
                                          <p:attrName>ppt_x</p:attrName>
                                        </p:attrNameLst>
                                      </p:cBhvr>
                                      <p:tavLst>
                                        <p:tav tm="0">
                                          <p:val>
                                            <p:strVal val="#ppt_x+0.4"/>
                                          </p:val>
                                        </p:tav>
                                        <p:tav tm="100000">
                                          <p:val>
                                            <p:strVal val="#ppt_x-0.05"/>
                                          </p:val>
                                        </p:tav>
                                      </p:tavLst>
                                    </p:anim>
                                    <p:anim calcmode="lin" valueType="num">
                                      <p:cBhvr>
                                        <p:cTn id="50" dur="800" decel="100000" fill="hold"/>
                                        <p:tgtEl>
                                          <p:spTgt spid="333886"/>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33886"/>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33886"/>
                                        </p:tgtEl>
                                        <p:attrNameLst>
                                          <p:attrName>ppt_y</p:attrName>
                                        </p:attrNameLst>
                                      </p:cBhvr>
                                      <p:tavLst>
                                        <p:tav tm="0">
                                          <p:val>
                                            <p:strVal val="#ppt_y+0.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33887"/>
                                        </p:tgtEl>
                                        <p:attrNameLst>
                                          <p:attrName>style.visibility</p:attrName>
                                        </p:attrNameLst>
                                      </p:cBhvr>
                                      <p:to>
                                        <p:strVal val="visible"/>
                                      </p:to>
                                    </p:set>
                                    <p:animEffect transition="in" filter="fade">
                                      <p:cBhvr>
                                        <p:cTn id="57" dur="800" decel="100000"/>
                                        <p:tgtEl>
                                          <p:spTgt spid="333887"/>
                                        </p:tgtEl>
                                      </p:cBhvr>
                                    </p:animEffect>
                                    <p:anim calcmode="lin" valueType="num">
                                      <p:cBhvr>
                                        <p:cTn id="58" dur="800" decel="100000" fill="hold"/>
                                        <p:tgtEl>
                                          <p:spTgt spid="333887"/>
                                        </p:tgtEl>
                                        <p:attrNameLst>
                                          <p:attrName>style.rotation</p:attrName>
                                        </p:attrNameLst>
                                      </p:cBhvr>
                                      <p:tavLst>
                                        <p:tav tm="0">
                                          <p:val>
                                            <p:fltVal val="-90"/>
                                          </p:val>
                                        </p:tav>
                                        <p:tav tm="100000">
                                          <p:val>
                                            <p:fltVal val="0"/>
                                          </p:val>
                                        </p:tav>
                                      </p:tavLst>
                                    </p:anim>
                                    <p:anim calcmode="lin" valueType="num">
                                      <p:cBhvr>
                                        <p:cTn id="59" dur="800" decel="100000" fill="hold"/>
                                        <p:tgtEl>
                                          <p:spTgt spid="333887"/>
                                        </p:tgtEl>
                                        <p:attrNameLst>
                                          <p:attrName>ppt_x</p:attrName>
                                        </p:attrNameLst>
                                      </p:cBhvr>
                                      <p:tavLst>
                                        <p:tav tm="0">
                                          <p:val>
                                            <p:strVal val="#ppt_x+0.4"/>
                                          </p:val>
                                        </p:tav>
                                        <p:tav tm="100000">
                                          <p:val>
                                            <p:strVal val="#ppt_x-0.05"/>
                                          </p:val>
                                        </p:tav>
                                      </p:tavLst>
                                    </p:anim>
                                    <p:anim calcmode="lin" valueType="num">
                                      <p:cBhvr>
                                        <p:cTn id="60" dur="800" decel="100000" fill="hold"/>
                                        <p:tgtEl>
                                          <p:spTgt spid="333887"/>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33887"/>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33887"/>
                                        </p:tgtEl>
                                        <p:attrNameLst>
                                          <p:attrName>ppt_y</p:attrName>
                                        </p:attrNameLst>
                                      </p:cBhvr>
                                      <p:tavLst>
                                        <p:tav tm="0">
                                          <p:val>
                                            <p:strVal val="#ppt_y+0.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333888"/>
                                        </p:tgtEl>
                                        <p:attrNameLst>
                                          <p:attrName>style.visibility</p:attrName>
                                        </p:attrNameLst>
                                      </p:cBhvr>
                                      <p:to>
                                        <p:strVal val="visible"/>
                                      </p:to>
                                    </p:set>
                                    <p:animEffect transition="in" filter="fade">
                                      <p:cBhvr>
                                        <p:cTn id="67" dur="800" decel="100000"/>
                                        <p:tgtEl>
                                          <p:spTgt spid="333888"/>
                                        </p:tgtEl>
                                      </p:cBhvr>
                                    </p:animEffect>
                                    <p:anim calcmode="lin" valueType="num">
                                      <p:cBhvr>
                                        <p:cTn id="68" dur="800" decel="100000" fill="hold"/>
                                        <p:tgtEl>
                                          <p:spTgt spid="333888"/>
                                        </p:tgtEl>
                                        <p:attrNameLst>
                                          <p:attrName>style.rotation</p:attrName>
                                        </p:attrNameLst>
                                      </p:cBhvr>
                                      <p:tavLst>
                                        <p:tav tm="0">
                                          <p:val>
                                            <p:fltVal val="-90"/>
                                          </p:val>
                                        </p:tav>
                                        <p:tav tm="100000">
                                          <p:val>
                                            <p:fltVal val="0"/>
                                          </p:val>
                                        </p:tav>
                                      </p:tavLst>
                                    </p:anim>
                                    <p:anim calcmode="lin" valueType="num">
                                      <p:cBhvr>
                                        <p:cTn id="69" dur="800" decel="100000" fill="hold"/>
                                        <p:tgtEl>
                                          <p:spTgt spid="333888"/>
                                        </p:tgtEl>
                                        <p:attrNameLst>
                                          <p:attrName>ppt_x</p:attrName>
                                        </p:attrNameLst>
                                      </p:cBhvr>
                                      <p:tavLst>
                                        <p:tav tm="0">
                                          <p:val>
                                            <p:strVal val="#ppt_x+0.4"/>
                                          </p:val>
                                        </p:tav>
                                        <p:tav tm="100000">
                                          <p:val>
                                            <p:strVal val="#ppt_x-0.05"/>
                                          </p:val>
                                        </p:tav>
                                      </p:tavLst>
                                    </p:anim>
                                    <p:anim calcmode="lin" valueType="num">
                                      <p:cBhvr>
                                        <p:cTn id="70" dur="800" decel="100000" fill="hold"/>
                                        <p:tgtEl>
                                          <p:spTgt spid="333888"/>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333888"/>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333888"/>
                                        </p:tgtEl>
                                        <p:attrNameLst>
                                          <p:attrName>ppt_y</p:attrName>
                                        </p:attrNameLst>
                                      </p:cBhvr>
                                      <p:tavLst>
                                        <p:tav tm="0">
                                          <p:val>
                                            <p:strVal val="#ppt_y+0.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30" presetClass="entr" presetSubtype="0" fill="hold" grpId="0" nodeType="clickEffect">
                                  <p:stCondLst>
                                    <p:cond delay="0"/>
                                  </p:stCondLst>
                                  <p:childTnLst>
                                    <p:set>
                                      <p:cBhvr>
                                        <p:cTn id="76" dur="1" fill="hold">
                                          <p:stCondLst>
                                            <p:cond delay="0"/>
                                          </p:stCondLst>
                                        </p:cTn>
                                        <p:tgtEl>
                                          <p:spTgt spid="333889"/>
                                        </p:tgtEl>
                                        <p:attrNameLst>
                                          <p:attrName>style.visibility</p:attrName>
                                        </p:attrNameLst>
                                      </p:cBhvr>
                                      <p:to>
                                        <p:strVal val="visible"/>
                                      </p:to>
                                    </p:set>
                                    <p:animEffect transition="in" filter="fade">
                                      <p:cBhvr>
                                        <p:cTn id="77" dur="800" decel="100000"/>
                                        <p:tgtEl>
                                          <p:spTgt spid="333889"/>
                                        </p:tgtEl>
                                      </p:cBhvr>
                                    </p:animEffect>
                                    <p:anim calcmode="lin" valueType="num">
                                      <p:cBhvr>
                                        <p:cTn id="78" dur="800" decel="100000" fill="hold"/>
                                        <p:tgtEl>
                                          <p:spTgt spid="333889"/>
                                        </p:tgtEl>
                                        <p:attrNameLst>
                                          <p:attrName>style.rotation</p:attrName>
                                        </p:attrNameLst>
                                      </p:cBhvr>
                                      <p:tavLst>
                                        <p:tav tm="0">
                                          <p:val>
                                            <p:fltVal val="-90"/>
                                          </p:val>
                                        </p:tav>
                                        <p:tav tm="100000">
                                          <p:val>
                                            <p:fltVal val="0"/>
                                          </p:val>
                                        </p:tav>
                                      </p:tavLst>
                                    </p:anim>
                                    <p:anim calcmode="lin" valueType="num">
                                      <p:cBhvr>
                                        <p:cTn id="79" dur="800" decel="100000" fill="hold"/>
                                        <p:tgtEl>
                                          <p:spTgt spid="333889"/>
                                        </p:tgtEl>
                                        <p:attrNameLst>
                                          <p:attrName>ppt_x</p:attrName>
                                        </p:attrNameLst>
                                      </p:cBhvr>
                                      <p:tavLst>
                                        <p:tav tm="0">
                                          <p:val>
                                            <p:strVal val="#ppt_x+0.4"/>
                                          </p:val>
                                        </p:tav>
                                        <p:tav tm="100000">
                                          <p:val>
                                            <p:strVal val="#ppt_x-0.05"/>
                                          </p:val>
                                        </p:tav>
                                      </p:tavLst>
                                    </p:anim>
                                    <p:anim calcmode="lin" valueType="num">
                                      <p:cBhvr>
                                        <p:cTn id="80" dur="800" decel="100000" fill="hold"/>
                                        <p:tgtEl>
                                          <p:spTgt spid="333889"/>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333889"/>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333889"/>
                                        </p:tgtEl>
                                        <p:attrNameLst>
                                          <p:attrName>ppt_y</p:attrName>
                                        </p:attrNameLst>
                                      </p:cBhvr>
                                      <p:tavLst>
                                        <p:tav tm="0">
                                          <p:val>
                                            <p:strVal val="#ppt_y+0.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0" presetClass="entr" presetSubtype="0" fill="hold" grpId="0" nodeType="clickEffect">
                                  <p:stCondLst>
                                    <p:cond delay="0"/>
                                  </p:stCondLst>
                                  <p:childTnLst>
                                    <p:set>
                                      <p:cBhvr>
                                        <p:cTn id="86" dur="1" fill="hold">
                                          <p:stCondLst>
                                            <p:cond delay="0"/>
                                          </p:stCondLst>
                                        </p:cTn>
                                        <p:tgtEl>
                                          <p:spTgt spid="333890"/>
                                        </p:tgtEl>
                                        <p:attrNameLst>
                                          <p:attrName>style.visibility</p:attrName>
                                        </p:attrNameLst>
                                      </p:cBhvr>
                                      <p:to>
                                        <p:strVal val="visible"/>
                                      </p:to>
                                    </p:set>
                                    <p:animEffect transition="in" filter="fade">
                                      <p:cBhvr>
                                        <p:cTn id="87" dur="800" decel="100000"/>
                                        <p:tgtEl>
                                          <p:spTgt spid="333890"/>
                                        </p:tgtEl>
                                      </p:cBhvr>
                                    </p:animEffect>
                                    <p:anim calcmode="lin" valueType="num">
                                      <p:cBhvr>
                                        <p:cTn id="88" dur="800" decel="100000" fill="hold"/>
                                        <p:tgtEl>
                                          <p:spTgt spid="333890"/>
                                        </p:tgtEl>
                                        <p:attrNameLst>
                                          <p:attrName>style.rotation</p:attrName>
                                        </p:attrNameLst>
                                      </p:cBhvr>
                                      <p:tavLst>
                                        <p:tav tm="0">
                                          <p:val>
                                            <p:fltVal val="-90"/>
                                          </p:val>
                                        </p:tav>
                                        <p:tav tm="100000">
                                          <p:val>
                                            <p:fltVal val="0"/>
                                          </p:val>
                                        </p:tav>
                                      </p:tavLst>
                                    </p:anim>
                                    <p:anim calcmode="lin" valueType="num">
                                      <p:cBhvr>
                                        <p:cTn id="89" dur="800" decel="100000" fill="hold"/>
                                        <p:tgtEl>
                                          <p:spTgt spid="333890"/>
                                        </p:tgtEl>
                                        <p:attrNameLst>
                                          <p:attrName>ppt_x</p:attrName>
                                        </p:attrNameLst>
                                      </p:cBhvr>
                                      <p:tavLst>
                                        <p:tav tm="0">
                                          <p:val>
                                            <p:strVal val="#ppt_x+0.4"/>
                                          </p:val>
                                        </p:tav>
                                        <p:tav tm="100000">
                                          <p:val>
                                            <p:strVal val="#ppt_x-0.05"/>
                                          </p:val>
                                        </p:tav>
                                      </p:tavLst>
                                    </p:anim>
                                    <p:anim calcmode="lin" valueType="num">
                                      <p:cBhvr>
                                        <p:cTn id="90" dur="800" decel="100000" fill="hold"/>
                                        <p:tgtEl>
                                          <p:spTgt spid="333890"/>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333890"/>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333890"/>
                                        </p:tgtEl>
                                        <p:attrNameLst>
                                          <p:attrName>ppt_y</p:attrName>
                                        </p:attrNameLst>
                                      </p:cBhvr>
                                      <p:tavLst>
                                        <p:tav tm="0">
                                          <p:val>
                                            <p:strVal val="#ppt_y+0.1"/>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30" presetClass="entr" presetSubtype="0" fill="hold" grpId="0" nodeType="clickEffect">
                                  <p:stCondLst>
                                    <p:cond delay="0"/>
                                  </p:stCondLst>
                                  <p:childTnLst>
                                    <p:set>
                                      <p:cBhvr>
                                        <p:cTn id="96" dur="1" fill="hold">
                                          <p:stCondLst>
                                            <p:cond delay="0"/>
                                          </p:stCondLst>
                                        </p:cTn>
                                        <p:tgtEl>
                                          <p:spTgt spid="333828"/>
                                        </p:tgtEl>
                                        <p:attrNameLst>
                                          <p:attrName>style.visibility</p:attrName>
                                        </p:attrNameLst>
                                      </p:cBhvr>
                                      <p:to>
                                        <p:strVal val="visible"/>
                                      </p:to>
                                    </p:set>
                                    <p:animEffect transition="in" filter="fade">
                                      <p:cBhvr>
                                        <p:cTn id="97" dur="800" decel="100000"/>
                                        <p:tgtEl>
                                          <p:spTgt spid="333828"/>
                                        </p:tgtEl>
                                      </p:cBhvr>
                                    </p:animEffect>
                                    <p:anim calcmode="lin" valueType="num">
                                      <p:cBhvr>
                                        <p:cTn id="98" dur="800" decel="100000" fill="hold"/>
                                        <p:tgtEl>
                                          <p:spTgt spid="333828"/>
                                        </p:tgtEl>
                                        <p:attrNameLst>
                                          <p:attrName>style.rotation</p:attrName>
                                        </p:attrNameLst>
                                      </p:cBhvr>
                                      <p:tavLst>
                                        <p:tav tm="0">
                                          <p:val>
                                            <p:fltVal val="-90"/>
                                          </p:val>
                                        </p:tav>
                                        <p:tav tm="100000">
                                          <p:val>
                                            <p:fltVal val="0"/>
                                          </p:val>
                                        </p:tav>
                                      </p:tavLst>
                                    </p:anim>
                                    <p:anim calcmode="lin" valueType="num">
                                      <p:cBhvr>
                                        <p:cTn id="99" dur="800" decel="100000" fill="hold"/>
                                        <p:tgtEl>
                                          <p:spTgt spid="333828"/>
                                        </p:tgtEl>
                                        <p:attrNameLst>
                                          <p:attrName>ppt_x</p:attrName>
                                        </p:attrNameLst>
                                      </p:cBhvr>
                                      <p:tavLst>
                                        <p:tav tm="0">
                                          <p:val>
                                            <p:strVal val="#ppt_x+0.4"/>
                                          </p:val>
                                        </p:tav>
                                        <p:tav tm="100000">
                                          <p:val>
                                            <p:strVal val="#ppt_x-0.05"/>
                                          </p:val>
                                        </p:tav>
                                      </p:tavLst>
                                    </p:anim>
                                    <p:anim calcmode="lin" valueType="num">
                                      <p:cBhvr>
                                        <p:cTn id="100" dur="800" decel="100000" fill="hold"/>
                                        <p:tgtEl>
                                          <p:spTgt spid="333828"/>
                                        </p:tgtEl>
                                        <p:attrNameLst>
                                          <p:attrName>ppt_y</p:attrName>
                                        </p:attrNameLst>
                                      </p:cBhvr>
                                      <p:tavLst>
                                        <p:tav tm="0">
                                          <p:val>
                                            <p:strVal val="#ppt_y-0.4"/>
                                          </p:val>
                                        </p:tav>
                                        <p:tav tm="100000">
                                          <p:val>
                                            <p:strVal val="#ppt_y+0.1"/>
                                          </p:val>
                                        </p:tav>
                                      </p:tavLst>
                                    </p:anim>
                                    <p:anim calcmode="lin" valueType="num">
                                      <p:cBhvr>
                                        <p:cTn id="101" dur="200" accel="100000" fill="hold">
                                          <p:stCondLst>
                                            <p:cond delay="800"/>
                                          </p:stCondLst>
                                        </p:cTn>
                                        <p:tgtEl>
                                          <p:spTgt spid="333828"/>
                                        </p:tgtEl>
                                        <p:attrNameLst>
                                          <p:attrName>ppt_x</p:attrName>
                                        </p:attrNameLst>
                                      </p:cBhvr>
                                      <p:tavLst>
                                        <p:tav tm="0">
                                          <p:val>
                                            <p:strVal val="#ppt_x-0.05"/>
                                          </p:val>
                                        </p:tav>
                                        <p:tav tm="100000">
                                          <p:val>
                                            <p:strVal val="#ppt_x"/>
                                          </p:val>
                                        </p:tav>
                                      </p:tavLst>
                                    </p:anim>
                                    <p:anim calcmode="lin" valueType="num">
                                      <p:cBhvr>
                                        <p:cTn id="102" dur="200" accel="100000" fill="hold">
                                          <p:stCondLst>
                                            <p:cond delay="800"/>
                                          </p:stCondLst>
                                        </p:cTn>
                                        <p:tgtEl>
                                          <p:spTgt spid="333828"/>
                                        </p:tgtEl>
                                        <p:attrNameLst>
                                          <p:attrName>ppt_y</p:attrName>
                                        </p:attrNameLst>
                                      </p:cBhvr>
                                      <p:tavLst>
                                        <p:tav tm="0">
                                          <p:val>
                                            <p:strVal val="#ppt_y+0.1"/>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0" presetClass="entr" presetSubtype="0" fill="hold" grpId="0" nodeType="clickEffect">
                                  <p:stCondLst>
                                    <p:cond delay="0"/>
                                  </p:stCondLst>
                                  <p:childTnLst>
                                    <p:set>
                                      <p:cBhvr>
                                        <p:cTn id="106" dur="1" fill="hold">
                                          <p:stCondLst>
                                            <p:cond delay="0"/>
                                          </p:stCondLst>
                                        </p:cTn>
                                        <p:tgtEl>
                                          <p:spTgt spid="333891"/>
                                        </p:tgtEl>
                                        <p:attrNameLst>
                                          <p:attrName>style.visibility</p:attrName>
                                        </p:attrNameLst>
                                      </p:cBhvr>
                                      <p:to>
                                        <p:strVal val="visible"/>
                                      </p:to>
                                    </p:set>
                                    <p:animEffect transition="in" filter="fade">
                                      <p:cBhvr>
                                        <p:cTn id="107" dur="800" decel="100000"/>
                                        <p:tgtEl>
                                          <p:spTgt spid="333891"/>
                                        </p:tgtEl>
                                      </p:cBhvr>
                                    </p:animEffect>
                                    <p:anim calcmode="lin" valueType="num">
                                      <p:cBhvr>
                                        <p:cTn id="108" dur="800" decel="100000" fill="hold"/>
                                        <p:tgtEl>
                                          <p:spTgt spid="333891"/>
                                        </p:tgtEl>
                                        <p:attrNameLst>
                                          <p:attrName>style.rotation</p:attrName>
                                        </p:attrNameLst>
                                      </p:cBhvr>
                                      <p:tavLst>
                                        <p:tav tm="0">
                                          <p:val>
                                            <p:fltVal val="-90"/>
                                          </p:val>
                                        </p:tav>
                                        <p:tav tm="100000">
                                          <p:val>
                                            <p:fltVal val="0"/>
                                          </p:val>
                                        </p:tav>
                                      </p:tavLst>
                                    </p:anim>
                                    <p:anim calcmode="lin" valueType="num">
                                      <p:cBhvr>
                                        <p:cTn id="109" dur="800" decel="100000" fill="hold"/>
                                        <p:tgtEl>
                                          <p:spTgt spid="333891"/>
                                        </p:tgtEl>
                                        <p:attrNameLst>
                                          <p:attrName>ppt_x</p:attrName>
                                        </p:attrNameLst>
                                      </p:cBhvr>
                                      <p:tavLst>
                                        <p:tav tm="0">
                                          <p:val>
                                            <p:strVal val="#ppt_x+0.4"/>
                                          </p:val>
                                        </p:tav>
                                        <p:tav tm="100000">
                                          <p:val>
                                            <p:strVal val="#ppt_x-0.05"/>
                                          </p:val>
                                        </p:tav>
                                      </p:tavLst>
                                    </p:anim>
                                    <p:anim calcmode="lin" valueType="num">
                                      <p:cBhvr>
                                        <p:cTn id="110" dur="800" decel="100000" fill="hold"/>
                                        <p:tgtEl>
                                          <p:spTgt spid="333891"/>
                                        </p:tgtEl>
                                        <p:attrNameLst>
                                          <p:attrName>ppt_y</p:attrName>
                                        </p:attrNameLst>
                                      </p:cBhvr>
                                      <p:tavLst>
                                        <p:tav tm="0">
                                          <p:val>
                                            <p:strVal val="#ppt_y-0.4"/>
                                          </p:val>
                                        </p:tav>
                                        <p:tav tm="100000">
                                          <p:val>
                                            <p:strVal val="#ppt_y+0.1"/>
                                          </p:val>
                                        </p:tav>
                                      </p:tavLst>
                                    </p:anim>
                                    <p:anim calcmode="lin" valueType="num">
                                      <p:cBhvr>
                                        <p:cTn id="111" dur="200" accel="100000" fill="hold">
                                          <p:stCondLst>
                                            <p:cond delay="800"/>
                                          </p:stCondLst>
                                        </p:cTn>
                                        <p:tgtEl>
                                          <p:spTgt spid="333891"/>
                                        </p:tgtEl>
                                        <p:attrNameLst>
                                          <p:attrName>ppt_x</p:attrName>
                                        </p:attrNameLst>
                                      </p:cBhvr>
                                      <p:tavLst>
                                        <p:tav tm="0">
                                          <p:val>
                                            <p:strVal val="#ppt_x-0.05"/>
                                          </p:val>
                                        </p:tav>
                                        <p:tav tm="100000">
                                          <p:val>
                                            <p:strVal val="#ppt_x"/>
                                          </p:val>
                                        </p:tav>
                                      </p:tavLst>
                                    </p:anim>
                                    <p:anim calcmode="lin" valueType="num">
                                      <p:cBhvr>
                                        <p:cTn id="112" dur="200" accel="100000" fill="hold">
                                          <p:stCondLst>
                                            <p:cond delay="800"/>
                                          </p:stCondLst>
                                        </p:cTn>
                                        <p:tgtEl>
                                          <p:spTgt spid="333891"/>
                                        </p:tgtEl>
                                        <p:attrNameLst>
                                          <p:attrName>ppt_y</p:attrName>
                                        </p:attrNameLst>
                                      </p:cBhvr>
                                      <p:tavLst>
                                        <p:tav tm="0">
                                          <p:val>
                                            <p:strVal val="#ppt_y+0.1"/>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0" presetClass="entr" presetSubtype="0" fill="hold" grpId="0" nodeType="clickEffect">
                                  <p:stCondLst>
                                    <p:cond delay="0"/>
                                  </p:stCondLst>
                                  <p:childTnLst>
                                    <p:set>
                                      <p:cBhvr>
                                        <p:cTn id="116" dur="1" fill="hold">
                                          <p:stCondLst>
                                            <p:cond delay="0"/>
                                          </p:stCondLst>
                                        </p:cTn>
                                        <p:tgtEl>
                                          <p:spTgt spid="333892"/>
                                        </p:tgtEl>
                                        <p:attrNameLst>
                                          <p:attrName>style.visibility</p:attrName>
                                        </p:attrNameLst>
                                      </p:cBhvr>
                                      <p:to>
                                        <p:strVal val="visible"/>
                                      </p:to>
                                    </p:set>
                                    <p:animEffect transition="in" filter="fade">
                                      <p:cBhvr>
                                        <p:cTn id="117" dur="800" decel="100000"/>
                                        <p:tgtEl>
                                          <p:spTgt spid="333892"/>
                                        </p:tgtEl>
                                      </p:cBhvr>
                                    </p:animEffect>
                                    <p:anim calcmode="lin" valueType="num">
                                      <p:cBhvr>
                                        <p:cTn id="118" dur="800" decel="100000" fill="hold"/>
                                        <p:tgtEl>
                                          <p:spTgt spid="333892"/>
                                        </p:tgtEl>
                                        <p:attrNameLst>
                                          <p:attrName>style.rotation</p:attrName>
                                        </p:attrNameLst>
                                      </p:cBhvr>
                                      <p:tavLst>
                                        <p:tav tm="0">
                                          <p:val>
                                            <p:fltVal val="-90"/>
                                          </p:val>
                                        </p:tav>
                                        <p:tav tm="100000">
                                          <p:val>
                                            <p:fltVal val="0"/>
                                          </p:val>
                                        </p:tav>
                                      </p:tavLst>
                                    </p:anim>
                                    <p:anim calcmode="lin" valueType="num">
                                      <p:cBhvr>
                                        <p:cTn id="119" dur="800" decel="100000" fill="hold"/>
                                        <p:tgtEl>
                                          <p:spTgt spid="333892"/>
                                        </p:tgtEl>
                                        <p:attrNameLst>
                                          <p:attrName>ppt_x</p:attrName>
                                        </p:attrNameLst>
                                      </p:cBhvr>
                                      <p:tavLst>
                                        <p:tav tm="0">
                                          <p:val>
                                            <p:strVal val="#ppt_x+0.4"/>
                                          </p:val>
                                        </p:tav>
                                        <p:tav tm="100000">
                                          <p:val>
                                            <p:strVal val="#ppt_x-0.05"/>
                                          </p:val>
                                        </p:tav>
                                      </p:tavLst>
                                    </p:anim>
                                    <p:anim calcmode="lin" valueType="num">
                                      <p:cBhvr>
                                        <p:cTn id="120" dur="800" decel="100000" fill="hold"/>
                                        <p:tgtEl>
                                          <p:spTgt spid="333892"/>
                                        </p:tgtEl>
                                        <p:attrNameLst>
                                          <p:attrName>ppt_y</p:attrName>
                                        </p:attrNameLst>
                                      </p:cBhvr>
                                      <p:tavLst>
                                        <p:tav tm="0">
                                          <p:val>
                                            <p:strVal val="#ppt_y-0.4"/>
                                          </p:val>
                                        </p:tav>
                                        <p:tav tm="100000">
                                          <p:val>
                                            <p:strVal val="#ppt_y+0.1"/>
                                          </p:val>
                                        </p:tav>
                                      </p:tavLst>
                                    </p:anim>
                                    <p:anim calcmode="lin" valueType="num">
                                      <p:cBhvr>
                                        <p:cTn id="121" dur="200" accel="100000" fill="hold">
                                          <p:stCondLst>
                                            <p:cond delay="800"/>
                                          </p:stCondLst>
                                        </p:cTn>
                                        <p:tgtEl>
                                          <p:spTgt spid="333892"/>
                                        </p:tgtEl>
                                        <p:attrNameLst>
                                          <p:attrName>ppt_x</p:attrName>
                                        </p:attrNameLst>
                                      </p:cBhvr>
                                      <p:tavLst>
                                        <p:tav tm="0">
                                          <p:val>
                                            <p:strVal val="#ppt_x-0.05"/>
                                          </p:val>
                                        </p:tav>
                                        <p:tav tm="100000">
                                          <p:val>
                                            <p:strVal val="#ppt_x"/>
                                          </p:val>
                                        </p:tav>
                                      </p:tavLst>
                                    </p:anim>
                                    <p:anim calcmode="lin" valueType="num">
                                      <p:cBhvr>
                                        <p:cTn id="122" dur="200" accel="100000" fill="hold">
                                          <p:stCondLst>
                                            <p:cond delay="800"/>
                                          </p:stCondLst>
                                        </p:cTn>
                                        <p:tgtEl>
                                          <p:spTgt spid="333892"/>
                                        </p:tgtEl>
                                        <p:attrNameLst>
                                          <p:attrName>ppt_y</p:attrName>
                                        </p:attrNameLst>
                                      </p:cBhvr>
                                      <p:tavLst>
                                        <p:tav tm="0">
                                          <p:val>
                                            <p:strVal val="#ppt_y+0.1"/>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0" presetClass="entr" presetSubtype="0" fill="hold" grpId="0" nodeType="clickEffect">
                                  <p:stCondLst>
                                    <p:cond delay="0"/>
                                  </p:stCondLst>
                                  <p:childTnLst>
                                    <p:set>
                                      <p:cBhvr>
                                        <p:cTn id="126" dur="1" fill="hold">
                                          <p:stCondLst>
                                            <p:cond delay="0"/>
                                          </p:stCondLst>
                                        </p:cTn>
                                        <p:tgtEl>
                                          <p:spTgt spid="333893"/>
                                        </p:tgtEl>
                                        <p:attrNameLst>
                                          <p:attrName>style.visibility</p:attrName>
                                        </p:attrNameLst>
                                      </p:cBhvr>
                                      <p:to>
                                        <p:strVal val="visible"/>
                                      </p:to>
                                    </p:set>
                                    <p:animEffect transition="in" filter="fade">
                                      <p:cBhvr>
                                        <p:cTn id="127" dur="800" decel="100000"/>
                                        <p:tgtEl>
                                          <p:spTgt spid="333893"/>
                                        </p:tgtEl>
                                      </p:cBhvr>
                                    </p:animEffect>
                                    <p:anim calcmode="lin" valueType="num">
                                      <p:cBhvr>
                                        <p:cTn id="128" dur="800" decel="100000" fill="hold"/>
                                        <p:tgtEl>
                                          <p:spTgt spid="333893"/>
                                        </p:tgtEl>
                                        <p:attrNameLst>
                                          <p:attrName>style.rotation</p:attrName>
                                        </p:attrNameLst>
                                      </p:cBhvr>
                                      <p:tavLst>
                                        <p:tav tm="0">
                                          <p:val>
                                            <p:fltVal val="-90"/>
                                          </p:val>
                                        </p:tav>
                                        <p:tav tm="100000">
                                          <p:val>
                                            <p:fltVal val="0"/>
                                          </p:val>
                                        </p:tav>
                                      </p:tavLst>
                                    </p:anim>
                                    <p:anim calcmode="lin" valueType="num">
                                      <p:cBhvr>
                                        <p:cTn id="129" dur="800" decel="100000" fill="hold"/>
                                        <p:tgtEl>
                                          <p:spTgt spid="333893"/>
                                        </p:tgtEl>
                                        <p:attrNameLst>
                                          <p:attrName>ppt_x</p:attrName>
                                        </p:attrNameLst>
                                      </p:cBhvr>
                                      <p:tavLst>
                                        <p:tav tm="0">
                                          <p:val>
                                            <p:strVal val="#ppt_x+0.4"/>
                                          </p:val>
                                        </p:tav>
                                        <p:tav tm="100000">
                                          <p:val>
                                            <p:strVal val="#ppt_x-0.05"/>
                                          </p:val>
                                        </p:tav>
                                      </p:tavLst>
                                    </p:anim>
                                    <p:anim calcmode="lin" valueType="num">
                                      <p:cBhvr>
                                        <p:cTn id="130" dur="800" decel="100000" fill="hold"/>
                                        <p:tgtEl>
                                          <p:spTgt spid="333893"/>
                                        </p:tgtEl>
                                        <p:attrNameLst>
                                          <p:attrName>ppt_y</p:attrName>
                                        </p:attrNameLst>
                                      </p:cBhvr>
                                      <p:tavLst>
                                        <p:tav tm="0">
                                          <p:val>
                                            <p:strVal val="#ppt_y-0.4"/>
                                          </p:val>
                                        </p:tav>
                                        <p:tav tm="100000">
                                          <p:val>
                                            <p:strVal val="#ppt_y+0.1"/>
                                          </p:val>
                                        </p:tav>
                                      </p:tavLst>
                                    </p:anim>
                                    <p:anim calcmode="lin" valueType="num">
                                      <p:cBhvr>
                                        <p:cTn id="131" dur="200" accel="100000" fill="hold">
                                          <p:stCondLst>
                                            <p:cond delay="800"/>
                                          </p:stCondLst>
                                        </p:cTn>
                                        <p:tgtEl>
                                          <p:spTgt spid="333893"/>
                                        </p:tgtEl>
                                        <p:attrNameLst>
                                          <p:attrName>ppt_x</p:attrName>
                                        </p:attrNameLst>
                                      </p:cBhvr>
                                      <p:tavLst>
                                        <p:tav tm="0">
                                          <p:val>
                                            <p:strVal val="#ppt_x-0.05"/>
                                          </p:val>
                                        </p:tav>
                                        <p:tav tm="100000">
                                          <p:val>
                                            <p:strVal val="#ppt_x"/>
                                          </p:val>
                                        </p:tav>
                                      </p:tavLst>
                                    </p:anim>
                                    <p:anim calcmode="lin" valueType="num">
                                      <p:cBhvr>
                                        <p:cTn id="132" dur="200" accel="100000" fill="hold">
                                          <p:stCondLst>
                                            <p:cond delay="800"/>
                                          </p:stCondLst>
                                        </p:cTn>
                                        <p:tgtEl>
                                          <p:spTgt spid="333893"/>
                                        </p:tgtEl>
                                        <p:attrNameLst>
                                          <p:attrName>ppt_y</p:attrName>
                                        </p:attrNameLst>
                                      </p:cBhvr>
                                      <p:tavLst>
                                        <p:tav tm="0">
                                          <p:val>
                                            <p:strVal val="#ppt_y+0.1"/>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0" presetClass="entr" presetSubtype="0" fill="hold" grpId="0" nodeType="clickEffect">
                                  <p:stCondLst>
                                    <p:cond delay="0"/>
                                  </p:stCondLst>
                                  <p:childTnLst>
                                    <p:set>
                                      <p:cBhvr>
                                        <p:cTn id="136" dur="1" fill="hold">
                                          <p:stCondLst>
                                            <p:cond delay="0"/>
                                          </p:stCondLst>
                                        </p:cTn>
                                        <p:tgtEl>
                                          <p:spTgt spid="333832"/>
                                        </p:tgtEl>
                                        <p:attrNameLst>
                                          <p:attrName>style.visibility</p:attrName>
                                        </p:attrNameLst>
                                      </p:cBhvr>
                                      <p:to>
                                        <p:strVal val="visible"/>
                                      </p:to>
                                    </p:set>
                                    <p:animEffect transition="in" filter="fade">
                                      <p:cBhvr>
                                        <p:cTn id="137" dur="800" decel="100000"/>
                                        <p:tgtEl>
                                          <p:spTgt spid="333832"/>
                                        </p:tgtEl>
                                      </p:cBhvr>
                                    </p:animEffect>
                                    <p:anim calcmode="lin" valueType="num">
                                      <p:cBhvr>
                                        <p:cTn id="138" dur="800" decel="100000" fill="hold"/>
                                        <p:tgtEl>
                                          <p:spTgt spid="333832"/>
                                        </p:tgtEl>
                                        <p:attrNameLst>
                                          <p:attrName>style.rotation</p:attrName>
                                        </p:attrNameLst>
                                      </p:cBhvr>
                                      <p:tavLst>
                                        <p:tav tm="0">
                                          <p:val>
                                            <p:fltVal val="-90"/>
                                          </p:val>
                                        </p:tav>
                                        <p:tav tm="100000">
                                          <p:val>
                                            <p:fltVal val="0"/>
                                          </p:val>
                                        </p:tav>
                                      </p:tavLst>
                                    </p:anim>
                                    <p:anim calcmode="lin" valueType="num">
                                      <p:cBhvr>
                                        <p:cTn id="139" dur="800" decel="100000" fill="hold"/>
                                        <p:tgtEl>
                                          <p:spTgt spid="333832"/>
                                        </p:tgtEl>
                                        <p:attrNameLst>
                                          <p:attrName>ppt_x</p:attrName>
                                        </p:attrNameLst>
                                      </p:cBhvr>
                                      <p:tavLst>
                                        <p:tav tm="0">
                                          <p:val>
                                            <p:strVal val="#ppt_x+0.4"/>
                                          </p:val>
                                        </p:tav>
                                        <p:tav tm="100000">
                                          <p:val>
                                            <p:strVal val="#ppt_x-0.05"/>
                                          </p:val>
                                        </p:tav>
                                      </p:tavLst>
                                    </p:anim>
                                    <p:anim calcmode="lin" valueType="num">
                                      <p:cBhvr>
                                        <p:cTn id="140" dur="800" decel="100000" fill="hold"/>
                                        <p:tgtEl>
                                          <p:spTgt spid="333832"/>
                                        </p:tgtEl>
                                        <p:attrNameLst>
                                          <p:attrName>ppt_y</p:attrName>
                                        </p:attrNameLst>
                                      </p:cBhvr>
                                      <p:tavLst>
                                        <p:tav tm="0">
                                          <p:val>
                                            <p:strVal val="#ppt_y-0.4"/>
                                          </p:val>
                                        </p:tav>
                                        <p:tav tm="100000">
                                          <p:val>
                                            <p:strVal val="#ppt_y+0.1"/>
                                          </p:val>
                                        </p:tav>
                                      </p:tavLst>
                                    </p:anim>
                                    <p:anim calcmode="lin" valueType="num">
                                      <p:cBhvr>
                                        <p:cTn id="141" dur="200" accel="100000" fill="hold">
                                          <p:stCondLst>
                                            <p:cond delay="800"/>
                                          </p:stCondLst>
                                        </p:cTn>
                                        <p:tgtEl>
                                          <p:spTgt spid="333832"/>
                                        </p:tgtEl>
                                        <p:attrNameLst>
                                          <p:attrName>ppt_x</p:attrName>
                                        </p:attrNameLst>
                                      </p:cBhvr>
                                      <p:tavLst>
                                        <p:tav tm="0">
                                          <p:val>
                                            <p:strVal val="#ppt_x-0.05"/>
                                          </p:val>
                                        </p:tav>
                                        <p:tav tm="100000">
                                          <p:val>
                                            <p:strVal val="#ppt_x"/>
                                          </p:val>
                                        </p:tav>
                                      </p:tavLst>
                                    </p:anim>
                                    <p:anim calcmode="lin" valueType="num">
                                      <p:cBhvr>
                                        <p:cTn id="142" dur="200" accel="100000" fill="hold">
                                          <p:stCondLst>
                                            <p:cond delay="800"/>
                                          </p:stCondLst>
                                        </p:cTn>
                                        <p:tgtEl>
                                          <p:spTgt spid="333832"/>
                                        </p:tgtEl>
                                        <p:attrNameLst>
                                          <p:attrName>ppt_y</p:attrName>
                                        </p:attrNameLst>
                                      </p:cBhvr>
                                      <p:tavLst>
                                        <p:tav tm="0">
                                          <p:val>
                                            <p:strVal val="#ppt_y+0.1"/>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0" presetClass="entr" presetSubtype="0" fill="hold" grpId="0" nodeType="clickEffect">
                                  <p:stCondLst>
                                    <p:cond delay="0"/>
                                  </p:stCondLst>
                                  <p:childTnLst>
                                    <p:set>
                                      <p:cBhvr>
                                        <p:cTn id="146" dur="1" fill="hold">
                                          <p:stCondLst>
                                            <p:cond delay="0"/>
                                          </p:stCondLst>
                                        </p:cTn>
                                        <p:tgtEl>
                                          <p:spTgt spid="333922"/>
                                        </p:tgtEl>
                                        <p:attrNameLst>
                                          <p:attrName>style.visibility</p:attrName>
                                        </p:attrNameLst>
                                      </p:cBhvr>
                                      <p:to>
                                        <p:strVal val="visible"/>
                                      </p:to>
                                    </p:set>
                                    <p:animEffect transition="in" filter="fade">
                                      <p:cBhvr>
                                        <p:cTn id="147" dur="800" decel="100000"/>
                                        <p:tgtEl>
                                          <p:spTgt spid="333922"/>
                                        </p:tgtEl>
                                      </p:cBhvr>
                                    </p:animEffect>
                                    <p:anim calcmode="lin" valueType="num">
                                      <p:cBhvr>
                                        <p:cTn id="148" dur="800" decel="100000" fill="hold"/>
                                        <p:tgtEl>
                                          <p:spTgt spid="333922"/>
                                        </p:tgtEl>
                                        <p:attrNameLst>
                                          <p:attrName>style.rotation</p:attrName>
                                        </p:attrNameLst>
                                      </p:cBhvr>
                                      <p:tavLst>
                                        <p:tav tm="0">
                                          <p:val>
                                            <p:fltVal val="-90"/>
                                          </p:val>
                                        </p:tav>
                                        <p:tav tm="100000">
                                          <p:val>
                                            <p:fltVal val="0"/>
                                          </p:val>
                                        </p:tav>
                                      </p:tavLst>
                                    </p:anim>
                                    <p:anim calcmode="lin" valueType="num">
                                      <p:cBhvr>
                                        <p:cTn id="149" dur="800" decel="100000" fill="hold"/>
                                        <p:tgtEl>
                                          <p:spTgt spid="333922"/>
                                        </p:tgtEl>
                                        <p:attrNameLst>
                                          <p:attrName>ppt_x</p:attrName>
                                        </p:attrNameLst>
                                      </p:cBhvr>
                                      <p:tavLst>
                                        <p:tav tm="0">
                                          <p:val>
                                            <p:strVal val="#ppt_x+0.4"/>
                                          </p:val>
                                        </p:tav>
                                        <p:tav tm="100000">
                                          <p:val>
                                            <p:strVal val="#ppt_x-0.05"/>
                                          </p:val>
                                        </p:tav>
                                      </p:tavLst>
                                    </p:anim>
                                    <p:anim calcmode="lin" valueType="num">
                                      <p:cBhvr>
                                        <p:cTn id="150" dur="800" decel="100000" fill="hold"/>
                                        <p:tgtEl>
                                          <p:spTgt spid="333922"/>
                                        </p:tgtEl>
                                        <p:attrNameLst>
                                          <p:attrName>ppt_y</p:attrName>
                                        </p:attrNameLst>
                                      </p:cBhvr>
                                      <p:tavLst>
                                        <p:tav tm="0">
                                          <p:val>
                                            <p:strVal val="#ppt_y-0.4"/>
                                          </p:val>
                                        </p:tav>
                                        <p:tav tm="100000">
                                          <p:val>
                                            <p:strVal val="#ppt_y+0.1"/>
                                          </p:val>
                                        </p:tav>
                                      </p:tavLst>
                                    </p:anim>
                                    <p:anim calcmode="lin" valueType="num">
                                      <p:cBhvr>
                                        <p:cTn id="151" dur="200" accel="100000" fill="hold">
                                          <p:stCondLst>
                                            <p:cond delay="800"/>
                                          </p:stCondLst>
                                        </p:cTn>
                                        <p:tgtEl>
                                          <p:spTgt spid="333922"/>
                                        </p:tgtEl>
                                        <p:attrNameLst>
                                          <p:attrName>ppt_x</p:attrName>
                                        </p:attrNameLst>
                                      </p:cBhvr>
                                      <p:tavLst>
                                        <p:tav tm="0">
                                          <p:val>
                                            <p:strVal val="#ppt_x-0.05"/>
                                          </p:val>
                                        </p:tav>
                                        <p:tav tm="100000">
                                          <p:val>
                                            <p:strVal val="#ppt_x"/>
                                          </p:val>
                                        </p:tav>
                                      </p:tavLst>
                                    </p:anim>
                                    <p:anim calcmode="lin" valueType="num">
                                      <p:cBhvr>
                                        <p:cTn id="152" dur="200" accel="100000" fill="hold">
                                          <p:stCondLst>
                                            <p:cond delay="800"/>
                                          </p:stCondLst>
                                        </p:cTn>
                                        <p:tgtEl>
                                          <p:spTgt spid="333922"/>
                                        </p:tgtEl>
                                        <p:attrNameLst>
                                          <p:attrName>ppt_y</p:attrName>
                                        </p:attrNameLst>
                                      </p:cBhvr>
                                      <p:tavLst>
                                        <p:tav tm="0">
                                          <p:val>
                                            <p:strVal val="#ppt_y+0.1"/>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0" presetClass="entr" presetSubtype="0" fill="hold" grpId="0" nodeType="clickEffect">
                                  <p:stCondLst>
                                    <p:cond delay="0"/>
                                  </p:stCondLst>
                                  <p:childTnLst>
                                    <p:set>
                                      <p:cBhvr>
                                        <p:cTn id="156" dur="1" fill="hold">
                                          <p:stCondLst>
                                            <p:cond delay="0"/>
                                          </p:stCondLst>
                                        </p:cTn>
                                        <p:tgtEl>
                                          <p:spTgt spid="333894"/>
                                        </p:tgtEl>
                                        <p:attrNameLst>
                                          <p:attrName>style.visibility</p:attrName>
                                        </p:attrNameLst>
                                      </p:cBhvr>
                                      <p:to>
                                        <p:strVal val="visible"/>
                                      </p:to>
                                    </p:set>
                                    <p:animEffect transition="in" filter="fade">
                                      <p:cBhvr>
                                        <p:cTn id="157" dur="800" decel="100000"/>
                                        <p:tgtEl>
                                          <p:spTgt spid="333894"/>
                                        </p:tgtEl>
                                      </p:cBhvr>
                                    </p:animEffect>
                                    <p:anim calcmode="lin" valueType="num">
                                      <p:cBhvr>
                                        <p:cTn id="158" dur="800" decel="100000" fill="hold"/>
                                        <p:tgtEl>
                                          <p:spTgt spid="333894"/>
                                        </p:tgtEl>
                                        <p:attrNameLst>
                                          <p:attrName>style.rotation</p:attrName>
                                        </p:attrNameLst>
                                      </p:cBhvr>
                                      <p:tavLst>
                                        <p:tav tm="0">
                                          <p:val>
                                            <p:fltVal val="-90"/>
                                          </p:val>
                                        </p:tav>
                                        <p:tav tm="100000">
                                          <p:val>
                                            <p:fltVal val="0"/>
                                          </p:val>
                                        </p:tav>
                                      </p:tavLst>
                                    </p:anim>
                                    <p:anim calcmode="lin" valueType="num">
                                      <p:cBhvr>
                                        <p:cTn id="159" dur="800" decel="100000" fill="hold"/>
                                        <p:tgtEl>
                                          <p:spTgt spid="333894"/>
                                        </p:tgtEl>
                                        <p:attrNameLst>
                                          <p:attrName>ppt_x</p:attrName>
                                        </p:attrNameLst>
                                      </p:cBhvr>
                                      <p:tavLst>
                                        <p:tav tm="0">
                                          <p:val>
                                            <p:strVal val="#ppt_x+0.4"/>
                                          </p:val>
                                        </p:tav>
                                        <p:tav tm="100000">
                                          <p:val>
                                            <p:strVal val="#ppt_x-0.05"/>
                                          </p:val>
                                        </p:tav>
                                      </p:tavLst>
                                    </p:anim>
                                    <p:anim calcmode="lin" valueType="num">
                                      <p:cBhvr>
                                        <p:cTn id="160" dur="800" decel="100000" fill="hold"/>
                                        <p:tgtEl>
                                          <p:spTgt spid="333894"/>
                                        </p:tgtEl>
                                        <p:attrNameLst>
                                          <p:attrName>ppt_y</p:attrName>
                                        </p:attrNameLst>
                                      </p:cBhvr>
                                      <p:tavLst>
                                        <p:tav tm="0">
                                          <p:val>
                                            <p:strVal val="#ppt_y-0.4"/>
                                          </p:val>
                                        </p:tav>
                                        <p:tav tm="100000">
                                          <p:val>
                                            <p:strVal val="#ppt_y+0.1"/>
                                          </p:val>
                                        </p:tav>
                                      </p:tavLst>
                                    </p:anim>
                                    <p:anim calcmode="lin" valueType="num">
                                      <p:cBhvr>
                                        <p:cTn id="161" dur="200" accel="100000" fill="hold">
                                          <p:stCondLst>
                                            <p:cond delay="800"/>
                                          </p:stCondLst>
                                        </p:cTn>
                                        <p:tgtEl>
                                          <p:spTgt spid="333894"/>
                                        </p:tgtEl>
                                        <p:attrNameLst>
                                          <p:attrName>ppt_x</p:attrName>
                                        </p:attrNameLst>
                                      </p:cBhvr>
                                      <p:tavLst>
                                        <p:tav tm="0">
                                          <p:val>
                                            <p:strVal val="#ppt_x-0.05"/>
                                          </p:val>
                                        </p:tav>
                                        <p:tav tm="100000">
                                          <p:val>
                                            <p:strVal val="#ppt_x"/>
                                          </p:val>
                                        </p:tav>
                                      </p:tavLst>
                                    </p:anim>
                                    <p:anim calcmode="lin" valueType="num">
                                      <p:cBhvr>
                                        <p:cTn id="162" dur="200" accel="100000" fill="hold">
                                          <p:stCondLst>
                                            <p:cond delay="800"/>
                                          </p:stCondLst>
                                        </p:cTn>
                                        <p:tgtEl>
                                          <p:spTgt spid="333894"/>
                                        </p:tgtEl>
                                        <p:attrNameLst>
                                          <p:attrName>ppt_y</p:attrName>
                                        </p:attrNameLst>
                                      </p:cBhvr>
                                      <p:tavLst>
                                        <p:tav tm="0">
                                          <p:val>
                                            <p:strVal val="#ppt_y+0.1"/>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30" presetClass="entr" presetSubtype="0" fill="hold" grpId="0" nodeType="clickEffect">
                                  <p:stCondLst>
                                    <p:cond delay="0"/>
                                  </p:stCondLst>
                                  <p:childTnLst>
                                    <p:set>
                                      <p:cBhvr>
                                        <p:cTn id="166" dur="1" fill="hold">
                                          <p:stCondLst>
                                            <p:cond delay="0"/>
                                          </p:stCondLst>
                                        </p:cTn>
                                        <p:tgtEl>
                                          <p:spTgt spid="333895"/>
                                        </p:tgtEl>
                                        <p:attrNameLst>
                                          <p:attrName>style.visibility</p:attrName>
                                        </p:attrNameLst>
                                      </p:cBhvr>
                                      <p:to>
                                        <p:strVal val="visible"/>
                                      </p:to>
                                    </p:set>
                                    <p:animEffect transition="in" filter="fade">
                                      <p:cBhvr>
                                        <p:cTn id="167" dur="800" decel="100000"/>
                                        <p:tgtEl>
                                          <p:spTgt spid="333895"/>
                                        </p:tgtEl>
                                      </p:cBhvr>
                                    </p:animEffect>
                                    <p:anim calcmode="lin" valueType="num">
                                      <p:cBhvr>
                                        <p:cTn id="168" dur="800" decel="100000" fill="hold"/>
                                        <p:tgtEl>
                                          <p:spTgt spid="333895"/>
                                        </p:tgtEl>
                                        <p:attrNameLst>
                                          <p:attrName>style.rotation</p:attrName>
                                        </p:attrNameLst>
                                      </p:cBhvr>
                                      <p:tavLst>
                                        <p:tav tm="0">
                                          <p:val>
                                            <p:fltVal val="-90"/>
                                          </p:val>
                                        </p:tav>
                                        <p:tav tm="100000">
                                          <p:val>
                                            <p:fltVal val="0"/>
                                          </p:val>
                                        </p:tav>
                                      </p:tavLst>
                                    </p:anim>
                                    <p:anim calcmode="lin" valueType="num">
                                      <p:cBhvr>
                                        <p:cTn id="169" dur="800" decel="100000" fill="hold"/>
                                        <p:tgtEl>
                                          <p:spTgt spid="333895"/>
                                        </p:tgtEl>
                                        <p:attrNameLst>
                                          <p:attrName>ppt_x</p:attrName>
                                        </p:attrNameLst>
                                      </p:cBhvr>
                                      <p:tavLst>
                                        <p:tav tm="0">
                                          <p:val>
                                            <p:strVal val="#ppt_x+0.4"/>
                                          </p:val>
                                        </p:tav>
                                        <p:tav tm="100000">
                                          <p:val>
                                            <p:strVal val="#ppt_x-0.05"/>
                                          </p:val>
                                        </p:tav>
                                      </p:tavLst>
                                    </p:anim>
                                    <p:anim calcmode="lin" valueType="num">
                                      <p:cBhvr>
                                        <p:cTn id="170" dur="800" decel="100000" fill="hold"/>
                                        <p:tgtEl>
                                          <p:spTgt spid="333895"/>
                                        </p:tgtEl>
                                        <p:attrNameLst>
                                          <p:attrName>ppt_y</p:attrName>
                                        </p:attrNameLst>
                                      </p:cBhvr>
                                      <p:tavLst>
                                        <p:tav tm="0">
                                          <p:val>
                                            <p:strVal val="#ppt_y-0.4"/>
                                          </p:val>
                                        </p:tav>
                                        <p:tav tm="100000">
                                          <p:val>
                                            <p:strVal val="#ppt_y+0.1"/>
                                          </p:val>
                                        </p:tav>
                                      </p:tavLst>
                                    </p:anim>
                                    <p:anim calcmode="lin" valueType="num">
                                      <p:cBhvr>
                                        <p:cTn id="171" dur="200" accel="100000" fill="hold">
                                          <p:stCondLst>
                                            <p:cond delay="800"/>
                                          </p:stCondLst>
                                        </p:cTn>
                                        <p:tgtEl>
                                          <p:spTgt spid="333895"/>
                                        </p:tgtEl>
                                        <p:attrNameLst>
                                          <p:attrName>ppt_x</p:attrName>
                                        </p:attrNameLst>
                                      </p:cBhvr>
                                      <p:tavLst>
                                        <p:tav tm="0">
                                          <p:val>
                                            <p:strVal val="#ppt_x-0.05"/>
                                          </p:val>
                                        </p:tav>
                                        <p:tav tm="100000">
                                          <p:val>
                                            <p:strVal val="#ppt_x"/>
                                          </p:val>
                                        </p:tav>
                                      </p:tavLst>
                                    </p:anim>
                                    <p:anim calcmode="lin" valueType="num">
                                      <p:cBhvr>
                                        <p:cTn id="172" dur="200" accel="100000" fill="hold">
                                          <p:stCondLst>
                                            <p:cond delay="800"/>
                                          </p:stCondLst>
                                        </p:cTn>
                                        <p:tgtEl>
                                          <p:spTgt spid="333895"/>
                                        </p:tgtEl>
                                        <p:attrNameLst>
                                          <p:attrName>ppt_y</p:attrName>
                                        </p:attrNameLst>
                                      </p:cBhvr>
                                      <p:tavLst>
                                        <p:tav tm="0">
                                          <p:val>
                                            <p:strVal val="#ppt_y+0.1"/>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30" presetClass="entr" presetSubtype="0" fill="hold" grpId="0" nodeType="clickEffect">
                                  <p:stCondLst>
                                    <p:cond delay="0"/>
                                  </p:stCondLst>
                                  <p:childTnLst>
                                    <p:set>
                                      <p:cBhvr>
                                        <p:cTn id="176" dur="1" fill="hold">
                                          <p:stCondLst>
                                            <p:cond delay="0"/>
                                          </p:stCondLst>
                                        </p:cTn>
                                        <p:tgtEl>
                                          <p:spTgt spid="333896"/>
                                        </p:tgtEl>
                                        <p:attrNameLst>
                                          <p:attrName>style.visibility</p:attrName>
                                        </p:attrNameLst>
                                      </p:cBhvr>
                                      <p:to>
                                        <p:strVal val="visible"/>
                                      </p:to>
                                    </p:set>
                                    <p:animEffect transition="in" filter="fade">
                                      <p:cBhvr>
                                        <p:cTn id="177" dur="800" decel="100000"/>
                                        <p:tgtEl>
                                          <p:spTgt spid="333896"/>
                                        </p:tgtEl>
                                      </p:cBhvr>
                                    </p:animEffect>
                                    <p:anim calcmode="lin" valueType="num">
                                      <p:cBhvr>
                                        <p:cTn id="178" dur="800" decel="100000" fill="hold"/>
                                        <p:tgtEl>
                                          <p:spTgt spid="333896"/>
                                        </p:tgtEl>
                                        <p:attrNameLst>
                                          <p:attrName>style.rotation</p:attrName>
                                        </p:attrNameLst>
                                      </p:cBhvr>
                                      <p:tavLst>
                                        <p:tav tm="0">
                                          <p:val>
                                            <p:fltVal val="-90"/>
                                          </p:val>
                                        </p:tav>
                                        <p:tav tm="100000">
                                          <p:val>
                                            <p:fltVal val="0"/>
                                          </p:val>
                                        </p:tav>
                                      </p:tavLst>
                                    </p:anim>
                                    <p:anim calcmode="lin" valueType="num">
                                      <p:cBhvr>
                                        <p:cTn id="179" dur="800" decel="100000" fill="hold"/>
                                        <p:tgtEl>
                                          <p:spTgt spid="333896"/>
                                        </p:tgtEl>
                                        <p:attrNameLst>
                                          <p:attrName>ppt_x</p:attrName>
                                        </p:attrNameLst>
                                      </p:cBhvr>
                                      <p:tavLst>
                                        <p:tav tm="0">
                                          <p:val>
                                            <p:strVal val="#ppt_x+0.4"/>
                                          </p:val>
                                        </p:tav>
                                        <p:tav tm="100000">
                                          <p:val>
                                            <p:strVal val="#ppt_x-0.05"/>
                                          </p:val>
                                        </p:tav>
                                      </p:tavLst>
                                    </p:anim>
                                    <p:anim calcmode="lin" valueType="num">
                                      <p:cBhvr>
                                        <p:cTn id="180" dur="800" decel="100000" fill="hold"/>
                                        <p:tgtEl>
                                          <p:spTgt spid="333896"/>
                                        </p:tgtEl>
                                        <p:attrNameLst>
                                          <p:attrName>ppt_y</p:attrName>
                                        </p:attrNameLst>
                                      </p:cBhvr>
                                      <p:tavLst>
                                        <p:tav tm="0">
                                          <p:val>
                                            <p:strVal val="#ppt_y-0.4"/>
                                          </p:val>
                                        </p:tav>
                                        <p:tav tm="100000">
                                          <p:val>
                                            <p:strVal val="#ppt_y+0.1"/>
                                          </p:val>
                                        </p:tav>
                                      </p:tavLst>
                                    </p:anim>
                                    <p:anim calcmode="lin" valueType="num">
                                      <p:cBhvr>
                                        <p:cTn id="181" dur="200" accel="100000" fill="hold">
                                          <p:stCondLst>
                                            <p:cond delay="800"/>
                                          </p:stCondLst>
                                        </p:cTn>
                                        <p:tgtEl>
                                          <p:spTgt spid="333896"/>
                                        </p:tgtEl>
                                        <p:attrNameLst>
                                          <p:attrName>ppt_x</p:attrName>
                                        </p:attrNameLst>
                                      </p:cBhvr>
                                      <p:tavLst>
                                        <p:tav tm="0">
                                          <p:val>
                                            <p:strVal val="#ppt_x-0.05"/>
                                          </p:val>
                                        </p:tav>
                                        <p:tav tm="100000">
                                          <p:val>
                                            <p:strVal val="#ppt_x"/>
                                          </p:val>
                                        </p:tav>
                                      </p:tavLst>
                                    </p:anim>
                                    <p:anim calcmode="lin" valueType="num">
                                      <p:cBhvr>
                                        <p:cTn id="182" dur="200" accel="100000" fill="hold">
                                          <p:stCondLst>
                                            <p:cond delay="800"/>
                                          </p:stCondLst>
                                        </p:cTn>
                                        <p:tgtEl>
                                          <p:spTgt spid="333896"/>
                                        </p:tgtEl>
                                        <p:attrNameLst>
                                          <p:attrName>ppt_y</p:attrName>
                                        </p:attrNameLst>
                                      </p:cBhvr>
                                      <p:tavLst>
                                        <p:tav tm="0">
                                          <p:val>
                                            <p:strVal val="#ppt_y+0.1"/>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0" presetClass="entr" presetSubtype="0" fill="hold" grpId="0" nodeType="clickEffect">
                                  <p:stCondLst>
                                    <p:cond delay="0"/>
                                  </p:stCondLst>
                                  <p:childTnLst>
                                    <p:set>
                                      <p:cBhvr>
                                        <p:cTn id="186" dur="1" fill="hold">
                                          <p:stCondLst>
                                            <p:cond delay="0"/>
                                          </p:stCondLst>
                                        </p:cTn>
                                        <p:tgtEl>
                                          <p:spTgt spid="333897"/>
                                        </p:tgtEl>
                                        <p:attrNameLst>
                                          <p:attrName>style.visibility</p:attrName>
                                        </p:attrNameLst>
                                      </p:cBhvr>
                                      <p:to>
                                        <p:strVal val="visible"/>
                                      </p:to>
                                    </p:set>
                                    <p:animEffect transition="in" filter="fade">
                                      <p:cBhvr>
                                        <p:cTn id="187" dur="800" decel="100000"/>
                                        <p:tgtEl>
                                          <p:spTgt spid="333897"/>
                                        </p:tgtEl>
                                      </p:cBhvr>
                                    </p:animEffect>
                                    <p:anim calcmode="lin" valueType="num">
                                      <p:cBhvr>
                                        <p:cTn id="188" dur="800" decel="100000" fill="hold"/>
                                        <p:tgtEl>
                                          <p:spTgt spid="333897"/>
                                        </p:tgtEl>
                                        <p:attrNameLst>
                                          <p:attrName>style.rotation</p:attrName>
                                        </p:attrNameLst>
                                      </p:cBhvr>
                                      <p:tavLst>
                                        <p:tav tm="0">
                                          <p:val>
                                            <p:fltVal val="-90"/>
                                          </p:val>
                                        </p:tav>
                                        <p:tav tm="100000">
                                          <p:val>
                                            <p:fltVal val="0"/>
                                          </p:val>
                                        </p:tav>
                                      </p:tavLst>
                                    </p:anim>
                                    <p:anim calcmode="lin" valueType="num">
                                      <p:cBhvr>
                                        <p:cTn id="189" dur="800" decel="100000" fill="hold"/>
                                        <p:tgtEl>
                                          <p:spTgt spid="333897"/>
                                        </p:tgtEl>
                                        <p:attrNameLst>
                                          <p:attrName>ppt_x</p:attrName>
                                        </p:attrNameLst>
                                      </p:cBhvr>
                                      <p:tavLst>
                                        <p:tav tm="0">
                                          <p:val>
                                            <p:strVal val="#ppt_x+0.4"/>
                                          </p:val>
                                        </p:tav>
                                        <p:tav tm="100000">
                                          <p:val>
                                            <p:strVal val="#ppt_x-0.05"/>
                                          </p:val>
                                        </p:tav>
                                      </p:tavLst>
                                    </p:anim>
                                    <p:anim calcmode="lin" valueType="num">
                                      <p:cBhvr>
                                        <p:cTn id="190" dur="800" decel="100000" fill="hold"/>
                                        <p:tgtEl>
                                          <p:spTgt spid="333897"/>
                                        </p:tgtEl>
                                        <p:attrNameLst>
                                          <p:attrName>ppt_y</p:attrName>
                                        </p:attrNameLst>
                                      </p:cBhvr>
                                      <p:tavLst>
                                        <p:tav tm="0">
                                          <p:val>
                                            <p:strVal val="#ppt_y-0.4"/>
                                          </p:val>
                                        </p:tav>
                                        <p:tav tm="100000">
                                          <p:val>
                                            <p:strVal val="#ppt_y+0.1"/>
                                          </p:val>
                                        </p:tav>
                                      </p:tavLst>
                                    </p:anim>
                                    <p:anim calcmode="lin" valueType="num">
                                      <p:cBhvr>
                                        <p:cTn id="191" dur="200" accel="100000" fill="hold">
                                          <p:stCondLst>
                                            <p:cond delay="800"/>
                                          </p:stCondLst>
                                        </p:cTn>
                                        <p:tgtEl>
                                          <p:spTgt spid="333897"/>
                                        </p:tgtEl>
                                        <p:attrNameLst>
                                          <p:attrName>ppt_x</p:attrName>
                                        </p:attrNameLst>
                                      </p:cBhvr>
                                      <p:tavLst>
                                        <p:tav tm="0">
                                          <p:val>
                                            <p:strVal val="#ppt_x-0.05"/>
                                          </p:val>
                                        </p:tav>
                                        <p:tav tm="100000">
                                          <p:val>
                                            <p:strVal val="#ppt_x"/>
                                          </p:val>
                                        </p:tav>
                                      </p:tavLst>
                                    </p:anim>
                                    <p:anim calcmode="lin" valueType="num">
                                      <p:cBhvr>
                                        <p:cTn id="192" dur="200" accel="100000" fill="hold">
                                          <p:stCondLst>
                                            <p:cond delay="800"/>
                                          </p:stCondLst>
                                        </p:cTn>
                                        <p:tgtEl>
                                          <p:spTgt spid="333897"/>
                                        </p:tgtEl>
                                        <p:attrNameLst>
                                          <p:attrName>ppt_y</p:attrName>
                                        </p:attrNameLst>
                                      </p:cBhvr>
                                      <p:tavLst>
                                        <p:tav tm="0">
                                          <p:val>
                                            <p:strVal val="#ppt_y+0.1"/>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30" presetClass="entr" presetSubtype="0" fill="hold" grpId="0" nodeType="clickEffect">
                                  <p:stCondLst>
                                    <p:cond delay="0"/>
                                  </p:stCondLst>
                                  <p:childTnLst>
                                    <p:set>
                                      <p:cBhvr>
                                        <p:cTn id="196" dur="1" fill="hold">
                                          <p:stCondLst>
                                            <p:cond delay="0"/>
                                          </p:stCondLst>
                                        </p:cTn>
                                        <p:tgtEl>
                                          <p:spTgt spid="333898"/>
                                        </p:tgtEl>
                                        <p:attrNameLst>
                                          <p:attrName>style.visibility</p:attrName>
                                        </p:attrNameLst>
                                      </p:cBhvr>
                                      <p:to>
                                        <p:strVal val="visible"/>
                                      </p:to>
                                    </p:set>
                                    <p:animEffect transition="in" filter="fade">
                                      <p:cBhvr>
                                        <p:cTn id="197" dur="800" decel="100000"/>
                                        <p:tgtEl>
                                          <p:spTgt spid="333898"/>
                                        </p:tgtEl>
                                      </p:cBhvr>
                                    </p:animEffect>
                                    <p:anim calcmode="lin" valueType="num">
                                      <p:cBhvr>
                                        <p:cTn id="198" dur="800" decel="100000" fill="hold"/>
                                        <p:tgtEl>
                                          <p:spTgt spid="333898"/>
                                        </p:tgtEl>
                                        <p:attrNameLst>
                                          <p:attrName>style.rotation</p:attrName>
                                        </p:attrNameLst>
                                      </p:cBhvr>
                                      <p:tavLst>
                                        <p:tav tm="0">
                                          <p:val>
                                            <p:fltVal val="-90"/>
                                          </p:val>
                                        </p:tav>
                                        <p:tav tm="100000">
                                          <p:val>
                                            <p:fltVal val="0"/>
                                          </p:val>
                                        </p:tav>
                                      </p:tavLst>
                                    </p:anim>
                                    <p:anim calcmode="lin" valueType="num">
                                      <p:cBhvr>
                                        <p:cTn id="199" dur="800" decel="100000" fill="hold"/>
                                        <p:tgtEl>
                                          <p:spTgt spid="333898"/>
                                        </p:tgtEl>
                                        <p:attrNameLst>
                                          <p:attrName>ppt_x</p:attrName>
                                        </p:attrNameLst>
                                      </p:cBhvr>
                                      <p:tavLst>
                                        <p:tav tm="0">
                                          <p:val>
                                            <p:strVal val="#ppt_x+0.4"/>
                                          </p:val>
                                        </p:tav>
                                        <p:tav tm="100000">
                                          <p:val>
                                            <p:strVal val="#ppt_x-0.05"/>
                                          </p:val>
                                        </p:tav>
                                      </p:tavLst>
                                    </p:anim>
                                    <p:anim calcmode="lin" valueType="num">
                                      <p:cBhvr>
                                        <p:cTn id="200" dur="800" decel="100000" fill="hold"/>
                                        <p:tgtEl>
                                          <p:spTgt spid="333898"/>
                                        </p:tgtEl>
                                        <p:attrNameLst>
                                          <p:attrName>ppt_y</p:attrName>
                                        </p:attrNameLst>
                                      </p:cBhvr>
                                      <p:tavLst>
                                        <p:tav tm="0">
                                          <p:val>
                                            <p:strVal val="#ppt_y-0.4"/>
                                          </p:val>
                                        </p:tav>
                                        <p:tav tm="100000">
                                          <p:val>
                                            <p:strVal val="#ppt_y+0.1"/>
                                          </p:val>
                                        </p:tav>
                                      </p:tavLst>
                                    </p:anim>
                                    <p:anim calcmode="lin" valueType="num">
                                      <p:cBhvr>
                                        <p:cTn id="201" dur="200" accel="100000" fill="hold">
                                          <p:stCondLst>
                                            <p:cond delay="800"/>
                                          </p:stCondLst>
                                        </p:cTn>
                                        <p:tgtEl>
                                          <p:spTgt spid="333898"/>
                                        </p:tgtEl>
                                        <p:attrNameLst>
                                          <p:attrName>ppt_x</p:attrName>
                                        </p:attrNameLst>
                                      </p:cBhvr>
                                      <p:tavLst>
                                        <p:tav tm="0">
                                          <p:val>
                                            <p:strVal val="#ppt_x-0.05"/>
                                          </p:val>
                                        </p:tav>
                                        <p:tav tm="100000">
                                          <p:val>
                                            <p:strVal val="#ppt_x"/>
                                          </p:val>
                                        </p:tav>
                                      </p:tavLst>
                                    </p:anim>
                                    <p:anim calcmode="lin" valueType="num">
                                      <p:cBhvr>
                                        <p:cTn id="202" dur="200" accel="100000" fill="hold">
                                          <p:stCondLst>
                                            <p:cond delay="800"/>
                                          </p:stCondLst>
                                        </p:cTn>
                                        <p:tgtEl>
                                          <p:spTgt spid="333898"/>
                                        </p:tgtEl>
                                        <p:attrNameLst>
                                          <p:attrName>ppt_y</p:attrName>
                                        </p:attrNameLst>
                                      </p:cBhvr>
                                      <p:tavLst>
                                        <p:tav tm="0">
                                          <p:val>
                                            <p:strVal val="#ppt_y+0.1"/>
                                          </p:val>
                                        </p:tav>
                                        <p:tav tm="100000">
                                          <p:val>
                                            <p:strVal val="#ppt_y"/>
                                          </p:val>
                                        </p:tav>
                                      </p:tavLst>
                                    </p:anim>
                                  </p:childTnLst>
                                </p:cTn>
                              </p:par>
                            </p:childTnLst>
                          </p:cTn>
                        </p:par>
                      </p:childTnLst>
                    </p:cTn>
                  </p:par>
                  <p:par>
                    <p:cTn id="203" fill="hold" nodeType="clickPar">
                      <p:stCondLst>
                        <p:cond delay="indefinite"/>
                      </p:stCondLst>
                      <p:childTnLst>
                        <p:par>
                          <p:cTn id="204" fill="hold" nodeType="withGroup">
                            <p:stCondLst>
                              <p:cond delay="0"/>
                            </p:stCondLst>
                            <p:childTnLst>
                              <p:par>
                                <p:cTn id="205" presetID="30" presetClass="entr" presetSubtype="0" fill="hold" grpId="0" nodeType="clickEffect">
                                  <p:stCondLst>
                                    <p:cond delay="0"/>
                                  </p:stCondLst>
                                  <p:childTnLst>
                                    <p:set>
                                      <p:cBhvr>
                                        <p:cTn id="206" dur="1" fill="hold">
                                          <p:stCondLst>
                                            <p:cond delay="0"/>
                                          </p:stCondLst>
                                        </p:cTn>
                                        <p:tgtEl>
                                          <p:spTgt spid="333899"/>
                                        </p:tgtEl>
                                        <p:attrNameLst>
                                          <p:attrName>style.visibility</p:attrName>
                                        </p:attrNameLst>
                                      </p:cBhvr>
                                      <p:to>
                                        <p:strVal val="visible"/>
                                      </p:to>
                                    </p:set>
                                    <p:animEffect transition="in" filter="fade">
                                      <p:cBhvr>
                                        <p:cTn id="207" dur="800" decel="100000"/>
                                        <p:tgtEl>
                                          <p:spTgt spid="333899"/>
                                        </p:tgtEl>
                                      </p:cBhvr>
                                    </p:animEffect>
                                    <p:anim calcmode="lin" valueType="num">
                                      <p:cBhvr>
                                        <p:cTn id="208" dur="800" decel="100000" fill="hold"/>
                                        <p:tgtEl>
                                          <p:spTgt spid="333899"/>
                                        </p:tgtEl>
                                        <p:attrNameLst>
                                          <p:attrName>style.rotation</p:attrName>
                                        </p:attrNameLst>
                                      </p:cBhvr>
                                      <p:tavLst>
                                        <p:tav tm="0">
                                          <p:val>
                                            <p:fltVal val="-90"/>
                                          </p:val>
                                        </p:tav>
                                        <p:tav tm="100000">
                                          <p:val>
                                            <p:fltVal val="0"/>
                                          </p:val>
                                        </p:tav>
                                      </p:tavLst>
                                    </p:anim>
                                    <p:anim calcmode="lin" valueType="num">
                                      <p:cBhvr>
                                        <p:cTn id="209" dur="800" decel="100000" fill="hold"/>
                                        <p:tgtEl>
                                          <p:spTgt spid="333899"/>
                                        </p:tgtEl>
                                        <p:attrNameLst>
                                          <p:attrName>ppt_x</p:attrName>
                                        </p:attrNameLst>
                                      </p:cBhvr>
                                      <p:tavLst>
                                        <p:tav tm="0">
                                          <p:val>
                                            <p:strVal val="#ppt_x+0.4"/>
                                          </p:val>
                                        </p:tav>
                                        <p:tav tm="100000">
                                          <p:val>
                                            <p:strVal val="#ppt_x-0.05"/>
                                          </p:val>
                                        </p:tav>
                                      </p:tavLst>
                                    </p:anim>
                                    <p:anim calcmode="lin" valueType="num">
                                      <p:cBhvr>
                                        <p:cTn id="210" dur="800" decel="100000" fill="hold"/>
                                        <p:tgtEl>
                                          <p:spTgt spid="333899"/>
                                        </p:tgtEl>
                                        <p:attrNameLst>
                                          <p:attrName>ppt_y</p:attrName>
                                        </p:attrNameLst>
                                      </p:cBhvr>
                                      <p:tavLst>
                                        <p:tav tm="0">
                                          <p:val>
                                            <p:strVal val="#ppt_y-0.4"/>
                                          </p:val>
                                        </p:tav>
                                        <p:tav tm="100000">
                                          <p:val>
                                            <p:strVal val="#ppt_y+0.1"/>
                                          </p:val>
                                        </p:tav>
                                      </p:tavLst>
                                    </p:anim>
                                    <p:anim calcmode="lin" valueType="num">
                                      <p:cBhvr>
                                        <p:cTn id="211" dur="200" accel="100000" fill="hold">
                                          <p:stCondLst>
                                            <p:cond delay="800"/>
                                          </p:stCondLst>
                                        </p:cTn>
                                        <p:tgtEl>
                                          <p:spTgt spid="333899"/>
                                        </p:tgtEl>
                                        <p:attrNameLst>
                                          <p:attrName>ppt_x</p:attrName>
                                        </p:attrNameLst>
                                      </p:cBhvr>
                                      <p:tavLst>
                                        <p:tav tm="0">
                                          <p:val>
                                            <p:strVal val="#ppt_x-0.05"/>
                                          </p:val>
                                        </p:tav>
                                        <p:tav tm="100000">
                                          <p:val>
                                            <p:strVal val="#ppt_x"/>
                                          </p:val>
                                        </p:tav>
                                      </p:tavLst>
                                    </p:anim>
                                    <p:anim calcmode="lin" valueType="num">
                                      <p:cBhvr>
                                        <p:cTn id="212" dur="200" accel="100000" fill="hold">
                                          <p:stCondLst>
                                            <p:cond delay="800"/>
                                          </p:stCondLst>
                                        </p:cTn>
                                        <p:tgtEl>
                                          <p:spTgt spid="333899"/>
                                        </p:tgtEl>
                                        <p:attrNameLst>
                                          <p:attrName>ppt_y</p:attrName>
                                        </p:attrNameLst>
                                      </p:cBhvr>
                                      <p:tavLst>
                                        <p:tav tm="0">
                                          <p:val>
                                            <p:strVal val="#ppt_y+0.1"/>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30" presetClass="entr" presetSubtype="0" fill="hold" grpId="0" nodeType="clickEffect">
                                  <p:stCondLst>
                                    <p:cond delay="0"/>
                                  </p:stCondLst>
                                  <p:childTnLst>
                                    <p:set>
                                      <p:cBhvr>
                                        <p:cTn id="216" dur="1" fill="hold">
                                          <p:stCondLst>
                                            <p:cond delay="0"/>
                                          </p:stCondLst>
                                        </p:cTn>
                                        <p:tgtEl>
                                          <p:spTgt spid="333900"/>
                                        </p:tgtEl>
                                        <p:attrNameLst>
                                          <p:attrName>style.visibility</p:attrName>
                                        </p:attrNameLst>
                                      </p:cBhvr>
                                      <p:to>
                                        <p:strVal val="visible"/>
                                      </p:to>
                                    </p:set>
                                    <p:animEffect transition="in" filter="fade">
                                      <p:cBhvr>
                                        <p:cTn id="217" dur="800" decel="100000"/>
                                        <p:tgtEl>
                                          <p:spTgt spid="333900"/>
                                        </p:tgtEl>
                                      </p:cBhvr>
                                    </p:animEffect>
                                    <p:anim calcmode="lin" valueType="num">
                                      <p:cBhvr>
                                        <p:cTn id="218" dur="800" decel="100000" fill="hold"/>
                                        <p:tgtEl>
                                          <p:spTgt spid="333900"/>
                                        </p:tgtEl>
                                        <p:attrNameLst>
                                          <p:attrName>style.rotation</p:attrName>
                                        </p:attrNameLst>
                                      </p:cBhvr>
                                      <p:tavLst>
                                        <p:tav tm="0">
                                          <p:val>
                                            <p:fltVal val="-90"/>
                                          </p:val>
                                        </p:tav>
                                        <p:tav tm="100000">
                                          <p:val>
                                            <p:fltVal val="0"/>
                                          </p:val>
                                        </p:tav>
                                      </p:tavLst>
                                    </p:anim>
                                    <p:anim calcmode="lin" valueType="num">
                                      <p:cBhvr>
                                        <p:cTn id="219" dur="800" decel="100000" fill="hold"/>
                                        <p:tgtEl>
                                          <p:spTgt spid="333900"/>
                                        </p:tgtEl>
                                        <p:attrNameLst>
                                          <p:attrName>ppt_x</p:attrName>
                                        </p:attrNameLst>
                                      </p:cBhvr>
                                      <p:tavLst>
                                        <p:tav tm="0">
                                          <p:val>
                                            <p:strVal val="#ppt_x+0.4"/>
                                          </p:val>
                                        </p:tav>
                                        <p:tav tm="100000">
                                          <p:val>
                                            <p:strVal val="#ppt_x-0.05"/>
                                          </p:val>
                                        </p:tav>
                                      </p:tavLst>
                                    </p:anim>
                                    <p:anim calcmode="lin" valueType="num">
                                      <p:cBhvr>
                                        <p:cTn id="220" dur="800" decel="100000" fill="hold"/>
                                        <p:tgtEl>
                                          <p:spTgt spid="333900"/>
                                        </p:tgtEl>
                                        <p:attrNameLst>
                                          <p:attrName>ppt_y</p:attrName>
                                        </p:attrNameLst>
                                      </p:cBhvr>
                                      <p:tavLst>
                                        <p:tav tm="0">
                                          <p:val>
                                            <p:strVal val="#ppt_y-0.4"/>
                                          </p:val>
                                        </p:tav>
                                        <p:tav tm="100000">
                                          <p:val>
                                            <p:strVal val="#ppt_y+0.1"/>
                                          </p:val>
                                        </p:tav>
                                      </p:tavLst>
                                    </p:anim>
                                    <p:anim calcmode="lin" valueType="num">
                                      <p:cBhvr>
                                        <p:cTn id="221" dur="200" accel="100000" fill="hold">
                                          <p:stCondLst>
                                            <p:cond delay="800"/>
                                          </p:stCondLst>
                                        </p:cTn>
                                        <p:tgtEl>
                                          <p:spTgt spid="333900"/>
                                        </p:tgtEl>
                                        <p:attrNameLst>
                                          <p:attrName>ppt_x</p:attrName>
                                        </p:attrNameLst>
                                      </p:cBhvr>
                                      <p:tavLst>
                                        <p:tav tm="0">
                                          <p:val>
                                            <p:strVal val="#ppt_x-0.05"/>
                                          </p:val>
                                        </p:tav>
                                        <p:tav tm="100000">
                                          <p:val>
                                            <p:strVal val="#ppt_x"/>
                                          </p:val>
                                        </p:tav>
                                      </p:tavLst>
                                    </p:anim>
                                    <p:anim calcmode="lin" valueType="num">
                                      <p:cBhvr>
                                        <p:cTn id="222" dur="200" accel="100000" fill="hold">
                                          <p:stCondLst>
                                            <p:cond delay="800"/>
                                          </p:stCondLst>
                                        </p:cTn>
                                        <p:tgtEl>
                                          <p:spTgt spid="333900"/>
                                        </p:tgtEl>
                                        <p:attrNameLst>
                                          <p:attrName>ppt_y</p:attrName>
                                        </p:attrNameLst>
                                      </p:cBhvr>
                                      <p:tavLst>
                                        <p:tav tm="0">
                                          <p:val>
                                            <p:strVal val="#ppt_y+0.1"/>
                                          </p:val>
                                        </p:tav>
                                        <p:tav tm="100000">
                                          <p:val>
                                            <p:strVal val="#ppt_y"/>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30" presetClass="entr" presetSubtype="0" fill="hold" grpId="0" nodeType="clickEffect">
                                  <p:stCondLst>
                                    <p:cond delay="0"/>
                                  </p:stCondLst>
                                  <p:childTnLst>
                                    <p:set>
                                      <p:cBhvr>
                                        <p:cTn id="226" dur="1" fill="hold">
                                          <p:stCondLst>
                                            <p:cond delay="0"/>
                                          </p:stCondLst>
                                        </p:cTn>
                                        <p:tgtEl>
                                          <p:spTgt spid="333901"/>
                                        </p:tgtEl>
                                        <p:attrNameLst>
                                          <p:attrName>style.visibility</p:attrName>
                                        </p:attrNameLst>
                                      </p:cBhvr>
                                      <p:to>
                                        <p:strVal val="visible"/>
                                      </p:to>
                                    </p:set>
                                    <p:animEffect transition="in" filter="fade">
                                      <p:cBhvr>
                                        <p:cTn id="227" dur="800" decel="100000"/>
                                        <p:tgtEl>
                                          <p:spTgt spid="333901"/>
                                        </p:tgtEl>
                                      </p:cBhvr>
                                    </p:animEffect>
                                    <p:anim calcmode="lin" valueType="num">
                                      <p:cBhvr>
                                        <p:cTn id="228" dur="800" decel="100000" fill="hold"/>
                                        <p:tgtEl>
                                          <p:spTgt spid="333901"/>
                                        </p:tgtEl>
                                        <p:attrNameLst>
                                          <p:attrName>style.rotation</p:attrName>
                                        </p:attrNameLst>
                                      </p:cBhvr>
                                      <p:tavLst>
                                        <p:tav tm="0">
                                          <p:val>
                                            <p:fltVal val="-90"/>
                                          </p:val>
                                        </p:tav>
                                        <p:tav tm="100000">
                                          <p:val>
                                            <p:fltVal val="0"/>
                                          </p:val>
                                        </p:tav>
                                      </p:tavLst>
                                    </p:anim>
                                    <p:anim calcmode="lin" valueType="num">
                                      <p:cBhvr>
                                        <p:cTn id="229" dur="800" decel="100000" fill="hold"/>
                                        <p:tgtEl>
                                          <p:spTgt spid="333901"/>
                                        </p:tgtEl>
                                        <p:attrNameLst>
                                          <p:attrName>ppt_x</p:attrName>
                                        </p:attrNameLst>
                                      </p:cBhvr>
                                      <p:tavLst>
                                        <p:tav tm="0">
                                          <p:val>
                                            <p:strVal val="#ppt_x+0.4"/>
                                          </p:val>
                                        </p:tav>
                                        <p:tav tm="100000">
                                          <p:val>
                                            <p:strVal val="#ppt_x-0.05"/>
                                          </p:val>
                                        </p:tav>
                                      </p:tavLst>
                                    </p:anim>
                                    <p:anim calcmode="lin" valueType="num">
                                      <p:cBhvr>
                                        <p:cTn id="230" dur="800" decel="100000" fill="hold"/>
                                        <p:tgtEl>
                                          <p:spTgt spid="333901"/>
                                        </p:tgtEl>
                                        <p:attrNameLst>
                                          <p:attrName>ppt_y</p:attrName>
                                        </p:attrNameLst>
                                      </p:cBhvr>
                                      <p:tavLst>
                                        <p:tav tm="0">
                                          <p:val>
                                            <p:strVal val="#ppt_y-0.4"/>
                                          </p:val>
                                        </p:tav>
                                        <p:tav tm="100000">
                                          <p:val>
                                            <p:strVal val="#ppt_y+0.1"/>
                                          </p:val>
                                        </p:tav>
                                      </p:tavLst>
                                    </p:anim>
                                    <p:anim calcmode="lin" valueType="num">
                                      <p:cBhvr>
                                        <p:cTn id="231" dur="200" accel="100000" fill="hold">
                                          <p:stCondLst>
                                            <p:cond delay="800"/>
                                          </p:stCondLst>
                                        </p:cTn>
                                        <p:tgtEl>
                                          <p:spTgt spid="333901"/>
                                        </p:tgtEl>
                                        <p:attrNameLst>
                                          <p:attrName>ppt_x</p:attrName>
                                        </p:attrNameLst>
                                      </p:cBhvr>
                                      <p:tavLst>
                                        <p:tav tm="0">
                                          <p:val>
                                            <p:strVal val="#ppt_x-0.05"/>
                                          </p:val>
                                        </p:tav>
                                        <p:tav tm="100000">
                                          <p:val>
                                            <p:strVal val="#ppt_x"/>
                                          </p:val>
                                        </p:tav>
                                      </p:tavLst>
                                    </p:anim>
                                    <p:anim calcmode="lin" valueType="num">
                                      <p:cBhvr>
                                        <p:cTn id="232" dur="200" accel="100000" fill="hold">
                                          <p:stCondLst>
                                            <p:cond delay="800"/>
                                          </p:stCondLst>
                                        </p:cTn>
                                        <p:tgtEl>
                                          <p:spTgt spid="333901"/>
                                        </p:tgtEl>
                                        <p:attrNameLst>
                                          <p:attrName>ppt_y</p:attrName>
                                        </p:attrNameLst>
                                      </p:cBhvr>
                                      <p:tavLst>
                                        <p:tav tm="0">
                                          <p:val>
                                            <p:strVal val="#ppt_y+0.1"/>
                                          </p:val>
                                        </p:tav>
                                        <p:tav tm="100000">
                                          <p:val>
                                            <p:strVal val="#ppt_y"/>
                                          </p:val>
                                        </p:tav>
                                      </p:tavLst>
                                    </p:anim>
                                  </p:childTnLst>
                                </p:cTn>
                              </p:par>
                            </p:childTnLst>
                          </p:cTn>
                        </p:par>
                      </p:childTnLst>
                    </p:cTn>
                  </p:par>
                  <p:par>
                    <p:cTn id="233" fill="hold" nodeType="clickPar">
                      <p:stCondLst>
                        <p:cond delay="indefinite"/>
                      </p:stCondLst>
                      <p:childTnLst>
                        <p:par>
                          <p:cTn id="234" fill="hold" nodeType="withGroup">
                            <p:stCondLst>
                              <p:cond delay="0"/>
                            </p:stCondLst>
                            <p:childTnLst>
                              <p:par>
                                <p:cTn id="235" presetID="30" presetClass="entr" presetSubtype="0" fill="hold" grpId="0" nodeType="clickEffect">
                                  <p:stCondLst>
                                    <p:cond delay="0"/>
                                  </p:stCondLst>
                                  <p:childTnLst>
                                    <p:set>
                                      <p:cBhvr>
                                        <p:cTn id="236" dur="1" fill="hold">
                                          <p:stCondLst>
                                            <p:cond delay="0"/>
                                          </p:stCondLst>
                                        </p:cTn>
                                        <p:tgtEl>
                                          <p:spTgt spid="333902"/>
                                        </p:tgtEl>
                                        <p:attrNameLst>
                                          <p:attrName>style.visibility</p:attrName>
                                        </p:attrNameLst>
                                      </p:cBhvr>
                                      <p:to>
                                        <p:strVal val="visible"/>
                                      </p:to>
                                    </p:set>
                                    <p:animEffect transition="in" filter="fade">
                                      <p:cBhvr>
                                        <p:cTn id="237" dur="800" decel="100000"/>
                                        <p:tgtEl>
                                          <p:spTgt spid="333902"/>
                                        </p:tgtEl>
                                      </p:cBhvr>
                                    </p:animEffect>
                                    <p:anim calcmode="lin" valueType="num">
                                      <p:cBhvr>
                                        <p:cTn id="238" dur="800" decel="100000" fill="hold"/>
                                        <p:tgtEl>
                                          <p:spTgt spid="333902"/>
                                        </p:tgtEl>
                                        <p:attrNameLst>
                                          <p:attrName>style.rotation</p:attrName>
                                        </p:attrNameLst>
                                      </p:cBhvr>
                                      <p:tavLst>
                                        <p:tav tm="0">
                                          <p:val>
                                            <p:fltVal val="-90"/>
                                          </p:val>
                                        </p:tav>
                                        <p:tav tm="100000">
                                          <p:val>
                                            <p:fltVal val="0"/>
                                          </p:val>
                                        </p:tav>
                                      </p:tavLst>
                                    </p:anim>
                                    <p:anim calcmode="lin" valueType="num">
                                      <p:cBhvr>
                                        <p:cTn id="239" dur="800" decel="100000" fill="hold"/>
                                        <p:tgtEl>
                                          <p:spTgt spid="333902"/>
                                        </p:tgtEl>
                                        <p:attrNameLst>
                                          <p:attrName>ppt_x</p:attrName>
                                        </p:attrNameLst>
                                      </p:cBhvr>
                                      <p:tavLst>
                                        <p:tav tm="0">
                                          <p:val>
                                            <p:strVal val="#ppt_x+0.4"/>
                                          </p:val>
                                        </p:tav>
                                        <p:tav tm="100000">
                                          <p:val>
                                            <p:strVal val="#ppt_x-0.05"/>
                                          </p:val>
                                        </p:tav>
                                      </p:tavLst>
                                    </p:anim>
                                    <p:anim calcmode="lin" valueType="num">
                                      <p:cBhvr>
                                        <p:cTn id="240" dur="800" decel="100000" fill="hold"/>
                                        <p:tgtEl>
                                          <p:spTgt spid="333902"/>
                                        </p:tgtEl>
                                        <p:attrNameLst>
                                          <p:attrName>ppt_y</p:attrName>
                                        </p:attrNameLst>
                                      </p:cBhvr>
                                      <p:tavLst>
                                        <p:tav tm="0">
                                          <p:val>
                                            <p:strVal val="#ppt_y-0.4"/>
                                          </p:val>
                                        </p:tav>
                                        <p:tav tm="100000">
                                          <p:val>
                                            <p:strVal val="#ppt_y+0.1"/>
                                          </p:val>
                                        </p:tav>
                                      </p:tavLst>
                                    </p:anim>
                                    <p:anim calcmode="lin" valueType="num">
                                      <p:cBhvr>
                                        <p:cTn id="241" dur="200" accel="100000" fill="hold">
                                          <p:stCondLst>
                                            <p:cond delay="800"/>
                                          </p:stCondLst>
                                        </p:cTn>
                                        <p:tgtEl>
                                          <p:spTgt spid="333902"/>
                                        </p:tgtEl>
                                        <p:attrNameLst>
                                          <p:attrName>ppt_x</p:attrName>
                                        </p:attrNameLst>
                                      </p:cBhvr>
                                      <p:tavLst>
                                        <p:tav tm="0">
                                          <p:val>
                                            <p:strVal val="#ppt_x-0.05"/>
                                          </p:val>
                                        </p:tav>
                                        <p:tav tm="100000">
                                          <p:val>
                                            <p:strVal val="#ppt_x"/>
                                          </p:val>
                                        </p:tav>
                                      </p:tavLst>
                                    </p:anim>
                                    <p:anim calcmode="lin" valueType="num">
                                      <p:cBhvr>
                                        <p:cTn id="242" dur="200" accel="100000" fill="hold">
                                          <p:stCondLst>
                                            <p:cond delay="800"/>
                                          </p:stCondLst>
                                        </p:cTn>
                                        <p:tgtEl>
                                          <p:spTgt spid="333902"/>
                                        </p:tgtEl>
                                        <p:attrNameLst>
                                          <p:attrName>ppt_y</p:attrName>
                                        </p:attrNameLst>
                                      </p:cBhvr>
                                      <p:tavLst>
                                        <p:tav tm="0">
                                          <p:val>
                                            <p:strVal val="#ppt_y+0.1"/>
                                          </p:val>
                                        </p:tav>
                                        <p:tav tm="100000">
                                          <p:val>
                                            <p:strVal val="#ppt_y"/>
                                          </p:val>
                                        </p:tav>
                                      </p:tavLst>
                                    </p:anim>
                                  </p:childTnLst>
                                </p:cTn>
                              </p:par>
                            </p:childTnLst>
                          </p:cTn>
                        </p:par>
                      </p:childTnLst>
                    </p:cTn>
                  </p:par>
                  <p:par>
                    <p:cTn id="243" fill="hold" nodeType="clickPar">
                      <p:stCondLst>
                        <p:cond delay="indefinite"/>
                      </p:stCondLst>
                      <p:childTnLst>
                        <p:par>
                          <p:cTn id="244" fill="hold" nodeType="withGroup">
                            <p:stCondLst>
                              <p:cond delay="0"/>
                            </p:stCondLst>
                            <p:childTnLst>
                              <p:par>
                                <p:cTn id="245" presetID="30" presetClass="entr" presetSubtype="0" fill="hold" grpId="0" nodeType="clickEffect">
                                  <p:stCondLst>
                                    <p:cond delay="0"/>
                                  </p:stCondLst>
                                  <p:childTnLst>
                                    <p:set>
                                      <p:cBhvr>
                                        <p:cTn id="246" dur="1" fill="hold">
                                          <p:stCondLst>
                                            <p:cond delay="0"/>
                                          </p:stCondLst>
                                        </p:cTn>
                                        <p:tgtEl>
                                          <p:spTgt spid="333903"/>
                                        </p:tgtEl>
                                        <p:attrNameLst>
                                          <p:attrName>style.visibility</p:attrName>
                                        </p:attrNameLst>
                                      </p:cBhvr>
                                      <p:to>
                                        <p:strVal val="visible"/>
                                      </p:to>
                                    </p:set>
                                    <p:animEffect transition="in" filter="fade">
                                      <p:cBhvr>
                                        <p:cTn id="247" dur="800" decel="100000"/>
                                        <p:tgtEl>
                                          <p:spTgt spid="333903"/>
                                        </p:tgtEl>
                                      </p:cBhvr>
                                    </p:animEffect>
                                    <p:anim calcmode="lin" valueType="num">
                                      <p:cBhvr>
                                        <p:cTn id="248" dur="800" decel="100000" fill="hold"/>
                                        <p:tgtEl>
                                          <p:spTgt spid="333903"/>
                                        </p:tgtEl>
                                        <p:attrNameLst>
                                          <p:attrName>style.rotation</p:attrName>
                                        </p:attrNameLst>
                                      </p:cBhvr>
                                      <p:tavLst>
                                        <p:tav tm="0">
                                          <p:val>
                                            <p:fltVal val="-90"/>
                                          </p:val>
                                        </p:tav>
                                        <p:tav tm="100000">
                                          <p:val>
                                            <p:fltVal val="0"/>
                                          </p:val>
                                        </p:tav>
                                      </p:tavLst>
                                    </p:anim>
                                    <p:anim calcmode="lin" valueType="num">
                                      <p:cBhvr>
                                        <p:cTn id="249" dur="800" decel="100000" fill="hold"/>
                                        <p:tgtEl>
                                          <p:spTgt spid="333903"/>
                                        </p:tgtEl>
                                        <p:attrNameLst>
                                          <p:attrName>ppt_x</p:attrName>
                                        </p:attrNameLst>
                                      </p:cBhvr>
                                      <p:tavLst>
                                        <p:tav tm="0">
                                          <p:val>
                                            <p:strVal val="#ppt_x+0.4"/>
                                          </p:val>
                                        </p:tav>
                                        <p:tav tm="100000">
                                          <p:val>
                                            <p:strVal val="#ppt_x-0.05"/>
                                          </p:val>
                                        </p:tav>
                                      </p:tavLst>
                                    </p:anim>
                                    <p:anim calcmode="lin" valueType="num">
                                      <p:cBhvr>
                                        <p:cTn id="250" dur="800" decel="100000" fill="hold"/>
                                        <p:tgtEl>
                                          <p:spTgt spid="333903"/>
                                        </p:tgtEl>
                                        <p:attrNameLst>
                                          <p:attrName>ppt_y</p:attrName>
                                        </p:attrNameLst>
                                      </p:cBhvr>
                                      <p:tavLst>
                                        <p:tav tm="0">
                                          <p:val>
                                            <p:strVal val="#ppt_y-0.4"/>
                                          </p:val>
                                        </p:tav>
                                        <p:tav tm="100000">
                                          <p:val>
                                            <p:strVal val="#ppt_y+0.1"/>
                                          </p:val>
                                        </p:tav>
                                      </p:tavLst>
                                    </p:anim>
                                    <p:anim calcmode="lin" valueType="num">
                                      <p:cBhvr>
                                        <p:cTn id="251" dur="200" accel="100000" fill="hold">
                                          <p:stCondLst>
                                            <p:cond delay="800"/>
                                          </p:stCondLst>
                                        </p:cTn>
                                        <p:tgtEl>
                                          <p:spTgt spid="333903"/>
                                        </p:tgtEl>
                                        <p:attrNameLst>
                                          <p:attrName>ppt_x</p:attrName>
                                        </p:attrNameLst>
                                      </p:cBhvr>
                                      <p:tavLst>
                                        <p:tav tm="0">
                                          <p:val>
                                            <p:strVal val="#ppt_x-0.05"/>
                                          </p:val>
                                        </p:tav>
                                        <p:tav tm="100000">
                                          <p:val>
                                            <p:strVal val="#ppt_x"/>
                                          </p:val>
                                        </p:tav>
                                      </p:tavLst>
                                    </p:anim>
                                    <p:anim calcmode="lin" valueType="num">
                                      <p:cBhvr>
                                        <p:cTn id="252" dur="200" accel="100000" fill="hold">
                                          <p:stCondLst>
                                            <p:cond delay="800"/>
                                          </p:stCondLst>
                                        </p:cTn>
                                        <p:tgtEl>
                                          <p:spTgt spid="333903"/>
                                        </p:tgtEl>
                                        <p:attrNameLst>
                                          <p:attrName>ppt_y</p:attrName>
                                        </p:attrNameLst>
                                      </p:cBhvr>
                                      <p:tavLst>
                                        <p:tav tm="0">
                                          <p:val>
                                            <p:strVal val="#ppt_y+0.1"/>
                                          </p:val>
                                        </p:tav>
                                        <p:tav tm="100000">
                                          <p:val>
                                            <p:strVal val="#ppt_y"/>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30" presetClass="entr" presetSubtype="0" fill="hold" grpId="0" nodeType="clickEffect">
                                  <p:stCondLst>
                                    <p:cond delay="0"/>
                                  </p:stCondLst>
                                  <p:childTnLst>
                                    <p:set>
                                      <p:cBhvr>
                                        <p:cTn id="256" dur="1" fill="hold">
                                          <p:stCondLst>
                                            <p:cond delay="0"/>
                                          </p:stCondLst>
                                        </p:cTn>
                                        <p:tgtEl>
                                          <p:spTgt spid="333904"/>
                                        </p:tgtEl>
                                        <p:attrNameLst>
                                          <p:attrName>style.visibility</p:attrName>
                                        </p:attrNameLst>
                                      </p:cBhvr>
                                      <p:to>
                                        <p:strVal val="visible"/>
                                      </p:to>
                                    </p:set>
                                    <p:animEffect transition="in" filter="fade">
                                      <p:cBhvr>
                                        <p:cTn id="257" dur="800" decel="100000"/>
                                        <p:tgtEl>
                                          <p:spTgt spid="333904"/>
                                        </p:tgtEl>
                                      </p:cBhvr>
                                    </p:animEffect>
                                    <p:anim calcmode="lin" valueType="num">
                                      <p:cBhvr>
                                        <p:cTn id="258" dur="800" decel="100000" fill="hold"/>
                                        <p:tgtEl>
                                          <p:spTgt spid="333904"/>
                                        </p:tgtEl>
                                        <p:attrNameLst>
                                          <p:attrName>style.rotation</p:attrName>
                                        </p:attrNameLst>
                                      </p:cBhvr>
                                      <p:tavLst>
                                        <p:tav tm="0">
                                          <p:val>
                                            <p:fltVal val="-90"/>
                                          </p:val>
                                        </p:tav>
                                        <p:tav tm="100000">
                                          <p:val>
                                            <p:fltVal val="0"/>
                                          </p:val>
                                        </p:tav>
                                      </p:tavLst>
                                    </p:anim>
                                    <p:anim calcmode="lin" valueType="num">
                                      <p:cBhvr>
                                        <p:cTn id="259" dur="800" decel="100000" fill="hold"/>
                                        <p:tgtEl>
                                          <p:spTgt spid="333904"/>
                                        </p:tgtEl>
                                        <p:attrNameLst>
                                          <p:attrName>ppt_x</p:attrName>
                                        </p:attrNameLst>
                                      </p:cBhvr>
                                      <p:tavLst>
                                        <p:tav tm="0">
                                          <p:val>
                                            <p:strVal val="#ppt_x+0.4"/>
                                          </p:val>
                                        </p:tav>
                                        <p:tav tm="100000">
                                          <p:val>
                                            <p:strVal val="#ppt_x-0.05"/>
                                          </p:val>
                                        </p:tav>
                                      </p:tavLst>
                                    </p:anim>
                                    <p:anim calcmode="lin" valueType="num">
                                      <p:cBhvr>
                                        <p:cTn id="260" dur="800" decel="100000" fill="hold"/>
                                        <p:tgtEl>
                                          <p:spTgt spid="333904"/>
                                        </p:tgtEl>
                                        <p:attrNameLst>
                                          <p:attrName>ppt_y</p:attrName>
                                        </p:attrNameLst>
                                      </p:cBhvr>
                                      <p:tavLst>
                                        <p:tav tm="0">
                                          <p:val>
                                            <p:strVal val="#ppt_y-0.4"/>
                                          </p:val>
                                        </p:tav>
                                        <p:tav tm="100000">
                                          <p:val>
                                            <p:strVal val="#ppt_y+0.1"/>
                                          </p:val>
                                        </p:tav>
                                      </p:tavLst>
                                    </p:anim>
                                    <p:anim calcmode="lin" valueType="num">
                                      <p:cBhvr>
                                        <p:cTn id="261" dur="200" accel="100000" fill="hold">
                                          <p:stCondLst>
                                            <p:cond delay="800"/>
                                          </p:stCondLst>
                                        </p:cTn>
                                        <p:tgtEl>
                                          <p:spTgt spid="333904"/>
                                        </p:tgtEl>
                                        <p:attrNameLst>
                                          <p:attrName>ppt_x</p:attrName>
                                        </p:attrNameLst>
                                      </p:cBhvr>
                                      <p:tavLst>
                                        <p:tav tm="0">
                                          <p:val>
                                            <p:strVal val="#ppt_x-0.05"/>
                                          </p:val>
                                        </p:tav>
                                        <p:tav tm="100000">
                                          <p:val>
                                            <p:strVal val="#ppt_x"/>
                                          </p:val>
                                        </p:tav>
                                      </p:tavLst>
                                    </p:anim>
                                    <p:anim calcmode="lin" valueType="num">
                                      <p:cBhvr>
                                        <p:cTn id="262" dur="200" accel="100000" fill="hold">
                                          <p:stCondLst>
                                            <p:cond delay="800"/>
                                          </p:stCondLst>
                                        </p:cTn>
                                        <p:tgtEl>
                                          <p:spTgt spid="333904"/>
                                        </p:tgtEl>
                                        <p:attrNameLst>
                                          <p:attrName>ppt_y</p:attrName>
                                        </p:attrNameLst>
                                      </p:cBhvr>
                                      <p:tavLst>
                                        <p:tav tm="0">
                                          <p:val>
                                            <p:strVal val="#ppt_y+0.1"/>
                                          </p:val>
                                        </p:tav>
                                        <p:tav tm="100000">
                                          <p:val>
                                            <p:strVal val="#ppt_y"/>
                                          </p:val>
                                        </p:tav>
                                      </p:tavLst>
                                    </p:anim>
                                  </p:childTnLst>
                                </p:cTn>
                              </p:par>
                            </p:childTnLst>
                          </p:cTn>
                        </p:par>
                      </p:childTnLst>
                    </p:cTn>
                  </p:par>
                  <p:par>
                    <p:cTn id="263" fill="hold" nodeType="clickPar">
                      <p:stCondLst>
                        <p:cond delay="indefinite"/>
                      </p:stCondLst>
                      <p:childTnLst>
                        <p:par>
                          <p:cTn id="264" fill="hold" nodeType="withGroup">
                            <p:stCondLst>
                              <p:cond delay="0"/>
                            </p:stCondLst>
                            <p:childTnLst>
                              <p:par>
                                <p:cTn id="265" presetID="30" presetClass="entr" presetSubtype="0" fill="hold" grpId="0" nodeType="clickEffect">
                                  <p:stCondLst>
                                    <p:cond delay="0"/>
                                  </p:stCondLst>
                                  <p:childTnLst>
                                    <p:set>
                                      <p:cBhvr>
                                        <p:cTn id="266" dur="1" fill="hold">
                                          <p:stCondLst>
                                            <p:cond delay="0"/>
                                          </p:stCondLst>
                                        </p:cTn>
                                        <p:tgtEl>
                                          <p:spTgt spid="333905"/>
                                        </p:tgtEl>
                                        <p:attrNameLst>
                                          <p:attrName>style.visibility</p:attrName>
                                        </p:attrNameLst>
                                      </p:cBhvr>
                                      <p:to>
                                        <p:strVal val="visible"/>
                                      </p:to>
                                    </p:set>
                                    <p:animEffect transition="in" filter="fade">
                                      <p:cBhvr>
                                        <p:cTn id="267" dur="800" decel="100000"/>
                                        <p:tgtEl>
                                          <p:spTgt spid="333905"/>
                                        </p:tgtEl>
                                      </p:cBhvr>
                                    </p:animEffect>
                                    <p:anim calcmode="lin" valueType="num">
                                      <p:cBhvr>
                                        <p:cTn id="268" dur="800" decel="100000" fill="hold"/>
                                        <p:tgtEl>
                                          <p:spTgt spid="333905"/>
                                        </p:tgtEl>
                                        <p:attrNameLst>
                                          <p:attrName>style.rotation</p:attrName>
                                        </p:attrNameLst>
                                      </p:cBhvr>
                                      <p:tavLst>
                                        <p:tav tm="0">
                                          <p:val>
                                            <p:fltVal val="-90"/>
                                          </p:val>
                                        </p:tav>
                                        <p:tav tm="100000">
                                          <p:val>
                                            <p:fltVal val="0"/>
                                          </p:val>
                                        </p:tav>
                                      </p:tavLst>
                                    </p:anim>
                                    <p:anim calcmode="lin" valueType="num">
                                      <p:cBhvr>
                                        <p:cTn id="269" dur="800" decel="100000" fill="hold"/>
                                        <p:tgtEl>
                                          <p:spTgt spid="333905"/>
                                        </p:tgtEl>
                                        <p:attrNameLst>
                                          <p:attrName>ppt_x</p:attrName>
                                        </p:attrNameLst>
                                      </p:cBhvr>
                                      <p:tavLst>
                                        <p:tav tm="0">
                                          <p:val>
                                            <p:strVal val="#ppt_x+0.4"/>
                                          </p:val>
                                        </p:tav>
                                        <p:tav tm="100000">
                                          <p:val>
                                            <p:strVal val="#ppt_x-0.05"/>
                                          </p:val>
                                        </p:tav>
                                      </p:tavLst>
                                    </p:anim>
                                    <p:anim calcmode="lin" valueType="num">
                                      <p:cBhvr>
                                        <p:cTn id="270" dur="800" decel="100000" fill="hold"/>
                                        <p:tgtEl>
                                          <p:spTgt spid="333905"/>
                                        </p:tgtEl>
                                        <p:attrNameLst>
                                          <p:attrName>ppt_y</p:attrName>
                                        </p:attrNameLst>
                                      </p:cBhvr>
                                      <p:tavLst>
                                        <p:tav tm="0">
                                          <p:val>
                                            <p:strVal val="#ppt_y-0.4"/>
                                          </p:val>
                                        </p:tav>
                                        <p:tav tm="100000">
                                          <p:val>
                                            <p:strVal val="#ppt_y+0.1"/>
                                          </p:val>
                                        </p:tav>
                                      </p:tavLst>
                                    </p:anim>
                                    <p:anim calcmode="lin" valueType="num">
                                      <p:cBhvr>
                                        <p:cTn id="271" dur="200" accel="100000" fill="hold">
                                          <p:stCondLst>
                                            <p:cond delay="800"/>
                                          </p:stCondLst>
                                        </p:cTn>
                                        <p:tgtEl>
                                          <p:spTgt spid="333905"/>
                                        </p:tgtEl>
                                        <p:attrNameLst>
                                          <p:attrName>ppt_x</p:attrName>
                                        </p:attrNameLst>
                                      </p:cBhvr>
                                      <p:tavLst>
                                        <p:tav tm="0">
                                          <p:val>
                                            <p:strVal val="#ppt_x-0.05"/>
                                          </p:val>
                                        </p:tav>
                                        <p:tav tm="100000">
                                          <p:val>
                                            <p:strVal val="#ppt_x"/>
                                          </p:val>
                                        </p:tav>
                                      </p:tavLst>
                                    </p:anim>
                                    <p:anim calcmode="lin" valueType="num">
                                      <p:cBhvr>
                                        <p:cTn id="272" dur="200" accel="100000" fill="hold">
                                          <p:stCondLst>
                                            <p:cond delay="800"/>
                                          </p:stCondLst>
                                        </p:cTn>
                                        <p:tgtEl>
                                          <p:spTgt spid="333905"/>
                                        </p:tgtEl>
                                        <p:attrNameLst>
                                          <p:attrName>ppt_y</p:attrName>
                                        </p:attrNameLst>
                                      </p:cBhvr>
                                      <p:tavLst>
                                        <p:tav tm="0">
                                          <p:val>
                                            <p:strVal val="#ppt_y+0.1"/>
                                          </p:val>
                                        </p:tav>
                                        <p:tav tm="100000">
                                          <p:val>
                                            <p:strVal val="#ppt_y"/>
                                          </p:val>
                                        </p:tav>
                                      </p:tavLst>
                                    </p:anim>
                                  </p:childTnLst>
                                </p:cTn>
                              </p:par>
                            </p:childTnLst>
                          </p:cTn>
                        </p:par>
                      </p:childTnLst>
                    </p:cTn>
                  </p:par>
                  <p:par>
                    <p:cTn id="273" fill="hold" nodeType="clickPar">
                      <p:stCondLst>
                        <p:cond delay="indefinite"/>
                      </p:stCondLst>
                      <p:childTnLst>
                        <p:par>
                          <p:cTn id="274" fill="hold" nodeType="withGroup">
                            <p:stCondLst>
                              <p:cond delay="0"/>
                            </p:stCondLst>
                            <p:childTnLst>
                              <p:par>
                                <p:cTn id="275" presetID="30" presetClass="entr" presetSubtype="0" fill="hold" grpId="0" nodeType="clickEffect">
                                  <p:stCondLst>
                                    <p:cond delay="0"/>
                                  </p:stCondLst>
                                  <p:childTnLst>
                                    <p:set>
                                      <p:cBhvr>
                                        <p:cTn id="276" dur="1" fill="hold">
                                          <p:stCondLst>
                                            <p:cond delay="0"/>
                                          </p:stCondLst>
                                        </p:cTn>
                                        <p:tgtEl>
                                          <p:spTgt spid="333906"/>
                                        </p:tgtEl>
                                        <p:attrNameLst>
                                          <p:attrName>style.visibility</p:attrName>
                                        </p:attrNameLst>
                                      </p:cBhvr>
                                      <p:to>
                                        <p:strVal val="visible"/>
                                      </p:to>
                                    </p:set>
                                    <p:animEffect transition="in" filter="fade">
                                      <p:cBhvr>
                                        <p:cTn id="277" dur="800" decel="100000"/>
                                        <p:tgtEl>
                                          <p:spTgt spid="333906"/>
                                        </p:tgtEl>
                                      </p:cBhvr>
                                    </p:animEffect>
                                    <p:anim calcmode="lin" valueType="num">
                                      <p:cBhvr>
                                        <p:cTn id="278" dur="800" decel="100000" fill="hold"/>
                                        <p:tgtEl>
                                          <p:spTgt spid="333906"/>
                                        </p:tgtEl>
                                        <p:attrNameLst>
                                          <p:attrName>style.rotation</p:attrName>
                                        </p:attrNameLst>
                                      </p:cBhvr>
                                      <p:tavLst>
                                        <p:tav tm="0">
                                          <p:val>
                                            <p:fltVal val="-90"/>
                                          </p:val>
                                        </p:tav>
                                        <p:tav tm="100000">
                                          <p:val>
                                            <p:fltVal val="0"/>
                                          </p:val>
                                        </p:tav>
                                      </p:tavLst>
                                    </p:anim>
                                    <p:anim calcmode="lin" valueType="num">
                                      <p:cBhvr>
                                        <p:cTn id="279" dur="800" decel="100000" fill="hold"/>
                                        <p:tgtEl>
                                          <p:spTgt spid="333906"/>
                                        </p:tgtEl>
                                        <p:attrNameLst>
                                          <p:attrName>ppt_x</p:attrName>
                                        </p:attrNameLst>
                                      </p:cBhvr>
                                      <p:tavLst>
                                        <p:tav tm="0">
                                          <p:val>
                                            <p:strVal val="#ppt_x+0.4"/>
                                          </p:val>
                                        </p:tav>
                                        <p:tav tm="100000">
                                          <p:val>
                                            <p:strVal val="#ppt_x-0.05"/>
                                          </p:val>
                                        </p:tav>
                                      </p:tavLst>
                                    </p:anim>
                                    <p:anim calcmode="lin" valueType="num">
                                      <p:cBhvr>
                                        <p:cTn id="280" dur="800" decel="100000" fill="hold"/>
                                        <p:tgtEl>
                                          <p:spTgt spid="333906"/>
                                        </p:tgtEl>
                                        <p:attrNameLst>
                                          <p:attrName>ppt_y</p:attrName>
                                        </p:attrNameLst>
                                      </p:cBhvr>
                                      <p:tavLst>
                                        <p:tav tm="0">
                                          <p:val>
                                            <p:strVal val="#ppt_y-0.4"/>
                                          </p:val>
                                        </p:tav>
                                        <p:tav tm="100000">
                                          <p:val>
                                            <p:strVal val="#ppt_y+0.1"/>
                                          </p:val>
                                        </p:tav>
                                      </p:tavLst>
                                    </p:anim>
                                    <p:anim calcmode="lin" valueType="num">
                                      <p:cBhvr>
                                        <p:cTn id="281" dur="200" accel="100000" fill="hold">
                                          <p:stCondLst>
                                            <p:cond delay="800"/>
                                          </p:stCondLst>
                                        </p:cTn>
                                        <p:tgtEl>
                                          <p:spTgt spid="333906"/>
                                        </p:tgtEl>
                                        <p:attrNameLst>
                                          <p:attrName>ppt_x</p:attrName>
                                        </p:attrNameLst>
                                      </p:cBhvr>
                                      <p:tavLst>
                                        <p:tav tm="0">
                                          <p:val>
                                            <p:strVal val="#ppt_x-0.05"/>
                                          </p:val>
                                        </p:tav>
                                        <p:tav tm="100000">
                                          <p:val>
                                            <p:strVal val="#ppt_x"/>
                                          </p:val>
                                        </p:tav>
                                      </p:tavLst>
                                    </p:anim>
                                    <p:anim calcmode="lin" valueType="num">
                                      <p:cBhvr>
                                        <p:cTn id="282" dur="200" accel="100000" fill="hold">
                                          <p:stCondLst>
                                            <p:cond delay="800"/>
                                          </p:stCondLst>
                                        </p:cTn>
                                        <p:tgtEl>
                                          <p:spTgt spid="333906"/>
                                        </p:tgtEl>
                                        <p:attrNameLst>
                                          <p:attrName>ppt_y</p:attrName>
                                        </p:attrNameLst>
                                      </p:cBhvr>
                                      <p:tavLst>
                                        <p:tav tm="0">
                                          <p:val>
                                            <p:strVal val="#ppt_y+0.1"/>
                                          </p:val>
                                        </p:tav>
                                        <p:tav tm="100000">
                                          <p:val>
                                            <p:strVal val="#ppt_y"/>
                                          </p:val>
                                        </p:tav>
                                      </p:tavLst>
                                    </p:anim>
                                  </p:childTnLst>
                                </p:cTn>
                              </p:par>
                            </p:childTnLst>
                          </p:cTn>
                        </p:par>
                      </p:childTnLst>
                    </p:cTn>
                  </p:par>
                  <p:par>
                    <p:cTn id="283" fill="hold" nodeType="clickPar">
                      <p:stCondLst>
                        <p:cond delay="indefinite"/>
                      </p:stCondLst>
                      <p:childTnLst>
                        <p:par>
                          <p:cTn id="284" fill="hold" nodeType="withGroup">
                            <p:stCondLst>
                              <p:cond delay="0"/>
                            </p:stCondLst>
                            <p:childTnLst>
                              <p:par>
                                <p:cTn id="285" presetID="30" presetClass="entr" presetSubtype="0" fill="hold" grpId="0" nodeType="clickEffect">
                                  <p:stCondLst>
                                    <p:cond delay="0"/>
                                  </p:stCondLst>
                                  <p:childTnLst>
                                    <p:set>
                                      <p:cBhvr>
                                        <p:cTn id="286" dur="1" fill="hold">
                                          <p:stCondLst>
                                            <p:cond delay="0"/>
                                          </p:stCondLst>
                                        </p:cTn>
                                        <p:tgtEl>
                                          <p:spTgt spid="333907"/>
                                        </p:tgtEl>
                                        <p:attrNameLst>
                                          <p:attrName>style.visibility</p:attrName>
                                        </p:attrNameLst>
                                      </p:cBhvr>
                                      <p:to>
                                        <p:strVal val="visible"/>
                                      </p:to>
                                    </p:set>
                                    <p:animEffect transition="in" filter="fade">
                                      <p:cBhvr>
                                        <p:cTn id="287" dur="800" decel="100000"/>
                                        <p:tgtEl>
                                          <p:spTgt spid="333907"/>
                                        </p:tgtEl>
                                      </p:cBhvr>
                                    </p:animEffect>
                                    <p:anim calcmode="lin" valueType="num">
                                      <p:cBhvr>
                                        <p:cTn id="288" dur="800" decel="100000" fill="hold"/>
                                        <p:tgtEl>
                                          <p:spTgt spid="333907"/>
                                        </p:tgtEl>
                                        <p:attrNameLst>
                                          <p:attrName>style.rotation</p:attrName>
                                        </p:attrNameLst>
                                      </p:cBhvr>
                                      <p:tavLst>
                                        <p:tav tm="0">
                                          <p:val>
                                            <p:fltVal val="-90"/>
                                          </p:val>
                                        </p:tav>
                                        <p:tav tm="100000">
                                          <p:val>
                                            <p:fltVal val="0"/>
                                          </p:val>
                                        </p:tav>
                                      </p:tavLst>
                                    </p:anim>
                                    <p:anim calcmode="lin" valueType="num">
                                      <p:cBhvr>
                                        <p:cTn id="289" dur="800" decel="100000" fill="hold"/>
                                        <p:tgtEl>
                                          <p:spTgt spid="333907"/>
                                        </p:tgtEl>
                                        <p:attrNameLst>
                                          <p:attrName>ppt_x</p:attrName>
                                        </p:attrNameLst>
                                      </p:cBhvr>
                                      <p:tavLst>
                                        <p:tav tm="0">
                                          <p:val>
                                            <p:strVal val="#ppt_x+0.4"/>
                                          </p:val>
                                        </p:tav>
                                        <p:tav tm="100000">
                                          <p:val>
                                            <p:strVal val="#ppt_x-0.05"/>
                                          </p:val>
                                        </p:tav>
                                      </p:tavLst>
                                    </p:anim>
                                    <p:anim calcmode="lin" valueType="num">
                                      <p:cBhvr>
                                        <p:cTn id="290" dur="800" decel="100000" fill="hold"/>
                                        <p:tgtEl>
                                          <p:spTgt spid="333907"/>
                                        </p:tgtEl>
                                        <p:attrNameLst>
                                          <p:attrName>ppt_y</p:attrName>
                                        </p:attrNameLst>
                                      </p:cBhvr>
                                      <p:tavLst>
                                        <p:tav tm="0">
                                          <p:val>
                                            <p:strVal val="#ppt_y-0.4"/>
                                          </p:val>
                                        </p:tav>
                                        <p:tav tm="100000">
                                          <p:val>
                                            <p:strVal val="#ppt_y+0.1"/>
                                          </p:val>
                                        </p:tav>
                                      </p:tavLst>
                                    </p:anim>
                                    <p:anim calcmode="lin" valueType="num">
                                      <p:cBhvr>
                                        <p:cTn id="291" dur="200" accel="100000" fill="hold">
                                          <p:stCondLst>
                                            <p:cond delay="800"/>
                                          </p:stCondLst>
                                        </p:cTn>
                                        <p:tgtEl>
                                          <p:spTgt spid="333907"/>
                                        </p:tgtEl>
                                        <p:attrNameLst>
                                          <p:attrName>ppt_x</p:attrName>
                                        </p:attrNameLst>
                                      </p:cBhvr>
                                      <p:tavLst>
                                        <p:tav tm="0">
                                          <p:val>
                                            <p:strVal val="#ppt_x-0.05"/>
                                          </p:val>
                                        </p:tav>
                                        <p:tav tm="100000">
                                          <p:val>
                                            <p:strVal val="#ppt_x"/>
                                          </p:val>
                                        </p:tav>
                                      </p:tavLst>
                                    </p:anim>
                                    <p:anim calcmode="lin" valueType="num">
                                      <p:cBhvr>
                                        <p:cTn id="292" dur="200" accel="100000" fill="hold">
                                          <p:stCondLst>
                                            <p:cond delay="800"/>
                                          </p:stCondLst>
                                        </p:cTn>
                                        <p:tgtEl>
                                          <p:spTgt spid="333907"/>
                                        </p:tgtEl>
                                        <p:attrNameLst>
                                          <p:attrName>ppt_y</p:attrName>
                                        </p:attrNameLst>
                                      </p:cBhvr>
                                      <p:tavLst>
                                        <p:tav tm="0">
                                          <p:val>
                                            <p:strVal val="#ppt_y+0.1"/>
                                          </p:val>
                                        </p:tav>
                                        <p:tav tm="100000">
                                          <p:val>
                                            <p:strVal val="#ppt_y"/>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30" presetClass="entr" presetSubtype="0" fill="hold" grpId="0" nodeType="clickEffect">
                                  <p:stCondLst>
                                    <p:cond delay="0"/>
                                  </p:stCondLst>
                                  <p:childTnLst>
                                    <p:set>
                                      <p:cBhvr>
                                        <p:cTn id="296" dur="1" fill="hold">
                                          <p:stCondLst>
                                            <p:cond delay="0"/>
                                          </p:stCondLst>
                                        </p:cTn>
                                        <p:tgtEl>
                                          <p:spTgt spid="333908"/>
                                        </p:tgtEl>
                                        <p:attrNameLst>
                                          <p:attrName>style.visibility</p:attrName>
                                        </p:attrNameLst>
                                      </p:cBhvr>
                                      <p:to>
                                        <p:strVal val="visible"/>
                                      </p:to>
                                    </p:set>
                                    <p:animEffect transition="in" filter="fade">
                                      <p:cBhvr>
                                        <p:cTn id="297" dur="800" decel="100000"/>
                                        <p:tgtEl>
                                          <p:spTgt spid="333908"/>
                                        </p:tgtEl>
                                      </p:cBhvr>
                                    </p:animEffect>
                                    <p:anim calcmode="lin" valueType="num">
                                      <p:cBhvr>
                                        <p:cTn id="298" dur="800" decel="100000" fill="hold"/>
                                        <p:tgtEl>
                                          <p:spTgt spid="333908"/>
                                        </p:tgtEl>
                                        <p:attrNameLst>
                                          <p:attrName>style.rotation</p:attrName>
                                        </p:attrNameLst>
                                      </p:cBhvr>
                                      <p:tavLst>
                                        <p:tav tm="0">
                                          <p:val>
                                            <p:fltVal val="-90"/>
                                          </p:val>
                                        </p:tav>
                                        <p:tav tm="100000">
                                          <p:val>
                                            <p:fltVal val="0"/>
                                          </p:val>
                                        </p:tav>
                                      </p:tavLst>
                                    </p:anim>
                                    <p:anim calcmode="lin" valueType="num">
                                      <p:cBhvr>
                                        <p:cTn id="299" dur="800" decel="100000" fill="hold"/>
                                        <p:tgtEl>
                                          <p:spTgt spid="333908"/>
                                        </p:tgtEl>
                                        <p:attrNameLst>
                                          <p:attrName>ppt_x</p:attrName>
                                        </p:attrNameLst>
                                      </p:cBhvr>
                                      <p:tavLst>
                                        <p:tav tm="0">
                                          <p:val>
                                            <p:strVal val="#ppt_x+0.4"/>
                                          </p:val>
                                        </p:tav>
                                        <p:tav tm="100000">
                                          <p:val>
                                            <p:strVal val="#ppt_x-0.05"/>
                                          </p:val>
                                        </p:tav>
                                      </p:tavLst>
                                    </p:anim>
                                    <p:anim calcmode="lin" valueType="num">
                                      <p:cBhvr>
                                        <p:cTn id="300" dur="800" decel="100000" fill="hold"/>
                                        <p:tgtEl>
                                          <p:spTgt spid="333908"/>
                                        </p:tgtEl>
                                        <p:attrNameLst>
                                          <p:attrName>ppt_y</p:attrName>
                                        </p:attrNameLst>
                                      </p:cBhvr>
                                      <p:tavLst>
                                        <p:tav tm="0">
                                          <p:val>
                                            <p:strVal val="#ppt_y-0.4"/>
                                          </p:val>
                                        </p:tav>
                                        <p:tav tm="100000">
                                          <p:val>
                                            <p:strVal val="#ppt_y+0.1"/>
                                          </p:val>
                                        </p:tav>
                                      </p:tavLst>
                                    </p:anim>
                                    <p:anim calcmode="lin" valueType="num">
                                      <p:cBhvr>
                                        <p:cTn id="301" dur="200" accel="100000" fill="hold">
                                          <p:stCondLst>
                                            <p:cond delay="800"/>
                                          </p:stCondLst>
                                        </p:cTn>
                                        <p:tgtEl>
                                          <p:spTgt spid="333908"/>
                                        </p:tgtEl>
                                        <p:attrNameLst>
                                          <p:attrName>ppt_x</p:attrName>
                                        </p:attrNameLst>
                                      </p:cBhvr>
                                      <p:tavLst>
                                        <p:tav tm="0">
                                          <p:val>
                                            <p:strVal val="#ppt_x-0.05"/>
                                          </p:val>
                                        </p:tav>
                                        <p:tav tm="100000">
                                          <p:val>
                                            <p:strVal val="#ppt_x"/>
                                          </p:val>
                                        </p:tav>
                                      </p:tavLst>
                                    </p:anim>
                                    <p:anim calcmode="lin" valueType="num">
                                      <p:cBhvr>
                                        <p:cTn id="302" dur="200" accel="100000" fill="hold">
                                          <p:stCondLst>
                                            <p:cond delay="800"/>
                                          </p:stCondLst>
                                        </p:cTn>
                                        <p:tgtEl>
                                          <p:spTgt spid="333908"/>
                                        </p:tgtEl>
                                        <p:attrNameLst>
                                          <p:attrName>ppt_y</p:attrName>
                                        </p:attrNameLst>
                                      </p:cBhvr>
                                      <p:tavLst>
                                        <p:tav tm="0">
                                          <p:val>
                                            <p:strVal val="#ppt_y+0.1"/>
                                          </p:val>
                                        </p:tav>
                                        <p:tav tm="100000">
                                          <p:val>
                                            <p:strVal val="#ppt_y"/>
                                          </p:val>
                                        </p:tav>
                                      </p:tavLst>
                                    </p:anim>
                                  </p:childTnLst>
                                </p:cTn>
                              </p:par>
                            </p:childTnLst>
                          </p:cTn>
                        </p:par>
                      </p:childTnLst>
                    </p:cTn>
                  </p:par>
                  <p:par>
                    <p:cTn id="303" fill="hold" nodeType="clickPar">
                      <p:stCondLst>
                        <p:cond delay="indefinite"/>
                      </p:stCondLst>
                      <p:childTnLst>
                        <p:par>
                          <p:cTn id="304" fill="hold" nodeType="withGroup">
                            <p:stCondLst>
                              <p:cond delay="0"/>
                            </p:stCondLst>
                            <p:childTnLst>
                              <p:par>
                                <p:cTn id="305" presetID="30" presetClass="entr" presetSubtype="0" fill="hold" grpId="0" nodeType="clickEffect">
                                  <p:stCondLst>
                                    <p:cond delay="0"/>
                                  </p:stCondLst>
                                  <p:childTnLst>
                                    <p:set>
                                      <p:cBhvr>
                                        <p:cTn id="306" dur="1" fill="hold">
                                          <p:stCondLst>
                                            <p:cond delay="0"/>
                                          </p:stCondLst>
                                        </p:cTn>
                                        <p:tgtEl>
                                          <p:spTgt spid="333909"/>
                                        </p:tgtEl>
                                        <p:attrNameLst>
                                          <p:attrName>style.visibility</p:attrName>
                                        </p:attrNameLst>
                                      </p:cBhvr>
                                      <p:to>
                                        <p:strVal val="visible"/>
                                      </p:to>
                                    </p:set>
                                    <p:animEffect transition="in" filter="fade">
                                      <p:cBhvr>
                                        <p:cTn id="307" dur="800" decel="100000"/>
                                        <p:tgtEl>
                                          <p:spTgt spid="333909"/>
                                        </p:tgtEl>
                                      </p:cBhvr>
                                    </p:animEffect>
                                    <p:anim calcmode="lin" valueType="num">
                                      <p:cBhvr>
                                        <p:cTn id="308" dur="800" decel="100000" fill="hold"/>
                                        <p:tgtEl>
                                          <p:spTgt spid="333909"/>
                                        </p:tgtEl>
                                        <p:attrNameLst>
                                          <p:attrName>style.rotation</p:attrName>
                                        </p:attrNameLst>
                                      </p:cBhvr>
                                      <p:tavLst>
                                        <p:tav tm="0">
                                          <p:val>
                                            <p:fltVal val="-90"/>
                                          </p:val>
                                        </p:tav>
                                        <p:tav tm="100000">
                                          <p:val>
                                            <p:fltVal val="0"/>
                                          </p:val>
                                        </p:tav>
                                      </p:tavLst>
                                    </p:anim>
                                    <p:anim calcmode="lin" valueType="num">
                                      <p:cBhvr>
                                        <p:cTn id="309" dur="800" decel="100000" fill="hold"/>
                                        <p:tgtEl>
                                          <p:spTgt spid="333909"/>
                                        </p:tgtEl>
                                        <p:attrNameLst>
                                          <p:attrName>ppt_x</p:attrName>
                                        </p:attrNameLst>
                                      </p:cBhvr>
                                      <p:tavLst>
                                        <p:tav tm="0">
                                          <p:val>
                                            <p:strVal val="#ppt_x+0.4"/>
                                          </p:val>
                                        </p:tav>
                                        <p:tav tm="100000">
                                          <p:val>
                                            <p:strVal val="#ppt_x-0.05"/>
                                          </p:val>
                                        </p:tav>
                                      </p:tavLst>
                                    </p:anim>
                                    <p:anim calcmode="lin" valueType="num">
                                      <p:cBhvr>
                                        <p:cTn id="310" dur="800" decel="100000" fill="hold"/>
                                        <p:tgtEl>
                                          <p:spTgt spid="333909"/>
                                        </p:tgtEl>
                                        <p:attrNameLst>
                                          <p:attrName>ppt_y</p:attrName>
                                        </p:attrNameLst>
                                      </p:cBhvr>
                                      <p:tavLst>
                                        <p:tav tm="0">
                                          <p:val>
                                            <p:strVal val="#ppt_y-0.4"/>
                                          </p:val>
                                        </p:tav>
                                        <p:tav tm="100000">
                                          <p:val>
                                            <p:strVal val="#ppt_y+0.1"/>
                                          </p:val>
                                        </p:tav>
                                      </p:tavLst>
                                    </p:anim>
                                    <p:anim calcmode="lin" valueType="num">
                                      <p:cBhvr>
                                        <p:cTn id="311" dur="200" accel="100000" fill="hold">
                                          <p:stCondLst>
                                            <p:cond delay="800"/>
                                          </p:stCondLst>
                                        </p:cTn>
                                        <p:tgtEl>
                                          <p:spTgt spid="333909"/>
                                        </p:tgtEl>
                                        <p:attrNameLst>
                                          <p:attrName>ppt_x</p:attrName>
                                        </p:attrNameLst>
                                      </p:cBhvr>
                                      <p:tavLst>
                                        <p:tav tm="0">
                                          <p:val>
                                            <p:strVal val="#ppt_x-0.05"/>
                                          </p:val>
                                        </p:tav>
                                        <p:tav tm="100000">
                                          <p:val>
                                            <p:strVal val="#ppt_x"/>
                                          </p:val>
                                        </p:tav>
                                      </p:tavLst>
                                    </p:anim>
                                    <p:anim calcmode="lin" valueType="num">
                                      <p:cBhvr>
                                        <p:cTn id="312" dur="200" accel="100000" fill="hold">
                                          <p:stCondLst>
                                            <p:cond delay="800"/>
                                          </p:stCondLst>
                                        </p:cTn>
                                        <p:tgtEl>
                                          <p:spTgt spid="333909"/>
                                        </p:tgtEl>
                                        <p:attrNameLst>
                                          <p:attrName>ppt_y</p:attrName>
                                        </p:attrNameLst>
                                      </p:cBhvr>
                                      <p:tavLst>
                                        <p:tav tm="0">
                                          <p:val>
                                            <p:strVal val="#ppt_y+0.1"/>
                                          </p:val>
                                        </p:tav>
                                        <p:tav tm="100000">
                                          <p:val>
                                            <p:strVal val="#ppt_y"/>
                                          </p:val>
                                        </p:tav>
                                      </p:tavLst>
                                    </p:anim>
                                  </p:childTnLst>
                                </p:cTn>
                              </p:par>
                            </p:childTnLst>
                          </p:cTn>
                        </p:par>
                      </p:childTnLst>
                    </p:cTn>
                  </p:par>
                  <p:par>
                    <p:cTn id="313" fill="hold" nodeType="clickPar">
                      <p:stCondLst>
                        <p:cond delay="indefinite"/>
                      </p:stCondLst>
                      <p:childTnLst>
                        <p:par>
                          <p:cTn id="314" fill="hold" nodeType="withGroup">
                            <p:stCondLst>
                              <p:cond delay="0"/>
                            </p:stCondLst>
                            <p:childTnLst>
                              <p:par>
                                <p:cTn id="315" presetID="30" presetClass="entr" presetSubtype="0" fill="hold" grpId="0" nodeType="clickEffect">
                                  <p:stCondLst>
                                    <p:cond delay="0"/>
                                  </p:stCondLst>
                                  <p:childTnLst>
                                    <p:set>
                                      <p:cBhvr>
                                        <p:cTn id="316" dur="1" fill="hold">
                                          <p:stCondLst>
                                            <p:cond delay="0"/>
                                          </p:stCondLst>
                                        </p:cTn>
                                        <p:tgtEl>
                                          <p:spTgt spid="333910"/>
                                        </p:tgtEl>
                                        <p:attrNameLst>
                                          <p:attrName>style.visibility</p:attrName>
                                        </p:attrNameLst>
                                      </p:cBhvr>
                                      <p:to>
                                        <p:strVal val="visible"/>
                                      </p:to>
                                    </p:set>
                                    <p:animEffect transition="in" filter="fade">
                                      <p:cBhvr>
                                        <p:cTn id="317" dur="800" decel="100000"/>
                                        <p:tgtEl>
                                          <p:spTgt spid="333910"/>
                                        </p:tgtEl>
                                      </p:cBhvr>
                                    </p:animEffect>
                                    <p:anim calcmode="lin" valueType="num">
                                      <p:cBhvr>
                                        <p:cTn id="318" dur="800" decel="100000" fill="hold"/>
                                        <p:tgtEl>
                                          <p:spTgt spid="333910"/>
                                        </p:tgtEl>
                                        <p:attrNameLst>
                                          <p:attrName>style.rotation</p:attrName>
                                        </p:attrNameLst>
                                      </p:cBhvr>
                                      <p:tavLst>
                                        <p:tav tm="0">
                                          <p:val>
                                            <p:fltVal val="-90"/>
                                          </p:val>
                                        </p:tav>
                                        <p:tav tm="100000">
                                          <p:val>
                                            <p:fltVal val="0"/>
                                          </p:val>
                                        </p:tav>
                                      </p:tavLst>
                                    </p:anim>
                                    <p:anim calcmode="lin" valueType="num">
                                      <p:cBhvr>
                                        <p:cTn id="319" dur="800" decel="100000" fill="hold"/>
                                        <p:tgtEl>
                                          <p:spTgt spid="333910"/>
                                        </p:tgtEl>
                                        <p:attrNameLst>
                                          <p:attrName>ppt_x</p:attrName>
                                        </p:attrNameLst>
                                      </p:cBhvr>
                                      <p:tavLst>
                                        <p:tav tm="0">
                                          <p:val>
                                            <p:strVal val="#ppt_x+0.4"/>
                                          </p:val>
                                        </p:tav>
                                        <p:tav tm="100000">
                                          <p:val>
                                            <p:strVal val="#ppt_x-0.05"/>
                                          </p:val>
                                        </p:tav>
                                      </p:tavLst>
                                    </p:anim>
                                    <p:anim calcmode="lin" valueType="num">
                                      <p:cBhvr>
                                        <p:cTn id="320" dur="800" decel="100000" fill="hold"/>
                                        <p:tgtEl>
                                          <p:spTgt spid="333910"/>
                                        </p:tgtEl>
                                        <p:attrNameLst>
                                          <p:attrName>ppt_y</p:attrName>
                                        </p:attrNameLst>
                                      </p:cBhvr>
                                      <p:tavLst>
                                        <p:tav tm="0">
                                          <p:val>
                                            <p:strVal val="#ppt_y-0.4"/>
                                          </p:val>
                                        </p:tav>
                                        <p:tav tm="100000">
                                          <p:val>
                                            <p:strVal val="#ppt_y+0.1"/>
                                          </p:val>
                                        </p:tav>
                                      </p:tavLst>
                                    </p:anim>
                                    <p:anim calcmode="lin" valueType="num">
                                      <p:cBhvr>
                                        <p:cTn id="321" dur="200" accel="100000" fill="hold">
                                          <p:stCondLst>
                                            <p:cond delay="800"/>
                                          </p:stCondLst>
                                        </p:cTn>
                                        <p:tgtEl>
                                          <p:spTgt spid="333910"/>
                                        </p:tgtEl>
                                        <p:attrNameLst>
                                          <p:attrName>ppt_x</p:attrName>
                                        </p:attrNameLst>
                                      </p:cBhvr>
                                      <p:tavLst>
                                        <p:tav tm="0">
                                          <p:val>
                                            <p:strVal val="#ppt_x-0.05"/>
                                          </p:val>
                                        </p:tav>
                                        <p:tav tm="100000">
                                          <p:val>
                                            <p:strVal val="#ppt_x"/>
                                          </p:val>
                                        </p:tav>
                                      </p:tavLst>
                                    </p:anim>
                                    <p:anim calcmode="lin" valueType="num">
                                      <p:cBhvr>
                                        <p:cTn id="322" dur="200" accel="100000" fill="hold">
                                          <p:stCondLst>
                                            <p:cond delay="800"/>
                                          </p:stCondLst>
                                        </p:cTn>
                                        <p:tgtEl>
                                          <p:spTgt spid="333910"/>
                                        </p:tgtEl>
                                        <p:attrNameLst>
                                          <p:attrName>ppt_y</p:attrName>
                                        </p:attrNameLst>
                                      </p:cBhvr>
                                      <p:tavLst>
                                        <p:tav tm="0">
                                          <p:val>
                                            <p:strVal val="#ppt_y+0.1"/>
                                          </p:val>
                                        </p:tav>
                                        <p:tav tm="100000">
                                          <p:val>
                                            <p:strVal val="#ppt_y"/>
                                          </p:val>
                                        </p:tav>
                                      </p:tavLst>
                                    </p:anim>
                                  </p:childTnLst>
                                </p:cTn>
                              </p:par>
                            </p:childTnLst>
                          </p:cTn>
                        </p:par>
                      </p:childTnLst>
                    </p:cTn>
                  </p:par>
                  <p:par>
                    <p:cTn id="323" fill="hold" nodeType="clickPar">
                      <p:stCondLst>
                        <p:cond delay="indefinite"/>
                      </p:stCondLst>
                      <p:childTnLst>
                        <p:par>
                          <p:cTn id="324" fill="hold" nodeType="withGroup">
                            <p:stCondLst>
                              <p:cond delay="0"/>
                            </p:stCondLst>
                            <p:childTnLst>
                              <p:par>
                                <p:cTn id="325" presetID="30" presetClass="entr" presetSubtype="0" fill="hold" grpId="0" nodeType="clickEffect">
                                  <p:stCondLst>
                                    <p:cond delay="0"/>
                                  </p:stCondLst>
                                  <p:childTnLst>
                                    <p:set>
                                      <p:cBhvr>
                                        <p:cTn id="326" dur="1" fill="hold">
                                          <p:stCondLst>
                                            <p:cond delay="0"/>
                                          </p:stCondLst>
                                        </p:cTn>
                                        <p:tgtEl>
                                          <p:spTgt spid="333911"/>
                                        </p:tgtEl>
                                        <p:attrNameLst>
                                          <p:attrName>style.visibility</p:attrName>
                                        </p:attrNameLst>
                                      </p:cBhvr>
                                      <p:to>
                                        <p:strVal val="visible"/>
                                      </p:to>
                                    </p:set>
                                    <p:animEffect transition="in" filter="fade">
                                      <p:cBhvr>
                                        <p:cTn id="327" dur="800" decel="100000"/>
                                        <p:tgtEl>
                                          <p:spTgt spid="333911"/>
                                        </p:tgtEl>
                                      </p:cBhvr>
                                    </p:animEffect>
                                    <p:anim calcmode="lin" valueType="num">
                                      <p:cBhvr>
                                        <p:cTn id="328" dur="800" decel="100000" fill="hold"/>
                                        <p:tgtEl>
                                          <p:spTgt spid="333911"/>
                                        </p:tgtEl>
                                        <p:attrNameLst>
                                          <p:attrName>style.rotation</p:attrName>
                                        </p:attrNameLst>
                                      </p:cBhvr>
                                      <p:tavLst>
                                        <p:tav tm="0">
                                          <p:val>
                                            <p:fltVal val="-90"/>
                                          </p:val>
                                        </p:tav>
                                        <p:tav tm="100000">
                                          <p:val>
                                            <p:fltVal val="0"/>
                                          </p:val>
                                        </p:tav>
                                      </p:tavLst>
                                    </p:anim>
                                    <p:anim calcmode="lin" valueType="num">
                                      <p:cBhvr>
                                        <p:cTn id="329" dur="800" decel="100000" fill="hold"/>
                                        <p:tgtEl>
                                          <p:spTgt spid="333911"/>
                                        </p:tgtEl>
                                        <p:attrNameLst>
                                          <p:attrName>ppt_x</p:attrName>
                                        </p:attrNameLst>
                                      </p:cBhvr>
                                      <p:tavLst>
                                        <p:tav tm="0">
                                          <p:val>
                                            <p:strVal val="#ppt_x+0.4"/>
                                          </p:val>
                                        </p:tav>
                                        <p:tav tm="100000">
                                          <p:val>
                                            <p:strVal val="#ppt_x-0.05"/>
                                          </p:val>
                                        </p:tav>
                                      </p:tavLst>
                                    </p:anim>
                                    <p:anim calcmode="lin" valueType="num">
                                      <p:cBhvr>
                                        <p:cTn id="330" dur="800" decel="100000" fill="hold"/>
                                        <p:tgtEl>
                                          <p:spTgt spid="333911"/>
                                        </p:tgtEl>
                                        <p:attrNameLst>
                                          <p:attrName>ppt_y</p:attrName>
                                        </p:attrNameLst>
                                      </p:cBhvr>
                                      <p:tavLst>
                                        <p:tav tm="0">
                                          <p:val>
                                            <p:strVal val="#ppt_y-0.4"/>
                                          </p:val>
                                        </p:tav>
                                        <p:tav tm="100000">
                                          <p:val>
                                            <p:strVal val="#ppt_y+0.1"/>
                                          </p:val>
                                        </p:tav>
                                      </p:tavLst>
                                    </p:anim>
                                    <p:anim calcmode="lin" valueType="num">
                                      <p:cBhvr>
                                        <p:cTn id="331" dur="200" accel="100000" fill="hold">
                                          <p:stCondLst>
                                            <p:cond delay="800"/>
                                          </p:stCondLst>
                                        </p:cTn>
                                        <p:tgtEl>
                                          <p:spTgt spid="333911"/>
                                        </p:tgtEl>
                                        <p:attrNameLst>
                                          <p:attrName>ppt_x</p:attrName>
                                        </p:attrNameLst>
                                      </p:cBhvr>
                                      <p:tavLst>
                                        <p:tav tm="0">
                                          <p:val>
                                            <p:strVal val="#ppt_x-0.05"/>
                                          </p:val>
                                        </p:tav>
                                        <p:tav tm="100000">
                                          <p:val>
                                            <p:strVal val="#ppt_x"/>
                                          </p:val>
                                        </p:tav>
                                      </p:tavLst>
                                    </p:anim>
                                    <p:anim calcmode="lin" valueType="num">
                                      <p:cBhvr>
                                        <p:cTn id="332" dur="200" accel="100000" fill="hold">
                                          <p:stCondLst>
                                            <p:cond delay="800"/>
                                          </p:stCondLst>
                                        </p:cTn>
                                        <p:tgtEl>
                                          <p:spTgt spid="333911"/>
                                        </p:tgtEl>
                                        <p:attrNameLst>
                                          <p:attrName>ppt_y</p:attrName>
                                        </p:attrNameLst>
                                      </p:cBhvr>
                                      <p:tavLst>
                                        <p:tav tm="0">
                                          <p:val>
                                            <p:strVal val="#ppt_y+0.1"/>
                                          </p:val>
                                        </p:tav>
                                        <p:tav tm="100000">
                                          <p:val>
                                            <p:strVal val="#ppt_y"/>
                                          </p:val>
                                        </p:tav>
                                      </p:tavLst>
                                    </p:anim>
                                  </p:childTnLst>
                                </p:cTn>
                              </p:par>
                            </p:childTnLst>
                          </p:cTn>
                        </p:par>
                      </p:childTnLst>
                    </p:cTn>
                  </p:par>
                  <p:par>
                    <p:cTn id="333" fill="hold" nodeType="clickPar">
                      <p:stCondLst>
                        <p:cond delay="indefinite"/>
                      </p:stCondLst>
                      <p:childTnLst>
                        <p:par>
                          <p:cTn id="334" fill="hold" nodeType="withGroup">
                            <p:stCondLst>
                              <p:cond delay="0"/>
                            </p:stCondLst>
                            <p:childTnLst>
                              <p:par>
                                <p:cTn id="335" presetID="30" presetClass="entr" presetSubtype="0" fill="hold" grpId="0" nodeType="clickEffect">
                                  <p:stCondLst>
                                    <p:cond delay="0"/>
                                  </p:stCondLst>
                                  <p:childTnLst>
                                    <p:set>
                                      <p:cBhvr>
                                        <p:cTn id="336" dur="1" fill="hold">
                                          <p:stCondLst>
                                            <p:cond delay="0"/>
                                          </p:stCondLst>
                                        </p:cTn>
                                        <p:tgtEl>
                                          <p:spTgt spid="333912"/>
                                        </p:tgtEl>
                                        <p:attrNameLst>
                                          <p:attrName>style.visibility</p:attrName>
                                        </p:attrNameLst>
                                      </p:cBhvr>
                                      <p:to>
                                        <p:strVal val="visible"/>
                                      </p:to>
                                    </p:set>
                                    <p:animEffect transition="in" filter="fade">
                                      <p:cBhvr>
                                        <p:cTn id="337" dur="800" decel="100000"/>
                                        <p:tgtEl>
                                          <p:spTgt spid="333912"/>
                                        </p:tgtEl>
                                      </p:cBhvr>
                                    </p:animEffect>
                                    <p:anim calcmode="lin" valueType="num">
                                      <p:cBhvr>
                                        <p:cTn id="338" dur="800" decel="100000" fill="hold"/>
                                        <p:tgtEl>
                                          <p:spTgt spid="333912"/>
                                        </p:tgtEl>
                                        <p:attrNameLst>
                                          <p:attrName>style.rotation</p:attrName>
                                        </p:attrNameLst>
                                      </p:cBhvr>
                                      <p:tavLst>
                                        <p:tav tm="0">
                                          <p:val>
                                            <p:fltVal val="-90"/>
                                          </p:val>
                                        </p:tav>
                                        <p:tav tm="100000">
                                          <p:val>
                                            <p:fltVal val="0"/>
                                          </p:val>
                                        </p:tav>
                                      </p:tavLst>
                                    </p:anim>
                                    <p:anim calcmode="lin" valueType="num">
                                      <p:cBhvr>
                                        <p:cTn id="339" dur="800" decel="100000" fill="hold"/>
                                        <p:tgtEl>
                                          <p:spTgt spid="333912"/>
                                        </p:tgtEl>
                                        <p:attrNameLst>
                                          <p:attrName>ppt_x</p:attrName>
                                        </p:attrNameLst>
                                      </p:cBhvr>
                                      <p:tavLst>
                                        <p:tav tm="0">
                                          <p:val>
                                            <p:strVal val="#ppt_x+0.4"/>
                                          </p:val>
                                        </p:tav>
                                        <p:tav tm="100000">
                                          <p:val>
                                            <p:strVal val="#ppt_x-0.05"/>
                                          </p:val>
                                        </p:tav>
                                      </p:tavLst>
                                    </p:anim>
                                    <p:anim calcmode="lin" valueType="num">
                                      <p:cBhvr>
                                        <p:cTn id="340" dur="800" decel="100000" fill="hold"/>
                                        <p:tgtEl>
                                          <p:spTgt spid="333912"/>
                                        </p:tgtEl>
                                        <p:attrNameLst>
                                          <p:attrName>ppt_y</p:attrName>
                                        </p:attrNameLst>
                                      </p:cBhvr>
                                      <p:tavLst>
                                        <p:tav tm="0">
                                          <p:val>
                                            <p:strVal val="#ppt_y-0.4"/>
                                          </p:val>
                                        </p:tav>
                                        <p:tav tm="100000">
                                          <p:val>
                                            <p:strVal val="#ppt_y+0.1"/>
                                          </p:val>
                                        </p:tav>
                                      </p:tavLst>
                                    </p:anim>
                                    <p:anim calcmode="lin" valueType="num">
                                      <p:cBhvr>
                                        <p:cTn id="341" dur="200" accel="100000" fill="hold">
                                          <p:stCondLst>
                                            <p:cond delay="800"/>
                                          </p:stCondLst>
                                        </p:cTn>
                                        <p:tgtEl>
                                          <p:spTgt spid="333912"/>
                                        </p:tgtEl>
                                        <p:attrNameLst>
                                          <p:attrName>ppt_x</p:attrName>
                                        </p:attrNameLst>
                                      </p:cBhvr>
                                      <p:tavLst>
                                        <p:tav tm="0">
                                          <p:val>
                                            <p:strVal val="#ppt_x-0.05"/>
                                          </p:val>
                                        </p:tav>
                                        <p:tav tm="100000">
                                          <p:val>
                                            <p:strVal val="#ppt_x"/>
                                          </p:val>
                                        </p:tav>
                                      </p:tavLst>
                                    </p:anim>
                                    <p:anim calcmode="lin" valueType="num">
                                      <p:cBhvr>
                                        <p:cTn id="342" dur="200" accel="100000" fill="hold">
                                          <p:stCondLst>
                                            <p:cond delay="800"/>
                                          </p:stCondLst>
                                        </p:cTn>
                                        <p:tgtEl>
                                          <p:spTgt spid="333912"/>
                                        </p:tgtEl>
                                        <p:attrNameLst>
                                          <p:attrName>ppt_y</p:attrName>
                                        </p:attrNameLst>
                                      </p:cBhvr>
                                      <p:tavLst>
                                        <p:tav tm="0">
                                          <p:val>
                                            <p:strVal val="#ppt_y+0.1"/>
                                          </p:val>
                                        </p:tav>
                                        <p:tav tm="100000">
                                          <p:val>
                                            <p:strVal val="#ppt_y"/>
                                          </p:val>
                                        </p:tav>
                                      </p:tavLst>
                                    </p:anim>
                                  </p:childTnLst>
                                </p:cTn>
                              </p:par>
                            </p:childTnLst>
                          </p:cTn>
                        </p:par>
                      </p:childTnLst>
                    </p:cTn>
                  </p:par>
                  <p:par>
                    <p:cTn id="343" fill="hold" nodeType="clickPar">
                      <p:stCondLst>
                        <p:cond delay="indefinite"/>
                      </p:stCondLst>
                      <p:childTnLst>
                        <p:par>
                          <p:cTn id="344" fill="hold" nodeType="withGroup">
                            <p:stCondLst>
                              <p:cond delay="0"/>
                            </p:stCondLst>
                            <p:childTnLst>
                              <p:par>
                                <p:cTn id="345" presetID="30" presetClass="entr" presetSubtype="0" fill="hold" grpId="0" nodeType="clickEffect">
                                  <p:stCondLst>
                                    <p:cond delay="0"/>
                                  </p:stCondLst>
                                  <p:childTnLst>
                                    <p:set>
                                      <p:cBhvr>
                                        <p:cTn id="346" dur="1" fill="hold">
                                          <p:stCondLst>
                                            <p:cond delay="0"/>
                                          </p:stCondLst>
                                        </p:cTn>
                                        <p:tgtEl>
                                          <p:spTgt spid="333830"/>
                                        </p:tgtEl>
                                        <p:attrNameLst>
                                          <p:attrName>style.visibility</p:attrName>
                                        </p:attrNameLst>
                                      </p:cBhvr>
                                      <p:to>
                                        <p:strVal val="visible"/>
                                      </p:to>
                                    </p:set>
                                    <p:animEffect transition="in" filter="fade">
                                      <p:cBhvr>
                                        <p:cTn id="347" dur="800" decel="100000"/>
                                        <p:tgtEl>
                                          <p:spTgt spid="333830"/>
                                        </p:tgtEl>
                                      </p:cBhvr>
                                    </p:animEffect>
                                    <p:anim calcmode="lin" valueType="num">
                                      <p:cBhvr>
                                        <p:cTn id="348" dur="800" decel="100000" fill="hold"/>
                                        <p:tgtEl>
                                          <p:spTgt spid="333830"/>
                                        </p:tgtEl>
                                        <p:attrNameLst>
                                          <p:attrName>style.rotation</p:attrName>
                                        </p:attrNameLst>
                                      </p:cBhvr>
                                      <p:tavLst>
                                        <p:tav tm="0">
                                          <p:val>
                                            <p:fltVal val="-90"/>
                                          </p:val>
                                        </p:tav>
                                        <p:tav tm="100000">
                                          <p:val>
                                            <p:fltVal val="0"/>
                                          </p:val>
                                        </p:tav>
                                      </p:tavLst>
                                    </p:anim>
                                    <p:anim calcmode="lin" valueType="num">
                                      <p:cBhvr>
                                        <p:cTn id="349" dur="800" decel="100000" fill="hold"/>
                                        <p:tgtEl>
                                          <p:spTgt spid="333830"/>
                                        </p:tgtEl>
                                        <p:attrNameLst>
                                          <p:attrName>ppt_x</p:attrName>
                                        </p:attrNameLst>
                                      </p:cBhvr>
                                      <p:tavLst>
                                        <p:tav tm="0">
                                          <p:val>
                                            <p:strVal val="#ppt_x+0.4"/>
                                          </p:val>
                                        </p:tav>
                                        <p:tav tm="100000">
                                          <p:val>
                                            <p:strVal val="#ppt_x-0.05"/>
                                          </p:val>
                                        </p:tav>
                                      </p:tavLst>
                                    </p:anim>
                                    <p:anim calcmode="lin" valueType="num">
                                      <p:cBhvr>
                                        <p:cTn id="350" dur="800" decel="100000" fill="hold"/>
                                        <p:tgtEl>
                                          <p:spTgt spid="333830"/>
                                        </p:tgtEl>
                                        <p:attrNameLst>
                                          <p:attrName>ppt_y</p:attrName>
                                        </p:attrNameLst>
                                      </p:cBhvr>
                                      <p:tavLst>
                                        <p:tav tm="0">
                                          <p:val>
                                            <p:strVal val="#ppt_y-0.4"/>
                                          </p:val>
                                        </p:tav>
                                        <p:tav tm="100000">
                                          <p:val>
                                            <p:strVal val="#ppt_y+0.1"/>
                                          </p:val>
                                        </p:tav>
                                      </p:tavLst>
                                    </p:anim>
                                    <p:anim calcmode="lin" valueType="num">
                                      <p:cBhvr>
                                        <p:cTn id="351" dur="200" accel="100000" fill="hold">
                                          <p:stCondLst>
                                            <p:cond delay="800"/>
                                          </p:stCondLst>
                                        </p:cTn>
                                        <p:tgtEl>
                                          <p:spTgt spid="333830"/>
                                        </p:tgtEl>
                                        <p:attrNameLst>
                                          <p:attrName>ppt_x</p:attrName>
                                        </p:attrNameLst>
                                      </p:cBhvr>
                                      <p:tavLst>
                                        <p:tav tm="0">
                                          <p:val>
                                            <p:strVal val="#ppt_x-0.05"/>
                                          </p:val>
                                        </p:tav>
                                        <p:tav tm="100000">
                                          <p:val>
                                            <p:strVal val="#ppt_x"/>
                                          </p:val>
                                        </p:tav>
                                      </p:tavLst>
                                    </p:anim>
                                    <p:anim calcmode="lin" valueType="num">
                                      <p:cBhvr>
                                        <p:cTn id="352" dur="200" accel="100000" fill="hold">
                                          <p:stCondLst>
                                            <p:cond delay="800"/>
                                          </p:stCondLst>
                                        </p:cTn>
                                        <p:tgtEl>
                                          <p:spTgt spid="333830"/>
                                        </p:tgtEl>
                                        <p:attrNameLst>
                                          <p:attrName>ppt_y</p:attrName>
                                        </p:attrNameLst>
                                      </p:cBhvr>
                                      <p:tavLst>
                                        <p:tav tm="0">
                                          <p:val>
                                            <p:strVal val="#ppt_y+0.1"/>
                                          </p:val>
                                        </p:tav>
                                        <p:tav tm="100000">
                                          <p:val>
                                            <p:strVal val="#ppt_y"/>
                                          </p:val>
                                        </p:tav>
                                      </p:tavLst>
                                    </p:anim>
                                  </p:childTnLst>
                                </p:cTn>
                              </p:par>
                            </p:childTnLst>
                          </p:cTn>
                        </p:par>
                      </p:childTnLst>
                    </p:cTn>
                  </p:par>
                  <p:par>
                    <p:cTn id="353" fill="hold" nodeType="clickPar">
                      <p:stCondLst>
                        <p:cond delay="indefinite"/>
                      </p:stCondLst>
                      <p:childTnLst>
                        <p:par>
                          <p:cTn id="354" fill="hold" nodeType="withGroup">
                            <p:stCondLst>
                              <p:cond delay="0"/>
                            </p:stCondLst>
                            <p:childTnLst>
                              <p:par>
                                <p:cTn id="355" presetID="30" presetClass="entr" presetSubtype="0" fill="hold" grpId="0" nodeType="clickEffect">
                                  <p:stCondLst>
                                    <p:cond delay="0"/>
                                  </p:stCondLst>
                                  <p:childTnLst>
                                    <p:set>
                                      <p:cBhvr>
                                        <p:cTn id="356" dur="1" fill="hold">
                                          <p:stCondLst>
                                            <p:cond delay="0"/>
                                          </p:stCondLst>
                                        </p:cTn>
                                        <p:tgtEl>
                                          <p:spTgt spid="333829"/>
                                        </p:tgtEl>
                                        <p:attrNameLst>
                                          <p:attrName>style.visibility</p:attrName>
                                        </p:attrNameLst>
                                      </p:cBhvr>
                                      <p:to>
                                        <p:strVal val="visible"/>
                                      </p:to>
                                    </p:set>
                                    <p:animEffect transition="in" filter="fade">
                                      <p:cBhvr>
                                        <p:cTn id="357" dur="800" decel="100000"/>
                                        <p:tgtEl>
                                          <p:spTgt spid="333829"/>
                                        </p:tgtEl>
                                      </p:cBhvr>
                                    </p:animEffect>
                                    <p:anim calcmode="lin" valueType="num">
                                      <p:cBhvr>
                                        <p:cTn id="358" dur="800" decel="100000" fill="hold"/>
                                        <p:tgtEl>
                                          <p:spTgt spid="333829"/>
                                        </p:tgtEl>
                                        <p:attrNameLst>
                                          <p:attrName>style.rotation</p:attrName>
                                        </p:attrNameLst>
                                      </p:cBhvr>
                                      <p:tavLst>
                                        <p:tav tm="0">
                                          <p:val>
                                            <p:fltVal val="-90"/>
                                          </p:val>
                                        </p:tav>
                                        <p:tav tm="100000">
                                          <p:val>
                                            <p:fltVal val="0"/>
                                          </p:val>
                                        </p:tav>
                                      </p:tavLst>
                                    </p:anim>
                                    <p:anim calcmode="lin" valueType="num">
                                      <p:cBhvr>
                                        <p:cTn id="359" dur="800" decel="100000" fill="hold"/>
                                        <p:tgtEl>
                                          <p:spTgt spid="333829"/>
                                        </p:tgtEl>
                                        <p:attrNameLst>
                                          <p:attrName>ppt_x</p:attrName>
                                        </p:attrNameLst>
                                      </p:cBhvr>
                                      <p:tavLst>
                                        <p:tav tm="0">
                                          <p:val>
                                            <p:strVal val="#ppt_x+0.4"/>
                                          </p:val>
                                        </p:tav>
                                        <p:tav tm="100000">
                                          <p:val>
                                            <p:strVal val="#ppt_x-0.05"/>
                                          </p:val>
                                        </p:tav>
                                      </p:tavLst>
                                    </p:anim>
                                    <p:anim calcmode="lin" valueType="num">
                                      <p:cBhvr>
                                        <p:cTn id="360" dur="800" decel="100000" fill="hold"/>
                                        <p:tgtEl>
                                          <p:spTgt spid="333829"/>
                                        </p:tgtEl>
                                        <p:attrNameLst>
                                          <p:attrName>ppt_y</p:attrName>
                                        </p:attrNameLst>
                                      </p:cBhvr>
                                      <p:tavLst>
                                        <p:tav tm="0">
                                          <p:val>
                                            <p:strVal val="#ppt_y-0.4"/>
                                          </p:val>
                                        </p:tav>
                                        <p:tav tm="100000">
                                          <p:val>
                                            <p:strVal val="#ppt_y+0.1"/>
                                          </p:val>
                                        </p:tav>
                                      </p:tavLst>
                                    </p:anim>
                                    <p:anim calcmode="lin" valueType="num">
                                      <p:cBhvr>
                                        <p:cTn id="361" dur="200" accel="100000" fill="hold">
                                          <p:stCondLst>
                                            <p:cond delay="800"/>
                                          </p:stCondLst>
                                        </p:cTn>
                                        <p:tgtEl>
                                          <p:spTgt spid="333829"/>
                                        </p:tgtEl>
                                        <p:attrNameLst>
                                          <p:attrName>ppt_x</p:attrName>
                                        </p:attrNameLst>
                                      </p:cBhvr>
                                      <p:tavLst>
                                        <p:tav tm="0">
                                          <p:val>
                                            <p:strVal val="#ppt_x-0.05"/>
                                          </p:val>
                                        </p:tav>
                                        <p:tav tm="100000">
                                          <p:val>
                                            <p:strVal val="#ppt_x"/>
                                          </p:val>
                                        </p:tav>
                                      </p:tavLst>
                                    </p:anim>
                                    <p:anim calcmode="lin" valueType="num">
                                      <p:cBhvr>
                                        <p:cTn id="362" dur="200" accel="100000" fill="hold">
                                          <p:stCondLst>
                                            <p:cond delay="800"/>
                                          </p:stCondLst>
                                        </p:cTn>
                                        <p:tgtEl>
                                          <p:spTgt spid="333829"/>
                                        </p:tgtEl>
                                        <p:attrNameLst>
                                          <p:attrName>ppt_y</p:attrName>
                                        </p:attrNameLst>
                                      </p:cBhvr>
                                      <p:tavLst>
                                        <p:tav tm="0">
                                          <p:val>
                                            <p:strVal val="#ppt_y+0.1"/>
                                          </p:val>
                                        </p:tav>
                                        <p:tav tm="100000">
                                          <p:val>
                                            <p:strVal val="#ppt_y"/>
                                          </p:val>
                                        </p:tav>
                                      </p:tavLst>
                                    </p:anim>
                                  </p:childTnLst>
                                </p:cTn>
                              </p:par>
                            </p:childTnLst>
                          </p:cTn>
                        </p:par>
                      </p:childTnLst>
                    </p:cTn>
                  </p:par>
                  <p:par>
                    <p:cTn id="363" fill="hold" nodeType="clickPar">
                      <p:stCondLst>
                        <p:cond delay="indefinite"/>
                      </p:stCondLst>
                      <p:childTnLst>
                        <p:par>
                          <p:cTn id="364" fill="hold" nodeType="withGroup">
                            <p:stCondLst>
                              <p:cond delay="0"/>
                            </p:stCondLst>
                            <p:childTnLst>
                              <p:par>
                                <p:cTn id="365" presetID="30" presetClass="entr" presetSubtype="0" fill="hold" grpId="0" nodeType="clickEffect">
                                  <p:stCondLst>
                                    <p:cond delay="0"/>
                                  </p:stCondLst>
                                  <p:childTnLst>
                                    <p:set>
                                      <p:cBhvr>
                                        <p:cTn id="366" dur="1" fill="hold">
                                          <p:stCondLst>
                                            <p:cond delay="0"/>
                                          </p:stCondLst>
                                        </p:cTn>
                                        <p:tgtEl>
                                          <p:spTgt spid="333913"/>
                                        </p:tgtEl>
                                        <p:attrNameLst>
                                          <p:attrName>style.visibility</p:attrName>
                                        </p:attrNameLst>
                                      </p:cBhvr>
                                      <p:to>
                                        <p:strVal val="visible"/>
                                      </p:to>
                                    </p:set>
                                    <p:animEffect transition="in" filter="fade">
                                      <p:cBhvr>
                                        <p:cTn id="367" dur="800" decel="100000"/>
                                        <p:tgtEl>
                                          <p:spTgt spid="333913"/>
                                        </p:tgtEl>
                                      </p:cBhvr>
                                    </p:animEffect>
                                    <p:anim calcmode="lin" valueType="num">
                                      <p:cBhvr>
                                        <p:cTn id="368" dur="800" decel="100000" fill="hold"/>
                                        <p:tgtEl>
                                          <p:spTgt spid="333913"/>
                                        </p:tgtEl>
                                        <p:attrNameLst>
                                          <p:attrName>style.rotation</p:attrName>
                                        </p:attrNameLst>
                                      </p:cBhvr>
                                      <p:tavLst>
                                        <p:tav tm="0">
                                          <p:val>
                                            <p:fltVal val="-90"/>
                                          </p:val>
                                        </p:tav>
                                        <p:tav tm="100000">
                                          <p:val>
                                            <p:fltVal val="0"/>
                                          </p:val>
                                        </p:tav>
                                      </p:tavLst>
                                    </p:anim>
                                    <p:anim calcmode="lin" valueType="num">
                                      <p:cBhvr>
                                        <p:cTn id="369" dur="800" decel="100000" fill="hold"/>
                                        <p:tgtEl>
                                          <p:spTgt spid="333913"/>
                                        </p:tgtEl>
                                        <p:attrNameLst>
                                          <p:attrName>ppt_x</p:attrName>
                                        </p:attrNameLst>
                                      </p:cBhvr>
                                      <p:tavLst>
                                        <p:tav tm="0">
                                          <p:val>
                                            <p:strVal val="#ppt_x+0.4"/>
                                          </p:val>
                                        </p:tav>
                                        <p:tav tm="100000">
                                          <p:val>
                                            <p:strVal val="#ppt_x-0.05"/>
                                          </p:val>
                                        </p:tav>
                                      </p:tavLst>
                                    </p:anim>
                                    <p:anim calcmode="lin" valueType="num">
                                      <p:cBhvr>
                                        <p:cTn id="370" dur="800" decel="100000" fill="hold"/>
                                        <p:tgtEl>
                                          <p:spTgt spid="333913"/>
                                        </p:tgtEl>
                                        <p:attrNameLst>
                                          <p:attrName>ppt_y</p:attrName>
                                        </p:attrNameLst>
                                      </p:cBhvr>
                                      <p:tavLst>
                                        <p:tav tm="0">
                                          <p:val>
                                            <p:strVal val="#ppt_y-0.4"/>
                                          </p:val>
                                        </p:tav>
                                        <p:tav tm="100000">
                                          <p:val>
                                            <p:strVal val="#ppt_y+0.1"/>
                                          </p:val>
                                        </p:tav>
                                      </p:tavLst>
                                    </p:anim>
                                    <p:anim calcmode="lin" valueType="num">
                                      <p:cBhvr>
                                        <p:cTn id="371" dur="200" accel="100000" fill="hold">
                                          <p:stCondLst>
                                            <p:cond delay="800"/>
                                          </p:stCondLst>
                                        </p:cTn>
                                        <p:tgtEl>
                                          <p:spTgt spid="333913"/>
                                        </p:tgtEl>
                                        <p:attrNameLst>
                                          <p:attrName>ppt_x</p:attrName>
                                        </p:attrNameLst>
                                      </p:cBhvr>
                                      <p:tavLst>
                                        <p:tav tm="0">
                                          <p:val>
                                            <p:strVal val="#ppt_x-0.05"/>
                                          </p:val>
                                        </p:tav>
                                        <p:tav tm="100000">
                                          <p:val>
                                            <p:strVal val="#ppt_x"/>
                                          </p:val>
                                        </p:tav>
                                      </p:tavLst>
                                    </p:anim>
                                    <p:anim calcmode="lin" valueType="num">
                                      <p:cBhvr>
                                        <p:cTn id="372" dur="200" accel="100000" fill="hold">
                                          <p:stCondLst>
                                            <p:cond delay="800"/>
                                          </p:stCondLst>
                                        </p:cTn>
                                        <p:tgtEl>
                                          <p:spTgt spid="333913"/>
                                        </p:tgtEl>
                                        <p:attrNameLst>
                                          <p:attrName>ppt_y</p:attrName>
                                        </p:attrNameLst>
                                      </p:cBhvr>
                                      <p:tavLst>
                                        <p:tav tm="0">
                                          <p:val>
                                            <p:strVal val="#ppt_y+0.1"/>
                                          </p:val>
                                        </p:tav>
                                        <p:tav tm="100000">
                                          <p:val>
                                            <p:strVal val="#ppt_y"/>
                                          </p:val>
                                        </p:tav>
                                      </p:tavLst>
                                    </p:anim>
                                  </p:childTnLst>
                                </p:cTn>
                              </p:par>
                            </p:childTnLst>
                          </p:cTn>
                        </p:par>
                      </p:childTnLst>
                    </p:cTn>
                  </p:par>
                  <p:par>
                    <p:cTn id="373" fill="hold" nodeType="clickPar">
                      <p:stCondLst>
                        <p:cond delay="indefinite"/>
                      </p:stCondLst>
                      <p:childTnLst>
                        <p:par>
                          <p:cTn id="374" fill="hold" nodeType="withGroup">
                            <p:stCondLst>
                              <p:cond delay="0"/>
                            </p:stCondLst>
                            <p:childTnLst>
                              <p:par>
                                <p:cTn id="375" presetID="30" presetClass="entr" presetSubtype="0" fill="hold" grpId="0" nodeType="clickEffect">
                                  <p:stCondLst>
                                    <p:cond delay="0"/>
                                  </p:stCondLst>
                                  <p:childTnLst>
                                    <p:set>
                                      <p:cBhvr>
                                        <p:cTn id="376" dur="1" fill="hold">
                                          <p:stCondLst>
                                            <p:cond delay="0"/>
                                          </p:stCondLst>
                                        </p:cTn>
                                        <p:tgtEl>
                                          <p:spTgt spid="333914"/>
                                        </p:tgtEl>
                                        <p:attrNameLst>
                                          <p:attrName>style.visibility</p:attrName>
                                        </p:attrNameLst>
                                      </p:cBhvr>
                                      <p:to>
                                        <p:strVal val="visible"/>
                                      </p:to>
                                    </p:set>
                                    <p:animEffect transition="in" filter="fade">
                                      <p:cBhvr>
                                        <p:cTn id="377" dur="800" decel="100000"/>
                                        <p:tgtEl>
                                          <p:spTgt spid="333914"/>
                                        </p:tgtEl>
                                      </p:cBhvr>
                                    </p:animEffect>
                                    <p:anim calcmode="lin" valueType="num">
                                      <p:cBhvr>
                                        <p:cTn id="378" dur="800" decel="100000" fill="hold"/>
                                        <p:tgtEl>
                                          <p:spTgt spid="333914"/>
                                        </p:tgtEl>
                                        <p:attrNameLst>
                                          <p:attrName>style.rotation</p:attrName>
                                        </p:attrNameLst>
                                      </p:cBhvr>
                                      <p:tavLst>
                                        <p:tav tm="0">
                                          <p:val>
                                            <p:fltVal val="-90"/>
                                          </p:val>
                                        </p:tav>
                                        <p:tav tm="100000">
                                          <p:val>
                                            <p:fltVal val="0"/>
                                          </p:val>
                                        </p:tav>
                                      </p:tavLst>
                                    </p:anim>
                                    <p:anim calcmode="lin" valueType="num">
                                      <p:cBhvr>
                                        <p:cTn id="379" dur="800" decel="100000" fill="hold"/>
                                        <p:tgtEl>
                                          <p:spTgt spid="333914"/>
                                        </p:tgtEl>
                                        <p:attrNameLst>
                                          <p:attrName>ppt_x</p:attrName>
                                        </p:attrNameLst>
                                      </p:cBhvr>
                                      <p:tavLst>
                                        <p:tav tm="0">
                                          <p:val>
                                            <p:strVal val="#ppt_x+0.4"/>
                                          </p:val>
                                        </p:tav>
                                        <p:tav tm="100000">
                                          <p:val>
                                            <p:strVal val="#ppt_x-0.05"/>
                                          </p:val>
                                        </p:tav>
                                      </p:tavLst>
                                    </p:anim>
                                    <p:anim calcmode="lin" valueType="num">
                                      <p:cBhvr>
                                        <p:cTn id="380" dur="800" decel="100000" fill="hold"/>
                                        <p:tgtEl>
                                          <p:spTgt spid="333914"/>
                                        </p:tgtEl>
                                        <p:attrNameLst>
                                          <p:attrName>ppt_y</p:attrName>
                                        </p:attrNameLst>
                                      </p:cBhvr>
                                      <p:tavLst>
                                        <p:tav tm="0">
                                          <p:val>
                                            <p:strVal val="#ppt_y-0.4"/>
                                          </p:val>
                                        </p:tav>
                                        <p:tav tm="100000">
                                          <p:val>
                                            <p:strVal val="#ppt_y+0.1"/>
                                          </p:val>
                                        </p:tav>
                                      </p:tavLst>
                                    </p:anim>
                                    <p:anim calcmode="lin" valueType="num">
                                      <p:cBhvr>
                                        <p:cTn id="381" dur="200" accel="100000" fill="hold">
                                          <p:stCondLst>
                                            <p:cond delay="800"/>
                                          </p:stCondLst>
                                        </p:cTn>
                                        <p:tgtEl>
                                          <p:spTgt spid="333914"/>
                                        </p:tgtEl>
                                        <p:attrNameLst>
                                          <p:attrName>ppt_x</p:attrName>
                                        </p:attrNameLst>
                                      </p:cBhvr>
                                      <p:tavLst>
                                        <p:tav tm="0">
                                          <p:val>
                                            <p:strVal val="#ppt_x-0.05"/>
                                          </p:val>
                                        </p:tav>
                                        <p:tav tm="100000">
                                          <p:val>
                                            <p:strVal val="#ppt_x"/>
                                          </p:val>
                                        </p:tav>
                                      </p:tavLst>
                                    </p:anim>
                                    <p:anim calcmode="lin" valueType="num">
                                      <p:cBhvr>
                                        <p:cTn id="382" dur="200" accel="100000" fill="hold">
                                          <p:stCondLst>
                                            <p:cond delay="800"/>
                                          </p:stCondLst>
                                        </p:cTn>
                                        <p:tgtEl>
                                          <p:spTgt spid="333914"/>
                                        </p:tgtEl>
                                        <p:attrNameLst>
                                          <p:attrName>ppt_y</p:attrName>
                                        </p:attrNameLst>
                                      </p:cBhvr>
                                      <p:tavLst>
                                        <p:tav tm="0">
                                          <p:val>
                                            <p:strVal val="#ppt_y+0.1"/>
                                          </p:val>
                                        </p:tav>
                                        <p:tav tm="100000">
                                          <p:val>
                                            <p:strVal val="#ppt_y"/>
                                          </p:val>
                                        </p:tav>
                                      </p:tavLst>
                                    </p:anim>
                                  </p:childTnLst>
                                </p:cTn>
                              </p:par>
                            </p:childTnLst>
                          </p:cTn>
                        </p:par>
                      </p:childTnLst>
                    </p:cTn>
                  </p:par>
                  <p:par>
                    <p:cTn id="383" fill="hold" nodeType="clickPar">
                      <p:stCondLst>
                        <p:cond delay="indefinite"/>
                      </p:stCondLst>
                      <p:childTnLst>
                        <p:par>
                          <p:cTn id="384" fill="hold" nodeType="withGroup">
                            <p:stCondLst>
                              <p:cond delay="0"/>
                            </p:stCondLst>
                            <p:childTnLst>
                              <p:par>
                                <p:cTn id="385" presetID="30" presetClass="entr" presetSubtype="0" fill="hold" grpId="0" nodeType="clickEffect">
                                  <p:stCondLst>
                                    <p:cond delay="0"/>
                                  </p:stCondLst>
                                  <p:childTnLst>
                                    <p:set>
                                      <p:cBhvr>
                                        <p:cTn id="386" dur="1" fill="hold">
                                          <p:stCondLst>
                                            <p:cond delay="0"/>
                                          </p:stCondLst>
                                        </p:cTn>
                                        <p:tgtEl>
                                          <p:spTgt spid="333915"/>
                                        </p:tgtEl>
                                        <p:attrNameLst>
                                          <p:attrName>style.visibility</p:attrName>
                                        </p:attrNameLst>
                                      </p:cBhvr>
                                      <p:to>
                                        <p:strVal val="visible"/>
                                      </p:to>
                                    </p:set>
                                    <p:animEffect transition="in" filter="fade">
                                      <p:cBhvr>
                                        <p:cTn id="387" dur="800" decel="100000"/>
                                        <p:tgtEl>
                                          <p:spTgt spid="333915"/>
                                        </p:tgtEl>
                                      </p:cBhvr>
                                    </p:animEffect>
                                    <p:anim calcmode="lin" valueType="num">
                                      <p:cBhvr>
                                        <p:cTn id="388" dur="800" decel="100000" fill="hold"/>
                                        <p:tgtEl>
                                          <p:spTgt spid="333915"/>
                                        </p:tgtEl>
                                        <p:attrNameLst>
                                          <p:attrName>style.rotation</p:attrName>
                                        </p:attrNameLst>
                                      </p:cBhvr>
                                      <p:tavLst>
                                        <p:tav tm="0">
                                          <p:val>
                                            <p:fltVal val="-90"/>
                                          </p:val>
                                        </p:tav>
                                        <p:tav tm="100000">
                                          <p:val>
                                            <p:fltVal val="0"/>
                                          </p:val>
                                        </p:tav>
                                      </p:tavLst>
                                    </p:anim>
                                    <p:anim calcmode="lin" valueType="num">
                                      <p:cBhvr>
                                        <p:cTn id="389" dur="800" decel="100000" fill="hold"/>
                                        <p:tgtEl>
                                          <p:spTgt spid="333915"/>
                                        </p:tgtEl>
                                        <p:attrNameLst>
                                          <p:attrName>ppt_x</p:attrName>
                                        </p:attrNameLst>
                                      </p:cBhvr>
                                      <p:tavLst>
                                        <p:tav tm="0">
                                          <p:val>
                                            <p:strVal val="#ppt_x+0.4"/>
                                          </p:val>
                                        </p:tav>
                                        <p:tav tm="100000">
                                          <p:val>
                                            <p:strVal val="#ppt_x-0.05"/>
                                          </p:val>
                                        </p:tav>
                                      </p:tavLst>
                                    </p:anim>
                                    <p:anim calcmode="lin" valueType="num">
                                      <p:cBhvr>
                                        <p:cTn id="390" dur="800" decel="100000" fill="hold"/>
                                        <p:tgtEl>
                                          <p:spTgt spid="333915"/>
                                        </p:tgtEl>
                                        <p:attrNameLst>
                                          <p:attrName>ppt_y</p:attrName>
                                        </p:attrNameLst>
                                      </p:cBhvr>
                                      <p:tavLst>
                                        <p:tav tm="0">
                                          <p:val>
                                            <p:strVal val="#ppt_y-0.4"/>
                                          </p:val>
                                        </p:tav>
                                        <p:tav tm="100000">
                                          <p:val>
                                            <p:strVal val="#ppt_y+0.1"/>
                                          </p:val>
                                        </p:tav>
                                      </p:tavLst>
                                    </p:anim>
                                    <p:anim calcmode="lin" valueType="num">
                                      <p:cBhvr>
                                        <p:cTn id="391" dur="200" accel="100000" fill="hold">
                                          <p:stCondLst>
                                            <p:cond delay="800"/>
                                          </p:stCondLst>
                                        </p:cTn>
                                        <p:tgtEl>
                                          <p:spTgt spid="333915"/>
                                        </p:tgtEl>
                                        <p:attrNameLst>
                                          <p:attrName>ppt_x</p:attrName>
                                        </p:attrNameLst>
                                      </p:cBhvr>
                                      <p:tavLst>
                                        <p:tav tm="0">
                                          <p:val>
                                            <p:strVal val="#ppt_x-0.05"/>
                                          </p:val>
                                        </p:tav>
                                        <p:tav tm="100000">
                                          <p:val>
                                            <p:strVal val="#ppt_x"/>
                                          </p:val>
                                        </p:tav>
                                      </p:tavLst>
                                    </p:anim>
                                    <p:anim calcmode="lin" valueType="num">
                                      <p:cBhvr>
                                        <p:cTn id="392" dur="200" accel="100000" fill="hold">
                                          <p:stCondLst>
                                            <p:cond delay="800"/>
                                          </p:stCondLst>
                                        </p:cTn>
                                        <p:tgtEl>
                                          <p:spTgt spid="333915"/>
                                        </p:tgtEl>
                                        <p:attrNameLst>
                                          <p:attrName>ppt_y</p:attrName>
                                        </p:attrNameLst>
                                      </p:cBhvr>
                                      <p:tavLst>
                                        <p:tav tm="0">
                                          <p:val>
                                            <p:strVal val="#ppt_y+0.1"/>
                                          </p:val>
                                        </p:tav>
                                        <p:tav tm="100000">
                                          <p:val>
                                            <p:strVal val="#ppt_y"/>
                                          </p:val>
                                        </p:tav>
                                      </p:tavLst>
                                    </p:anim>
                                  </p:childTnLst>
                                </p:cTn>
                              </p:par>
                            </p:childTnLst>
                          </p:cTn>
                        </p:par>
                      </p:childTnLst>
                    </p:cTn>
                  </p:par>
                  <p:par>
                    <p:cTn id="393" fill="hold" nodeType="clickPar">
                      <p:stCondLst>
                        <p:cond delay="indefinite"/>
                      </p:stCondLst>
                      <p:childTnLst>
                        <p:par>
                          <p:cTn id="394" fill="hold" nodeType="withGroup">
                            <p:stCondLst>
                              <p:cond delay="0"/>
                            </p:stCondLst>
                            <p:childTnLst>
                              <p:par>
                                <p:cTn id="395" presetID="30" presetClass="entr" presetSubtype="0" fill="hold" grpId="0" nodeType="clickEffect">
                                  <p:stCondLst>
                                    <p:cond delay="0"/>
                                  </p:stCondLst>
                                  <p:childTnLst>
                                    <p:set>
                                      <p:cBhvr>
                                        <p:cTn id="396" dur="1" fill="hold">
                                          <p:stCondLst>
                                            <p:cond delay="0"/>
                                          </p:stCondLst>
                                        </p:cTn>
                                        <p:tgtEl>
                                          <p:spTgt spid="333917"/>
                                        </p:tgtEl>
                                        <p:attrNameLst>
                                          <p:attrName>style.visibility</p:attrName>
                                        </p:attrNameLst>
                                      </p:cBhvr>
                                      <p:to>
                                        <p:strVal val="visible"/>
                                      </p:to>
                                    </p:set>
                                    <p:animEffect transition="in" filter="fade">
                                      <p:cBhvr>
                                        <p:cTn id="397" dur="800" decel="100000"/>
                                        <p:tgtEl>
                                          <p:spTgt spid="333917"/>
                                        </p:tgtEl>
                                      </p:cBhvr>
                                    </p:animEffect>
                                    <p:anim calcmode="lin" valueType="num">
                                      <p:cBhvr>
                                        <p:cTn id="398" dur="800" decel="100000" fill="hold"/>
                                        <p:tgtEl>
                                          <p:spTgt spid="333917"/>
                                        </p:tgtEl>
                                        <p:attrNameLst>
                                          <p:attrName>style.rotation</p:attrName>
                                        </p:attrNameLst>
                                      </p:cBhvr>
                                      <p:tavLst>
                                        <p:tav tm="0">
                                          <p:val>
                                            <p:fltVal val="-90"/>
                                          </p:val>
                                        </p:tav>
                                        <p:tav tm="100000">
                                          <p:val>
                                            <p:fltVal val="0"/>
                                          </p:val>
                                        </p:tav>
                                      </p:tavLst>
                                    </p:anim>
                                    <p:anim calcmode="lin" valueType="num">
                                      <p:cBhvr>
                                        <p:cTn id="399" dur="800" decel="100000" fill="hold"/>
                                        <p:tgtEl>
                                          <p:spTgt spid="333917"/>
                                        </p:tgtEl>
                                        <p:attrNameLst>
                                          <p:attrName>ppt_x</p:attrName>
                                        </p:attrNameLst>
                                      </p:cBhvr>
                                      <p:tavLst>
                                        <p:tav tm="0">
                                          <p:val>
                                            <p:strVal val="#ppt_x+0.4"/>
                                          </p:val>
                                        </p:tav>
                                        <p:tav tm="100000">
                                          <p:val>
                                            <p:strVal val="#ppt_x-0.05"/>
                                          </p:val>
                                        </p:tav>
                                      </p:tavLst>
                                    </p:anim>
                                    <p:anim calcmode="lin" valueType="num">
                                      <p:cBhvr>
                                        <p:cTn id="400" dur="800" decel="100000" fill="hold"/>
                                        <p:tgtEl>
                                          <p:spTgt spid="333917"/>
                                        </p:tgtEl>
                                        <p:attrNameLst>
                                          <p:attrName>ppt_y</p:attrName>
                                        </p:attrNameLst>
                                      </p:cBhvr>
                                      <p:tavLst>
                                        <p:tav tm="0">
                                          <p:val>
                                            <p:strVal val="#ppt_y-0.4"/>
                                          </p:val>
                                        </p:tav>
                                        <p:tav tm="100000">
                                          <p:val>
                                            <p:strVal val="#ppt_y+0.1"/>
                                          </p:val>
                                        </p:tav>
                                      </p:tavLst>
                                    </p:anim>
                                    <p:anim calcmode="lin" valueType="num">
                                      <p:cBhvr>
                                        <p:cTn id="401" dur="200" accel="100000" fill="hold">
                                          <p:stCondLst>
                                            <p:cond delay="800"/>
                                          </p:stCondLst>
                                        </p:cTn>
                                        <p:tgtEl>
                                          <p:spTgt spid="333917"/>
                                        </p:tgtEl>
                                        <p:attrNameLst>
                                          <p:attrName>ppt_x</p:attrName>
                                        </p:attrNameLst>
                                      </p:cBhvr>
                                      <p:tavLst>
                                        <p:tav tm="0">
                                          <p:val>
                                            <p:strVal val="#ppt_x-0.05"/>
                                          </p:val>
                                        </p:tav>
                                        <p:tav tm="100000">
                                          <p:val>
                                            <p:strVal val="#ppt_x"/>
                                          </p:val>
                                        </p:tav>
                                      </p:tavLst>
                                    </p:anim>
                                    <p:anim calcmode="lin" valueType="num">
                                      <p:cBhvr>
                                        <p:cTn id="402" dur="200" accel="100000" fill="hold">
                                          <p:stCondLst>
                                            <p:cond delay="800"/>
                                          </p:stCondLst>
                                        </p:cTn>
                                        <p:tgtEl>
                                          <p:spTgt spid="333917"/>
                                        </p:tgtEl>
                                        <p:attrNameLst>
                                          <p:attrName>ppt_y</p:attrName>
                                        </p:attrNameLst>
                                      </p:cBhvr>
                                      <p:tavLst>
                                        <p:tav tm="0">
                                          <p:val>
                                            <p:strVal val="#ppt_y+0.1"/>
                                          </p:val>
                                        </p:tav>
                                        <p:tav tm="100000">
                                          <p:val>
                                            <p:strVal val="#ppt_y"/>
                                          </p:val>
                                        </p:tav>
                                      </p:tavLst>
                                    </p:anim>
                                  </p:childTnLst>
                                </p:cTn>
                              </p:par>
                            </p:childTnLst>
                          </p:cTn>
                        </p:par>
                      </p:childTnLst>
                    </p:cTn>
                  </p:par>
                  <p:par>
                    <p:cTn id="403" fill="hold" nodeType="clickPar">
                      <p:stCondLst>
                        <p:cond delay="indefinite"/>
                      </p:stCondLst>
                      <p:childTnLst>
                        <p:par>
                          <p:cTn id="404" fill="hold" nodeType="withGroup">
                            <p:stCondLst>
                              <p:cond delay="0"/>
                            </p:stCondLst>
                            <p:childTnLst>
                              <p:par>
                                <p:cTn id="405" presetID="30" presetClass="entr" presetSubtype="0" fill="hold" grpId="0" nodeType="clickEffect">
                                  <p:stCondLst>
                                    <p:cond delay="0"/>
                                  </p:stCondLst>
                                  <p:childTnLst>
                                    <p:set>
                                      <p:cBhvr>
                                        <p:cTn id="406" dur="1" fill="hold">
                                          <p:stCondLst>
                                            <p:cond delay="0"/>
                                          </p:stCondLst>
                                        </p:cTn>
                                        <p:tgtEl>
                                          <p:spTgt spid="333918"/>
                                        </p:tgtEl>
                                        <p:attrNameLst>
                                          <p:attrName>style.visibility</p:attrName>
                                        </p:attrNameLst>
                                      </p:cBhvr>
                                      <p:to>
                                        <p:strVal val="visible"/>
                                      </p:to>
                                    </p:set>
                                    <p:animEffect transition="in" filter="fade">
                                      <p:cBhvr>
                                        <p:cTn id="407" dur="800" decel="100000"/>
                                        <p:tgtEl>
                                          <p:spTgt spid="333918"/>
                                        </p:tgtEl>
                                      </p:cBhvr>
                                    </p:animEffect>
                                    <p:anim calcmode="lin" valueType="num">
                                      <p:cBhvr>
                                        <p:cTn id="408" dur="800" decel="100000" fill="hold"/>
                                        <p:tgtEl>
                                          <p:spTgt spid="333918"/>
                                        </p:tgtEl>
                                        <p:attrNameLst>
                                          <p:attrName>style.rotation</p:attrName>
                                        </p:attrNameLst>
                                      </p:cBhvr>
                                      <p:tavLst>
                                        <p:tav tm="0">
                                          <p:val>
                                            <p:fltVal val="-90"/>
                                          </p:val>
                                        </p:tav>
                                        <p:tav tm="100000">
                                          <p:val>
                                            <p:fltVal val="0"/>
                                          </p:val>
                                        </p:tav>
                                      </p:tavLst>
                                    </p:anim>
                                    <p:anim calcmode="lin" valueType="num">
                                      <p:cBhvr>
                                        <p:cTn id="409" dur="800" decel="100000" fill="hold"/>
                                        <p:tgtEl>
                                          <p:spTgt spid="333918"/>
                                        </p:tgtEl>
                                        <p:attrNameLst>
                                          <p:attrName>ppt_x</p:attrName>
                                        </p:attrNameLst>
                                      </p:cBhvr>
                                      <p:tavLst>
                                        <p:tav tm="0">
                                          <p:val>
                                            <p:strVal val="#ppt_x+0.4"/>
                                          </p:val>
                                        </p:tav>
                                        <p:tav tm="100000">
                                          <p:val>
                                            <p:strVal val="#ppt_x-0.05"/>
                                          </p:val>
                                        </p:tav>
                                      </p:tavLst>
                                    </p:anim>
                                    <p:anim calcmode="lin" valueType="num">
                                      <p:cBhvr>
                                        <p:cTn id="410" dur="800" decel="100000" fill="hold"/>
                                        <p:tgtEl>
                                          <p:spTgt spid="333918"/>
                                        </p:tgtEl>
                                        <p:attrNameLst>
                                          <p:attrName>ppt_y</p:attrName>
                                        </p:attrNameLst>
                                      </p:cBhvr>
                                      <p:tavLst>
                                        <p:tav tm="0">
                                          <p:val>
                                            <p:strVal val="#ppt_y-0.4"/>
                                          </p:val>
                                        </p:tav>
                                        <p:tav tm="100000">
                                          <p:val>
                                            <p:strVal val="#ppt_y+0.1"/>
                                          </p:val>
                                        </p:tav>
                                      </p:tavLst>
                                    </p:anim>
                                    <p:anim calcmode="lin" valueType="num">
                                      <p:cBhvr>
                                        <p:cTn id="411" dur="200" accel="100000" fill="hold">
                                          <p:stCondLst>
                                            <p:cond delay="800"/>
                                          </p:stCondLst>
                                        </p:cTn>
                                        <p:tgtEl>
                                          <p:spTgt spid="333918"/>
                                        </p:tgtEl>
                                        <p:attrNameLst>
                                          <p:attrName>ppt_x</p:attrName>
                                        </p:attrNameLst>
                                      </p:cBhvr>
                                      <p:tavLst>
                                        <p:tav tm="0">
                                          <p:val>
                                            <p:strVal val="#ppt_x-0.05"/>
                                          </p:val>
                                        </p:tav>
                                        <p:tav tm="100000">
                                          <p:val>
                                            <p:strVal val="#ppt_x"/>
                                          </p:val>
                                        </p:tav>
                                      </p:tavLst>
                                    </p:anim>
                                    <p:anim calcmode="lin" valueType="num">
                                      <p:cBhvr>
                                        <p:cTn id="412" dur="200" accel="100000" fill="hold">
                                          <p:stCondLst>
                                            <p:cond delay="800"/>
                                          </p:stCondLst>
                                        </p:cTn>
                                        <p:tgtEl>
                                          <p:spTgt spid="333918"/>
                                        </p:tgtEl>
                                        <p:attrNameLst>
                                          <p:attrName>ppt_y</p:attrName>
                                        </p:attrNameLst>
                                      </p:cBhvr>
                                      <p:tavLst>
                                        <p:tav tm="0">
                                          <p:val>
                                            <p:strVal val="#ppt_y+0.1"/>
                                          </p:val>
                                        </p:tav>
                                        <p:tav tm="100000">
                                          <p:val>
                                            <p:strVal val="#ppt_y"/>
                                          </p:val>
                                        </p:tav>
                                      </p:tavLst>
                                    </p:anim>
                                  </p:childTnLst>
                                </p:cTn>
                              </p:par>
                            </p:childTnLst>
                          </p:cTn>
                        </p:par>
                      </p:childTnLst>
                    </p:cTn>
                  </p:par>
                  <p:par>
                    <p:cTn id="413" fill="hold" nodeType="clickPar">
                      <p:stCondLst>
                        <p:cond delay="indefinite"/>
                      </p:stCondLst>
                      <p:childTnLst>
                        <p:par>
                          <p:cTn id="414" fill="hold" nodeType="withGroup">
                            <p:stCondLst>
                              <p:cond delay="0"/>
                            </p:stCondLst>
                            <p:childTnLst>
                              <p:par>
                                <p:cTn id="415" presetID="30" presetClass="entr" presetSubtype="0" fill="hold" grpId="0" nodeType="clickEffect">
                                  <p:stCondLst>
                                    <p:cond delay="0"/>
                                  </p:stCondLst>
                                  <p:childTnLst>
                                    <p:set>
                                      <p:cBhvr>
                                        <p:cTn id="416" dur="1" fill="hold">
                                          <p:stCondLst>
                                            <p:cond delay="0"/>
                                          </p:stCondLst>
                                        </p:cTn>
                                        <p:tgtEl>
                                          <p:spTgt spid="333919"/>
                                        </p:tgtEl>
                                        <p:attrNameLst>
                                          <p:attrName>style.visibility</p:attrName>
                                        </p:attrNameLst>
                                      </p:cBhvr>
                                      <p:to>
                                        <p:strVal val="visible"/>
                                      </p:to>
                                    </p:set>
                                    <p:animEffect transition="in" filter="fade">
                                      <p:cBhvr>
                                        <p:cTn id="417" dur="800" decel="100000"/>
                                        <p:tgtEl>
                                          <p:spTgt spid="333919"/>
                                        </p:tgtEl>
                                      </p:cBhvr>
                                    </p:animEffect>
                                    <p:anim calcmode="lin" valueType="num">
                                      <p:cBhvr>
                                        <p:cTn id="418" dur="800" decel="100000" fill="hold"/>
                                        <p:tgtEl>
                                          <p:spTgt spid="333919"/>
                                        </p:tgtEl>
                                        <p:attrNameLst>
                                          <p:attrName>style.rotation</p:attrName>
                                        </p:attrNameLst>
                                      </p:cBhvr>
                                      <p:tavLst>
                                        <p:tav tm="0">
                                          <p:val>
                                            <p:fltVal val="-90"/>
                                          </p:val>
                                        </p:tav>
                                        <p:tav tm="100000">
                                          <p:val>
                                            <p:fltVal val="0"/>
                                          </p:val>
                                        </p:tav>
                                      </p:tavLst>
                                    </p:anim>
                                    <p:anim calcmode="lin" valueType="num">
                                      <p:cBhvr>
                                        <p:cTn id="419" dur="800" decel="100000" fill="hold"/>
                                        <p:tgtEl>
                                          <p:spTgt spid="333919"/>
                                        </p:tgtEl>
                                        <p:attrNameLst>
                                          <p:attrName>ppt_x</p:attrName>
                                        </p:attrNameLst>
                                      </p:cBhvr>
                                      <p:tavLst>
                                        <p:tav tm="0">
                                          <p:val>
                                            <p:strVal val="#ppt_x+0.4"/>
                                          </p:val>
                                        </p:tav>
                                        <p:tav tm="100000">
                                          <p:val>
                                            <p:strVal val="#ppt_x-0.05"/>
                                          </p:val>
                                        </p:tav>
                                      </p:tavLst>
                                    </p:anim>
                                    <p:anim calcmode="lin" valueType="num">
                                      <p:cBhvr>
                                        <p:cTn id="420" dur="800" decel="100000" fill="hold"/>
                                        <p:tgtEl>
                                          <p:spTgt spid="333919"/>
                                        </p:tgtEl>
                                        <p:attrNameLst>
                                          <p:attrName>ppt_y</p:attrName>
                                        </p:attrNameLst>
                                      </p:cBhvr>
                                      <p:tavLst>
                                        <p:tav tm="0">
                                          <p:val>
                                            <p:strVal val="#ppt_y-0.4"/>
                                          </p:val>
                                        </p:tav>
                                        <p:tav tm="100000">
                                          <p:val>
                                            <p:strVal val="#ppt_y+0.1"/>
                                          </p:val>
                                        </p:tav>
                                      </p:tavLst>
                                    </p:anim>
                                    <p:anim calcmode="lin" valueType="num">
                                      <p:cBhvr>
                                        <p:cTn id="421" dur="200" accel="100000" fill="hold">
                                          <p:stCondLst>
                                            <p:cond delay="800"/>
                                          </p:stCondLst>
                                        </p:cTn>
                                        <p:tgtEl>
                                          <p:spTgt spid="333919"/>
                                        </p:tgtEl>
                                        <p:attrNameLst>
                                          <p:attrName>ppt_x</p:attrName>
                                        </p:attrNameLst>
                                      </p:cBhvr>
                                      <p:tavLst>
                                        <p:tav tm="0">
                                          <p:val>
                                            <p:strVal val="#ppt_x-0.05"/>
                                          </p:val>
                                        </p:tav>
                                        <p:tav tm="100000">
                                          <p:val>
                                            <p:strVal val="#ppt_x"/>
                                          </p:val>
                                        </p:tav>
                                      </p:tavLst>
                                    </p:anim>
                                    <p:anim calcmode="lin" valueType="num">
                                      <p:cBhvr>
                                        <p:cTn id="422" dur="200" accel="100000" fill="hold">
                                          <p:stCondLst>
                                            <p:cond delay="800"/>
                                          </p:stCondLst>
                                        </p:cTn>
                                        <p:tgtEl>
                                          <p:spTgt spid="333919"/>
                                        </p:tgtEl>
                                        <p:attrNameLst>
                                          <p:attrName>ppt_y</p:attrName>
                                        </p:attrNameLst>
                                      </p:cBhvr>
                                      <p:tavLst>
                                        <p:tav tm="0">
                                          <p:val>
                                            <p:strVal val="#ppt_y+0.1"/>
                                          </p:val>
                                        </p:tav>
                                        <p:tav tm="100000">
                                          <p:val>
                                            <p:strVal val="#ppt_y"/>
                                          </p:val>
                                        </p:tav>
                                      </p:tavLst>
                                    </p:anim>
                                  </p:childTnLst>
                                </p:cTn>
                              </p:par>
                            </p:childTnLst>
                          </p:cTn>
                        </p:par>
                      </p:childTnLst>
                    </p:cTn>
                  </p:par>
                  <p:par>
                    <p:cTn id="423" fill="hold" nodeType="clickPar">
                      <p:stCondLst>
                        <p:cond delay="indefinite"/>
                      </p:stCondLst>
                      <p:childTnLst>
                        <p:par>
                          <p:cTn id="424" fill="hold" nodeType="withGroup">
                            <p:stCondLst>
                              <p:cond delay="0"/>
                            </p:stCondLst>
                            <p:childTnLst>
                              <p:par>
                                <p:cTn id="425" presetID="30" presetClass="entr" presetSubtype="0" fill="hold" grpId="0" nodeType="clickEffect">
                                  <p:stCondLst>
                                    <p:cond delay="0"/>
                                  </p:stCondLst>
                                  <p:childTnLst>
                                    <p:set>
                                      <p:cBhvr>
                                        <p:cTn id="426" dur="1" fill="hold">
                                          <p:stCondLst>
                                            <p:cond delay="0"/>
                                          </p:stCondLst>
                                        </p:cTn>
                                        <p:tgtEl>
                                          <p:spTgt spid="333920"/>
                                        </p:tgtEl>
                                        <p:attrNameLst>
                                          <p:attrName>style.visibility</p:attrName>
                                        </p:attrNameLst>
                                      </p:cBhvr>
                                      <p:to>
                                        <p:strVal val="visible"/>
                                      </p:to>
                                    </p:set>
                                    <p:animEffect transition="in" filter="fade">
                                      <p:cBhvr>
                                        <p:cTn id="427" dur="800" decel="100000"/>
                                        <p:tgtEl>
                                          <p:spTgt spid="333920"/>
                                        </p:tgtEl>
                                      </p:cBhvr>
                                    </p:animEffect>
                                    <p:anim calcmode="lin" valueType="num">
                                      <p:cBhvr>
                                        <p:cTn id="428" dur="800" decel="100000" fill="hold"/>
                                        <p:tgtEl>
                                          <p:spTgt spid="333920"/>
                                        </p:tgtEl>
                                        <p:attrNameLst>
                                          <p:attrName>style.rotation</p:attrName>
                                        </p:attrNameLst>
                                      </p:cBhvr>
                                      <p:tavLst>
                                        <p:tav tm="0">
                                          <p:val>
                                            <p:fltVal val="-90"/>
                                          </p:val>
                                        </p:tav>
                                        <p:tav tm="100000">
                                          <p:val>
                                            <p:fltVal val="0"/>
                                          </p:val>
                                        </p:tav>
                                      </p:tavLst>
                                    </p:anim>
                                    <p:anim calcmode="lin" valueType="num">
                                      <p:cBhvr>
                                        <p:cTn id="429" dur="800" decel="100000" fill="hold"/>
                                        <p:tgtEl>
                                          <p:spTgt spid="333920"/>
                                        </p:tgtEl>
                                        <p:attrNameLst>
                                          <p:attrName>ppt_x</p:attrName>
                                        </p:attrNameLst>
                                      </p:cBhvr>
                                      <p:tavLst>
                                        <p:tav tm="0">
                                          <p:val>
                                            <p:strVal val="#ppt_x+0.4"/>
                                          </p:val>
                                        </p:tav>
                                        <p:tav tm="100000">
                                          <p:val>
                                            <p:strVal val="#ppt_x-0.05"/>
                                          </p:val>
                                        </p:tav>
                                      </p:tavLst>
                                    </p:anim>
                                    <p:anim calcmode="lin" valueType="num">
                                      <p:cBhvr>
                                        <p:cTn id="430" dur="800" decel="100000" fill="hold"/>
                                        <p:tgtEl>
                                          <p:spTgt spid="333920"/>
                                        </p:tgtEl>
                                        <p:attrNameLst>
                                          <p:attrName>ppt_y</p:attrName>
                                        </p:attrNameLst>
                                      </p:cBhvr>
                                      <p:tavLst>
                                        <p:tav tm="0">
                                          <p:val>
                                            <p:strVal val="#ppt_y-0.4"/>
                                          </p:val>
                                        </p:tav>
                                        <p:tav tm="100000">
                                          <p:val>
                                            <p:strVal val="#ppt_y+0.1"/>
                                          </p:val>
                                        </p:tav>
                                      </p:tavLst>
                                    </p:anim>
                                    <p:anim calcmode="lin" valueType="num">
                                      <p:cBhvr>
                                        <p:cTn id="431" dur="200" accel="100000" fill="hold">
                                          <p:stCondLst>
                                            <p:cond delay="800"/>
                                          </p:stCondLst>
                                        </p:cTn>
                                        <p:tgtEl>
                                          <p:spTgt spid="333920"/>
                                        </p:tgtEl>
                                        <p:attrNameLst>
                                          <p:attrName>ppt_x</p:attrName>
                                        </p:attrNameLst>
                                      </p:cBhvr>
                                      <p:tavLst>
                                        <p:tav tm="0">
                                          <p:val>
                                            <p:strVal val="#ppt_x-0.05"/>
                                          </p:val>
                                        </p:tav>
                                        <p:tav tm="100000">
                                          <p:val>
                                            <p:strVal val="#ppt_x"/>
                                          </p:val>
                                        </p:tav>
                                      </p:tavLst>
                                    </p:anim>
                                    <p:anim calcmode="lin" valueType="num">
                                      <p:cBhvr>
                                        <p:cTn id="432" dur="200" accel="100000" fill="hold">
                                          <p:stCondLst>
                                            <p:cond delay="800"/>
                                          </p:stCondLst>
                                        </p:cTn>
                                        <p:tgtEl>
                                          <p:spTgt spid="333920"/>
                                        </p:tgtEl>
                                        <p:attrNameLst>
                                          <p:attrName>ppt_y</p:attrName>
                                        </p:attrNameLst>
                                      </p:cBhvr>
                                      <p:tavLst>
                                        <p:tav tm="0">
                                          <p:val>
                                            <p:strVal val="#ppt_y+0.1"/>
                                          </p:val>
                                        </p:tav>
                                        <p:tav tm="100000">
                                          <p:val>
                                            <p:strVal val="#ppt_y"/>
                                          </p:val>
                                        </p:tav>
                                      </p:tavLst>
                                    </p:anim>
                                  </p:childTnLst>
                                </p:cTn>
                              </p:par>
                            </p:childTnLst>
                          </p:cTn>
                        </p:par>
                      </p:childTnLst>
                    </p:cTn>
                  </p:par>
                  <p:par>
                    <p:cTn id="433" fill="hold" nodeType="clickPar">
                      <p:stCondLst>
                        <p:cond delay="indefinite"/>
                      </p:stCondLst>
                      <p:childTnLst>
                        <p:par>
                          <p:cTn id="434" fill="hold" nodeType="withGroup">
                            <p:stCondLst>
                              <p:cond delay="0"/>
                            </p:stCondLst>
                            <p:childTnLst>
                              <p:par>
                                <p:cTn id="435" presetID="30" presetClass="entr" presetSubtype="0" fill="hold" grpId="0" nodeType="clickEffect">
                                  <p:stCondLst>
                                    <p:cond delay="0"/>
                                  </p:stCondLst>
                                  <p:childTnLst>
                                    <p:set>
                                      <p:cBhvr>
                                        <p:cTn id="436" dur="1" fill="hold">
                                          <p:stCondLst>
                                            <p:cond delay="0"/>
                                          </p:stCondLst>
                                        </p:cTn>
                                        <p:tgtEl>
                                          <p:spTgt spid="333882"/>
                                        </p:tgtEl>
                                        <p:attrNameLst>
                                          <p:attrName>style.visibility</p:attrName>
                                        </p:attrNameLst>
                                      </p:cBhvr>
                                      <p:to>
                                        <p:strVal val="visible"/>
                                      </p:to>
                                    </p:set>
                                    <p:animEffect transition="in" filter="fade">
                                      <p:cBhvr>
                                        <p:cTn id="437" dur="800" decel="100000"/>
                                        <p:tgtEl>
                                          <p:spTgt spid="333882"/>
                                        </p:tgtEl>
                                      </p:cBhvr>
                                    </p:animEffect>
                                    <p:anim calcmode="lin" valueType="num">
                                      <p:cBhvr>
                                        <p:cTn id="438" dur="800" decel="100000" fill="hold"/>
                                        <p:tgtEl>
                                          <p:spTgt spid="333882"/>
                                        </p:tgtEl>
                                        <p:attrNameLst>
                                          <p:attrName>style.rotation</p:attrName>
                                        </p:attrNameLst>
                                      </p:cBhvr>
                                      <p:tavLst>
                                        <p:tav tm="0">
                                          <p:val>
                                            <p:fltVal val="-90"/>
                                          </p:val>
                                        </p:tav>
                                        <p:tav tm="100000">
                                          <p:val>
                                            <p:fltVal val="0"/>
                                          </p:val>
                                        </p:tav>
                                      </p:tavLst>
                                    </p:anim>
                                    <p:anim calcmode="lin" valueType="num">
                                      <p:cBhvr>
                                        <p:cTn id="439" dur="800" decel="100000" fill="hold"/>
                                        <p:tgtEl>
                                          <p:spTgt spid="333882"/>
                                        </p:tgtEl>
                                        <p:attrNameLst>
                                          <p:attrName>ppt_x</p:attrName>
                                        </p:attrNameLst>
                                      </p:cBhvr>
                                      <p:tavLst>
                                        <p:tav tm="0">
                                          <p:val>
                                            <p:strVal val="#ppt_x+0.4"/>
                                          </p:val>
                                        </p:tav>
                                        <p:tav tm="100000">
                                          <p:val>
                                            <p:strVal val="#ppt_x-0.05"/>
                                          </p:val>
                                        </p:tav>
                                      </p:tavLst>
                                    </p:anim>
                                    <p:anim calcmode="lin" valueType="num">
                                      <p:cBhvr>
                                        <p:cTn id="440" dur="800" decel="100000" fill="hold"/>
                                        <p:tgtEl>
                                          <p:spTgt spid="333882"/>
                                        </p:tgtEl>
                                        <p:attrNameLst>
                                          <p:attrName>ppt_y</p:attrName>
                                        </p:attrNameLst>
                                      </p:cBhvr>
                                      <p:tavLst>
                                        <p:tav tm="0">
                                          <p:val>
                                            <p:strVal val="#ppt_y-0.4"/>
                                          </p:val>
                                        </p:tav>
                                        <p:tav tm="100000">
                                          <p:val>
                                            <p:strVal val="#ppt_y+0.1"/>
                                          </p:val>
                                        </p:tav>
                                      </p:tavLst>
                                    </p:anim>
                                    <p:anim calcmode="lin" valueType="num">
                                      <p:cBhvr>
                                        <p:cTn id="441" dur="200" accel="100000" fill="hold">
                                          <p:stCondLst>
                                            <p:cond delay="800"/>
                                          </p:stCondLst>
                                        </p:cTn>
                                        <p:tgtEl>
                                          <p:spTgt spid="333882"/>
                                        </p:tgtEl>
                                        <p:attrNameLst>
                                          <p:attrName>ppt_x</p:attrName>
                                        </p:attrNameLst>
                                      </p:cBhvr>
                                      <p:tavLst>
                                        <p:tav tm="0">
                                          <p:val>
                                            <p:strVal val="#ppt_x-0.05"/>
                                          </p:val>
                                        </p:tav>
                                        <p:tav tm="100000">
                                          <p:val>
                                            <p:strVal val="#ppt_x"/>
                                          </p:val>
                                        </p:tav>
                                      </p:tavLst>
                                    </p:anim>
                                    <p:anim calcmode="lin" valueType="num">
                                      <p:cBhvr>
                                        <p:cTn id="442" dur="200" accel="100000" fill="hold">
                                          <p:stCondLst>
                                            <p:cond delay="800"/>
                                          </p:stCondLst>
                                        </p:cTn>
                                        <p:tgtEl>
                                          <p:spTgt spid="333882"/>
                                        </p:tgtEl>
                                        <p:attrNameLst>
                                          <p:attrName>ppt_y</p:attrName>
                                        </p:attrNameLst>
                                      </p:cBhvr>
                                      <p:tavLst>
                                        <p:tav tm="0">
                                          <p:val>
                                            <p:strVal val="#ppt_y+0.1"/>
                                          </p:val>
                                        </p:tav>
                                        <p:tav tm="100000">
                                          <p:val>
                                            <p:strVal val="#ppt_y"/>
                                          </p:val>
                                        </p:tav>
                                      </p:tavLst>
                                    </p:anim>
                                  </p:childTnLst>
                                </p:cTn>
                              </p:par>
                            </p:childTnLst>
                          </p:cTn>
                        </p:par>
                      </p:childTnLst>
                    </p:cTn>
                  </p:par>
                  <p:par>
                    <p:cTn id="443" fill="hold" nodeType="clickPar">
                      <p:stCondLst>
                        <p:cond delay="indefinite"/>
                      </p:stCondLst>
                      <p:childTnLst>
                        <p:par>
                          <p:cTn id="444" fill="hold" nodeType="withGroup">
                            <p:stCondLst>
                              <p:cond delay="0"/>
                            </p:stCondLst>
                            <p:childTnLst>
                              <p:par>
                                <p:cTn id="445" presetID="30" presetClass="entr" presetSubtype="0" fill="hold" grpId="0" nodeType="clickEffect">
                                  <p:stCondLst>
                                    <p:cond delay="0"/>
                                  </p:stCondLst>
                                  <p:childTnLst>
                                    <p:set>
                                      <p:cBhvr>
                                        <p:cTn id="446" dur="1" fill="hold">
                                          <p:stCondLst>
                                            <p:cond delay="0"/>
                                          </p:stCondLst>
                                        </p:cTn>
                                        <p:tgtEl>
                                          <p:spTgt spid="333921"/>
                                        </p:tgtEl>
                                        <p:attrNameLst>
                                          <p:attrName>style.visibility</p:attrName>
                                        </p:attrNameLst>
                                      </p:cBhvr>
                                      <p:to>
                                        <p:strVal val="visible"/>
                                      </p:to>
                                    </p:set>
                                    <p:animEffect transition="in" filter="fade">
                                      <p:cBhvr>
                                        <p:cTn id="447" dur="800" decel="100000"/>
                                        <p:tgtEl>
                                          <p:spTgt spid="333921"/>
                                        </p:tgtEl>
                                      </p:cBhvr>
                                    </p:animEffect>
                                    <p:anim calcmode="lin" valueType="num">
                                      <p:cBhvr>
                                        <p:cTn id="448" dur="800" decel="100000" fill="hold"/>
                                        <p:tgtEl>
                                          <p:spTgt spid="333921"/>
                                        </p:tgtEl>
                                        <p:attrNameLst>
                                          <p:attrName>style.rotation</p:attrName>
                                        </p:attrNameLst>
                                      </p:cBhvr>
                                      <p:tavLst>
                                        <p:tav tm="0">
                                          <p:val>
                                            <p:fltVal val="-90"/>
                                          </p:val>
                                        </p:tav>
                                        <p:tav tm="100000">
                                          <p:val>
                                            <p:fltVal val="0"/>
                                          </p:val>
                                        </p:tav>
                                      </p:tavLst>
                                    </p:anim>
                                    <p:anim calcmode="lin" valueType="num">
                                      <p:cBhvr>
                                        <p:cTn id="449" dur="800" decel="100000" fill="hold"/>
                                        <p:tgtEl>
                                          <p:spTgt spid="333921"/>
                                        </p:tgtEl>
                                        <p:attrNameLst>
                                          <p:attrName>ppt_x</p:attrName>
                                        </p:attrNameLst>
                                      </p:cBhvr>
                                      <p:tavLst>
                                        <p:tav tm="0">
                                          <p:val>
                                            <p:strVal val="#ppt_x+0.4"/>
                                          </p:val>
                                        </p:tav>
                                        <p:tav tm="100000">
                                          <p:val>
                                            <p:strVal val="#ppt_x-0.05"/>
                                          </p:val>
                                        </p:tav>
                                      </p:tavLst>
                                    </p:anim>
                                    <p:anim calcmode="lin" valueType="num">
                                      <p:cBhvr>
                                        <p:cTn id="450" dur="800" decel="100000" fill="hold"/>
                                        <p:tgtEl>
                                          <p:spTgt spid="333921"/>
                                        </p:tgtEl>
                                        <p:attrNameLst>
                                          <p:attrName>ppt_y</p:attrName>
                                        </p:attrNameLst>
                                      </p:cBhvr>
                                      <p:tavLst>
                                        <p:tav tm="0">
                                          <p:val>
                                            <p:strVal val="#ppt_y-0.4"/>
                                          </p:val>
                                        </p:tav>
                                        <p:tav tm="100000">
                                          <p:val>
                                            <p:strVal val="#ppt_y+0.1"/>
                                          </p:val>
                                        </p:tav>
                                      </p:tavLst>
                                    </p:anim>
                                    <p:anim calcmode="lin" valueType="num">
                                      <p:cBhvr>
                                        <p:cTn id="451" dur="200" accel="100000" fill="hold">
                                          <p:stCondLst>
                                            <p:cond delay="800"/>
                                          </p:stCondLst>
                                        </p:cTn>
                                        <p:tgtEl>
                                          <p:spTgt spid="333921"/>
                                        </p:tgtEl>
                                        <p:attrNameLst>
                                          <p:attrName>ppt_x</p:attrName>
                                        </p:attrNameLst>
                                      </p:cBhvr>
                                      <p:tavLst>
                                        <p:tav tm="0">
                                          <p:val>
                                            <p:strVal val="#ppt_x-0.05"/>
                                          </p:val>
                                        </p:tav>
                                        <p:tav tm="100000">
                                          <p:val>
                                            <p:strVal val="#ppt_x"/>
                                          </p:val>
                                        </p:tav>
                                      </p:tavLst>
                                    </p:anim>
                                    <p:anim calcmode="lin" valueType="num">
                                      <p:cBhvr>
                                        <p:cTn id="452" dur="200" accel="100000" fill="hold">
                                          <p:stCondLst>
                                            <p:cond delay="800"/>
                                          </p:stCondLst>
                                        </p:cTn>
                                        <p:tgtEl>
                                          <p:spTgt spid="333921"/>
                                        </p:tgtEl>
                                        <p:attrNameLst>
                                          <p:attrName>ppt_y</p:attrName>
                                        </p:attrNameLst>
                                      </p:cBhvr>
                                      <p:tavLst>
                                        <p:tav tm="0">
                                          <p:val>
                                            <p:strVal val="#ppt_y+0.1"/>
                                          </p:val>
                                        </p:tav>
                                        <p:tav tm="100000">
                                          <p:val>
                                            <p:strVal val="#ppt_y"/>
                                          </p:val>
                                        </p:tav>
                                      </p:tavLst>
                                    </p:anim>
                                  </p:childTnLst>
                                </p:cTn>
                              </p:par>
                            </p:childTnLst>
                          </p:cTn>
                        </p:par>
                      </p:childTnLst>
                    </p:cTn>
                  </p:par>
                  <p:par>
                    <p:cTn id="453" fill="hold" nodeType="clickPar">
                      <p:stCondLst>
                        <p:cond delay="indefinite"/>
                      </p:stCondLst>
                      <p:childTnLst>
                        <p:par>
                          <p:cTn id="454" fill="hold" nodeType="withGroup">
                            <p:stCondLst>
                              <p:cond delay="0"/>
                            </p:stCondLst>
                            <p:childTnLst>
                              <p:par>
                                <p:cTn id="455" presetID="30" presetClass="entr" presetSubtype="0" fill="hold" grpId="0" nodeType="clickEffect">
                                  <p:stCondLst>
                                    <p:cond delay="0"/>
                                  </p:stCondLst>
                                  <p:childTnLst>
                                    <p:set>
                                      <p:cBhvr>
                                        <p:cTn id="456" dur="1" fill="hold">
                                          <p:stCondLst>
                                            <p:cond delay="0"/>
                                          </p:stCondLst>
                                        </p:cTn>
                                        <p:tgtEl>
                                          <p:spTgt spid="333831"/>
                                        </p:tgtEl>
                                        <p:attrNameLst>
                                          <p:attrName>style.visibility</p:attrName>
                                        </p:attrNameLst>
                                      </p:cBhvr>
                                      <p:to>
                                        <p:strVal val="visible"/>
                                      </p:to>
                                    </p:set>
                                    <p:animEffect transition="in" filter="fade">
                                      <p:cBhvr>
                                        <p:cTn id="457" dur="800" decel="100000"/>
                                        <p:tgtEl>
                                          <p:spTgt spid="333831"/>
                                        </p:tgtEl>
                                      </p:cBhvr>
                                    </p:animEffect>
                                    <p:anim calcmode="lin" valueType="num">
                                      <p:cBhvr>
                                        <p:cTn id="458" dur="800" decel="100000" fill="hold"/>
                                        <p:tgtEl>
                                          <p:spTgt spid="333831"/>
                                        </p:tgtEl>
                                        <p:attrNameLst>
                                          <p:attrName>style.rotation</p:attrName>
                                        </p:attrNameLst>
                                      </p:cBhvr>
                                      <p:tavLst>
                                        <p:tav tm="0">
                                          <p:val>
                                            <p:fltVal val="-90"/>
                                          </p:val>
                                        </p:tav>
                                        <p:tav tm="100000">
                                          <p:val>
                                            <p:fltVal val="0"/>
                                          </p:val>
                                        </p:tav>
                                      </p:tavLst>
                                    </p:anim>
                                    <p:anim calcmode="lin" valueType="num">
                                      <p:cBhvr>
                                        <p:cTn id="459" dur="800" decel="100000" fill="hold"/>
                                        <p:tgtEl>
                                          <p:spTgt spid="333831"/>
                                        </p:tgtEl>
                                        <p:attrNameLst>
                                          <p:attrName>ppt_x</p:attrName>
                                        </p:attrNameLst>
                                      </p:cBhvr>
                                      <p:tavLst>
                                        <p:tav tm="0">
                                          <p:val>
                                            <p:strVal val="#ppt_x+0.4"/>
                                          </p:val>
                                        </p:tav>
                                        <p:tav tm="100000">
                                          <p:val>
                                            <p:strVal val="#ppt_x-0.05"/>
                                          </p:val>
                                        </p:tav>
                                      </p:tavLst>
                                    </p:anim>
                                    <p:anim calcmode="lin" valueType="num">
                                      <p:cBhvr>
                                        <p:cTn id="460" dur="800" decel="100000" fill="hold"/>
                                        <p:tgtEl>
                                          <p:spTgt spid="333831"/>
                                        </p:tgtEl>
                                        <p:attrNameLst>
                                          <p:attrName>ppt_y</p:attrName>
                                        </p:attrNameLst>
                                      </p:cBhvr>
                                      <p:tavLst>
                                        <p:tav tm="0">
                                          <p:val>
                                            <p:strVal val="#ppt_y-0.4"/>
                                          </p:val>
                                        </p:tav>
                                        <p:tav tm="100000">
                                          <p:val>
                                            <p:strVal val="#ppt_y+0.1"/>
                                          </p:val>
                                        </p:tav>
                                      </p:tavLst>
                                    </p:anim>
                                    <p:anim calcmode="lin" valueType="num">
                                      <p:cBhvr>
                                        <p:cTn id="461" dur="200" accel="100000" fill="hold">
                                          <p:stCondLst>
                                            <p:cond delay="800"/>
                                          </p:stCondLst>
                                        </p:cTn>
                                        <p:tgtEl>
                                          <p:spTgt spid="333831"/>
                                        </p:tgtEl>
                                        <p:attrNameLst>
                                          <p:attrName>ppt_x</p:attrName>
                                        </p:attrNameLst>
                                      </p:cBhvr>
                                      <p:tavLst>
                                        <p:tav tm="0">
                                          <p:val>
                                            <p:strVal val="#ppt_x-0.05"/>
                                          </p:val>
                                        </p:tav>
                                        <p:tav tm="100000">
                                          <p:val>
                                            <p:strVal val="#ppt_x"/>
                                          </p:val>
                                        </p:tav>
                                      </p:tavLst>
                                    </p:anim>
                                    <p:anim calcmode="lin" valueType="num">
                                      <p:cBhvr>
                                        <p:cTn id="462" dur="200" accel="100000" fill="hold">
                                          <p:stCondLst>
                                            <p:cond delay="800"/>
                                          </p:stCondLst>
                                        </p:cTn>
                                        <p:tgtEl>
                                          <p:spTgt spid="333831"/>
                                        </p:tgtEl>
                                        <p:attrNameLst>
                                          <p:attrName>ppt_y</p:attrName>
                                        </p:attrNameLst>
                                      </p:cBhvr>
                                      <p:tavLst>
                                        <p:tav tm="0">
                                          <p:val>
                                            <p:strVal val="#ppt_y+0.1"/>
                                          </p:val>
                                        </p:tav>
                                        <p:tav tm="100000">
                                          <p:val>
                                            <p:strVal val="#ppt_y"/>
                                          </p:val>
                                        </p:tav>
                                      </p:tavLst>
                                    </p:anim>
                                  </p:childTnLst>
                                </p:cTn>
                              </p:par>
                            </p:childTnLst>
                          </p:cTn>
                        </p:par>
                      </p:childTnLst>
                    </p:cTn>
                  </p:par>
                  <p:par>
                    <p:cTn id="463" fill="hold" nodeType="clickPar">
                      <p:stCondLst>
                        <p:cond delay="indefinite"/>
                      </p:stCondLst>
                      <p:childTnLst>
                        <p:par>
                          <p:cTn id="464" fill="hold" nodeType="withGroup">
                            <p:stCondLst>
                              <p:cond delay="0"/>
                            </p:stCondLst>
                            <p:childTnLst>
                              <p:par>
                                <p:cTn id="465" presetID="30" presetClass="entr" presetSubtype="0" fill="hold" grpId="0" nodeType="clickEffect">
                                  <p:stCondLst>
                                    <p:cond delay="0"/>
                                  </p:stCondLst>
                                  <p:childTnLst>
                                    <p:set>
                                      <p:cBhvr>
                                        <p:cTn id="466" dur="1" fill="hold">
                                          <p:stCondLst>
                                            <p:cond delay="0"/>
                                          </p:stCondLst>
                                        </p:cTn>
                                        <p:tgtEl>
                                          <p:spTgt spid="333923"/>
                                        </p:tgtEl>
                                        <p:attrNameLst>
                                          <p:attrName>style.visibility</p:attrName>
                                        </p:attrNameLst>
                                      </p:cBhvr>
                                      <p:to>
                                        <p:strVal val="visible"/>
                                      </p:to>
                                    </p:set>
                                    <p:animEffect transition="in" filter="fade">
                                      <p:cBhvr>
                                        <p:cTn id="467" dur="800" decel="100000"/>
                                        <p:tgtEl>
                                          <p:spTgt spid="333923"/>
                                        </p:tgtEl>
                                      </p:cBhvr>
                                    </p:animEffect>
                                    <p:anim calcmode="lin" valueType="num">
                                      <p:cBhvr>
                                        <p:cTn id="468" dur="800" decel="100000" fill="hold"/>
                                        <p:tgtEl>
                                          <p:spTgt spid="333923"/>
                                        </p:tgtEl>
                                        <p:attrNameLst>
                                          <p:attrName>style.rotation</p:attrName>
                                        </p:attrNameLst>
                                      </p:cBhvr>
                                      <p:tavLst>
                                        <p:tav tm="0">
                                          <p:val>
                                            <p:fltVal val="-90"/>
                                          </p:val>
                                        </p:tav>
                                        <p:tav tm="100000">
                                          <p:val>
                                            <p:fltVal val="0"/>
                                          </p:val>
                                        </p:tav>
                                      </p:tavLst>
                                    </p:anim>
                                    <p:anim calcmode="lin" valueType="num">
                                      <p:cBhvr>
                                        <p:cTn id="469" dur="800" decel="100000" fill="hold"/>
                                        <p:tgtEl>
                                          <p:spTgt spid="333923"/>
                                        </p:tgtEl>
                                        <p:attrNameLst>
                                          <p:attrName>ppt_x</p:attrName>
                                        </p:attrNameLst>
                                      </p:cBhvr>
                                      <p:tavLst>
                                        <p:tav tm="0">
                                          <p:val>
                                            <p:strVal val="#ppt_x+0.4"/>
                                          </p:val>
                                        </p:tav>
                                        <p:tav tm="100000">
                                          <p:val>
                                            <p:strVal val="#ppt_x-0.05"/>
                                          </p:val>
                                        </p:tav>
                                      </p:tavLst>
                                    </p:anim>
                                    <p:anim calcmode="lin" valueType="num">
                                      <p:cBhvr>
                                        <p:cTn id="470" dur="800" decel="100000" fill="hold"/>
                                        <p:tgtEl>
                                          <p:spTgt spid="333923"/>
                                        </p:tgtEl>
                                        <p:attrNameLst>
                                          <p:attrName>ppt_y</p:attrName>
                                        </p:attrNameLst>
                                      </p:cBhvr>
                                      <p:tavLst>
                                        <p:tav tm="0">
                                          <p:val>
                                            <p:strVal val="#ppt_y-0.4"/>
                                          </p:val>
                                        </p:tav>
                                        <p:tav tm="100000">
                                          <p:val>
                                            <p:strVal val="#ppt_y+0.1"/>
                                          </p:val>
                                        </p:tav>
                                      </p:tavLst>
                                    </p:anim>
                                    <p:anim calcmode="lin" valueType="num">
                                      <p:cBhvr>
                                        <p:cTn id="471" dur="200" accel="100000" fill="hold">
                                          <p:stCondLst>
                                            <p:cond delay="800"/>
                                          </p:stCondLst>
                                        </p:cTn>
                                        <p:tgtEl>
                                          <p:spTgt spid="333923"/>
                                        </p:tgtEl>
                                        <p:attrNameLst>
                                          <p:attrName>ppt_x</p:attrName>
                                        </p:attrNameLst>
                                      </p:cBhvr>
                                      <p:tavLst>
                                        <p:tav tm="0">
                                          <p:val>
                                            <p:strVal val="#ppt_x-0.05"/>
                                          </p:val>
                                        </p:tav>
                                        <p:tav tm="100000">
                                          <p:val>
                                            <p:strVal val="#ppt_x"/>
                                          </p:val>
                                        </p:tav>
                                      </p:tavLst>
                                    </p:anim>
                                    <p:anim calcmode="lin" valueType="num">
                                      <p:cBhvr>
                                        <p:cTn id="472" dur="200" accel="100000" fill="hold">
                                          <p:stCondLst>
                                            <p:cond delay="800"/>
                                          </p:stCondLst>
                                        </p:cTn>
                                        <p:tgtEl>
                                          <p:spTgt spid="33392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animBg="1"/>
      <p:bldP spid="333827" grpId="0" animBg="1"/>
      <p:bldP spid="333828" grpId="0" animBg="1"/>
      <p:bldP spid="333829" grpId="0" animBg="1"/>
      <p:bldP spid="333830" grpId="0" animBg="1"/>
      <p:bldP spid="333831" grpId="0" animBg="1"/>
      <p:bldP spid="333832" grpId="0" animBg="1"/>
      <p:bldP spid="333882" grpId="0" animBg="1"/>
      <p:bldP spid="333884" grpId="0"/>
      <p:bldP spid="333885" grpId="0"/>
      <p:bldP spid="333886" grpId="0"/>
      <p:bldP spid="333887" grpId="0"/>
      <p:bldP spid="333888" grpId="0"/>
      <p:bldP spid="333889" grpId="0"/>
      <p:bldP spid="333890" grpId="0"/>
      <p:bldP spid="333891" grpId="0"/>
      <p:bldP spid="333892" grpId="0"/>
      <p:bldP spid="333893" grpId="0"/>
      <p:bldP spid="333894" grpId="0"/>
      <p:bldP spid="333895" grpId="0"/>
      <p:bldP spid="333896" grpId="0"/>
      <p:bldP spid="333897" grpId="0"/>
      <p:bldP spid="333898" grpId="0"/>
      <p:bldP spid="333899" grpId="0"/>
      <p:bldP spid="333900" grpId="0"/>
      <p:bldP spid="333901" grpId="0"/>
      <p:bldP spid="333902" grpId="0"/>
      <p:bldP spid="333903" grpId="0"/>
      <p:bldP spid="333904" grpId="0"/>
      <p:bldP spid="333905" grpId="0"/>
      <p:bldP spid="333906" grpId="0"/>
      <p:bldP spid="333907" grpId="0"/>
      <p:bldP spid="333908" grpId="0"/>
      <p:bldP spid="333909" grpId="0"/>
      <p:bldP spid="333910" grpId="0"/>
      <p:bldP spid="333911" grpId="0"/>
      <p:bldP spid="333912" grpId="0"/>
      <p:bldP spid="333913" grpId="0"/>
      <p:bldP spid="333914" grpId="0"/>
      <p:bldP spid="333915" grpId="0"/>
      <p:bldP spid="333917" grpId="0"/>
      <p:bldP spid="333918" grpId="0"/>
      <p:bldP spid="333919" grpId="0"/>
      <p:bldP spid="333920" grpId="0"/>
      <p:bldP spid="333921" grpId="0"/>
      <p:bldP spid="333922" grpId="0" animBg="1"/>
      <p:bldP spid="3339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auto">
          <a:xfrm>
            <a:off x="4583114" y="4029076"/>
            <a:ext cx="2592387"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1" name="Rectangle 3"/>
          <p:cNvSpPr>
            <a:spLocks noChangeArrowheads="1"/>
          </p:cNvSpPr>
          <p:nvPr/>
        </p:nvSpPr>
        <p:spPr bwMode="auto">
          <a:xfrm>
            <a:off x="3503613" y="4005264"/>
            <a:ext cx="793750" cy="1639887"/>
          </a:xfrm>
          <a:prstGeom prst="rect">
            <a:avLst/>
          </a:prstGeom>
          <a:solidFill>
            <a:srgbClr val="67D967">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2" name="Rectangle 4"/>
          <p:cNvSpPr>
            <a:spLocks noChangeArrowheads="1"/>
          </p:cNvSpPr>
          <p:nvPr/>
        </p:nvSpPr>
        <p:spPr bwMode="auto">
          <a:xfrm>
            <a:off x="3495675" y="4021139"/>
            <a:ext cx="6985000" cy="504825"/>
          </a:xfrm>
          <a:prstGeom prst="rect">
            <a:avLst/>
          </a:prstGeom>
          <a:solidFill>
            <a:srgbClr val="FF8C3D">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3" name="Rectangle 5"/>
          <p:cNvSpPr>
            <a:spLocks noChangeArrowheads="1"/>
          </p:cNvSpPr>
          <p:nvPr/>
        </p:nvSpPr>
        <p:spPr bwMode="auto">
          <a:xfrm>
            <a:off x="8040689" y="1804989"/>
            <a:ext cx="720725"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4" name="Rectangle 6"/>
          <p:cNvSpPr>
            <a:spLocks noChangeArrowheads="1"/>
          </p:cNvSpPr>
          <p:nvPr/>
        </p:nvSpPr>
        <p:spPr bwMode="auto">
          <a:xfrm>
            <a:off x="5808663" y="1836739"/>
            <a:ext cx="1441450" cy="1584325"/>
          </a:xfrm>
          <a:prstGeom prst="rect">
            <a:avLst/>
          </a:prstGeom>
          <a:solidFill>
            <a:schemeClr val="hlink">
              <a:alpha val="5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5" name="Rectangle 7"/>
          <p:cNvSpPr>
            <a:spLocks noChangeArrowheads="1"/>
          </p:cNvSpPr>
          <p:nvPr/>
        </p:nvSpPr>
        <p:spPr bwMode="auto">
          <a:xfrm>
            <a:off x="4511675" y="1797051"/>
            <a:ext cx="793750" cy="1584325"/>
          </a:xfrm>
          <a:prstGeom prst="rect">
            <a:avLst/>
          </a:prstGeom>
          <a:solidFill>
            <a:srgbClr val="67D967">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856" name="Rectangle 8"/>
          <p:cNvSpPr>
            <a:spLocks noChangeArrowheads="1"/>
          </p:cNvSpPr>
          <p:nvPr/>
        </p:nvSpPr>
        <p:spPr bwMode="auto">
          <a:xfrm>
            <a:off x="3503613" y="2276476"/>
            <a:ext cx="6985000" cy="504825"/>
          </a:xfrm>
          <a:prstGeom prst="rect">
            <a:avLst/>
          </a:prstGeom>
          <a:solidFill>
            <a:srgbClr val="FF8C3D">
              <a:alpha val="50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aphicFrame>
        <p:nvGraphicFramePr>
          <p:cNvPr id="334857" name="Group 9"/>
          <p:cNvGraphicFramePr>
            <a:graphicFrameLocks noGrp="1"/>
          </p:cNvGraphicFramePr>
          <p:nvPr>
            <p:extLst>
              <p:ext uri="{D42A27DB-BD31-4B8C-83A1-F6EECF244321}">
                <p14:modId xmlns:p14="http://schemas.microsoft.com/office/powerpoint/2010/main" xmlns="" val="7426169"/>
              </p:ext>
            </p:extLst>
          </p:nvPr>
        </p:nvGraphicFramePr>
        <p:xfrm>
          <a:off x="1774826" y="706438"/>
          <a:ext cx="8785225" cy="5547678"/>
        </p:xfrm>
        <a:graphic>
          <a:graphicData uri="http://schemas.openxmlformats.org/drawingml/2006/table">
            <a:tbl>
              <a:tblPr/>
              <a:tblGrid>
                <a:gridCol w="647700">
                  <a:extLst>
                    <a:ext uri="{9D8B030D-6E8A-4147-A177-3AD203B41FA5}">
                      <a16:colId xmlns:a16="http://schemas.microsoft.com/office/drawing/2014/main" xmlns="" val="20000"/>
                    </a:ext>
                  </a:extLst>
                </a:gridCol>
                <a:gridCol w="1044575">
                  <a:extLst>
                    <a:ext uri="{9D8B030D-6E8A-4147-A177-3AD203B41FA5}">
                      <a16:colId xmlns:a16="http://schemas.microsoft.com/office/drawing/2014/main" xmlns="" val="20001"/>
                    </a:ext>
                  </a:extLst>
                </a:gridCol>
                <a:gridCol w="6372225">
                  <a:extLst>
                    <a:ext uri="{9D8B030D-6E8A-4147-A177-3AD203B41FA5}">
                      <a16:colId xmlns:a16="http://schemas.microsoft.com/office/drawing/2014/main" xmlns="" val="20002"/>
                    </a:ext>
                  </a:extLst>
                </a:gridCol>
                <a:gridCol w="720725">
                  <a:extLst>
                    <a:ext uri="{9D8B030D-6E8A-4147-A177-3AD203B41FA5}">
                      <a16:colId xmlns:a16="http://schemas.microsoft.com/office/drawing/2014/main" xmlns="" val="20003"/>
                    </a:ext>
                  </a:extLst>
                </a:gridCol>
              </a:tblGrid>
              <a:tr h="196850">
                <a:tc grid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defRPr/>
                      </a:pPr>
                      <a:r>
                        <a:rPr kumimoji="1" lang="zh-CN" altLang="en-US" sz="2800" b="0" i="0" u="none" strike="noStrike" cap="none" normalizeH="0" baseline="0" dirty="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0</a:t>
                      </a:r>
                      <a:r>
                        <a:rPr kumimoji="1" lang="zh-CN" altLang="en-US" sz="2800" b="0" i="0" u="none" strike="noStrike" cap="none" normalizeH="0" baseline="0" dirty="0" smtClean="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0          0       0       0      </a:t>
                      </a:r>
                      <a:r>
                        <a:rPr kumimoji="1" lang="zh-CN" altLang="en-US" sz="2800" b="0" i="0" u="none" strike="noStrike" cap="none" normalizeH="0" baseline="0" dirty="0" smtClean="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 1      </a:t>
                      </a:r>
                      <a:r>
                        <a:rPr kumimoji="1" lang="zh-CN" altLang="en-US" sz="2800" b="0" i="0" u="none" strike="noStrike" cap="none" normalizeH="0" baseline="0" dirty="0" smtClean="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B</a:t>
                      </a:r>
                      <a:endParaRPr kumimoji="1" lang="en-US" altLang="zh-CN"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0">
                          <a:ln>
                            <a:noFill/>
                          </a:ln>
                          <a:solidFill>
                            <a:schemeClr val="tx1"/>
                          </a:solidFill>
                          <a:effectLst/>
                          <a:latin typeface="Times New Roman" charset="0"/>
                          <a:ea typeface="PMingLiU" charset="0"/>
                        </a:rPr>
                        <a:t>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1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2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3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4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5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6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7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1687513">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4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6</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 x</a:t>
                      </a:r>
                      <a:r>
                        <a:rPr kumimoji="1" lang="en-US" altLang="zh-CN" sz="2800" b="0" i="1" u="none" strike="noStrike" cap="none" normalizeH="0" baseline="-25000">
                          <a:ln>
                            <a:noFill/>
                          </a:ln>
                          <a:solidFill>
                            <a:schemeClr val="tx1"/>
                          </a:solidFill>
                          <a:effectLst/>
                          <a:latin typeface="Times New Roman" charset="0"/>
                          <a:ea typeface="PMingLiU" charset="0"/>
                        </a:rPr>
                        <a:t>3</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10</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r>
                        <a:rPr kumimoji="1" lang="en-US" altLang="zh-CN" sz="2800" b="0" i="0" u="none" strike="noStrike" cap="none" normalizeH="0" baseline="0">
                          <a:ln>
                            <a:noFill/>
                          </a:ln>
                          <a:solidFill>
                            <a:schemeClr val="tx1"/>
                          </a:solidFill>
                          <a:effectLst/>
                          <a:latin typeface="Times New Roman" charset="0"/>
                          <a:ea typeface="PMingLiU" charset="0"/>
                        </a:rPr>
                        <a:t>3         -2           0       1       0       0      -1</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0          1           0        0      -1      1     -2</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 -2         0            1       0       0       0      1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smtClean="0">
                          <a:ln>
                            <a:noFill/>
                          </a:ln>
                          <a:solidFill>
                            <a:schemeClr val="tx1"/>
                          </a:solidFill>
                          <a:effectLst/>
                          <a:latin typeface="Times New Roman" charset="0"/>
                          <a:ea typeface="PMingLiU" charset="0"/>
                        </a:rPr>
                        <a:t>—</a:t>
                      </a:r>
                      <a:endParaRPr kumimoji="1" lang="en-US" altLang="zh-CN" sz="2800" b="0" i="0" u="none" strike="noStrike" cap="none" normalizeH="0" baseline="0" dirty="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smtClean="0">
                          <a:ln>
                            <a:noFill/>
                          </a:ln>
                          <a:solidFill>
                            <a:schemeClr val="tx1"/>
                          </a:solidFill>
                          <a:effectLst/>
                          <a:latin typeface="Times New Roman" charset="0"/>
                          <a:ea typeface="PMingLiU" charset="0"/>
                        </a:rPr>
                        <a:t>1</a:t>
                      </a:r>
                      <a:endParaRPr kumimoji="1" lang="zh-CN" altLang="en-US" sz="2800" b="0" i="0"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smtClean="0">
                          <a:ln>
                            <a:noFill/>
                          </a:ln>
                          <a:solidFill>
                            <a:schemeClr val="tx1"/>
                          </a:solidFill>
                          <a:effectLst/>
                          <a:latin typeface="Times New Roman" charset="0"/>
                          <a:ea typeface="PMingLiU" charset="0"/>
                        </a:rPr>
                        <a:t>—</a:t>
                      </a: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9685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0</a:t>
                      </a:r>
                      <a:r>
                        <a:rPr kumimoji="1" lang="zh-CN" altLang="en-US" sz="2800" b="0" i="0" u="none" strike="noStrike" cap="none" normalizeH="0" baseline="0" dirty="0" smtClean="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-1         </a:t>
                      </a:r>
                      <a:r>
                        <a:rPr kumimoji="1" lang="en-US" altLang="zh-CN" sz="2800" b="0" i="0" u="none" strike="noStrike" cap="none" normalizeH="0" baseline="0" dirty="0">
                          <a:ln>
                            <a:noFill/>
                          </a:ln>
                          <a:solidFill>
                            <a:schemeClr val="tx1"/>
                          </a:solidFill>
                          <a:effectLst/>
                          <a:latin typeface="Times New Roman" charset="0"/>
                          <a:ea typeface="PMingLiU" charset="0"/>
                        </a:rPr>
                        <a:t>0       0      </a:t>
                      </a:r>
                      <a:r>
                        <a:rPr kumimoji="1" lang="zh-CN" altLang="en-US" sz="2800" b="0" i="0" u="none" strike="noStrike" cap="none" normalizeH="0" baseline="0" dirty="0" smtClean="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1      0</a:t>
                      </a:r>
                      <a:r>
                        <a:rPr kumimoji="1" lang="zh-CN" altLang="en-US" sz="2800" b="0" i="0" u="none" strike="noStrike" cap="none" normalizeH="0" baseline="0" dirty="0" smtClean="0">
                          <a:ln>
                            <a:noFill/>
                          </a:ln>
                          <a:solidFill>
                            <a:schemeClr val="tx1"/>
                          </a:solidFill>
                          <a:effectLst/>
                          <a:latin typeface="Times New Roman" charset="0"/>
                          <a:ea typeface="PMingLiU" charset="0"/>
                        </a:rPr>
                        <a:t>       </a:t>
                      </a:r>
                      <a:r>
                        <a:rPr kumimoji="1" lang="en-US" altLang="zh-CN" sz="2800" b="0" i="0" u="none" strike="noStrike" cap="none" normalizeH="0" baseline="0" dirty="0" smtClean="0">
                          <a:ln>
                            <a:noFill/>
                          </a:ln>
                          <a:solidFill>
                            <a:schemeClr val="tx1"/>
                          </a:solidFill>
                          <a:effectLst/>
                          <a:latin typeface="Times New Roman" charset="0"/>
                          <a:ea typeface="PMingLiU" charset="0"/>
                        </a:rPr>
                        <a:t>3</a:t>
                      </a: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78752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1" u="none" strike="noStrike" cap="none" normalizeH="0" baseline="-2500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5877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1"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dirty="0">
                          <a:ln>
                            <a:noFill/>
                          </a:ln>
                          <a:solidFill>
                            <a:schemeClr val="tx1"/>
                          </a:solidFill>
                          <a:effectLst/>
                          <a:latin typeface="Times New Roman" charset="0"/>
                          <a:ea typeface="PMingLiU" charset="0"/>
                        </a:rPr>
                        <a:t>   </a:t>
                      </a: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34914" name="Oval 66"/>
          <p:cNvSpPr>
            <a:spLocks noChangeArrowheads="1"/>
          </p:cNvSpPr>
          <p:nvPr/>
        </p:nvSpPr>
        <p:spPr bwMode="auto">
          <a:xfrm>
            <a:off x="4646614" y="2260601"/>
            <a:ext cx="503237" cy="549275"/>
          </a:xfrm>
          <a:prstGeom prst="ellipse">
            <a:avLst/>
          </a:prstGeom>
          <a:noFill/>
          <a:ln w="28575">
            <a:solidFill>
              <a:srgbClr val="F9094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4915" name="Rectangle 67"/>
          <p:cNvSpPr>
            <a:spLocks noChangeArrowheads="1"/>
          </p:cNvSpPr>
          <p:nvPr/>
        </p:nvSpPr>
        <p:spPr bwMode="auto">
          <a:xfrm>
            <a:off x="1790701" y="3941763"/>
            <a:ext cx="652463" cy="163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30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4 </a:t>
            </a:r>
          </a:p>
          <a:p>
            <a:pPr>
              <a:spcBef>
                <a:spcPct val="30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2</a:t>
            </a:r>
          </a:p>
          <a:p>
            <a:pPr>
              <a:spcBef>
                <a:spcPct val="30000"/>
              </a:spcBef>
              <a:buClr>
                <a:schemeClr val="folHlink"/>
              </a:buClr>
              <a:buSzPct val="75000"/>
              <a:buFont typeface="Wingdings" charset="2"/>
              <a:buNone/>
            </a:pPr>
            <a:r>
              <a:rPr lang="en-US" altLang="zh-CN" sz="2800" i="1">
                <a:latin typeface="Times New Roman" charset="0"/>
              </a:rPr>
              <a:t> x</a:t>
            </a:r>
            <a:r>
              <a:rPr lang="en-US" altLang="zh-CN" sz="2800" i="1" baseline="-25000">
                <a:latin typeface="Times New Roman" charset="0"/>
              </a:rPr>
              <a:t>3</a:t>
            </a:r>
            <a:endParaRPr lang="zh-CN" altLang="en-US" sz="2800" i="1" baseline="-25000">
              <a:latin typeface="Times New Roman" charset="0"/>
            </a:endParaRPr>
          </a:p>
        </p:txBody>
      </p:sp>
      <p:sp>
        <p:nvSpPr>
          <p:cNvPr id="334916" name="Rectangle 68"/>
          <p:cNvSpPr>
            <a:spLocks noChangeArrowheads="1"/>
          </p:cNvSpPr>
          <p:nvPr/>
        </p:nvSpPr>
        <p:spPr bwMode="auto">
          <a:xfrm>
            <a:off x="3663951" y="4581526"/>
            <a:ext cx="604837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20000"/>
              </a:spcBef>
              <a:buClr>
                <a:schemeClr val="folHlink"/>
              </a:buClr>
              <a:buSzPct val="75000"/>
              <a:buFont typeface="Wingdings" charset="2"/>
              <a:buNone/>
            </a:pPr>
            <a:r>
              <a:rPr lang="en-US" altLang="zh-CN" sz="2800">
                <a:latin typeface="Times New Roman" charset="0"/>
              </a:rPr>
              <a:t>0         1            0        0      -1      1     -2</a:t>
            </a:r>
          </a:p>
        </p:txBody>
      </p:sp>
      <p:sp>
        <p:nvSpPr>
          <p:cNvPr id="334917" name="Rectangle 69"/>
          <p:cNvSpPr>
            <a:spLocks noChangeArrowheads="1"/>
          </p:cNvSpPr>
          <p:nvPr/>
        </p:nvSpPr>
        <p:spPr bwMode="auto">
          <a:xfrm>
            <a:off x="2774950" y="4557713"/>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buClr>
                <a:schemeClr val="folHlink"/>
              </a:buClr>
              <a:buSzPct val="75000"/>
              <a:buFont typeface="Wingdings" charset="2"/>
              <a:buNone/>
            </a:pPr>
            <a:r>
              <a:rPr lang="en-US" altLang="zh-CN" sz="2800">
                <a:latin typeface="Times New Roman" charset="0"/>
              </a:rPr>
              <a:t>1</a:t>
            </a:r>
          </a:p>
        </p:txBody>
      </p:sp>
      <p:sp>
        <p:nvSpPr>
          <p:cNvPr id="334918" name="Rectangle 70"/>
          <p:cNvSpPr>
            <a:spLocks noChangeArrowheads="1"/>
          </p:cNvSpPr>
          <p:nvPr/>
        </p:nvSpPr>
        <p:spPr bwMode="auto">
          <a:xfrm>
            <a:off x="3592514" y="5126038"/>
            <a:ext cx="604837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20000"/>
              </a:spcBef>
              <a:buClr>
                <a:schemeClr val="folHlink"/>
              </a:buClr>
              <a:buSzPct val="75000"/>
              <a:buFont typeface="Wingdings" charset="2"/>
              <a:buNone/>
            </a:pPr>
            <a:r>
              <a:rPr lang="en-US" altLang="zh-CN" sz="2800">
                <a:latin typeface="Times New Roman" charset="0"/>
              </a:rPr>
              <a:t>-2         0           1        0       0       0      1</a:t>
            </a:r>
          </a:p>
        </p:txBody>
      </p:sp>
      <p:sp>
        <p:nvSpPr>
          <p:cNvPr id="334919" name="Rectangle 71"/>
          <p:cNvSpPr>
            <a:spLocks noChangeArrowheads="1"/>
          </p:cNvSpPr>
          <p:nvPr/>
        </p:nvSpPr>
        <p:spPr bwMode="auto">
          <a:xfrm>
            <a:off x="2774950" y="5141913"/>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4920" name="Rectangle 72"/>
          <p:cNvSpPr>
            <a:spLocks noChangeArrowheads="1"/>
          </p:cNvSpPr>
          <p:nvPr/>
        </p:nvSpPr>
        <p:spPr bwMode="auto">
          <a:xfrm>
            <a:off x="4672013" y="3973513"/>
            <a:ext cx="3619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4921" name="Rectangle 73"/>
          <p:cNvSpPr>
            <a:spLocks noChangeArrowheads="1"/>
          </p:cNvSpPr>
          <p:nvPr/>
        </p:nvSpPr>
        <p:spPr bwMode="auto">
          <a:xfrm>
            <a:off x="3656013" y="3965576"/>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3</a:t>
            </a:r>
            <a:endParaRPr lang="zh-CN" altLang="en-US" sz="2800">
              <a:latin typeface="Times New Roman" charset="0"/>
            </a:endParaRPr>
          </a:p>
        </p:txBody>
      </p:sp>
      <p:sp>
        <p:nvSpPr>
          <p:cNvPr id="334922" name="Rectangle 74"/>
          <p:cNvSpPr>
            <a:spLocks noChangeArrowheads="1"/>
          </p:cNvSpPr>
          <p:nvPr/>
        </p:nvSpPr>
        <p:spPr bwMode="auto">
          <a:xfrm>
            <a:off x="5872163" y="3933826"/>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0</a:t>
            </a:r>
            <a:endParaRPr lang="zh-CN" altLang="en-US" sz="2800">
              <a:latin typeface="Times New Roman" charset="0"/>
            </a:endParaRPr>
          </a:p>
        </p:txBody>
      </p:sp>
      <p:sp>
        <p:nvSpPr>
          <p:cNvPr id="334923" name="Rectangle 75"/>
          <p:cNvSpPr>
            <a:spLocks noChangeArrowheads="1"/>
          </p:cNvSpPr>
          <p:nvPr/>
        </p:nvSpPr>
        <p:spPr bwMode="auto">
          <a:xfrm>
            <a:off x="6734175" y="3933826"/>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a:t>
            </a:r>
            <a:endParaRPr lang="zh-CN" altLang="en-US" sz="2800">
              <a:latin typeface="Times New Roman" charset="0"/>
            </a:endParaRPr>
          </a:p>
        </p:txBody>
      </p:sp>
      <p:sp>
        <p:nvSpPr>
          <p:cNvPr id="334924" name="Rectangle 76"/>
          <p:cNvSpPr>
            <a:spLocks noChangeArrowheads="1"/>
          </p:cNvSpPr>
          <p:nvPr/>
        </p:nvSpPr>
        <p:spPr bwMode="auto">
          <a:xfrm>
            <a:off x="7424738" y="3933826"/>
            <a:ext cx="48101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-2</a:t>
            </a:r>
            <a:endParaRPr lang="zh-CN" altLang="en-US" sz="2800">
              <a:latin typeface="Times New Roman" charset="0"/>
            </a:endParaRPr>
          </a:p>
        </p:txBody>
      </p:sp>
      <p:sp>
        <p:nvSpPr>
          <p:cNvPr id="334925" name="Rectangle 77"/>
          <p:cNvSpPr>
            <a:spLocks noChangeArrowheads="1"/>
          </p:cNvSpPr>
          <p:nvPr/>
        </p:nvSpPr>
        <p:spPr bwMode="auto">
          <a:xfrm>
            <a:off x="8312150" y="3917951"/>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2</a:t>
            </a:r>
            <a:endParaRPr lang="zh-CN" altLang="en-US" sz="2800">
              <a:latin typeface="Times New Roman" charset="0"/>
            </a:endParaRPr>
          </a:p>
        </p:txBody>
      </p:sp>
      <p:sp>
        <p:nvSpPr>
          <p:cNvPr id="334926" name="Rectangle 78"/>
          <p:cNvSpPr>
            <a:spLocks noChangeArrowheads="1"/>
          </p:cNvSpPr>
          <p:nvPr/>
        </p:nvSpPr>
        <p:spPr bwMode="auto">
          <a:xfrm>
            <a:off x="8999538" y="3933826"/>
            <a:ext cx="48101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-5</a:t>
            </a:r>
            <a:endParaRPr lang="zh-CN" altLang="en-US" sz="2800">
              <a:latin typeface="Times New Roman" charset="0"/>
            </a:endParaRPr>
          </a:p>
        </p:txBody>
      </p:sp>
      <p:sp>
        <p:nvSpPr>
          <p:cNvPr id="334927" name="Rectangle 79"/>
          <p:cNvSpPr>
            <a:spLocks noChangeArrowheads="1"/>
          </p:cNvSpPr>
          <p:nvPr/>
        </p:nvSpPr>
        <p:spPr bwMode="auto">
          <a:xfrm>
            <a:off x="2695575" y="3965576"/>
            <a:ext cx="5397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a:latin typeface="Times New Roman" charset="0"/>
              </a:rPr>
              <a:t>12</a:t>
            </a:r>
            <a:endParaRPr lang="zh-CN" altLang="en-US" sz="2800">
              <a:latin typeface="Times New Roman" charset="0"/>
            </a:endParaRPr>
          </a:p>
        </p:txBody>
      </p:sp>
      <p:sp>
        <p:nvSpPr>
          <p:cNvPr id="334928" name="Rectangle 80"/>
          <p:cNvSpPr>
            <a:spLocks noChangeArrowheads="1"/>
          </p:cNvSpPr>
          <p:nvPr/>
        </p:nvSpPr>
        <p:spPr bwMode="auto">
          <a:xfrm>
            <a:off x="4679951" y="5749926"/>
            <a:ext cx="27924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r>
              <a:rPr lang="en-US" altLang="zh-CN" sz="2800">
                <a:latin typeface="Times New Roman" charset="0"/>
              </a:rPr>
              <a:t>0           0        0</a:t>
            </a:r>
            <a:endParaRPr lang="zh-CN" altLang="en-US" sz="2800">
              <a:latin typeface="Times New Roman" charset="0"/>
            </a:endParaRPr>
          </a:p>
        </p:txBody>
      </p:sp>
      <p:sp>
        <p:nvSpPr>
          <p:cNvPr id="334929" name="Rectangle 81"/>
          <p:cNvSpPr>
            <a:spLocks noChangeArrowheads="1"/>
          </p:cNvSpPr>
          <p:nvPr/>
        </p:nvSpPr>
        <p:spPr bwMode="auto">
          <a:xfrm>
            <a:off x="3575051" y="5734051"/>
            <a:ext cx="3642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smtClean="0">
                <a:latin typeface="Times New Roman" charset="0"/>
              </a:rPr>
              <a:t>0</a:t>
            </a:r>
            <a:endParaRPr lang="zh-CN" altLang="en-US" sz="2800" dirty="0">
              <a:latin typeface="Times New Roman" charset="0"/>
            </a:endParaRPr>
          </a:p>
        </p:txBody>
      </p:sp>
      <p:sp>
        <p:nvSpPr>
          <p:cNvPr id="334930" name="Rectangle 82"/>
          <p:cNvSpPr>
            <a:spLocks noChangeArrowheads="1"/>
          </p:cNvSpPr>
          <p:nvPr/>
        </p:nvSpPr>
        <p:spPr bwMode="auto">
          <a:xfrm>
            <a:off x="7519988" y="5749926"/>
            <a:ext cx="3619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800" dirty="0" smtClean="0">
                <a:latin typeface="Times New Roman" charset="0"/>
              </a:rPr>
              <a:t>0</a:t>
            </a:r>
            <a:endParaRPr lang="zh-CN" altLang="en-US" sz="2800" dirty="0">
              <a:latin typeface="Times New Roman" charset="0"/>
            </a:endParaRPr>
          </a:p>
        </p:txBody>
      </p:sp>
      <p:sp>
        <p:nvSpPr>
          <p:cNvPr id="334931" name="Rectangle 83"/>
          <p:cNvSpPr>
            <a:spLocks noChangeArrowheads="1"/>
          </p:cNvSpPr>
          <p:nvPr/>
        </p:nvSpPr>
        <p:spPr bwMode="auto">
          <a:xfrm>
            <a:off x="8080376" y="5734051"/>
            <a:ext cx="54373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zh-CN" altLang="en-US" sz="2800" dirty="0" smtClean="0">
                <a:latin typeface="Times New Roman" charset="0"/>
              </a:rPr>
              <a:t>  </a:t>
            </a:r>
            <a:r>
              <a:rPr lang="en-US" altLang="zh-CN" sz="2800" dirty="0" smtClean="0">
                <a:latin typeface="Times New Roman" charset="0"/>
              </a:rPr>
              <a:t>1</a:t>
            </a:r>
            <a:endParaRPr lang="zh-CN" altLang="en-US" sz="2800" dirty="0">
              <a:latin typeface="Times New Roman" charset="0"/>
            </a:endParaRPr>
          </a:p>
        </p:txBody>
      </p:sp>
      <p:sp>
        <p:nvSpPr>
          <p:cNvPr id="334932" name="Rectangle 84"/>
          <p:cNvSpPr>
            <a:spLocks noChangeArrowheads="1"/>
          </p:cNvSpPr>
          <p:nvPr/>
        </p:nvSpPr>
        <p:spPr bwMode="auto">
          <a:xfrm>
            <a:off x="8963025" y="5734051"/>
            <a:ext cx="45397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zh-CN" altLang="en-US" sz="2800" dirty="0" smtClean="0">
                <a:latin typeface="Times New Roman" charset="0"/>
              </a:rPr>
              <a:t> </a:t>
            </a:r>
            <a:r>
              <a:rPr lang="en-US" altLang="zh-CN" sz="2800" dirty="0" smtClean="0">
                <a:latin typeface="Times New Roman" charset="0"/>
              </a:rPr>
              <a:t>1</a:t>
            </a:r>
            <a:endParaRPr lang="zh-CN" altLang="en-US" sz="2800" dirty="0">
              <a:latin typeface="Times New Roman" charset="0"/>
            </a:endParaRPr>
          </a:p>
        </p:txBody>
      </p:sp>
      <p:sp>
        <p:nvSpPr>
          <p:cNvPr id="334934" name="Oval 86"/>
          <p:cNvSpPr>
            <a:spLocks noChangeArrowheads="1"/>
          </p:cNvSpPr>
          <p:nvPr/>
        </p:nvSpPr>
        <p:spPr bwMode="auto">
          <a:xfrm>
            <a:off x="3575050" y="3989389"/>
            <a:ext cx="503238" cy="549275"/>
          </a:xfrm>
          <a:prstGeom prst="ellipse">
            <a:avLst/>
          </a:prstGeom>
          <a:noFill/>
          <a:ln w="28575">
            <a:solidFill>
              <a:srgbClr val="F9094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3" name="矩形 32"/>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34" name="矩形 33"/>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35" name="矩形 34"/>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36" name="Text Box 6"/>
          <p:cNvSpPr txBox="1">
            <a:spLocks noChangeArrowheads="1"/>
          </p:cNvSpPr>
          <p:nvPr/>
        </p:nvSpPr>
        <p:spPr bwMode="auto">
          <a:xfrm>
            <a:off x="1544639" y="343427"/>
            <a:ext cx="4493538"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20000"/>
              </a:lnSpc>
              <a:spcBef>
                <a:spcPct val="0"/>
              </a:spcBef>
            </a:pPr>
            <a:r>
              <a:rPr lang="zh-CN" altLang="en-US" sz="2800" b="1" dirty="0">
                <a:solidFill>
                  <a:srgbClr val="46A4D0"/>
                </a:solidFill>
                <a:latin typeface="宋体-简 粗体" charset="-122"/>
                <a:ea typeface="宋体-简 粗体" charset="-122"/>
                <a:cs typeface="宋体-简 粗体" charset="-122"/>
              </a:rPr>
              <a:t>两阶段</a:t>
            </a:r>
            <a:r>
              <a:rPr lang="zh-CN" altLang="en-US" sz="2800" b="1" dirty="0" smtClean="0">
                <a:solidFill>
                  <a:srgbClr val="46A4D0"/>
                </a:solidFill>
                <a:latin typeface="宋体-简 粗体" charset="-122"/>
                <a:ea typeface="宋体-简 粗体" charset="-122"/>
                <a:cs typeface="宋体-简 粗体" charset="-122"/>
              </a:rPr>
              <a:t>法求解线性</a:t>
            </a:r>
            <a:r>
              <a:rPr lang="zh-CN" altLang="en-US" sz="2800" b="1" dirty="0">
                <a:solidFill>
                  <a:srgbClr val="46A4D0"/>
                </a:solidFill>
                <a:latin typeface="宋体-简 粗体" charset="-122"/>
                <a:ea typeface="宋体-简 粗体" charset="-122"/>
                <a:cs typeface="宋体-简 粗体" charset="-122"/>
              </a:rPr>
              <a:t>规划问题</a:t>
            </a:r>
            <a:endParaRPr lang="zh-CN" altLang="zh-CN" sz="2800" b="1" dirty="0">
              <a:solidFill>
                <a:srgbClr val="46A4D0"/>
              </a:solidFill>
              <a:latin typeface="宋体-简 粗体" charset="-122"/>
              <a:ea typeface="宋体-简 粗体" charset="-122"/>
              <a:cs typeface="宋体-简 粗体" charset="-122"/>
            </a:endParaRPr>
          </a:p>
        </p:txBody>
      </p:sp>
      <p:graphicFrame>
        <p:nvGraphicFramePr>
          <p:cNvPr id="37" name="表格 36"/>
          <p:cNvGraphicFramePr>
            <a:graphicFrameLocks noGrp="1"/>
          </p:cNvGraphicFramePr>
          <p:nvPr>
            <p:extLst>
              <p:ext uri="{D42A27DB-BD31-4B8C-83A1-F6EECF244321}">
                <p14:modId xmlns:p14="http://schemas.microsoft.com/office/powerpoint/2010/main" xmlns="" val="1537794114"/>
              </p:ext>
            </p:extLst>
          </p:nvPr>
        </p:nvGraphicFramePr>
        <p:xfrm>
          <a:off x="1044576" y="1230522"/>
          <a:ext cx="647700" cy="4487763"/>
        </p:xfrm>
        <a:graphic>
          <a:graphicData uri="http://schemas.openxmlformats.org/drawingml/2006/table">
            <a:tbl>
              <a:tblPr/>
              <a:tblGrid>
                <a:gridCol w="647700">
                  <a:extLst>
                    <a:ext uri="{9D8B030D-6E8A-4147-A177-3AD203B41FA5}">
                      <a16:colId xmlns:a16="http://schemas.microsoft.com/office/drawing/2014/main" xmlns="" val="20000"/>
                    </a:ext>
                  </a:extLst>
                </a:gridCol>
              </a:tblGrid>
              <a:tr h="532502">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C</a:t>
                      </a:r>
                      <a:r>
                        <a:rPr kumimoji="1" lang="en-US" altLang="zh-CN" sz="2800" b="0" i="1" u="none" strike="noStrike" cap="none" normalizeH="0" baseline="-25000" dirty="0" smtClean="0">
                          <a:ln>
                            <a:noFill/>
                          </a:ln>
                          <a:solidFill>
                            <a:schemeClr val="tx1"/>
                          </a:solidFill>
                          <a:effectLst/>
                          <a:latin typeface="Times New Roman" charset="0"/>
                          <a:ea typeface="PMingLiU" charset="0"/>
                        </a:rPr>
                        <a:t>B</a:t>
                      </a:r>
                      <a:endParaRPr kumimoji="1" lang="en-US" altLang="zh-CN"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66080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1</a:t>
                      </a:r>
                      <a:endParaRPr kumimoji="1" lang="zh-CN" altLang="en-US" sz="2800" b="0" i="1"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endParaRPr kumimoji="1" lang="en-US" altLang="zh-CN" sz="2800" b="0" i="1" u="none" strike="noStrike" cap="none" normalizeH="0" baseline="-2500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32502">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761954">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endParaRPr kumimoji="1" lang="zh-CN" altLang="en-US" sz="2800" b="0" i="1"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 0</a:t>
                      </a:r>
                      <a:endParaRPr kumimoji="1" lang="en-US" altLang="zh-CN" sz="2800" b="0" i="1" u="none" strike="noStrike" cap="none" normalizeH="0" baseline="-25000" dirty="0" smtClean="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21151154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34915"/>
                                        </p:tgtEl>
                                        <p:attrNameLst>
                                          <p:attrName>style.visibility</p:attrName>
                                        </p:attrNameLst>
                                      </p:cBhvr>
                                      <p:to>
                                        <p:strVal val="visible"/>
                                      </p:to>
                                    </p:set>
                                    <p:animEffect transition="in" filter="fade">
                                      <p:cBhvr>
                                        <p:cTn id="7" dur="800" decel="100000"/>
                                        <p:tgtEl>
                                          <p:spTgt spid="334915"/>
                                        </p:tgtEl>
                                      </p:cBhvr>
                                    </p:animEffect>
                                    <p:anim calcmode="lin" valueType="num">
                                      <p:cBhvr>
                                        <p:cTn id="8" dur="800" decel="100000" fill="hold"/>
                                        <p:tgtEl>
                                          <p:spTgt spid="334915"/>
                                        </p:tgtEl>
                                        <p:attrNameLst>
                                          <p:attrName>style.rotation</p:attrName>
                                        </p:attrNameLst>
                                      </p:cBhvr>
                                      <p:tavLst>
                                        <p:tav tm="0">
                                          <p:val>
                                            <p:fltVal val="-90"/>
                                          </p:val>
                                        </p:tav>
                                        <p:tav tm="100000">
                                          <p:val>
                                            <p:fltVal val="0"/>
                                          </p:val>
                                        </p:tav>
                                      </p:tavLst>
                                    </p:anim>
                                    <p:anim calcmode="lin" valueType="num">
                                      <p:cBhvr>
                                        <p:cTn id="9" dur="800" decel="100000" fill="hold"/>
                                        <p:tgtEl>
                                          <p:spTgt spid="334915"/>
                                        </p:tgtEl>
                                        <p:attrNameLst>
                                          <p:attrName>ppt_x</p:attrName>
                                        </p:attrNameLst>
                                      </p:cBhvr>
                                      <p:tavLst>
                                        <p:tav tm="0">
                                          <p:val>
                                            <p:strVal val="#ppt_x+0.4"/>
                                          </p:val>
                                        </p:tav>
                                        <p:tav tm="100000">
                                          <p:val>
                                            <p:strVal val="#ppt_x-0.05"/>
                                          </p:val>
                                        </p:tav>
                                      </p:tavLst>
                                    </p:anim>
                                    <p:anim calcmode="lin" valueType="num">
                                      <p:cBhvr>
                                        <p:cTn id="10" dur="800" decel="100000" fill="hold"/>
                                        <p:tgtEl>
                                          <p:spTgt spid="33491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3491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34915"/>
                                        </p:tgtEl>
                                        <p:attrNameLst>
                                          <p:attrName>ppt_y</p:attrName>
                                        </p:attrNameLst>
                                      </p:cBhvr>
                                      <p:tavLst>
                                        <p:tav tm="0">
                                          <p:val>
                                            <p:strVal val="#ppt_y+0.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34916"/>
                                        </p:tgtEl>
                                        <p:attrNameLst>
                                          <p:attrName>style.visibility</p:attrName>
                                        </p:attrNameLst>
                                      </p:cBhvr>
                                      <p:to>
                                        <p:strVal val="visible"/>
                                      </p:to>
                                    </p:set>
                                    <p:animEffect transition="in" filter="fade">
                                      <p:cBhvr>
                                        <p:cTn id="17" dur="800" decel="100000"/>
                                        <p:tgtEl>
                                          <p:spTgt spid="334916"/>
                                        </p:tgtEl>
                                      </p:cBhvr>
                                    </p:animEffect>
                                    <p:anim calcmode="lin" valueType="num">
                                      <p:cBhvr>
                                        <p:cTn id="18" dur="800" decel="100000" fill="hold"/>
                                        <p:tgtEl>
                                          <p:spTgt spid="334916"/>
                                        </p:tgtEl>
                                        <p:attrNameLst>
                                          <p:attrName>style.rotation</p:attrName>
                                        </p:attrNameLst>
                                      </p:cBhvr>
                                      <p:tavLst>
                                        <p:tav tm="0">
                                          <p:val>
                                            <p:fltVal val="-90"/>
                                          </p:val>
                                        </p:tav>
                                        <p:tav tm="100000">
                                          <p:val>
                                            <p:fltVal val="0"/>
                                          </p:val>
                                        </p:tav>
                                      </p:tavLst>
                                    </p:anim>
                                    <p:anim calcmode="lin" valueType="num">
                                      <p:cBhvr>
                                        <p:cTn id="19" dur="800" decel="100000" fill="hold"/>
                                        <p:tgtEl>
                                          <p:spTgt spid="334916"/>
                                        </p:tgtEl>
                                        <p:attrNameLst>
                                          <p:attrName>ppt_x</p:attrName>
                                        </p:attrNameLst>
                                      </p:cBhvr>
                                      <p:tavLst>
                                        <p:tav tm="0">
                                          <p:val>
                                            <p:strVal val="#ppt_x+0.4"/>
                                          </p:val>
                                        </p:tav>
                                        <p:tav tm="100000">
                                          <p:val>
                                            <p:strVal val="#ppt_x-0.05"/>
                                          </p:val>
                                        </p:tav>
                                      </p:tavLst>
                                    </p:anim>
                                    <p:anim calcmode="lin" valueType="num">
                                      <p:cBhvr>
                                        <p:cTn id="20" dur="800" decel="100000" fill="hold"/>
                                        <p:tgtEl>
                                          <p:spTgt spid="334916"/>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34916"/>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34916"/>
                                        </p:tgtEl>
                                        <p:attrNameLst>
                                          <p:attrName>ppt_y</p:attrName>
                                        </p:attrNameLst>
                                      </p:cBhvr>
                                      <p:tavLst>
                                        <p:tav tm="0">
                                          <p:val>
                                            <p:strVal val="#ppt_y+0.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34917"/>
                                        </p:tgtEl>
                                        <p:attrNameLst>
                                          <p:attrName>style.visibility</p:attrName>
                                        </p:attrNameLst>
                                      </p:cBhvr>
                                      <p:to>
                                        <p:strVal val="visible"/>
                                      </p:to>
                                    </p:set>
                                    <p:animEffect transition="in" filter="fade">
                                      <p:cBhvr>
                                        <p:cTn id="27" dur="800" decel="100000"/>
                                        <p:tgtEl>
                                          <p:spTgt spid="334917"/>
                                        </p:tgtEl>
                                      </p:cBhvr>
                                    </p:animEffect>
                                    <p:anim calcmode="lin" valueType="num">
                                      <p:cBhvr>
                                        <p:cTn id="28" dur="800" decel="100000" fill="hold"/>
                                        <p:tgtEl>
                                          <p:spTgt spid="334917"/>
                                        </p:tgtEl>
                                        <p:attrNameLst>
                                          <p:attrName>style.rotation</p:attrName>
                                        </p:attrNameLst>
                                      </p:cBhvr>
                                      <p:tavLst>
                                        <p:tav tm="0">
                                          <p:val>
                                            <p:fltVal val="-90"/>
                                          </p:val>
                                        </p:tav>
                                        <p:tav tm="100000">
                                          <p:val>
                                            <p:fltVal val="0"/>
                                          </p:val>
                                        </p:tav>
                                      </p:tavLst>
                                    </p:anim>
                                    <p:anim calcmode="lin" valueType="num">
                                      <p:cBhvr>
                                        <p:cTn id="29" dur="800" decel="100000" fill="hold"/>
                                        <p:tgtEl>
                                          <p:spTgt spid="334917"/>
                                        </p:tgtEl>
                                        <p:attrNameLst>
                                          <p:attrName>ppt_x</p:attrName>
                                        </p:attrNameLst>
                                      </p:cBhvr>
                                      <p:tavLst>
                                        <p:tav tm="0">
                                          <p:val>
                                            <p:strVal val="#ppt_x+0.4"/>
                                          </p:val>
                                        </p:tav>
                                        <p:tav tm="100000">
                                          <p:val>
                                            <p:strVal val="#ppt_x-0.05"/>
                                          </p:val>
                                        </p:tav>
                                      </p:tavLst>
                                    </p:anim>
                                    <p:anim calcmode="lin" valueType="num">
                                      <p:cBhvr>
                                        <p:cTn id="30" dur="800" decel="100000" fill="hold"/>
                                        <p:tgtEl>
                                          <p:spTgt spid="334917"/>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34917"/>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34917"/>
                                        </p:tgtEl>
                                        <p:attrNameLst>
                                          <p:attrName>ppt_y</p:attrName>
                                        </p:attrNameLst>
                                      </p:cBhvr>
                                      <p:tavLst>
                                        <p:tav tm="0">
                                          <p:val>
                                            <p:strVal val="#ppt_y+0.1"/>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334918"/>
                                        </p:tgtEl>
                                        <p:attrNameLst>
                                          <p:attrName>style.visibility</p:attrName>
                                        </p:attrNameLst>
                                      </p:cBhvr>
                                      <p:to>
                                        <p:strVal val="visible"/>
                                      </p:to>
                                    </p:set>
                                    <p:animEffect transition="in" filter="fade">
                                      <p:cBhvr>
                                        <p:cTn id="37" dur="800" decel="100000"/>
                                        <p:tgtEl>
                                          <p:spTgt spid="334918"/>
                                        </p:tgtEl>
                                      </p:cBhvr>
                                    </p:animEffect>
                                    <p:anim calcmode="lin" valueType="num">
                                      <p:cBhvr>
                                        <p:cTn id="38" dur="800" decel="100000" fill="hold"/>
                                        <p:tgtEl>
                                          <p:spTgt spid="334918"/>
                                        </p:tgtEl>
                                        <p:attrNameLst>
                                          <p:attrName>style.rotation</p:attrName>
                                        </p:attrNameLst>
                                      </p:cBhvr>
                                      <p:tavLst>
                                        <p:tav tm="0">
                                          <p:val>
                                            <p:fltVal val="-90"/>
                                          </p:val>
                                        </p:tav>
                                        <p:tav tm="100000">
                                          <p:val>
                                            <p:fltVal val="0"/>
                                          </p:val>
                                        </p:tav>
                                      </p:tavLst>
                                    </p:anim>
                                    <p:anim calcmode="lin" valueType="num">
                                      <p:cBhvr>
                                        <p:cTn id="39" dur="800" decel="100000" fill="hold"/>
                                        <p:tgtEl>
                                          <p:spTgt spid="334918"/>
                                        </p:tgtEl>
                                        <p:attrNameLst>
                                          <p:attrName>ppt_x</p:attrName>
                                        </p:attrNameLst>
                                      </p:cBhvr>
                                      <p:tavLst>
                                        <p:tav tm="0">
                                          <p:val>
                                            <p:strVal val="#ppt_x+0.4"/>
                                          </p:val>
                                        </p:tav>
                                        <p:tav tm="100000">
                                          <p:val>
                                            <p:strVal val="#ppt_x-0.05"/>
                                          </p:val>
                                        </p:tav>
                                      </p:tavLst>
                                    </p:anim>
                                    <p:anim calcmode="lin" valueType="num">
                                      <p:cBhvr>
                                        <p:cTn id="40" dur="800" decel="100000" fill="hold"/>
                                        <p:tgtEl>
                                          <p:spTgt spid="334918"/>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334918"/>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334918"/>
                                        </p:tgtEl>
                                        <p:attrNameLst>
                                          <p:attrName>ppt_y</p:attrName>
                                        </p:attrNameLst>
                                      </p:cBhvr>
                                      <p:tavLst>
                                        <p:tav tm="0">
                                          <p:val>
                                            <p:strVal val="#ppt_y+0.1"/>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334919"/>
                                        </p:tgtEl>
                                        <p:attrNameLst>
                                          <p:attrName>style.visibility</p:attrName>
                                        </p:attrNameLst>
                                      </p:cBhvr>
                                      <p:to>
                                        <p:strVal val="visible"/>
                                      </p:to>
                                    </p:set>
                                    <p:animEffect transition="in" filter="fade">
                                      <p:cBhvr>
                                        <p:cTn id="47" dur="800" decel="100000"/>
                                        <p:tgtEl>
                                          <p:spTgt spid="334919"/>
                                        </p:tgtEl>
                                      </p:cBhvr>
                                    </p:animEffect>
                                    <p:anim calcmode="lin" valueType="num">
                                      <p:cBhvr>
                                        <p:cTn id="48" dur="800" decel="100000" fill="hold"/>
                                        <p:tgtEl>
                                          <p:spTgt spid="334919"/>
                                        </p:tgtEl>
                                        <p:attrNameLst>
                                          <p:attrName>style.rotation</p:attrName>
                                        </p:attrNameLst>
                                      </p:cBhvr>
                                      <p:tavLst>
                                        <p:tav tm="0">
                                          <p:val>
                                            <p:fltVal val="-90"/>
                                          </p:val>
                                        </p:tav>
                                        <p:tav tm="100000">
                                          <p:val>
                                            <p:fltVal val="0"/>
                                          </p:val>
                                        </p:tav>
                                      </p:tavLst>
                                    </p:anim>
                                    <p:anim calcmode="lin" valueType="num">
                                      <p:cBhvr>
                                        <p:cTn id="49" dur="800" decel="100000" fill="hold"/>
                                        <p:tgtEl>
                                          <p:spTgt spid="334919"/>
                                        </p:tgtEl>
                                        <p:attrNameLst>
                                          <p:attrName>ppt_x</p:attrName>
                                        </p:attrNameLst>
                                      </p:cBhvr>
                                      <p:tavLst>
                                        <p:tav tm="0">
                                          <p:val>
                                            <p:strVal val="#ppt_x+0.4"/>
                                          </p:val>
                                        </p:tav>
                                        <p:tav tm="100000">
                                          <p:val>
                                            <p:strVal val="#ppt_x-0.05"/>
                                          </p:val>
                                        </p:tav>
                                      </p:tavLst>
                                    </p:anim>
                                    <p:anim calcmode="lin" valueType="num">
                                      <p:cBhvr>
                                        <p:cTn id="50" dur="800" decel="100000" fill="hold"/>
                                        <p:tgtEl>
                                          <p:spTgt spid="334919"/>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334919"/>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334919"/>
                                        </p:tgtEl>
                                        <p:attrNameLst>
                                          <p:attrName>ppt_y</p:attrName>
                                        </p:attrNameLst>
                                      </p:cBhvr>
                                      <p:tavLst>
                                        <p:tav tm="0">
                                          <p:val>
                                            <p:strVal val="#ppt_y+0.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0" presetClass="entr" presetSubtype="0" fill="hold" grpId="0" nodeType="clickEffect">
                                  <p:stCondLst>
                                    <p:cond delay="0"/>
                                  </p:stCondLst>
                                  <p:childTnLst>
                                    <p:set>
                                      <p:cBhvr>
                                        <p:cTn id="56" dur="1" fill="hold">
                                          <p:stCondLst>
                                            <p:cond delay="0"/>
                                          </p:stCondLst>
                                        </p:cTn>
                                        <p:tgtEl>
                                          <p:spTgt spid="334920"/>
                                        </p:tgtEl>
                                        <p:attrNameLst>
                                          <p:attrName>style.visibility</p:attrName>
                                        </p:attrNameLst>
                                      </p:cBhvr>
                                      <p:to>
                                        <p:strVal val="visible"/>
                                      </p:to>
                                    </p:set>
                                    <p:animEffect transition="in" filter="fade">
                                      <p:cBhvr>
                                        <p:cTn id="57" dur="800" decel="100000"/>
                                        <p:tgtEl>
                                          <p:spTgt spid="334920"/>
                                        </p:tgtEl>
                                      </p:cBhvr>
                                    </p:animEffect>
                                    <p:anim calcmode="lin" valueType="num">
                                      <p:cBhvr>
                                        <p:cTn id="58" dur="800" decel="100000" fill="hold"/>
                                        <p:tgtEl>
                                          <p:spTgt spid="334920"/>
                                        </p:tgtEl>
                                        <p:attrNameLst>
                                          <p:attrName>style.rotation</p:attrName>
                                        </p:attrNameLst>
                                      </p:cBhvr>
                                      <p:tavLst>
                                        <p:tav tm="0">
                                          <p:val>
                                            <p:fltVal val="-90"/>
                                          </p:val>
                                        </p:tav>
                                        <p:tav tm="100000">
                                          <p:val>
                                            <p:fltVal val="0"/>
                                          </p:val>
                                        </p:tav>
                                      </p:tavLst>
                                    </p:anim>
                                    <p:anim calcmode="lin" valueType="num">
                                      <p:cBhvr>
                                        <p:cTn id="59" dur="800" decel="100000" fill="hold"/>
                                        <p:tgtEl>
                                          <p:spTgt spid="334920"/>
                                        </p:tgtEl>
                                        <p:attrNameLst>
                                          <p:attrName>ppt_x</p:attrName>
                                        </p:attrNameLst>
                                      </p:cBhvr>
                                      <p:tavLst>
                                        <p:tav tm="0">
                                          <p:val>
                                            <p:strVal val="#ppt_x+0.4"/>
                                          </p:val>
                                        </p:tav>
                                        <p:tav tm="100000">
                                          <p:val>
                                            <p:strVal val="#ppt_x-0.05"/>
                                          </p:val>
                                        </p:tav>
                                      </p:tavLst>
                                    </p:anim>
                                    <p:anim calcmode="lin" valueType="num">
                                      <p:cBhvr>
                                        <p:cTn id="60" dur="800" decel="100000" fill="hold"/>
                                        <p:tgtEl>
                                          <p:spTgt spid="334920"/>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334920"/>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334920"/>
                                        </p:tgtEl>
                                        <p:attrNameLst>
                                          <p:attrName>ppt_y</p:attrName>
                                        </p:attrNameLst>
                                      </p:cBhvr>
                                      <p:tavLst>
                                        <p:tav tm="0">
                                          <p:val>
                                            <p:strVal val="#ppt_y+0.1"/>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334921"/>
                                        </p:tgtEl>
                                        <p:attrNameLst>
                                          <p:attrName>style.visibility</p:attrName>
                                        </p:attrNameLst>
                                      </p:cBhvr>
                                      <p:to>
                                        <p:strVal val="visible"/>
                                      </p:to>
                                    </p:set>
                                    <p:animEffect transition="in" filter="fade">
                                      <p:cBhvr>
                                        <p:cTn id="67" dur="800" decel="100000"/>
                                        <p:tgtEl>
                                          <p:spTgt spid="334921"/>
                                        </p:tgtEl>
                                      </p:cBhvr>
                                    </p:animEffect>
                                    <p:anim calcmode="lin" valueType="num">
                                      <p:cBhvr>
                                        <p:cTn id="68" dur="800" decel="100000" fill="hold"/>
                                        <p:tgtEl>
                                          <p:spTgt spid="334921"/>
                                        </p:tgtEl>
                                        <p:attrNameLst>
                                          <p:attrName>style.rotation</p:attrName>
                                        </p:attrNameLst>
                                      </p:cBhvr>
                                      <p:tavLst>
                                        <p:tav tm="0">
                                          <p:val>
                                            <p:fltVal val="-90"/>
                                          </p:val>
                                        </p:tav>
                                        <p:tav tm="100000">
                                          <p:val>
                                            <p:fltVal val="0"/>
                                          </p:val>
                                        </p:tav>
                                      </p:tavLst>
                                    </p:anim>
                                    <p:anim calcmode="lin" valueType="num">
                                      <p:cBhvr>
                                        <p:cTn id="69" dur="800" decel="100000" fill="hold"/>
                                        <p:tgtEl>
                                          <p:spTgt spid="334921"/>
                                        </p:tgtEl>
                                        <p:attrNameLst>
                                          <p:attrName>ppt_x</p:attrName>
                                        </p:attrNameLst>
                                      </p:cBhvr>
                                      <p:tavLst>
                                        <p:tav tm="0">
                                          <p:val>
                                            <p:strVal val="#ppt_x+0.4"/>
                                          </p:val>
                                        </p:tav>
                                        <p:tav tm="100000">
                                          <p:val>
                                            <p:strVal val="#ppt_x-0.05"/>
                                          </p:val>
                                        </p:tav>
                                      </p:tavLst>
                                    </p:anim>
                                    <p:anim calcmode="lin" valueType="num">
                                      <p:cBhvr>
                                        <p:cTn id="70" dur="800" decel="100000" fill="hold"/>
                                        <p:tgtEl>
                                          <p:spTgt spid="334921"/>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334921"/>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334921"/>
                                        </p:tgtEl>
                                        <p:attrNameLst>
                                          <p:attrName>ppt_y</p:attrName>
                                        </p:attrNameLst>
                                      </p:cBhvr>
                                      <p:tavLst>
                                        <p:tav tm="0">
                                          <p:val>
                                            <p:strVal val="#ppt_y+0.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30" presetClass="entr" presetSubtype="0" fill="hold" grpId="0" nodeType="clickEffect">
                                  <p:stCondLst>
                                    <p:cond delay="0"/>
                                  </p:stCondLst>
                                  <p:childTnLst>
                                    <p:set>
                                      <p:cBhvr>
                                        <p:cTn id="76" dur="1" fill="hold">
                                          <p:stCondLst>
                                            <p:cond delay="0"/>
                                          </p:stCondLst>
                                        </p:cTn>
                                        <p:tgtEl>
                                          <p:spTgt spid="334922"/>
                                        </p:tgtEl>
                                        <p:attrNameLst>
                                          <p:attrName>style.visibility</p:attrName>
                                        </p:attrNameLst>
                                      </p:cBhvr>
                                      <p:to>
                                        <p:strVal val="visible"/>
                                      </p:to>
                                    </p:set>
                                    <p:animEffect transition="in" filter="fade">
                                      <p:cBhvr>
                                        <p:cTn id="77" dur="800" decel="100000"/>
                                        <p:tgtEl>
                                          <p:spTgt spid="334922"/>
                                        </p:tgtEl>
                                      </p:cBhvr>
                                    </p:animEffect>
                                    <p:anim calcmode="lin" valueType="num">
                                      <p:cBhvr>
                                        <p:cTn id="78" dur="800" decel="100000" fill="hold"/>
                                        <p:tgtEl>
                                          <p:spTgt spid="334922"/>
                                        </p:tgtEl>
                                        <p:attrNameLst>
                                          <p:attrName>style.rotation</p:attrName>
                                        </p:attrNameLst>
                                      </p:cBhvr>
                                      <p:tavLst>
                                        <p:tav tm="0">
                                          <p:val>
                                            <p:fltVal val="-90"/>
                                          </p:val>
                                        </p:tav>
                                        <p:tav tm="100000">
                                          <p:val>
                                            <p:fltVal val="0"/>
                                          </p:val>
                                        </p:tav>
                                      </p:tavLst>
                                    </p:anim>
                                    <p:anim calcmode="lin" valueType="num">
                                      <p:cBhvr>
                                        <p:cTn id="79" dur="800" decel="100000" fill="hold"/>
                                        <p:tgtEl>
                                          <p:spTgt spid="334922"/>
                                        </p:tgtEl>
                                        <p:attrNameLst>
                                          <p:attrName>ppt_x</p:attrName>
                                        </p:attrNameLst>
                                      </p:cBhvr>
                                      <p:tavLst>
                                        <p:tav tm="0">
                                          <p:val>
                                            <p:strVal val="#ppt_x+0.4"/>
                                          </p:val>
                                        </p:tav>
                                        <p:tav tm="100000">
                                          <p:val>
                                            <p:strVal val="#ppt_x-0.05"/>
                                          </p:val>
                                        </p:tav>
                                      </p:tavLst>
                                    </p:anim>
                                    <p:anim calcmode="lin" valueType="num">
                                      <p:cBhvr>
                                        <p:cTn id="80" dur="800" decel="100000" fill="hold"/>
                                        <p:tgtEl>
                                          <p:spTgt spid="334922"/>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334922"/>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334922"/>
                                        </p:tgtEl>
                                        <p:attrNameLst>
                                          <p:attrName>ppt_y</p:attrName>
                                        </p:attrNameLst>
                                      </p:cBhvr>
                                      <p:tavLst>
                                        <p:tav tm="0">
                                          <p:val>
                                            <p:strVal val="#ppt_y+0.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0" presetClass="entr" presetSubtype="0" fill="hold" grpId="0" nodeType="clickEffect">
                                  <p:stCondLst>
                                    <p:cond delay="0"/>
                                  </p:stCondLst>
                                  <p:childTnLst>
                                    <p:set>
                                      <p:cBhvr>
                                        <p:cTn id="86" dur="1" fill="hold">
                                          <p:stCondLst>
                                            <p:cond delay="0"/>
                                          </p:stCondLst>
                                        </p:cTn>
                                        <p:tgtEl>
                                          <p:spTgt spid="334923"/>
                                        </p:tgtEl>
                                        <p:attrNameLst>
                                          <p:attrName>style.visibility</p:attrName>
                                        </p:attrNameLst>
                                      </p:cBhvr>
                                      <p:to>
                                        <p:strVal val="visible"/>
                                      </p:to>
                                    </p:set>
                                    <p:animEffect transition="in" filter="fade">
                                      <p:cBhvr>
                                        <p:cTn id="87" dur="800" decel="100000"/>
                                        <p:tgtEl>
                                          <p:spTgt spid="334923"/>
                                        </p:tgtEl>
                                      </p:cBhvr>
                                    </p:animEffect>
                                    <p:anim calcmode="lin" valueType="num">
                                      <p:cBhvr>
                                        <p:cTn id="88" dur="800" decel="100000" fill="hold"/>
                                        <p:tgtEl>
                                          <p:spTgt spid="334923"/>
                                        </p:tgtEl>
                                        <p:attrNameLst>
                                          <p:attrName>style.rotation</p:attrName>
                                        </p:attrNameLst>
                                      </p:cBhvr>
                                      <p:tavLst>
                                        <p:tav tm="0">
                                          <p:val>
                                            <p:fltVal val="-90"/>
                                          </p:val>
                                        </p:tav>
                                        <p:tav tm="100000">
                                          <p:val>
                                            <p:fltVal val="0"/>
                                          </p:val>
                                        </p:tav>
                                      </p:tavLst>
                                    </p:anim>
                                    <p:anim calcmode="lin" valueType="num">
                                      <p:cBhvr>
                                        <p:cTn id="89" dur="800" decel="100000" fill="hold"/>
                                        <p:tgtEl>
                                          <p:spTgt spid="334923"/>
                                        </p:tgtEl>
                                        <p:attrNameLst>
                                          <p:attrName>ppt_x</p:attrName>
                                        </p:attrNameLst>
                                      </p:cBhvr>
                                      <p:tavLst>
                                        <p:tav tm="0">
                                          <p:val>
                                            <p:strVal val="#ppt_x+0.4"/>
                                          </p:val>
                                        </p:tav>
                                        <p:tav tm="100000">
                                          <p:val>
                                            <p:strVal val="#ppt_x-0.05"/>
                                          </p:val>
                                        </p:tav>
                                      </p:tavLst>
                                    </p:anim>
                                    <p:anim calcmode="lin" valueType="num">
                                      <p:cBhvr>
                                        <p:cTn id="90" dur="800" decel="100000" fill="hold"/>
                                        <p:tgtEl>
                                          <p:spTgt spid="334923"/>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334923"/>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334923"/>
                                        </p:tgtEl>
                                        <p:attrNameLst>
                                          <p:attrName>ppt_y</p:attrName>
                                        </p:attrNameLst>
                                      </p:cBhvr>
                                      <p:tavLst>
                                        <p:tav tm="0">
                                          <p:val>
                                            <p:strVal val="#ppt_y+0.1"/>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30" presetClass="entr" presetSubtype="0" fill="hold" grpId="0" nodeType="clickEffect">
                                  <p:stCondLst>
                                    <p:cond delay="0"/>
                                  </p:stCondLst>
                                  <p:childTnLst>
                                    <p:set>
                                      <p:cBhvr>
                                        <p:cTn id="96" dur="1" fill="hold">
                                          <p:stCondLst>
                                            <p:cond delay="0"/>
                                          </p:stCondLst>
                                        </p:cTn>
                                        <p:tgtEl>
                                          <p:spTgt spid="334924"/>
                                        </p:tgtEl>
                                        <p:attrNameLst>
                                          <p:attrName>style.visibility</p:attrName>
                                        </p:attrNameLst>
                                      </p:cBhvr>
                                      <p:to>
                                        <p:strVal val="visible"/>
                                      </p:to>
                                    </p:set>
                                    <p:animEffect transition="in" filter="fade">
                                      <p:cBhvr>
                                        <p:cTn id="97" dur="800" decel="100000"/>
                                        <p:tgtEl>
                                          <p:spTgt spid="334924"/>
                                        </p:tgtEl>
                                      </p:cBhvr>
                                    </p:animEffect>
                                    <p:anim calcmode="lin" valueType="num">
                                      <p:cBhvr>
                                        <p:cTn id="98" dur="800" decel="100000" fill="hold"/>
                                        <p:tgtEl>
                                          <p:spTgt spid="334924"/>
                                        </p:tgtEl>
                                        <p:attrNameLst>
                                          <p:attrName>style.rotation</p:attrName>
                                        </p:attrNameLst>
                                      </p:cBhvr>
                                      <p:tavLst>
                                        <p:tav tm="0">
                                          <p:val>
                                            <p:fltVal val="-90"/>
                                          </p:val>
                                        </p:tav>
                                        <p:tav tm="100000">
                                          <p:val>
                                            <p:fltVal val="0"/>
                                          </p:val>
                                        </p:tav>
                                      </p:tavLst>
                                    </p:anim>
                                    <p:anim calcmode="lin" valueType="num">
                                      <p:cBhvr>
                                        <p:cTn id="99" dur="800" decel="100000" fill="hold"/>
                                        <p:tgtEl>
                                          <p:spTgt spid="334924"/>
                                        </p:tgtEl>
                                        <p:attrNameLst>
                                          <p:attrName>ppt_x</p:attrName>
                                        </p:attrNameLst>
                                      </p:cBhvr>
                                      <p:tavLst>
                                        <p:tav tm="0">
                                          <p:val>
                                            <p:strVal val="#ppt_x+0.4"/>
                                          </p:val>
                                        </p:tav>
                                        <p:tav tm="100000">
                                          <p:val>
                                            <p:strVal val="#ppt_x-0.05"/>
                                          </p:val>
                                        </p:tav>
                                      </p:tavLst>
                                    </p:anim>
                                    <p:anim calcmode="lin" valueType="num">
                                      <p:cBhvr>
                                        <p:cTn id="100" dur="800" decel="100000" fill="hold"/>
                                        <p:tgtEl>
                                          <p:spTgt spid="334924"/>
                                        </p:tgtEl>
                                        <p:attrNameLst>
                                          <p:attrName>ppt_y</p:attrName>
                                        </p:attrNameLst>
                                      </p:cBhvr>
                                      <p:tavLst>
                                        <p:tav tm="0">
                                          <p:val>
                                            <p:strVal val="#ppt_y-0.4"/>
                                          </p:val>
                                        </p:tav>
                                        <p:tav tm="100000">
                                          <p:val>
                                            <p:strVal val="#ppt_y+0.1"/>
                                          </p:val>
                                        </p:tav>
                                      </p:tavLst>
                                    </p:anim>
                                    <p:anim calcmode="lin" valueType="num">
                                      <p:cBhvr>
                                        <p:cTn id="101" dur="200" accel="100000" fill="hold">
                                          <p:stCondLst>
                                            <p:cond delay="800"/>
                                          </p:stCondLst>
                                        </p:cTn>
                                        <p:tgtEl>
                                          <p:spTgt spid="334924"/>
                                        </p:tgtEl>
                                        <p:attrNameLst>
                                          <p:attrName>ppt_x</p:attrName>
                                        </p:attrNameLst>
                                      </p:cBhvr>
                                      <p:tavLst>
                                        <p:tav tm="0">
                                          <p:val>
                                            <p:strVal val="#ppt_x-0.05"/>
                                          </p:val>
                                        </p:tav>
                                        <p:tav tm="100000">
                                          <p:val>
                                            <p:strVal val="#ppt_x"/>
                                          </p:val>
                                        </p:tav>
                                      </p:tavLst>
                                    </p:anim>
                                    <p:anim calcmode="lin" valueType="num">
                                      <p:cBhvr>
                                        <p:cTn id="102" dur="200" accel="100000" fill="hold">
                                          <p:stCondLst>
                                            <p:cond delay="800"/>
                                          </p:stCondLst>
                                        </p:cTn>
                                        <p:tgtEl>
                                          <p:spTgt spid="334924"/>
                                        </p:tgtEl>
                                        <p:attrNameLst>
                                          <p:attrName>ppt_y</p:attrName>
                                        </p:attrNameLst>
                                      </p:cBhvr>
                                      <p:tavLst>
                                        <p:tav tm="0">
                                          <p:val>
                                            <p:strVal val="#ppt_y+0.1"/>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0" presetClass="entr" presetSubtype="0" fill="hold" grpId="0" nodeType="clickEffect">
                                  <p:stCondLst>
                                    <p:cond delay="0"/>
                                  </p:stCondLst>
                                  <p:childTnLst>
                                    <p:set>
                                      <p:cBhvr>
                                        <p:cTn id="106" dur="1" fill="hold">
                                          <p:stCondLst>
                                            <p:cond delay="0"/>
                                          </p:stCondLst>
                                        </p:cTn>
                                        <p:tgtEl>
                                          <p:spTgt spid="334925"/>
                                        </p:tgtEl>
                                        <p:attrNameLst>
                                          <p:attrName>style.visibility</p:attrName>
                                        </p:attrNameLst>
                                      </p:cBhvr>
                                      <p:to>
                                        <p:strVal val="visible"/>
                                      </p:to>
                                    </p:set>
                                    <p:animEffect transition="in" filter="fade">
                                      <p:cBhvr>
                                        <p:cTn id="107" dur="800" decel="100000"/>
                                        <p:tgtEl>
                                          <p:spTgt spid="334925"/>
                                        </p:tgtEl>
                                      </p:cBhvr>
                                    </p:animEffect>
                                    <p:anim calcmode="lin" valueType="num">
                                      <p:cBhvr>
                                        <p:cTn id="108" dur="800" decel="100000" fill="hold"/>
                                        <p:tgtEl>
                                          <p:spTgt spid="334925"/>
                                        </p:tgtEl>
                                        <p:attrNameLst>
                                          <p:attrName>style.rotation</p:attrName>
                                        </p:attrNameLst>
                                      </p:cBhvr>
                                      <p:tavLst>
                                        <p:tav tm="0">
                                          <p:val>
                                            <p:fltVal val="-90"/>
                                          </p:val>
                                        </p:tav>
                                        <p:tav tm="100000">
                                          <p:val>
                                            <p:fltVal val="0"/>
                                          </p:val>
                                        </p:tav>
                                      </p:tavLst>
                                    </p:anim>
                                    <p:anim calcmode="lin" valueType="num">
                                      <p:cBhvr>
                                        <p:cTn id="109" dur="800" decel="100000" fill="hold"/>
                                        <p:tgtEl>
                                          <p:spTgt spid="334925"/>
                                        </p:tgtEl>
                                        <p:attrNameLst>
                                          <p:attrName>ppt_x</p:attrName>
                                        </p:attrNameLst>
                                      </p:cBhvr>
                                      <p:tavLst>
                                        <p:tav tm="0">
                                          <p:val>
                                            <p:strVal val="#ppt_x+0.4"/>
                                          </p:val>
                                        </p:tav>
                                        <p:tav tm="100000">
                                          <p:val>
                                            <p:strVal val="#ppt_x-0.05"/>
                                          </p:val>
                                        </p:tav>
                                      </p:tavLst>
                                    </p:anim>
                                    <p:anim calcmode="lin" valueType="num">
                                      <p:cBhvr>
                                        <p:cTn id="110" dur="800" decel="100000" fill="hold"/>
                                        <p:tgtEl>
                                          <p:spTgt spid="334925"/>
                                        </p:tgtEl>
                                        <p:attrNameLst>
                                          <p:attrName>ppt_y</p:attrName>
                                        </p:attrNameLst>
                                      </p:cBhvr>
                                      <p:tavLst>
                                        <p:tav tm="0">
                                          <p:val>
                                            <p:strVal val="#ppt_y-0.4"/>
                                          </p:val>
                                        </p:tav>
                                        <p:tav tm="100000">
                                          <p:val>
                                            <p:strVal val="#ppt_y+0.1"/>
                                          </p:val>
                                        </p:tav>
                                      </p:tavLst>
                                    </p:anim>
                                    <p:anim calcmode="lin" valueType="num">
                                      <p:cBhvr>
                                        <p:cTn id="111" dur="200" accel="100000" fill="hold">
                                          <p:stCondLst>
                                            <p:cond delay="800"/>
                                          </p:stCondLst>
                                        </p:cTn>
                                        <p:tgtEl>
                                          <p:spTgt spid="334925"/>
                                        </p:tgtEl>
                                        <p:attrNameLst>
                                          <p:attrName>ppt_x</p:attrName>
                                        </p:attrNameLst>
                                      </p:cBhvr>
                                      <p:tavLst>
                                        <p:tav tm="0">
                                          <p:val>
                                            <p:strVal val="#ppt_x-0.05"/>
                                          </p:val>
                                        </p:tav>
                                        <p:tav tm="100000">
                                          <p:val>
                                            <p:strVal val="#ppt_x"/>
                                          </p:val>
                                        </p:tav>
                                      </p:tavLst>
                                    </p:anim>
                                    <p:anim calcmode="lin" valueType="num">
                                      <p:cBhvr>
                                        <p:cTn id="112" dur="200" accel="100000" fill="hold">
                                          <p:stCondLst>
                                            <p:cond delay="800"/>
                                          </p:stCondLst>
                                        </p:cTn>
                                        <p:tgtEl>
                                          <p:spTgt spid="334925"/>
                                        </p:tgtEl>
                                        <p:attrNameLst>
                                          <p:attrName>ppt_y</p:attrName>
                                        </p:attrNameLst>
                                      </p:cBhvr>
                                      <p:tavLst>
                                        <p:tav tm="0">
                                          <p:val>
                                            <p:strVal val="#ppt_y+0.1"/>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0" presetClass="entr" presetSubtype="0" fill="hold" grpId="0" nodeType="clickEffect">
                                  <p:stCondLst>
                                    <p:cond delay="0"/>
                                  </p:stCondLst>
                                  <p:childTnLst>
                                    <p:set>
                                      <p:cBhvr>
                                        <p:cTn id="116" dur="1" fill="hold">
                                          <p:stCondLst>
                                            <p:cond delay="0"/>
                                          </p:stCondLst>
                                        </p:cTn>
                                        <p:tgtEl>
                                          <p:spTgt spid="334926"/>
                                        </p:tgtEl>
                                        <p:attrNameLst>
                                          <p:attrName>style.visibility</p:attrName>
                                        </p:attrNameLst>
                                      </p:cBhvr>
                                      <p:to>
                                        <p:strVal val="visible"/>
                                      </p:to>
                                    </p:set>
                                    <p:animEffect transition="in" filter="fade">
                                      <p:cBhvr>
                                        <p:cTn id="117" dur="800" decel="100000"/>
                                        <p:tgtEl>
                                          <p:spTgt spid="334926"/>
                                        </p:tgtEl>
                                      </p:cBhvr>
                                    </p:animEffect>
                                    <p:anim calcmode="lin" valueType="num">
                                      <p:cBhvr>
                                        <p:cTn id="118" dur="800" decel="100000" fill="hold"/>
                                        <p:tgtEl>
                                          <p:spTgt spid="334926"/>
                                        </p:tgtEl>
                                        <p:attrNameLst>
                                          <p:attrName>style.rotation</p:attrName>
                                        </p:attrNameLst>
                                      </p:cBhvr>
                                      <p:tavLst>
                                        <p:tav tm="0">
                                          <p:val>
                                            <p:fltVal val="-90"/>
                                          </p:val>
                                        </p:tav>
                                        <p:tav tm="100000">
                                          <p:val>
                                            <p:fltVal val="0"/>
                                          </p:val>
                                        </p:tav>
                                      </p:tavLst>
                                    </p:anim>
                                    <p:anim calcmode="lin" valueType="num">
                                      <p:cBhvr>
                                        <p:cTn id="119" dur="800" decel="100000" fill="hold"/>
                                        <p:tgtEl>
                                          <p:spTgt spid="334926"/>
                                        </p:tgtEl>
                                        <p:attrNameLst>
                                          <p:attrName>ppt_x</p:attrName>
                                        </p:attrNameLst>
                                      </p:cBhvr>
                                      <p:tavLst>
                                        <p:tav tm="0">
                                          <p:val>
                                            <p:strVal val="#ppt_x+0.4"/>
                                          </p:val>
                                        </p:tav>
                                        <p:tav tm="100000">
                                          <p:val>
                                            <p:strVal val="#ppt_x-0.05"/>
                                          </p:val>
                                        </p:tav>
                                      </p:tavLst>
                                    </p:anim>
                                    <p:anim calcmode="lin" valueType="num">
                                      <p:cBhvr>
                                        <p:cTn id="120" dur="800" decel="100000" fill="hold"/>
                                        <p:tgtEl>
                                          <p:spTgt spid="334926"/>
                                        </p:tgtEl>
                                        <p:attrNameLst>
                                          <p:attrName>ppt_y</p:attrName>
                                        </p:attrNameLst>
                                      </p:cBhvr>
                                      <p:tavLst>
                                        <p:tav tm="0">
                                          <p:val>
                                            <p:strVal val="#ppt_y-0.4"/>
                                          </p:val>
                                        </p:tav>
                                        <p:tav tm="100000">
                                          <p:val>
                                            <p:strVal val="#ppt_y+0.1"/>
                                          </p:val>
                                        </p:tav>
                                      </p:tavLst>
                                    </p:anim>
                                    <p:anim calcmode="lin" valueType="num">
                                      <p:cBhvr>
                                        <p:cTn id="121" dur="200" accel="100000" fill="hold">
                                          <p:stCondLst>
                                            <p:cond delay="800"/>
                                          </p:stCondLst>
                                        </p:cTn>
                                        <p:tgtEl>
                                          <p:spTgt spid="334926"/>
                                        </p:tgtEl>
                                        <p:attrNameLst>
                                          <p:attrName>ppt_x</p:attrName>
                                        </p:attrNameLst>
                                      </p:cBhvr>
                                      <p:tavLst>
                                        <p:tav tm="0">
                                          <p:val>
                                            <p:strVal val="#ppt_x-0.05"/>
                                          </p:val>
                                        </p:tav>
                                        <p:tav tm="100000">
                                          <p:val>
                                            <p:strVal val="#ppt_x"/>
                                          </p:val>
                                        </p:tav>
                                      </p:tavLst>
                                    </p:anim>
                                    <p:anim calcmode="lin" valueType="num">
                                      <p:cBhvr>
                                        <p:cTn id="122" dur="200" accel="100000" fill="hold">
                                          <p:stCondLst>
                                            <p:cond delay="800"/>
                                          </p:stCondLst>
                                        </p:cTn>
                                        <p:tgtEl>
                                          <p:spTgt spid="334926"/>
                                        </p:tgtEl>
                                        <p:attrNameLst>
                                          <p:attrName>ppt_y</p:attrName>
                                        </p:attrNameLst>
                                      </p:cBhvr>
                                      <p:tavLst>
                                        <p:tav tm="0">
                                          <p:val>
                                            <p:strVal val="#ppt_y+0.1"/>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0" presetClass="entr" presetSubtype="0" fill="hold" grpId="0" nodeType="clickEffect">
                                  <p:stCondLst>
                                    <p:cond delay="0"/>
                                  </p:stCondLst>
                                  <p:childTnLst>
                                    <p:set>
                                      <p:cBhvr>
                                        <p:cTn id="126" dur="1" fill="hold">
                                          <p:stCondLst>
                                            <p:cond delay="0"/>
                                          </p:stCondLst>
                                        </p:cTn>
                                        <p:tgtEl>
                                          <p:spTgt spid="334927"/>
                                        </p:tgtEl>
                                        <p:attrNameLst>
                                          <p:attrName>style.visibility</p:attrName>
                                        </p:attrNameLst>
                                      </p:cBhvr>
                                      <p:to>
                                        <p:strVal val="visible"/>
                                      </p:to>
                                    </p:set>
                                    <p:animEffect transition="in" filter="fade">
                                      <p:cBhvr>
                                        <p:cTn id="127" dur="800" decel="100000"/>
                                        <p:tgtEl>
                                          <p:spTgt spid="334927"/>
                                        </p:tgtEl>
                                      </p:cBhvr>
                                    </p:animEffect>
                                    <p:anim calcmode="lin" valueType="num">
                                      <p:cBhvr>
                                        <p:cTn id="128" dur="800" decel="100000" fill="hold"/>
                                        <p:tgtEl>
                                          <p:spTgt spid="334927"/>
                                        </p:tgtEl>
                                        <p:attrNameLst>
                                          <p:attrName>style.rotation</p:attrName>
                                        </p:attrNameLst>
                                      </p:cBhvr>
                                      <p:tavLst>
                                        <p:tav tm="0">
                                          <p:val>
                                            <p:fltVal val="-90"/>
                                          </p:val>
                                        </p:tav>
                                        <p:tav tm="100000">
                                          <p:val>
                                            <p:fltVal val="0"/>
                                          </p:val>
                                        </p:tav>
                                      </p:tavLst>
                                    </p:anim>
                                    <p:anim calcmode="lin" valueType="num">
                                      <p:cBhvr>
                                        <p:cTn id="129" dur="800" decel="100000" fill="hold"/>
                                        <p:tgtEl>
                                          <p:spTgt spid="334927"/>
                                        </p:tgtEl>
                                        <p:attrNameLst>
                                          <p:attrName>ppt_x</p:attrName>
                                        </p:attrNameLst>
                                      </p:cBhvr>
                                      <p:tavLst>
                                        <p:tav tm="0">
                                          <p:val>
                                            <p:strVal val="#ppt_x+0.4"/>
                                          </p:val>
                                        </p:tav>
                                        <p:tav tm="100000">
                                          <p:val>
                                            <p:strVal val="#ppt_x-0.05"/>
                                          </p:val>
                                        </p:tav>
                                      </p:tavLst>
                                    </p:anim>
                                    <p:anim calcmode="lin" valueType="num">
                                      <p:cBhvr>
                                        <p:cTn id="130" dur="800" decel="100000" fill="hold"/>
                                        <p:tgtEl>
                                          <p:spTgt spid="334927"/>
                                        </p:tgtEl>
                                        <p:attrNameLst>
                                          <p:attrName>ppt_y</p:attrName>
                                        </p:attrNameLst>
                                      </p:cBhvr>
                                      <p:tavLst>
                                        <p:tav tm="0">
                                          <p:val>
                                            <p:strVal val="#ppt_y-0.4"/>
                                          </p:val>
                                        </p:tav>
                                        <p:tav tm="100000">
                                          <p:val>
                                            <p:strVal val="#ppt_y+0.1"/>
                                          </p:val>
                                        </p:tav>
                                      </p:tavLst>
                                    </p:anim>
                                    <p:anim calcmode="lin" valueType="num">
                                      <p:cBhvr>
                                        <p:cTn id="131" dur="200" accel="100000" fill="hold">
                                          <p:stCondLst>
                                            <p:cond delay="800"/>
                                          </p:stCondLst>
                                        </p:cTn>
                                        <p:tgtEl>
                                          <p:spTgt spid="334927"/>
                                        </p:tgtEl>
                                        <p:attrNameLst>
                                          <p:attrName>ppt_x</p:attrName>
                                        </p:attrNameLst>
                                      </p:cBhvr>
                                      <p:tavLst>
                                        <p:tav tm="0">
                                          <p:val>
                                            <p:strVal val="#ppt_x-0.05"/>
                                          </p:val>
                                        </p:tav>
                                        <p:tav tm="100000">
                                          <p:val>
                                            <p:strVal val="#ppt_x"/>
                                          </p:val>
                                        </p:tav>
                                      </p:tavLst>
                                    </p:anim>
                                    <p:anim calcmode="lin" valueType="num">
                                      <p:cBhvr>
                                        <p:cTn id="132" dur="200" accel="100000" fill="hold">
                                          <p:stCondLst>
                                            <p:cond delay="800"/>
                                          </p:stCondLst>
                                        </p:cTn>
                                        <p:tgtEl>
                                          <p:spTgt spid="334927"/>
                                        </p:tgtEl>
                                        <p:attrNameLst>
                                          <p:attrName>ppt_y</p:attrName>
                                        </p:attrNameLst>
                                      </p:cBhvr>
                                      <p:tavLst>
                                        <p:tav tm="0">
                                          <p:val>
                                            <p:strVal val="#ppt_y+0.1"/>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0" presetClass="entr" presetSubtype="0" fill="hold" grpId="0" nodeType="clickEffect">
                                  <p:stCondLst>
                                    <p:cond delay="0"/>
                                  </p:stCondLst>
                                  <p:childTnLst>
                                    <p:set>
                                      <p:cBhvr>
                                        <p:cTn id="136" dur="1" fill="hold">
                                          <p:stCondLst>
                                            <p:cond delay="0"/>
                                          </p:stCondLst>
                                        </p:cTn>
                                        <p:tgtEl>
                                          <p:spTgt spid="334850"/>
                                        </p:tgtEl>
                                        <p:attrNameLst>
                                          <p:attrName>style.visibility</p:attrName>
                                        </p:attrNameLst>
                                      </p:cBhvr>
                                      <p:to>
                                        <p:strVal val="visible"/>
                                      </p:to>
                                    </p:set>
                                    <p:animEffect transition="in" filter="fade">
                                      <p:cBhvr>
                                        <p:cTn id="137" dur="800" decel="100000"/>
                                        <p:tgtEl>
                                          <p:spTgt spid="334850"/>
                                        </p:tgtEl>
                                      </p:cBhvr>
                                    </p:animEffect>
                                    <p:anim calcmode="lin" valueType="num">
                                      <p:cBhvr>
                                        <p:cTn id="138" dur="800" decel="100000" fill="hold"/>
                                        <p:tgtEl>
                                          <p:spTgt spid="334850"/>
                                        </p:tgtEl>
                                        <p:attrNameLst>
                                          <p:attrName>style.rotation</p:attrName>
                                        </p:attrNameLst>
                                      </p:cBhvr>
                                      <p:tavLst>
                                        <p:tav tm="0">
                                          <p:val>
                                            <p:fltVal val="-90"/>
                                          </p:val>
                                        </p:tav>
                                        <p:tav tm="100000">
                                          <p:val>
                                            <p:fltVal val="0"/>
                                          </p:val>
                                        </p:tav>
                                      </p:tavLst>
                                    </p:anim>
                                    <p:anim calcmode="lin" valueType="num">
                                      <p:cBhvr>
                                        <p:cTn id="139" dur="800" decel="100000" fill="hold"/>
                                        <p:tgtEl>
                                          <p:spTgt spid="334850"/>
                                        </p:tgtEl>
                                        <p:attrNameLst>
                                          <p:attrName>ppt_x</p:attrName>
                                        </p:attrNameLst>
                                      </p:cBhvr>
                                      <p:tavLst>
                                        <p:tav tm="0">
                                          <p:val>
                                            <p:strVal val="#ppt_x+0.4"/>
                                          </p:val>
                                        </p:tav>
                                        <p:tav tm="100000">
                                          <p:val>
                                            <p:strVal val="#ppt_x-0.05"/>
                                          </p:val>
                                        </p:tav>
                                      </p:tavLst>
                                    </p:anim>
                                    <p:anim calcmode="lin" valueType="num">
                                      <p:cBhvr>
                                        <p:cTn id="140" dur="800" decel="100000" fill="hold"/>
                                        <p:tgtEl>
                                          <p:spTgt spid="334850"/>
                                        </p:tgtEl>
                                        <p:attrNameLst>
                                          <p:attrName>ppt_y</p:attrName>
                                        </p:attrNameLst>
                                      </p:cBhvr>
                                      <p:tavLst>
                                        <p:tav tm="0">
                                          <p:val>
                                            <p:strVal val="#ppt_y-0.4"/>
                                          </p:val>
                                        </p:tav>
                                        <p:tav tm="100000">
                                          <p:val>
                                            <p:strVal val="#ppt_y+0.1"/>
                                          </p:val>
                                        </p:tav>
                                      </p:tavLst>
                                    </p:anim>
                                    <p:anim calcmode="lin" valueType="num">
                                      <p:cBhvr>
                                        <p:cTn id="141" dur="200" accel="100000" fill="hold">
                                          <p:stCondLst>
                                            <p:cond delay="800"/>
                                          </p:stCondLst>
                                        </p:cTn>
                                        <p:tgtEl>
                                          <p:spTgt spid="334850"/>
                                        </p:tgtEl>
                                        <p:attrNameLst>
                                          <p:attrName>ppt_x</p:attrName>
                                        </p:attrNameLst>
                                      </p:cBhvr>
                                      <p:tavLst>
                                        <p:tav tm="0">
                                          <p:val>
                                            <p:strVal val="#ppt_x-0.05"/>
                                          </p:val>
                                        </p:tav>
                                        <p:tav tm="100000">
                                          <p:val>
                                            <p:strVal val="#ppt_x"/>
                                          </p:val>
                                        </p:tav>
                                      </p:tavLst>
                                    </p:anim>
                                    <p:anim calcmode="lin" valueType="num">
                                      <p:cBhvr>
                                        <p:cTn id="142" dur="200" accel="100000" fill="hold">
                                          <p:stCondLst>
                                            <p:cond delay="800"/>
                                          </p:stCondLst>
                                        </p:cTn>
                                        <p:tgtEl>
                                          <p:spTgt spid="334850"/>
                                        </p:tgtEl>
                                        <p:attrNameLst>
                                          <p:attrName>ppt_y</p:attrName>
                                        </p:attrNameLst>
                                      </p:cBhvr>
                                      <p:tavLst>
                                        <p:tav tm="0">
                                          <p:val>
                                            <p:strVal val="#ppt_y+0.1"/>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0" presetClass="entr" presetSubtype="0" fill="hold" grpId="0" nodeType="clickEffect">
                                  <p:stCondLst>
                                    <p:cond delay="0"/>
                                  </p:stCondLst>
                                  <p:childTnLst>
                                    <p:set>
                                      <p:cBhvr>
                                        <p:cTn id="146" dur="1" fill="hold">
                                          <p:stCondLst>
                                            <p:cond delay="0"/>
                                          </p:stCondLst>
                                        </p:cTn>
                                        <p:tgtEl>
                                          <p:spTgt spid="334928"/>
                                        </p:tgtEl>
                                        <p:attrNameLst>
                                          <p:attrName>style.visibility</p:attrName>
                                        </p:attrNameLst>
                                      </p:cBhvr>
                                      <p:to>
                                        <p:strVal val="visible"/>
                                      </p:to>
                                    </p:set>
                                    <p:animEffect transition="in" filter="fade">
                                      <p:cBhvr>
                                        <p:cTn id="147" dur="800" decel="100000"/>
                                        <p:tgtEl>
                                          <p:spTgt spid="334928"/>
                                        </p:tgtEl>
                                      </p:cBhvr>
                                    </p:animEffect>
                                    <p:anim calcmode="lin" valueType="num">
                                      <p:cBhvr>
                                        <p:cTn id="148" dur="800" decel="100000" fill="hold"/>
                                        <p:tgtEl>
                                          <p:spTgt spid="334928"/>
                                        </p:tgtEl>
                                        <p:attrNameLst>
                                          <p:attrName>style.rotation</p:attrName>
                                        </p:attrNameLst>
                                      </p:cBhvr>
                                      <p:tavLst>
                                        <p:tav tm="0">
                                          <p:val>
                                            <p:fltVal val="-90"/>
                                          </p:val>
                                        </p:tav>
                                        <p:tav tm="100000">
                                          <p:val>
                                            <p:fltVal val="0"/>
                                          </p:val>
                                        </p:tav>
                                      </p:tavLst>
                                    </p:anim>
                                    <p:anim calcmode="lin" valueType="num">
                                      <p:cBhvr>
                                        <p:cTn id="149" dur="800" decel="100000" fill="hold"/>
                                        <p:tgtEl>
                                          <p:spTgt spid="334928"/>
                                        </p:tgtEl>
                                        <p:attrNameLst>
                                          <p:attrName>ppt_x</p:attrName>
                                        </p:attrNameLst>
                                      </p:cBhvr>
                                      <p:tavLst>
                                        <p:tav tm="0">
                                          <p:val>
                                            <p:strVal val="#ppt_x+0.4"/>
                                          </p:val>
                                        </p:tav>
                                        <p:tav tm="100000">
                                          <p:val>
                                            <p:strVal val="#ppt_x-0.05"/>
                                          </p:val>
                                        </p:tav>
                                      </p:tavLst>
                                    </p:anim>
                                    <p:anim calcmode="lin" valueType="num">
                                      <p:cBhvr>
                                        <p:cTn id="150" dur="800" decel="100000" fill="hold"/>
                                        <p:tgtEl>
                                          <p:spTgt spid="334928"/>
                                        </p:tgtEl>
                                        <p:attrNameLst>
                                          <p:attrName>ppt_y</p:attrName>
                                        </p:attrNameLst>
                                      </p:cBhvr>
                                      <p:tavLst>
                                        <p:tav tm="0">
                                          <p:val>
                                            <p:strVal val="#ppt_y-0.4"/>
                                          </p:val>
                                        </p:tav>
                                        <p:tav tm="100000">
                                          <p:val>
                                            <p:strVal val="#ppt_y+0.1"/>
                                          </p:val>
                                        </p:tav>
                                      </p:tavLst>
                                    </p:anim>
                                    <p:anim calcmode="lin" valueType="num">
                                      <p:cBhvr>
                                        <p:cTn id="151" dur="200" accel="100000" fill="hold">
                                          <p:stCondLst>
                                            <p:cond delay="800"/>
                                          </p:stCondLst>
                                        </p:cTn>
                                        <p:tgtEl>
                                          <p:spTgt spid="334928"/>
                                        </p:tgtEl>
                                        <p:attrNameLst>
                                          <p:attrName>ppt_x</p:attrName>
                                        </p:attrNameLst>
                                      </p:cBhvr>
                                      <p:tavLst>
                                        <p:tav tm="0">
                                          <p:val>
                                            <p:strVal val="#ppt_x-0.05"/>
                                          </p:val>
                                        </p:tav>
                                        <p:tav tm="100000">
                                          <p:val>
                                            <p:strVal val="#ppt_x"/>
                                          </p:val>
                                        </p:tav>
                                      </p:tavLst>
                                    </p:anim>
                                    <p:anim calcmode="lin" valueType="num">
                                      <p:cBhvr>
                                        <p:cTn id="152" dur="200" accel="100000" fill="hold">
                                          <p:stCondLst>
                                            <p:cond delay="800"/>
                                          </p:stCondLst>
                                        </p:cTn>
                                        <p:tgtEl>
                                          <p:spTgt spid="334928"/>
                                        </p:tgtEl>
                                        <p:attrNameLst>
                                          <p:attrName>ppt_y</p:attrName>
                                        </p:attrNameLst>
                                      </p:cBhvr>
                                      <p:tavLst>
                                        <p:tav tm="0">
                                          <p:val>
                                            <p:strVal val="#ppt_y+0.1"/>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0" presetClass="entr" presetSubtype="0" fill="hold" grpId="0" nodeType="clickEffect">
                                  <p:stCondLst>
                                    <p:cond delay="0"/>
                                  </p:stCondLst>
                                  <p:childTnLst>
                                    <p:set>
                                      <p:cBhvr>
                                        <p:cTn id="156" dur="1" fill="hold">
                                          <p:stCondLst>
                                            <p:cond delay="0"/>
                                          </p:stCondLst>
                                        </p:cTn>
                                        <p:tgtEl>
                                          <p:spTgt spid="334929"/>
                                        </p:tgtEl>
                                        <p:attrNameLst>
                                          <p:attrName>style.visibility</p:attrName>
                                        </p:attrNameLst>
                                      </p:cBhvr>
                                      <p:to>
                                        <p:strVal val="visible"/>
                                      </p:to>
                                    </p:set>
                                    <p:animEffect transition="in" filter="fade">
                                      <p:cBhvr>
                                        <p:cTn id="157" dur="800" decel="100000"/>
                                        <p:tgtEl>
                                          <p:spTgt spid="334929"/>
                                        </p:tgtEl>
                                      </p:cBhvr>
                                    </p:animEffect>
                                    <p:anim calcmode="lin" valueType="num">
                                      <p:cBhvr>
                                        <p:cTn id="158" dur="800" decel="100000" fill="hold"/>
                                        <p:tgtEl>
                                          <p:spTgt spid="334929"/>
                                        </p:tgtEl>
                                        <p:attrNameLst>
                                          <p:attrName>style.rotation</p:attrName>
                                        </p:attrNameLst>
                                      </p:cBhvr>
                                      <p:tavLst>
                                        <p:tav tm="0">
                                          <p:val>
                                            <p:fltVal val="-90"/>
                                          </p:val>
                                        </p:tav>
                                        <p:tav tm="100000">
                                          <p:val>
                                            <p:fltVal val="0"/>
                                          </p:val>
                                        </p:tav>
                                      </p:tavLst>
                                    </p:anim>
                                    <p:anim calcmode="lin" valueType="num">
                                      <p:cBhvr>
                                        <p:cTn id="159" dur="800" decel="100000" fill="hold"/>
                                        <p:tgtEl>
                                          <p:spTgt spid="334929"/>
                                        </p:tgtEl>
                                        <p:attrNameLst>
                                          <p:attrName>ppt_x</p:attrName>
                                        </p:attrNameLst>
                                      </p:cBhvr>
                                      <p:tavLst>
                                        <p:tav tm="0">
                                          <p:val>
                                            <p:strVal val="#ppt_x+0.4"/>
                                          </p:val>
                                        </p:tav>
                                        <p:tav tm="100000">
                                          <p:val>
                                            <p:strVal val="#ppt_x-0.05"/>
                                          </p:val>
                                        </p:tav>
                                      </p:tavLst>
                                    </p:anim>
                                    <p:anim calcmode="lin" valueType="num">
                                      <p:cBhvr>
                                        <p:cTn id="160" dur="800" decel="100000" fill="hold"/>
                                        <p:tgtEl>
                                          <p:spTgt spid="334929"/>
                                        </p:tgtEl>
                                        <p:attrNameLst>
                                          <p:attrName>ppt_y</p:attrName>
                                        </p:attrNameLst>
                                      </p:cBhvr>
                                      <p:tavLst>
                                        <p:tav tm="0">
                                          <p:val>
                                            <p:strVal val="#ppt_y-0.4"/>
                                          </p:val>
                                        </p:tav>
                                        <p:tav tm="100000">
                                          <p:val>
                                            <p:strVal val="#ppt_y+0.1"/>
                                          </p:val>
                                        </p:tav>
                                      </p:tavLst>
                                    </p:anim>
                                    <p:anim calcmode="lin" valueType="num">
                                      <p:cBhvr>
                                        <p:cTn id="161" dur="200" accel="100000" fill="hold">
                                          <p:stCondLst>
                                            <p:cond delay="800"/>
                                          </p:stCondLst>
                                        </p:cTn>
                                        <p:tgtEl>
                                          <p:spTgt spid="334929"/>
                                        </p:tgtEl>
                                        <p:attrNameLst>
                                          <p:attrName>ppt_x</p:attrName>
                                        </p:attrNameLst>
                                      </p:cBhvr>
                                      <p:tavLst>
                                        <p:tav tm="0">
                                          <p:val>
                                            <p:strVal val="#ppt_x-0.05"/>
                                          </p:val>
                                        </p:tav>
                                        <p:tav tm="100000">
                                          <p:val>
                                            <p:strVal val="#ppt_x"/>
                                          </p:val>
                                        </p:tav>
                                      </p:tavLst>
                                    </p:anim>
                                    <p:anim calcmode="lin" valueType="num">
                                      <p:cBhvr>
                                        <p:cTn id="162" dur="200" accel="100000" fill="hold">
                                          <p:stCondLst>
                                            <p:cond delay="800"/>
                                          </p:stCondLst>
                                        </p:cTn>
                                        <p:tgtEl>
                                          <p:spTgt spid="334929"/>
                                        </p:tgtEl>
                                        <p:attrNameLst>
                                          <p:attrName>ppt_y</p:attrName>
                                        </p:attrNameLst>
                                      </p:cBhvr>
                                      <p:tavLst>
                                        <p:tav tm="0">
                                          <p:val>
                                            <p:strVal val="#ppt_y+0.1"/>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30" presetClass="entr" presetSubtype="0" fill="hold" grpId="0" nodeType="clickEffect">
                                  <p:stCondLst>
                                    <p:cond delay="0"/>
                                  </p:stCondLst>
                                  <p:childTnLst>
                                    <p:set>
                                      <p:cBhvr>
                                        <p:cTn id="166" dur="1" fill="hold">
                                          <p:stCondLst>
                                            <p:cond delay="0"/>
                                          </p:stCondLst>
                                        </p:cTn>
                                        <p:tgtEl>
                                          <p:spTgt spid="334930"/>
                                        </p:tgtEl>
                                        <p:attrNameLst>
                                          <p:attrName>style.visibility</p:attrName>
                                        </p:attrNameLst>
                                      </p:cBhvr>
                                      <p:to>
                                        <p:strVal val="visible"/>
                                      </p:to>
                                    </p:set>
                                    <p:animEffect transition="in" filter="fade">
                                      <p:cBhvr>
                                        <p:cTn id="167" dur="800" decel="100000"/>
                                        <p:tgtEl>
                                          <p:spTgt spid="334930"/>
                                        </p:tgtEl>
                                      </p:cBhvr>
                                    </p:animEffect>
                                    <p:anim calcmode="lin" valueType="num">
                                      <p:cBhvr>
                                        <p:cTn id="168" dur="800" decel="100000" fill="hold"/>
                                        <p:tgtEl>
                                          <p:spTgt spid="334930"/>
                                        </p:tgtEl>
                                        <p:attrNameLst>
                                          <p:attrName>style.rotation</p:attrName>
                                        </p:attrNameLst>
                                      </p:cBhvr>
                                      <p:tavLst>
                                        <p:tav tm="0">
                                          <p:val>
                                            <p:fltVal val="-90"/>
                                          </p:val>
                                        </p:tav>
                                        <p:tav tm="100000">
                                          <p:val>
                                            <p:fltVal val="0"/>
                                          </p:val>
                                        </p:tav>
                                      </p:tavLst>
                                    </p:anim>
                                    <p:anim calcmode="lin" valueType="num">
                                      <p:cBhvr>
                                        <p:cTn id="169" dur="800" decel="100000" fill="hold"/>
                                        <p:tgtEl>
                                          <p:spTgt spid="334930"/>
                                        </p:tgtEl>
                                        <p:attrNameLst>
                                          <p:attrName>ppt_x</p:attrName>
                                        </p:attrNameLst>
                                      </p:cBhvr>
                                      <p:tavLst>
                                        <p:tav tm="0">
                                          <p:val>
                                            <p:strVal val="#ppt_x+0.4"/>
                                          </p:val>
                                        </p:tav>
                                        <p:tav tm="100000">
                                          <p:val>
                                            <p:strVal val="#ppt_x-0.05"/>
                                          </p:val>
                                        </p:tav>
                                      </p:tavLst>
                                    </p:anim>
                                    <p:anim calcmode="lin" valueType="num">
                                      <p:cBhvr>
                                        <p:cTn id="170" dur="800" decel="100000" fill="hold"/>
                                        <p:tgtEl>
                                          <p:spTgt spid="334930"/>
                                        </p:tgtEl>
                                        <p:attrNameLst>
                                          <p:attrName>ppt_y</p:attrName>
                                        </p:attrNameLst>
                                      </p:cBhvr>
                                      <p:tavLst>
                                        <p:tav tm="0">
                                          <p:val>
                                            <p:strVal val="#ppt_y-0.4"/>
                                          </p:val>
                                        </p:tav>
                                        <p:tav tm="100000">
                                          <p:val>
                                            <p:strVal val="#ppt_y+0.1"/>
                                          </p:val>
                                        </p:tav>
                                      </p:tavLst>
                                    </p:anim>
                                    <p:anim calcmode="lin" valueType="num">
                                      <p:cBhvr>
                                        <p:cTn id="171" dur="200" accel="100000" fill="hold">
                                          <p:stCondLst>
                                            <p:cond delay="800"/>
                                          </p:stCondLst>
                                        </p:cTn>
                                        <p:tgtEl>
                                          <p:spTgt spid="334930"/>
                                        </p:tgtEl>
                                        <p:attrNameLst>
                                          <p:attrName>ppt_x</p:attrName>
                                        </p:attrNameLst>
                                      </p:cBhvr>
                                      <p:tavLst>
                                        <p:tav tm="0">
                                          <p:val>
                                            <p:strVal val="#ppt_x-0.05"/>
                                          </p:val>
                                        </p:tav>
                                        <p:tav tm="100000">
                                          <p:val>
                                            <p:strVal val="#ppt_x"/>
                                          </p:val>
                                        </p:tav>
                                      </p:tavLst>
                                    </p:anim>
                                    <p:anim calcmode="lin" valueType="num">
                                      <p:cBhvr>
                                        <p:cTn id="172" dur="200" accel="100000" fill="hold">
                                          <p:stCondLst>
                                            <p:cond delay="800"/>
                                          </p:stCondLst>
                                        </p:cTn>
                                        <p:tgtEl>
                                          <p:spTgt spid="334930"/>
                                        </p:tgtEl>
                                        <p:attrNameLst>
                                          <p:attrName>ppt_y</p:attrName>
                                        </p:attrNameLst>
                                      </p:cBhvr>
                                      <p:tavLst>
                                        <p:tav tm="0">
                                          <p:val>
                                            <p:strVal val="#ppt_y+0.1"/>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30" presetClass="entr" presetSubtype="0" fill="hold" grpId="0" nodeType="clickEffect">
                                  <p:stCondLst>
                                    <p:cond delay="0"/>
                                  </p:stCondLst>
                                  <p:childTnLst>
                                    <p:set>
                                      <p:cBhvr>
                                        <p:cTn id="176" dur="1" fill="hold">
                                          <p:stCondLst>
                                            <p:cond delay="0"/>
                                          </p:stCondLst>
                                        </p:cTn>
                                        <p:tgtEl>
                                          <p:spTgt spid="334931"/>
                                        </p:tgtEl>
                                        <p:attrNameLst>
                                          <p:attrName>style.visibility</p:attrName>
                                        </p:attrNameLst>
                                      </p:cBhvr>
                                      <p:to>
                                        <p:strVal val="visible"/>
                                      </p:to>
                                    </p:set>
                                    <p:animEffect transition="in" filter="fade">
                                      <p:cBhvr>
                                        <p:cTn id="177" dur="800" decel="100000"/>
                                        <p:tgtEl>
                                          <p:spTgt spid="334931"/>
                                        </p:tgtEl>
                                      </p:cBhvr>
                                    </p:animEffect>
                                    <p:anim calcmode="lin" valueType="num">
                                      <p:cBhvr>
                                        <p:cTn id="178" dur="800" decel="100000" fill="hold"/>
                                        <p:tgtEl>
                                          <p:spTgt spid="334931"/>
                                        </p:tgtEl>
                                        <p:attrNameLst>
                                          <p:attrName>style.rotation</p:attrName>
                                        </p:attrNameLst>
                                      </p:cBhvr>
                                      <p:tavLst>
                                        <p:tav tm="0">
                                          <p:val>
                                            <p:fltVal val="-90"/>
                                          </p:val>
                                        </p:tav>
                                        <p:tav tm="100000">
                                          <p:val>
                                            <p:fltVal val="0"/>
                                          </p:val>
                                        </p:tav>
                                      </p:tavLst>
                                    </p:anim>
                                    <p:anim calcmode="lin" valueType="num">
                                      <p:cBhvr>
                                        <p:cTn id="179" dur="800" decel="100000" fill="hold"/>
                                        <p:tgtEl>
                                          <p:spTgt spid="334931"/>
                                        </p:tgtEl>
                                        <p:attrNameLst>
                                          <p:attrName>ppt_x</p:attrName>
                                        </p:attrNameLst>
                                      </p:cBhvr>
                                      <p:tavLst>
                                        <p:tav tm="0">
                                          <p:val>
                                            <p:strVal val="#ppt_x+0.4"/>
                                          </p:val>
                                        </p:tav>
                                        <p:tav tm="100000">
                                          <p:val>
                                            <p:strVal val="#ppt_x-0.05"/>
                                          </p:val>
                                        </p:tav>
                                      </p:tavLst>
                                    </p:anim>
                                    <p:anim calcmode="lin" valueType="num">
                                      <p:cBhvr>
                                        <p:cTn id="180" dur="800" decel="100000" fill="hold"/>
                                        <p:tgtEl>
                                          <p:spTgt spid="334931"/>
                                        </p:tgtEl>
                                        <p:attrNameLst>
                                          <p:attrName>ppt_y</p:attrName>
                                        </p:attrNameLst>
                                      </p:cBhvr>
                                      <p:tavLst>
                                        <p:tav tm="0">
                                          <p:val>
                                            <p:strVal val="#ppt_y-0.4"/>
                                          </p:val>
                                        </p:tav>
                                        <p:tav tm="100000">
                                          <p:val>
                                            <p:strVal val="#ppt_y+0.1"/>
                                          </p:val>
                                        </p:tav>
                                      </p:tavLst>
                                    </p:anim>
                                    <p:anim calcmode="lin" valueType="num">
                                      <p:cBhvr>
                                        <p:cTn id="181" dur="200" accel="100000" fill="hold">
                                          <p:stCondLst>
                                            <p:cond delay="800"/>
                                          </p:stCondLst>
                                        </p:cTn>
                                        <p:tgtEl>
                                          <p:spTgt spid="334931"/>
                                        </p:tgtEl>
                                        <p:attrNameLst>
                                          <p:attrName>ppt_x</p:attrName>
                                        </p:attrNameLst>
                                      </p:cBhvr>
                                      <p:tavLst>
                                        <p:tav tm="0">
                                          <p:val>
                                            <p:strVal val="#ppt_x-0.05"/>
                                          </p:val>
                                        </p:tav>
                                        <p:tav tm="100000">
                                          <p:val>
                                            <p:strVal val="#ppt_x"/>
                                          </p:val>
                                        </p:tav>
                                      </p:tavLst>
                                    </p:anim>
                                    <p:anim calcmode="lin" valueType="num">
                                      <p:cBhvr>
                                        <p:cTn id="182" dur="200" accel="100000" fill="hold">
                                          <p:stCondLst>
                                            <p:cond delay="800"/>
                                          </p:stCondLst>
                                        </p:cTn>
                                        <p:tgtEl>
                                          <p:spTgt spid="334931"/>
                                        </p:tgtEl>
                                        <p:attrNameLst>
                                          <p:attrName>ppt_y</p:attrName>
                                        </p:attrNameLst>
                                      </p:cBhvr>
                                      <p:tavLst>
                                        <p:tav tm="0">
                                          <p:val>
                                            <p:strVal val="#ppt_y+0.1"/>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0" presetClass="entr" presetSubtype="0" fill="hold" grpId="0" nodeType="clickEffect">
                                  <p:stCondLst>
                                    <p:cond delay="0"/>
                                  </p:stCondLst>
                                  <p:childTnLst>
                                    <p:set>
                                      <p:cBhvr>
                                        <p:cTn id="186" dur="1" fill="hold">
                                          <p:stCondLst>
                                            <p:cond delay="0"/>
                                          </p:stCondLst>
                                        </p:cTn>
                                        <p:tgtEl>
                                          <p:spTgt spid="334932"/>
                                        </p:tgtEl>
                                        <p:attrNameLst>
                                          <p:attrName>style.visibility</p:attrName>
                                        </p:attrNameLst>
                                      </p:cBhvr>
                                      <p:to>
                                        <p:strVal val="visible"/>
                                      </p:to>
                                    </p:set>
                                    <p:animEffect transition="in" filter="fade">
                                      <p:cBhvr>
                                        <p:cTn id="187" dur="800" decel="100000"/>
                                        <p:tgtEl>
                                          <p:spTgt spid="334932"/>
                                        </p:tgtEl>
                                      </p:cBhvr>
                                    </p:animEffect>
                                    <p:anim calcmode="lin" valueType="num">
                                      <p:cBhvr>
                                        <p:cTn id="188" dur="800" decel="100000" fill="hold"/>
                                        <p:tgtEl>
                                          <p:spTgt spid="334932"/>
                                        </p:tgtEl>
                                        <p:attrNameLst>
                                          <p:attrName>style.rotation</p:attrName>
                                        </p:attrNameLst>
                                      </p:cBhvr>
                                      <p:tavLst>
                                        <p:tav tm="0">
                                          <p:val>
                                            <p:fltVal val="-90"/>
                                          </p:val>
                                        </p:tav>
                                        <p:tav tm="100000">
                                          <p:val>
                                            <p:fltVal val="0"/>
                                          </p:val>
                                        </p:tav>
                                      </p:tavLst>
                                    </p:anim>
                                    <p:anim calcmode="lin" valueType="num">
                                      <p:cBhvr>
                                        <p:cTn id="189" dur="800" decel="100000" fill="hold"/>
                                        <p:tgtEl>
                                          <p:spTgt spid="334932"/>
                                        </p:tgtEl>
                                        <p:attrNameLst>
                                          <p:attrName>ppt_x</p:attrName>
                                        </p:attrNameLst>
                                      </p:cBhvr>
                                      <p:tavLst>
                                        <p:tav tm="0">
                                          <p:val>
                                            <p:strVal val="#ppt_x+0.4"/>
                                          </p:val>
                                        </p:tav>
                                        <p:tav tm="100000">
                                          <p:val>
                                            <p:strVal val="#ppt_x-0.05"/>
                                          </p:val>
                                        </p:tav>
                                      </p:tavLst>
                                    </p:anim>
                                    <p:anim calcmode="lin" valueType="num">
                                      <p:cBhvr>
                                        <p:cTn id="190" dur="800" decel="100000" fill="hold"/>
                                        <p:tgtEl>
                                          <p:spTgt spid="334932"/>
                                        </p:tgtEl>
                                        <p:attrNameLst>
                                          <p:attrName>ppt_y</p:attrName>
                                        </p:attrNameLst>
                                      </p:cBhvr>
                                      <p:tavLst>
                                        <p:tav tm="0">
                                          <p:val>
                                            <p:strVal val="#ppt_y-0.4"/>
                                          </p:val>
                                        </p:tav>
                                        <p:tav tm="100000">
                                          <p:val>
                                            <p:strVal val="#ppt_y+0.1"/>
                                          </p:val>
                                        </p:tav>
                                      </p:tavLst>
                                    </p:anim>
                                    <p:anim calcmode="lin" valueType="num">
                                      <p:cBhvr>
                                        <p:cTn id="191" dur="200" accel="100000" fill="hold">
                                          <p:stCondLst>
                                            <p:cond delay="800"/>
                                          </p:stCondLst>
                                        </p:cTn>
                                        <p:tgtEl>
                                          <p:spTgt spid="334932"/>
                                        </p:tgtEl>
                                        <p:attrNameLst>
                                          <p:attrName>ppt_x</p:attrName>
                                        </p:attrNameLst>
                                      </p:cBhvr>
                                      <p:tavLst>
                                        <p:tav tm="0">
                                          <p:val>
                                            <p:strVal val="#ppt_x-0.05"/>
                                          </p:val>
                                        </p:tav>
                                        <p:tav tm="100000">
                                          <p:val>
                                            <p:strVal val="#ppt_x"/>
                                          </p:val>
                                        </p:tav>
                                      </p:tavLst>
                                    </p:anim>
                                    <p:anim calcmode="lin" valueType="num">
                                      <p:cBhvr>
                                        <p:cTn id="192" dur="200" accel="100000" fill="hold">
                                          <p:stCondLst>
                                            <p:cond delay="800"/>
                                          </p:stCondLst>
                                        </p:cTn>
                                        <p:tgtEl>
                                          <p:spTgt spid="334932"/>
                                        </p:tgtEl>
                                        <p:attrNameLst>
                                          <p:attrName>ppt_y</p:attrName>
                                        </p:attrNameLst>
                                      </p:cBhvr>
                                      <p:tavLst>
                                        <p:tav tm="0">
                                          <p:val>
                                            <p:strVal val="#ppt_y+0.1"/>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30" presetClass="entr" presetSubtype="0" fill="hold" grpId="0" nodeType="clickEffect">
                                  <p:stCondLst>
                                    <p:cond delay="0"/>
                                  </p:stCondLst>
                                  <p:childTnLst>
                                    <p:set>
                                      <p:cBhvr>
                                        <p:cTn id="196" dur="1" fill="hold">
                                          <p:stCondLst>
                                            <p:cond delay="0"/>
                                          </p:stCondLst>
                                        </p:cTn>
                                        <p:tgtEl>
                                          <p:spTgt spid="334851"/>
                                        </p:tgtEl>
                                        <p:attrNameLst>
                                          <p:attrName>style.visibility</p:attrName>
                                        </p:attrNameLst>
                                      </p:cBhvr>
                                      <p:to>
                                        <p:strVal val="visible"/>
                                      </p:to>
                                    </p:set>
                                    <p:animEffect transition="in" filter="fade">
                                      <p:cBhvr>
                                        <p:cTn id="197" dur="800" decel="100000"/>
                                        <p:tgtEl>
                                          <p:spTgt spid="334851"/>
                                        </p:tgtEl>
                                      </p:cBhvr>
                                    </p:animEffect>
                                    <p:anim calcmode="lin" valueType="num">
                                      <p:cBhvr>
                                        <p:cTn id="198" dur="800" decel="100000" fill="hold"/>
                                        <p:tgtEl>
                                          <p:spTgt spid="334851"/>
                                        </p:tgtEl>
                                        <p:attrNameLst>
                                          <p:attrName>style.rotation</p:attrName>
                                        </p:attrNameLst>
                                      </p:cBhvr>
                                      <p:tavLst>
                                        <p:tav tm="0">
                                          <p:val>
                                            <p:fltVal val="-90"/>
                                          </p:val>
                                        </p:tav>
                                        <p:tav tm="100000">
                                          <p:val>
                                            <p:fltVal val="0"/>
                                          </p:val>
                                        </p:tav>
                                      </p:tavLst>
                                    </p:anim>
                                    <p:anim calcmode="lin" valueType="num">
                                      <p:cBhvr>
                                        <p:cTn id="199" dur="800" decel="100000" fill="hold"/>
                                        <p:tgtEl>
                                          <p:spTgt spid="334851"/>
                                        </p:tgtEl>
                                        <p:attrNameLst>
                                          <p:attrName>ppt_x</p:attrName>
                                        </p:attrNameLst>
                                      </p:cBhvr>
                                      <p:tavLst>
                                        <p:tav tm="0">
                                          <p:val>
                                            <p:strVal val="#ppt_x+0.4"/>
                                          </p:val>
                                        </p:tav>
                                        <p:tav tm="100000">
                                          <p:val>
                                            <p:strVal val="#ppt_x-0.05"/>
                                          </p:val>
                                        </p:tav>
                                      </p:tavLst>
                                    </p:anim>
                                    <p:anim calcmode="lin" valueType="num">
                                      <p:cBhvr>
                                        <p:cTn id="200" dur="800" decel="100000" fill="hold"/>
                                        <p:tgtEl>
                                          <p:spTgt spid="334851"/>
                                        </p:tgtEl>
                                        <p:attrNameLst>
                                          <p:attrName>ppt_y</p:attrName>
                                        </p:attrNameLst>
                                      </p:cBhvr>
                                      <p:tavLst>
                                        <p:tav tm="0">
                                          <p:val>
                                            <p:strVal val="#ppt_y-0.4"/>
                                          </p:val>
                                        </p:tav>
                                        <p:tav tm="100000">
                                          <p:val>
                                            <p:strVal val="#ppt_y+0.1"/>
                                          </p:val>
                                        </p:tav>
                                      </p:tavLst>
                                    </p:anim>
                                    <p:anim calcmode="lin" valueType="num">
                                      <p:cBhvr>
                                        <p:cTn id="201" dur="200" accel="100000" fill="hold">
                                          <p:stCondLst>
                                            <p:cond delay="800"/>
                                          </p:stCondLst>
                                        </p:cTn>
                                        <p:tgtEl>
                                          <p:spTgt spid="334851"/>
                                        </p:tgtEl>
                                        <p:attrNameLst>
                                          <p:attrName>ppt_x</p:attrName>
                                        </p:attrNameLst>
                                      </p:cBhvr>
                                      <p:tavLst>
                                        <p:tav tm="0">
                                          <p:val>
                                            <p:strVal val="#ppt_x-0.05"/>
                                          </p:val>
                                        </p:tav>
                                        <p:tav tm="100000">
                                          <p:val>
                                            <p:strVal val="#ppt_x"/>
                                          </p:val>
                                        </p:tav>
                                      </p:tavLst>
                                    </p:anim>
                                    <p:anim calcmode="lin" valueType="num">
                                      <p:cBhvr>
                                        <p:cTn id="202" dur="200" accel="100000" fill="hold">
                                          <p:stCondLst>
                                            <p:cond delay="800"/>
                                          </p:stCondLst>
                                        </p:cTn>
                                        <p:tgtEl>
                                          <p:spTgt spid="334851"/>
                                        </p:tgtEl>
                                        <p:attrNameLst>
                                          <p:attrName>ppt_y</p:attrName>
                                        </p:attrNameLst>
                                      </p:cBhvr>
                                      <p:tavLst>
                                        <p:tav tm="0">
                                          <p:val>
                                            <p:strVal val="#ppt_y+0.1"/>
                                          </p:val>
                                        </p:tav>
                                        <p:tav tm="100000">
                                          <p:val>
                                            <p:strVal val="#ppt_y"/>
                                          </p:val>
                                        </p:tav>
                                      </p:tavLst>
                                    </p:anim>
                                  </p:childTnLst>
                                </p:cTn>
                              </p:par>
                            </p:childTnLst>
                          </p:cTn>
                        </p:par>
                      </p:childTnLst>
                    </p:cTn>
                  </p:par>
                  <p:par>
                    <p:cTn id="203" fill="hold" nodeType="clickPar">
                      <p:stCondLst>
                        <p:cond delay="indefinite"/>
                      </p:stCondLst>
                      <p:childTnLst>
                        <p:par>
                          <p:cTn id="204" fill="hold" nodeType="withGroup">
                            <p:stCondLst>
                              <p:cond delay="0"/>
                            </p:stCondLst>
                            <p:childTnLst>
                              <p:par>
                                <p:cTn id="205" presetID="30" presetClass="entr" presetSubtype="0" fill="hold" grpId="0" nodeType="clickEffect">
                                  <p:stCondLst>
                                    <p:cond delay="0"/>
                                  </p:stCondLst>
                                  <p:childTnLst>
                                    <p:set>
                                      <p:cBhvr>
                                        <p:cTn id="206" dur="1" fill="hold">
                                          <p:stCondLst>
                                            <p:cond delay="0"/>
                                          </p:stCondLst>
                                        </p:cTn>
                                        <p:tgtEl>
                                          <p:spTgt spid="334852"/>
                                        </p:tgtEl>
                                        <p:attrNameLst>
                                          <p:attrName>style.visibility</p:attrName>
                                        </p:attrNameLst>
                                      </p:cBhvr>
                                      <p:to>
                                        <p:strVal val="visible"/>
                                      </p:to>
                                    </p:set>
                                    <p:animEffect transition="in" filter="fade">
                                      <p:cBhvr>
                                        <p:cTn id="207" dur="800" decel="100000"/>
                                        <p:tgtEl>
                                          <p:spTgt spid="334852"/>
                                        </p:tgtEl>
                                      </p:cBhvr>
                                    </p:animEffect>
                                    <p:anim calcmode="lin" valueType="num">
                                      <p:cBhvr>
                                        <p:cTn id="208" dur="800" decel="100000" fill="hold"/>
                                        <p:tgtEl>
                                          <p:spTgt spid="334852"/>
                                        </p:tgtEl>
                                        <p:attrNameLst>
                                          <p:attrName>style.rotation</p:attrName>
                                        </p:attrNameLst>
                                      </p:cBhvr>
                                      <p:tavLst>
                                        <p:tav tm="0">
                                          <p:val>
                                            <p:fltVal val="-90"/>
                                          </p:val>
                                        </p:tav>
                                        <p:tav tm="100000">
                                          <p:val>
                                            <p:fltVal val="0"/>
                                          </p:val>
                                        </p:tav>
                                      </p:tavLst>
                                    </p:anim>
                                    <p:anim calcmode="lin" valueType="num">
                                      <p:cBhvr>
                                        <p:cTn id="209" dur="800" decel="100000" fill="hold"/>
                                        <p:tgtEl>
                                          <p:spTgt spid="334852"/>
                                        </p:tgtEl>
                                        <p:attrNameLst>
                                          <p:attrName>ppt_x</p:attrName>
                                        </p:attrNameLst>
                                      </p:cBhvr>
                                      <p:tavLst>
                                        <p:tav tm="0">
                                          <p:val>
                                            <p:strVal val="#ppt_x+0.4"/>
                                          </p:val>
                                        </p:tav>
                                        <p:tav tm="100000">
                                          <p:val>
                                            <p:strVal val="#ppt_x-0.05"/>
                                          </p:val>
                                        </p:tav>
                                      </p:tavLst>
                                    </p:anim>
                                    <p:anim calcmode="lin" valueType="num">
                                      <p:cBhvr>
                                        <p:cTn id="210" dur="800" decel="100000" fill="hold"/>
                                        <p:tgtEl>
                                          <p:spTgt spid="334852"/>
                                        </p:tgtEl>
                                        <p:attrNameLst>
                                          <p:attrName>ppt_y</p:attrName>
                                        </p:attrNameLst>
                                      </p:cBhvr>
                                      <p:tavLst>
                                        <p:tav tm="0">
                                          <p:val>
                                            <p:strVal val="#ppt_y-0.4"/>
                                          </p:val>
                                        </p:tav>
                                        <p:tav tm="100000">
                                          <p:val>
                                            <p:strVal val="#ppt_y+0.1"/>
                                          </p:val>
                                        </p:tav>
                                      </p:tavLst>
                                    </p:anim>
                                    <p:anim calcmode="lin" valueType="num">
                                      <p:cBhvr>
                                        <p:cTn id="211" dur="200" accel="100000" fill="hold">
                                          <p:stCondLst>
                                            <p:cond delay="800"/>
                                          </p:stCondLst>
                                        </p:cTn>
                                        <p:tgtEl>
                                          <p:spTgt spid="334852"/>
                                        </p:tgtEl>
                                        <p:attrNameLst>
                                          <p:attrName>ppt_x</p:attrName>
                                        </p:attrNameLst>
                                      </p:cBhvr>
                                      <p:tavLst>
                                        <p:tav tm="0">
                                          <p:val>
                                            <p:strVal val="#ppt_x-0.05"/>
                                          </p:val>
                                        </p:tav>
                                        <p:tav tm="100000">
                                          <p:val>
                                            <p:strVal val="#ppt_x"/>
                                          </p:val>
                                        </p:tav>
                                      </p:tavLst>
                                    </p:anim>
                                    <p:anim calcmode="lin" valueType="num">
                                      <p:cBhvr>
                                        <p:cTn id="212" dur="200" accel="100000" fill="hold">
                                          <p:stCondLst>
                                            <p:cond delay="800"/>
                                          </p:stCondLst>
                                        </p:cTn>
                                        <p:tgtEl>
                                          <p:spTgt spid="334852"/>
                                        </p:tgtEl>
                                        <p:attrNameLst>
                                          <p:attrName>ppt_y</p:attrName>
                                        </p:attrNameLst>
                                      </p:cBhvr>
                                      <p:tavLst>
                                        <p:tav tm="0">
                                          <p:val>
                                            <p:strVal val="#ppt_y+0.1"/>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30" presetClass="entr" presetSubtype="0" fill="hold" grpId="0" nodeType="clickEffect">
                                  <p:stCondLst>
                                    <p:cond delay="0"/>
                                  </p:stCondLst>
                                  <p:childTnLst>
                                    <p:set>
                                      <p:cBhvr>
                                        <p:cTn id="216" dur="1" fill="hold">
                                          <p:stCondLst>
                                            <p:cond delay="0"/>
                                          </p:stCondLst>
                                        </p:cTn>
                                        <p:tgtEl>
                                          <p:spTgt spid="334934"/>
                                        </p:tgtEl>
                                        <p:attrNameLst>
                                          <p:attrName>style.visibility</p:attrName>
                                        </p:attrNameLst>
                                      </p:cBhvr>
                                      <p:to>
                                        <p:strVal val="visible"/>
                                      </p:to>
                                    </p:set>
                                    <p:animEffect transition="in" filter="fade">
                                      <p:cBhvr>
                                        <p:cTn id="217" dur="800" decel="100000"/>
                                        <p:tgtEl>
                                          <p:spTgt spid="334934"/>
                                        </p:tgtEl>
                                      </p:cBhvr>
                                    </p:animEffect>
                                    <p:anim calcmode="lin" valueType="num">
                                      <p:cBhvr>
                                        <p:cTn id="218" dur="800" decel="100000" fill="hold"/>
                                        <p:tgtEl>
                                          <p:spTgt spid="334934"/>
                                        </p:tgtEl>
                                        <p:attrNameLst>
                                          <p:attrName>style.rotation</p:attrName>
                                        </p:attrNameLst>
                                      </p:cBhvr>
                                      <p:tavLst>
                                        <p:tav tm="0">
                                          <p:val>
                                            <p:fltVal val="-90"/>
                                          </p:val>
                                        </p:tav>
                                        <p:tav tm="100000">
                                          <p:val>
                                            <p:fltVal val="0"/>
                                          </p:val>
                                        </p:tav>
                                      </p:tavLst>
                                    </p:anim>
                                    <p:anim calcmode="lin" valueType="num">
                                      <p:cBhvr>
                                        <p:cTn id="219" dur="800" decel="100000" fill="hold"/>
                                        <p:tgtEl>
                                          <p:spTgt spid="334934"/>
                                        </p:tgtEl>
                                        <p:attrNameLst>
                                          <p:attrName>ppt_x</p:attrName>
                                        </p:attrNameLst>
                                      </p:cBhvr>
                                      <p:tavLst>
                                        <p:tav tm="0">
                                          <p:val>
                                            <p:strVal val="#ppt_x+0.4"/>
                                          </p:val>
                                        </p:tav>
                                        <p:tav tm="100000">
                                          <p:val>
                                            <p:strVal val="#ppt_x-0.05"/>
                                          </p:val>
                                        </p:tav>
                                      </p:tavLst>
                                    </p:anim>
                                    <p:anim calcmode="lin" valueType="num">
                                      <p:cBhvr>
                                        <p:cTn id="220" dur="800" decel="100000" fill="hold"/>
                                        <p:tgtEl>
                                          <p:spTgt spid="334934"/>
                                        </p:tgtEl>
                                        <p:attrNameLst>
                                          <p:attrName>ppt_y</p:attrName>
                                        </p:attrNameLst>
                                      </p:cBhvr>
                                      <p:tavLst>
                                        <p:tav tm="0">
                                          <p:val>
                                            <p:strVal val="#ppt_y-0.4"/>
                                          </p:val>
                                        </p:tav>
                                        <p:tav tm="100000">
                                          <p:val>
                                            <p:strVal val="#ppt_y+0.1"/>
                                          </p:val>
                                        </p:tav>
                                      </p:tavLst>
                                    </p:anim>
                                    <p:anim calcmode="lin" valueType="num">
                                      <p:cBhvr>
                                        <p:cTn id="221" dur="200" accel="100000" fill="hold">
                                          <p:stCondLst>
                                            <p:cond delay="800"/>
                                          </p:stCondLst>
                                        </p:cTn>
                                        <p:tgtEl>
                                          <p:spTgt spid="334934"/>
                                        </p:tgtEl>
                                        <p:attrNameLst>
                                          <p:attrName>ppt_x</p:attrName>
                                        </p:attrNameLst>
                                      </p:cBhvr>
                                      <p:tavLst>
                                        <p:tav tm="0">
                                          <p:val>
                                            <p:strVal val="#ppt_x-0.05"/>
                                          </p:val>
                                        </p:tav>
                                        <p:tav tm="100000">
                                          <p:val>
                                            <p:strVal val="#ppt_x"/>
                                          </p:val>
                                        </p:tav>
                                      </p:tavLst>
                                    </p:anim>
                                    <p:anim calcmode="lin" valueType="num">
                                      <p:cBhvr>
                                        <p:cTn id="222" dur="200" accel="100000" fill="hold">
                                          <p:stCondLst>
                                            <p:cond delay="800"/>
                                          </p:stCondLst>
                                        </p:cTn>
                                        <p:tgtEl>
                                          <p:spTgt spid="33493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animBg="1"/>
      <p:bldP spid="334851" grpId="0" animBg="1"/>
      <p:bldP spid="334852" grpId="0" animBg="1"/>
      <p:bldP spid="334915" grpId="0"/>
      <p:bldP spid="334916" grpId="0"/>
      <p:bldP spid="334917" grpId="0"/>
      <p:bldP spid="334918" grpId="0"/>
      <p:bldP spid="334919" grpId="0"/>
      <p:bldP spid="334920" grpId="0"/>
      <p:bldP spid="334921" grpId="0"/>
      <p:bldP spid="334922" grpId="0"/>
      <p:bldP spid="334923" grpId="0"/>
      <p:bldP spid="334924" grpId="0"/>
      <p:bldP spid="334925" grpId="0"/>
      <p:bldP spid="334926" grpId="0"/>
      <p:bldP spid="334927" grpId="0"/>
      <p:bldP spid="334928" grpId="0"/>
      <p:bldP spid="334929" grpId="0"/>
      <p:bldP spid="334930" grpId="0"/>
      <p:bldP spid="334931" grpId="0"/>
      <p:bldP spid="334932" grpId="0"/>
      <p:bldP spid="33493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878" name="Group 6"/>
          <p:cNvGraphicFramePr>
            <a:graphicFrameLocks noGrp="1"/>
          </p:cNvGraphicFramePr>
          <p:nvPr>
            <p:extLst>
              <p:ext uri="{D42A27DB-BD31-4B8C-83A1-F6EECF244321}">
                <p14:modId xmlns:p14="http://schemas.microsoft.com/office/powerpoint/2010/main" xmlns="" val="1823025015"/>
              </p:ext>
            </p:extLst>
          </p:nvPr>
        </p:nvGraphicFramePr>
        <p:xfrm>
          <a:off x="2611115" y="819113"/>
          <a:ext cx="6981124" cy="5410237"/>
        </p:xfrm>
        <a:graphic>
          <a:graphicData uri="http://schemas.openxmlformats.org/drawingml/2006/table">
            <a:tbl>
              <a:tblPr/>
              <a:tblGrid>
                <a:gridCol w="576423">
                  <a:extLst>
                    <a:ext uri="{9D8B030D-6E8A-4147-A177-3AD203B41FA5}">
                      <a16:colId xmlns:a16="http://schemas.microsoft.com/office/drawing/2014/main" xmlns="" val="20000"/>
                    </a:ext>
                  </a:extLst>
                </a:gridCol>
                <a:gridCol w="896658">
                  <a:extLst>
                    <a:ext uri="{9D8B030D-6E8A-4147-A177-3AD203B41FA5}">
                      <a16:colId xmlns:a16="http://schemas.microsoft.com/office/drawing/2014/main" xmlns="" val="20001"/>
                    </a:ext>
                  </a:extLst>
                </a:gridCol>
                <a:gridCol w="4499050">
                  <a:extLst>
                    <a:ext uri="{9D8B030D-6E8A-4147-A177-3AD203B41FA5}">
                      <a16:colId xmlns:a16="http://schemas.microsoft.com/office/drawing/2014/main" xmlns="" val="20002"/>
                    </a:ext>
                  </a:extLst>
                </a:gridCol>
                <a:gridCol w="1008993">
                  <a:extLst>
                    <a:ext uri="{9D8B030D-6E8A-4147-A177-3AD203B41FA5}">
                      <a16:colId xmlns:a16="http://schemas.microsoft.com/office/drawing/2014/main" xmlns="" val="20003"/>
                    </a:ext>
                  </a:extLst>
                </a:gridCol>
              </a:tblGrid>
              <a:tr h="604602">
                <a:tc grid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dirty="0">
                          <a:ln>
                            <a:noFill/>
                          </a:ln>
                          <a:solidFill>
                            <a:schemeClr val="tx1"/>
                          </a:solidFill>
                          <a:effectLst/>
                          <a:latin typeface="Times New Roman" charset="0"/>
                          <a:ea typeface="PMingLiU" charset="0"/>
                        </a:rPr>
                        <a:t> </a:t>
                      </a:r>
                      <a:r>
                        <a:rPr kumimoji="1" lang="en-US" altLang="zh-CN" sz="2800" b="0" i="0" u="none" strike="noStrike" cap="none" normalizeH="0" baseline="0" dirty="0">
                          <a:ln>
                            <a:noFill/>
                          </a:ln>
                          <a:solidFill>
                            <a:schemeClr val="tx1"/>
                          </a:solidFill>
                          <a:effectLst/>
                          <a:latin typeface="Times New Roman" charset="0"/>
                          <a:ea typeface="PMingLiU" charset="0"/>
                        </a:rPr>
                        <a:t>-3        1        1        0      </a:t>
                      </a:r>
                      <a:r>
                        <a:rPr kumimoji="1" lang="en-US" altLang="zh-CN" sz="2800" b="0" i="0" u="none" strike="noStrike" cap="none" normalizeH="0" baseline="0" dirty="0" smtClean="0">
                          <a:ln>
                            <a:noFill/>
                          </a:ln>
                          <a:solidFill>
                            <a:schemeClr val="tx1"/>
                          </a:solidFill>
                          <a:effectLst/>
                          <a:latin typeface="Times New Roman" charset="0"/>
                          <a:ea typeface="PMingLiU" charset="0"/>
                        </a:rPr>
                        <a:t>0</a:t>
                      </a: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13912">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B</a:t>
                      </a:r>
                      <a:endParaRPr kumimoji="1" lang="en-US" altLang="zh-CN"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0" dirty="0">
                          <a:ln>
                            <a:noFill/>
                          </a:ln>
                          <a:solidFill>
                            <a:schemeClr val="tx1"/>
                          </a:solidFill>
                          <a:effectLst/>
                          <a:latin typeface="Times New Roman" charset="0"/>
                          <a:ea typeface="PMingLiU" charset="0"/>
                        </a:rPr>
                        <a:t>   </a:t>
                      </a:r>
                      <a:r>
                        <a:rPr kumimoji="1" lang="en-US" altLang="zh-CN" sz="2800" b="0" i="1" u="none" strike="noStrike" cap="none" normalizeH="0" baseline="0" dirty="0">
                          <a:ln>
                            <a:noFill/>
                          </a:ln>
                          <a:solidFill>
                            <a:schemeClr val="tx1"/>
                          </a:solidFill>
                          <a:effectLst/>
                          <a:latin typeface="Times New Roman" charset="0"/>
                          <a:ea typeface="PMingLiU" charset="0"/>
                        </a:rPr>
                        <a:t>x</a:t>
                      </a:r>
                      <a:r>
                        <a:rPr kumimoji="1" lang="en-US" altLang="zh-CN" sz="2800" b="0" i="1" u="none" strike="noStrike" cap="none" normalizeH="0" baseline="-25000" dirty="0">
                          <a:ln>
                            <a:noFill/>
                          </a:ln>
                          <a:solidFill>
                            <a:schemeClr val="tx1"/>
                          </a:solidFill>
                          <a:effectLst/>
                          <a:latin typeface="Times New Roman" charset="0"/>
                          <a:ea typeface="PMingLiU" charset="0"/>
                        </a:rPr>
                        <a:t>1          </a:t>
                      </a:r>
                      <a:r>
                        <a:rPr kumimoji="1" lang="en-US" altLang="zh-CN" sz="2800" b="0" i="1" u="none" strike="noStrike" cap="none" normalizeH="0" baseline="0" dirty="0">
                          <a:ln>
                            <a:noFill/>
                          </a:ln>
                          <a:solidFill>
                            <a:schemeClr val="tx1"/>
                          </a:solidFill>
                          <a:effectLst/>
                          <a:latin typeface="Times New Roman" charset="0"/>
                          <a:ea typeface="PMingLiU" charset="0"/>
                        </a:rPr>
                        <a:t>x</a:t>
                      </a:r>
                      <a:r>
                        <a:rPr kumimoji="1" lang="en-US" altLang="zh-CN" sz="2800" b="0" i="1" u="none" strike="noStrike" cap="none" normalizeH="0" baseline="-25000" dirty="0">
                          <a:ln>
                            <a:noFill/>
                          </a:ln>
                          <a:solidFill>
                            <a:schemeClr val="tx1"/>
                          </a:solidFill>
                          <a:effectLst/>
                          <a:latin typeface="Times New Roman" charset="0"/>
                          <a:ea typeface="PMingLiU" charset="0"/>
                        </a:rPr>
                        <a:t>2          </a:t>
                      </a:r>
                      <a:r>
                        <a:rPr kumimoji="1" lang="en-US" altLang="zh-CN" sz="2800" b="0" i="1" u="none" strike="noStrike" cap="none" normalizeH="0" baseline="0" dirty="0">
                          <a:ln>
                            <a:noFill/>
                          </a:ln>
                          <a:solidFill>
                            <a:schemeClr val="tx1"/>
                          </a:solidFill>
                          <a:effectLst/>
                          <a:latin typeface="Times New Roman" charset="0"/>
                          <a:ea typeface="PMingLiU" charset="0"/>
                        </a:rPr>
                        <a:t>x</a:t>
                      </a:r>
                      <a:r>
                        <a:rPr kumimoji="1" lang="en-US" altLang="zh-CN" sz="2800" b="0" i="1" u="none" strike="noStrike" cap="none" normalizeH="0" baseline="-25000" dirty="0">
                          <a:ln>
                            <a:noFill/>
                          </a:ln>
                          <a:solidFill>
                            <a:schemeClr val="tx1"/>
                          </a:solidFill>
                          <a:effectLst/>
                          <a:latin typeface="Times New Roman" charset="0"/>
                          <a:ea typeface="PMingLiU" charset="0"/>
                        </a:rPr>
                        <a:t>3         </a:t>
                      </a:r>
                      <a:r>
                        <a:rPr kumimoji="1" lang="en-US" altLang="zh-CN" sz="2800" b="0" i="1" u="none" strike="noStrike" cap="none" normalizeH="0" baseline="0" dirty="0">
                          <a:ln>
                            <a:noFill/>
                          </a:ln>
                          <a:solidFill>
                            <a:schemeClr val="tx1"/>
                          </a:solidFill>
                          <a:effectLst/>
                          <a:latin typeface="Times New Roman" charset="0"/>
                          <a:ea typeface="PMingLiU" charset="0"/>
                        </a:rPr>
                        <a:t>x</a:t>
                      </a:r>
                      <a:r>
                        <a:rPr kumimoji="1" lang="en-US" altLang="zh-CN" sz="2800" b="0" i="1" u="none" strike="noStrike" cap="none" normalizeH="0" baseline="-25000" dirty="0">
                          <a:ln>
                            <a:noFill/>
                          </a:ln>
                          <a:solidFill>
                            <a:schemeClr val="tx1"/>
                          </a:solidFill>
                          <a:effectLst/>
                          <a:latin typeface="Times New Roman" charset="0"/>
                          <a:ea typeface="PMingLiU" charset="0"/>
                        </a:rPr>
                        <a:t>4        </a:t>
                      </a:r>
                      <a:r>
                        <a:rPr kumimoji="1" lang="en-US" altLang="zh-CN" sz="2800" b="0" i="1" u="none" strike="noStrike" cap="none" normalizeH="0" baseline="0" dirty="0" smtClean="0">
                          <a:ln>
                            <a:noFill/>
                          </a:ln>
                          <a:solidFill>
                            <a:schemeClr val="tx1"/>
                          </a:solidFill>
                          <a:effectLst/>
                          <a:latin typeface="Times New Roman" charset="0"/>
                          <a:ea typeface="PMingLiU" charset="0"/>
                        </a:rPr>
                        <a:t>x</a:t>
                      </a:r>
                      <a:r>
                        <a:rPr kumimoji="1" lang="en-US" altLang="zh-CN" sz="2800" b="0" i="1" u="none" strike="noStrike" cap="none" normalizeH="0" baseline="-25000" dirty="0" smtClean="0">
                          <a:ln>
                            <a:noFill/>
                          </a:ln>
                          <a:solidFill>
                            <a:schemeClr val="tx1"/>
                          </a:solidFill>
                          <a:effectLst/>
                          <a:latin typeface="Times New Roman" charset="0"/>
                          <a:ea typeface="PMingLiU" charset="0"/>
                        </a:rPr>
                        <a:t>5</a:t>
                      </a:r>
                      <a:endParaRPr kumimoji="1" lang="en-US" altLang="zh-CN" sz="2800" b="0" i="1" u="none" strike="noStrike" cap="none" normalizeH="0" baseline="-2500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0001"/>
                  </a:ext>
                </a:extLst>
              </a:tr>
              <a:tr h="1662655">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25000">
                          <a:ln>
                            <a:noFill/>
                          </a:ln>
                          <a:solidFill>
                            <a:schemeClr val="tx1"/>
                          </a:solidFill>
                          <a:effectLst/>
                          <a:latin typeface="Times New Roman" charset="0"/>
                          <a:ea typeface="PMingLiU" charset="0"/>
                        </a:rPr>
                        <a:t> </a:t>
                      </a: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4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x</a:t>
                      </a:r>
                      <a:r>
                        <a:rPr kumimoji="1" lang="en-US" altLang="zh-CN" sz="2800" b="0" i="1" u="none" strike="noStrike" cap="none" normalizeH="0" baseline="-25000">
                          <a:ln>
                            <a:noFill/>
                          </a:ln>
                          <a:solidFill>
                            <a:schemeClr val="tx1"/>
                          </a:solidFill>
                          <a:effectLst/>
                          <a:latin typeface="Times New Roman" charset="0"/>
                          <a:ea typeface="PMingLiU" charset="0"/>
                        </a:rPr>
                        <a:t>2</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a:ln>
                            <a:noFill/>
                          </a:ln>
                          <a:solidFill>
                            <a:schemeClr val="tx1"/>
                          </a:solidFill>
                          <a:effectLst/>
                          <a:latin typeface="Times New Roman" charset="0"/>
                          <a:ea typeface="PMingLiU" charset="0"/>
                        </a:rPr>
                        <a:t> x</a:t>
                      </a:r>
                      <a:r>
                        <a:rPr kumimoji="1" lang="en-US" altLang="zh-CN" sz="2800" b="0" i="1" u="none" strike="noStrike" cap="none" normalizeH="0" baseline="-25000">
                          <a:ln>
                            <a:noFill/>
                          </a:ln>
                          <a:solidFill>
                            <a:schemeClr val="tx1"/>
                          </a:solidFill>
                          <a:effectLst/>
                          <a:latin typeface="Times New Roman" charset="0"/>
                          <a:ea typeface="PMingLiU" charset="0"/>
                        </a:rPr>
                        <a:t>3</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12</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a:ln>
                            <a:noFill/>
                          </a:ln>
                          <a:solidFill>
                            <a:schemeClr val="tx1"/>
                          </a:solidFill>
                          <a:effectLst/>
                          <a:latin typeface="Times New Roman" charset="0"/>
                          <a:ea typeface="PMingLiU"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dirty="0">
                          <a:ln>
                            <a:noFill/>
                          </a:ln>
                          <a:solidFill>
                            <a:schemeClr val="tx1"/>
                          </a:solidFill>
                          <a:effectLst/>
                          <a:latin typeface="Times New Roman" charset="0"/>
                          <a:ea typeface="PMingLiU" charset="0"/>
                        </a:rPr>
                        <a:t>    </a:t>
                      </a:r>
                      <a:r>
                        <a:rPr kumimoji="1" lang="en-US" altLang="zh-CN" sz="2800" b="0" i="0" u="none" strike="noStrike" cap="none" normalizeH="0" baseline="0" dirty="0">
                          <a:ln>
                            <a:noFill/>
                          </a:ln>
                          <a:solidFill>
                            <a:schemeClr val="tx1"/>
                          </a:solidFill>
                          <a:effectLst/>
                          <a:latin typeface="Times New Roman" charset="0"/>
                          <a:ea typeface="PMingLiU" charset="0"/>
                        </a:rPr>
                        <a:t>3      0        0       1      -</a:t>
                      </a:r>
                      <a:r>
                        <a:rPr kumimoji="1" lang="en-US" altLang="zh-CN" sz="2800" b="0" i="0" u="none" strike="noStrike" cap="none" normalizeH="0" baseline="0" dirty="0" smtClean="0">
                          <a:ln>
                            <a:noFill/>
                          </a:ln>
                          <a:solidFill>
                            <a:schemeClr val="tx1"/>
                          </a:solidFill>
                          <a:effectLst/>
                          <a:latin typeface="Times New Roman" charset="0"/>
                          <a:ea typeface="PMingLiU" charset="0"/>
                        </a:rPr>
                        <a:t>2</a:t>
                      </a:r>
                      <a:endParaRPr kumimoji="1" lang="en-US" altLang="zh-CN" sz="2800" b="0" i="0" u="none" strike="noStrike" cap="none" normalizeH="0" baseline="0" dirty="0">
                        <a:ln>
                          <a:noFill/>
                        </a:ln>
                        <a:solidFill>
                          <a:schemeClr val="tx1"/>
                        </a:solidFill>
                        <a:effectLst/>
                        <a:latin typeface="Times New Roman" charset="0"/>
                        <a:ea typeface="PMingLiU" charset="0"/>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a:ln>
                            <a:noFill/>
                          </a:ln>
                          <a:solidFill>
                            <a:schemeClr val="tx1"/>
                          </a:solidFill>
                          <a:effectLst/>
                          <a:latin typeface="Times New Roman" charset="0"/>
                          <a:ea typeface="PMingLiU" charset="0"/>
                        </a:rPr>
                        <a:t>    0      1        0       0      -</a:t>
                      </a:r>
                      <a:r>
                        <a:rPr kumimoji="1" lang="en-US" altLang="zh-CN" sz="2800" b="0" i="0" u="none" strike="noStrike" cap="none" normalizeH="0" baseline="0" dirty="0" smtClean="0">
                          <a:ln>
                            <a:noFill/>
                          </a:ln>
                          <a:solidFill>
                            <a:schemeClr val="tx1"/>
                          </a:solidFill>
                          <a:effectLst/>
                          <a:latin typeface="Times New Roman" charset="0"/>
                          <a:ea typeface="PMingLiU" charset="0"/>
                        </a:rPr>
                        <a:t>1</a:t>
                      </a:r>
                      <a:endParaRPr kumimoji="1" lang="en-US" altLang="zh-CN" sz="2800" b="0" i="0" u="none" strike="noStrike" cap="none" normalizeH="0" baseline="0" dirty="0">
                        <a:ln>
                          <a:noFill/>
                        </a:ln>
                        <a:solidFill>
                          <a:schemeClr val="tx1"/>
                        </a:solidFill>
                        <a:effectLst/>
                        <a:latin typeface="Times New Roman" charset="0"/>
                        <a:ea typeface="PMingLiU" charset="0"/>
                      </a:endParaRP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a:ln>
                            <a:noFill/>
                          </a:ln>
                          <a:solidFill>
                            <a:schemeClr val="tx1"/>
                          </a:solidFill>
                          <a:effectLst/>
                          <a:latin typeface="Times New Roman" charset="0"/>
                          <a:ea typeface="PMingLiU" charset="0"/>
                        </a:rPr>
                        <a:t>   -2     0        1       0       </a:t>
                      </a:r>
                      <a:r>
                        <a:rPr kumimoji="1" lang="en-US" altLang="zh-CN" sz="2800" b="0" i="0" u="none" strike="noStrike" cap="none" normalizeH="0" baseline="0" dirty="0" smtClean="0">
                          <a:ln>
                            <a:noFill/>
                          </a:ln>
                          <a:solidFill>
                            <a:schemeClr val="tx1"/>
                          </a:solidFill>
                          <a:effectLst/>
                          <a:latin typeface="Times New Roman" charset="0"/>
                          <a:ea typeface="PMingLiU" charset="0"/>
                        </a:rPr>
                        <a:t>0</a:t>
                      </a: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smtClean="0">
                          <a:ln>
                            <a:noFill/>
                          </a:ln>
                          <a:solidFill>
                            <a:schemeClr val="tx1"/>
                          </a:solidFill>
                          <a:effectLst/>
                          <a:latin typeface="Times New Roman" charset="0"/>
                          <a:ea typeface="PMingLiU" charset="0"/>
                        </a:rPr>
                        <a:t>4</a:t>
                      </a:r>
                      <a:endParaRPr kumimoji="1" lang="zh-CN" altLang="en-US" sz="2800" b="0" i="0"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smtClean="0">
                          <a:ln>
                            <a:noFill/>
                          </a:ln>
                          <a:solidFill>
                            <a:schemeClr val="tx1"/>
                          </a:solidFill>
                          <a:effectLst/>
                          <a:latin typeface="Times New Roman" charset="0"/>
                          <a:ea typeface="PMingLiU" charset="0"/>
                        </a:rPr>
                        <a:t>—</a:t>
                      </a:r>
                      <a:endParaRPr kumimoji="1" lang="zh-CN" altLang="en-US" sz="2800" b="0" i="0"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0" u="none" strike="noStrike" cap="none" normalizeH="0" baseline="0" dirty="0" smtClean="0">
                          <a:ln>
                            <a:noFill/>
                          </a:ln>
                          <a:solidFill>
                            <a:schemeClr val="tx1"/>
                          </a:solidFill>
                          <a:effectLst/>
                          <a:latin typeface="Times New Roman" charset="0"/>
                          <a:ea typeface="PMingLiU" charset="0"/>
                        </a:rPr>
                        <a:t>—</a:t>
                      </a: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1958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dirty="0">
                          <a:ln>
                            <a:noFill/>
                          </a:ln>
                          <a:solidFill>
                            <a:schemeClr val="tx1"/>
                          </a:solidFill>
                          <a:effectLst/>
                          <a:latin typeface="Times New Roman" charset="0"/>
                          <a:ea typeface="PMingLiU" charset="0"/>
                        </a:rPr>
                        <a:t>  </a:t>
                      </a:r>
                      <a:r>
                        <a:rPr kumimoji="1" lang="en-US" altLang="zh-CN" sz="2800" b="0" i="0" u="none" strike="noStrike" cap="none" normalizeH="0" baseline="0" dirty="0">
                          <a:ln>
                            <a:noFill/>
                          </a:ln>
                          <a:solidFill>
                            <a:schemeClr val="tx1"/>
                          </a:solidFill>
                          <a:effectLst/>
                          <a:latin typeface="Times New Roman" charset="0"/>
                          <a:ea typeface="PMingLiU" charset="0"/>
                        </a:rPr>
                        <a:t>-1      0      0         0       </a:t>
                      </a:r>
                      <a:r>
                        <a:rPr kumimoji="1" lang="en-US" altLang="zh-CN" sz="2800" b="0" i="0" u="none" strike="noStrike" cap="none" normalizeH="0" baseline="0" dirty="0" smtClean="0">
                          <a:ln>
                            <a:noFill/>
                          </a:ln>
                          <a:solidFill>
                            <a:schemeClr val="tx1"/>
                          </a:solidFill>
                          <a:effectLst/>
                          <a:latin typeface="Times New Roman" charset="0"/>
                          <a:ea typeface="PMingLiU" charset="0"/>
                        </a:rPr>
                        <a:t>1</a:t>
                      </a: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587080">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25000">
                          <a:ln>
                            <a:noFill/>
                          </a:ln>
                          <a:solidFill>
                            <a:schemeClr val="tx1"/>
                          </a:solidFill>
                          <a:effectLst/>
                          <a:latin typeface="Times New Roman" charset="0"/>
                          <a:ea typeface="PMingLiU" charset="0"/>
                        </a:rPr>
                        <a:t> </a:t>
                      </a:r>
                      <a:endParaRPr kumimoji="1" lang="en-US" altLang="zh-CN" sz="2800" b="0" i="1" u="none" strike="noStrike" cap="none" normalizeH="0" baseline="-2500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1" u="none" strike="noStrike" cap="none" normalizeH="0" baseline="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13912">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2500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en-US" altLang="zh-CN"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zh-CN" altLang="en-US" sz="2800" b="0" i="0" u="none" strike="noStrike" cap="none" normalizeH="0" baseline="0">
                          <a:ln>
                            <a:noFill/>
                          </a:ln>
                          <a:solidFill>
                            <a:schemeClr val="tx1"/>
                          </a:solidFill>
                          <a:effectLst/>
                          <a:latin typeface="Times New Roman" charset="0"/>
                          <a:ea typeface="PMingLiU" charset="0"/>
                        </a:rPr>
                        <a:t>  </a:t>
                      </a:r>
                      <a:endParaRPr kumimoji="1" lang="en-US" altLang="zh-CN" sz="2800" b="0" i="0" u="none" strike="noStrike" cap="none" normalizeH="0" baseline="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0" u="none" strike="noStrike" cap="none" normalizeH="0" baseline="0" dirty="0">
                        <a:ln>
                          <a:noFill/>
                        </a:ln>
                        <a:solidFill>
                          <a:schemeClr val="tx1"/>
                        </a:solidFill>
                        <a:effectLst/>
                        <a:latin typeface="Times New Roman" charset="0"/>
                        <a:ea typeface="PMingLiU" charset="0"/>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35925" name="Text Box 53"/>
          <p:cNvSpPr txBox="1">
            <a:spLocks noChangeArrowheads="1"/>
          </p:cNvSpPr>
          <p:nvPr/>
        </p:nvSpPr>
        <p:spPr bwMode="auto">
          <a:xfrm>
            <a:off x="1711570" y="6229350"/>
            <a:ext cx="869367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2800" b="1" dirty="0">
                <a:latin typeface="Songti SC" charset="-122"/>
                <a:ea typeface="Songti SC" charset="-122"/>
                <a:cs typeface="Songti SC" charset="-122"/>
              </a:rPr>
              <a:t>所以最优解 </a:t>
            </a:r>
            <a:r>
              <a:rPr lang="en-US" altLang="zh-CN" sz="2800" b="1" i="1" dirty="0">
                <a:latin typeface="Songti SC" charset="-122"/>
                <a:ea typeface="Songti SC" charset="-122"/>
                <a:cs typeface="Songti SC" charset="-122"/>
              </a:rPr>
              <a:t>X*=</a:t>
            </a:r>
            <a:r>
              <a:rPr lang="zh-CN" altLang="en-US" sz="2800" b="1" dirty="0">
                <a:latin typeface="Songti SC" charset="-122"/>
                <a:ea typeface="Songti SC" charset="-122"/>
                <a:cs typeface="Songti SC" charset="-122"/>
              </a:rPr>
              <a:t>（</a:t>
            </a:r>
            <a:r>
              <a:rPr lang="en-US" altLang="zh-CN" sz="2800" b="1" dirty="0">
                <a:latin typeface="Songti SC" charset="-122"/>
                <a:ea typeface="Songti SC" charset="-122"/>
                <a:cs typeface="Songti SC" charset="-122"/>
              </a:rPr>
              <a:t>4,1,9,0,0,0,0) </a:t>
            </a:r>
            <a:r>
              <a:rPr lang="en-US" altLang="zh-CN" sz="2800" b="1" baseline="30000" dirty="0">
                <a:latin typeface="Songti SC" charset="-122"/>
                <a:ea typeface="Songti SC" charset="-122"/>
                <a:cs typeface="Songti SC" charset="-122"/>
              </a:rPr>
              <a:t>T</a:t>
            </a:r>
            <a:r>
              <a:rPr lang="zh-CN" altLang="en-US" sz="2800" b="1" dirty="0">
                <a:latin typeface="Songti SC" charset="-122"/>
                <a:ea typeface="Songti SC" charset="-122"/>
                <a:cs typeface="Songti SC" charset="-122"/>
              </a:rPr>
              <a:t>，最优值 </a:t>
            </a:r>
            <a:r>
              <a:rPr lang="en-US" altLang="zh-CN" sz="2800" b="1" i="1" dirty="0">
                <a:latin typeface="Songti SC" charset="-122"/>
                <a:ea typeface="Songti SC" charset="-122"/>
                <a:cs typeface="Songti SC" charset="-122"/>
              </a:rPr>
              <a:t>z</a:t>
            </a:r>
            <a:r>
              <a:rPr lang="en-US" altLang="zh-CN" sz="2800" b="1" dirty="0">
                <a:latin typeface="Songti SC" charset="-122"/>
                <a:ea typeface="Songti SC" charset="-122"/>
                <a:cs typeface="Songti SC" charset="-122"/>
              </a:rPr>
              <a:t> = -2. </a:t>
            </a:r>
          </a:p>
        </p:txBody>
      </p:sp>
      <p:sp>
        <p:nvSpPr>
          <p:cNvPr id="335926" name="Rectangle 54"/>
          <p:cNvSpPr>
            <a:spLocks noChangeArrowheads="1"/>
          </p:cNvSpPr>
          <p:nvPr/>
        </p:nvSpPr>
        <p:spPr bwMode="auto">
          <a:xfrm>
            <a:off x="2611115" y="4088825"/>
            <a:ext cx="723900" cy="154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1 </a:t>
            </a:r>
          </a:p>
          <a:p>
            <a:pPr>
              <a:spcBef>
                <a:spcPct val="20000"/>
              </a:spcBef>
              <a:buClr>
                <a:schemeClr val="folHlink"/>
              </a:buClr>
              <a:buSzPct val="75000"/>
              <a:buFont typeface="Wingdings" charset="2"/>
              <a:buNone/>
            </a:pPr>
            <a:r>
              <a:rPr lang="en-US" altLang="zh-CN" sz="2800" i="1">
                <a:latin typeface="Times New Roman" charset="0"/>
              </a:rPr>
              <a:t>x</a:t>
            </a:r>
            <a:r>
              <a:rPr lang="en-US" altLang="zh-CN" sz="2800" i="1" baseline="-25000">
                <a:latin typeface="Times New Roman" charset="0"/>
              </a:rPr>
              <a:t>2</a:t>
            </a:r>
          </a:p>
          <a:p>
            <a:pPr>
              <a:spcBef>
                <a:spcPct val="20000"/>
              </a:spcBef>
              <a:buClr>
                <a:schemeClr val="folHlink"/>
              </a:buClr>
              <a:buSzPct val="75000"/>
              <a:buFont typeface="Wingdings" charset="2"/>
              <a:buNone/>
            </a:pPr>
            <a:r>
              <a:rPr lang="en-US" altLang="zh-CN" sz="2800" i="1">
                <a:latin typeface="Times New Roman" charset="0"/>
              </a:rPr>
              <a:t> x</a:t>
            </a:r>
            <a:r>
              <a:rPr lang="en-US" altLang="zh-CN" sz="2800" i="1" baseline="-25000">
                <a:latin typeface="Times New Roman" charset="0"/>
              </a:rPr>
              <a:t>3</a:t>
            </a:r>
            <a:endParaRPr lang="zh-CN" altLang="en-US" sz="2800" i="1" baseline="-25000">
              <a:latin typeface="Times New Roman" charset="0"/>
            </a:endParaRPr>
          </a:p>
        </p:txBody>
      </p:sp>
      <p:sp>
        <p:nvSpPr>
          <p:cNvPr id="335927" name="Rectangle 55"/>
          <p:cNvSpPr>
            <a:spLocks noChangeArrowheads="1"/>
          </p:cNvSpPr>
          <p:nvPr/>
        </p:nvSpPr>
        <p:spPr bwMode="auto">
          <a:xfrm>
            <a:off x="4443123" y="4123743"/>
            <a:ext cx="5759450" cy="1557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20000"/>
              </a:spcBef>
              <a:buClr>
                <a:schemeClr val="folHlink"/>
              </a:buClr>
              <a:buSzPct val="75000"/>
              <a:buFont typeface="Wingdings" charset="2"/>
              <a:buNone/>
            </a:pPr>
            <a:r>
              <a:rPr lang="en-US" altLang="zh-CN" sz="2800" dirty="0" smtClean="0">
                <a:latin typeface="Times New Roman" charset="0"/>
              </a:rPr>
              <a:t>1      0       </a:t>
            </a:r>
            <a:r>
              <a:rPr lang="en-US" altLang="zh-CN" sz="2800" dirty="0">
                <a:latin typeface="Times New Roman" charset="0"/>
              </a:rPr>
              <a:t>0       1/3   -2/3   </a:t>
            </a:r>
            <a:endParaRPr lang="zh-CN" altLang="en-US" sz="2800" dirty="0" smtClean="0">
              <a:latin typeface="Times New Roman" charset="0"/>
            </a:endParaRPr>
          </a:p>
          <a:p>
            <a:pPr algn="l">
              <a:spcBef>
                <a:spcPct val="20000"/>
              </a:spcBef>
              <a:buClr>
                <a:schemeClr val="folHlink"/>
              </a:buClr>
              <a:buSzPct val="75000"/>
              <a:buFont typeface="Wingdings" charset="2"/>
              <a:buNone/>
            </a:pPr>
            <a:r>
              <a:rPr lang="en-US" altLang="zh-CN" sz="2800" dirty="0" smtClean="0">
                <a:latin typeface="Times New Roman" charset="0"/>
              </a:rPr>
              <a:t>0      </a:t>
            </a:r>
            <a:r>
              <a:rPr lang="en-US" altLang="zh-CN" sz="2800" dirty="0">
                <a:latin typeface="Times New Roman" charset="0"/>
              </a:rPr>
              <a:t>1      0         0      -1      </a:t>
            </a:r>
            <a:endParaRPr lang="zh-CN" altLang="en-US" sz="2800" dirty="0" smtClean="0">
              <a:latin typeface="Times New Roman" charset="0"/>
            </a:endParaRPr>
          </a:p>
          <a:p>
            <a:pPr algn="l">
              <a:spcBef>
                <a:spcPct val="20000"/>
              </a:spcBef>
              <a:buClr>
                <a:schemeClr val="folHlink"/>
              </a:buClr>
              <a:buSzPct val="75000"/>
              <a:buFont typeface="Wingdings" charset="2"/>
              <a:buNone/>
            </a:pPr>
            <a:r>
              <a:rPr lang="en-US" altLang="zh-CN" sz="2800" dirty="0" smtClean="0">
                <a:latin typeface="Times New Roman" charset="0"/>
              </a:rPr>
              <a:t>0      </a:t>
            </a:r>
            <a:r>
              <a:rPr lang="en-US" altLang="zh-CN" sz="2800" dirty="0">
                <a:latin typeface="Times New Roman" charset="0"/>
              </a:rPr>
              <a:t>0      1        2/3   -</a:t>
            </a:r>
            <a:r>
              <a:rPr lang="en-US" altLang="zh-CN" sz="2800" dirty="0" smtClean="0">
                <a:latin typeface="Times New Roman" charset="0"/>
              </a:rPr>
              <a:t>4/3</a:t>
            </a:r>
            <a:endParaRPr lang="en-US" altLang="zh-CN" sz="2800" dirty="0">
              <a:latin typeface="Times New Roman" charset="0"/>
            </a:endParaRPr>
          </a:p>
        </p:txBody>
      </p:sp>
      <p:sp>
        <p:nvSpPr>
          <p:cNvPr id="335928" name="Rectangle 56"/>
          <p:cNvSpPr>
            <a:spLocks noChangeArrowheads="1"/>
          </p:cNvSpPr>
          <p:nvPr/>
        </p:nvSpPr>
        <p:spPr bwMode="auto">
          <a:xfrm>
            <a:off x="3550915" y="4130100"/>
            <a:ext cx="533400" cy="154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folHlink"/>
              </a:buClr>
              <a:buSzPct val="75000"/>
              <a:buFont typeface="Wingdings" charset="2"/>
              <a:buNone/>
            </a:pPr>
            <a:r>
              <a:rPr lang="en-US" altLang="zh-CN" sz="2800">
                <a:latin typeface="Times New Roman" charset="0"/>
              </a:rPr>
              <a:t>4</a:t>
            </a:r>
          </a:p>
          <a:p>
            <a:pPr>
              <a:spcBef>
                <a:spcPct val="20000"/>
              </a:spcBef>
              <a:buClr>
                <a:schemeClr val="folHlink"/>
              </a:buClr>
              <a:buSzPct val="75000"/>
              <a:buFont typeface="Wingdings" charset="2"/>
              <a:buNone/>
            </a:pPr>
            <a:r>
              <a:rPr lang="en-US" altLang="zh-CN" sz="2800">
                <a:latin typeface="Times New Roman" charset="0"/>
              </a:rPr>
              <a:t>1</a:t>
            </a:r>
          </a:p>
          <a:p>
            <a:pPr>
              <a:spcBef>
                <a:spcPct val="20000"/>
              </a:spcBef>
              <a:buClr>
                <a:schemeClr val="folHlink"/>
              </a:buClr>
              <a:buSzPct val="75000"/>
              <a:buFont typeface="Wingdings" charset="2"/>
              <a:buNone/>
            </a:pPr>
            <a:r>
              <a:rPr lang="en-US" altLang="zh-CN" sz="2800">
                <a:latin typeface="Times New Roman" charset="0"/>
              </a:rPr>
              <a:t>9</a:t>
            </a:r>
          </a:p>
        </p:txBody>
      </p:sp>
      <p:sp>
        <p:nvSpPr>
          <p:cNvPr id="335929" name="Rectangle 57"/>
          <p:cNvSpPr>
            <a:spLocks noChangeArrowheads="1"/>
          </p:cNvSpPr>
          <p:nvPr/>
        </p:nvSpPr>
        <p:spPr bwMode="auto">
          <a:xfrm>
            <a:off x="4443123" y="5727344"/>
            <a:ext cx="406393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r>
              <a:rPr lang="en-US" altLang="zh-CN" sz="2800" dirty="0">
                <a:latin typeface="Times New Roman" charset="0"/>
              </a:rPr>
              <a:t>0     0       0       1/3   1/3  </a:t>
            </a:r>
            <a:r>
              <a:rPr lang="zh-CN" altLang="en-US" sz="2800" dirty="0" smtClean="0">
                <a:latin typeface="Times New Roman" charset="0"/>
              </a:rPr>
              <a:t>   </a:t>
            </a:r>
            <a:endParaRPr lang="zh-CN" altLang="en-US" sz="2800" dirty="0">
              <a:latin typeface="Times New Roman" charset="0"/>
            </a:endParaRPr>
          </a:p>
        </p:txBody>
      </p:sp>
      <p:sp>
        <p:nvSpPr>
          <p:cNvPr id="14" name="矩形 13"/>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5" name="矩形 14"/>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6" name="矩形 15"/>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17" name="Text Box 6"/>
          <p:cNvSpPr txBox="1">
            <a:spLocks noChangeArrowheads="1"/>
          </p:cNvSpPr>
          <p:nvPr/>
        </p:nvSpPr>
        <p:spPr bwMode="auto">
          <a:xfrm>
            <a:off x="1544639" y="343427"/>
            <a:ext cx="4493538" cy="6093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20000"/>
              </a:lnSpc>
              <a:spcBef>
                <a:spcPct val="0"/>
              </a:spcBef>
            </a:pPr>
            <a:r>
              <a:rPr lang="zh-CN" altLang="en-US" sz="2800" b="1" dirty="0">
                <a:solidFill>
                  <a:srgbClr val="46A4D0"/>
                </a:solidFill>
                <a:latin typeface="宋体-简 粗体" charset="-122"/>
                <a:ea typeface="宋体-简 粗体" charset="-122"/>
                <a:cs typeface="宋体-简 粗体" charset="-122"/>
              </a:rPr>
              <a:t>两阶段</a:t>
            </a:r>
            <a:r>
              <a:rPr lang="zh-CN" altLang="en-US" sz="2800" b="1" dirty="0" smtClean="0">
                <a:solidFill>
                  <a:srgbClr val="46A4D0"/>
                </a:solidFill>
                <a:latin typeface="宋体-简 粗体" charset="-122"/>
                <a:ea typeface="宋体-简 粗体" charset="-122"/>
                <a:cs typeface="宋体-简 粗体" charset="-122"/>
              </a:rPr>
              <a:t>法求解线性</a:t>
            </a:r>
            <a:r>
              <a:rPr lang="zh-CN" altLang="en-US" sz="2800" b="1" dirty="0">
                <a:solidFill>
                  <a:srgbClr val="46A4D0"/>
                </a:solidFill>
                <a:latin typeface="宋体-简 粗体" charset="-122"/>
                <a:ea typeface="宋体-简 粗体" charset="-122"/>
                <a:cs typeface="宋体-简 粗体" charset="-122"/>
              </a:rPr>
              <a:t>规划问题</a:t>
            </a:r>
            <a:endParaRPr lang="zh-CN" altLang="zh-CN" sz="2800" b="1" dirty="0">
              <a:solidFill>
                <a:srgbClr val="46A4D0"/>
              </a:solidFill>
              <a:latin typeface="宋体-简 粗体" charset="-122"/>
              <a:ea typeface="宋体-简 粗体" charset="-122"/>
              <a:cs typeface="宋体-简 粗体" charset="-122"/>
            </a:endParaRPr>
          </a:p>
        </p:txBody>
      </p:sp>
      <p:graphicFrame>
        <p:nvGraphicFramePr>
          <p:cNvPr id="18" name="表格 17"/>
          <p:cNvGraphicFramePr>
            <a:graphicFrameLocks noGrp="1"/>
          </p:cNvGraphicFramePr>
          <p:nvPr>
            <p:extLst>
              <p:ext uri="{D42A27DB-BD31-4B8C-83A1-F6EECF244321}">
                <p14:modId xmlns:p14="http://schemas.microsoft.com/office/powerpoint/2010/main" xmlns="" val="372004513"/>
              </p:ext>
            </p:extLst>
          </p:nvPr>
        </p:nvGraphicFramePr>
        <p:xfrm>
          <a:off x="1881532" y="1427877"/>
          <a:ext cx="647700" cy="4279240"/>
        </p:xfrm>
        <a:graphic>
          <a:graphicData uri="http://schemas.openxmlformats.org/drawingml/2006/table">
            <a:tbl>
              <a:tblPr/>
              <a:tblGrid>
                <a:gridCol w="647700">
                  <a:extLst>
                    <a:ext uri="{9D8B030D-6E8A-4147-A177-3AD203B41FA5}">
                      <a16:colId xmlns:a16="http://schemas.microsoft.com/office/drawing/2014/main" xmlns="" val="20000"/>
                    </a:ext>
                  </a:extLst>
                </a:gridCol>
              </a:tblGrid>
              <a:tr h="508289">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C</a:t>
                      </a:r>
                      <a:r>
                        <a:rPr kumimoji="1" lang="en-US" altLang="zh-CN" sz="2800" b="0" i="1" u="none" strike="noStrike" cap="none" normalizeH="0" baseline="-25000" dirty="0" smtClean="0">
                          <a:ln>
                            <a:noFill/>
                          </a:ln>
                          <a:solidFill>
                            <a:schemeClr val="tx1"/>
                          </a:solidFill>
                          <a:effectLst/>
                          <a:latin typeface="Times New Roman" charset="0"/>
                          <a:ea typeface="PMingLiU" charset="0"/>
                        </a:rPr>
                        <a:t>B</a:t>
                      </a:r>
                      <a:endParaRPr kumimoji="1" lang="en-US" altLang="zh-CN"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664266">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0</a:t>
                      </a:r>
                      <a:r>
                        <a:rPr kumimoji="1" lang="en-US" altLang="zh-CN" sz="2800" b="0" i="1" u="none" strike="noStrike" cap="none" normalizeH="0" baseline="-25000" dirty="0" smtClean="0">
                          <a:ln>
                            <a:noFill/>
                          </a:ln>
                          <a:solidFill>
                            <a:schemeClr val="tx1"/>
                          </a:solidFill>
                          <a:effectLst/>
                          <a:latin typeface="Times New Roman" charset="0"/>
                          <a:ea typeface="PMingLiU" charset="0"/>
                        </a:rPr>
                        <a:t> </a:t>
                      </a: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1</a:t>
                      </a:r>
                      <a:endParaRPr kumimoji="1" lang="zh-CN" altLang="en-US" sz="2800" b="0" i="1"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1</a:t>
                      </a:r>
                      <a:endParaRPr kumimoji="1" lang="en-US" altLang="zh-CN" sz="2800" b="0" i="1" u="none" strike="noStrike" cap="none" normalizeH="0" baseline="-2500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08289">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endParaRPr kumimoji="1" lang="zh-CN" altLang="en-US" sz="2800" b="0" i="1" u="none" strike="noStrike" cap="none" normalizeH="0" baseline="0" dirty="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578654">
                <a:tc>
                  <a:txBody>
                    <a:bodyPr/>
                    <a:lstStyle>
                      <a:lvl1pPr algn="l">
                        <a:spcBef>
                          <a:spcPct val="20000"/>
                        </a:spcBef>
                        <a:buClr>
                          <a:schemeClr val="folHlink"/>
                        </a:buClr>
                        <a:buSzPct val="75000"/>
                        <a:buFont typeface="Wingdings" charset="2"/>
                        <a:defRPr kumimoji="1" sz="2800">
                          <a:solidFill>
                            <a:schemeClr val="tx1"/>
                          </a:solidFill>
                          <a:latin typeface="Verdana" charset="0"/>
                          <a:ea typeface="PMingLiU" charset="0"/>
                        </a:defRPr>
                      </a:lvl1pPr>
                      <a:lvl2pPr algn="l">
                        <a:spcBef>
                          <a:spcPct val="20000"/>
                        </a:spcBef>
                        <a:buClr>
                          <a:schemeClr val="folHlink"/>
                        </a:buClr>
                        <a:buSzPct val="70000"/>
                        <a:buFont typeface="Wingdings" charset="2"/>
                        <a:defRPr kumimoji="1" sz="2400">
                          <a:solidFill>
                            <a:schemeClr val="tx1"/>
                          </a:solidFill>
                          <a:latin typeface="Verdana" charset="0"/>
                          <a:ea typeface="PMingLiU" charset="0"/>
                        </a:defRPr>
                      </a:lvl2pPr>
                      <a:lvl3pPr algn="l">
                        <a:spcBef>
                          <a:spcPct val="20000"/>
                        </a:spcBef>
                        <a:buClr>
                          <a:schemeClr val="tx2"/>
                        </a:buClr>
                        <a:defRPr kumimoji="1" sz="2000">
                          <a:solidFill>
                            <a:schemeClr val="tx1"/>
                          </a:solidFill>
                          <a:latin typeface="Verdana" charset="0"/>
                          <a:ea typeface="PMingLiU" charset="0"/>
                        </a:defRPr>
                      </a:lvl3pPr>
                      <a:lvl4pPr algn="l">
                        <a:spcBef>
                          <a:spcPct val="20000"/>
                        </a:spcBef>
                        <a:buClr>
                          <a:schemeClr val="hlink"/>
                        </a:buClr>
                        <a:defRPr kumimoji="1">
                          <a:solidFill>
                            <a:schemeClr val="tx1"/>
                          </a:solidFill>
                          <a:latin typeface="Verdana" charset="0"/>
                          <a:ea typeface="PMingLiU" charset="0"/>
                        </a:defRPr>
                      </a:lvl4pPr>
                      <a:lvl5pPr algn="l">
                        <a:spcBef>
                          <a:spcPct val="20000"/>
                        </a:spcBef>
                        <a:buClr>
                          <a:schemeClr val="tx1"/>
                        </a:buClr>
                        <a:buSzPct val="85000"/>
                        <a:defRPr kumimoji="1">
                          <a:solidFill>
                            <a:schemeClr val="tx1"/>
                          </a:solidFill>
                          <a:latin typeface="Verdana" charset="0"/>
                          <a:ea typeface="PMingLiU" charset="0"/>
                        </a:defRPr>
                      </a:lvl5pPr>
                      <a:lvl6pPr fontAlgn="base">
                        <a:spcBef>
                          <a:spcPct val="20000"/>
                        </a:spcBef>
                        <a:spcAft>
                          <a:spcPct val="0"/>
                        </a:spcAft>
                        <a:buClr>
                          <a:schemeClr val="tx1"/>
                        </a:buClr>
                        <a:buSzPct val="85000"/>
                        <a:defRPr kumimoji="1">
                          <a:solidFill>
                            <a:schemeClr val="tx1"/>
                          </a:solidFill>
                          <a:latin typeface="Verdana" charset="0"/>
                          <a:ea typeface="PMingLiU" charset="0"/>
                        </a:defRPr>
                      </a:lvl6pPr>
                      <a:lvl7pPr fontAlgn="base">
                        <a:spcBef>
                          <a:spcPct val="20000"/>
                        </a:spcBef>
                        <a:spcAft>
                          <a:spcPct val="0"/>
                        </a:spcAft>
                        <a:buClr>
                          <a:schemeClr val="tx1"/>
                        </a:buClr>
                        <a:buSzPct val="85000"/>
                        <a:defRPr kumimoji="1">
                          <a:solidFill>
                            <a:schemeClr val="tx1"/>
                          </a:solidFill>
                          <a:latin typeface="Verdana" charset="0"/>
                          <a:ea typeface="PMingLiU" charset="0"/>
                        </a:defRPr>
                      </a:lvl7pPr>
                      <a:lvl8pPr fontAlgn="base">
                        <a:spcBef>
                          <a:spcPct val="20000"/>
                        </a:spcBef>
                        <a:spcAft>
                          <a:spcPct val="0"/>
                        </a:spcAft>
                        <a:buClr>
                          <a:schemeClr val="tx1"/>
                        </a:buClr>
                        <a:buSzPct val="85000"/>
                        <a:defRPr kumimoji="1">
                          <a:solidFill>
                            <a:schemeClr val="tx1"/>
                          </a:solidFill>
                          <a:latin typeface="Verdana" charset="0"/>
                          <a:ea typeface="PMingLiU" charset="0"/>
                        </a:defRPr>
                      </a:lvl8pPr>
                      <a:lvl9pPr fontAlgn="base">
                        <a:spcBef>
                          <a:spcPct val="20000"/>
                        </a:spcBef>
                        <a:spcAft>
                          <a:spcPct val="0"/>
                        </a:spcAft>
                        <a:buClr>
                          <a:schemeClr val="tx1"/>
                        </a:buClr>
                        <a:buSzPct val="85000"/>
                        <a:defRPr kumimoji="1">
                          <a:solidFill>
                            <a:schemeClr val="tx1"/>
                          </a:solidFill>
                          <a:latin typeface="Verdana" charset="0"/>
                          <a:ea typeface="PMingLiU"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-3</a:t>
                      </a:r>
                      <a:endParaRPr kumimoji="1" lang="en-US" altLang="zh-CN" sz="2800" b="0" i="1" u="none" strike="noStrike" cap="none" normalizeH="0" baseline="-2500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1</a:t>
                      </a:r>
                      <a:endParaRPr kumimoji="1" lang="zh-CN" altLang="en-US" sz="2800" b="0" i="1" u="none" strike="noStrike" cap="none" normalizeH="0" baseline="0" dirty="0" smtClean="0">
                        <a:ln>
                          <a:noFill/>
                        </a:ln>
                        <a:solidFill>
                          <a:schemeClr val="tx1"/>
                        </a:solidFill>
                        <a:effectLst/>
                        <a:latin typeface="Times New Roman" charset="0"/>
                        <a:ea typeface="PMingLiU" charset="0"/>
                      </a:endParaRPr>
                    </a:p>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charset="2"/>
                        <a:buNone/>
                        <a:tabLst/>
                      </a:pPr>
                      <a:r>
                        <a:rPr kumimoji="1" lang="en-US" altLang="zh-CN" sz="2800" b="0" i="1" u="none" strike="noStrike" cap="none" normalizeH="0" baseline="0" dirty="0" smtClean="0">
                          <a:ln>
                            <a:noFill/>
                          </a:ln>
                          <a:solidFill>
                            <a:schemeClr val="tx1"/>
                          </a:solidFill>
                          <a:effectLst/>
                          <a:latin typeface="Times New Roman" charset="0"/>
                          <a:ea typeface="PMingLiU" charset="0"/>
                        </a:rPr>
                        <a:t> 1</a:t>
                      </a:r>
                      <a:endParaRPr kumimoji="1" lang="en-US" altLang="zh-CN" sz="2800" b="0" i="1" u="none" strike="noStrike" cap="none" normalizeH="0" baseline="-25000" dirty="0" smtClean="0">
                        <a:ln>
                          <a:noFill/>
                        </a:ln>
                        <a:solidFill>
                          <a:schemeClr val="tx1"/>
                        </a:solidFill>
                        <a:effectLst/>
                        <a:latin typeface="Times New Roman" charset="0"/>
                        <a:ea typeface="PMingLiU" charset="0"/>
                      </a:endParaRP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13" name="Oval 86"/>
          <p:cNvSpPr>
            <a:spLocks noChangeArrowheads="1"/>
          </p:cNvSpPr>
          <p:nvPr/>
        </p:nvSpPr>
        <p:spPr bwMode="auto">
          <a:xfrm>
            <a:off x="4367969" y="1957476"/>
            <a:ext cx="503238" cy="549275"/>
          </a:xfrm>
          <a:prstGeom prst="ellipse">
            <a:avLst/>
          </a:prstGeom>
          <a:noFill/>
          <a:ln w="28575">
            <a:solidFill>
              <a:srgbClr val="F90948"/>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6366007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59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59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59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59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35925"/>
                                        </p:tgtEl>
                                        <p:attrNameLst>
                                          <p:attrName>style.visibility</p:attrName>
                                        </p:attrNameLst>
                                      </p:cBhvr>
                                      <p:to>
                                        <p:strVal val="visible"/>
                                      </p:to>
                                    </p:set>
                                    <p:animEffect transition="in" filter="wipe(left)">
                                      <p:cBhvr>
                                        <p:cTn id="23" dur="500"/>
                                        <p:tgtEl>
                                          <p:spTgt spid="335925"/>
                                        </p:tgtEl>
                                      </p:cBhvr>
                                    </p:animEffect>
                                  </p:childTnLst>
                                </p:cTn>
                              </p:par>
                            </p:childTnLst>
                          </p:cTn>
                        </p:par>
                      </p:childTnLst>
                    </p:cTn>
                  </p:par>
                  <p:par>
                    <p:cTn id="24" fill="hold">
                      <p:stCondLst>
                        <p:cond delay="indefinite"/>
                      </p:stCondLst>
                      <p:childTnLst>
                        <p:par>
                          <p:cTn id="25" fill="hold">
                            <p:stCondLst>
                              <p:cond delay="0"/>
                            </p:stCondLst>
                            <p:childTnLst>
                              <p:par>
                                <p:cTn id="26" presetID="3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800" decel="100000"/>
                                        <p:tgtEl>
                                          <p:spTgt spid="13"/>
                                        </p:tgtEl>
                                      </p:cBhvr>
                                    </p:animEffect>
                                    <p:anim calcmode="lin" valueType="num">
                                      <p:cBhvr>
                                        <p:cTn id="29" dur="800" decel="100000" fill="hold"/>
                                        <p:tgtEl>
                                          <p:spTgt spid="13"/>
                                        </p:tgtEl>
                                        <p:attrNameLst>
                                          <p:attrName>style.rotation</p:attrName>
                                        </p:attrNameLst>
                                      </p:cBhvr>
                                      <p:tavLst>
                                        <p:tav tm="0">
                                          <p:val>
                                            <p:fltVal val="-90"/>
                                          </p:val>
                                        </p:tav>
                                        <p:tav tm="100000">
                                          <p:val>
                                            <p:fltVal val="0"/>
                                          </p:val>
                                        </p:tav>
                                      </p:tavLst>
                                    </p:anim>
                                    <p:anim calcmode="lin" valueType="num">
                                      <p:cBhvr>
                                        <p:cTn id="30" dur="800" decel="100000" fill="hold"/>
                                        <p:tgtEl>
                                          <p:spTgt spid="13"/>
                                        </p:tgtEl>
                                        <p:attrNameLst>
                                          <p:attrName>ppt_x</p:attrName>
                                        </p:attrNameLst>
                                      </p:cBhvr>
                                      <p:tavLst>
                                        <p:tav tm="0">
                                          <p:val>
                                            <p:strVal val="#ppt_x+0.4"/>
                                          </p:val>
                                        </p:tav>
                                        <p:tav tm="100000">
                                          <p:val>
                                            <p:strVal val="#ppt_x-0.05"/>
                                          </p:val>
                                        </p:tav>
                                      </p:tavLst>
                                    </p:anim>
                                    <p:anim calcmode="lin" valueType="num">
                                      <p:cBhvr>
                                        <p:cTn id="31" dur="800" decel="100000" fill="hold"/>
                                        <p:tgtEl>
                                          <p:spTgt spid="13"/>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13"/>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1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25" grpId="0"/>
      <p:bldP spid="335926" grpId="0"/>
      <p:bldP spid="335927" grpId="0"/>
      <p:bldP spid="335928" grpId="0"/>
      <p:bldP spid="335929" grpId="0"/>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6" name="Rectangle 2"/>
          <p:cNvSpPr>
            <a:spLocks noChangeArrowheads="1"/>
          </p:cNvSpPr>
          <p:nvPr/>
        </p:nvSpPr>
        <p:spPr bwMode="auto">
          <a:xfrm>
            <a:off x="996184" y="1497762"/>
            <a:ext cx="10370753" cy="50044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2800" b="1" dirty="0">
                <a:latin typeface="Times New Roman" charset="0"/>
                <a:ea typeface="宋体" charset="0"/>
              </a:rPr>
              <a:t>        按最小比值</a:t>
            </a:r>
            <a:r>
              <a:rPr lang="el-GR" altLang="zh-CN" sz="2800" b="1" i="1" dirty="0">
                <a:latin typeface="Times New Roman" charset="0"/>
                <a:ea typeface="宋体" charset="0"/>
                <a:cs typeface="Times New Roman" charset="0"/>
              </a:rPr>
              <a:t>θ</a:t>
            </a:r>
            <a:r>
              <a:rPr lang="en-US" altLang="zh-CN" sz="2800" b="1" i="1" dirty="0">
                <a:latin typeface="Times New Roman" charset="0"/>
                <a:ea typeface="宋体" charset="0"/>
                <a:cs typeface="Times New Roman" charset="0"/>
              </a:rPr>
              <a:t> </a:t>
            </a:r>
            <a:r>
              <a:rPr lang="zh-CN" altLang="en-US" sz="2800" b="1" dirty="0">
                <a:latin typeface="Times New Roman" charset="0"/>
                <a:ea typeface="宋体" charset="0"/>
              </a:rPr>
              <a:t>来确定换</a:t>
            </a:r>
            <a:r>
              <a:rPr lang="zh-CN" altLang="en-US" sz="2800" b="1" dirty="0" smtClean="0">
                <a:latin typeface="Times New Roman" charset="0"/>
                <a:ea typeface="宋体" charset="0"/>
              </a:rPr>
              <a:t>出变量</a:t>
            </a:r>
            <a:r>
              <a:rPr lang="zh-CN" altLang="en-US" sz="2800" b="1" dirty="0">
                <a:latin typeface="Times New Roman" charset="0"/>
                <a:ea typeface="宋体" charset="0"/>
              </a:rPr>
              <a:t>时，有时出现存在两个以上相同的最小比值，从而使下一个表的基可行解中出现一个或多个基变量等于零的</a:t>
            </a:r>
            <a:r>
              <a:rPr lang="zh-CN" altLang="en-US" sz="2800" b="1" dirty="0">
                <a:solidFill>
                  <a:schemeClr val="folHlink"/>
                </a:solidFill>
                <a:latin typeface="Times New Roman" charset="0"/>
                <a:ea typeface="宋体" charset="0"/>
              </a:rPr>
              <a:t>退化解</a:t>
            </a:r>
            <a:r>
              <a:rPr lang="zh-CN" altLang="en-US" sz="2800" b="1" dirty="0">
                <a:latin typeface="Times New Roman" charset="0"/>
                <a:ea typeface="宋体" charset="0"/>
              </a:rPr>
              <a:t>。</a:t>
            </a:r>
          </a:p>
          <a:p>
            <a:pPr algn="l">
              <a:spcBef>
                <a:spcPct val="20000"/>
              </a:spcBef>
            </a:pPr>
            <a:r>
              <a:rPr lang="zh-CN" altLang="en-US" sz="2800" b="1" dirty="0">
                <a:latin typeface="Times New Roman" charset="0"/>
                <a:ea typeface="宋体" charset="0"/>
              </a:rPr>
              <a:t>        退化解的出现原因是模型中存在多余的约束．使多个基可行解对应同一顶点。当存在退化解时，就有可能出现迭代计算的循环．尽管可能性极其微小。</a:t>
            </a:r>
          </a:p>
          <a:p>
            <a:pPr algn="l">
              <a:spcBef>
                <a:spcPct val="20000"/>
              </a:spcBef>
            </a:pPr>
            <a:r>
              <a:rPr lang="zh-CN" altLang="en-US" sz="2800" b="1" dirty="0">
                <a:latin typeface="Times New Roman" charset="0"/>
                <a:ea typeface="宋体" charset="0"/>
              </a:rPr>
              <a:t>        为避免出现计算的循环，</a:t>
            </a:r>
            <a:r>
              <a:rPr lang="en-US" altLang="zh-CN" sz="2800" b="1" dirty="0">
                <a:latin typeface="Times New Roman" charset="0"/>
                <a:ea typeface="宋体" charset="0"/>
              </a:rPr>
              <a:t>1974</a:t>
            </a:r>
            <a:r>
              <a:rPr lang="zh-CN" altLang="en-US" sz="2800" b="1" dirty="0">
                <a:latin typeface="Times New Roman" charset="0"/>
                <a:ea typeface="宋体" charset="0"/>
              </a:rPr>
              <a:t>年勃兰特</a:t>
            </a:r>
            <a:r>
              <a:rPr lang="en-US" altLang="zh-CN" sz="2800" b="1" dirty="0">
                <a:latin typeface="Times New Roman" charset="0"/>
                <a:ea typeface="宋体" charset="0"/>
              </a:rPr>
              <a:t>(Bland)</a:t>
            </a:r>
            <a:r>
              <a:rPr lang="zh-CN" altLang="en-US" sz="2800" b="1" dirty="0">
                <a:latin typeface="Times New Roman" charset="0"/>
                <a:ea typeface="宋体" charset="0"/>
              </a:rPr>
              <a:t>提出了一个简便有效的规则</a:t>
            </a:r>
            <a:r>
              <a:rPr lang="zh-CN" altLang="en-US" sz="2800" b="1" dirty="0" smtClean="0">
                <a:latin typeface="Times New Roman" charset="0"/>
                <a:ea typeface="宋体" charset="0"/>
              </a:rPr>
              <a:t>：</a:t>
            </a:r>
            <a:r>
              <a:rPr lang="en-US" altLang="zh-CN" sz="2800" b="1" dirty="0" smtClean="0">
                <a:latin typeface="Times New Roman" charset="0"/>
                <a:ea typeface="宋体" charset="0"/>
              </a:rPr>
              <a:t> </a:t>
            </a:r>
            <a:r>
              <a:rPr lang="en-US" altLang="zh-CN" sz="2800" b="1" dirty="0">
                <a:latin typeface="Times New Roman" charset="0"/>
                <a:ea typeface="宋体" charset="0"/>
              </a:rPr>
              <a:t>(1)</a:t>
            </a:r>
            <a:r>
              <a:rPr lang="zh-CN" altLang="en-US" sz="2800" b="1" dirty="0">
                <a:latin typeface="Times New Roman" charset="0"/>
                <a:ea typeface="宋体" charset="0"/>
              </a:rPr>
              <a:t>当存在多个</a:t>
            </a:r>
            <a:r>
              <a:rPr lang="el-GR" altLang="zh-CN" sz="2800" dirty="0"/>
              <a:t>σ</a:t>
            </a:r>
            <a:r>
              <a:rPr lang="en-US" altLang="zh-CN" sz="2800" i="1" baseline="-25000" dirty="0">
                <a:ea typeface="宋体" charset="0"/>
              </a:rPr>
              <a:t>j</a:t>
            </a:r>
            <a:r>
              <a:rPr lang="zh-CN" altLang="en-US" sz="2800" dirty="0">
                <a:ea typeface="宋体" charset="0"/>
              </a:rPr>
              <a:t>＞</a:t>
            </a:r>
            <a:r>
              <a:rPr lang="en-US" altLang="zh-CN" sz="2800" dirty="0">
                <a:ea typeface="宋体" charset="0"/>
              </a:rPr>
              <a:t>0</a:t>
            </a:r>
            <a:r>
              <a:rPr lang="zh-CN" altLang="en-US" sz="2800" dirty="0"/>
              <a:t> </a:t>
            </a:r>
            <a:r>
              <a:rPr lang="zh-CN" altLang="en-US" sz="2800" b="1" dirty="0">
                <a:latin typeface="Times New Roman" charset="0"/>
                <a:ea typeface="宋体" charset="0"/>
              </a:rPr>
              <a:t>时．始终选取下标值为最小的变量作为换入变量；</a:t>
            </a:r>
          </a:p>
          <a:p>
            <a:pPr algn="l">
              <a:spcBef>
                <a:spcPct val="0"/>
              </a:spcBef>
            </a:pPr>
            <a:r>
              <a:rPr lang="en-US" altLang="zh-CN" sz="2800" b="1" dirty="0">
                <a:latin typeface="Times New Roman" charset="0"/>
                <a:ea typeface="宋体" charset="0"/>
              </a:rPr>
              <a:t>       (2)</a:t>
            </a:r>
            <a:r>
              <a:rPr lang="zh-CN" altLang="en-US" sz="2800" b="1" dirty="0">
                <a:latin typeface="Times New Roman" charset="0"/>
                <a:ea typeface="宋体" charset="0"/>
              </a:rPr>
              <a:t>当计算</a:t>
            </a:r>
            <a:r>
              <a:rPr lang="zh-CN" altLang="en-US" sz="2800" dirty="0">
                <a:latin typeface="Times New Roman" charset="0"/>
                <a:ea typeface="宋体" charset="0"/>
              </a:rPr>
              <a:t> </a:t>
            </a:r>
            <a:r>
              <a:rPr lang="el-GR" altLang="zh-CN" sz="2800" i="1" dirty="0"/>
              <a:t>θ</a:t>
            </a:r>
            <a:r>
              <a:rPr lang="en-US" altLang="zh-CN" sz="2800" b="1" i="1" dirty="0">
                <a:ea typeface="宋体" charset="0"/>
              </a:rPr>
              <a:t> </a:t>
            </a:r>
            <a:r>
              <a:rPr lang="zh-CN" altLang="en-US" sz="2800" b="1" dirty="0">
                <a:latin typeface="Times New Roman" charset="0"/>
                <a:ea typeface="宋体" charset="0"/>
              </a:rPr>
              <a:t>值出现两个以上相同的最小比值时，始终选取下标值为最小的变量作为换出变量。</a:t>
            </a:r>
          </a:p>
        </p:txBody>
      </p:sp>
      <p:sp>
        <p:nvSpPr>
          <p:cNvPr id="7" name="Rectangle 3"/>
          <p:cNvSpPr>
            <a:spLocks noChangeArrowheads="1"/>
          </p:cNvSpPr>
          <p:nvPr/>
        </p:nvSpPr>
        <p:spPr bwMode="auto">
          <a:xfrm>
            <a:off x="764902" y="854042"/>
            <a:ext cx="238820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r>
              <a:rPr lang="zh-CN" altLang="en-US" sz="2800" b="1" dirty="0">
                <a:latin typeface="Times New Roman" charset="0"/>
                <a:ea typeface="宋体" charset="0"/>
              </a:rPr>
              <a:t> </a:t>
            </a:r>
            <a:r>
              <a:rPr lang="zh-CN" altLang="en-US" sz="3200" b="1" dirty="0" smtClean="0">
                <a:solidFill>
                  <a:srgbClr val="46A4D0"/>
                </a:solidFill>
                <a:latin typeface="Times New Roman" charset="0"/>
                <a:ea typeface="宋体" charset="0"/>
              </a:rPr>
              <a:t>二</a:t>
            </a:r>
            <a:r>
              <a:rPr lang="zh-CN" altLang="en-US" sz="3200" b="1" smtClean="0">
                <a:solidFill>
                  <a:srgbClr val="46A4D0"/>
                </a:solidFill>
                <a:latin typeface="Times New Roman" charset="0"/>
                <a:ea typeface="宋体" charset="0"/>
              </a:rPr>
              <a:t>、退化</a:t>
            </a:r>
            <a:endParaRPr lang="zh-CN" altLang="en-US" sz="3200" b="1" dirty="0">
              <a:solidFill>
                <a:srgbClr val="46A4D0"/>
              </a:solidFill>
              <a:latin typeface="Times New Roman" charset="0"/>
              <a:ea typeface="宋体" charset="0"/>
            </a:endParaRPr>
          </a:p>
        </p:txBody>
      </p:sp>
    </p:spTree>
    <p:extLst>
      <p:ext uri="{BB962C8B-B14F-4D97-AF65-F5344CB8AC3E}">
        <p14:creationId xmlns:p14="http://schemas.microsoft.com/office/powerpoint/2010/main" xmlns="" val="128063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up)">
                                      <p:cBhvr>
                                        <p:cTn id="16" dur="500"/>
                                        <p:tgtEl>
                                          <p:spTgt spid="6">
                                            <p:txEl>
                                              <p:pRg st="2" end="2"/>
                                            </p:txEl>
                                          </p:spTgt>
                                        </p:tgtEl>
                                      </p:cBhvr>
                                    </p:animEffect>
                                  </p:childTnLst>
                                </p:cTn>
                              </p:par>
                              <p:par>
                                <p:cTn id="17" presetID="22" presetClass="entr" presetSubtype="1"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up)">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ChangeArrowheads="1"/>
          </p:cNvSpPr>
          <p:nvPr/>
        </p:nvSpPr>
        <p:spPr bwMode="auto">
          <a:xfrm>
            <a:off x="882868" y="1566274"/>
            <a:ext cx="10326414" cy="15327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1" hangingPunct="1">
              <a:spcBef>
                <a:spcPct val="50000"/>
              </a:spcBef>
              <a:defRPr/>
            </a:pPr>
            <a:r>
              <a:rPr lang="zh-CN" altLang="en-US" sz="2400" b="1" dirty="0">
                <a:latin typeface="Times New Roman" charset="0"/>
                <a:ea typeface="宋体" charset="0"/>
              </a:rPr>
              <a:t> </a:t>
            </a:r>
            <a:r>
              <a:rPr lang="en-US" altLang="zh-CN" sz="2400" b="1" dirty="0">
                <a:latin typeface="Times New Roman" charset="0"/>
                <a:ea typeface="宋体" charset="0"/>
              </a:rPr>
              <a:t>1</a:t>
            </a:r>
            <a:r>
              <a:rPr lang="zh-CN" altLang="en-US" sz="2400" b="1" dirty="0">
                <a:latin typeface="Times New Roman" charset="0"/>
                <a:ea typeface="宋体" charset="0"/>
              </a:rPr>
              <a:t>．目标函数极小化时解的最优性判别</a:t>
            </a:r>
            <a:r>
              <a:rPr lang="en-US" altLang="zh-CN" sz="2400" b="1" dirty="0">
                <a:latin typeface="Times New Roman" charset="0"/>
                <a:ea typeface="宋体" charset="0"/>
              </a:rPr>
              <a:t>.</a:t>
            </a:r>
          </a:p>
          <a:p>
            <a:pPr eaLnBrk="1" hangingPunct="1">
              <a:lnSpc>
                <a:spcPct val="120000"/>
              </a:lnSpc>
              <a:spcBef>
                <a:spcPct val="50000"/>
              </a:spcBef>
              <a:defRPr/>
            </a:pPr>
            <a:r>
              <a:rPr lang="zh-CN" altLang="en-US" sz="2400" b="1" dirty="0" smtClean="0">
                <a:latin typeface="Times New Roman" charset="0"/>
                <a:ea typeface="宋体" charset="0"/>
              </a:rPr>
              <a:t>        有</a:t>
            </a:r>
            <a:r>
              <a:rPr lang="zh-CN" altLang="en-US" sz="2400" b="1" dirty="0">
                <a:latin typeface="Times New Roman" charset="0"/>
                <a:ea typeface="宋体" charset="0"/>
              </a:rPr>
              <a:t>些书中规定求目标函数值的极小化作为线性规划的标准形式，这时只需以所有检验数</a:t>
            </a:r>
            <a:r>
              <a:rPr lang="el-GR" altLang="zh-CN" sz="2400" dirty="0"/>
              <a:t>σ</a:t>
            </a:r>
            <a:r>
              <a:rPr lang="en-US" altLang="zh-CN" sz="2400" i="1" baseline="-25000" dirty="0">
                <a:ea typeface="宋体" charset="0"/>
              </a:rPr>
              <a:t>j</a:t>
            </a:r>
            <a:r>
              <a:rPr lang="en-US" altLang="zh-CN" sz="2400" dirty="0">
                <a:latin typeface="宋体" charset="0"/>
                <a:ea typeface="宋体" charset="0"/>
                <a:cs typeface="Times New Roman" charset="0"/>
              </a:rPr>
              <a:t>≥</a:t>
            </a:r>
            <a:r>
              <a:rPr lang="en-US" altLang="zh-CN" sz="2400" dirty="0">
                <a:ea typeface="宋体" charset="0"/>
              </a:rPr>
              <a:t>0</a:t>
            </a:r>
            <a:r>
              <a:rPr lang="en-US" altLang="zh-CN" sz="2400" b="1" dirty="0">
                <a:latin typeface="Times New Roman" charset="0"/>
                <a:ea typeface="宋体" charset="0"/>
              </a:rPr>
              <a:t> </a:t>
            </a:r>
            <a:r>
              <a:rPr lang="zh-CN" altLang="en-US" sz="2400" b="1" dirty="0">
                <a:latin typeface="Times New Roman" charset="0"/>
                <a:ea typeface="宋体" charset="0"/>
              </a:rPr>
              <a:t>作为判别表中解是否最优的标志</a:t>
            </a:r>
            <a:r>
              <a:rPr lang="en-US" altLang="zh-CN" sz="2400" b="1" dirty="0">
                <a:latin typeface="Times New Roman" charset="0"/>
                <a:ea typeface="宋体" charset="0"/>
              </a:rPr>
              <a:t>.</a:t>
            </a:r>
          </a:p>
        </p:txBody>
      </p:sp>
      <p:sp>
        <p:nvSpPr>
          <p:cNvPr id="4"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5" name="矩形 4"/>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6" name="矩形 5"/>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7" name="矩形 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8" name="Rectangle 3"/>
          <p:cNvSpPr>
            <a:spLocks noChangeArrowheads="1"/>
          </p:cNvSpPr>
          <p:nvPr/>
        </p:nvSpPr>
        <p:spPr bwMode="auto">
          <a:xfrm>
            <a:off x="635795" y="940832"/>
            <a:ext cx="7007498"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zh-CN" altLang="en-US" sz="2800" b="1" dirty="0">
                <a:latin typeface="Times New Roman" charset="0"/>
                <a:ea typeface="宋体" charset="0"/>
              </a:rPr>
              <a:t> </a:t>
            </a:r>
            <a:r>
              <a:rPr lang="zh-CN" altLang="en-US" sz="3200" b="1" dirty="0" smtClean="0">
                <a:solidFill>
                  <a:srgbClr val="46A4D0"/>
                </a:solidFill>
                <a:latin typeface="Times New Roman" charset="0"/>
                <a:ea typeface="宋体" charset="0"/>
              </a:rPr>
              <a:t>三、单纯</a:t>
            </a:r>
            <a:r>
              <a:rPr lang="zh-CN" altLang="en-US" sz="3200" b="1" dirty="0">
                <a:solidFill>
                  <a:srgbClr val="46A4D0"/>
                </a:solidFill>
                <a:latin typeface="Times New Roman" charset="0"/>
                <a:ea typeface="宋体" charset="0"/>
              </a:rPr>
              <a:t>形法计算中的几个问题</a:t>
            </a:r>
            <a:endParaRPr lang="en-US" altLang="zh-CN" sz="3200" b="1" dirty="0">
              <a:solidFill>
                <a:srgbClr val="46A4D0"/>
              </a:solidFill>
              <a:latin typeface="Times New Roman" charset="0"/>
              <a:ea typeface="宋体" charset="0"/>
            </a:endParaRPr>
          </a:p>
          <a:p>
            <a:pPr algn="l"/>
            <a:endParaRPr lang="zh-CN" altLang="en-US" sz="3200" b="1" dirty="0">
              <a:solidFill>
                <a:srgbClr val="46A4D0"/>
              </a:solidFill>
              <a:latin typeface="Times New Roman" charset="0"/>
              <a:ea typeface="宋体" charset="0"/>
            </a:endParaRPr>
          </a:p>
        </p:txBody>
      </p:sp>
      <p:sp>
        <p:nvSpPr>
          <p:cNvPr id="9" name="Rectangle 2"/>
          <p:cNvSpPr>
            <a:spLocks noChangeArrowheads="1"/>
          </p:cNvSpPr>
          <p:nvPr/>
        </p:nvSpPr>
        <p:spPr bwMode="auto">
          <a:xfrm>
            <a:off x="882868" y="3560666"/>
            <a:ext cx="10326414" cy="29731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lnSpc>
                <a:spcPct val="130000"/>
              </a:lnSpc>
            </a:pPr>
            <a:r>
              <a:rPr lang="zh-CN" altLang="en-US" sz="2400" b="1" dirty="0">
                <a:latin typeface="Times New Roman" charset="0"/>
                <a:ea typeface="宋体" charset="0"/>
              </a:rPr>
              <a:t>        在单纯形法迭代原理中，介绍了用单纯形法求解时如何判别解是否是唯一最优解、无穷多最优解和无界解。</a:t>
            </a:r>
          </a:p>
          <a:p>
            <a:pPr algn="l">
              <a:lnSpc>
                <a:spcPct val="130000"/>
              </a:lnSpc>
            </a:pPr>
            <a:r>
              <a:rPr lang="zh-CN" altLang="en-US" sz="2400" b="1" dirty="0">
                <a:latin typeface="Times New Roman" charset="0"/>
                <a:ea typeface="宋体" charset="0"/>
              </a:rPr>
              <a:t>        当线性规划问题中添加人工变量后，无论用两阶段法还是大 </a:t>
            </a:r>
            <a:r>
              <a:rPr lang="en-US" altLang="zh-CN" sz="2400" b="1" dirty="0">
                <a:latin typeface="Times New Roman" charset="0"/>
                <a:ea typeface="宋体" charset="0"/>
              </a:rPr>
              <a:t>M </a:t>
            </a:r>
            <a:r>
              <a:rPr lang="zh-CN" altLang="en-US" sz="2400" b="1" dirty="0">
                <a:latin typeface="Times New Roman" charset="0"/>
                <a:ea typeface="宋体" charset="0"/>
              </a:rPr>
              <a:t>法，初始单纯形表中的解因含非零人工变量，故实质上是非可行解。</a:t>
            </a:r>
          </a:p>
          <a:p>
            <a:pPr algn="l">
              <a:lnSpc>
                <a:spcPct val="130000"/>
              </a:lnSpc>
            </a:pPr>
            <a:r>
              <a:rPr lang="zh-CN" altLang="en-US" sz="2400" b="1" dirty="0">
                <a:latin typeface="Times New Roman" charset="0"/>
                <a:ea typeface="宋体" charset="0"/>
              </a:rPr>
              <a:t>        当求解结果出现所有</a:t>
            </a:r>
            <a:r>
              <a:rPr lang="el-GR" altLang="zh-CN" sz="2400" dirty="0"/>
              <a:t>σ</a:t>
            </a:r>
            <a:r>
              <a:rPr lang="en-US" altLang="zh-CN" sz="2400" i="1" baseline="-25000" dirty="0">
                <a:ea typeface="宋体" charset="0"/>
              </a:rPr>
              <a:t>j</a:t>
            </a:r>
            <a:r>
              <a:rPr lang="en-US" altLang="zh-CN" sz="2400" i="1" dirty="0"/>
              <a:t>≤</a:t>
            </a:r>
            <a:r>
              <a:rPr lang="en-US" altLang="zh-CN" sz="2400" dirty="0">
                <a:ea typeface="宋体" charset="0"/>
              </a:rPr>
              <a:t>0</a:t>
            </a:r>
            <a:r>
              <a:rPr lang="zh-CN" altLang="en-US" sz="2400" b="1" dirty="0">
                <a:latin typeface="Times New Roman" charset="0"/>
                <a:ea typeface="宋体" charset="0"/>
              </a:rPr>
              <a:t>时．如基变量中仍含有非零的人工变量</a:t>
            </a:r>
            <a:r>
              <a:rPr lang="en-US" altLang="zh-CN" sz="2400" b="1" dirty="0">
                <a:latin typeface="Times New Roman" charset="0"/>
                <a:ea typeface="宋体" charset="0"/>
              </a:rPr>
              <a:t>(</a:t>
            </a:r>
            <a:r>
              <a:rPr lang="zh-CN" altLang="en-US" sz="2400" b="1" dirty="0">
                <a:latin typeface="Times New Roman" charset="0"/>
                <a:ea typeface="宋体" charset="0"/>
              </a:rPr>
              <a:t>两阶段法求解时第一阶段目标函数值不等于零</a:t>
            </a:r>
            <a:r>
              <a:rPr lang="en-US" altLang="zh-CN" sz="2400" b="1" dirty="0">
                <a:latin typeface="Times New Roman" charset="0"/>
                <a:ea typeface="宋体" charset="0"/>
              </a:rPr>
              <a:t>)</a:t>
            </a:r>
            <a:r>
              <a:rPr lang="zh-CN" altLang="en-US" sz="2400" b="1" dirty="0">
                <a:latin typeface="Times New Roman" charset="0"/>
                <a:ea typeface="宋体" charset="0"/>
              </a:rPr>
              <a:t>，表明问题无可行解。</a:t>
            </a:r>
          </a:p>
        </p:txBody>
      </p:sp>
      <p:sp>
        <p:nvSpPr>
          <p:cNvPr id="10" name="Rectangle 3"/>
          <p:cNvSpPr>
            <a:spLocks noChangeArrowheads="1"/>
          </p:cNvSpPr>
          <p:nvPr/>
        </p:nvSpPr>
        <p:spPr bwMode="auto">
          <a:xfrm>
            <a:off x="1092418" y="3099001"/>
            <a:ext cx="41529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r>
              <a:rPr lang="en-US" altLang="zh-CN" sz="2400" b="1" dirty="0" smtClean="0">
                <a:latin typeface="Times New Roman" charset="0"/>
                <a:ea typeface="宋体" charset="0"/>
              </a:rPr>
              <a:t>2</a:t>
            </a:r>
            <a:r>
              <a:rPr lang="zh-CN" altLang="en-US" sz="2400" b="1" dirty="0" smtClean="0">
                <a:latin typeface="Times New Roman" charset="0"/>
                <a:ea typeface="宋体" charset="0"/>
              </a:rPr>
              <a:t>．</a:t>
            </a:r>
            <a:r>
              <a:rPr lang="zh-CN" altLang="en-US" sz="2400" b="1" dirty="0">
                <a:latin typeface="Times New Roman" charset="0"/>
                <a:ea typeface="宋体" charset="0"/>
              </a:rPr>
              <a:t>无可行解的判别</a:t>
            </a:r>
          </a:p>
        </p:txBody>
      </p:sp>
    </p:spTree>
    <p:extLst>
      <p:ext uri="{BB962C8B-B14F-4D97-AF65-F5344CB8AC3E}">
        <p14:creationId xmlns:p14="http://schemas.microsoft.com/office/powerpoint/2010/main" xmlns="" val="124546638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6899"/>
                                        </p:tgtEl>
                                        <p:attrNameLst>
                                          <p:attrName>style.visibility</p:attrName>
                                        </p:attrNameLst>
                                      </p:cBhvr>
                                      <p:to>
                                        <p:strVal val="visible"/>
                                      </p:to>
                                    </p:set>
                                    <p:animEffect transition="in" filter="wipe(left)">
                                      <p:cBhvr>
                                        <p:cTn id="7" dur="500"/>
                                        <p:tgtEl>
                                          <p:spTgt spid="3368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6" y="202168"/>
            <a:ext cx="3775393"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单纯形法</a:t>
            </a:r>
            <a:r>
              <a:rPr lang="zh-CN" altLang="en-US" sz="2800" b="1" dirty="0" smtClean="0">
                <a:solidFill>
                  <a:srgbClr val="46A4D0"/>
                </a:solidFill>
                <a:latin typeface="宋体-简 粗体" charset="-122"/>
                <a:ea typeface="宋体-简 粗体" charset="-122"/>
                <a:cs typeface="宋体-简 粗体" charset="-122"/>
                <a:sym typeface="Times New Roman" charset="0"/>
              </a:rPr>
              <a:t>的进一步讨论</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8" name="Rectangle 3"/>
          <p:cNvSpPr>
            <a:spLocks noChangeArrowheads="1"/>
          </p:cNvSpPr>
          <p:nvPr/>
        </p:nvSpPr>
        <p:spPr bwMode="auto">
          <a:xfrm>
            <a:off x="635795" y="940832"/>
            <a:ext cx="700749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zh-CN" altLang="en-US" sz="2800" b="1" dirty="0">
                <a:latin typeface="Times New Roman" charset="0"/>
                <a:ea typeface="宋体" charset="0"/>
              </a:rPr>
              <a:t> </a:t>
            </a:r>
            <a:r>
              <a:rPr lang="zh-CN" altLang="en-US" sz="3200" b="1" dirty="0" smtClean="0">
                <a:solidFill>
                  <a:srgbClr val="46A4D0"/>
                </a:solidFill>
                <a:latin typeface="Times New Roman" charset="0"/>
                <a:ea typeface="宋体" charset="0"/>
              </a:rPr>
              <a:t>三、检验数的几种表示形式</a:t>
            </a:r>
            <a:endParaRPr lang="zh-CN" altLang="en-US" sz="3200" b="1" dirty="0">
              <a:solidFill>
                <a:srgbClr val="46A4D0"/>
              </a:solidFill>
              <a:latin typeface="Times New Roman" charset="0"/>
              <a:ea typeface="宋体" charset="0"/>
            </a:endParaRPr>
          </a:p>
        </p:txBody>
      </p:sp>
      <mc:AlternateContent xmlns:mc="http://schemas.openxmlformats.org/markup-compatibility/2006">
        <mc:Choice xmlns:a14="http://schemas.microsoft.com/office/drawing/2010/main" xmlns="" Requires="a14">
          <p:graphicFrame>
            <p:nvGraphicFramePr>
              <p:cNvPr id="2" name="表格 1"/>
              <p:cNvGraphicFramePr>
                <a:graphicFrameLocks noGrp="1"/>
              </p:cNvGraphicFramePr>
              <p:nvPr>
                <p:extLst>
                  <p:ext uri="{D42A27DB-BD31-4B8C-83A1-F6EECF244321}">
                    <p14:modId xmlns:p14="http://schemas.microsoft.com/office/powerpoint/2010/main" val="3149792841"/>
                  </p:ext>
                </p:extLst>
              </p:nvPr>
            </p:nvGraphicFramePr>
            <p:xfrm>
              <a:off x="1874342" y="3493982"/>
              <a:ext cx="8199822" cy="2809986"/>
            </p:xfrm>
            <a:graphic>
              <a:graphicData uri="http://schemas.openxmlformats.org/drawingml/2006/table">
                <a:tbl>
                  <a:tblPr firstRow="1" bandRow="1">
                    <a:tableStyleId>{F5AB1C69-6EDB-4FF4-983F-18BD219EF322}</a:tableStyleId>
                  </a:tblPr>
                  <a:tblGrid>
                    <a:gridCol w="2733274">
                      <a:extLst>
                        <a:ext uri="{9D8B030D-6E8A-4147-A177-3AD203B41FA5}">
                          <a16:colId xmlns:a16="http://schemas.microsoft.com/office/drawing/2014/main" val="20000"/>
                        </a:ext>
                      </a:extLst>
                    </a:gridCol>
                    <a:gridCol w="2733274">
                      <a:extLst>
                        <a:ext uri="{9D8B030D-6E8A-4147-A177-3AD203B41FA5}">
                          <a16:colId xmlns:a16="http://schemas.microsoft.com/office/drawing/2014/main" val="20001"/>
                        </a:ext>
                      </a:extLst>
                    </a:gridCol>
                    <a:gridCol w="2733274">
                      <a:extLst>
                        <a:ext uri="{9D8B030D-6E8A-4147-A177-3AD203B41FA5}">
                          <a16:colId xmlns:a16="http://schemas.microsoft.com/office/drawing/2014/main" val="20002"/>
                        </a:ext>
                      </a:extLst>
                    </a:gridCol>
                  </a:tblGrid>
                  <a:tr h="1477892">
                    <a:tc>
                      <a:txBody>
                        <a:bodyPr/>
                        <a:lstStyle/>
                        <a:p>
                          <a:pPr algn="r"/>
                          <a:r>
                            <a:rPr lang="zh-CN" altLang="en-US" sz="3200" b="0" dirty="0" smtClean="0">
                              <a:latin typeface="Songti SC" charset="-122"/>
                              <a:ea typeface="Songti SC" charset="-122"/>
                              <a:cs typeface="Songti SC" charset="-122"/>
                            </a:rPr>
                            <a:t>标准型</a:t>
                          </a:r>
                        </a:p>
                        <a:p>
                          <a:pPr algn="l"/>
                          <a:endParaRPr lang="zh-CN" altLang="en-US" sz="3200" b="0" dirty="0" smtClean="0">
                            <a:latin typeface="Songti SC" charset="-122"/>
                            <a:ea typeface="Songti SC" charset="-122"/>
                            <a:cs typeface="Songti SC" charset="-122"/>
                          </a:endParaRPr>
                        </a:p>
                        <a:p>
                          <a:pPr algn="l"/>
                          <a:r>
                            <a:rPr lang="zh-CN" altLang="en-US" sz="3200" b="0" dirty="0" smtClean="0">
                              <a:latin typeface="Songti SC" charset="-122"/>
                              <a:ea typeface="Songti SC" charset="-122"/>
                              <a:cs typeface="Songti SC" charset="-122"/>
                            </a:rPr>
                            <a:t>检验数</a:t>
                          </a:r>
                          <a:endParaRPr lang="zh-CN" altLang="en-US" sz="3200" b="0" dirty="0">
                            <a:latin typeface="Songti SC" charset="-122"/>
                            <a:ea typeface="Songti SC" charset="-122"/>
                            <a:cs typeface="Songti SC" charset="-122"/>
                          </a:endParaRPr>
                        </a:p>
                      </a:txBody>
                      <a:tcPr>
                        <a:lnTlToBr w="12700" cap="flat" cmpd="sng" algn="ctr">
                          <a:solidFill>
                            <a:schemeClr val="bg1"/>
                          </a:solidFill>
                          <a:prstDash val="solid"/>
                          <a:round/>
                          <a:headEnd type="none" w="med" len="med"/>
                          <a:tailEnd type="none" w="med" len="med"/>
                        </a:lnTlToBr>
                      </a:tcPr>
                    </a:tc>
                    <a:tc>
                      <a:txBody>
                        <a:bodyPr/>
                        <a:lstStyle/>
                        <a:p>
                          <a:pPr algn="ctr"/>
                          <a:r>
                            <a:rPr lang="en-US" altLang="zh-CN" sz="3200" b="0" dirty="0" smtClean="0">
                              <a:latin typeface="Songti SC" charset="-122"/>
                              <a:ea typeface="Songti SC" charset="-122"/>
                              <a:cs typeface="Songti SC" charset="-122"/>
                            </a:rPr>
                            <a:t>max</a:t>
                          </a:r>
                          <a:r>
                            <a:rPr lang="zh-CN" altLang="en-US" sz="3200" b="0" dirty="0" smtClean="0">
                              <a:latin typeface="Songti SC" charset="-122"/>
                              <a:ea typeface="Songti SC" charset="-122"/>
                              <a:cs typeface="Songti SC" charset="-122"/>
                            </a:rPr>
                            <a:t> </a:t>
                          </a:r>
                          <a:r>
                            <a:rPr lang="en-US" altLang="zh-CN" sz="3200" b="0" dirty="0" smtClean="0">
                              <a:latin typeface="Songti SC" charset="-122"/>
                              <a:ea typeface="Songti SC" charset="-122"/>
                              <a:cs typeface="Songti SC" charset="-122"/>
                            </a:rPr>
                            <a:t>z=CX</a:t>
                          </a:r>
                          <a:endParaRPr lang="zh-CN" altLang="en-US" sz="3200" b="0" dirty="0" smtClean="0">
                            <a:latin typeface="Songti SC" charset="-122"/>
                            <a:ea typeface="Songti SC" charset="-122"/>
                            <a:cs typeface="Songti SC" charset="-122"/>
                          </a:endParaRPr>
                        </a:p>
                        <a:p>
                          <a:pPr algn="ctr"/>
                          <a:r>
                            <a:rPr lang="en-US" altLang="zh-CN" sz="3200" b="0" dirty="0" smtClean="0">
                              <a:latin typeface="Songti SC" charset="-122"/>
                              <a:ea typeface="Songti SC" charset="-122"/>
                              <a:cs typeface="Songti SC" charset="-122"/>
                            </a:rPr>
                            <a:t>AX=b</a:t>
                          </a:r>
                          <a:r>
                            <a:rPr lang="zh-CN" altLang="en-US" sz="3200" b="0" dirty="0" smtClean="0">
                              <a:latin typeface="Songti SC" charset="-122"/>
                              <a:ea typeface="Songti SC" charset="-122"/>
                              <a:cs typeface="Songti SC" charset="-122"/>
                            </a:rPr>
                            <a:t>，</a:t>
                          </a:r>
                          <a:r>
                            <a:rPr lang="en-US" altLang="zh-CN" sz="3200" b="0" dirty="0" smtClean="0">
                              <a:latin typeface="Songti SC" charset="-122"/>
                              <a:ea typeface="Songti SC" charset="-122"/>
                              <a:cs typeface="Songti SC" charset="-122"/>
                            </a:rPr>
                            <a:t>X</a:t>
                          </a:r>
                          <a14:m>
                            <m:oMath xmlns:m="http://schemas.openxmlformats.org/officeDocument/2006/math">
                              <m:r>
                                <a:rPr lang="en-US" altLang="zh-CN" sz="3200" b="0" i="1" smtClean="0">
                                  <a:latin typeface="Cambria Math" charset="0"/>
                                  <a:ea typeface="Songti SC" charset="-122"/>
                                  <a:cs typeface="Songti SC" charset="-122"/>
                                </a:rPr>
                                <m:t>≥0</m:t>
                              </m:r>
                            </m:oMath>
                          </a14:m>
                          <a:endParaRPr lang="zh-CN" altLang="en-US" sz="3200" b="0" dirty="0" smtClean="0">
                            <a:latin typeface="Songti SC" charset="-122"/>
                            <a:ea typeface="Songti SC" charset="-122"/>
                            <a:cs typeface="Songti SC" charset="-122"/>
                          </a:endParaRPr>
                        </a:p>
                      </a:txBody>
                      <a:tcPr anchor="ctr"/>
                    </a:tc>
                    <a:tc>
                      <a:txBody>
                        <a:bodyPr/>
                        <a:lstStyle/>
                        <a:p>
                          <a:pPr algn="ctr"/>
                          <a:r>
                            <a:rPr lang="en-US" altLang="zh-CN" sz="3200" b="0" dirty="0" smtClean="0">
                              <a:latin typeface="Songti SC" charset="-122"/>
                              <a:ea typeface="Songti SC" charset="-122"/>
                              <a:cs typeface="Songti SC" charset="-122"/>
                            </a:rPr>
                            <a:t>min</a:t>
                          </a:r>
                          <a:r>
                            <a:rPr lang="zh-CN" altLang="en-US" sz="3200" b="0" dirty="0" smtClean="0">
                              <a:latin typeface="Songti SC" charset="-122"/>
                              <a:ea typeface="Songti SC" charset="-122"/>
                              <a:cs typeface="Songti SC" charset="-122"/>
                            </a:rPr>
                            <a:t> </a:t>
                          </a:r>
                          <a:r>
                            <a:rPr lang="en-US" altLang="zh-CN" sz="3200" b="0" dirty="0" smtClean="0">
                              <a:latin typeface="Songti SC" charset="-122"/>
                              <a:ea typeface="Songti SC" charset="-122"/>
                              <a:cs typeface="Songti SC" charset="-122"/>
                            </a:rPr>
                            <a:t>z=CX</a:t>
                          </a:r>
                          <a:endParaRPr lang="zh-CN" altLang="en-US" sz="3200" b="0" dirty="0" smtClean="0">
                            <a:latin typeface="Songti SC" charset="-122"/>
                            <a:ea typeface="Songti SC" charset="-122"/>
                            <a:cs typeface="Songti SC" charset="-122"/>
                          </a:endParaRPr>
                        </a:p>
                        <a:p>
                          <a:pPr algn="ctr"/>
                          <a:r>
                            <a:rPr lang="en-US" altLang="zh-CN" sz="3200" b="0" dirty="0" smtClean="0">
                              <a:latin typeface="Songti SC" charset="-122"/>
                              <a:ea typeface="Songti SC" charset="-122"/>
                              <a:cs typeface="Songti SC" charset="-122"/>
                            </a:rPr>
                            <a:t>AX=b</a:t>
                          </a:r>
                          <a:r>
                            <a:rPr lang="zh-CN" altLang="en-US" sz="3200" b="0" dirty="0" smtClean="0">
                              <a:latin typeface="Songti SC" charset="-122"/>
                              <a:ea typeface="Songti SC" charset="-122"/>
                              <a:cs typeface="Songti SC" charset="-122"/>
                            </a:rPr>
                            <a:t>，</a:t>
                          </a:r>
                          <a:r>
                            <a:rPr lang="en-US" altLang="zh-CN" sz="3200" b="0" dirty="0" smtClean="0">
                              <a:latin typeface="Songti SC" charset="-122"/>
                              <a:ea typeface="Songti SC" charset="-122"/>
                              <a:cs typeface="Songti SC" charset="-122"/>
                            </a:rPr>
                            <a:t>X</a:t>
                          </a:r>
                          <a14:m>
                            <m:oMath xmlns:m="http://schemas.openxmlformats.org/officeDocument/2006/math">
                              <m:r>
                                <a:rPr lang="en-US" altLang="zh-CN" sz="3200" b="0" i="1" smtClean="0">
                                  <a:latin typeface="Cambria Math" charset="0"/>
                                  <a:ea typeface="Songti SC" charset="-122"/>
                                  <a:cs typeface="Songti SC" charset="-122"/>
                                </a:rPr>
                                <m:t>≥0</m:t>
                              </m:r>
                            </m:oMath>
                          </a14:m>
                          <a:endParaRPr lang="zh-CN" altLang="en-US" sz="3200" b="0" dirty="0" smtClean="0">
                            <a:latin typeface="Songti SC" charset="-122"/>
                            <a:ea typeface="Songti SC" charset="-122"/>
                            <a:cs typeface="Songti SC" charset="-122"/>
                          </a:endParaRPr>
                        </a:p>
                      </a:txBody>
                      <a:tcPr anchor="ctr"/>
                    </a:tc>
                    <a:extLst>
                      <a:ext uri="{0D108BD9-81ED-4DB2-BD59-A6C34878D82A}">
                        <a16:rowId xmlns:a16="http://schemas.microsoft.com/office/drawing/2014/main" val="10000"/>
                      </a:ext>
                    </a:extLst>
                  </a:tr>
                  <a:tr h="1255506">
                    <a:tc>
                      <a:txBody>
                        <a:bodyPr/>
                        <a:lstStyle/>
                        <a:p>
                          <a:pPr algn="ctr"/>
                          <a:r>
                            <a:rPr lang="en-US" altLang="zh-CN" sz="3200" b="0" dirty="0" err="1" smtClean="0">
                              <a:latin typeface="Songti SC" charset="-122"/>
                              <a:ea typeface="Songti SC" charset="-122"/>
                              <a:cs typeface="Songti SC" charset="-122"/>
                            </a:rPr>
                            <a:t>c</a:t>
                          </a:r>
                          <a:r>
                            <a:rPr lang="en-US" altLang="zh-CN" sz="3200" b="0" baseline="-25000" dirty="0" err="1" smtClean="0">
                              <a:latin typeface="Songti SC" charset="-122"/>
                              <a:ea typeface="Songti SC" charset="-122"/>
                              <a:cs typeface="Songti SC" charset="-122"/>
                            </a:rPr>
                            <a:t>j</a:t>
                          </a:r>
                          <a:r>
                            <a:rPr lang="en-US" altLang="zh-CN" sz="3200" b="0" dirty="0" err="1" smtClean="0">
                              <a:latin typeface="Songti SC" charset="-122"/>
                              <a:ea typeface="Songti SC" charset="-122"/>
                              <a:cs typeface="Songti SC" charset="-122"/>
                            </a:rPr>
                            <a:t>-z</a:t>
                          </a:r>
                          <a:r>
                            <a:rPr lang="en-US" altLang="zh-CN" sz="3200" b="0" baseline="-25000" dirty="0" err="1" smtClean="0">
                              <a:latin typeface="Songti SC" charset="-122"/>
                              <a:ea typeface="Songti SC" charset="-122"/>
                              <a:cs typeface="Songti SC" charset="-122"/>
                            </a:rPr>
                            <a:t>j</a:t>
                          </a:r>
                          <a:endParaRPr lang="zh-CN" altLang="en-US" sz="3200" b="0" baseline="-25000" dirty="0" smtClean="0">
                            <a:latin typeface="Songti SC" charset="-122"/>
                            <a:ea typeface="Songti SC" charset="-122"/>
                            <a:cs typeface="Songti SC" charset="-122"/>
                          </a:endParaRPr>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sz="3200" b="0" i="1" smtClean="0">
                                    <a:latin typeface="Cambria Math" charset="0"/>
                                    <a:ea typeface="Songti SC" charset="-122"/>
                                    <a:cs typeface="Songti SC" charset="-122"/>
                                  </a:rPr>
                                  <m:t>≤</m:t>
                                </m:r>
                                <m:r>
                                  <a:rPr lang="en-US" altLang="zh-CN" sz="3200" b="0" i="1" smtClean="0">
                                    <a:latin typeface="Cambria Math" charset="0"/>
                                    <a:ea typeface="Songti SC" charset="-122"/>
                                    <a:cs typeface="Songti SC" charset="-122"/>
                                  </a:rPr>
                                  <m:t>0</m:t>
                                </m:r>
                              </m:oMath>
                            </m:oMathPara>
                          </a14:m>
                          <a:endParaRPr lang="zh-CN" altLang="en-US" sz="3200" b="0" dirty="0" smtClean="0">
                            <a:latin typeface="Songti SC" charset="-122"/>
                            <a:ea typeface="Songti SC" charset="-122"/>
                            <a:cs typeface="Songti SC" charset="-122"/>
                          </a:endParaRP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3200" b="0" i="1" smtClean="0">
                                    <a:latin typeface="Cambria Math" charset="0"/>
                                    <a:ea typeface="Songti SC" charset="-122"/>
                                    <a:cs typeface="Songti SC" charset="-122"/>
                                  </a:rPr>
                                  <m:t>≥0</m:t>
                                </m:r>
                              </m:oMath>
                            </m:oMathPara>
                          </a14:m>
                          <a:endParaRPr lang="zh-CN" altLang="en-US" sz="3200" b="0" i="1" dirty="0" smtClean="0">
                            <a:latin typeface="Songti SC" charset="-122"/>
                            <a:ea typeface="Songti SC" charset="-122"/>
                            <a:cs typeface="Songti SC" charset="-122"/>
                          </a:endParaRPr>
                        </a:p>
                      </a:txBody>
                      <a:tcPr/>
                    </a:tc>
                    <a:extLst>
                      <a:ext uri="{0D108BD9-81ED-4DB2-BD59-A6C34878D82A}">
                        <a16:rowId xmlns:a16="http://schemas.microsoft.com/office/drawing/2014/main" val="10001"/>
                      </a:ext>
                    </a:extLst>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xmlns="" xmlns:a14="http://schemas.microsoft.com/office/drawing/2010/main" val="3149792841"/>
                  </p:ext>
                </p:extLst>
              </p:nvPr>
            </p:nvGraphicFramePr>
            <p:xfrm>
              <a:off x="1874342" y="3493982"/>
              <a:ext cx="8199822" cy="2809986"/>
            </p:xfrm>
            <a:graphic>
              <a:graphicData uri="http://schemas.openxmlformats.org/drawingml/2006/table">
                <a:tbl>
                  <a:tblPr firstRow="1" bandRow="1">
                    <a:tableStyleId>{F5AB1C69-6EDB-4FF4-983F-18BD219EF322}</a:tableStyleId>
                  </a:tblPr>
                  <a:tblGrid>
                    <a:gridCol w="2733274"/>
                    <a:gridCol w="2733274"/>
                    <a:gridCol w="2733274"/>
                  </a:tblGrid>
                  <a:tr h="1554480">
                    <a:tc>
                      <a:txBody>
                        <a:bodyPr/>
                        <a:lstStyle/>
                        <a:p>
                          <a:pPr algn="r"/>
                          <a:r>
                            <a:rPr lang="zh-CN" altLang="en-US" sz="3200" b="0" dirty="0" smtClean="0">
                              <a:latin typeface="Songti SC" charset="-122"/>
                              <a:ea typeface="Songti SC" charset="-122"/>
                              <a:cs typeface="Songti SC" charset="-122"/>
                            </a:rPr>
                            <a:t>标准型</a:t>
                          </a:r>
                        </a:p>
                        <a:p>
                          <a:pPr algn="l"/>
                          <a:endParaRPr lang="zh-CN" altLang="en-US" sz="3200" b="0" dirty="0" smtClean="0">
                            <a:latin typeface="Songti SC" charset="-122"/>
                            <a:ea typeface="Songti SC" charset="-122"/>
                            <a:cs typeface="Songti SC" charset="-122"/>
                          </a:endParaRPr>
                        </a:p>
                        <a:p>
                          <a:pPr algn="l"/>
                          <a:r>
                            <a:rPr lang="zh-CN" altLang="en-US" sz="3200" b="0" dirty="0" smtClean="0">
                              <a:latin typeface="Songti SC" charset="-122"/>
                              <a:ea typeface="Songti SC" charset="-122"/>
                              <a:cs typeface="Songti SC" charset="-122"/>
                            </a:rPr>
                            <a:t>检验数</a:t>
                          </a:r>
                          <a:endParaRPr lang="zh-CN" altLang="en-US" sz="3200" b="0" dirty="0">
                            <a:latin typeface="Songti SC" charset="-122"/>
                            <a:ea typeface="Songti SC" charset="-122"/>
                            <a:cs typeface="Songti SC" charset="-122"/>
                          </a:endParaRPr>
                        </a:p>
                      </a:txBody>
                      <a:tcPr>
                        <a:lnTlToBr w="12700" cap="flat" cmpd="sng" algn="ctr">
                          <a:solidFill>
                            <a:schemeClr val="bg1"/>
                          </a:solidFill>
                          <a:prstDash val="solid"/>
                          <a:round/>
                          <a:headEnd type="none" w="med" len="med"/>
                          <a:tailEnd type="none" w="med" len="med"/>
                        </a:lnTlToBr>
                      </a:tcPr>
                    </a:tc>
                    <a:tc>
                      <a:txBody>
                        <a:bodyPr/>
                        <a:lstStyle/>
                        <a:p>
                          <a:endParaRPr lang="zh-CN"/>
                        </a:p>
                      </a:txBody>
                      <a:tcPr anchor="ctr">
                        <a:blipFill rotWithShape="0">
                          <a:blip r:embed="rId3"/>
                          <a:stretch>
                            <a:fillRect l="-100446" t="-5078" r="-101116" b="-81250"/>
                          </a:stretch>
                        </a:blipFill>
                      </a:tcPr>
                    </a:tc>
                    <a:tc>
                      <a:txBody>
                        <a:bodyPr/>
                        <a:lstStyle/>
                        <a:p>
                          <a:endParaRPr lang="zh-CN"/>
                        </a:p>
                      </a:txBody>
                      <a:tcPr anchor="ctr">
                        <a:blipFill rotWithShape="0">
                          <a:blip r:embed="rId3"/>
                          <a:stretch>
                            <a:fillRect l="-200000" t="-5078" r="-891" b="-81250"/>
                          </a:stretch>
                        </a:blipFill>
                      </a:tcPr>
                    </a:tc>
                  </a:tr>
                  <a:tr h="1255506">
                    <a:tc>
                      <a:txBody>
                        <a:bodyPr/>
                        <a:lstStyle/>
                        <a:p>
                          <a:pPr algn="ctr"/>
                          <a:r>
                            <a:rPr lang="en-US" altLang="zh-CN" sz="3200" b="0" dirty="0" err="1" smtClean="0">
                              <a:latin typeface="Songti SC" charset="-122"/>
                              <a:ea typeface="Songti SC" charset="-122"/>
                              <a:cs typeface="Songti SC" charset="-122"/>
                            </a:rPr>
                            <a:t>c</a:t>
                          </a:r>
                          <a:r>
                            <a:rPr lang="en-US" altLang="zh-CN" sz="3200" b="0" baseline="-25000" dirty="0" err="1" smtClean="0">
                              <a:latin typeface="Songti SC" charset="-122"/>
                              <a:ea typeface="Songti SC" charset="-122"/>
                              <a:cs typeface="Songti SC" charset="-122"/>
                            </a:rPr>
                            <a:t>j</a:t>
                          </a:r>
                          <a:r>
                            <a:rPr lang="en-US" altLang="zh-CN" sz="3200" b="0" dirty="0" err="1" smtClean="0">
                              <a:latin typeface="Songti SC" charset="-122"/>
                              <a:ea typeface="Songti SC" charset="-122"/>
                              <a:cs typeface="Songti SC" charset="-122"/>
                            </a:rPr>
                            <a:t>-z</a:t>
                          </a:r>
                          <a:r>
                            <a:rPr lang="en-US" altLang="zh-CN" sz="3200" b="0" baseline="-25000" dirty="0" err="1" smtClean="0">
                              <a:latin typeface="Songti SC" charset="-122"/>
                              <a:ea typeface="Songti SC" charset="-122"/>
                              <a:cs typeface="Songti SC" charset="-122"/>
                            </a:rPr>
                            <a:t>j</a:t>
                          </a:r>
                          <a:endParaRPr lang="zh-CN" altLang="en-US" sz="3200" b="0" baseline="-25000" dirty="0" smtClean="0">
                            <a:latin typeface="Songti SC" charset="-122"/>
                            <a:ea typeface="Songti SC" charset="-122"/>
                            <a:cs typeface="Songti SC" charset="-122"/>
                          </a:endParaRPr>
                        </a:p>
                      </a:txBody>
                      <a:tcPr/>
                    </a:tc>
                    <a:tc>
                      <a:txBody>
                        <a:bodyPr/>
                        <a:lstStyle/>
                        <a:p>
                          <a:endParaRPr lang="zh-CN"/>
                        </a:p>
                      </a:txBody>
                      <a:tcPr>
                        <a:blipFill rotWithShape="0">
                          <a:blip r:embed="rId3"/>
                          <a:stretch>
                            <a:fillRect l="-100446" t="-130583" r="-101116" b="-971"/>
                          </a:stretch>
                        </a:blipFill>
                      </a:tcPr>
                    </a:tc>
                    <a:tc>
                      <a:txBody>
                        <a:bodyPr/>
                        <a:lstStyle/>
                        <a:p>
                          <a:endParaRPr lang="zh-CN"/>
                        </a:p>
                      </a:txBody>
                      <a:tcPr>
                        <a:blipFill rotWithShape="0">
                          <a:blip r:embed="rId3"/>
                          <a:stretch>
                            <a:fillRect l="-200000" t="-130583" r="-891" b="-971"/>
                          </a:stretch>
                        </a:blipFill>
                      </a:tcPr>
                    </a:tc>
                  </a:tr>
                </a:tbl>
              </a:graphicData>
            </a:graphic>
          </p:graphicFrame>
        </mc:Fallback>
      </mc:AlternateContent>
      <p:sp>
        <p:nvSpPr>
          <p:cNvPr id="12" name="Rectangle 3"/>
          <p:cNvSpPr>
            <a:spLocks noChangeArrowheads="1"/>
          </p:cNvSpPr>
          <p:nvPr/>
        </p:nvSpPr>
        <p:spPr bwMode="auto">
          <a:xfrm>
            <a:off x="1040305" y="1679496"/>
            <a:ext cx="10484287" cy="1772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lnSpc>
                <a:spcPct val="130000"/>
              </a:lnSpc>
            </a:pPr>
            <a:r>
              <a:rPr lang="zh-CN" altLang="en-US" sz="2800" b="1" dirty="0">
                <a:latin typeface="Songti SC" charset="-122"/>
                <a:ea typeface="Songti SC" charset="-122"/>
                <a:cs typeface="Songti SC" charset="-122"/>
              </a:rPr>
              <a:t> </a:t>
            </a:r>
            <a:r>
              <a:rPr lang="en-US" altLang="zh-CN" sz="2800" b="1" dirty="0" smtClean="0">
                <a:latin typeface="Songti SC" charset="-122"/>
                <a:ea typeface="Songti SC" charset="-122"/>
                <a:cs typeface="Songti SC" charset="-122"/>
              </a:rPr>
              <a:t>3</a:t>
            </a:r>
            <a:r>
              <a:rPr lang="zh-CN" altLang="en-US" sz="2800" b="1" dirty="0" smtClean="0">
                <a:latin typeface="Songti SC" charset="-122"/>
                <a:ea typeface="Songti SC" charset="-122"/>
                <a:cs typeface="Songti SC" charset="-122"/>
              </a:rPr>
              <a:t>．</a:t>
            </a:r>
            <a:r>
              <a:rPr lang="zh-CN" altLang="en-US" sz="2800" b="1" dirty="0">
                <a:latin typeface="Songti SC" charset="-122"/>
                <a:ea typeface="Songti SC" charset="-122"/>
                <a:cs typeface="Songti SC" charset="-122"/>
              </a:rPr>
              <a:t>目标函数极小化时解的最优性判别</a:t>
            </a:r>
            <a:r>
              <a:rPr lang="en-US" altLang="zh-CN" sz="2800" b="1" dirty="0">
                <a:latin typeface="Songti SC" charset="-122"/>
                <a:ea typeface="Songti SC" charset="-122"/>
                <a:cs typeface="Songti SC" charset="-122"/>
              </a:rPr>
              <a:t>.</a:t>
            </a:r>
          </a:p>
          <a:p>
            <a:pPr algn="l">
              <a:lnSpc>
                <a:spcPct val="130000"/>
              </a:lnSpc>
            </a:pPr>
            <a:r>
              <a:rPr lang="zh-CN" altLang="en-US" sz="2800" b="1" dirty="0">
                <a:latin typeface="Songti SC" charset="-122"/>
                <a:ea typeface="Songti SC" charset="-122"/>
                <a:cs typeface="Songti SC" charset="-122"/>
              </a:rPr>
              <a:t>有些书中规定求目标函数值的极小化作为线性规划的标准形式，这时只需以所有检验数</a:t>
            </a:r>
            <a:r>
              <a:rPr lang="el-GR" altLang="zh-CN" sz="2800" b="1" dirty="0">
                <a:latin typeface="Songti SC" charset="-122"/>
                <a:ea typeface="Songti SC" charset="-122"/>
                <a:cs typeface="Songti SC" charset="-122"/>
              </a:rPr>
              <a:t>σ</a:t>
            </a:r>
            <a:r>
              <a:rPr lang="en-US" altLang="zh-CN" sz="2800" b="1" baseline="-25000" dirty="0">
                <a:latin typeface="Songti SC" charset="-122"/>
                <a:ea typeface="Songti SC" charset="-122"/>
                <a:cs typeface="Songti SC" charset="-122"/>
              </a:rPr>
              <a:t>j</a:t>
            </a:r>
            <a:r>
              <a:rPr lang="en-US" altLang="zh-CN" sz="2800" b="1" dirty="0">
                <a:latin typeface="Songti SC" charset="-122"/>
                <a:ea typeface="Songti SC" charset="-122"/>
                <a:cs typeface="Songti SC" charset="-122"/>
              </a:rPr>
              <a:t>≥0 </a:t>
            </a:r>
            <a:r>
              <a:rPr lang="zh-CN" altLang="en-US" sz="2800" b="1" dirty="0">
                <a:latin typeface="Songti SC" charset="-122"/>
                <a:ea typeface="Songti SC" charset="-122"/>
                <a:cs typeface="Songti SC" charset="-122"/>
              </a:rPr>
              <a:t>作为判别表中解是否最优的标志</a:t>
            </a:r>
            <a:r>
              <a:rPr lang="en-US" altLang="zh-CN" sz="2800" b="1" dirty="0">
                <a:latin typeface="Songti SC" charset="-122"/>
                <a:ea typeface="Songti SC" charset="-122"/>
                <a:cs typeface="Songti SC" charset="-122"/>
              </a:rPr>
              <a:t>.</a:t>
            </a:r>
          </a:p>
        </p:txBody>
      </p:sp>
    </p:spTree>
    <p:extLst>
      <p:ext uri="{BB962C8B-B14F-4D97-AF65-F5344CB8AC3E}">
        <p14:creationId xmlns:p14="http://schemas.microsoft.com/office/powerpoint/2010/main" xmlns="" val="121035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6" y="202168"/>
            <a:ext cx="2339102"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a:solidFill>
                  <a:srgbClr val="46A4D0"/>
                </a:solidFill>
                <a:latin typeface="宋体-简 粗体" charset="-122"/>
                <a:ea typeface="宋体-简 粗体" charset="-122"/>
                <a:cs typeface="宋体-简 粗体" charset="-122"/>
                <a:sym typeface="Times New Roman" charset="0"/>
              </a:rPr>
              <a:t>单纯</a:t>
            </a:r>
            <a:r>
              <a:rPr lang="zh-CN" altLang="zh-CN" sz="2800" b="1" smtClean="0">
                <a:solidFill>
                  <a:srgbClr val="46A4D0"/>
                </a:solidFill>
                <a:latin typeface="宋体-简 粗体" charset="-122"/>
                <a:ea typeface="宋体-简 粗体" charset="-122"/>
                <a:cs typeface="宋体-简 粗体" charset="-122"/>
                <a:sym typeface="Times New Roman" charset="0"/>
              </a:rPr>
              <a:t>形法</a:t>
            </a:r>
            <a:r>
              <a:rPr lang="zh-CN" altLang="en-US" sz="2800" b="1" smtClean="0">
                <a:solidFill>
                  <a:srgbClr val="46A4D0"/>
                </a:solidFill>
                <a:latin typeface="宋体-简 粗体" charset="-122"/>
                <a:ea typeface="宋体-简 粗体" charset="-122"/>
                <a:cs typeface="宋体-简 粗体" charset="-122"/>
                <a:sym typeface="Times New Roman" charset="0"/>
              </a:rPr>
              <a:t>小结</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52" name="Rectangle 4"/>
          <p:cNvSpPr>
            <a:spLocks noChangeArrowheads="1"/>
          </p:cNvSpPr>
          <p:nvPr/>
        </p:nvSpPr>
        <p:spPr bwMode="auto">
          <a:xfrm>
            <a:off x="747494" y="940832"/>
            <a:ext cx="3816350"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zh-CN" altLang="en-US" sz="3200" b="1" smtClean="0">
                <a:solidFill>
                  <a:srgbClr val="46A4D0"/>
                </a:solidFill>
                <a:latin typeface="Times New Roman" charset="0"/>
                <a:ea typeface="宋体" charset="0"/>
              </a:rPr>
              <a:t>四、单纯</a:t>
            </a:r>
            <a:r>
              <a:rPr lang="zh-CN" altLang="en-US" sz="3200" b="1" dirty="0">
                <a:solidFill>
                  <a:srgbClr val="46A4D0"/>
                </a:solidFill>
                <a:latin typeface="Times New Roman" charset="0"/>
                <a:ea typeface="宋体" charset="0"/>
              </a:rPr>
              <a:t>形法小结</a:t>
            </a:r>
            <a:endParaRPr lang="en-US" altLang="zh-CN" sz="3200" b="1" dirty="0">
              <a:solidFill>
                <a:srgbClr val="46A4D0"/>
              </a:solidFill>
              <a:latin typeface="Times New Roman" charset="0"/>
              <a:ea typeface="宋体" charset="0"/>
            </a:endParaRPr>
          </a:p>
        </p:txBody>
      </p:sp>
      <mc:AlternateContent xmlns:mc="http://schemas.openxmlformats.org/markup-compatibility/2006">
        <mc:Choice xmlns:a14="http://schemas.microsoft.com/office/drawing/2010/main" xmlns="" Requires="a14">
          <p:graphicFrame>
            <p:nvGraphicFramePr>
              <p:cNvPr id="2" name="表格 1"/>
              <p:cNvGraphicFramePr>
                <a:graphicFrameLocks noGrp="1"/>
              </p:cNvGraphicFramePr>
              <p:nvPr>
                <p:extLst>
                  <p:ext uri="{D42A27DB-BD31-4B8C-83A1-F6EECF244321}">
                    <p14:modId xmlns:p14="http://schemas.microsoft.com/office/powerpoint/2010/main" val="3363592522"/>
                  </p:ext>
                </p:extLst>
              </p:nvPr>
            </p:nvGraphicFramePr>
            <p:xfrm>
              <a:off x="987810" y="1692477"/>
              <a:ext cx="10576334" cy="4663440"/>
            </p:xfrm>
            <a:graphic>
              <a:graphicData uri="http://schemas.openxmlformats.org/drawingml/2006/table">
                <a:tbl>
                  <a:tblPr firstRow="1" bandRow="1">
                    <a:tableStyleId>{F5AB1C69-6EDB-4FF4-983F-18BD219EF322}</a:tableStyleId>
                  </a:tblPr>
                  <a:tblGrid>
                    <a:gridCol w="777928">
                      <a:extLst>
                        <a:ext uri="{9D8B030D-6E8A-4147-A177-3AD203B41FA5}">
                          <a16:colId xmlns:a16="http://schemas.microsoft.com/office/drawing/2014/main" val="20000"/>
                        </a:ext>
                      </a:extLst>
                    </a:gridCol>
                    <a:gridCol w="2333297">
                      <a:extLst>
                        <a:ext uri="{9D8B030D-6E8A-4147-A177-3AD203B41FA5}">
                          <a16:colId xmlns:a16="http://schemas.microsoft.com/office/drawing/2014/main" val="20001"/>
                        </a:ext>
                      </a:extLst>
                    </a:gridCol>
                    <a:gridCol w="2002220">
                      <a:extLst>
                        <a:ext uri="{9D8B030D-6E8A-4147-A177-3AD203B41FA5}">
                          <a16:colId xmlns:a16="http://schemas.microsoft.com/office/drawing/2014/main" val="20002"/>
                        </a:ext>
                      </a:extLst>
                    </a:gridCol>
                    <a:gridCol w="5462889">
                      <a:extLst>
                        <a:ext uri="{9D8B030D-6E8A-4147-A177-3AD203B41FA5}">
                          <a16:colId xmlns:a16="http://schemas.microsoft.com/office/drawing/2014/main" val="20003"/>
                        </a:ext>
                      </a:extLst>
                    </a:gridCol>
                  </a:tblGrid>
                  <a:tr h="782605">
                    <a:tc>
                      <a:txBody>
                        <a:bodyPr/>
                        <a:lstStyle/>
                        <a:p>
                          <a:r>
                            <a:rPr lang="zh-CN" altLang="en-US" sz="2400" dirty="0" smtClean="0">
                              <a:latin typeface="Songti SC" charset="-122"/>
                              <a:ea typeface="Songti SC" charset="-122"/>
                              <a:cs typeface="Songti SC" charset="-122"/>
                            </a:rPr>
                            <a:t>变量</a:t>
                          </a:r>
                          <a:endParaRPr lang="zh-CN" altLang="en-US" sz="2400" dirty="0">
                            <a:latin typeface="Songti SC" charset="-122"/>
                            <a:ea typeface="Songti SC" charset="-122"/>
                            <a:cs typeface="Songti SC" charset="-122"/>
                          </a:endParaRPr>
                        </a:p>
                      </a:txBody>
                      <a:tcPr/>
                    </a:tc>
                    <a:tc>
                      <a:txBody>
                        <a:bodyPr/>
                        <a:lstStyle/>
                        <a:p>
                          <a:pPr algn="ctr"/>
                          <a:r>
                            <a:rPr lang="en-US" altLang="zh-CN" sz="2400" b="0" dirty="0" err="1" smtClean="0">
                              <a:latin typeface="Songti SC" charset="-122"/>
                              <a:ea typeface="Songti SC" charset="-122"/>
                              <a:cs typeface="Songti SC" charset="-122"/>
                            </a:rPr>
                            <a:t>x</a:t>
                          </a:r>
                          <a:r>
                            <a:rPr lang="en-US" altLang="zh-CN" sz="2400" b="0" baseline="-25000" dirty="0" err="1" smtClean="0">
                              <a:latin typeface="Songti SC" charset="-122"/>
                              <a:ea typeface="Songti SC" charset="-122"/>
                              <a:cs typeface="Songti SC" charset="-122"/>
                            </a:rPr>
                            <a:t>j</a:t>
                          </a:r>
                          <a14:m>
                            <m:oMath xmlns:m="http://schemas.openxmlformats.org/officeDocument/2006/math">
                              <m:r>
                                <a:rPr lang="en-US" altLang="zh-CN" sz="2400" b="0" i="1" smtClean="0">
                                  <a:latin typeface="Cambria Math" charset="0"/>
                                  <a:ea typeface="Songti SC" charset="-122"/>
                                  <a:cs typeface="Songti SC" charset="-122"/>
                                </a:rPr>
                                <m:t>≥0</m:t>
                              </m:r>
                            </m:oMath>
                          </a14:m>
                          <a:endParaRPr lang="zh-CN" altLang="en-US" sz="2400" b="0" dirty="0" smtClean="0">
                            <a:latin typeface="Songti SC" charset="-122"/>
                            <a:ea typeface="Songti SC" charset="-122"/>
                            <a:cs typeface="Songti SC" charset="-122"/>
                          </a:endParaRPr>
                        </a:p>
                        <a:p>
                          <a:pPr marL="0" marR="0" indent="0" algn="ctr" defTabSz="914377" rtl="0" eaLnBrk="1" fontAlgn="auto" latinLnBrk="0" hangingPunct="1">
                            <a:lnSpc>
                              <a:spcPct val="100000"/>
                            </a:lnSpc>
                            <a:spcBef>
                              <a:spcPts val="0"/>
                            </a:spcBef>
                            <a:spcAft>
                              <a:spcPts val="0"/>
                            </a:spcAft>
                            <a:buClrTx/>
                            <a:buSzTx/>
                            <a:buFontTx/>
                            <a:buNone/>
                            <a:tabLst/>
                            <a:defRPr/>
                          </a:pPr>
                          <a:r>
                            <a:rPr lang="en-US" altLang="zh-CN" sz="2400" b="0" dirty="0" err="1" smtClean="0">
                              <a:latin typeface="Songti SC" charset="-122"/>
                              <a:ea typeface="Songti SC" charset="-122"/>
                              <a:cs typeface="Songti SC" charset="-122"/>
                            </a:rPr>
                            <a:t>x</a:t>
                          </a:r>
                          <a:r>
                            <a:rPr lang="en-US" altLang="zh-CN" sz="2400" b="0" baseline="-25000" dirty="0" err="1" smtClean="0">
                              <a:latin typeface="Songti SC" charset="-122"/>
                              <a:ea typeface="Songti SC" charset="-122"/>
                              <a:cs typeface="Songti SC" charset="-122"/>
                            </a:rPr>
                            <a:t>j</a:t>
                          </a:r>
                          <a14:m>
                            <m:oMath xmlns:m="http://schemas.openxmlformats.org/officeDocument/2006/math">
                              <m:r>
                                <a:rPr lang="zh-CN" altLang="en-US" sz="2400" b="0" i="1" smtClean="0">
                                  <a:latin typeface="Cambria Math" charset="0"/>
                                  <a:ea typeface="Songti SC" charset="-122"/>
                                  <a:cs typeface="Songti SC" charset="-122"/>
                                </a:rPr>
                                <m:t>≤</m:t>
                              </m:r>
                              <m:r>
                                <a:rPr lang="en-US" altLang="zh-CN" sz="2400" b="0" i="1" smtClean="0">
                                  <a:latin typeface="Cambria Math" charset="0"/>
                                  <a:ea typeface="Songti SC" charset="-122"/>
                                  <a:cs typeface="Songti SC" charset="-122"/>
                                </a:rPr>
                                <m:t>0</m:t>
                              </m:r>
                            </m:oMath>
                          </a14:m>
                          <a:endParaRPr lang="zh-CN" altLang="en-US" sz="2400" b="0" dirty="0" smtClean="0">
                            <a:latin typeface="Songti SC" charset="-122"/>
                            <a:ea typeface="Songti SC" charset="-122"/>
                            <a:cs typeface="Songti SC" charset="-122"/>
                          </a:endParaRPr>
                        </a:p>
                        <a:p>
                          <a:pPr marL="0" marR="0" indent="0" algn="ctr" defTabSz="914377" rtl="0" eaLnBrk="1" fontAlgn="auto" latinLnBrk="0" hangingPunct="1">
                            <a:lnSpc>
                              <a:spcPct val="100000"/>
                            </a:lnSpc>
                            <a:spcBef>
                              <a:spcPts val="0"/>
                            </a:spcBef>
                            <a:spcAft>
                              <a:spcPts val="0"/>
                            </a:spcAft>
                            <a:buClrTx/>
                            <a:buSzTx/>
                            <a:buFontTx/>
                            <a:buNone/>
                            <a:tabLst/>
                            <a:defRPr/>
                          </a:pPr>
                          <a:r>
                            <a:rPr lang="en-US" altLang="zh-CN" sz="2400" b="0" dirty="0" err="1" smtClean="0">
                              <a:latin typeface="Songti SC" charset="-122"/>
                              <a:ea typeface="Songti SC" charset="-122"/>
                              <a:cs typeface="Songti SC" charset="-122"/>
                            </a:rPr>
                            <a:t>x</a:t>
                          </a:r>
                          <a:r>
                            <a:rPr lang="en-US" altLang="zh-CN" sz="2400" b="0" baseline="-25000" dirty="0" err="1" smtClean="0">
                              <a:latin typeface="Songti SC" charset="-122"/>
                              <a:ea typeface="Songti SC" charset="-122"/>
                              <a:cs typeface="Songti SC" charset="-122"/>
                            </a:rPr>
                            <a:t>j</a:t>
                          </a:r>
                          <a:r>
                            <a:rPr lang="zh-CN" altLang="en-US" sz="2400" b="0" baseline="0" dirty="0" smtClean="0">
                              <a:latin typeface="Songti SC" charset="-122"/>
                              <a:ea typeface="Songti SC" charset="-122"/>
                              <a:cs typeface="Songti SC" charset="-122"/>
                            </a:rPr>
                            <a:t>无约束</a:t>
                          </a:r>
                        </a:p>
                      </a:txBody>
                      <a:tcPr anchor="ctr"/>
                    </a:tc>
                    <a:tc>
                      <a:txBody>
                        <a:bodyPr/>
                        <a:lstStyle/>
                        <a:p>
                          <a:endParaRPr lang="zh-CN" altLang="en-US" sz="2400" dirty="0">
                            <a:latin typeface="Songti SC" charset="-122"/>
                            <a:ea typeface="Songti SC" charset="-122"/>
                            <a:cs typeface="Songti SC" charset="-122"/>
                          </a:endParaRPr>
                        </a:p>
                      </a:txBody>
                      <a:tcPr/>
                    </a:tc>
                    <a:tc>
                      <a:txBody>
                        <a:bodyPr/>
                        <a:lstStyle/>
                        <a:p>
                          <a:r>
                            <a:rPr lang="zh-CN" altLang="en-US" sz="2400" dirty="0" smtClean="0">
                              <a:latin typeface="Songti SC" charset="-122"/>
                              <a:ea typeface="Songti SC" charset="-122"/>
                              <a:cs typeface="Songti SC" charset="-122"/>
                            </a:rPr>
                            <a:t>不需要处理</a:t>
                          </a:r>
                        </a:p>
                        <a:p>
                          <a:pPr algn="ctr"/>
                          <a:r>
                            <a:rPr lang="zh-CN" altLang="en-US" sz="2400" dirty="0" smtClean="0">
                              <a:latin typeface="Songti SC" charset="-122"/>
                              <a:ea typeface="Songti SC" charset="-122"/>
                              <a:cs typeface="Songti SC" charset="-122"/>
                            </a:rPr>
                            <a:t>令</a:t>
                          </a:r>
                          <a:r>
                            <a:rPr lang="en-US" altLang="zh-CN" sz="2400" b="0" dirty="0" err="1" smtClean="0">
                              <a:latin typeface="Songti SC" charset="-122"/>
                              <a:ea typeface="Songti SC" charset="-122"/>
                              <a:cs typeface="Songti SC" charset="-122"/>
                            </a:rPr>
                            <a:t>x’</a:t>
                          </a:r>
                          <a:r>
                            <a:rPr lang="en-US" altLang="zh-CN" sz="2400" b="0" baseline="-25000" dirty="0" err="1" smtClean="0">
                              <a:latin typeface="Songti SC" charset="-122"/>
                              <a:ea typeface="Songti SC" charset="-122"/>
                              <a:cs typeface="Songti SC" charset="-122"/>
                            </a:rPr>
                            <a:t>j</a:t>
                          </a:r>
                          <a14:m>
                            <m:oMath xmlns:m="http://schemas.openxmlformats.org/officeDocument/2006/math">
                              <m:r>
                                <a:rPr lang="en-US" altLang="zh-CN" sz="2400" b="0" i="1" smtClean="0">
                                  <a:latin typeface="Cambria Math" charset="0"/>
                                  <a:ea typeface="Songti SC" charset="-122"/>
                                  <a:cs typeface="Songti SC" charset="-122"/>
                                </a:rPr>
                                <m:t>=</m:t>
                              </m:r>
                            </m:oMath>
                          </a14:m>
                          <a:r>
                            <a:rPr lang="en-US" altLang="zh-CN" sz="2400" b="0" dirty="0" smtClean="0">
                              <a:latin typeface="Songti SC" charset="-122"/>
                              <a:ea typeface="Songti SC" charset="-122"/>
                              <a:cs typeface="Songti SC" charset="-122"/>
                            </a:rPr>
                            <a:t>-</a:t>
                          </a:r>
                          <a:r>
                            <a:rPr lang="en-US" altLang="zh-CN" sz="2400" b="0" dirty="0" err="1" smtClean="0">
                              <a:latin typeface="Songti SC" charset="-122"/>
                              <a:ea typeface="Songti SC" charset="-122"/>
                              <a:cs typeface="Songti SC" charset="-122"/>
                            </a:rPr>
                            <a:t>x</a:t>
                          </a:r>
                          <a:r>
                            <a:rPr lang="en-US" altLang="zh-CN" sz="2400" b="0" baseline="-25000" dirty="0" err="1" smtClean="0">
                              <a:latin typeface="Songti SC" charset="-122"/>
                              <a:ea typeface="Songti SC" charset="-122"/>
                              <a:cs typeface="Songti SC" charset="-122"/>
                            </a:rPr>
                            <a:t>j</a:t>
                          </a:r>
                          <a14:m>
                            <m:oMath xmlns:m="http://schemas.openxmlformats.org/officeDocument/2006/math">
                              <m:r>
                                <a:rPr lang="zh-CN" altLang="en-US" sz="2400" b="0" i="1" smtClean="0">
                                  <a:latin typeface="Cambria Math" charset="0"/>
                                  <a:ea typeface="Songti SC" charset="-122"/>
                                  <a:cs typeface="Songti SC" charset="-122"/>
                                </a:rPr>
                                <m:t>；</m:t>
                              </m:r>
                            </m:oMath>
                          </a14:m>
                          <a:r>
                            <a:rPr lang="en-US" altLang="zh-CN" sz="2400" b="0" dirty="0" smtClean="0">
                              <a:latin typeface="Songti SC" charset="-122"/>
                              <a:ea typeface="Songti SC" charset="-122"/>
                              <a:cs typeface="Songti SC" charset="-122"/>
                            </a:rPr>
                            <a:t>x’</a:t>
                          </a:r>
                          <a:r>
                            <a:rPr lang="en-US" altLang="zh-CN" sz="2400" b="0" baseline="-25000" dirty="0" smtClean="0">
                              <a:latin typeface="Songti SC" charset="-122"/>
                              <a:ea typeface="Songti SC" charset="-122"/>
                              <a:cs typeface="Songti SC" charset="-122"/>
                            </a:rPr>
                            <a:t>j</a:t>
                          </a:r>
                          <a14:m>
                            <m:oMath xmlns:m="http://schemas.openxmlformats.org/officeDocument/2006/math">
                              <m:r>
                                <a:rPr lang="en-US" altLang="zh-CN" sz="2400" b="0" i="1" smtClean="0">
                                  <a:latin typeface="Cambria Math" charset="0"/>
                                  <a:ea typeface="Songti SC" charset="-122"/>
                                  <a:cs typeface="Songti SC" charset="-122"/>
                                </a:rPr>
                                <m:t>≥0</m:t>
                              </m:r>
                            </m:oMath>
                          </a14:m>
                          <a:endParaRPr lang="en-US" altLang="zh-CN" sz="2400" b="0" dirty="0" smtClean="0">
                            <a:latin typeface="Songti SC" charset="-122"/>
                            <a:ea typeface="Songti SC" charset="-122"/>
                            <a:cs typeface="Songti SC" charset="-122"/>
                          </a:endParaRPr>
                        </a:p>
                        <a:p>
                          <a:pPr algn="ctr"/>
                          <a:r>
                            <a:rPr lang="zh-CN" altLang="en-US" sz="2400" b="0" dirty="0" smtClean="0">
                              <a:latin typeface="Songti SC" charset="-122"/>
                              <a:ea typeface="Songti SC" charset="-122"/>
                              <a:cs typeface="Songti SC" charset="-122"/>
                            </a:rPr>
                            <a:t>令</a:t>
                          </a:r>
                          <a:r>
                            <a:rPr lang="en-US" altLang="zh-CN" sz="2400" b="0" dirty="0" err="1" smtClean="0">
                              <a:latin typeface="Songti SC" charset="-122"/>
                              <a:ea typeface="Songti SC" charset="-122"/>
                              <a:cs typeface="Songti SC" charset="-122"/>
                            </a:rPr>
                            <a:t>x</a:t>
                          </a:r>
                          <a:r>
                            <a:rPr lang="en-US" altLang="zh-CN" sz="2400" b="0" baseline="-25000" dirty="0" err="1" smtClean="0">
                              <a:latin typeface="Songti SC" charset="-122"/>
                              <a:ea typeface="Songti SC" charset="-122"/>
                              <a:cs typeface="Songti SC" charset="-122"/>
                            </a:rPr>
                            <a:t>j</a:t>
                          </a:r>
                          <a14:m>
                            <m:oMath xmlns:m="http://schemas.openxmlformats.org/officeDocument/2006/math">
                              <m:r>
                                <a:rPr lang="en-US" altLang="zh-CN" sz="2400" b="0" i="0" dirty="0" smtClean="0">
                                  <a:latin typeface="Cambria Math" charset="0"/>
                                  <a:ea typeface="Songti SC" charset="-122"/>
                                  <a:cs typeface="Songti SC" charset="-122"/>
                                </a:rPr>
                                <m:t>=</m:t>
                              </m:r>
                              <m:r>
                                <m:rPr>
                                  <m:nor/>
                                </m:rPr>
                                <a:rPr lang="en-US" altLang="zh-CN" sz="2400" b="0" dirty="0" smtClean="0">
                                  <a:latin typeface="Songti SC" charset="-122"/>
                                  <a:ea typeface="Songti SC" charset="-122"/>
                                  <a:cs typeface="Songti SC" charset="-122"/>
                                </a:rPr>
                                <m:t>x</m:t>
                              </m:r>
                              <m:r>
                                <a:rPr lang="en-US" altLang="zh-CN" sz="2400" b="0" i="1" dirty="0" smtClean="0">
                                  <a:latin typeface="Cambria Math" charset="0"/>
                                  <a:ea typeface="Songti SC" charset="-122"/>
                                  <a:cs typeface="Songti SC" charset="-122"/>
                                </a:rPr>
                                <m:t>’</m:t>
                              </m:r>
                              <m:r>
                                <m:rPr>
                                  <m:nor/>
                                </m:rPr>
                                <a:rPr lang="en-US" altLang="zh-CN" sz="2400" b="0" baseline="-25000" dirty="0" smtClean="0">
                                  <a:latin typeface="Songti SC" charset="-122"/>
                                  <a:ea typeface="Songti SC" charset="-122"/>
                                  <a:cs typeface="Songti SC" charset="-122"/>
                                </a:rPr>
                                <m:t>j</m:t>
                              </m:r>
                              <m:r>
                                <m:rPr>
                                  <m:nor/>
                                </m:rPr>
                                <a:rPr lang="en-US" altLang="zh-CN" sz="2400" b="0" dirty="0" smtClean="0">
                                  <a:latin typeface="Songti SC" charset="-122"/>
                                  <a:ea typeface="Songti SC" charset="-122"/>
                                  <a:cs typeface="Songti SC" charset="-122"/>
                                </a:rPr>
                                <m:t>−</m:t>
                              </m:r>
                              <m:r>
                                <m:rPr>
                                  <m:nor/>
                                </m:rPr>
                                <a:rPr lang="en-US" altLang="zh-CN" sz="2400" b="0" dirty="0" smtClean="0">
                                  <a:latin typeface="Songti SC" charset="-122"/>
                                  <a:ea typeface="Songti SC" charset="-122"/>
                                  <a:cs typeface="Songti SC" charset="-122"/>
                                </a:rPr>
                                <m:t>x</m:t>
                              </m:r>
                              <m:r>
                                <a:rPr lang="en-US" altLang="zh-CN" sz="2400" b="0" i="1" dirty="0" smtClean="0">
                                  <a:latin typeface="Cambria Math" charset="0"/>
                                  <a:ea typeface="Songti SC" charset="-122"/>
                                  <a:cs typeface="Songti SC" charset="-122"/>
                                </a:rPr>
                                <m:t>’’</m:t>
                              </m:r>
                              <m:r>
                                <m:rPr>
                                  <m:nor/>
                                </m:rPr>
                                <a:rPr lang="en-US" altLang="zh-CN" sz="2400" b="0" baseline="-25000" dirty="0" smtClean="0">
                                  <a:latin typeface="Songti SC" charset="-122"/>
                                  <a:ea typeface="Songti SC" charset="-122"/>
                                  <a:cs typeface="Songti SC" charset="-122"/>
                                </a:rPr>
                                <m:t>j</m:t>
                              </m:r>
                              <m:r>
                                <a:rPr lang="en-US" altLang="zh-CN" sz="2400" b="0" i="1" baseline="-25000" dirty="0" smtClean="0">
                                  <a:latin typeface="Cambria Math" charset="0"/>
                                  <a:ea typeface="Songti SC" charset="-122"/>
                                  <a:cs typeface="Songti SC" charset="-122"/>
                                </a:rPr>
                                <m:t>,</m:t>
                              </m:r>
                              <m:r>
                                <m:rPr>
                                  <m:nor/>
                                </m:rPr>
                                <a:rPr lang="en-US" altLang="zh-CN" sz="2400" b="0" dirty="0" smtClean="0">
                                  <a:latin typeface="Songti SC" charset="-122"/>
                                  <a:ea typeface="Songti SC" charset="-122"/>
                                  <a:cs typeface="Songti SC" charset="-122"/>
                                </a:rPr>
                                <m:t>x</m:t>
                              </m:r>
                              <m:r>
                                <a:rPr lang="en-US" altLang="zh-CN" sz="2400" b="0" i="1" dirty="0" smtClean="0">
                                  <a:latin typeface="Cambria Math" charset="0"/>
                                  <a:ea typeface="Songti SC" charset="-122"/>
                                  <a:cs typeface="Songti SC" charset="-122"/>
                                </a:rPr>
                                <m:t>’</m:t>
                              </m:r>
                              <m:r>
                                <m:rPr>
                                  <m:nor/>
                                </m:rPr>
                                <a:rPr lang="en-US" altLang="zh-CN" sz="2400" b="0" baseline="-25000" dirty="0" smtClean="0">
                                  <a:latin typeface="Songti SC" charset="-122"/>
                                  <a:ea typeface="Songti SC" charset="-122"/>
                                  <a:cs typeface="Songti SC" charset="-122"/>
                                </a:rPr>
                                <m:t>j</m:t>
                              </m:r>
                              <m:r>
                                <m:rPr>
                                  <m:nor/>
                                </m:rPr>
                                <a:rPr lang="en-US" altLang="zh-CN" sz="2400" b="0" i="0" baseline="-25000" dirty="0" smtClean="0">
                                  <a:latin typeface="Songti SC" charset="-122"/>
                                  <a:ea typeface="Songti SC" charset="-122"/>
                                  <a:cs typeface="Songti SC" charset="-122"/>
                                </a:rPr>
                                <m:t>,</m:t>
                              </m:r>
                              <m:r>
                                <m:rPr>
                                  <m:nor/>
                                </m:rPr>
                                <a:rPr lang="en-US" altLang="zh-CN" sz="2400" b="0" dirty="0" smtClean="0">
                                  <a:latin typeface="Songti SC" charset="-122"/>
                                  <a:ea typeface="Songti SC" charset="-122"/>
                                  <a:cs typeface="Songti SC" charset="-122"/>
                                </a:rPr>
                                <m:t>x</m:t>
                              </m:r>
                              <m:r>
                                <a:rPr lang="en-US" altLang="zh-CN" sz="2400" b="0" i="1" dirty="0" smtClean="0">
                                  <a:latin typeface="Cambria Math" charset="0"/>
                                  <a:ea typeface="Songti SC" charset="-122"/>
                                  <a:cs typeface="Songti SC" charset="-122"/>
                                </a:rPr>
                                <m:t>’’</m:t>
                              </m:r>
                              <m:r>
                                <m:rPr>
                                  <m:nor/>
                                </m:rPr>
                                <a:rPr lang="en-US" altLang="zh-CN" sz="2400" b="0" baseline="-25000" dirty="0" smtClean="0">
                                  <a:latin typeface="Songti SC" charset="-122"/>
                                  <a:ea typeface="Songti SC" charset="-122"/>
                                  <a:cs typeface="Songti SC" charset="-122"/>
                                </a:rPr>
                                <m:t>j</m:t>
                              </m:r>
                              <m:r>
                                <a:rPr lang="en-US" altLang="zh-CN" sz="2400" b="0" i="1" smtClean="0">
                                  <a:latin typeface="Cambria Math" charset="0"/>
                                  <a:ea typeface="Songti SC" charset="-122"/>
                                  <a:cs typeface="Songti SC" charset="-122"/>
                                </a:rPr>
                                <m:t>≥0</m:t>
                              </m:r>
                            </m:oMath>
                          </a14:m>
                          <a:endParaRPr lang="zh-CN" altLang="en-US" sz="2400" b="0" dirty="0" smtClean="0">
                            <a:latin typeface="Songti SC" charset="-122"/>
                            <a:ea typeface="Songti SC" charset="-122"/>
                            <a:cs typeface="Songti SC" charset="-122"/>
                          </a:endParaRPr>
                        </a:p>
                      </a:txBody>
                      <a:tcPr/>
                    </a:tc>
                    <a:extLst>
                      <a:ext uri="{0D108BD9-81ED-4DB2-BD59-A6C34878D82A}">
                        <a16:rowId xmlns:a16="http://schemas.microsoft.com/office/drawing/2014/main" val="10000"/>
                      </a:ext>
                    </a:extLst>
                  </a:tr>
                  <a:tr h="782605">
                    <a:tc>
                      <a:txBody>
                        <a:bodyPr/>
                        <a:lstStyle/>
                        <a:p>
                          <a:r>
                            <a:rPr lang="zh-CN" altLang="en-US" sz="2400" dirty="0" smtClean="0">
                              <a:latin typeface="Songti SC" charset="-122"/>
                              <a:ea typeface="Songti SC" charset="-122"/>
                              <a:cs typeface="Songti SC" charset="-122"/>
                            </a:rPr>
                            <a:t>约束条件</a:t>
                          </a:r>
                          <a:endParaRPr lang="zh-CN" altLang="en-US" sz="2400" dirty="0">
                            <a:latin typeface="Songti SC" charset="-122"/>
                            <a:ea typeface="Songti SC" charset="-122"/>
                            <a:cs typeface="Songti SC" charset="-122"/>
                          </a:endParaRPr>
                        </a:p>
                      </a:txBody>
                      <a:tcPr/>
                    </a:tc>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zh-CN" sz="2400" b="0" i="1" smtClean="0">
                                    <a:latin typeface="Cambria Math" charset="0"/>
                                    <a:ea typeface="Songti SC" charset="-122"/>
                                    <a:cs typeface="Songti SC" charset="-122"/>
                                  </a:rPr>
                                  <m:t>b</m:t>
                                </m:r>
                                <m:r>
                                  <a:rPr lang="en-US" altLang="zh-CN" sz="2400" b="0" i="1" smtClean="0">
                                    <a:latin typeface="Cambria Math" charset="0"/>
                                    <a:ea typeface="Songti SC" charset="-122"/>
                                    <a:cs typeface="Songti SC" charset="-122"/>
                                  </a:rPr>
                                  <m:t>≥0</m:t>
                                </m:r>
                              </m:oMath>
                            </m:oMathPara>
                          </a14:m>
                          <a:endParaRPr lang="zh-CN" altLang="en-US" sz="2400" b="0" i="1" dirty="0" smtClean="0">
                            <a:latin typeface="Songti SC" charset="-122"/>
                            <a:ea typeface="Songti SC" charset="-122"/>
                            <a:cs typeface="Songti SC" charset="-122"/>
                          </a:endParaRPr>
                        </a:p>
                        <a:p>
                          <a:pPr marL="0" marR="0" indent="0" algn="ctr" defTabSz="914377" rtl="0" eaLnBrk="1" fontAlgn="auto" latinLnBrk="0" hangingPunct="1">
                            <a:lnSpc>
                              <a:spcPct val="100000"/>
                            </a:lnSpc>
                            <a:spcBef>
                              <a:spcPts val="0"/>
                            </a:spcBef>
                            <a:spcAft>
                              <a:spcPts val="0"/>
                            </a:spcAft>
                            <a:buClrTx/>
                            <a:buSzTx/>
                            <a:buFontTx/>
                            <a:buNone/>
                            <a:tabLst/>
                            <a:defRPr/>
                          </a:pPr>
                          <a:r>
                            <a:rPr lang="en-US" altLang="zh-CN" sz="2400" b="0" dirty="0" smtClean="0">
                              <a:latin typeface="Songti SC" charset="-122"/>
                              <a:ea typeface="Songti SC" charset="-122"/>
                              <a:cs typeface="Songti SC" charset="-122"/>
                            </a:rPr>
                            <a:t>b</a:t>
                          </a:r>
                          <a14:m>
                            <m:oMath xmlns:m="http://schemas.openxmlformats.org/officeDocument/2006/math">
                              <m:r>
                                <a:rPr lang="en-US" altLang="zh-CN" sz="2400" b="0" i="1" smtClean="0">
                                  <a:latin typeface="Cambria Math" charset="0"/>
                                  <a:ea typeface="Songti SC" charset="-122"/>
                                  <a:cs typeface="Songti SC" charset="-122"/>
                                </a:rPr>
                                <m:t>&lt;0</m:t>
                              </m:r>
                            </m:oMath>
                          </a14:m>
                          <a:endParaRPr lang="zh-CN" altLang="en-US" sz="2400" b="0" dirty="0" smtClean="0">
                            <a:latin typeface="Songti SC" charset="-122"/>
                            <a:ea typeface="Songti SC" charset="-122"/>
                            <a:cs typeface="Songti SC" charset="-122"/>
                          </a:endParaRPr>
                        </a:p>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2400" b="0" i="1" smtClean="0">
                                    <a:latin typeface="Cambria Math" charset="0"/>
                                    <a:ea typeface="Songti SC" charset="-122"/>
                                    <a:cs typeface="Songti SC" charset="-122"/>
                                  </a:rPr>
                                  <m:t>≤</m:t>
                                </m:r>
                              </m:oMath>
                            </m:oMathPara>
                          </a14:m>
                          <a:endParaRPr lang="zh-CN" altLang="en-US" sz="2400" b="0" dirty="0" smtClean="0">
                            <a:latin typeface="Songti SC" charset="-122"/>
                            <a:ea typeface="Songti SC" charset="-122"/>
                            <a:cs typeface="Songti SC" charset="-122"/>
                          </a:endParaRPr>
                        </a:p>
                        <a:p>
                          <a:pPr marL="0" marR="0" indent="0" algn="ctr" defTabSz="914377" rtl="0" eaLnBrk="1" fontAlgn="auto" latinLnBrk="0" hangingPunct="1">
                            <a:lnSpc>
                              <a:spcPct val="100000"/>
                            </a:lnSpc>
                            <a:spcBef>
                              <a:spcPts val="0"/>
                            </a:spcBef>
                            <a:spcAft>
                              <a:spcPts val="0"/>
                            </a:spcAft>
                            <a:buClrTx/>
                            <a:buSzTx/>
                            <a:buFontTx/>
                            <a:buNone/>
                            <a:tabLst/>
                            <a:defRPr/>
                          </a:pPr>
                          <a:r>
                            <a:rPr lang="en-US" altLang="zh-CN" sz="2400" b="0" dirty="0" smtClean="0">
                              <a:latin typeface="Songti SC" charset="-122"/>
                              <a:ea typeface="Songti SC" charset="-122"/>
                              <a:cs typeface="Songti SC" charset="-122"/>
                            </a:rPr>
                            <a:t>=</a:t>
                          </a:r>
                        </a:p>
                        <a:p>
                          <a:pPr marL="0" marR="0" indent="0" algn="ctr" defTabSz="91437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400" b="0" i="1" smtClean="0">
                                    <a:latin typeface="Cambria Math" charset="0"/>
                                    <a:ea typeface="Songti SC" charset="-122"/>
                                    <a:cs typeface="Songti SC" charset="-122"/>
                                  </a:rPr>
                                  <m:t>≥</m:t>
                                </m:r>
                              </m:oMath>
                            </m:oMathPara>
                          </a14:m>
                          <a:endParaRPr lang="zh-CN" altLang="en-US" sz="2400" b="0" dirty="0" smtClean="0">
                            <a:latin typeface="Songti SC" charset="-122"/>
                            <a:ea typeface="Songti SC" charset="-122"/>
                            <a:cs typeface="Songti SC" charset="-122"/>
                          </a:endParaRPr>
                        </a:p>
                      </a:txBody>
                      <a:tcPr/>
                    </a:tc>
                    <a:tc>
                      <a:txBody>
                        <a:bodyPr/>
                        <a:lstStyle/>
                        <a:p>
                          <a:endParaRPr lang="zh-CN" altLang="en-US" sz="2400" dirty="0">
                            <a:latin typeface="Songti SC" charset="-122"/>
                            <a:ea typeface="Songti SC" charset="-122"/>
                            <a:cs typeface="Songti SC" charset="-122"/>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zh-CN" altLang="en-US" sz="2400" dirty="0" smtClean="0">
                              <a:latin typeface="Songti SC" charset="-122"/>
                              <a:ea typeface="Songti SC" charset="-122"/>
                              <a:cs typeface="Songti SC" charset="-122"/>
                            </a:rPr>
                            <a:t>不需要处理</a:t>
                          </a:r>
                        </a:p>
                        <a:p>
                          <a:r>
                            <a:rPr lang="zh-CN" altLang="en-US" sz="2400" dirty="0" smtClean="0">
                              <a:latin typeface="Songti SC" charset="-122"/>
                              <a:ea typeface="Songti SC" charset="-122"/>
                              <a:cs typeface="Songti SC" charset="-122"/>
                            </a:rPr>
                            <a:t>约束条件两端同乘</a:t>
                          </a:r>
                          <a:r>
                            <a:rPr lang="en-US" altLang="zh-CN" sz="2400" dirty="0" smtClean="0">
                              <a:latin typeface="Songti SC" charset="-122"/>
                              <a:ea typeface="Songti SC" charset="-122"/>
                              <a:cs typeface="Songti SC" charset="-122"/>
                            </a:rPr>
                            <a:t>-1</a:t>
                          </a:r>
                          <a:endParaRPr lang="zh-CN" altLang="en-US" sz="2400" dirty="0" smtClean="0">
                            <a:latin typeface="Songti SC" charset="-122"/>
                            <a:ea typeface="Songti SC" charset="-122"/>
                            <a:cs typeface="Songti SC" charset="-122"/>
                          </a:endParaRPr>
                        </a:p>
                        <a:p>
                          <a:r>
                            <a:rPr lang="zh-CN" altLang="en-US" sz="2400" dirty="0" smtClean="0">
                              <a:latin typeface="Songti SC" charset="-122"/>
                              <a:ea typeface="Songti SC" charset="-122"/>
                              <a:cs typeface="Songti SC" charset="-122"/>
                            </a:rPr>
                            <a:t>加松弛变量</a:t>
                          </a:r>
                        </a:p>
                        <a:p>
                          <a:r>
                            <a:rPr lang="zh-CN" altLang="en-US" sz="2400" dirty="0" smtClean="0">
                              <a:latin typeface="Songti SC" charset="-122"/>
                              <a:ea typeface="Songti SC" charset="-122"/>
                              <a:cs typeface="Songti SC" charset="-122"/>
                            </a:rPr>
                            <a:t>加人工变量</a:t>
                          </a:r>
                        </a:p>
                        <a:p>
                          <a:r>
                            <a:rPr lang="zh-CN" altLang="en-US" sz="2400" dirty="0" smtClean="0">
                              <a:latin typeface="Songti SC" charset="-122"/>
                              <a:ea typeface="Songti SC" charset="-122"/>
                              <a:cs typeface="Songti SC" charset="-122"/>
                            </a:rPr>
                            <a:t>减去剩余（松弛）变量，加入人工变量</a:t>
                          </a:r>
                        </a:p>
                      </a:txBody>
                      <a:tcPr/>
                    </a:tc>
                    <a:extLst>
                      <a:ext uri="{0D108BD9-81ED-4DB2-BD59-A6C34878D82A}">
                        <a16:rowId xmlns:a16="http://schemas.microsoft.com/office/drawing/2014/main" val="10001"/>
                      </a:ext>
                    </a:extLst>
                  </a:tr>
                  <a:tr h="782605">
                    <a:tc>
                      <a:txBody>
                        <a:bodyPr/>
                        <a:lstStyle/>
                        <a:p>
                          <a:r>
                            <a:rPr lang="zh-CN" altLang="en-US" sz="2400" dirty="0" smtClean="0">
                              <a:latin typeface="Songti SC" charset="-122"/>
                              <a:ea typeface="Songti SC" charset="-122"/>
                              <a:cs typeface="Songti SC" charset="-122"/>
                            </a:rPr>
                            <a:t>目标函数</a:t>
                          </a:r>
                          <a:endParaRPr lang="zh-CN" altLang="en-US" sz="2400" dirty="0">
                            <a:latin typeface="Songti SC" charset="-122"/>
                            <a:ea typeface="Songti SC" charset="-122"/>
                            <a:cs typeface="Songti SC" charset="-122"/>
                          </a:endParaRPr>
                        </a:p>
                      </a:txBody>
                      <a:tcPr/>
                    </a:tc>
                    <a:tc>
                      <a:txBody>
                        <a:bodyPr/>
                        <a:lstStyle/>
                        <a:p>
                          <a:pPr algn="ctr"/>
                          <a:r>
                            <a:rPr lang="en-US" altLang="zh-CN" sz="2400" b="0" dirty="0" smtClean="0">
                              <a:latin typeface="Songti SC" charset="-122"/>
                              <a:ea typeface="Songti SC" charset="-122"/>
                              <a:cs typeface="Songti SC" charset="-122"/>
                            </a:rPr>
                            <a:t>max</a:t>
                          </a:r>
                          <a:r>
                            <a:rPr lang="zh-CN" altLang="en-US" sz="2400" b="0" dirty="0" smtClean="0">
                              <a:latin typeface="Songti SC" charset="-122"/>
                              <a:ea typeface="Songti SC" charset="-122"/>
                              <a:cs typeface="Songti SC" charset="-122"/>
                            </a:rPr>
                            <a:t> </a:t>
                          </a:r>
                          <a:r>
                            <a:rPr lang="en-US" altLang="zh-CN" sz="2400" b="0" dirty="0" smtClean="0">
                              <a:latin typeface="Songti SC" charset="-122"/>
                              <a:ea typeface="Songti SC" charset="-122"/>
                              <a:cs typeface="Songti SC" charset="-122"/>
                            </a:rPr>
                            <a:t>z</a:t>
                          </a:r>
                        </a:p>
                        <a:p>
                          <a:pPr algn="ctr"/>
                          <a:r>
                            <a:rPr lang="en-US" altLang="zh-CN" sz="2400" b="0" dirty="0" smtClean="0">
                              <a:latin typeface="Songti SC" charset="-122"/>
                              <a:ea typeface="Songti SC" charset="-122"/>
                              <a:cs typeface="Songti SC" charset="-122"/>
                            </a:rPr>
                            <a:t>min</a:t>
                          </a:r>
                          <a:r>
                            <a:rPr lang="zh-CN" altLang="en-US" sz="2400" b="0" dirty="0" smtClean="0">
                              <a:latin typeface="Songti SC" charset="-122"/>
                              <a:ea typeface="Songti SC" charset="-122"/>
                              <a:cs typeface="Songti SC" charset="-122"/>
                            </a:rPr>
                            <a:t> </a:t>
                          </a:r>
                          <a:r>
                            <a:rPr lang="en-US" altLang="zh-CN" sz="2400" b="0" dirty="0" smtClean="0">
                              <a:latin typeface="Songti SC" charset="-122"/>
                              <a:ea typeface="Songti SC" charset="-122"/>
                              <a:cs typeface="Songti SC" charset="-122"/>
                            </a:rPr>
                            <a:t>z</a:t>
                          </a:r>
                          <a:endParaRPr lang="zh-CN" altLang="en-US" sz="2400" b="0" dirty="0" smtClean="0">
                            <a:latin typeface="Songti SC" charset="-122"/>
                            <a:ea typeface="Songti SC" charset="-122"/>
                            <a:cs typeface="Songti SC" charset="-122"/>
                          </a:endParaRPr>
                        </a:p>
                        <a:p>
                          <a:pPr algn="ctr"/>
                          <a:r>
                            <a:rPr lang="zh-CN" altLang="en-US" sz="2400" b="0" dirty="0" smtClean="0">
                              <a:latin typeface="Songti SC" charset="-122"/>
                              <a:ea typeface="Songti SC" charset="-122"/>
                              <a:cs typeface="Songti SC" charset="-122"/>
                            </a:rPr>
                            <a:t>加入变量的系数</a:t>
                          </a:r>
                        </a:p>
                      </a:txBody>
                      <a:tcPr anchor="ctr"/>
                    </a:tc>
                    <a:tc>
                      <a:txBody>
                        <a:bodyPr/>
                        <a:lstStyle/>
                        <a:p>
                          <a:pPr algn="ctr"/>
                          <a:r>
                            <a:rPr lang="zh-CN" altLang="en-US" sz="2400" b="0" dirty="0" smtClean="0">
                              <a:latin typeface="Songti SC" charset="-122"/>
                              <a:ea typeface="Songti SC" charset="-122"/>
                              <a:cs typeface="Songti SC" charset="-122"/>
                            </a:rPr>
                            <a:t>松弛变量</a:t>
                          </a:r>
                          <a:r>
                            <a:rPr lang="en-US" altLang="zh-CN" sz="2400" b="0" dirty="0" err="1" smtClean="0">
                              <a:latin typeface="Songti SC" charset="-122"/>
                              <a:ea typeface="Songti SC" charset="-122"/>
                              <a:cs typeface="Songti SC" charset="-122"/>
                            </a:rPr>
                            <a:t>x</a:t>
                          </a:r>
                          <a:r>
                            <a:rPr lang="en-US" altLang="zh-CN" sz="2400" b="0" baseline="-25000" dirty="0" err="1" smtClean="0">
                              <a:latin typeface="Songti SC" charset="-122"/>
                              <a:ea typeface="Songti SC" charset="-122"/>
                              <a:cs typeface="Songti SC" charset="-122"/>
                            </a:rPr>
                            <a:t>si</a:t>
                          </a:r>
                          <a:endParaRPr lang="zh-CN" altLang="en-US" sz="2400" b="0" baseline="-25000" dirty="0" smtClean="0">
                            <a:latin typeface="Songti SC" charset="-122"/>
                            <a:ea typeface="Songti SC" charset="-122"/>
                            <a:cs typeface="Songti SC" charset="-122"/>
                          </a:endParaRPr>
                        </a:p>
                        <a:p>
                          <a:pPr algn="ctr"/>
                          <a:r>
                            <a:rPr lang="zh-CN" altLang="en-US" sz="2400" b="0" dirty="0" smtClean="0">
                              <a:latin typeface="Songti SC" charset="-122"/>
                              <a:ea typeface="Songti SC" charset="-122"/>
                              <a:cs typeface="Songti SC" charset="-122"/>
                            </a:rPr>
                            <a:t>人工变量</a:t>
                          </a:r>
                          <a:r>
                            <a:rPr lang="en-US" altLang="zh-CN" sz="2400" b="0" dirty="0" err="1" smtClean="0">
                              <a:latin typeface="Songti SC" charset="-122"/>
                              <a:ea typeface="Songti SC" charset="-122"/>
                              <a:cs typeface="Songti SC" charset="-122"/>
                            </a:rPr>
                            <a:t>x</a:t>
                          </a:r>
                          <a:r>
                            <a:rPr lang="en-US" altLang="zh-CN" sz="2400" b="0" baseline="-25000" dirty="0" err="1" smtClean="0">
                              <a:latin typeface="Songti SC" charset="-122"/>
                              <a:ea typeface="Songti SC" charset="-122"/>
                              <a:cs typeface="Songti SC" charset="-122"/>
                            </a:rPr>
                            <a:t>ai</a:t>
                          </a:r>
                          <a:endParaRPr lang="zh-CN" altLang="en-US" sz="2400" b="0" baseline="-25000" dirty="0" smtClean="0">
                            <a:latin typeface="Songti SC" charset="-122"/>
                            <a:ea typeface="Songti SC" charset="-122"/>
                            <a:cs typeface="Songti SC" charset="-122"/>
                          </a:endParaRPr>
                        </a:p>
                      </a:txBody>
                      <a:tcPr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zh-CN" altLang="en-US" sz="2400" dirty="0" smtClean="0">
                              <a:latin typeface="Songti SC" charset="-122"/>
                              <a:ea typeface="Songti SC" charset="-122"/>
                              <a:cs typeface="Songti SC" charset="-122"/>
                            </a:rPr>
                            <a:t>不需要处理</a:t>
                          </a:r>
                        </a:p>
                        <a:p>
                          <a:r>
                            <a:rPr lang="zh-CN" altLang="en-US" sz="2400" dirty="0" smtClean="0">
                              <a:latin typeface="Songti SC" charset="-122"/>
                              <a:ea typeface="Songti SC" charset="-122"/>
                              <a:cs typeface="Songti SC" charset="-122"/>
                            </a:rPr>
                            <a:t>令</a:t>
                          </a:r>
                          <a:r>
                            <a:rPr lang="en-US" altLang="zh-CN" sz="2400" dirty="0" smtClean="0">
                              <a:latin typeface="Songti SC" charset="-122"/>
                              <a:ea typeface="Songti SC" charset="-122"/>
                              <a:cs typeface="Songti SC" charset="-122"/>
                            </a:rPr>
                            <a:t>z’</a:t>
                          </a:r>
                          <a:r>
                            <a:rPr lang="zh-CN" altLang="en-US" sz="2400" dirty="0" smtClean="0">
                              <a:latin typeface="Songti SC" charset="-122"/>
                              <a:ea typeface="Songti SC" charset="-122"/>
                              <a:cs typeface="Songti SC" charset="-122"/>
                            </a:rPr>
                            <a:t> </a:t>
                          </a:r>
                          <a:r>
                            <a:rPr lang="en-US" altLang="zh-CN" sz="2400" dirty="0" smtClean="0">
                              <a:latin typeface="Songti SC" charset="-122"/>
                              <a:ea typeface="Songti SC" charset="-122"/>
                              <a:cs typeface="Songti SC" charset="-122"/>
                            </a:rPr>
                            <a:t>=-z</a:t>
                          </a:r>
                          <a:r>
                            <a:rPr lang="zh-CN" altLang="en-US" sz="2400" dirty="0" smtClean="0">
                              <a:latin typeface="Songti SC" charset="-122"/>
                              <a:ea typeface="Songti SC" charset="-122"/>
                              <a:cs typeface="Songti SC" charset="-122"/>
                            </a:rPr>
                            <a:t>，求</a:t>
                          </a:r>
                          <a:r>
                            <a:rPr lang="en-US" altLang="zh-CN" sz="2400" dirty="0" smtClean="0">
                              <a:latin typeface="Songti SC" charset="-122"/>
                              <a:ea typeface="Songti SC" charset="-122"/>
                              <a:cs typeface="Songti SC" charset="-122"/>
                            </a:rPr>
                            <a:t>max z’</a:t>
                          </a:r>
                          <a:r>
                            <a:rPr lang="zh-CN" altLang="en-US" sz="2400" dirty="0" smtClean="0">
                              <a:latin typeface="Songti SC" charset="-122"/>
                              <a:ea typeface="Songti SC" charset="-122"/>
                              <a:cs typeface="Songti SC" charset="-122"/>
                            </a:rPr>
                            <a:t> </a:t>
                          </a:r>
                        </a:p>
                        <a:p>
                          <a:r>
                            <a:rPr lang="en-US" altLang="zh-CN" sz="2400" dirty="0" smtClean="0">
                              <a:latin typeface="Songti SC" charset="-122"/>
                              <a:ea typeface="Songti SC" charset="-122"/>
                              <a:cs typeface="Songti SC" charset="-122"/>
                            </a:rPr>
                            <a:t>0</a:t>
                          </a:r>
                          <a:endParaRPr lang="zh-CN" altLang="en-US" sz="2400" dirty="0" smtClean="0">
                            <a:latin typeface="Songti SC" charset="-122"/>
                            <a:ea typeface="Songti SC" charset="-122"/>
                            <a:cs typeface="Songti SC" charset="-122"/>
                          </a:endParaRPr>
                        </a:p>
                        <a:p>
                          <a:r>
                            <a:rPr lang="en-US" altLang="zh-CN" sz="2400" dirty="0" smtClean="0">
                              <a:latin typeface="Songti SC" charset="-122"/>
                              <a:ea typeface="Songti SC" charset="-122"/>
                              <a:cs typeface="Songti SC" charset="-122"/>
                            </a:rPr>
                            <a:t>-M</a:t>
                          </a:r>
                          <a:endParaRPr lang="zh-CN" altLang="en-US" sz="2400" dirty="0" smtClean="0">
                            <a:latin typeface="Songti SC" charset="-122"/>
                            <a:ea typeface="Songti SC" charset="-122"/>
                            <a:cs typeface="Songti SC" charset="-122"/>
                          </a:endParaRPr>
                        </a:p>
                      </a:txBody>
                      <a:tcPr/>
                    </a:tc>
                    <a:extLst>
                      <a:ext uri="{0D108BD9-81ED-4DB2-BD59-A6C34878D82A}">
                        <a16:rowId xmlns:a16="http://schemas.microsoft.com/office/drawing/2014/main" val="10002"/>
                      </a:ext>
                    </a:extLst>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xmlns="" xmlns:a14="http://schemas.microsoft.com/office/drawing/2010/main" val="3363592522"/>
                  </p:ext>
                </p:extLst>
              </p:nvPr>
            </p:nvGraphicFramePr>
            <p:xfrm>
              <a:off x="987810" y="1692477"/>
              <a:ext cx="10576334" cy="4663440"/>
            </p:xfrm>
            <a:graphic>
              <a:graphicData uri="http://schemas.openxmlformats.org/drawingml/2006/table">
                <a:tbl>
                  <a:tblPr firstRow="1" bandRow="1">
                    <a:tableStyleId>{F5AB1C69-6EDB-4FF4-983F-18BD219EF322}</a:tableStyleId>
                  </a:tblPr>
                  <a:tblGrid>
                    <a:gridCol w="777928"/>
                    <a:gridCol w="2333297"/>
                    <a:gridCol w="2002220"/>
                    <a:gridCol w="5462889"/>
                  </a:tblGrid>
                  <a:tr h="1188720">
                    <a:tc>
                      <a:txBody>
                        <a:bodyPr/>
                        <a:lstStyle/>
                        <a:p>
                          <a:r>
                            <a:rPr lang="zh-CN" altLang="en-US" sz="2400" dirty="0" smtClean="0">
                              <a:latin typeface="Songti SC" charset="-122"/>
                              <a:ea typeface="Songti SC" charset="-122"/>
                              <a:cs typeface="Songti SC" charset="-122"/>
                            </a:rPr>
                            <a:t>变量</a:t>
                          </a:r>
                          <a:endParaRPr lang="zh-CN" altLang="en-US" sz="2400" dirty="0">
                            <a:latin typeface="Songti SC" charset="-122"/>
                            <a:ea typeface="Songti SC" charset="-122"/>
                            <a:cs typeface="Songti SC" charset="-122"/>
                          </a:endParaRPr>
                        </a:p>
                      </a:txBody>
                      <a:tcPr/>
                    </a:tc>
                    <a:tc>
                      <a:txBody>
                        <a:bodyPr/>
                        <a:lstStyle/>
                        <a:p>
                          <a:endParaRPr lang="zh-CN"/>
                        </a:p>
                      </a:txBody>
                      <a:tcPr anchor="ctr">
                        <a:blipFill rotWithShape="0">
                          <a:blip r:embed="rId3"/>
                          <a:stretch>
                            <a:fillRect l="-33681" t="-5128" r="-320888" b="-304615"/>
                          </a:stretch>
                        </a:blipFill>
                      </a:tcPr>
                    </a:tc>
                    <a:tc>
                      <a:txBody>
                        <a:bodyPr/>
                        <a:lstStyle/>
                        <a:p>
                          <a:endParaRPr lang="zh-CN" altLang="en-US" sz="2400" dirty="0">
                            <a:latin typeface="Songti SC" charset="-122"/>
                            <a:ea typeface="Songti SC" charset="-122"/>
                            <a:cs typeface="Songti SC" charset="-122"/>
                          </a:endParaRPr>
                        </a:p>
                      </a:txBody>
                      <a:tcPr/>
                    </a:tc>
                    <a:tc>
                      <a:txBody>
                        <a:bodyPr/>
                        <a:lstStyle/>
                        <a:p>
                          <a:endParaRPr lang="zh-CN"/>
                        </a:p>
                      </a:txBody>
                      <a:tcPr>
                        <a:blipFill rotWithShape="0">
                          <a:blip r:embed="rId3"/>
                          <a:stretch>
                            <a:fillRect l="-93645" t="-5128" r="-446" b="-304615"/>
                          </a:stretch>
                        </a:blipFill>
                      </a:tcPr>
                    </a:tc>
                  </a:tr>
                  <a:tr h="1920240">
                    <a:tc>
                      <a:txBody>
                        <a:bodyPr/>
                        <a:lstStyle/>
                        <a:p>
                          <a:r>
                            <a:rPr lang="zh-CN" altLang="en-US" sz="2400" dirty="0" smtClean="0">
                              <a:latin typeface="Songti SC" charset="-122"/>
                              <a:ea typeface="Songti SC" charset="-122"/>
                              <a:cs typeface="Songti SC" charset="-122"/>
                            </a:rPr>
                            <a:t>约束条件</a:t>
                          </a:r>
                          <a:endParaRPr lang="zh-CN" altLang="en-US" sz="2400" dirty="0">
                            <a:latin typeface="Songti SC" charset="-122"/>
                            <a:ea typeface="Songti SC" charset="-122"/>
                            <a:cs typeface="Songti SC" charset="-122"/>
                          </a:endParaRPr>
                        </a:p>
                      </a:txBody>
                      <a:tcPr/>
                    </a:tc>
                    <a:tc>
                      <a:txBody>
                        <a:bodyPr/>
                        <a:lstStyle/>
                        <a:p>
                          <a:endParaRPr lang="zh-CN"/>
                        </a:p>
                      </a:txBody>
                      <a:tcPr>
                        <a:blipFill rotWithShape="0">
                          <a:blip r:embed="rId3"/>
                          <a:stretch>
                            <a:fillRect l="-33681" t="-64873" r="-320888" b="-87975"/>
                          </a:stretch>
                        </a:blipFill>
                      </a:tcPr>
                    </a:tc>
                    <a:tc>
                      <a:txBody>
                        <a:bodyPr/>
                        <a:lstStyle/>
                        <a:p>
                          <a:endParaRPr lang="zh-CN" altLang="en-US" sz="2400" dirty="0">
                            <a:latin typeface="Songti SC" charset="-122"/>
                            <a:ea typeface="Songti SC" charset="-122"/>
                            <a:cs typeface="Songti SC" charset="-122"/>
                          </a:endParaRPr>
                        </a:p>
                      </a:txBody>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zh-CN" altLang="en-US" sz="2400" dirty="0" smtClean="0">
                              <a:latin typeface="Songti SC" charset="-122"/>
                              <a:ea typeface="Songti SC" charset="-122"/>
                              <a:cs typeface="Songti SC" charset="-122"/>
                            </a:rPr>
                            <a:t>不需要处理</a:t>
                          </a:r>
                        </a:p>
                        <a:p>
                          <a:r>
                            <a:rPr lang="zh-CN" altLang="en-US" sz="2400" dirty="0" smtClean="0">
                              <a:latin typeface="Songti SC" charset="-122"/>
                              <a:ea typeface="Songti SC" charset="-122"/>
                              <a:cs typeface="Songti SC" charset="-122"/>
                            </a:rPr>
                            <a:t>约束条件两端同乘</a:t>
                          </a:r>
                          <a:r>
                            <a:rPr lang="en-US" altLang="zh-CN" sz="2400" dirty="0" smtClean="0">
                              <a:latin typeface="Songti SC" charset="-122"/>
                              <a:ea typeface="Songti SC" charset="-122"/>
                              <a:cs typeface="Songti SC" charset="-122"/>
                            </a:rPr>
                            <a:t>-1</a:t>
                          </a:r>
                          <a:endParaRPr lang="zh-CN" altLang="en-US" sz="2400" dirty="0" smtClean="0">
                            <a:latin typeface="Songti SC" charset="-122"/>
                            <a:ea typeface="Songti SC" charset="-122"/>
                            <a:cs typeface="Songti SC" charset="-122"/>
                          </a:endParaRPr>
                        </a:p>
                        <a:p>
                          <a:r>
                            <a:rPr lang="zh-CN" altLang="en-US" sz="2400" dirty="0" smtClean="0">
                              <a:latin typeface="Songti SC" charset="-122"/>
                              <a:ea typeface="Songti SC" charset="-122"/>
                              <a:cs typeface="Songti SC" charset="-122"/>
                            </a:rPr>
                            <a:t>加松弛变量</a:t>
                          </a:r>
                        </a:p>
                        <a:p>
                          <a:r>
                            <a:rPr lang="zh-CN" altLang="en-US" sz="2400" dirty="0" smtClean="0">
                              <a:latin typeface="Songti SC" charset="-122"/>
                              <a:ea typeface="Songti SC" charset="-122"/>
                              <a:cs typeface="Songti SC" charset="-122"/>
                            </a:rPr>
                            <a:t>加人工变量</a:t>
                          </a:r>
                        </a:p>
                        <a:p>
                          <a:r>
                            <a:rPr lang="zh-CN" altLang="en-US" sz="2400" dirty="0" smtClean="0">
                              <a:latin typeface="Songti SC" charset="-122"/>
                              <a:ea typeface="Songti SC" charset="-122"/>
                              <a:cs typeface="Songti SC" charset="-122"/>
                            </a:rPr>
                            <a:t>减去剩余（松弛）变量，加入人工变量</a:t>
                          </a:r>
                        </a:p>
                      </a:txBody>
                      <a:tcPr/>
                    </a:tc>
                  </a:tr>
                  <a:tr h="1554480">
                    <a:tc>
                      <a:txBody>
                        <a:bodyPr/>
                        <a:lstStyle/>
                        <a:p>
                          <a:r>
                            <a:rPr lang="zh-CN" altLang="en-US" sz="2400" dirty="0" smtClean="0">
                              <a:latin typeface="Songti SC" charset="-122"/>
                              <a:ea typeface="Songti SC" charset="-122"/>
                              <a:cs typeface="Songti SC" charset="-122"/>
                            </a:rPr>
                            <a:t>目标函数</a:t>
                          </a:r>
                          <a:endParaRPr lang="zh-CN" altLang="en-US" sz="2400" dirty="0">
                            <a:latin typeface="Songti SC" charset="-122"/>
                            <a:ea typeface="Songti SC" charset="-122"/>
                            <a:cs typeface="Songti SC" charset="-122"/>
                          </a:endParaRPr>
                        </a:p>
                      </a:txBody>
                      <a:tcPr/>
                    </a:tc>
                    <a:tc>
                      <a:txBody>
                        <a:bodyPr/>
                        <a:lstStyle/>
                        <a:p>
                          <a:pPr algn="ctr"/>
                          <a:r>
                            <a:rPr lang="en-US" altLang="zh-CN" sz="2400" b="0" dirty="0" smtClean="0">
                              <a:latin typeface="Songti SC" charset="-122"/>
                              <a:ea typeface="Songti SC" charset="-122"/>
                              <a:cs typeface="Songti SC" charset="-122"/>
                            </a:rPr>
                            <a:t>max</a:t>
                          </a:r>
                          <a:r>
                            <a:rPr lang="zh-CN" altLang="en-US" sz="2400" b="0" dirty="0" smtClean="0">
                              <a:latin typeface="Songti SC" charset="-122"/>
                              <a:ea typeface="Songti SC" charset="-122"/>
                              <a:cs typeface="Songti SC" charset="-122"/>
                            </a:rPr>
                            <a:t> </a:t>
                          </a:r>
                          <a:r>
                            <a:rPr lang="en-US" altLang="zh-CN" sz="2400" b="0" dirty="0" smtClean="0">
                              <a:latin typeface="Songti SC" charset="-122"/>
                              <a:ea typeface="Songti SC" charset="-122"/>
                              <a:cs typeface="Songti SC" charset="-122"/>
                            </a:rPr>
                            <a:t>z</a:t>
                          </a:r>
                        </a:p>
                        <a:p>
                          <a:pPr algn="ctr"/>
                          <a:r>
                            <a:rPr lang="en-US" altLang="zh-CN" sz="2400" b="0" dirty="0" smtClean="0">
                              <a:latin typeface="Songti SC" charset="-122"/>
                              <a:ea typeface="Songti SC" charset="-122"/>
                              <a:cs typeface="Songti SC" charset="-122"/>
                            </a:rPr>
                            <a:t>min</a:t>
                          </a:r>
                          <a:r>
                            <a:rPr lang="zh-CN" altLang="en-US" sz="2400" b="0" dirty="0" smtClean="0">
                              <a:latin typeface="Songti SC" charset="-122"/>
                              <a:ea typeface="Songti SC" charset="-122"/>
                              <a:cs typeface="Songti SC" charset="-122"/>
                            </a:rPr>
                            <a:t> </a:t>
                          </a:r>
                          <a:r>
                            <a:rPr lang="en-US" altLang="zh-CN" sz="2400" b="0" dirty="0" smtClean="0">
                              <a:latin typeface="Songti SC" charset="-122"/>
                              <a:ea typeface="Songti SC" charset="-122"/>
                              <a:cs typeface="Songti SC" charset="-122"/>
                            </a:rPr>
                            <a:t>z</a:t>
                          </a:r>
                          <a:endParaRPr lang="zh-CN" altLang="en-US" sz="2400" b="0" dirty="0" smtClean="0">
                            <a:latin typeface="Songti SC" charset="-122"/>
                            <a:ea typeface="Songti SC" charset="-122"/>
                            <a:cs typeface="Songti SC" charset="-122"/>
                          </a:endParaRPr>
                        </a:p>
                        <a:p>
                          <a:pPr algn="ctr"/>
                          <a:r>
                            <a:rPr lang="zh-CN" altLang="en-US" sz="2400" b="0" dirty="0" smtClean="0">
                              <a:latin typeface="Songti SC" charset="-122"/>
                              <a:ea typeface="Songti SC" charset="-122"/>
                              <a:cs typeface="Songti SC" charset="-122"/>
                            </a:rPr>
                            <a:t>加入变量的系数</a:t>
                          </a:r>
                        </a:p>
                      </a:txBody>
                      <a:tcPr anchor="ctr"/>
                    </a:tc>
                    <a:tc>
                      <a:txBody>
                        <a:bodyPr/>
                        <a:lstStyle/>
                        <a:p>
                          <a:pPr algn="ctr"/>
                          <a:r>
                            <a:rPr lang="zh-CN" altLang="en-US" sz="2400" b="0" dirty="0" smtClean="0">
                              <a:latin typeface="Songti SC" charset="-122"/>
                              <a:ea typeface="Songti SC" charset="-122"/>
                              <a:cs typeface="Songti SC" charset="-122"/>
                            </a:rPr>
                            <a:t>松弛变量</a:t>
                          </a:r>
                          <a:r>
                            <a:rPr lang="en-US" altLang="zh-CN" sz="2400" b="0" dirty="0" err="1" smtClean="0">
                              <a:latin typeface="Songti SC" charset="-122"/>
                              <a:ea typeface="Songti SC" charset="-122"/>
                              <a:cs typeface="Songti SC" charset="-122"/>
                            </a:rPr>
                            <a:t>x</a:t>
                          </a:r>
                          <a:r>
                            <a:rPr lang="en-US" altLang="zh-CN" sz="2400" b="0" baseline="-25000" dirty="0" err="1" smtClean="0">
                              <a:latin typeface="Songti SC" charset="-122"/>
                              <a:ea typeface="Songti SC" charset="-122"/>
                              <a:cs typeface="Songti SC" charset="-122"/>
                            </a:rPr>
                            <a:t>si</a:t>
                          </a:r>
                          <a:endParaRPr lang="zh-CN" altLang="en-US" sz="2400" b="0" baseline="-25000" dirty="0" smtClean="0">
                            <a:latin typeface="Songti SC" charset="-122"/>
                            <a:ea typeface="Songti SC" charset="-122"/>
                            <a:cs typeface="Songti SC" charset="-122"/>
                          </a:endParaRPr>
                        </a:p>
                        <a:p>
                          <a:pPr algn="ctr"/>
                          <a:r>
                            <a:rPr lang="zh-CN" altLang="en-US" sz="2400" b="0" dirty="0" smtClean="0">
                              <a:latin typeface="Songti SC" charset="-122"/>
                              <a:ea typeface="Songti SC" charset="-122"/>
                              <a:cs typeface="Songti SC" charset="-122"/>
                            </a:rPr>
                            <a:t>人工变量</a:t>
                          </a:r>
                          <a:r>
                            <a:rPr lang="en-US" altLang="zh-CN" sz="2400" b="0" dirty="0" err="1" smtClean="0">
                              <a:latin typeface="Songti SC" charset="-122"/>
                              <a:ea typeface="Songti SC" charset="-122"/>
                              <a:cs typeface="Songti SC" charset="-122"/>
                            </a:rPr>
                            <a:t>x</a:t>
                          </a:r>
                          <a:r>
                            <a:rPr lang="en-US" altLang="zh-CN" sz="2400" b="0" baseline="-25000" dirty="0" err="1" smtClean="0">
                              <a:latin typeface="Songti SC" charset="-122"/>
                              <a:ea typeface="Songti SC" charset="-122"/>
                              <a:cs typeface="Songti SC" charset="-122"/>
                            </a:rPr>
                            <a:t>ai</a:t>
                          </a:r>
                          <a:endParaRPr lang="zh-CN" altLang="en-US" sz="2400" b="0" baseline="-25000" dirty="0" smtClean="0">
                            <a:latin typeface="Songti SC" charset="-122"/>
                            <a:ea typeface="Songti SC" charset="-122"/>
                            <a:cs typeface="Songti SC" charset="-122"/>
                          </a:endParaRPr>
                        </a:p>
                      </a:txBody>
                      <a:tcPr anchor="ct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zh-CN" altLang="en-US" sz="2400" dirty="0" smtClean="0">
                              <a:latin typeface="Songti SC" charset="-122"/>
                              <a:ea typeface="Songti SC" charset="-122"/>
                              <a:cs typeface="Songti SC" charset="-122"/>
                            </a:rPr>
                            <a:t>不需要处理</a:t>
                          </a:r>
                        </a:p>
                        <a:p>
                          <a:r>
                            <a:rPr lang="zh-CN" altLang="en-US" sz="2400" dirty="0" smtClean="0">
                              <a:latin typeface="Songti SC" charset="-122"/>
                              <a:ea typeface="Songti SC" charset="-122"/>
                              <a:cs typeface="Songti SC" charset="-122"/>
                            </a:rPr>
                            <a:t>令</a:t>
                          </a:r>
                          <a:r>
                            <a:rPr lang="en-US" altLang="zh-CN" sz="2400" dirty="0" smtClean="0">
                              <a:latin typeface="Songti SC" charset="-122"/>
                              <a:ea typeface="Songti SC" charset="-122"/>
                              <a:cs typeface="Songti SC" charset="-122"/>
                            </a:rPr>
                            <a:t>z’</a:t>
                          </a:r>
                          <a:r>
                            <a:rPr lang="zh-CN" altLang="en-US" sz="2400" dirty="0" smtClean="0">
                              <a:latin typeface="Songti SC" charset="-122"/>
                              <a:ea typeface="Songti SC" charset="-122"/>
                              <a:cs typeface="Songti SC" charset="-122"/>
                            </a:rPr>
                            <a:t> </a:t>
                          </a:r>
                          <a:r>
                            <a:rPr lang="en-US" altLang="zh-CN" sz="2400" dirty="0" smtClean="0">
                              <a:latin typeface="Songti SC" charset="-122"/>
                              <a:ea typeface="Songti SC" charset="-122"/>
                              <a:cs typeface="Songti SC" charset="-122"/>
                            </a:rPr>
                            <a:t>=-z</a:t>
                          </a:r>
                          <a:r>
                            <a:rPr lang="zh-CN" altLang="en-US" sz="2400" dirty="0" smtClean="0">
                              <a:latin typeface="Songti SC" charset="-122"/>
                              <a:ea typeface="Songti SC" charset="-122"/>
                              <a:cs typeface="Songti SC" charset="-122"/>
                            </a:rPr>
                            <a:t>，求</a:t>
                          </a:r>
                          <a:r>
                            <a:rPr lang="en-US" altLang="zh-CN" sz="2400" dirty="0" smtClean="0">
                              <a:latin typeface="Songti SC" charset="-122"/>
                              <a:ea typeface="Songti SC" charset="-122"/>
                              <a:cs typeface="Songti SC" charset="-122"/>
                            </a:rPr>
                            <a:t>max z’</a:t>
                          </a:r>
                          <a:r>
                            <a:rPr lang="zh-CN" altLang="en-US" sz="2400" dirty="0" smtClean="0">
                              <a:latin typeface="Songti SC" charset="-122"/>
                              <a:ea typeface="Songti SC" charset="-122"/>
                              <a:cs typeface="Songti SC" charset="-122"/>
                            </a:rPr>
                            <a:t> </a:t>
                          </a:r>
                        </a:p>
                        <a:p>
                          <a:r>
                            <a:rPr lang="en-US" altLang="zh-CN" sz="2400" dirty="0" smtClean="0">
                              <a:latin typeface="Songti SC" charset="-122"/>
                              <a:ea typeface="Songti SC" charset="-122"/>
                              <a:cs typeface="Songti SC" charset="-122"/>
                            </a:rPr>
                            <a:t>0</a:t>
                          </a:r>
                          <a:endParaRPr lang="zh-CN" altLang="en-US" sz="2400" dirty="0" smtClean="0">
                            <a:latin typeface="Songti SC" charset="-122"/>
                            <a:ea typeface="Songti SC" charset="-122"/>
                            <a:cs typeface="Songti SC" charset="-122"/>
                          </a:endParaRPr>
                        </a:p>
                        <a:p>
                          <a:r>
                            <a:rPr lang="en-US" altLang="zh-CN" sz="2400" dirty="0" smtClean="0">
                              <a:latin typeface="Songti SC" charset="-122"/>
                              <a:ea typeface="Songti SC" charset="-122"/>
                              <a:cs typeface="Songti SC" charset="-122"/>
                            </a:rPr>
                            <a:t>-M</a:t>
                          </a:r>
                          <a:endParaRPr lang="zh-CN" altLang="en-US" sz="2400" dirty="0" smtClean="0">
                            <a:latin typeface="Songti SC" charset="-122"/>
                            <a:ea typeface="Songti SC" charset="-122"/>
                            <a:cs typeface="Songti SC" charset="-122"/>
                          </a:endParaRPr>
                        </a:p>
                      </a:txBody>
                      <a:tcPr/>
                    </a:tc>
                  </a:tr>
                </a:tbl>
              </a:graphicData>
            </a:graphic>
          </p:graphicFrame>
        </mc:Fallback>
      </mc:AlternateContent>
    </p:spTree>
    <p:extLst>
      <p:ext uri="{BB962C8B-B14F-4D97-AF65-F5344CB8AC3E}">
        <p14:creationId xmlns:p14="http://schemas.microsoft.com/office/powerpoint/2010/main" xmlns="" val="6720329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6"/>
          <p:cNvSpPr txBox="1">
            <a:spLocks noChangeArrowheads="1"/>
          </p:cNvSpPr>
          <p:nvPr/>
        </p:nvSpPr>
        <p:spPr bwMode="auto">
          <a:xfrm>
            <a:off x="1609726" y="202168"/>
            <a:ext cx="2339102"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2800" b="1" dirty="0">
                <a:solidFill>
                  <a:srgbClr val="46A4D0"/>
                </a:solidFill>
                <a:latin typeface="宋体-简 粗体" charset="-122"/>
                <a:ea typeface="宋体-简 粗体" charset="-122"/>
                <a:cs typeface="宋体-简 粗体" charset="-122"/>
                <a:sym typeface="Times New Roman" charset="0"/>
              </a:rPr>
              <a:t>单纯</a:t>
            </a:r>
            <a:r>
              <a:rPr lang="zh-CN" altLang="zh-CN" sz="2800" b="1" dirty="0" smtClean="0">
                <a:solidFill>
                  <a:srgbClr val="46A4D0"/>
                </a:solidFill>
                <a:latin typeface="宋体-简 粗体" charset="-122"/>
                <a:ea typeface="宋体-简 粗体" charset="-122"/>
                <a:cs typeface="宋体-简 粗体" charset="-122"/>
                <a:sym typeface="Times New Roman" charset="0"/>
              </a:rPr>
              <a:t>形法</a:t>
            </a:r>
            <a:r>
              <a:rPr lang="zh-CN" altLang="en-US" sz="2800" b="1" dirty="0" smtClean="0">
                <a:solidFill>
                  <a:srgbClr val="46A4D0"/>
                </a:solidFill>
                <a:latin typeface="宋体-简 粗体" charset="-122"/>
                <a:ea typeface="宋体-简 粗体" charset="-122"/>
                <a:cs typeface="宋体-简 粗体" charset="-122"/>
                <a:sym typeface="Times New Roman" charset="0"/>
              </a:rPr>
              <a:t>小结</a:t>
            </a:r>
            <a:endParaRPr lang="zh-CN" altLang="zh-CN" sz="2800" b="1" dirty="0">
              <a:solidFill>
                <a:srgbClr val="46A4D0"/>
              </a:solidFill>
              <a:latin typeface="宋体-简 粗体" charset="-122"/>
              <a:ea typeface="宋体-简 粗体" charset="-122"/>
              <a:cs typeface="宋体-简 粗体" charset="-122"/>
            </a:endParaRP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宋体-简 粗体" charset="-122"/>
            </a:endParaRPr>
          </a:p>
        </p:txBody>
      </p:sp>
      <p:grpSp>
        <p:nvGrpSpPr>
          <p:cNvPr id="7" name="组 6"/>
          <p:cNvGrpSpPr/>
          <p:nvPr/>
        </p:nvGrpSpPr>
        <p:grpSpPr>
          <a:xfrm>
            <a:off x="2674226" y="864590"/>
            <a:ext cx="8771540" cy="5776911"/>
            <a:chOff x="971550" y="333375"/>
            <a:chExt cx="8077200" cy="6205538"/>
          </a:xfrm>
        </p:grpSpPr>
        <p:sp>
          <p:nvSpPr>
            <p:cNvPr id="8" name="Rectangle 2"/>
            <p:cNvSpPr>
              <a:spLocks noChangeArrowheads="1"/>
            </p:cNvSpPr>
            <p:nvPr/>
          </p:nvSpPr>
          <p:spPr bwMode="auto">
            <a:xfrm>
              <a:off x="1866900" y="333375"/>
              <a:ext cx="3492500" cy="79533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zh-CN" altLang="en-US" sz="2400" b="1">
                  <a:solidFill>
                    <a:schemeClr val="tx1"/>
                  </a:solidFill>
                  <a:latin typeface="Times New Roman" charset="0"/>
                  <a:ea typeface="宋体" charset="0"/>
                </a:rPr>
                <a:t>标准化，添加人工变量</a:t>
              </a:r>
            </a:p>
            <a:p>
              <a:pPr>
                <a:spcBef>
                  <a:spcPct val="0"/>
                </a:spcBef>
              </a:pPr>
              <a:r>
                <a:rPr lang="zh-CN" altLang="en-US" sz="2400" b="1">
                  <a:solidFill>
                    <a:schemeClr val="tx1"/>
                  </a:solidFill>
                  <a:latin typeface="Times New Roman" charset="0"/>
                  <a:ea typeface="宋体" charset="0"/>
                </a:rPr>
                <a:t>列出初始单纯形表</a:t>
              </a:r>
              <a:endParaRPr lang="en-US" altLang="zh-CN" sz="2400" b="1" i="1">
                <a:solidFill>
                  <a:schemeClr val="tx1"/>
                </a:solidFill>
                <a:latin typeface="Times New Roman" charset="0"/>
                <a:ea typeface="宋体" charset="0"/>
              </a:endParaRPr>
            </a:p>
          </p:txBody>
        </p:sp>
        <p:sp>
          <p:nvSpPr>
            <p:cNvPr id="9" name="AutoShape 4"/>
            <p:cNvSpPr>
              <a:spLocks noChangeArrowheads="1"/>
            </p:cNvSpPr>
            <p:nvPr/>
          </p:nvSpPr>
          <p:spPr bwMode="auto">
            <a:xfrm>
              <a:off x="2028825" y="1357313"/>
              <a:ext cx="3048000" cy="609600"/>
            </a:xfrm>
            <a:prstGeom prst="flowChartDecision">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zh-CN" altLang="en-US" sz="2400" b="1">
                  <a:solidFill>
                    <a:schemeClr val="tx1"/>
                  </a:solidFill>
                  <a:latin typeface="Times New Roman" charset="0"/>
                  <a:ea typeface="宋体" charset="0"/>
                  <a:sym typeface="Symbol" charset="2"/>
                </a:rPr>
                <a:t></a:t>
              </a:r>
              <a:r>
                <a:rPr lang="en-US" altLang="zh-CN" sz="2400" b="1" baseline="-25000">
                  <a:solidFill>
                    <a:schemeClr val="tx1"/>
                  </a:solidFill>
                  <a:latin typeface="Times New Roman" charset="0"/>
                  <a:ea typeface="宋体" charset="0"/>
                  <a:sym typeface="Symbol" charset="2"/>
                </a:rPr>
                <a:t>j</a:t>
              </a:r>
              <a:r>
                <a:rPr lang="en-US" altLang="zh-CN" sz="2400" b="1" baseline="-25000">
                  <a:solidFill>
                    <a:schemeClr val="tx1"/>
                  </a:solidFill>
                  <a:latin typeface="Times New Roman" charset="0"/>
                  <a:ea typeface="宋体" charset="0"/>
                </a:rPr>
                <a:t>       </a:t>
              </a:r>
              <a:r>
                <a:rPr lang="en-US" altLang="zh-CN" sz="2400" b="1">
                  <a:solidFill>
                    <a:schemeClr val="tx1"/>
                  </a:solidFill>
                  <a:latin typeface="Times New Roman" charset="0"/>
                  <a:ea typeface="宋体" charset="0"/>
                </a:rPr>
                <a:t> 0?</a:t>
              </a:r>
            </a:p>
          </p:txBody>
        </p:sp>
        <p:graphicFrame>
          <p:nvGraphicFramePr>
            <p:cNvPr id="10" name="Object 5"/>
            <p:cNvGraphicFramePr>
              <a:graphicFrameLocks noChangeAspect="1"/>
            </p:cNvGraphicFramePr>
            <p:nvPr>
              <p:extLst>
                <p:ext uri="{D42A27DB-BD31-4B8C-83A1-F6EECF244321}">
                  <p14:modId xmlns:p14="http://schemas.microsoft.com/office/powerpoint/2010/main" xmlns="" val="435889744"/>
                </p:ext>
              </p:extLst>
            </p:nvPr>
          </p:nvGraphicFramePr>
          <p:xfrm>
            <a:off x="3163094" y="1483015"/>
            <a:ext cx="276224" cy="381000"/>
          </p:xfrm>
          <a:graphic>
            <a:graphicData uri="http://schemas.openxmlformats.org/presentationml/2006/ole">
              <p:oleObj spid="_x0000_s81024" name="Equation" r:id="rId4" imgW="126835" imgH="152202" progId="">
                <p:embed/>
              </p:oleObj>
            </a:graphicData>
          </a:graphic>
        </p:graphicFrame>
        <p:sp>
          <p:nvSpPr>
            <p:cNvPr id="11" name="Line 6"/>
            <p:cNvSpPr>
              <a:spLocks noChangeShapeType="1"/>
            </p:cNvSpPr>
            <p:nvPr/>
          </p:nvSpPr>
          <p:spPr bwMode="auto">
            <a:xfrm>
              <a:off x="3629025" y="1128713"/>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 name="Line 7"/>
            <p:cNvSpPr>
              <a:spLocks noChangeShapeType="1"/>
            </p:cNvSpPr>
            <p:nvPr/>
          </p:nvSpPr>
          <p:spPr bwMode="auto">
            <a:xfrm>
              <a:off x="5076825" y="1662113"/>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3" name="Rectangle 8"/>
            <p:cNvSpPr>
              <a:spLocks noChangeArrowheads="1"/>
            </p:cNvSpPr>
            <p:nvPr/>
          </p:nvSpPr>
          <p:spPr bwMode="auto">
            <a:xfrm>
              <a:off x="5811838" y="1357313"/>
              <a:ext cx="1600200" cy="6858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zh-CN" altLang="en-US" sz="2000" b="1">
                  <a:solidFill>
                    <a:schemeClr val="tx1"/>
                  </a:solidFill>
                  <a:latin typeface="Times New Roman" charset="0"/>
                  <a:ea typeface="宋体" charset="0"/>
                </a:rPr>
                <a:t>基变量中含非</a:t>
              </a:r>
            </a:p>
            <a:p>
              <a:pPr>
                <a:spcBef>
                  <a:spcPct val="0"/>
                </a:spcBef>
              </a:pPr>
              <a:r>
                <a:rPr lang="zh-CN" altLang="en-US" sz="2000" b="1">
                  <a:solidFill>
                    <a:schemeClr val="tx1"/>
                  </a:solidFill>
                  <a:latin typeface="Times New Roman" charset="0"/>
                  <a:ea typeface="宋体" charset="0"/>
                </a:rPr>
                <a:t>零的人工变量</a:t>
              </a:r>
            </a:p>
          </p:txBody>
        </p:sp>
        <p:sp>
          <p:nvSpPr>
            <p:cNvPr id="14" name="Line 9"/>
            <p:cNvSpPr>
              <a:spLocks noChangeShapeType="1"/>
            </p:cNvSpPr>
            <p:nvPr/>
          </p:nvSpPr>
          <p:spPr bwMode="auto">
            <a:xfrm flipH="1">
              <a:off x="6732588" y="2043113"/>
              <a:ext cx="20637" cy="4492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 name="AutoShape 10"/>
            <p:cNvSpPr>
              <a:spLocks noChangeArrowheads="1"/>
            </p:cNvSpPr>
            <p:nvPr/>
          </p:nvSpPr>
          <p:spPr bwMode="auto">
            <a:xfrm>
              <a:off x="2266950" y="2271713"/>
              <a:ext cx="2592388" cy="990600"/>
            </a:xfrm>
            <a:prstGeom prst="flowChartProcess">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l">
                <a:spcBef>
                  <a:spcPct val="0"/>
                </a:spcBef>
              </a:pPr>
              <a:endParaRPr lang="zh-CN" altLang="en-US" sz="2400" b="1" i="1" baseline="-25000">
                <a:solidFill>
                  <a:schemeClr val="tx1"/>
                </a:solidFill>
                <a:latin typeface="Times New Roman" charset="0"/>
                <a:ea typeface="宋体" charset="0"/>
              </a:endParaRPr>
            </a:p>
          </p:txBody>
        </p:sp>
        <p:sp>
          <p:nvSpPr>
            <p:cNvPr id="16" name="Line 11"/>
            <p:cNvSpPr>
              <a:spLocks noChangeShapeType="1"/>
            </p:cNvSpPr>
            <p:nvPr/>
          </p:nvSpPr>
          <p:spPr bwMode="auto">
            <a:xfrm>
              <a:off x="3552825" y="1966913"/>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7" name="Line 12"/>
            <p:cNvSpPr>
              <a:spLocks noChangeShapeType="1"/>
            </p:cNvSpPr>
            <p:nvPr/>
          </p:nvSpPr>
          <p:spPr bwMode="auto">
            <a:xfrm flipV="1">
              <a:off x="4140200" y="3860800"/>
              <a:ext cx="43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9" name="AutoShape 13"/>
            <p:cNvSpPr>
              <a:spLocks noChangeArrowheads="1"/>
            </p:cNvSpPr>
            <p:nvPr/>
          </p:nvSpPr>
          <p:spPr bwMode="auto">
            <a:xfrm>
              <a:off x="4572000" y="3660775"/>
              <a:ext cx="936625" cy="360363"/>
            </a:xfrm>
            <a:prstGeom prst="flowChartProcess">
              <a:avLst/>
            </a:prstGeom>
            <a:solidFill>
              <a:srgbClr val="FF8C3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zh-CN" altLang="en-US" sz="2000" b="1">
                  <a:solidFill>
                    <a:schemeClr val="tx1"/>
                  </a:solidFill>
                  <a:latin typeface="Times New Roman" charset="0"/>
                  <a:ea typeface="宋体" charset="0"/>
                </a:rPr>
                <a:t>无界解</a:t>
              </a:r>
            </a:p>
          </p:txBody>
        </p:sp>
        <p:sp>
          <p:nvSpPr>
            <p:cNvPr id="20" name="Line 14"/>
            <p:cNvSpPr>
              <a:spLocks noChangeShapeType="1"/>
            </p:cNvSpPr>
            <p:nvPr/>
          </p:nvSpPr>
          <p:spPr bwMode="auto">
            <a:xfrm>
              <a:off x="3476625" y="3268663"/>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1" name="Text Box 15"/>
            <p:cNvSpPr txBox="1">
              <a:spLocks noChangeArrowheads="1"/>
            </p:cNvSpPr>
            <p:nvPr/>
          </p:nvSpPr>
          <p:spPr bwMode="auto">
            <a:xfrm>
              <a:off x="4140200" y="3429000"/>
              <a:ext cx="2746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r>
                <a:rPr lang="en-US" altLang="zh-CN" sz="2400" b="1">
                  <a:solidFill>
                    <a:schemeClr val="tx1"/>
                  </a:solidFill>
                  <a:latin typeface="Times New Roman" charset="0"/>
                  <a:ea typeface="宋体" charset="0"/>
                </a:rPr>
                <a:t>N</a:t>
              </a:r>
            </a:p>
          </p:txBody>
        </p:sp>
        <p:sp>
          <p:nvSpPr>
            <p:cNvPr id="24" name="AutoShape 16"/>
            <p:cNvSpPr>
              <a:spLocks noChangeArrowheads="1"/>
            </p:cNvSpPr>
            <p:nvPr/>
          </p:nvSpPr>
          <p:spPr bwMode="auto">
            <a:xfrm>
              <a:off x="2049463" y="4556125"/>
              <a:ext cx="3098800" cy="987425"/>
            </a:xfrm>
            <a:prstGeom prst="flowChartProcess">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tIns="0" anchor="ctr"/>
            <a:lstStyle/>
            <a:p>
              <a:pPr>
                <a:spcBef>
                  <a:spcPct val="0"/>
                </a:spcBef>
              </a:pPr>
              <a:r>
                <a:rPr lang="zh-CN" altLang="en-US" sz="2400" b="1">
                  <a:solidFill>
                    <a:schemeClr val="tx1"/>
                  </a:solidFill>
                  <a:latin typeface="Times New Roman" charset="0"/>
                  <a:ea typeface="宋体" charset="0"/>
                </a:rPr>
                <a:t>确定换出变量</a:t>
              </a:r>
              <a:r>
                <a:rPr lang="en-US" altLang="zh-CN" sz="2400" b="1" i="1">
                  <a:solidFill>
                    <a:schemeClr val="tx1"/>
                  </a:solidFill>
                  <a:latin typeface="Times New Roman" charset="0"/>
                  <a:ea typeface="宋体" charset="0"/>
                </a:rPr>
                <a:t>x </a:t>
              </a:r>
              <a:r>
                <a:rPr lang="en-US" altLang="zh-CN" sz="2400" b="1" i="1" baseline="-25000">
                  <a:solidFill>
                    <a:schemeClr val="tx1"/>
                  </a:solidFill>
                  <a:latin typeface="Times New Roman" charset="0"/>
                  <a:ea typeface="宋体" charset="0"/>
                </a:rPr>
                <a:t>l  </a:t>
              </a:r>
              <a:r>
                <a:rPr lang="en-US" altLang="zh-CN" sz="2400" b="1">
                  <a:solidFill>
                    <a:schemeClr val="tx1"/>
                  </a:solidFill>
                  <a:latin typeface="Times New Roman" charset="0"/>
                  <a:ea typeface="宋体" charset="0"/>
                </a:rPr>
                <a:t>,</a:t>
              </a:r>
            </a:p>
            <a:p>
              <a:pPr>
                <a:spcBef>
                  <a:spcPct val="0"/>
                </a:spcBef>
              </a:pPr>
              <a:endParaRPr lang="zh-CN" altLang="en-US" sz="2400" b="1" i="1" baseline="-25000">
                <a:solidFill>
                  <a:schemeClr val="tx1"/>
                </a:solidFill>
                <a:latin typeface="Times New Roman" charset="0"/>
                <a:ea typeface="宋体" charset="0"/>
              </a:endParaRPr>
            </a:p>
          </p:txBody>
        </p:sp>
        <p:graphicFrame>
          <p:nvGraphicFramePr>
            <p:cNvPr id="25" name="Object 17"/>
            <p:cNvGraphicFramePr>
              <a:graphicFrameLocks noChangeAspect="1"/>
            </p:cNvGraphicFramePr>
            <p:nvPr>
              <p:extLst>
                <p:ext uri="{D42A27DB-BD31-4B8C-83A1-F6EECF244321}">
                  <p14:modId xmlns:p14="http://schemas.microsoft.com/office/powerpoint/2010/main" xmlns="" val="786039021"/>
                </p:ext>
              </p:extLst>
            </p:nvPr>
          </p:nvGraphicFramePr>
          <p:xfrm>
            <a:off x="2124075" y="5014913"/>
            <a:ext cx="2879725" cy="517525"/>
          </p:xfrm>
          <a:graphic>
            <a:graphicData uri="http://schemas.openxmlformats.org/presentationml/2006/ole">
              <p:oleObj spid="_x0000_s81025" name="Equation" r:id="rId5" imgW="1549400" imgH="279400" progId="">
                <p:embed/>
              </p:oleObj>
            </a:graphicData>
          </a:graphic>
        </p:graphicFrame>
        <p:sp>
          <p:nvSpPr>
            <p:cNvPr id="26" name="Line 18"/>
            <p:cNvSpPr>
              <a:spLocks noChangeShapeType="1"/>
            </p:cNvSpPr>
            <p:nvPr/>
          </p:nvSpPr>
          <p:spPr bwMode="auto">
            <a:xfrm>
              <a:off x="3476625" y="4176713"/>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8" name="AutoShape 19"/>
            <p:cNvSpPr>
              <a:spLocks noChangeArrowheads="1"/>
            </p:cNvSpPr>
            <p:nvPr/>
          </p:nvSpPr>
          <p:spPr bwMode="auto">
            <a:xfrm>
              <a:off x="2051050" y="6005513"/>
              <a:ext cx="3124200" cy="533400"/>
            </a:xfrm>
            <a:prstGeom prst="flowChartProcess">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zh-CN" altLang="en-US" sz="2400" b="1">
                  <a:solidFill>
                    <a:schemeClr val="tx1"/>
                  </a:solidFill>
                  <a:latin typeface="Times New Roman" charset="0"/>
                  <a:ea typeface="宋体" charset="0"/>
                </a:rPr>
                <a:t>以</a:t>
              </a:r>
              <a:r>
                <a:rPr lang="zh-CN" altLang="en-US" sz="2400" b="1" i="1">
                  <a:solidFill>
                    <a:schemeClr val="tx1"/>
                  </a:solidFill>
                  <a:latin typeface="Times New Roman" charset="0"/>
                  <a:ea typeface="宋体" charset="0"/>
                  <a:sym typeface="Symbol" charset="2"/>
                </a:rPr>
                <a:t></a:t>
              </a:r>
              <a:r>
                <a:rPr lang="en-US" altLang="zh-CN" sz="2400" b="1" i="1" baseline="-25000">
                  <a:solidFill>
                    <a:schemeClr val="tx1"/>
                  </a:solidFill>
                  <a:latin typeface="Times New Roman" charset="0"/>
                  <a:ea typeface="宋体" charset="0"/>
                  <a:sym typeface="Symbol" charset="2"/>
                </a:rPr>
                <a:t>kl</a:t>
              </a:r>
              <a:r>
                <a:rPr lang="zh-CN" altLang="en-US" sz="2400" b="1">
                  <a:solidFill>
                    <a:schemeClr val="tx1"/>
                  </a:solidFill>
                  <a:latin typeface="Times New Roman" charset="0"/>
                  <a:ea typeface="宋体" charset="0"/>
                </a:rPr>
                <a:t>为主元作基变换</a:t>
              </a:r>
            </a:p>
          </p:txBody>
        </p:sp>
        <p:sp>
          <p:nvSpPr>
            <p:cNvPr id="29" name="Line 20"/>
            <p:cNvSpPr>
              <a:spLocks noChangeShapeType="1"/>
            </p:cNvSpPr>
            <p:nvPr/>
          </p:nvSpPr>
          <p:spPr bwMode="auto">
            <a:xfrm>
              <a:off x="3563938" y="5516563"/>
              <a:ext cx="0" cy="4889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0" name="Line 21"/>
            <p:cNvSpPr>
              <a:spLocks noChangeShapeType="1"/>
            </p:cNvSpPr>
            <p:nvPr/>
          </p:nvSpPr>
          <p:spPr bwMode="auto">
            <a:xfrm flipH="1" flipV="1">
              <a:off x="971550" y="6308725"/>
              <a:ext cx="1079500" cy="1428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1" name="Line 22"/>
            <p:cNvSpPr>
              <a:spLocks noChangeShapeType="1"/>
            </p:cNvSpPr>
            <p:nvPr/>
          </p:nvSpPr>
          <p:spPr bwMode="auto">
            <a:xfrm flipV="1">
              <a:off x="971550" y="1662113"/>
              <a:ext cx="0" cy="46482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2" name="Line 23"/>
            <p:cNvSpPr>
              <a:spLocks noChangeShapeType="1"/>
            </p:cNvSpPr>
            <p:nvPr/>
          </p:nvSpPr>
          <p:spPr bwMode="auto">
            <a:xfrm flipV="1">
              <a:off x="971550" y="1662113"/>
              <a:ext cx="1057275" cy="381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3" name="Rectangle 24"/>
            <p:cNvSpPr>
              <a:spLocks noChangeArrowheads="1"/>
            </p:cNvSpPr>
            <p:nvPr/>
          </p:nvSpPr>
          <p:spPr bwMode="auto">
            <a:xfrm>
              <a:off x="3629025" y="1890713"/>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n-US" altLang="zh-CN" sz="2400" b="1">
                  <a:solidFill>
                    <a:schemeClr val="tx1"/>
                  </a:solidFill>
                  <a:latin typeface="Times New Roman" charset="0"/>
                  <a:ea typeface="宋体" charset="0"/>
                </a:rPr>
                <a:t>N</a:t>
              </a:r>
            </a:p>
          </p:txBody>
        </p:sp>
        <p:sp>
          <p:nvSpPr>
            <p:cNvPr id="34" name="Rectangle 25"/>
            <p:cNvSpPr>
              <a:spLocks noChangeArrowheads="1"/>
            </p:cNvSpPr>
            <p:nvPr/>
          </p:nvSpPr>
          <p:spPr bwMode="auto">
            <a:xfrm>
              <a:off x="3629025" y="4176713"/>
              <a:ext cx="4048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en-US" altLang="zh-CN" sz="2400" b="1">
                  <a:solidFill>
                    <a:schemeClr val="tx1"/>
                  </a:solidFill>
                  <a:latin typeface="Times New Roman" charset="0"/>
                  <a:ea typeface="宋体" charset="0"/>
                </a:rPr>
                <a:t>Y</a:t>
              </a:r>
            </a:p>
          </p:txBody>
        </p:sp>
        <p:sp>
          <p:nvSpPr>
            <p:cNvPr id="35" name="Rectangle 26"/>
            <p:cNvSpPr>
              <a:spLocks noChangeArrowheads="1"/>
            </p:cNvSpPr>
            <p:nvPr/>
          </p:nvSpPr>
          <p:spPr bwMode="auto">
            <a:xfrm>
              <a:off x="5153025" y="1204913"/>
              <a:ext cx="4048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en-US" altLang="zh-CN" sz="2400" b="1">
                  <a:solidFill>
                    <a:schemeClr val="tx1"/>
                  </a:solidFill>
                  <a:latin typeface="Times New Roman" charset="0"/>
                  <a:ea typeface="宋体" charset="0"/>
                </a:rPr>
                <a:t>Y</a:t>
              </a:r>
            </a:p>
          </p:txBody>
        </p:sp>
        <p:sp>
          <p:nvSpPr>
            <p:cNvPr id="36" name="Rectangle 27"/>
            <p:cNvSpPr>
              <a:spLocks noChangeArrowheads="1"/>
            </p:cNvSpPr>
            <p:nvPr/>
          </p:nvSpPr>
          <p:spPr bwMode="auto">
            <a:xfrm>
              <a:off x="2363788" y="2365375"/>
              <a:ext cx="2568575"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zh-CN" altLang="en-US" sz="2400" b="1">
                  <a:solidFill>
                    <a:schemeClr val="tx1"/>
                  </a:solidFill>
                  <a:latin typeface="Times New Roman" charset="0"/>
                  <a:ea typeface="宋体" charset="0"/>
                </a:rPr>
                <a:t>确定换入变量</a:t>
              </a:r>
              <a:r>
                <a:rPr lang="en-US" altLang="zh-CN" sz="2400" b="1" i="1">
                  <a:solidFill>
                    <a:schemeClr val="tx1"/>
                  </a:solidFill>
                  <a:latin typeface="Times New Roman" charset="0"/>
                  <a:ea typeface="宋体" charset="0"/>
                </a:rPr>
                <a:t>x </a:t>
              </a:r>
              <a:r>
                <a:rPr lang="en-US" altLang="zh-CN" sz="2400" b="1" i="1" baseline="-25000">
                  <a:solidFill>
                    <a:schemeClr val="tx1"/>
                  </a:solidFill>
                  <a:latin typeface="Times New Roman" charset="0"/>
                  <a:ea typeface="宋体" charset="0"/>
                </a:rPr>
                <a:t>k</a:t>
              </a:r>
            </a:p>
            <a:p>
              <a:pPr algn="l">
                <a:spcBef>
                  <a:spcPct val="0"/>
                </a:spcBef>
              </a:pPr>
              <a:r>
                <a:rPr lang="en-US" altLang="zh-CN" sz="2400" b="1">
                  <a:solidFill>
                    <a:schemeClr val="tx1"/>
                  </a:solidFill>
                  <a:latin typeface="Times New Roman" charset="0"/>
                  <a:ea typeface="宋体" charset="0"/>
                  <a:sym typeface="Symbol" charset="2"/>
                </a:rPr>
                <a:t></a:t>
              </a:r>
              <a:r>
                <a:rPr lang="en-US" altLang="zh-CN" sz="2400" b="1" i="1" baseline="-25000">
                  <a:solidFill>
                    <a:schemeClr val="tx1"/>
                  </a:solidFill>
                  <a:latin typeface="Times New Roman" charset="0"/>
                  <a:ea typeface="宋体" charset="0"/>
                </a:rPr>
                <a:t>k</a:t>
              </a:r>
              <a:r>
                <a:rPr lang="en-US" altLang="zh-CN" sz="2400" b="1">
                  <a:solidFill>
                    <a:schemeClr val="tx1"/>
                  </a:solidFill>
                  <a:latin typeface="Times New Roman" charset="0"/>
                  <a:ea typeface="宋体" charset="0"/>
                </a:rPr>
                <a:t>=max{</a:t>
              </a:r>
              <a:r>
                <a:rPr lang="en-US" altLang="zh-CN" sz="2400" b="1">
                  <a:solidFill>
                    <a:schemeClr val="tx1"/>
                  </a:solidFill>
                  <a:latin typeface="Times New Roman" charset="0"/>
                  <a:ea typeface="宋体" charset="0"/>
                  <a:sym typeface="Symbol" charset="2"/>
                </a:rPr>
                <a:t></a:t>
              </a:r>
              <a:r>
                <a:rPr lang="en-US" altLang="zh-CN" sz="2400" b="1" baseline="-25000">
                  <a:solidFill>
                    <a:schemeClr val="tx1"/>
                  </a:solidFill>
                  <a:latin typeface="Times New Roman" charset="0"/>
                  <a:ea typeface="宋体" charset="0"/>
                  <a:sym typeface="Symbol" charset="2"/>
                </a:rPr>
                <a:t>j</a:t>
              </a:r>
              <a:r>
                <a:rPr lang="en-US" altLang="zh-CN" sz="2400" b="1" baseline="-25000">
                  <a:solidFill>
                    <a:schemeClr val="tx1"/>
                  </a:solidFill>
                  <a:latin typeface="Times New Roman" charset="0"/>
                  <a:ea typeface="宋体" charset="0"/>
                </a:rPr>
                <a:t> </a:t>
              </a:r>
              <a:r>
                <a:rPr lang="en-US" altLang="zh-CN" sz="2400" b="1">
                  <a:solidFill>
                    <a:schemeClr val="tx1"/>
                  </a:solidFill>
                  <a:latin typeface="Times New Roman" charset="0"/>
                  <a:ea typeface="宋体" charset="0"/>
                </a:rPr>
                <a:t>| </a:t>
              </a:r>
              <a:r>
                <a:rPr lang="en-US" altLang="zh-CN" sz="2400" b="1">
                  <a:solidFill>
                    <a:schemeClr val="tx1"/>
                  </a:solidFill>
                  <a:latin typeface="Times New Roman" charset="0"/>
                  <a:ea typeface="宋体" charset="0"/>
                  <a:sym typeface="Symbol" charset="2"/>
                </a:rPr>
                <a:t></a:t>
              </a:r>
              <a:r>
                <a:rPr lang="en-US" altLang="zh-CN" sz="2400" b="1" baseline="-25000">
                  <a:solidFill>
                    <a:schemeClr val="tx1"/>
                  </a:solidFill>
                  <a:latin typeface="Times New Roman" charset="0"/>
                  <a:ea typeface="宋体" charset="0"/>
                  <a:sym typeface="Symbol" charset="2"/>
                </a:rPr>
                <a:t>j</a:t>
              </a:r>
              <a:r>
                <a:rPr lang="en-US" altLang="zh-CN" sz="2400" b="1" baseline="-25000">
                  <a:solidFill>
                    <a:schemeClr val="tx1"/>
                  </a:solidFill>
                  <a:latin typeface="Times New Roman" charset="0"/>
                  <a:ea typeface="宋体" charset="0"/>
                </a:rPr>
                <a:t> </a:t>
              </a:r>
              <a:r>
                <a:rPr lang="en-US" altLang="zh-CN" sz="2400" b="1">
                  <a:solidFill>
                    <a:schemeClr val="tx1"/>
                  </a:solidFill>
                  <a:latin typeface="Times New Roman" charset="0"/>
                  <a:ea typeface="宋体" charset="0"/>
                </a:rPr>
                <a:t>&gt;</a:t>
              </a:r>
              <a:r>
                <a:rPr lang="en-US" altLang="zh-CN" sz="2400" b="1" baseline="-25000">
                  <a:solidFill>
                    <a:schemeClr val="tx1"/>
                  </a:solidFill>
                  <a:latin typeface="Times New Roman" charset="0"/>
                  <a:ea typeface="宋体" charset="0"/>
                </a:rPr>
                <a:t> </a:t>
              </a:r>
              <a:r>
                <a:rPr lang="en-US" altLang="zh-CN" sz="2400" b="1">
                  <a:solidFill>
                    <a:schemeClr val="tx1"/>
                  </a:solidFill>
                  <a:latin typeface="Times New Roman" charset="0"/>
                  <a:ea typeface="宋体" charset="0"/>
                </a:rPr>
                <a:t>0}</a:t>
              </a:r>
            </a:p>
            <a:p>
              <a:pPr algn="l">
                <a:spcBef>
                  <a:spcPct val="0"/>
                </a:spcBef>
              </a:pPr>
              <a:endParaRPr lang="zh-CN" altLang="en-US" sz="2400" b="1" i="1" baseline="-25000">
                <a:solidFill>
                  <a:schemeClr val="tx1"/>
                </a:solidFill>
                <a:latin typeface="Times New Roman" charset="0"/>
                <a:ea typeface="宋体" charset="0"/>
              </a:endParaRPr>
            </a:p>
          </p:txBody>
        </p:sp>
        <p:sp>
          <p:nvSpPr>
            <p:cNvPr id="37" name="Line 28"/>
            <p:cNvSpPr>
              <a:spLocks noChangeShapeType="1"/>
            </p:cNvSpPr>
            <p:nvPr/>
          </p:nvSpPr>
          <p:spPr bwMode="auto">
            <a:xfrm>
              <a:off x="7451725" y="1700213"/>
              <a:ext cx="5048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38" name="Rectangle 29"/>
            <p:cNvSpPr>
              <a:spLocks noChangeArrowheads="1"/>
            </p:cNvSpPr>
            <p:nvPr/>
          </p:nvSpPr>
          <p:spPr bwMode="auto">
            <a:xfrm>
              <a:off x="7596188" y="1196975"/>
              <a:ext cx="4048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en-US" altLang="zh-CN" sz="2400" b="1">
                  <a:solidFill>
                    <a:schemeClr val="tx1"/>
                  </a:solidFill>
                  <a:latin typeface="Times New Roman" charset="0"/>
                  <a:ea typeface="宋体" charset="0"/>
                </a:rPr>
                <a:t>Y</a:t>
              </a:r>
            </a:p>
          </p:txBody>
        </p:sp>
        <p:sp>
          <p:nvSpPr>
            <p:cNvPr id="39" name="AutoShape 30"/>
            <p:cNvSpPr>
              <a:spLocks noChangeArrowheads="1"/>
            </p:cNvSpPr>
            <p:nvPr/>
          </p:nvSpPr>
          <p:spPr bwMode="auto">
            <a:xfrm>
              <a:off x="7956550" y="1500188"/>
              <a:ext cx="1092200" cy="360362"/>
            </a:xfrm>
            <a:prstGeom prst="flowChartProcess">
              <a:avLst/>
            </a:prstGeom>
            <a:solidFill>
              <a:srgbClr val="FF8C3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zh-CN" altLang="en-US" sz="2000" b="1">
                  <a:solidFill>
                    <a:schemeClr val="tx1"/>
                  </a:solidFill>
                  <a:latin typeface="Times New Roman" charset="0"/>
                  <a:ea typeface="宋体" charset="0"/>
                </a:rPr>
                <a:t>无可行解</a:t>
              </a:r>
            </a:p>
          </p:txBody>
        </p:sp>
        <p:sp>
          <p:nvSpPr>
            <p:cNvPr id="40" name="Rectangle 31"/>
            <p:cNvSpPr>
              <a:spLocks noChangeArrowheads="1"/>
            </p:cNvSpPr>
            <p:nvPr/>
          </p:nvSpPr>
          <p:spPr bwMode="auto">
            <a:xfrm>
              <a:off x="6372225" y="1989138"/>
              <a:ext cx="3603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n-US" altLang="zh-CN" sz="2000" b="1">
                  <a:solidFill>
                    <a:schemeClr val="tx1"/>
                  </a:solidFill>
                  <a:latin typeface="Times New Roman" charset="0"/>
                  <a:ea typeface="宋体" charset="0"/>
                </a:rPr>
                <a:t>N</a:t>
              </a:r>
            </a:p>
          </p:txBody>
        </p:sp>
        <p:sp>
          <p:nvSpPr>
            <p:cNvPr id="41" name="AutoShape 32"/>
            <p:cNvSpPr>
              <a:spLocks noChangeArrowheads="1"/>
            </p:cNvSpPr>
            <p:nvPr/>
          </p:nvSpPr>
          <p:spPr bwMode="auto">
            <a:xfrm>
              <a:off x="5794375" y="2493963"/>
              <a:ext cx="1873250" cy="719137"/>
            </a:xfrm>
            <a:prstGeom prst="flowChartPreparation">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zh-CN" altLang="en-US" b="1" dirty="0">
                  <a:ea typeface="宋体" charset="0"/>
                </a:rPr>
                <a:t>存在非基变量</a:t>
              </a:r>
            </a:p>
            <a:p>
              <a:pPr>
                <a:spcBef>
                  <a:spcPct val="0"/>
                </a:spcBef>
              </a:pPr>
              <a:r>
                <a:rPr lang="zh-CN" altLang="en-US" b="1" dirty="0">
                  <a:ea typeface="宋体" charset="0"/>
                </a:rPr>
                <a:t>检验数位零</a:t>
              </a:r>
            </a:p>
          </p:txBody>
        </p:sp>
        <p:sp>
          <p:nvSpPr>
            <p:cNvPr id="42" name="Line 33"/>
            <p:cNvSpPr>
              <a:spLocks noChangeShapeType="1"/>
            </p:cNvSpPr>
            <p:nvPr/>
          </p:nvSpPr>
          <p:spPr bwMode="auto">
            <a:xfrm flipH="1">
              <a:off x="6732588" y="3228975"/>
              <a:ext cx="19050" cy="431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3" name="Rectangle 34"/>
            <p:cNvSpPr>
              <a:spLocks noChangeArrowheads="1"/>
            </p:cNvSpPr>
            <p:nvPr/>
          </p:nvSpPr>
          <p:spPr bwMode="auto">
            <a:xfrm>
              <a:off x="6300788" y="3141663"/>
              <a:ext cx="4048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a:spcBef>
                  <a:spcPct val="0"/>
                </a:spcBef>
              </a:pPr>
              <a:r>
                <a:rPr lang="en-US" altLang="zh-CN" sz="2400" b="1">
                  <a:solidFill>
                    <a:schemeClr val="tx1"/>
                  </a:solidFill>
                  <a:latin typeface="Times New Roman" charset="0"/>
                  <a:ea typeface="宋体" charset="0"/>
                </a:rPr>
                <a:t>Y</a:t>
              </a:r>
            </a:p>
          </p:txBody>
        </p:sp>
        <p:sp>
          <p:nvSpPr>
            <p:cNvPr id="44" name="AutoShape 35"/>
            <p:cNvSpPr>
              <a:spLocks noChangeArrowheads="1"/>
            </p:cNvSpPr>
            <p:nvPr/>
          </p:nvSpPr>
          <p:spPr bwMode="auto">
            <a:xfrm>
              <a:off x="5899150" y="3644900"/>
              <a:ext cx="1655763" cy="400050"/>
            </a:xfrm>
            <a:prstGeom prst="flowChartProcess">
              <a:avLst/>
            </a:prstGeom>
            <a:solidFill>
              <a:srgbClr val="FF8C3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spcBef>
                  <a:spcPct val="0"/>
                </a:spcBef>
              </a:pPr>
              <a:r>
                <a:rPr lang="zh-CN" altLang="en-US" sz="2000" b="1">
                  <a:solidFill>
                    <a:schemeClr val="tx1"/>
                  </a:solidFill>
                  <a:latin typeface="Times New Roman" charset="0"/>
                  <a:ea typeface="宋体" charset="0"/>
                </a:rPr>
                <a:t>无穷多最优解</a:t>
              </a:r>
            </a:p>
          </p:txBody>
        </p:sp>
        <p:sp>
          <p:nvSpPr>
            <p:cNvPr id="45" name="Line 36"/>
            <p:cNvSpPr>
              <a:spLocks noChangeShapeType="1"/>
            </p:cNvSpPr>
            <p:nvPr/>
          </p:nvSpPr>
          <p:spPr bwMode="auto">
            <a:xfrm>
              <a:off x="7667625" y="2852738"/>
              <a:ext cx="5048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6" name="Rectangle 37"/>
            <p:cNvSpPr>
              <a:spLocks noChangeArrowheads="1"/>
            </p:cNvSpPr>
            <p:nvPr/>
          </p:nvSpPr>
          <p:spPr bwMode="auto">
            <a:xfrm>
              <a:off x="7651750" y="2468563"/>
              <a:ext cx="381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a:spcBef>
                  <a:spcPct val="0"/>
                </a:spcBef>
              </a:pPr>
              <a:r>
                <a:rPr lang="en-US" altLang="zh-CN" sz="2400" b="1">
                  <a:solidFill>
                    <a:schemeClr val="tx1"/>
                  </a:solidFill>
                  <a:latin typeface="Times New Roman" charset="0"/>
                  <a:ea typeface="宋体" charset="0"/>
                </a:rPr>
                <a:t>N</a:t>
              </a:r>
            </a:p>
          </p:txBody>
        </p:sp>
        <p:sp>
          <p:nvSpPr>
            <p:cNvPr id="47" name="AutoShape 38"/>
            <p:cNvSpPr>
              <a:spLocks noChangeArrowheads="1"/>
            </p:cNvSpPr>
            <p:nvPr/>
          </p:nvSpPr>
          <p:spPr bwMode="auto">
            <a:xfrm>
              <a:off x="8172450" y="2565400"/>
              <a:ext cx="790575" cy="647700"/>
            </a:xfrm>
            <a:prstGeom prst="flowChartProcess">
              <a:avLst/>
            </a:prstGeom>
            <a:solidFill>
              <a:srgbClr val="FF8C3D"/>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90000"/>
                </a:lnSpc>
                <a:spcBef>
                  <a:spcPct val="0"/>
                </a:spcBef>
              </a:pPr>
              <a:r>
                <a:rPr lang="zh-CN" altLang="en-US" sz="2000" b="1">
                  <a:solidFill>
                    <a:schemeClr val="tx1"/>
                  </a:solidFill>
                  <a:latin typeface="Times New Roman" charset="0"/>
                  <a:ea typeface="宋体" charset="0"/>
                </a:rPr>
                <a:t>惟一</a:t>
              </a:r>
            </a:p>
            <a:p>
              <a:pPr>
                <a:lnSpc>
                  <a:spcPct val="90000"/>
                </a:lnSpc>
                <a:spcBef>
                  <a:spcPct val="0"/>
                </a:spcBef>
              </a:pPr>
              <a:r>
                <a:rPr lang="zh-CN" altLang="en-US" sz="2000" b="1">
                  <a:solidFill>
                    <a:schemeClr val="tx1"/>
                  </a:solidFill>
                  <a:latin typeface="Times New Roman" charset="0"/>
                  <a:ea typeface="宋体" charset="0"/>
                </a:rPr>
                <a:t>最优解</a:t>
              </a:r>
            </a:p>
          </p:txBody>
        </p:sp>
        <p:sp>
          <p:nvSpPr>
            <p:cNvPr id="48" name="AutoShape 39"/>
            <p:cNvSpPr>
              <a:spLocks noChangeArrowheads="1"/>
            </p:cNvSpPr>
            <p:nvPr/>
          </p:nvSpPr>
          <p:spPr bwMode="auto">
            <a:xfrm>
              <a:off x="2755900" y="3557588"/>
              <a:ext cx="1366838" cy="647700"/>
            </a:xfrm>
            <a:prstGeom prst="flowChartPreparation">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90000"/>
                </a:lnSpc>
                <a:spcBef>
                  <a:spcPct val="0"/>
                </a:spcBef>
              </a:pPr>
              <a:r>
                <a:rPr lang="zh-CN" altLang="en-US" b="1">
                  <a:solidFill>
                    <a:schemeClr val="tx1"/>
                  </a:solidFill>
                  <a:ea typeface="宋体" charset="0"/>
                </a:rPr>
                <a:t>是否有</a:t>
              </a:r>
            </a:p>
            <a:p>
              <a:pPr>
                <a:lnSpc>
                  <a:spcPct val="90000"/>
                </a:lnSpc>
                <a:spcBef>
                  <a:spcPct val="0"/>
                </a:spcBef>
              </a:pPr>
              <a:r>
                <a:rPr lang="zh-CN" altLang="en-US" b="1" i="1">
                  <a:solidFill>
                    <a:schemeClr val="tx1"/>
                  </a:solidFill>
                  <a:ea typeface="宋体" charset="0"/>
                  <a:sym typeface="Symbol" charset="2"/>
                </a:rPr>
                <a:t></a:t>
              </a:r>
              <a:r>
                <a:rPr lang="en-US" altLang="zh-CN" b="1" i="1" baseline="-25000">
                  <a:solidFill>
                    <a:schemeClr val="tx1"/>
                  </a:solidFill>
                  <a:ea typeface="宋体" charset="0"/>
                </a:rPr>
                <a:t>ik</a:t>
              </a:r>
              <a:r>
                <a:rPr lang="en-US" altLang="zh-CN" b="1" i="1">
                  <a:solidFill>
                    <a:schemeClr val="tx1"/>
                  </a:solidFill>
                  <a:ea typeface="宋体" charset="0"/>
                </a:rPr>
                <a:t>&gt;</a:t>
              </a:r>
              <a:r>
                <a:rPr lang="en-US" altLang="zh-CN" b="1">
                  <a:solidFill>
                    <a:schemeClr val="tx1"/>
                  </a:solidFill>
                  <a:ea typeface="宋体" charset="0"/>
                </a:rPr>
                <a:t>0</a:t>
              </a:r>
              <a:endParaRPr lang="zh-CN" altLang="en-US" b="1">
                <a:solidFill>
                  <a:schemeClr val="tx1"/>
                </a:solidFill>
                <a:ea typeface="宋体" charset="0"/>
              </a:endParaRPr>
            </a:p>
          </p:txBody>
        </p:sp>
      </p:grpSp>
      <p:sp>
        <p:nvSpPr>
          <p:cNvPr id="49" name="Rectangle 3"/>
          <p:cNvSpPr>
            <a:spLocks noChangeArrowheads="1"/>
          </p:cNvSpPr>
          <p:nvPr/>
        </p:nvSpPr>
        <p:spPr bwMode="auto">
          <a:xfrm>
            <a:off x="951887" y="1604993"/>
            <a:ext cx="677108" cy="4275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square" anchor="b">
            <a:spAutoFit/>
          </a:bodyPr>
          <a:lstStyle>
            <a:lvl1pPr algn="l">
              <a:spcBef>
                <a:spcPct val="0"/>
              </a:spcBef>
              <a:defRPr kumimoji="1" sz="4400">
                <a:solidFill>
                  <a:schemeClr val="tx2"/>
                </a:solidFill>
                <a:latin typeface="Verdana" charset="0"/>
                <a:ea typeface="PMingLiU" charset="0"/>
              </a:defRPr>
            </a:lvl1pPr>
            <a:lvl2pPr algn="l">
              <a:spcBef>
                <a:spcPct val="0"/>
              </a:spcBef>
              <a:defRPr kumimoji="1" sz="4400">
                <a:solidFill>
                  <a:schemeClr val="tx2"/>
                </a:solidFill>
                <a:latin typeface="Verdana" charset="0"/>
                <a:ea typeface="PMingLiU" charset="0"/>
              </a:defRPr>
            </a:lvl2pPr>
            <a:lvl3pPr algn="l">
              <a:spcBef>
                <a:spcPct val="0"/>
              </a:spcBef>
              <a:defRPr kumimoji="1" sz="4400">
                <a:solidFill>
                  <a:schemeClr val="tx2"/>
                </a:solidFill>
                <a:latin typeface="Verdana" charset="0"/>
                <a:ea typeface="PMingLiU" charset="0"/>
              </a:defRPr>
            </a:lvl3pPr>
            <a:lvl4pPr algn="l">
              <a:spcBef>
                <a:spcPct val="0"/>
              </a:spcBef>
              <a:defRPr kumimoji="1" sz="4400">
                <a:solidFill>
                  <a:schemeClr val="tx2"/>
                </a:solidFill>
                <a:latin typeface="Verdana" charset="0"/>
                <a:ea typeface="PMingLiU" charset="0"/>
              </a:defRPr>
            </a:lvl4pPr>
            <a:lvl5pPr algn="l">
              <a:spcBef>
                <a:spcPct val="0"/>
              </a:spcBef>
              <a:defRPr kumimoji="1" sz="4400">
                <a:solidFill>
                  <a:schemeClr val="tx2"/>
                </a:solidFill>
                <a:latin typeface="Verdana" charset="0"/>
                <a:ea typeface="PMingLiU" charset="0"/>
              </a:defRPr>
            </a:lvl5pPr>
            <a:lvl6pPr marL="457200" fontAlgn="base">
              <a:spcBef>
                <a:spcPct val="0"/>
              </a:spcBef>
              <a:spcAft>
                <a:spcPct val="0"/>
              </a:spcAft>
              <a:defRPr kumimoji="1" sz="4400">
                <a:solidFill>
                  <a:schemeClr val="tx2"/>
                </a:solidFill>
                <a:latin typeface="Verdana" charset="0"/>
                <a:ea typeface="PMingLiU" charset="0"/>
              </a:defRPr>
            </a:lvl6pPr>
            <a:lvl7pPr marL="914400" fontAlgn="base">
              <a:spcBef>
                <a:spcPct val="0"/>
              </a:spcBef>
              <a:spcAft>
                <a:spcPct val="0"/>
              </a:spcAft>
              <a:defRPr kumimoji="1" sz="4400">
                <a:solidFill>
                  <a:schemeClr val="tx2"/>
                </a:solidFill>
                <a:latin typeface="Verdana" charset="0"/>
                <a:ea typeface="PMingLiU" charset="0"/>
              </a:defRPr>
            </a:lvl7pPr>
            <a:lvl8pPr marL="1371600" fontAlgn="base">
              <a:spcBef>
                <a:spcPct val="0"/>
              </a:spcBef>
              <a:spcAft>
                <a:spcPct val="0"/>
              </a:spcAft>
              <a:defRPr kumimoji="1" sz="4400">
                <a:solidFill>
                  <a:schemeClr val="tx2"/>
                </a:solidFill>
                <a:latin typeface="Verdana" charset="0"/>
                <a:ea typeface="PMingLiU" charset="0"/>
              </a:defRPr>
            </a:lvl8pPr>
            <a:lvl9pPr marL="1828800" fontAlgn="base">
              <a:spcBef>
                <a:spcPct val="0"/>
              </a:spcBef>
              <a:spcAft>
                <a:spcPct val="0"/>
              </a:spcAft>
              <a:defRPr kumimoji="1" sz="4400">
                <a:solidFill>
                  <a:schemeClr val="tx2"/>
                </a:solidFill>
                <a:latin typeface="Verdana" charset="0"/>
                <a:ea typeface="PMingLiU" charset="0"/>
              </a:defRPr>
            </a:lvl9pPr>
          </a:lstStyle>
          <a:p>
            <a:pPr algn="dist"/>
            <a:r>
              <a:rPr lang="zh-CN" altLang="en-US" sz="3200" b="1" dirty="0">
                <a:solidFill>
                  <a:srgbClr val="46A4D0"/>
                </a:solidFill>
                <a:latin typeface="+mj-ea"/>
                <a:ea typeface="+mj-ea"/>
              </a:rPr>
              <a:t>单纯形法计算步骤框图</a:t>
            </a:r>
          </a:p>
        </p:txBody>
      </p:sp>
    </p:spTree>
    <p:extLst>
      <p:ext uri="{BB962C8B-B14F-4D97-AF65-F5344CB8AC3E}">
        <p14:creationId xmlns:p14="http://schemas.microsoft.com/office/powerpoint/2010/main" xmlns="" val="738393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4087867" y="827610"/>
            <a:ext cx="554513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defRPr/>
            </a:pPr>
            <a:r>
              <a:rPr lang="zh-CN" altLang="en-US" sz="2800" b="1" dirty="0" smtClean="0">
                <a:latin typeface="Songti SC" charset="-122"/>
                <a:ea typeface="Songti SC" charset="-122"/>
                <a:cs typeface="Songti SC" charset="-122"/>
              </a:rPr>
              <a:t>基可</a:t>
            </a:r>
            <a:r>
              <a:rPr lang="zh-CN" altLang="en-US" sz="2800" b="1" dirty="0">
                <a:latin typeface="Songti SC" charset="-122"/>
                <a:ea typeface="Songti SC" charset="-122"/>
                <a:cs typeface="Songti SC" charset="-122"/>
              </a:rPr>
              <a:t>行解的性质与几何特征</a:t>
            </a:r>
          </a:p>
        </p:txBody>
      </p:sp>
      <p:sp>
        <p:nvSpPr>
          <p:cNvPr id="261123" name="Rectangle 3"/>
          <p:cNvSpPr>
            <a:spLocks noGrp="1" noChangeArrowheads="1"/>
          </p:cNvSpPr>
          <p:nvPr>
            <p:ph sz="half" idx="1"/>
          </p:nvPr>
        </p:nvSpPr>
        <p:spPr>
          <a:xfrm>
            <a:off x="4064055" y="1549683"/>
            <a:ext cx="7880351" cy="731837"/>
          </a:xfrm>
        </p:spPr>
        <p:txBody>
          <a:bodyPr>
            <a:normAutofit/>
          </a:bodyPr>
          <a:lstStyle/>
          <a:p>
            <a:pPr>
              <a:buNone/>
              <a:defRPr/>
            </a:pPr>
            <a:r>
              <a:rPr lang="zh-CN" altLang="en-US" sz="2400" b="1" dirty="0">
                <a:latin typeface="Songti SC" charset="-122"/>
                <a:ea typeface="Songti SC" charset="-122"/>
                <a:cs typeface="Songti SC" charset="-122"/>
                <a:hlinkClick r:id="rId3" action="ppaction://hlinksldjump"/>
              </a:rPr>
              <a:t>定理</a:t>
            </a:r>
            <a:r>
              <a:rPr lang="en-US" altLang="zh-CN" sz="2400" b="1" dirty="0">
                <a:latin typeface="Songti SC" charset="-122"/>
                <a:ea typeface="Songti SC" charset="-122"/>
                <a:cs typeface="Songti SC" charset="-122"/>
                <a:hlinkClick r:id="rId3" action="ppaction://hlinksldjump"/>
              </a:rPr>
              <a:t>1</a:t>
            </a:r>
            <a:r>
              <a:rPr lang="en-US" altLang="zh-CN" sz="2400" b="1" dirty="0">
                <a:latin typeface="Songti SC" charset="-122"/>
                <a:ea typeface="Songti SC" charset="-122"/>
                <a:cs typeface="Songti SC" charset="-122"/>
              </a:rPr>
              <a:t>. </a:t>
            </a:r>
            <a:r>
              <a:rPr lang="zh-CN" altLang="en-US" sz="2400" b="1" dirty="0" smtClean="0">
                <a:latin typeface="Songti SC" charset="-122"/>
                <a:ea typeface="Songti SC" charset="-122"/>
                <a:cs typeface="Songti SC" charset="-122"/>
              </a:rPr>
              <a:t>若</a:t>
            </a:r>
            <a:r>
              <a:rPr lang="zh-CN" altLang="en-US" sz="2400" b="1" dirty="0" smtClean="0">
                <a:latin typeface="Times New Roman" pitchFamily="18" charset="0"/>
                <a:ea typeface="宋体" pitchFamily="2" charset="-122"/>
              </a:rPr>
              <a:t>线性规划</a:t>
            </a:r>
            <a:r>
              <a:rPr lang="zh-CN" altLang="en-US" sz="2400" b="1" dirty="0">
                <a:latin typeface="Times New Roman" pitchFamily="18" charset="0"/>
                <a:ea typeface="宋体" pitchFamily="2" charset="-122"/>
              </a:rPr>
              <a:t>问题存在可行域，则其可行域是</a:t>
            </a:r>
            <a:r>
              <a:rPr lang="zh-CN" altLang="en-US" sz="2400" b="1" dirty="0" smtClean="0">
                <a:latin typeface="Times New Roman" pitchFamily="18" charset="0"/>
                <a:ea typeface="宋体" pitchFamily="2" charset="-122"/>
              </a:rPr>
              <a:t>凸集</a:t>
            </a:r>
            <a:r>
              <a:rPr lang="zh-CN" altLang="en-US" sz="2400" b="1" dirty="0" smtClean="0">
                <a:latin typeface="Songti SC" charset="-122"/>
                <a:ea typeface="Songti SC" charset="-122"/>
                <a:cs typeface="Songti SC" charset="-122"/>
              </a:rPr>
              <a:t>。        </a:t>
            </a:r>
            <a:endParaRPr lang="zh-CN" altLang="en-US" sz="2400" b="1" dirty="0">
              <a:latin typeface="Songti SC" charset="-122"/>
              <a:ea typeface="Songti SC" charset="-122"/>
              <a:cs typeface="Songti SC" charset="-122"/>
            </a:endParaRPr>
          </a:p>
        </p:txBody>
      </p:sp>
      <p:grpSp>
        <p:nvGrpSpPr>
          <p:cNvPr id="261126" name="Group 6"/>
          <p:cNvGrpSpPr>
            <a:grpSpLocks/>
          </p:cNvGrpSpPr>
          <p:nvPr/>
        </p:nvGrpSpPr>
        <p:grpSpPr bwMode="auto">
          <a:xfrm>
            <a:off x="4064055" y="2311691"/>
            <a:ext cx="7702550" cy="1003302"/>
            <a:chOff x="613" y="1807"/>
            <a:chExt cx="4852" cy="632"/>
          </a:xfrm>
        </p:grpSpPr>
        <p:sp>
          <p:nvSpPr>
            <p:cNvPr id="261127" name="Text Box 7"/>
            <p:cNvSpPr txBox="1">
              <a:spLocks noChangeArrowheads="1"/>
            </p:cNvSpPr>
            <p:nvPr/>
          </p:nvSpPr>
          <p:spPr bwMode="auto">
            <a:xfrm>
              <a:off x="613" y="1807"/>
              <a:ext cx="112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400" b="1" dirty="0">
                  <a:latin typeface="Songti SC" charset="-122"/>
                  <a:ea typeface="Songti SC" charset="-122"/>
                  <a:cs typeface="Songti SC" charset="-122"/>
                  <a:hlinkClick r:id="rId4" action="ppaction://hlinksldjump"/>
                </a:rPr>
                <a:t>引理</a:t>
              </a:r>
              <a:r>
                <a:rPr lang="en-US" altLang="zh-CN" sz="2400" b="1" dirty="0">
                  <a:latin typeface="Songti SC" charset="-122"/>
                  <a:ea typeface="Songti SC" charset="-122"/>
                  <a:cs typeface="Songti SC" charset="-122"/>
                  <a:hlinkClick r:id="rId4" action="ppaction://hlinksldjump"/>
                </a:rPr>
                <a:t>1</a:t>
              </a:r>
              <a:r>
                <a:rPr lang="en-US" altLang="zh-CN" sz="2400" b="1" dirty="0">
                  <a:latin typeface="Songti SC" charset="-122"/>
                  <a:ea typeface="Songti SC" charset="-122"/>
                  <a:cs typeface="Songti SC" charset="-122"/>
                </a:rPr>
                <a:t>.</a:t>
              </a:r>
              <a:endParaRPr lang="zh-CN" altLang="en-US" sz="2400" b="1" dirty="0">
                <a:latin typeface="Songti SC" charset="-122"/>
                <a:ea typeface="Songti SC" charset="-122"/>
                <a:cs typeface="Songti SC" charset="-122"/>
              </a:endParaRPr>
            </a:p>
          </p:txBody>
        </p:sp>
        <p:sp>
          <p:nvSpPr>
            <p:cNvPr id="261128" name="Rectangle 8"/>
            <p:cNvSpPr>
              <a:spLocks noChangeArrowheads="1"/>
            </p:cNvSpPr>
            <p:nvPr/>
          </p:nvSpPr>
          <p:spPr bwMode="auto">
            <a:xfrm>
              <a:off x="1248" y="1826"/>
              <a:ext cx="4217" cy="6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lnSpc>
                  <a:spcPct val="110000"/>
                </a:lnSpc>
                <a:defRPr/>
              </a:pPr>
              <a:r>
                <a:rPr lang="zh-CN" altLang="en-US" sz="2400" b="1" dirty="0" smtClean="0">
                  <a:latin typeface="Songti SC" charset="-122"/>
                  <a:ea typeface="Songti SC" charset="-122"/>
                  <a:cs typeface="Songti SC" charset="-122"/>
                </a:rPr>
                <a:t>设</a:t>
              </a:r>
              <a:r>
                <a:rPr lang="en-US" altLang="zh-CN" sz="2400" b="1" dirty="0" smtClean="0">
                  <a:latin typeface="Songti SC" charset="-122"/>
                  <a:ea typeface="Songti SC" charset="-122"/>
                  <a:cs typeface="Songti SC" charset="-122"/>
                </a:rPr>
                <a:t>X</a:t>
              </a:r>
              <a:r>
                <a:rPr lang="en-US" altLang="zh-CN" sz="2400" b="1" dirty="0">
                  <a:latin typeface="Songti SC" charset="-122"/>
                  <a:ea typeface="Songti SC" charset="-122"/>
                  <a:cs typeface="Songti SC" charset="-122"/>
                </a:rPr>
                <a:t>∈</a:t>
              </a:r>
              <a:r>
                <a:rPr lang="en-US" altLang="zh-CN" sz="2800" b="1" dirty="0" smtClean="0">
                  <a:latin typeface="Songti SC" charset="-122"/>
                  <a:ea typeface="Songti SC" charset="-122"/>
                  <a:cs typeface="Songti SC" charset="-122"/>
                </a:rPr>
                <a:t>Ω</a:t>
              </a:r>
              <a:r>
                <a:rPr lang="zh-CN" altLang="en-US" sz="2400" b="1" dirty="0" smtClean="0">
                  <a:latin typeface="Songti SC" charset="-122"/>
                  <a:ea typeface="Songti SC" charset="-122"/>
                  <a:cs typeface="Songti SC" charset="-122"/>
                </a:rPr>
                <a:t>是</a:t>
              </a:r>
              <a:r>
                <a:rPr lang="zh-CN" altLang="en-US" sz="2400" b="1" dirty="0">
                  <a:latin typeface="Songti SC" charset="-122"/>
                  <a:ea typeface="Songti SC" charset="-122"/>
                  <a:cs typeface="Songti SC" charset="-122"/>
                </a:rPr>
                <a:t>一个可行解，则 </a:t>
              </a:r>
              <a:r>
                <a:rPr lang="en-US" altLang="zh-CN" sz="2400" b="1" dirty="0" smtClean="0">
                  <a:latin typeface="Songti SC" charset="-122"/>
                  <a:ea typeface="Songti SC" charset="-122"/>
                  <a:cs typeface="Songti SC" charset="-122"/>
                </a:rPr>
                <a:t>X</a:t>
              </a:r>
              <a:r>
                <a:rPr lang="zh-CN" altLang="en-US" sz="2400" b="1" dirty="0" smtClean="0">
                  <a:latin typeface="Songti SC" charset="-122"/>
                  <a:ea typeface="Songti SC" charset="-122"/>
                  <a:cs typeface="Songti SC" charset="-122"/>
                </a:rPr>
                <a:t>是</a:t>
              </a:r>
              <a:r>
                <a:rPr lang="zh-CN" altLang="en-US" sz="2400" b="1" dirty="0">
                  <a:latin typeface="Songti SC" charset="-122"/>
                  <a:ea typeface="Songti SC" charset="-122"/>
                  <a:cs typeface="Songti SC" charset="-122"/>
                </a:rPr>
                <a:t>基</a:t>
              </a:r>
              <a:r>
                <a:rPr lang="zh-CN" altLang="en-US" sz="2400" b="1" dirty="0" smtClean="0">
                  <a:latin typeface="Songti SC" charset="-122"/>
                  <a:ea typeface="Songti SC" charset="-122"/>
                  <a:cs typeface="Songti SC" charset="-122"/>
                </a:rPr>
                <a:t>可行解，当且仅当</a:t>
              </a:r>
              <a:r>
                <a:rPr lang="en-US" altLang="zh-CN" sz="2400" b="1" dirty="0" smtClean="0">
                  <a:latin typeface="Songti SC" charset="-122"/>
                  <a:ea typeface="Songti SC" charset="-122"/>
                  <a:cs typeface="Songti SC" charset="-122"/>
                </a:rPr>
                <a:t>X</a:t>
              </a:r>
              <a:r>
                <a:rPr lang="zh-CN" altLang="en-US" sz="2400" b="1" dirty="0" smtClean="0">
                  <a:latin typeface="Songti SC" charset="-122"/>
                  <a:ea typeface="Songti SC" charset="-122"/>
                  <a:cs typeface="Songti SC" charset="-122"/>
                </a:rPr>
                <a:t>的</a:t>
              </a:r>
              <a:r>
                <a:rPr lang="zh-CN" altLang="en-US" sz="2400" b="1" dirty="0">
                  <a:latin typeface="Songti SC" charset="-122"/>
                  <a:ea typeface="Songti SC" charset="-122"/>
                  <a:cs typeface="Songti SC" charset="-122"/>
                </a:rPr>
                <a:t>正分量对应的系数列向量是线性无关</a:t>
              </a:r>
              <a:r>
                <a:rPr lang="zh-CN" altLang="en-US" sz="2400" b="1" dirty="0" smtClean="0">
                  <a:latin typeface="Songti SC" charset="-122"/>
                  <a:ea typeface="Songti SC" charset="-122"/>
                  <a:cs typeface="Songti SC" charset="-122"/>
                </a:rPr>
                <a:t>的</a:t>
              </a:r>
              <a:r>
                <a:rPr lang="zh-CN" altLang="en-US" sz="2400" b="1" dirty="0">
                  <a:latin typeface="Songti SC" charset="-122"/>
                  <a:ea typeface="Songti SC" charset="-122"/>
                  <a:cs typeface="Songti SC" charset="-122"/>
                </a:rPr>
                <a:t>。</a:t>
              </a:r>
              <a:endParaRPr lang="en-US" altLang="zh-CN" sz="2400" b="1" dirty="0">
                <a:latin typeface="Songti SC" charset="-122"/>
                <a:ea typeface="Songti SC" charset="-122"/>
                <a:cs typeface="Songti SC" charset="-122"/>
              </a:endParaRPr>
            </a:p>
          </p:txBody>
        </p:sp>
      </p:grpSp>
      <p:sp>
        <p:nvSpPr>
          <p:cNvPr id="261129" name="Rectangle 9"/>
          <p:cNvSpPr>
            <a:spLocks noChangeArrowheads="1"/>
          </p:cNvSpPr>
          <p:nvPr/>
        </p:nvSpPr>
        <p:spPr bwMode="auto">
          <a:xfrm>
            <a:off x="4064055" y="3452115"/>
            <a:ext cx="792162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defRPr/>
            </a:pPr>
            <a:r>
              <a:rPr lang="zh-CN" altLang="en-US" sz="2400" b="1" dirty="0">
                <a:latin typeface="Songti SC" charset="-122"/>
                <a:ea typeface="Songti SC" charset="-122"/>
                <a:cs typeface="Songti SC" charset="-122"/>
                <a:hlinkClick r:id="rId5" action="ppaction://hlinksldjump"/>
              </a:rPr>
              <a:t>定理</a:t>
            </a:r>
            <a:r>
              <a:rPr lang="en-US" altLang="zh-CN" sz="2400" b="1" dirty="0">
                <a:latin typeface="Songti SC" charset="-122"/>
                <a:ea typeface="Songti SC" charset="-122"/>
                <a:cs typeface="Songti SC" charset="-122"/>
                <a:hlinkClick r:id="rId5" action="ppaction://hlinksldjump"/>
              </a:rPr>
              <a:t>2</a:t>
            </a:r>
            <a:r>
              <a:rPr lang="en-US" altLang="zh-CN" sz="2400" b="1" dirty="0" smtClean="0">
                <a:latin typeface="Songti SC" charset="-122"/>
                <a:ea typeface="Songti SC" charset="-122"/>
                <a:cs typeface="Songti SC" charset="-122"/>
              </a:rPr>
              <a:t>.</a:t>
            </a:r>
            <a:r>
              <a:rPr lang="zh-CN" altLang="en-US" sz="2400" b="1" dirty="0">
                <a:latin typeface="Songti SC" charset="-122"/>
                <a:ea typeface="Songti SC" charset="-122"/>
                <a:cs typeface="Songti SC" charset="-122"/>
              </a:rPr>
              <a:t>线性规划问题的基</a:t>
            </a:r>
            <a:r>
              <a:rPr lang="zh-CN" altLang="en-US" sz="2400" b="1" dirty="0" smtClean="0">
                <a:latin typeface="Songti SC" charset="-122"/>
                <a:ea typeface="Songti SC" charset="-122"/>
                <a:cs typeface="Songti SC" charset="-122"/>
              </a:rPr>
              <a:t>可行解</a:t>
            </a:r>
            <a:r>
              <a:rPr lang="en-US" altLang="zh-CN" sz="2400" b="1" dirty="0" smtClean="0">
                <a:latin typeface="Songti SC" charset="-122"/>
                <a:ea typeface="Songti SC" charset="-122"/>
                <a:cs typeface="Songti SC" charset="-122"/>
              </a:rPr>
              <a:t>X</a:t>
            </a:r>
            <a:r>
              <a:rPr lang="zh-CN" altLang="en-US" sz="2400" b="1" dirty="0" smtClean="0">
                <a:latin typeface="Songti SC" charset="-122"/>
                <a:ea typeface="Songti SC" charset="-122"/>
                <a:cs typeface="Songti SC" charset="-122"/>
              </a:rPr>
              <a:t>对应</a:t>
            </a:r>
            <a:r>
              <a:rPr lang="zh-CN" altLang="en-US" sz="2400" b="1" dirty="0">
                <a:latin typeface="Songti SC" charset="-122"/>
                <a:ea typeface="Songti SC" charset="-122"/>
                <a:cs typeface="Songti SC" charset="-122"/>
              </a:rPr>
              <a:t>于</a:t>
            </a:r>
            <a:r>
              <a:rPr lang="zh-CN" altLang="en-US" sz="2400" b="1" dirty="0" smtClean="0">
                <a:latin typeface="Songti SC" charset="-122"/>
                <a:ea typeface="Songti SC" charset="-122"/>
                <a:cs typeface="Songti SC" charset="-122"/>
              </a:rPr>
              <a:t>可行域</a:t>
            </a:r>
            <a:r>
              <a:rPr lang="en-US" altLang="zh-CN" sz="2400" b="1" dirty="0" smtClean="0">
                <a:latin typeface="Songti SC" charset="-122"/>
                <a:ea typeface="Songti SC" charset="-122"/>
                <a:cs typeface="Songti SC" charset="-122"/>
              </a:rPr>
              <a:t>D</a:t>
            </a:r>
            <a:r>
              <a:rPr lang="zh-CN" altLang="en-US" sz="2400" b="1" dirty="0" smtClean="0">
                <a:latin typeface="Songti SC" charset="-122"/>
                <a:ea typeface="Songti SC" charset="-122"/>
                <a:cs typeface="Songti SC" charset="-122"/>
              </a:rPr>
              <a:t>的</a:t>
            </a:r>
            <a:r>
              <a:rPr lang="zh-CN" altLang="en-US" sz="2400" b="1" dirty="0">
                <a:latin typeface="Songti SC" charset="-122"/>
                <a:ea typeface="Songti SC" charset="-122"/>
                <a:cs typeface="Songti SC" charset="-122"/>
              </a:rPr>
              <a:t>顶点。</a:t>
            </a:r>
          </a:p>
        </p:txBody>
      </p:sp>
      <p:sp>
        <p:nvSpPr>
          <p:cNvPr id="261130" name="Rectangle 10"/>
          <p:cNvSpPr>
            <a:spLocks noChangeArrowheads="1"/>
          </p:cNvSpPr>
          <p:nvPr/>
        </p:nvSpPr>
        <p:spPr bwMode="auto">
          <a:xfrm>
            <a:off x="4064055" y="4370299"/>
            <a:ext cx="7874000" cy="86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lgn="l">
              <a:spcBef>
                <a:spcPct val="20000"/>
              </a:spcBef>
              <a:buClr>
                <a:schemeClr val="folHlink"/>
              </a:buClr>
              <a:buSzPct val="75000"/>
              <a:buFont typeface="Wingdings" charset="2"/>
              <a:buChar char="n"/>
              <a:defRPr kumimoji="1" sz="3200">
                <a:solidFill>
                  <a:schemeClr val="tx1"/>
                </a:solidFill>
                <a:latin typeface="Verdana" charset="0"/>
                <a:ea typeface="PMingLiU" charset="0"/>
              </a:defRPr>
            </a:lvl1pPr>
            <a:lvl2pPr marL="742950" indent="-285750" algn="l">
              <a:spcBef>
                <a:spcPct val="20000"/>
              </a:spcBef>
              <a:buClr>
                <a:schemeClr val="folHlink"/>
              </a:buClr>
              <a:buSzPct val="70000"/>
              <a:buFont typeface="Wingdings" charset="2"/>
              <a:buChar char="n"/>
              <a:defRPr kumimoji="1" sz="2800">
                <a:solidFill>
                  <a:schemeClr val="tx1"/>
                </a:solidFill>
                <a:latin typeface="Verdana" charset="0"/>
                <a:ea typeface="PMingLiU" charset="0"/>
              </a:defRPr>
            </a:lvl2pPr>
            <a:lvl3pPr marL="1143000" indent="-228600" algn="l">
              <a:spcBef>
                <a:spcPct val="20000"/>
              </a:spcBef>
              <a:buClr>
                <a:schemeClr val="tx2"/>
              </a:buClr>
              <a:buChar char="•"/>
              <a:defRPr kumimoji="1" sz="2400">
                <a:solidFill>
                  <a:schemeClr val="tx1"/>
                </a:solidFill>
                <a:latin typeface="Verdana" charset="0"/>
                <a:ea typeface="PMingLiU" charset="0"/>
              </a:defRPr>
            </a:lvl3pPr>
            <a:lvl4pPr marL="1600200" indent="-228600" algn="l">
              <a:spcBef>
                <a:spcPct val="20000"/>
              </a:spcBef>
              <a:buClr>
                <a:schemeClr val="hlink"/>
              </a:buClr>
              <a:buChar char="•"/>
              <a:defRPr kumimoji="1" sz="2000">
                <a:solidFill>
                  <a:schemeClr val="tx1"/>
                </a:solidFill>
                <a:latin typeface="Verdana" charset="0"/>
                <a:ea typeface="PMingLiU" charset="0"/>
              </a:defRPr>
            </a:lvl4pPr>
            <a:lvl5pPr marL="2057400" indent="-228600" algn="l">
              <a:spcBef>
                <a:spcPct val="20000"/>
              </a:spcBef>
              <a:buClr>
                <a:schemeClr val="tx1"/>
              </a:buClr>
              <a:buSzPct val="85000"/>
              <a:buChar char="•"/>
              <a:defRPr kumimoji="1" sz="2000">
                <a:solidFill>
                  <a:schemeClr val="tx1"/>
                </a:solidFill>
                <a:latin typeface="Verdana" charset="0"/>
                <a:ea typeface="PMingLiU" charset="0"/>
              </a:defRPr>
            </a:lvl5pPr>
            <a:lvl6pPr marL="2514600" indent="-228600" fontAlgn="base">
              <a:spcBef>
                <a:spcPct val="20000"/>
              </a:spcBef>
              <a:spcAft>
                <a:spcPct val="0"/>
              </a:spcAft>
              <a:buClr>
                <a:schemeClr val="tx1"/>
              </a:buClr>
              <a:buSzPct val="85000"/>
              <a:buChar char="•"/>
              <a:defRPr kumimoji="1" sz="2000">
                <a:solidFill>
                  <a:schemeClr val="tx1"/>
                </a:solidFill>
                <a:latin typeface="Verdana" charset="0"/>
                <a:ea typeface="PMingLiU" charset="0"/>
              </a:defRPr>
            </a:lvl6pPr>
            <a:lvl7pPr marL="2971800" indent="-228600" fontAlgn="base">
              <a:spcBef>
                <a:spcPct val="20000"/>
              </a:spcBef>
              <a:spcAft>
                <a:spcPct val="0"/>
              </a:spcAft>
              <a:buClr>
                <a:schemeClr val="tx1"/>
              </a:buClr>
              <a:buSzPct val="85000"/>
              <a:buChar char="•"/>
              <a:defRPr kumimoji="1" sz="2000">
                <a:solidFill>
                  <a:schemeClr val="tx1"/>
                </a:solidFill>
                <a:latin typeface="Verdana" charset="0"/>
                <a:ea typeface="PMingLiU" charset="0"/>
              </a:defRPr>
            </a:lvl7pPr>
            <a:lvl8pPr marL="3429000" indent="-228600" fontAlgn="base">
              <a:spcBef>
                <a:spcPct val="20000"/>
              </a:spcBef>
              <a:spcAft>
                <a:spcPct val="0"/>
              </a:spcAft>
              <a:buClr>
                <a:schemeClr val="tx1"/>
              </a:buClr>
              <a:buSzPct val="85000"/>
              <a:buChar char="•"/>
              <a:defRPr kumimoji="1" sz="2000">
                <a:solidFill>
                  <a:schemeClr val="tx1"/>
                </a:solidFill>
                <a:latin typeface="Verdana" charset="0"/>
                <a:ea typeface="PMingLiU" charset="0"/>
              </a:defRPr>
            </a:lvl8pPr>
            <a:lvl9pPr marL="3886200" indent="-228600" fontAlgn="base">
              <a:spcBef>
                <a:spcPct val="20000"/>
              </a:spcBef>
              <a:spcAft>
                <a:spcPct val="0"/>
              </a:spcAft>
              <a:buClr>
                <a:schemeClr val="tx1"/>
              </a:buClr>
              <a:buSzPct val="85000"/>
              <a:buChar char="•"/>
              <a:defRPr kumimoji="1" sz="2000">
                <a:solidFill>
                  <a:schemeClr val="tx1"/>
                </a:solidFill>
                <a:latin typeface="Verdana" charset="0"/>
                <a:ea typeface="PMingLiU" charset="0"/>
              </a:defRPr>
            </a:lvl9pPr>
          </a:lstStyle>
          <a:p>
            <a:pPr>
              <a:lnSpc>
                <a:spcPct val="110000"/>
              </a:lnSpc>
              <a:spcBef>
                <a:spcPct val="0"/>
              </a:spcBef>
              <a:buNone/>
              <a:defRPr/>
            </a:pPr>
            <a:r>
              <a:rPr lang="zh-CN" altLang="en-US" sz="2400" b="1" dirty="0">
                <a:latin typeface="Songti SC" charset="-122"/>
                <a:ea typeface="Songti SC" charset="-122"/>
                <a:cs typeface="Songti SC" charset="-122"/>
                <a:hlinkClick r:id="rId6" action="ppaction://hlinksldjump"/>
              </a:rPr>
              <a:t>定理</a:t>
            </a:r>
            <a:r>
              <a:rPr lang="en-US" altLang="zh-CN" sz="2400" b="1" dirty="0">
                <a:latin typeface="Songti SC" charset="-122"/>
                <a:ea typeface="Songti SC" charset="-122"/>
                <a:cs typeface="Songti SC" charset="-122"/>
                <a:hlinkClick r:id="rId6" action="ppaction://hlinksldjump"/>
              </a:rPr>
              <a:t>3</a:t>
            </a:r>
            <a:r>
              <a:rPr lang="en-US" altLang="zh-CN" sz="2400" b="1" dirty="0" smtClean="0">
                <a:latin typeface="Songti SC" charset="-122"/>
                <a:ea typeface="Songti SC" charset="-122"/>
                <a:cs typeface="Songti SC" charset="-122"/>
              </a:rPr>
              <a:t>.</a:t>
            </a:r>
            <a:r>
              <a:rPr lang="zh-CN" altLang="en-US" sz="2400" b="1" dirty="0">
                <a:latin typeface="Times New Roman" pitchFamily="18" charset="0"/>
                <a:ea typeface="宋体" pitchFamily="2" charset="-122"/>
              </a:rPr>
              <a:t>若可行域有界，线性规划问题的目标函数一定</a:t>
            </a:r>
            <a:r>
              <a:rPr lang="zh-CN" altLang="en-US" sz="2400" b="1" dirty="0" smtClean="0">
                <a:latin typeface="Times New Roman" pitchFamily="18" charset="0"/>
                <a:ea typeface="宋体" pitchFamily="2" charset="-122"/>
              </a:rPr>
              <a:t>可以 </a:t>
            </a:r>
            <a:endParaRPr lang="en-US" altLang="zh-CN" sz="2400" b="1" dirty="0" smtClean="0">
              <a:latin typeface="Times New Roman" pitchFamily="18" charset="0"/>
              <a:ea typeface="宋体" pitchFamily="2" charset="-122"/>
            </a:endParaRPr>
          </a:p>
          <a:p>
            <a:pPr>
              <a:lnSpc>
                <a:spcPct val="110000"/>
              </a:lnSpc>
              <a:spcBef>
                <a:spcPct val="0"/>
              </a:spcBef>
              <a:buNone/>
              <a:defRPr/>
            </a:pPr>
            <a:r>
              <a:rPr lang="en-US" altLang="zh-CN" sz="2400" b="1" dirty="0">
                <a:latin typeface="Times New Roman" pitchFamily="18" charset="0"/>
                <a:ea typeface="宋体" pitchFamily="2" charset="-122"/>
              </a:rPr>
              <a:t> </a:t>
            </a:r>
            <a:r>
              <a:rPr lang="en-US" altLang="zh-CN" sz="2400" b="1" dirty="0" smtClean="0">
                <a:latin typeface="Times New Roman" pitchFamily="18" charset="0"/>
                <a:ea typeface="宋体" pitchFamily="2" charset="-122"/>
              </a:rPr>
              <a:t>            </a:t>
            </a:r>
            <a:r>
              <a:rPr lang="zh-CN" altLang="en-US" sz="2400" b="1" dirty="0" smtClean="0">
                <a:latin typeface="Times New Roman" pitchFamily="18" charset="0"/>
                <a:ea typeface="宋体" pitchFamily="2" charset="-122"/>
              </a:rPr>
              <a:t>在其</a:t>
            </a:r>
            <a:r>
              <a:rPr lang="zh-CN" altLang="en-US" sz="2400" b="1" dirty="0">
                <a:latin typeface="Times New Roman" pitchFamily="18" charset="0"/>
                <a:ea typeface="宋体" pitchFamily="2" charset="-122"/>
              </a:rPr>
              <a:t>可行域的顶点上达到最优。</a:t>
            </a:r>
            <a:endParaRPr lang="zh-CN" altLang="en-US" sz="2400" dirty="0">
              <a:latin typeface="Times New Roman" pitchFamily="18" charset="0"/>
              <a:ea typeface="宋体" pitchFamily="2" charset="-122"/>
            </a:endParaRPr>
          </a:p>
          <a:p>
            <a:pPr eaLnBrk="1" hangingPunct="1">
              <a:lnSpc>
                <a:spcPct val="110000"/>
              </a:lnSpc>
              <a:spcBef>
                <a:spcPct val="0"/>
              </a:spcBef>
              <a:buFont typeface="Wingdings" charset="2"/>
              <a:buNone/>
              <a:defRPr/>
            </a:pPr>
            <a:r>
              <a:rPr lang="en-US" altLang="zh-CN" sz="2400" b="1" dirty="0" smtClean="0">
                <a:latin typeface="Songti SC" charset="-122"/>
                <a:ea typeface="Songti SC" charset="-122"/>
                <a:cs typeface="Songti SC" charset="-122"/>
              </a:rPr>
              <a:t> </a:t>
            </a:r>
            <a:r>
              <a:rPr lang="zh-CN" altLang="en-US" sz="2400" b="1" dirty="0" smtClean="0">
                <a:latin typeface="Songti SC" charset="-122"/>
                <a:ea typeface="Songti SC" charset="-122"/>
                <a:cs typeface="Songti SC" charset="-122"/>
              </a:rPr>
              <a:t> </a:t>
            </a:r>
            <a:endParaRPr lang="zh-CN" altLang="en-US" sz="2400" b="1" dirty="0">
              <a:latin typeface="Songti SC" charset="-122"/>
              <a:ea typeface="Songti SC" charset="-122"/>
              <a:cs typeface="Songti SC" charset="-122"/>
            </a:endParaRPr>
          </a:p>
        </p:txBody>
      </p:sp>
      <p:graphicFrame>
        <p:nvGraphicFramePr>
          <p:cNvPr id="261138" name="Object 18"/>
          <p:cNvGraphicFramePr>
            <a:graphicFrameLocks noGrp="1" noChangeAspect="1"/>
          </p:cNvGraphicFramePr>
          <p:nvPr>
            <p:ph sz="half" idx="2"/>
            <p:extLst>
              <p:ext uri="{D42A27DB-BD31-4B8C-83A1-F6EECF244321}">
                <p14:modId xmlns:p14="http://schemas.microsoft.com/office/powerpoint/2010/main" xmlns="" val="1021784812"/>
              </p:ext>
            </p:extLst>
          </p:nvPr>
        </p:nvGraphicFramePr>
        <p:xfrm>
          <a:off x="1192269" y="1451769"/>
          <a:ext cx="1638300" cy="1450975"/>
        </p:xfrm>
        <a:graphic>
          <a:graphicData uri="http://schemas.openxmlformats.org/presentationml/2006/ole">
            <p:oleObj spid="_x0000_s219304" name="Equation" r:id="rId7" imgW="774364" imgH="685502" progId="">
              <p:embed/>
            </p:oleObj>
          </a:graphicData>
        </a:graphic>
      </p:graphicFrame>
      <p:sp>
        <p:nvSpPr>
          <p:cNvPr id="19" name="矩形 18"/>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0" name="矩形 19"/>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1" name="矩形 20"/>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3" name="Text Box 6"/>
          <p:cNvSpPr txBox="1">
            <a:spLocks noChangeArrowheads="1"/>
          </p:cNvSpPr>
          <p:nvPr/>
        </p:nvSpPr>
        <p:spPr bwMode="auto">
          <a:xfrm>
            <a:off x="1522413" y="214438"/>
            <a:ext cx="1980029" cy="1292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en-US" sz="2800" b="1" dirty="0" smtClean="0">
                <a:solidFill>
                  <a:srgbClr val="46A4D0"/>
                </a:solidFill>
                <a:latin typeface="宋体-简 粗体" charset="-122"/>
                <a:ea typeface="宋体-简 粗体" charset="-122"/>
                <a:cs typeface="宋体-简 粗体" charset="-122"/>
                <a:sym typeface="Times New Roman" charset="0"/>
              </a:rPr>
              <a:t>知识点回顾</a:t>
            </a:r>
            <a:endParaRPr lang="zh-CN" altLang="zh-CN" sz="2800" b="1" dirty="0">
              <a:solidFill>
                <a:srgbClr val="46A4D0"/>
              </a:solidFill>
              <a:latin typeface="宋体-简 粗体" charset="-122"/>
              <a:ea typeface="宋体-简 粗体" charset="-122"/>
              <a:cs typeface="宋体-简 粗体" charset="-122"/>
              <a:sym typeface="Times New Roman" charset="0"/>
            </a:endParaRPr>
          </a:p>
          <a:p>
            <a:pPr>
              <a:lnSpc>
                <a:spcPct val="150000"/>
              </a:lnSpc>
            </a:pPr>
            <a:r>
              <a:rPr lang="en-US" altLang="zh-CN" sz="2400" b="1" dirty="0">
                <a:solidFill>
                  <a:srgbClr val="46A4D0"/>
                </a:solidFill>
                <a:latin typeface="宋体-简 粗体" charset="-122"/>
                <a:ea typeface="宋体-简 粗体" charset="-122"/>
                <a:cs typeface="宋体-简 粗体" charset="-122"/>
              </a:rPr>
              <a:t> </a:t>
            </a:r>
            <a:endParaRPr lang="zh-CN" altLang="zh-CN" sz="2400" b="1" dirty="0">
              <a:solidFill>
                <a:srgbClr val="46A4D0"/>
              </a:solidFill>
              <a:latin typeface="宋体-简 粗体" charset="-122"/>
              <a:ea typeface="宋体-简 粗体" charset="-122"/>
              <a:cs typeface="宋体-简 粗体" charset="-122"/>
            </a:endParaRPr>
          </a:p>
        </p:txBody>
      </p:sp>
      <p:sp>
        <p:nvSpPr>
          <p:cNvPr id="24" name="Rectangle 2"/>
          <p:cNvSpPr>
            <a:spLocks noChangeArrowheads="1"/>
          </p:cNvSpPr>
          <p:nvPr/>
        </p:nvSpPr>
        <p:spPr bwMode="auto">
          <a:xfrm>
            <a:off x="1502843" y="3366359"/>
            <a:ext cx="5545138" cy="2031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1" hangingPunct="1">
              <a:lnSpc>
                <a:spcPct val="150000"/>
              </a:lnSpc>
              <a:defRPr/>
            </a:pPr>
            <a:r>
              <a:rPr lang="zh-CN" altLang="en-US" sz="2800" b="1" dirty="0" smtClean="0">
                <a:latin typeface="Songti SC" charset="-122"/>
                <a:ea typeface="Songti SC" charset="-122"/>
                <a:cs typeface="Songti SC" charset="-122"/>
              </a:rPr>
              <a:t>凸集</a:t>
            </a:r>
          </a:p>
          <a:p>
            <a:pPr eaLnBrk="1" hangingPunct="1">
              <a:lnSpc>
                <a:spcPct val="150000"/>
              </a:lnSpc>
              <a:defRPr/>
            </a:pPr>
            <a:r>
              <a:rPr lang="zh-CN" altLang="en-US" sz="2800" b="1" dirty="0" smtClean="0">
                <a:latin typeface="Songti SC" charset="-122"/>
                <a:ea typeface="Songti SC" charset="-122"/>
                <a:cs typeface="Songti SC" charset="-122"/>
              </a:rPr>
              <a:t>凸组合</a:t>
            </a:r>
          </a:p>
          <a:p>
            <a:pPr eaLnBrk="1" hangingPunct="1">
              <a:lnSpc>
                <a:spcPct val="150000"/>
              </a:lnSpc>
              <a:defRPr/>
            </a:pPr>
            <a:r>
              <a:rPr lang="zh-CN" altLang="en-US" sz="2800" b="1" dirty="0" smtClean="0">
                <a:latin typeface="Songti SC" charset="-122"/>
                <a:ea typeface="Songti SC" charset="-122"/>
                <a:cs typeface="Songti SC" charset="-122"/>
              </a:rPr>
              <a:t>顶点</a:t>
            </a:r>
            <a:endParaRPr lang="zh-CN" altLang="en-US" sz="2800" b="1" dirty="0">
              <a:latin typeface="Songti SC" charset="-122"/>
              <a:ea typeface="Songti SC" charset="-122"/>
              <a:cs typeface="Songti SC" charset="-122"/>
            </a:endParaRPr>
          </a:p>
        </p:txBody>
      </p:sp>
    </p:spTree>
    <p:extLst>
      <p:ext uri="{BB962C8B-B14F-4D97-AF65-F5344CB8AC3E}">
        <p14:creationId xmlns:p14="http://schemas.microsoft.com/office/powerpoint/2010/main" xmlns="" val="4719907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61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11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1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1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p:bldP spid="261129" grpId="0"/>
      <p:bldP spid="2611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1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569" b="66779"/>
          <a:stretch/>
        </p:blipFill>
        <p:spPr bwMode="auto">
          <a:xfrm>
            <a:off x="1331839" y="1695107"/>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1"/>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80236" b="67640"/>
          <a:stretch/>
        </p:blipFill>
        <p:spPr bwMode="auto">
          <a:xfrm>
            <a:off x="1206749" y="993913"/>
            <a:ext cx="3551756" cy="3637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4"/>
          <p:cNvSpPr txBox="1">
            <a:spLocks noChangeArrowheads="1"/>
          </p:cNvSpPr>
          <p:nvPr/>
        </p:nvSpPr>
        <p:spPr bwMode="auto">
          <a:xfrm>
            <a:off x="2254769" y="2669798"/>
            <a:ext cx="218521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4800" b="1" dirty="0">
                <a:solidFill>
                  <a:schemeClr val="bg1"/>
                </a:solidFill>
                <a:latin typeface="宋体-简 粗体" charset="-122"/>
                <a:ea typeface="宋体-简 粗体" charset="-122"/>
                <a:cs typeface="宋体-简 粗体" charset="-122"/>
              </a:rPr>
              <a:t>第三节 </a:t>
            </a:r>
          </a:p>
        </p:txBody>
      </p:sp>
      <p:sp>
        <p:nvSpPr>
          <p:cNvPr id="6" name="Text Box 7"/>
          <p:cNvSpPr txBox="1">
            <a:spLocks noChangeArrowheads="1"/>
          </p:cNvSpPr>
          <p:nvPr/>
        </p:nvSpPr>
        <p:spPr bwMode="auto">
          <a:xfrm>
            <a:off x="4883597" y="2485130"/>
            <a:ext cx="387798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sz="7200" b="1" dirty="0">
                <a:solidFill>
                  <a:srgbClr val="0FAED8"/>
                </a:solidFill>
                <a:latin typeface="宋体-简 粗体" charset="-122"/>
                <a:ea typeface="宋体-简 粗体" charset="-122"/>
                <a:cs typeface="宋体-简 粗体" charset="-122"/>
              </a:rPr>
              <a:t>单纯形法</a:t>
            </a:r>
            <a:endParaRPr lang="zh-CN" altLang="zh-CN" sz="7200" b="1" dirty="0">
              <a:solidFill>
                <a:srgbClr val="0FAED8"/>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3716535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62320" y="2189673"/>
            <a:ext cx="10693705" cy="4105620"/>
          </a:xfrm>
        </p:spPr>
        <p:txBody>
          <a:bodyPr>
            <a:noAutofit/>
          </a:bodyPr>
          <a:lstStyle/>
          <a:p>
            <a:pPr>
              <a:lnSpc>
                <a:spcPct val="130000"/>
              </a:lnSpc>
              <a:buFont typeface="Wingdings" charset="2"/>
              <a:buChar char="ü"/>
            </a:pPr>
            <a:r>
              <a:rPr lang="zh-CN" altLang="zh-CN" sz="2400" dirty="0">
                <a:solidFill>
                  <a:srgbClr val="000000"/>
                </a:solidFill>
                <a:sym typeface="Verdana" charset="0"/>
              </a:rPr>
              <a:t> </a:t>
            </a:r>
            <a:r>
              <a:rPr lang="zh-CN" altLang="en-US" sz="2400" dirty="0" smtClean="0">
                <a:solidFill>
                  <a:srgbClr val="000000"/>
                </a:solidFill>
                <a:sym typeface="Verdana" charset="0"/>
              </a:rPr>
              <a:t>        </a:t>
            </a:r>
            <a:r>
              <a:rPr lang="zh-CN" altLang="zh-CN" sz="2400" dirty="0" smtClean="0">
                <a:solidFill>
                  <a:srgbClr val="000000"/>
                </a:solidFill>
                <a:sym typeface="Verdana" charset="0"/>
              </a:rPr>
              <a:t>由于</a:t>
            </a:r>
            <a:r>
              <a:rPr lang="zh-CN" altLang="zh-CN" sz="2400" dirty="0">
                <a:solidFill>
                  <a:srgbClr val="000000"/>
                </a:solidFill>
                <a:sym typeface="Verdana" charset="0"/>
              </a:rPr>
              <a:t>线性规划模型的基本可行解个数</a:t>
            </a:r>
            <a:r>
              <a:rPr lang="zh-CN" altLang="zh-CN" sz="2400" dirty="0" smtClean="0">
                <a:solidFill>
                  <a:srgbClr val="000000"/>
                </a:solidFill>
                <a:sym typeface="Verdana" charset="0"/>
              </a:rPr>
              <a:t>有限</a:t>
            </a:r>
            <a:r>
              <a:rPr lang="zh-CN" altLang="en-US" sz="2400" dirty="0" smtClean="0">
                <a:solidFill>
                  <a:srgbClr val="000000"/>
                </a:solidFill>
                <a:sym typeface="Verdana" charset="0"/>
              </a:rPr>
              <a:t>，</a:t>
            </a:r>
            <a:r>
              <a:rPr lang="zh-CN" altLang="zh-CN" sz="2400" dirty="0" smtClean="0">
                <a:solidFill>
                  <a:srgbClr val="000000"/>
                </a:solidFill>
                <a:sym typeface="Verdana" charset="0"/>
              </a:rPr>
              <a:t>可</a:t>
            </a:r>
            <a:r>
              <a:rPr lang="zh-CN" altLang="zh-CN" sz="2400" dirty="0">
                <a:solidFill>
                  <a:srgbClr val="000000"/>
                </a:solidFill>
                <a:sym typeface="Verdana" charset="0"/>
              </a:rPr>
              <a:t>通过有限次在基本可行解上解的</a:t>
            </a:r>
            <a:r>
              <a:rPr lang="zh-CN" altLang="zh-CN" sz="2400" dirty="0" smtClean="0">
                <a:solidFill>
                  <a:srgbClr val="000000"/>
                </a:solidFill>
                <a:sym typeface="Verdana" charset="0"/>
              </a:rPr>
              <a:t>迭代</a:t>
            </a:r>
            <a:r>
              <a:rPr lang="zh-CN" altLang="en-US" sz="2400" dirty="0" smtClean="0">
                <a:solidFill>
                  <a:srgbClr val="000000"/>
                </a:solidFill>
                <a:sym typeface="Verdana" charset="0"/>
              </a:rPr>
              <a:t>，</a:t>
            </a:r>
            <a:r>
              <a:rPr lang="zh-CN" altLang="zh-CN" sz="2400" dirty="0" smtClean="0">
                <a:solidFill>
                  <a:srgbClr val="000000"/>
                </a:solidFill>
                <a:sym typeface="Verdana" charset="0"/>
              </a:rPr>
              <a:t>即</a:t>
            </a:r>
            <a:r>
              <a:rPr lang="zh-CN" altLang="zh-CN" sz="2400" dirty="0">
                <a:solidFill>
                  <a:srgbClr val="000000"/>
                </a:solidFill>
                <a:sym typeface="Verdana" charset="0"/>
              </a:rPr>
              <a:t>可得出</a:t>
            </a:r>
            <a:r>
              <a:rPr lang="zh-CN" altLang="zh-CN" sz="2400" dirty="0" smtClean="0">
                <a:solidFill>
                  <a:srgbClr val="000000"/>
                </a:solidFill>
                <a:sym typeface="Verdana" charset="0"/>
              </a:rPr>
              <a:t>结论</a:t>
            </a:r>
            <a:r>
              <a:rPr lang="zh-CN" altLang="en-US" sz="2400" dirty="0" smtClean="0">
                <a:solidFill>
                  <a:srgbClr val="000000"/>
                </a:solidFill>
                <a:sym typeface="Verdana" charset="0"/>
              </a:rPr>
              <a:t>，</a:t>
            </a:r>
            <a:r>
              <a:rPr lang="zh-CN" altLang="zh-CN" sz="2400" dirty="0" smtClean="0">
                <a:solidFill>
                  <a:srgbClr val="000000"/>
                </a:solidFill>
                <a:sym typeface="Verdana" charset="0"/>
              </a:rPr>
              <a:t>要么</a:t>
            </a:r>
            <a:r>
              <a:rPr lang="zh-CN" altLang="zh-CN" sz="2400" dirty="0">
                <a:solidFill>
                  <a:srgbClr val="000000"/>
                </a:solidFill>
                <a:sym typeface="Verdana" charset="0"/>
              </a:rPr>
              <a:t>得到最</a:t>
            </a:r>
            <a:r>
              <a:rPr lang="zh-CN" altLang="zh-CN" sz="2400" dirty="0" smtClean="0">
                <a:solidFill>
                  <a:srgbClr val="000000"/>
                </a:solidFill>
                <a:sym typeface="Verdana" charset="0"/>
              </a:rPr>
              <a:t>优解</a:t>
            </a:r>
            <a:r>
              <a:rPr lang="zh-CN" altLang="en-US" sz="2400" dirty="0" smtClean="0">
                <a:solidFill>
                  <a:srgbClr val="000000"/>
                </a:solidFill>
                <a:sym typeface="Verdana" charset="0"/>
              </a:rPr>
              <a:t>，</a:t>
            </a:r>
            <a:r>
              <a:rPr lang="zh-CN" altLang="zh-CN" sz="2400" dirty="0" smtClean="0">
                <a:solidFill>
                  <a:srgbClr val="000000"/>
                </a:solidFill>
                <a:sym typeface="Verdana" charset="0"/>
              </a:rPr>
              <a:t>要么判别</a:t>
            </a:r>
            <a:r>
              <a:rPr lang="zh-CN" altLang="zh-CN" sz="2400" dirty="0">
                <a:solidFill>
                  <a:srgbClr val="000000"/>
                </a:solidFill>
                <a:sym typeface="Verdana" charset="0"/>
              </a:rPr>
              <a:t>为该问题无最优解</a:t>
            </a:r>
            <a:r>
              <a:rPr lang="zh-CN" altLang="zh-CN" sz="2400" dirty="0" smtClean="0">
                <a:solidFill>
                  <a:srgbClr val="000000"/>
                </a:solidFill>
                <a:sym typeface="Verdana" charset="0"/>
              </a:rPr>
              <a:t>。</a:t>
            </a:r>
            <a:endParaRPr lang="en-US" altLang="zh-CN" sz="2400" dirty="0" smtClean="0">
              <a:solidFill>
                <a:srgbClr val="000000"/>
              </a:solidFill>
              <a:sym typeface="Verdana" charset="0"/>
            </a:endParaRPr>
          </a:p>
          <a:p>
            <a:pPr>
              <a:lnSpc>
                <a:spcPct val="130000"/>
              </a:lnSpc>
              <a:buFont typeface="Wingdings" charset="2"/>
              <a:buChar char="ü"/>
            </a:pPr>
            <a:endParaRPr lang="zh-CN" altLang="zh-CN" sz="1000" dirty="0"/>
          </a:p>
          <a:p>
            <a:pPr eaLnBrk="0" hangingPunct="0">
              <a:lnSpc>
                <a:spcPct val="130000"/>
              </a:lnSpc>
              <a:spcBef>
                <a:spcPct val="20000"/>
              </a:spcBef>
              <a:buFont typeface="Wingdings" charset="2"/>
              <a:buChar char="ü"/>
            </a:pPr>
            <a:r>
              <a:rPr lang="zh-CN" altLang="zh-CN" sz="2400" dirty="0">
                <a:latin typeface="宋体-简 粗体" charset="-122"/>
                <a:sym typeface="Verdana" charset="0"/>
              </a:rPr>
              <a:t>  </a:t>
            </a:r>
            <a:r>
              <a:rPr lang="en-US" altLang="zh-CN" sz="2400" dirty="0" smtClean="0">
                <a:latin typeface="宋体-简 粗体" charset="-122"/>
                <a:sym typeface="Verdana" charset="0"/>
              </a:rPr>
              <a:t>  </a:t>
            </a:r>
            <a:r>
              <a:rPr lang="zh-CN" altLang="zh-CN" sz="2400" dirty="0" smtClean="0">
                <a:latin typeface="宋体-简 粗体" charset="-122"/>
                <a:sym typeface="Verdana" charset="0"/>
              </a:rPr>
              <a:t>虽然</a:t>
            </a:r>
            <a:r>
              <a:rPr lang="zh-CN" altLang="zh-CN" sz="2400" dirty="0">
                <a:latin typeface="宋体-简 粗体" charset="-122"/>
                <a:sym typeface="Verdana" charset="0"/>
              </a:rPr>
              <a:t>顶点的个数（</a:t>
            </a:r>
            <a:r>
              <a:rPr lang="zh-CN" altLang="zh-CN" sz="2400" dirty="0" smtClean="0">
                <a:latin typeface="宋体-简 粗体" charset="-122"/>
                <a:sym typeface="Verdana" charset="0"/>
              </a:rPr>
              <a:t>基可行解</a:t>
            </a:r>
            <a:r>
              <a:rPr lang="zh-CN" altLang="zh-CN" sz="2400" dirty="0">
                <a:latin typeface="宋体-简 粗体" charset="-122"/>
                <a:sym typeface="Verdana" charset="0"/>
              </a:rPr>
              <a:t>的个数）是有限</a:t>
            </a:r>
            <a:r>
              <a:rPr lang="zh-CN" altLang="zh-CN" sz="2400" dirty="0" smtClean="0">
                <a:latin typeface="宋体-简 粗体" charset="-122"/>
                <a:sym typeface="Verdana" charset="0"/>
              </a:rPr>
              <a:t>的</a:t>
            </a:r>
            <a:r>
              <a:rPr lang="zh-CN" altLang="en-US" sz="2400" dirty="0" smtClean="0">
                <a:latin typeface="宋体-简 粗体" charset="-122"/>
                <a:sym typeface="Verdana" charset="0"/>
              </a:rPr>
              <a:t>（≤</a:t>
            </a:r>
            <a:r>
              <a:rPr lang="zh-CN" altLang="zh-CN" sz="2400" dirty="0" smtClean="0">
                <a:latin typeface="宋体-简 粗体" charset="-122"/>
                <a:sym typeface="Verdana" charset="0"/>
              </a:rPr>
              <a:t> </a:t>
            </a:r>
            <a:r>
              <a:rPr lang="zh-CN" altLang="zh-CN" sz="2400" i="1" dirty="0">
                <a:latin typeface="宋体-简 粗体" charset="-122"/>
                <a:sym typeface="Times New Roman" charset="0"/>
              </a:rPr>
              <a:t>C</a:t>
            </a:r>
            <a:r>
              <a:rPr lang="zh-CN" altLang="zh-CN" sz="2400" i="1" baseline="-25000" dirty="0">
                <a:latin typeface="宋体-简 粗体" charset="-122"/>
                <a:sym typeface="Times New Roman" charset="0"/>
              </a:rPr>
              <a:t>n</a:t>
            </a:r>
            <a:r>
              <a:rPr lang="zh-CN" altLang="zh-CN" sz="2400" i="1" baseline="30000" dirty="0">
                <a:latin typeface="宋体-简 粗体" charset="-122"/>
                <a:sym typeface="Times New Roman" charset="0"/>
              </a:rPr>
              <a:t>m</a:t>
            </a:r>
            <a:r>
              <a:rPr lang="zh-CN" altLang="zh-CN" sz="2400" i="1" dirty="0">
                <a:latin typeface="宋体-简 粗体" charset="-122"/>
                <a:sym typeface="Verdana" charset="0"/>
              </a:rPr>
              <a:t> </a:t>
            </a:r>
            <a:r>
              <a:rPr lang="zh-CN" altLang="zh-CN" sz="2400" dirty="0" smtClean="0">
                <a:latin typeface="宋体-简 粗体" charset="-122"/>
                <a:sym typeface="Verdana" charset="0"/>
              </a:rPr>
              <a:t>个</a:t>
            </a:r>
            <a:r>
              <a:rPr lang="zh-CN" altLang="en-US" sz="2400" dirty="0" smtClean="0">
                <a:latin typeface="宋体-简 粗体" charset="-122"/>
                <a:sym typeface="Verdana" charset="0"/>
              </a:rPr>
              <a:t>），</a:t>
            </a:r>
            <a:r>
              <a:rPr lang="zh-CN" altLang="zh-CN" sz="2400" dirty="0" smtClean="0">
                <a:latin typeface="宋体-简 粗体" charset="-122"/>
                <a:sym typeface="Verdana" charset="0"/>
              </a:rPr>
              <a:t>采用</a:t>
            </a:r>
            <a:r>
              <a:rPr lang="zh-CN" altLang="en-US" sz="2400" dirty="0" smtClean="0">
                <a:latin typeface="宋体-简 粗体" charset="-122"/>
                <a:sym typeface="Arial" charset="0"/>
              </a:rPr>
              <a:t>“</a:t>
            </a:r>
            <a:r>
              <a:rPr lang="zh-CN" altLang="zh-CN" sz="2400" dirty="0" smtClean="0">
                <a:latin typeface="宋体-简 粗体" charset="-122"/>
                <a:sym typeface="Verdana" charset="0"/>
              </a:rPr>
              <a:t>枚</a:t>
            </a:r>
            <a:r>
              <a:rPr lang="zh-CN" altLang="zh-CN" sz="2400" dirty="0">
                <a:latin typeface="宋体-简 粗体" charset="-122"/>
                <a:sym typeface="Verdana" charset="0"/>
              </a:rPr>
              <a:t>举法</a:t>
            </a:r>
            <a:r>
              <a:rPr lang="zh-CN" altLang="zh-CN" sz="2400" dirty="0">
                <a:latin typeface="宋体-简 粗体" charset="-122"/>
                <a:sym typeface="Arial" charset="0"/>
              </a:rPr>
              <a:t>”</a:t>
            </a:r>
            <a:r>
              <a:rPr lang="zh-CN" altLang="zh-CN" sz="2400" dirty="0">
                <a:latin typeface="宋体-简 粗体" charset="-122"/>
                <a:sym typeface="Verdana" charset="0"/>
              </a:rPr>
              <a:t>找出所有基可</a:t>
            </a:r>
            <a:r>
              <a:rPr lang="zh-CN" altLang="zh-CN" sz="2400" dirty="0" smtClean="0">
                <a:latin typeface="宋体-简 粗体" charset="-122"/>
                <a:sym typeface="Verdana" charset="0"/>
              </a:rPr>
              <a:t>行解</a:t>
            </a:r>
            <a:r>
              <a:rPr lang="zh-CN" altLang="en-US" sz="2400" dirty="0" smtClean="0">
                <a:latin typeface="宋体-简 粗体" charset="-122"/>
                <a:sym typeface="Verdana" charset="0"/>
              </a:rPr>
              <a:t>，</a:t>
            </a:r>
            <a:r>
              <a:rPr lang="zh-CN" altLang="zh-CN" sz="2400" dirty="0" smtClean="0">
                <a:latin typeface="宋体-简 粗体" charset="-122"/>
                <a:sym typeface="Verdana" charset="0"/>
              </a:rPr>
              <a:t>然后</a:t>
            </a:r>
            <a:r>
              <a:rPr lang="zh-CN" altLang="zh-CN" sz="2400" dirty="0">
                <a:latin typeface="宋体-简 粗体" charset="-122"/>
                <a:sym typeface="Verdana" charset="0"/>
              </a:rPr>
              <a:t>一一比较它们的目标函数值的</a:t>
            </a:r>
            <a:r>
              <a:rPr lang="zh-CN" altLang="zh-CN" sz="2400" dirty="0" smtClean="0">
                <a:latin typeface="宋体-简 粗体" charset="-122"/>
                <a:sym typeface="Verdana" charset="0"/>
              </a:rPr>
              <a:t>大小</a:t>
            </a:r>
            <a:r>
              <a:rPr lang="zh-CN" altLang="en-US" sz="2400" dirty="0" smtClean="0">
                <a:latin typeface="宋体-简 粗体" charset="-122"/>
                <a:sym typeface="Verdana" charset="0"/>
              </a:rPr>
              <a:t>，</a:t>
            </a:r>
            <a:r>
              <a:rPr lang="zh-CN" altLang="zh-CN" sz="2400" dirty="0" smtClean="0">
                <a:latin typeface="宋体-简 粗体" charset="-122"/>
                <a:sym typeface="Verdana" charset="0"/>
              </a:rPr>
              <a:t>最终</a:t>
            </a:r>
            <a:r>
              <a:rPr lang="zh-CN" altLang="zh-CN" sz="2400" dirty="0">
                <a:latin typeface="宋体-简 粗体" charset="-122"/>
                <a:sym typeface="Verdana" charset="0"/>
              </a:rPr>
              <a:t>可以找到最优解。但当 </a:t>
            </a:r>
            <a:r>
              <a:rPr lang="zh-CN" altLang="zh-CN" sz="2400" i="1" dirty="0">
                <a:latin typeface="宋体-简 粗体" charset="-122"/>
                <a:sym typeface="Times New Roman" charset="0"/>
              </a:rPr>
              <a:t>m、n</a:t>
            </a:r>
            <a:r>
              <a:rPr lang="zh-CN" altLang="zh-CN" sz="2400" dirty="0">
                <a:latin typeface="宋体-简 粗体" charset="-122"/>
                <a:sym typeface="Verdana" charset="0"/>
              </a:rPr>
              <a:t> 的数目相当大</a:t>
            </a:r>
            <a:r>
              <a:rPr lang="zh-CN" altLang="zh-CN" sz="2400" dirty="0" smtClean="0">
                <a:latin typeface="宋体-简 粗体" charset="-122"/>
                <a:sym typeface="Verdana" charset="0"/>
              </a:rPr>
              <a:t>时</a:t>
            </a:r>
            <a:r>
              <a:rPr lang="zh-CN" altLang="en-US" sz="2400" dirty="0" smtClean="0">
                <a:latin typeface="宋体-简 粗体" charset="-122"/>
                <a:sym typeface="Verdana" charset="0"/>
              </a:rPr>
              <a:t>，</a:t>
            </a:r>
            <a:r>
              <a:rPr lang="zh-CN" altLang="zh-CN" sz="2400" dirty="0" smtClean="0">
                <a:latin typeface="宋体-简 粗体" charset="-122"/>
                <a:sym typeface="Verdana" charset="0"/>
              </a:rPr>
              <a:t>这种</a:t>
            </a:r>
            <a:r>
              <a:rPr lang="zh-CN" altLang="zh-CN" sz="2400" dirty="0">
                <a:latin typeface="宋体-简 粗体" charset="-122"/>
                <a:sym typeface="Verdana" charset="0"/>
              </a:rPr>
              <a:t>办法实际上是行不通的。</a:t>
            </a:r>
            <a:r>
              <a:rPr lang="zh-CN" altLang="zh-CN" sz="2400" dirty="0" smtClean="0">
                <a:latin typeface="宋体-简 粗体" charset="-122"/>
                <a:sym typeface="Verdana" charset="0"/>
              </a:rPr>
              <a:t>因此</a:t>
            </a:r>
            <a:r>
              <a:rPr lang="zh-CN" altLang="en-US" sz="2400" dirty="0" smtClean="0">
                <a:latin typeface="宋体-简 粗体" charset="-122"/>
                <a:sym typeface="Verdana" charset="0"/>
              </a:rPr>
              <a:t>，</a:t>
            </a:r>
            <a:r>
              <a:rPr lang="zh-CN" altLang="zh-CN" sz="2400" dirty="0" smtClean="0">
                <a:latin typeface="宋体-简 粗体" charset="-122"/>
                <a:sym typeface="Verdana" charset="0"/>
              </a:rPr>
              <a:t>我们</a:t>
            </a:r>
            <a:r>
              <a:rPr lang="zh-CN" altLang="zh-CN" sz="2400" dirty="0">
                <a:latin typeface="宋体-简 粗体" charset="-122"/>
                <a:sym typeface="Verdana" charset="0"/>
              </a:rPr>
              <a:t>还要继续讨论一种</a:t>
            </a:r>
            <a:r>
              <a:rPr lang="zh-CN" altLang="zh-CN" sz="2400" dirty="0" smtClean="0">
                <a:latin typeface="宋体-简 粗体" charset="-122"/>
                <a:sym typeface="Verdana" charset="0"/>
              </a:rPr>
              <a:t>方法</a:t>
            </a:r>
            <a:r>
              <a:rPr lang="zh-CN" altLang="en-US" sz="2400" dirty="0" smtClean="0">
                <a:latin typeface="宋体-简 粗体" charset="-122"/>
                <a:sym typeface="Verdana" charset="0"/>
              </a:rPr>
              <a:t>，</a:t>
            </a:r>
            <a:r>
              <a:rPr lang="zh-CN" altLang="zh-CN" sz="2400" dirty="0" smtClean="0">
                <a:latin typeface="宋体-简 粗体" charset="-122"/>
                <a:sym typeface="Verdana" charset="0"/>
              </a:rPr>
              <a:t>通过</a:t>
            </a:r>
            <a:r>
              <a:rPr lang="zh-CN" altLang="zh-CN" sz="2400" dirty="0">
                <a:latin typeface="宋体-简 粗体" charset="-122"/>
                <a:sym typeface="Verdana" charset="0"/>
              </a:rPr>
              <a:t>逐步迭代保证能逐步改进并最终求出最优解。</a:t>
            </a:r>
            <a:endParaRPr lang="zh-CN" altLang="zh-CN" sz="2400" b="1" dirty="0">
              <a:latin typeface="宋体-简 粗体" charset="-122"/>
              <a:cs typeface="宋体-简 粗体" charset="-122"/>
            </a:endParaRPr>
          </a:p>
        </p:txBody>
      </p:sp>
      <p:pic>
        <p:nvPicPr>
          <p:cNvPr id="19" name="Picture 6" descr="1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r="80569" b="66779"/>
          <a:stretch/>
        </p:blipFill>
        <p:spPr bwMode="auto">
          <a:xfrm>
            <a:off x="0" y="522288"/>
            <a:ext cx="1775520" cy="189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 descr="11"/>
          <p:cNvPicPr>
            <a:picLocks noChangeAspect="1" noChangeArrowheads="1"/>
          </p:cNvPicPr>
          <p:nvPr/>
        </p:nvPicPr>
        <p:blipFill rotWithShape="1">
          <a:blip r:embed="rId4">
            <a:extLst>
              <a:ext uri="{28A0092B-C50C-407E-A947-70E740481C1C}">
                <a14:useLocalDpi xmlns:a14="http://schemas.microsoft.com/office/drawing/2010/main" xmlns="" val="0"/>
              </a:ext>
            </a:extLst>
          </a:blip>
          <a:srcRect r="80236" b="67640"/>
          <a:stretch/>
        </p:blipFill>
        <p:spPr bwMode="auto">
          <a:xfrm>
            <a:off x="-30163" y="571500"/>
            <a:ext cx="1805683" cy="184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 Box 4"/>
          <p:cNvSpPr txBox="1">
            <a:spLocks noChangeArrowheads="1"/>
          </p:cNvSpPr>
          <p:nvPr/>
        </p:nvSpPr>
        <p:spPr bwMode="auto">
          <a:xfrm>
            <a:off x="565395" y="1293431"/>
            <a:ext cx="103922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altLang="zh-CN" sz="3600" b="1" dirty="0">
                <a:solidFill>
                  <a:schemeClr val="bg1"/>
                </a:solidFill>
                <a:latin typeface="宋体-简 粗体" charset="-122"/>
                <a:ea typeface="宋体-简 粗体" charset="-122"/>
                <a:cs typeface="宋体-简 粗体" charset="-122"/>
              </a:rPr>
              <a:t>1.1</a:t>
            </a:r>
            <a:r>
              <a:rPr lang="zh-CN" altLang="en-US" sz="3600" b="1" dirty="0">
                <a:solidFill>
                  <a:schemeClr val="bg1"/>
                </a:solidFill>
                <a:latin typeface="宋体-简 粗体" charset="-122"/>
                <a:ea typeface="宋体-简 粗体" charset="-122"/>
                <a:cs typeface="宋体-简 粗体" charset="-122"/>
              </a:rPr>
              <a:t> </a:t>
            </a:r>
          </a:p>
        </p:txBody>
      </p:sp>
      <p:sp>
        <p:nvSpPr>
          <p:cNvPr id="22" name="矩形 21"/>
          <p:cNvSpPr/>
          <p:nvPr/>
        </p:nvSpPr>
        <p:spPr>
          <a:xfrm>
            <a:off x="1" y="398983"/>
            <a:ext cx="1271588"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3" name="矩形 22"/>
          <p:cNvSpPr/>
          <p:nvPr/>
        </p:nvSpPr>
        <p:spPr>
          <a:xfrm>
            <a:off x="1343026" y="398983"/>
            <a:ext cx="73025" cy="431800"/>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7" name="矩形 26"/>
          <p:cNvSpPr/>
          <p:nvPr/>
        </p:nvSpPr>
        <p:spPr>
          <a:xfrm>
            <a:off x="1481139" y="602185"/>
            <a:ext cx="63500" cy="225425"/>
          </a:xfrm>
          <a:prstGeom prst="rect">
            <a:avLst/>
          </a:prstGeom>
          <a:solidFill>
            <a:srgbClr val="21A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dirty="0">
              <a:ea typeface="宋体-简 粗体" charset="-122"/>
            </a:endParaRPr>
          </a:p>
        </p:txBody>
      </p:sp>
      <p:sp>
        <p:nvSpPr>
          <p:cNvPr id="28" name="Text Box 6"/>
          <p:cNvSpPr txBox="1">
            <a:spLocks noChangeArrowheads="1"/>
          </p:cNvSpPr>
          <p:nvPr/>
        </p:nvSpPr>
        <p:spPr bwMode="auto">
          <a:xfrm>
            <a:off x="1651554" y="1049839"/>
            <a:ext cx="295465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zh-CN" altLang="zh-CN" sz="3600" b="1" dirty="0">
                <a:solidFill>
                  <a:srgbClr val="46A4D0"/>
                </a:solidFill>
                <a:latin typeface="宋体-简 粗体" charset="-122"/>
                <a:ea typeface="宋体-简 粗体" charset="-122"/>
                <a:cs typeface="宋体-简 粗体" charset="-122"/>
                <a:sym typeface="Times New Roman" charset="0"/>
              </a:rPr>
              <a:t>单纯形法原理</a:t>
            </a:r>
          </a:p>
        </p:txBody>
      </p:sp>
      <p:sp>
        <p:nvSpPr>
          <p:cNvPr id="11" name="Text Box 6"/>
          <p:cNvSpPr txBox="1">
            <a:spLocks noChangeArrowheads="1"/>
          </p:cNvSpPr>
          <p:nvPr/>
        </p:nvSpPr>
        <p:spPr bwMode="auto">
          <a:xfrm>
            <a:off x="1522413" y="214438"/>
            <a:ext cx="224292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nSpc>
                <a:spcPct val="150000"/>
              </a:lnSpc>
            </a:pPr>
            <a:r>
              <a:rPr lang="en-US" altLang="zh-CN" sz="2400" b="1" dirty="0">
                <a:solidFill>
                  <a:srgbClr val="46A4D0"/>
                </a:solidFill>
                <a:latin typeface="宋体-简 粗体" charset="-122"/>
                <a:ea typeface="宋体-简 粗体" charset="-122"/>
                <a:cs typeface="宋体-简 粗体" charset="-122"/>
                <a:sym typeface="Times New Roman" charset="0"/>
              </a:rPr>
              <a:t>1.</a:t>
            </a:r>
            <a:r>
              <a:rPr lang="zh-CN" altLang="zh-CN" sz="2400" b="1" dirty="0">
                <a:solidFill>
                  <a:srgbClr val="46A4D0"/>
                </a:solidFill>
                <a:latin typeface="宋体-简 粗体" charset="-122"/>
                <a:ea typeface="宋体-简 粗体" charset="-122"/>
                <a:cs typeface="宋体-简 粗体" charset="-122"/>
                <a:sym typeface="Times New Roman" charset="0"/>
              </a:rPr>
              <a:t>单纯形法原理</a:t>
            </a:r>
          </a:p>
          <a:p>
            <a:pPr>
              <a:lnSpc>
                <a:spcPct val="150000"/>
              </a:lnSpc>
            </a:pPr>
            <a:r>
              <a:rPr lang="en-US" altLang="zh-CN" sz="2400" b="1" dirty="0">
                <a:solidFill>
                  <a:srgbClr val="46A4D0"/>
                </a:solidFill>
                <a:latin typeface="宋体-简 粗体" charset="-122"/>
                <a:ea typeface="宋体-简 粗体" charset="-122"/>
                <a:cs typeface="宋体-简 粗体" charset="-122"/>
              </a:rPr>
              <a:t> </a:t>
            </a:r>
            <a:endParaRPr lang="zh-CN" altLang="zh-CN" sz="2400" b="1" dirty="0">
              <a:solidFill>
                <a:srgbClr val="46A4D0"/>
              </a:solidFill>
              <a:latin typeface="宋体-简 粗体" charset="-122"/>
              <a:ea typeface="宋体-简 粗体" charset="-122"/>
              <a:cs typeface="宋体-简 粗体" charset="-122"/>
            </a:endParaRPr>
          </a:p>
        </p:txBody>
      </p:sp>
    </p:spTree>
    <p:extLst>
      <p:ext uri="{BB962C8B-B14F-4D97-AF65-F5344CB8AC3E}">
        <p14:creationId xmlns:p14="http://schemas.microsoft.com/office/powerpoint/2010/main" xmlns="" val="332238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3680</TotalTime>
  <Words>6999</Words>
  <Application>Microsoft Office PowerPoint</Application>
  <PresentationFormat>自定义</PresentationFormat>
  <Paragraphs>1145</Paragraphs>
  <Slides>67</Slides>
  <Notes>42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67</vt:i4>
      </vt:variant>
    </vt:vector>
  </HeadingPairs>
  <TitlesOfParts>
    <vt:vector size="71" baseType="lpstr">
      <vt:lpstr>Office Theme</vt:lpstr>
      <vt:lpstr>Equation</vt:lpstr>
      <vt:lpstr>公式</vt:lpstr>
      <vt:lpstr>Document</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当x2＝3时，则x5＝0．即x5为出基变量 （即x5出基变成非基变量，也就是用x2去替换x5，这一过程称为“换基”。） </vt:lpstr>
      <vt:lpstr>   令非基变量x1=x5=0，可求出：x3＝2   x4＝16，  x2＝3 于是得一个新的基可行解（完成第一次迭代）：  X(1)=(0，3，2，16，0)T，目标函数值：Z（1）＝9</vt:lpstr>
      <vt:lpstr>幻灯片 20</vt:lpstr>
      <vt:lpstr>幻灯片 21</vt:lpstr>
      <vt:lpstr>幻灯片 22</vt:lpstr>
      <vt:lpstr>得到目标函数的表达式: 由上式矩阵得 （用非基变量x1、x5来表示基变量x2、x3、x4得） x1＝2－x3+1/2x5 x2＝3－1/4x5                    … … （6）代入目标函数表达式 x4＝8 +4x3－1/4x5 Z＝13－2x3+1/4 x5    </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求解过程中可能存在的问题</vt:lpstr>
      <vt:lpstr>幻灯片 39</vt:lpstr>
      <vt:lpstr>幻灯片 40</vt:lpstr>
      <vt:lpstr>幻灯片 41</vt:lpstr>
      <vt:lpstr>幻灯片 42</vt:lpstr>
      <vt:lpstr>现用例1的标准型来说明上述计算步骤。 </vt:lpstr>
      <vt:lpstr>计算非基变量的检验数</vt:lpstr>
      <vt:lpstr> (5) 检查上表的所有cj-zj,这时有c1-z1=2；说明x1应为换入变量。重复(2)～(4)的计算步骤，得下表。 </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ShuangLian008</cp:lastModifiedBy>
  <cp:revision>186</cp:revision>
  <dcterms:created xsi:type="dcterms:W3CDTF">2015-10-29T03:18:38Z</dcterms:created>
  <dcterms:modified xsi:type="dcterms:W3CDTF">2023-03-09T01:28:28Z</dcterms:modified>
</cp:coreProperties>
</file>