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58" r:id="rId3"/>
    <p:sldId id="263" r:id="rId4"/>
    <p:sldId id="259" r:id="rId5"/>
    <p:sldId id="342" r:id="rId6"/>
    <p:sldId id="337" r:id="rId7"/>
    <p:sldId id="338" r:id="rId8"/>
    <p:sldId id="339" r:id="rId9"/>
    <p:sldId id="264" r:id="rId10"/>
    <p:sldId id="346" r:id="rId11"/>
    <p:sldId id="267" r:id="rId12"/>
    <p:sldId id="268" r:id="rId13"/>
    <p:sldId id="271" r:id="rId14"/>
    <p:sldId id="270" r:id="rId15"/>
    <p:sldId id="274" r:id="rId16"/>
    <p:sldId id="276" r:id="rId17"/>
    <p:sldId id="275" r:id="rId18"/>
    <p:sldId id="277" r:id="rId19"/>
    <p:sldId id="340" r:id="rId20"/>
    <p:sldId id="278" r:id="rId21"/>
    <p:sldId id="279" r:id="rId22"/>
    <p:sldId id="280" r:id="rId23"/>
    <p:sldId id="345" r:id="rId24"/>
    <p:sldId id="331" r:id="rId25"/>
    <p:sldId id="282" r:id="rId26"/>
    <p:sldId id="283" r:id="rId27"/>
    <p:sldId id="284" r:id="rId28"/>
    <p:sldId id="343" r:id="rId29"/>
    <p:sldId id="332" r:id="rId30"/>
    <p:sldId id="335" r:id="rId31"/>
    <p:sldId id="341" r:id="rId32"/>
    <p:sldId id="334" r:id="rId33"/>
    <p:sldId id="336" r:id="rId34"/>
    <p:sldId id="289" r:id="rId35"/>
    <p:sldId id="344" r:id="rId36"/>
    <p:sldId id="290" r:id="rId37"/>
    <p:sldId id="292" r:id="rId38"/>
    <p:sldId id="376" r:id="rId39"/>
    <p:sldId id="348" r:id="rId40"/>
    <p:sldId id="349" r:id="rId41"/>
    <p:sldId id="352" r:id="rId42"/>
    <p:sldId id="353" r:id="rId43"/>
    <p:sldId id="351" r:id="rId44"/>
    <p:sldId id="354" r:id="rId45"/>
    <p:sldId id="355" r:id="rId46"/>
    <p:sldId id="356" r:id="rId47"/>
    <p:sldId id="357" r:id="rId48"/>
    <p:sldId id="37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Lst>
  <p:sldSz cx="12192000" cy="6858000"/>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FC2F5"/>
    <a:srgbClr val="628EE3"/>
    <a:srgbClr val="5F5F5F"/>
    <a:srgbClr val="8D8D8D"/>
    <a:srgbClr val="2FA7F1"/>
    <a:srgbClr val="8D8D8C"/>
    <a:srgbClr val="92D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9263" autoAdjust="0"/>
  </p:normalViewPr>
  <p:slideViewPr>
    <p:cSldViewPr>
      <p:cViewPr varScale="1">
        <p:scale>
          <a:sx n="88" d="100"/>
          <a:sy n="88" d="100"/>
        </p:scale>
        <p:origin x="51" y="402"/>
      </p:cViewPr>
      <p:guideLst>
        <p:guide orient="horz" pos="2205"/>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46.xml"/><Relationship Id="rId3" Type="http://schemas.openxmlformats.org/officeDocument/2006/relationships/slide" Target="slides/slide35.xml"/><Relationship Id="rId7" Type="http://schemas.openxmlformats.org/officeDocument/2006/relationships/slide" Target="slides/slide45.xml"/><Relationship Id="rId2" Type="http://schemas.openxmlformats.org/officeDocument/2006/relationships/slide" Target="slides/slide34.xml"/><Relationship Id="rId1" Type="http://schemas.openxmlformats.org/officeDocument/2006/relationships/slide" Target="slides/slide29.xml"/><Relationship Id="rId6" Type="http://schemas.openxmlformats.org/officeDocument/2006/relationships/slide" Target="slides/slide44.xml"/><Relationship Id="rId5" Type="http://schemas.openxmlformats.org/officeDocument/2006/relationships/slide" Target="slides/slide43.xml"/><Relationship Id="rId4"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50.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5" Type="http://schemas.openxmlformats.org/officeDocument/2006/relationships/image" Target="../media/image5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 Id="rId1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40.wmf"/><Relationship Id="rId7" Type="http://schemas.openxmlformats.org/officeDocument/2006/relationships/image" Target="../media/image57.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6.wmf"/><Relationship Id="rId5" Type="http://schemas.openxmlformats.org/officeDocument/2006/relationships/image" Target="../media/image42.wmf"/><Relationship Id="rId4" Type="http://schemas.openxmlformats.org/officeDocument/2006/relationships/image" Target="../media/image55.wmf"/><Relationship Id="rId9"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12" Type="http://schemas.openxmlformats.org/officeDocument/2006/relationships/image" Target="../media/image98.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11" Type="http://schemas.openxmlformats.org/officeDocument/2006/relationships/image" Target="../media/image97.wmf"/><Relationship Id="rId5" Type="http://schemas.openxmlformats.org/officeDocument/2006/relationships/image" Target="../media/image91.wmf"/><Relationship Id="rId10" Type="http://schemas.openxmlformats.org/officeDocument/2006/relationships/image" Target="../media/image96.wmf"/><Relationship Id="rId4" Type="http://schemas.openxmlformats.org/officeDocument/2006/relationships/image" Target="../media/image90.wmf"/><Relationship Id="rId9"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9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10.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0.wmf"/><Relationship Id="rId1" Type="http://schemas.openxmlformats.org/officeDocument/2006/relationships/image" Target="../media/image31.e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9DDA8-43BF-4467-91AE-811D8654B5BE}" type="datetimeFigureOut">
              <a:rPr lang="zh-CN" altLang="en-US" smtClean="0"/>
              <a:pPr/>
              <a:t>2022/11/7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3FF95-2601-4024-8415-940E93D66E36}" type="slidenum">
              <a:rPr lang="zh-CN" altLang="en-US" smtClean="0"/>
              <a:pPr/>
              <a:t>‹#›</a:t>
            </a:fld>
            <a:endParaRPr lang="zh-CN" altLang="en-US"/>
          </a:p>
        </p:txBody>
      </p:sp>
    </p:spTree>
    <p:extLst>
      <p:ext uri="{BB962C8B-B14F-4D97-AF65-F5344CB8AC3E}">
        <p14:creationId xmlns:p14="http://schemas.microsoft.com/office/powerpoint/2010/main" val="119957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下面我们一起来学习第二章</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a:t>
            </a:fld>
            <a:endParaRPr lang="zh-CN" altLang="en-US"/>
          </a:p>
        </p:txBody>
      </p:sp>
    </p:spTree>
    <p:extLst>
      <p:ext uri="{BB962C8B-B14F-4D97-AF65-F5344CB8AC3E}">
        <p14:creationId xmlns:p14="http://schemas.microsoft.com/office/powerpoint/2010/main" val="366480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i="0" dirty="0">
                    <a:latin typeface="Cambria Math" panose="02040503050406030204" pitchFamily="18" charset="0"/>
                    <a:ea typeface="微软雅黑" panose="020B0503020204020204" pitchFamily="34" charset="-122"/>
                  </a:rPr>
                  <a:t>接着我们再看这个数学模型，因为我们知道目标函数最后是写成常数</a:t>
                </a:r>
                <a:r>
                  <a:rPr lang="en-US" altLang="zh-CN" sz="1200" i="0" dirty="0">
                    <a:latin typeface="Cambria Math" panose="02040503050406030204" pitchFamily="18" charset="0"/>
                    <a:ea typeface="微软雅黑" panose="020B0503020204020204" pitchFamily="34" charset="-122"/>
                  </a:rPr>
                  <a:t>+</a:t>
                </a:r>
                <a:r>
                  <a:rPr lang="zh-CN" altLang="en-US" sz="1200" i="0" dirty="0">
                    <a:latin typeface="Cambria Math" panose="02040503050406030204" pitchFamily="18" charset="0"/>
                    <a:ea typeface="微软雅黑" panose="020B0503020204020204" pitchFamily="34" charset="-122"/>
                  </a:rPr>
                  <a:t>非基变量的表达式，对不对，然后松弛变量是我们人为加进去的，在目标函数中系数为</a:t>
                </a:r>
                <a:r>
                  <a:rPr lang="en-US" altLang="zh-CN" sz="1200" i="0" dirty="0">
                    <a:latin typeface="Cambria Math" panose="02040503050406030204" pitchFamily="18" charset="0"/>
                    <a:ea typeface="微软雅黑" panose="020B0503020204020204" pitchFamily="34" charset="-122"/>
                  </a:rPr>
                  <a:t>0</a:t>
                </a:r>
                <a:r>
                  <a:rPr lang="zh-CN" altLang="en-US" sz="1200" i="0" dirty="0">
                    <a:latin typeface="Cambria Math" panose="02040503050406030204" pitchFamily="18" charset="0"/>
                    <a:ea typeface="微软雅黑" panose="020B0503020204020204" pitchFamily="34" charset="-122"/>
                  </a:rPr>
                  <a:t>，对不对，所以我们可以把非基变量细分为不含松弛变量的部分</a:t>
                </a:r>
                <a:r>
                  <a:rPr lang="en-US" altLang="zh-CN" sz="1200" i="0" dirty="0">
                    <a:latin typeface="Cambria Math" panose="02040503050406030204" pitchFamily="18" charset="0"/>
                    <a:ea typeface="微软雅黑" panose="020B0503020204020204" pitchFamily="34" charset="-122"/>
                  </a:rPr>
                  <a:t>XN1</a:t>
                </a:r>
                <a:r>
                  <a:rPr lang="zh-CN" altLang="en-US" sz="1200" i="0" dirty="0">
                    <a:latin typeface="Cambria Math" panose="02040503050406030204" pitchFamily="18" charset="0"/>
                    <a:ea typeface="微软雅黑" panose="020B0503020204020204" pitchFamily="34" charset="-122"/>
                  </a:rPr>
                  <a:t>和 松弛变量部分</a:t>
                </a:r>
                <a:r>
                  <a:rPr lang="en-US" altLang="zh-CN" sz="1200" i="0" dirty="0">
                    <a:latin typeface="Cambria Math" panose="02040503050406030204" pitchFamily="18" charset="0"/>
                    <a:ea typeface="微软雅黑" panose="020B0503020204020204" pitchFamily="34" charset="-122"/>
                  </a:rPr>
                  <a:t>XS2</a:t>
                </a:r>
                <a:r>
                  <a:rPr lang="zh-CN" altLang="en-US" sz="1200" i="0" dirty="0">
                    <a:latin typeface="Cambria Math" panose="02040503050406030204" pitchFamily="18" charset="0"/>
                    <a:ea typeface="微软雅黑" panose="020B0503020204020204" pitchFamily="34" charset="-122"/>
                  </a:rPr>
                  <a:t>，显然</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m:rPr>
                            <m:sty m:val="p"/>
                          </m:rPr>
                          <a:rPr lang="en-US" altLang="zh-CN" sz="1200" i="0">
                            <a:latin typeface="Cambria Math"/>
                            <a:ea typeface="微软雅黑" panose="020B0503020204020204" pitchFamily="34" charset="-122"/>
                          </a:rPr>
                          <m:t>C</m:t>
                        </m:r>
                      </m:e>
                      <m:sub>
                        <m:r>
                          <m:rPr>
                            <m:sty m:val="p"/>
                          </m:rPr>
                          <a:rPr lang="en-US" altLang="zh-CN" sz="1200" b="0" i="0" smtClean="0">
                            <a:latin typeface="Cambria Math"/>
                            <a:ea typeface="微软雅黑" panose="020B0503020204020204" pitchFamily="34" charset="-122"/>
                          </a:rPr>
                          <m:t>S</m:t>
                        </m:r>
                        <m:r>
                          <a:rPr lang="en-US" altLang="zh-CN" sz="1200" b="0" i="0" smtClean="0">
                            <a:latin typeface="Cambria Math"/>
                            <a:ea typeface="微软雅黑" panose="020B0503020204020204" pitchFamily="34" charset="-122"/>
                          </a:rPr>
                          <m:t>2</m:t>
                        </m:r>
                      </m:sub>
                    </m:sSub>
                  </m:oMath>
                </a14:m>
                <a:r>
                  <a:rPr lang="en-US" altLang="zh-CN" i="0" dirty="0"/>
                  <a:t>=O,</a:t>
                </a:r>
                <a:r>
                  <a:rPr lang="en-US" altLang="zh-CN" sz="1200" i="0" dirty="0">
                    <a:ea typeface="微软雅黑" panose="020B0503020204020204" pitchFamily="34" charset="-122"/>
                  </a:rPr>
                  <a:t> </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rPr>
                        </m:ctrlPr>
                      </m:sSubPr>
                      <m:e>
                        <m:r>
                          <m:rPr>
                            <m:sty m:val="p"/>
                          </m:rPr>
                          <a:rPr lang="en-US" altLang="zh-CN" sz="1200" b="0" i="0" smtClean="0">
                            <a:latin typeface="Cambria Math"/>
                            <a:ea typeface="微软雅黑" panose="020B0503020204020204" pitchFamily="34" charset="-122"/>
                          </a:rPr>
                          <m:t>S</m:t>
                        </m:r>
                      </m:e>
                      <m:sub>
                        <m:r>
                          <a:rPr lang="en-US" altLang="zh-CN" sz="1200" i="0">
                            <a:latin typeface="Cambria Math"/>
                            <a:ea typeface="微软雅黑" panose="020B0503020204020204" pitchFamily="34" charset="-122"/>
                          </a:rPr>
                          <m:t>2</m:t>
                        </m:r>
                      </m:sub>
                    </m:sSub>
                  </m:oMath>
                </a14:m>
                <a:r>
                  <a:rPr lang="en-US" altLang="zh-CN" i="0" dirty="0"/>
                  <a:t>=I</a:t>
                </a:r>
                <a:r>
                  <a:rPr lang="zh-CN" altLang="en-US" i="0" dirty="0"/>
                  <a:t>（单位矩阵）</a:t>
                </a:r>
                <a:endParaRPr lang="en-US" altLang="zh-CN"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200" i="0" dirty="0">
                  <a:latin typeface="Cambria Math" panose="02040503050406030204" pitchFamily="18"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i="0" dirty="0">
                    <a:latin typeface="Cambria Math" panose="02040503050406030204" pitchFamily="18" charset="0"/>
                    <a:ea typeface="微软雅黑" panose="020B0503020204020204" pitchFamily="34" charset="-122"/>
                  </a:rPr>
                  <a:t>这个时候我们再进行</a:t>
                </a:r>
                <a14:m>
                  <m:oMath xmlns:m="http://schemas.openxmlformats.org/officeDocument/2006/math">
                    <m:r>
                      <a:rPr lang="zh-CN" altLang="en-US" sz="1200" i="0" smtClean="0">
                        <a:latin typeface="Cambria Math" panose="02040503050406030204" pitchFamily="18" charset="0"/>
                        <a:ea typeface="微软雅黑" panose="020B0503020204020204" pitchFamily="34" charset="-122"/>
                      </a:rPr>
                      <m:t>之前一样的变换（就是</m:t>
                    </m:r>
                    <m:r>
                      <a:rPr lang="zh-CN" altLang="en-US" sz="1200" i="1" smtClean="0">
                        <a:latin typeface="Cambria Math" panose="02040503050406030204" pitchFamily="18" charset="0"/>
                        <a:ea typeface="微软雅黑" panose="020B0503020204020204" pitchFamily="34" charset="-122"/>
                      </a:rPr>
                      <m:t>约束条件和目标函数分别</m:t>
                    </m:r>
                    <m:r>
                      <a:rPr lang="zh-CN" altLang="en-US" sz="1200" i="0" smtClean="0">
                        <a:latin typeface="Cambria Math" panose="02040503050406030204" pitchFamily="18" charset="0"/>
                        <a:ea typeface="微软雅黑" panose="020B0503020204020204" pitchFamily="34" charset="-122"/>
                      </a:rPr>
                      <m:t>左乘</m:t>
                    </m:r>
                    <m:r>
                      <m:rPr>
                        <m:sty m:val="p"/>
                      </m:rPr>
                      <a:rPr lang="en-US" altLang="zh-CN" sz="1200" b="0" i="0" smtClean="0">
                        <a:latin typeface="Cambria Math" panose="02040503050406030204" pitchFamily="18" charset="0"/>
                        <a:ea typeface="微软雅黑" panose="020B0503020204020204" pitchFamily="34" charset="-122"/>
                      </a:rPr>
                      <m:t>B</m:t>
                    </m:r>
                    <m:r>
                      <a:rPr lang="en-US" altLang="zh-CN" sz="1200" b="0" i="0" smtClean="0">
                        <a:latin typeface="Cambria Math" panose="02040503050406030204" pitchFamily="18" charset="0"/>
                        <a:ea typeface="微软雅黑" panose="020B0503020204020204" pitchFamily="34" charset="-122"/>
                      </a:rPr>
                      <m:t>−1</m:t>
                    </m:r>
                    <m:r>
                      <a:rPr lang="zh-CN" altLang="en-US" sz="1200" i="0" smtClean="0">
                        <a:latin typeface="Cambria Math" panose="02040503050406030204" pitchFamily="18" charset="0"/>
                        <a:ea typeface="微软雅黑" panose="020B0503020204020204" pitchFamily="34" charset="-122"/>
                      </a:rPr>
                      <m:t>）</m:t>
                    </m:r>
                    <m:r>
                      <a:rPr lang="zh-CN" altLang="en-US" sz="1200" i="1" smtClean="0">
                        <a:latin typeface="Cambria Math" panose="02040503050406030204" pitchFamily="18" charset="0"/>
                        <a:ea typeface="微软雅黑" panose="020B0503020204020204" pitchFamily="34" charset="-122"/>
                      </a:rPr>
                      <m:t>移项</m:t>
                    </m:r>
                    <m:r>
                      <a:rPr lang="zh-CN" altLang="en-US" sz="1200" i="0" smtClean="0">
                        <a:latin typeface="Cambria Math" panose="02040503050406030204" pitchFamily="18" charset="0"/>
                        <a:ea typeface="微软雅黑" panose="020B0503020204020204" pitchFamily="34" charset="-122"/>
                      </a:rPr>
                      <m:t>后，</m:t>
                    </m:r>
                    <m:r>
                      <a:rPr lang="zh-CN" altLang="en-US" sz="1200" i="1" smtClean="0">
                        <a:latin typeface="Cambria Math" panose="02040503050406030204" pitchFamily="18" charset="0"/>
                        <a:ea typeface="微软雅黑" panose="020B0503020204020204" pitchFamily="34" charset="-122"/>
                      </a:rPr>
                      <m:t>就可以</m:t>
                    </m:r>
                    <m:r>
                      <a:rPr lang="zh-CN" altLang="en-US" sz="1200" i="0" smtClean="0">
                        <a:latin typeface="Cambria Math" panose="02040503050406030204" pitchFamily="18" charset="0"/>
                        <a:ea typeface="微软雅黑" panose="020B0503020204020204" pitchFamily="34" charset="-122"/>
                      </a:rPr>
                      <m:t>得到</m:t>
                    </m:r>
                  </m:oMath>
                </a14:m>
                <a:r>
                  <a:rPr lang="zh-CN" altLang="en-US" sz="1200" i="0" dirty="0">
                    <a:latin typeface="Cambria Math" panose="02040503050406030204" pitchFamily="18" charset="0"/>
                    <a:ea typeface="微软雅黑" panose="020B0503020204020204" pitchFamily="34" charset="-122"/>
                  </a:rPr>
                  <a:t>这两个方程式，我们可以观察到系数矩阵标蓝的部分的统一形式为</a:t>
                </a:r>
                <a:r>
                  <a:rPr lang="en-US" altLang="zh-CN" sz="1200" i="0" dirty="0">
                    <a:latin typeface="Cambria Math" panose="02040503050406030204" pitchFamily="18" charset="0"/>
                    <a:ea typeface="微软雅黑" panose="020B0503020204020204" pitchFamily="34" charset="-122"/>
                  </a:rPr>
                  <a:t>……</a:t>
                </a:r>
                <a:r>
                  <a:rPr lang="zh-CN" altLang="en-US" sz="1200" i="0" dirty="0">
                    <a:latin typeface="Cambria Math" panose="02040503050406030204" pitchFamily="18" charset="0"/>
                    <a:ea typeface="微软雅黑" panose="020B0503020204020204" pitchFamily="34" charset="-122"/>
                  </a:rPr>
                  <a:t>，检验数标黄的部分的统一形式为</a:t>
                </a:r>
                <a:r>
                  <a:rPr lang="en-US" altLang="zh-CN" sz="1200" i="0" dirty="0">
                    <a:latin typeface="Cambria Math" panose="02040503050406030204" pitchFamily="18" charset="0"/>
                    <a:ea typeface="微软雅黑" panose="020B0503020204020204" pitchFamily="34" charset="-122"/>
                  </a:rPr>
                  <a:t>……</a:t>
                </a:r>
                <a:r>
                  <a:rPr lang="zh-CN" altLang="en-US" sz="1200" i="0" dirty="0">
                    <a:latin typeface="Cambria Math" panose="02040503050406030204" pitchFamily="18" charset="0"/>
                    <a:ea typeface="微软雅黑" panose="020B0503020204020204" pitchFamily="34" charset="-122"/>
                  </a:rPr>
                  <a:t>。</a:t>
                </a:r>
                <a:r>
                  <a:rPr lang="zh-CN" altLang="en-US" sz="1200" b="0" i="0" dirty="0">
                    <a:solidFill>
                      <a:srgbClr val="FF0000"/>
                    </a:solidFill>
                    <a:latin typeface="Arial" panose="020B0604020202020204" pitchFamily="34" charset="0"/>
                    <a:ea typeface="微软雅黑" panose="020B0503020204020204" pitchFamily="34" charset="-122"/>
                  </a:rPr>
                  <a:t>这个右端项</a:t>
                </a:r>
                <a:r>
                  <a:rPr lang="zh-CN" altLang="en-US" sz="1200" b="0" dirty="0">
                    <a:solidFill>
                      <a:srgbClr val="FF0000"/>
                    </a:solidFill>
                    <a:latin typeface="Arial" panose="020B0604020202020204" pitchFamily="34" charset="0"/>
                    <a:ea typeface="微软雅黑" panose="020B0503020204020204" pitchFamily="34" charset="-122"/>
                  </a:rPr>
                  <a:t>（</a:t>
                </a:r>
                <a:r>
                  <a:rPr lang="en-US" altLang="zh-CN" sz="1200" b="0" dirty="0">
                    <a:solidFill>
                      <a:srgbClr val="FF0000"/>
                    </a:solidFill>
                    <a:latin typeface="Arial" panose="020B0604020202020204" pitchFamily="34" charset="0"/>
                    <a:ea typeface="微软雅黑" panose="020B0503020204020204" pitchFamily="34" charset="-122"/>
                  </a:rPr>
                  <a:t>right hand side</a:t>
                </a:r>
                <a:r>
                  <a:rPr lang="zh-CN" altLang="en-US" sz="1200" b="0" dirty="0">
                    <a:solidFill>
                      <a:srgbClr val="FF0000"/>
                    </a:solidFill>
                    <a:latin typeface="Arial" panose="020B0604020202020204" pitchFamily="34" charset="0"/>
                    <a:ea typeface="微软雅黑" panose="020B0503020204020204" pitchFamily="34" charset="-122"/>
                  </a:rPr>
                  <a:t>）标绿的部分，分别表示了迭代后的基可行解，以及负的目标函数值，整理成这个表格形式。提一句这里</a:t>
                </a:r>
                <a:r>
                  <a:rPr lang="zh-CN" altLang="en-US" sz="1200" i="1" dirty="0">
                    <a:latin typeface="Cambria Math" panose="02040503050406030204" pitchFamily="18" charset="0"/>
                    <a:ea typeface="微软雅黑" panose="020B0503020204020204" pitchFamily="34" charset="-122"/>
                  </a:rPr>
                  <a:t>多次出现的</a:t>
                </a:r>
                <a:r>
                  <a:rPr lang="en-US" altLang="zh-CN" sz="1200" i="1" dirty="0">
                    <a:latin typeface="Cambria Math" panose="02040503050406030204" pitchFamily="18" charset="0"/>
                    <a:ea typeface="微软雅黑" panose="020B0503020204020204" pitchFamily="34" charset="-122"/>
                  </a:rPr>
                  <a:t>C_BB^-1</a:t>
                </a:r>
                <a:r>
                  <a:rPr lang="zh-CN" altLang="en-US" sz="1200" i="1" dirty="0">
                    <a:latin typeface="Cambria Math" panose="02040503050406030204" pitchFamily="18" charset="0"/>
                    <a:ea typeface="微软雅黑" panose="020B0503020204020204" pitchFamily="34" charset="-122"/>
                  </a:rPr>
                  <a:t>有什么含义呢，大家可以先思考着，在第四节中会详细介绍。</a:t>
                </a:r>
                <a:endParaRPr lang="en-US" altLang="zh-CN" sz="1200" i="1" dirty="0">
                  <a:latin typeface="Cambria Math" panose="02040503050406030204" pitchFamily="18" charset="0"/>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10</a:t>
            </a:fld>
            <a:endParaRPr lang="zh-CN" altLang="en-US"/>
          </a:p>
        </p:txBody>
      </p:sp>
    </p:spTree>
    <p:extLst>
      <p:ext uri="{BB962C8B-B14F-4D97-AF65-F5344CB8AC3E}">
        <p14:creationId xmlns:p14="http://schemas.microsoft.com/office/powerpoint/2010/main" val="754917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rtl="0" eaLnBrk="1" fontAlgn="base" latinLnBrk="0" hangingPunct="1"/>
                <a:r>
                  <a:rPr lang="zh-CN" altLang="en-US" dirty="0"/>
                  <a:t>下面我们先来看一个例子，用这个例子来说明如何确定换出变量。其中</a:t>
                </a:r>
                <a:r>
                  <a:rPr lang="en-US" altLang="zh-CN" dirty="0"/>
                  <a:t>x123</a:t>
                </a:r>
                <a:r>
                  <a:rPr lang="zh-CN" altLang="en-US" dirty="0"/>
                  <a:t>是决策，</a:t>
                </a:r>
                <a:r>
                  <a:rPr lang="en-US" altLang="zh-CN" dirty="0"/>
                  <a:t>x456</a:t>
                </a:r>
                <a:r>
                  <a:rPr lang="zh-CN" altLang="en-US" dirty="0"/>
                  <a:t>是松弛</a:t>
                </a:r>
                <a:r>
                  <a:rPr lang="en-US" altLang="zh-CN" dirty="0"/>
                  <a:t>……</a:t>
                </a:r>
                <a:r>
                  <a:rPr lang="zh-CN" altLang="en-US" dirty="0"/>
                  <a:t>也是初始的基变量，将矩阵分块分为非基部分和基矩阵，当然后面随着松弛变量逐渐变成非基变量，</a:t>
                </a:r>
                <a:r>
                  <a:rPr lang="en-US" altLang="zh-CN" strike="sngStrike" dirty="0"/>
                  <a:t>S</a:t>
                </a:r>
                <a:r>
                  <a:rPr lang="zh-CN" altLang="en-US" strike="sngStrike" dirty="0"/>
                  <a:t>会分成</a:t>
                </a:r>
                <a:r>
                  <a:rPr lang="en-US" altLang="zh-CN" strike="sngStrike" dirty="0"/>
                  <a:t>S1</a:t>
                </a:r>
                <a:r>
                  <a:rPr lang="zh-CN" altLang="en-US" strike="sngStrike" dirty="0"/>
                  <a:t>、</a:t>
                </a:r>
                <a:r>
                  <a:rPr lang="en-US" altLang="zh-CN" strike="sngStrike" dirty="0"/>
                  <a:t>S2</a:t>
                </a:r>
                <a:r>
                  <a:rPr lang="zh-CN" altLang="en-US" strike="sngStrike" dirty="0"/>
                  <a:t>，分别跟其他基变量的系数矩阵组成</a:t>
                </a:r>
                <a:r>
                  <a:rPr lang="en-US" altLang="zh-CN" strike="sngStrike" dirty="0"/>
                  <a:t>B1S1</a:t>
                </a:r>
                <a:r>
                  <a:rPr lang="zh-CN" altLang="en-US" strike="sngStrike" dirty="0"/>
                  <a:t>，跟其他非基变量的组成</a:t>
                </a:r>
                <a:r>
                  <a:rPr lang="en-US" altLang="zh-CN" strike="sngStrike" dirty="0"/>
                  <a:t>N1S2</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11</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a:t>
                </a:r>
                <a:r>
                  <a:rPr lang="zh-CN" altLang="en-US" dirty="0"/>
                  <a:t>比划标注讲解</a:t>
                </a:r>
                <a:r>
                  <a:rPr lang="en-US" altLang="zh-CN"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首先计算检验数</a:t>
                </a:r>
                <a:r>
                  <a:rPr lang="en-US" altLang="zh-CN" dirty="0"/>
                  <a:t>C-CBB-1A</a:t>
                </a:r>
                <a:r>
                  <a:rPr lang="zh-CN" altLang="en-US" dirty="0"/>
                  <a:t>，因为基变量对应的检验数肯定是</a:t>
                </a:r>
                <a:r>
                  <a:rPr lang="en-US" altLang="zh-CN" dirty="0"/>
                  <a:t>0</a:t>
                </a:r>
                <a:r>
                  <a:rPr lang="zh-CN" altLang="en-US" dirty="0"/>
                  <a:t>的，所以不用计算也能直接得到，确定</a:t>
                </a:r>
                <a:r>
                  <a:rPr lang="en-US" altLang="zh-CN" dirty="0"/>
                  <a:t>x2</a:t>
                </a:r>
                <a:r>
                  <a:rPr lang="zh-CN" altLang="en-US" dirty="0"/>
                  <a:t>作为换入变量，</a:t>
                </a:r>
                <a:r>
                  <a:rPr lang="zh-CN" altLang="en-US" b="1" dirty="0"/>
                  <a:t>下一步就是计算</a:t>
                </a:r>
                <a14:m>
                  <m:oMath xmlns:m="http://schemas.openxmlformats.org/officeDocument/2006/math">
                    <m:r>
                      <a:rPr lang="zh-CN" altLang="en-US" sz="1200" b="1" i="1" smtClean="0">
                        <a:solidFill>
                          <a:srgbClr val="FF0000"/>
                        </a:solidFill>
                        <a:latin typeface="Cambria Math"/>
                        <a:ea typeface="微软雅黑" panose="020B0503020204020204" pitchFamily="34" charset="-122"/>
                      </a:rPr>
                      <m:t>𝜽</m:t>
                    </m:r>
                  </m:oMath>
                </a14:m>
                <a:r>
                  <a:rPr lang="zh-CN" altLang="en-US" b="1" dirty="0"/>
                  <a:t>确定换出变量</a:t>
                </a:r>
                <a:r>
                  <a:rPr lang="zh-CN" altLang="en-US" dirty="0"/>
                  <a:t>。最小比值规则是保证变换后的解仍旧是可行解的方法</a:t>
                </a:r>
                <a:r>
                  <a:rPr lang="en-US" altLang="zh-CN" dirty="0"/>
                  <a:t>,</a:t>
                </a:r>
                <a:r>
                  <a:rPr lang="zh-CN" altLang="en-US" dirty="0"/>
                  <a:t>依据此规则</a:t>
                </a:r>
                <a:r>
                  <a:rPr lang="en-US" altLang="zh-CN" dirty="0"/>
                  <a:t>,</a:t>
                </a:r>
                <a:r>
                  <a:rPr lang="zh-CN" altLang="en-US" dirty="0"/>
                  <a:t>决定入基变量能够取得的正的最小值</a:t>
                </a:r>
                <a:r>
                  <a:rPr lang="en-US" altLang="zh-CN" dirty="0"/>
                  <a:t>,</a:t>
                </a:r>
                <a:r>
                  <a:rPr lang="zh-CN" altLang="en-US" dirty="0"/>
                  <a:t>否则</a:t>
                </a:r>
                <a:r>
                  <a:rPr lang="en-US" altLang="zh-CN" dirty="0"/>
                  <a:t>,</a:t>
                </a:r>
                <a:r>
                  <a:rPr lang="zh-CN" altLang="en-US" dirty="0"/>
                  <a:t>入基变量取得其他正值（大于最小正值）都会导致出现负的变量值。这一点可以理解吗？就是上节课老师提到的几个看似无用但非常关键的式子，应该是</a:t>
                </a:r>
                <a:r>
                  <a:rPr lang="en-US" altLang="zh-CN" dirty="0"/>
                  <a:t>p21</a:t>
                </a:r>
                <a:r>
                  <a:rPr lang="zh-CN" altLang="en-US" dirty="0"/>
                  <a:t>。所以我们用资源变量除以入基变量对应的系数，找到</a:t>
                </a:r>
                <a:r>
                  <a:rPr lang="en-US" altLang="zh-CN" dirty="0"/>
                  <a:t>θ</a:t>
                </a:r>
                <a:r>
                  <a:rPr lang="zh-CN" altLang="en-US" dirty="0"/>
                  <a:t>的最小值，取为出基变量。</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也就是公式里的</a:t>
                </a:r>
                <a:r>
                  <a:rPr lang="en-US" altLang="zh-CN" dirty="0" err="1"/>
                  <a:t>pj</a:t>
                </a:r>
                <a:r>
                  <a:rPr lang="zh-CN" altLang="en-US" dirty="0"/>
                  <a:t>。这里没有提到</a:t>
                </a:r>
                <a:r>
                  <a:rPr lang="en-US" altLang="zh-CN" dirty="0"/>
                  <a:t>B-1</a:t>
                </a:r>
                <a:r>
                  <a:rPr lang="zh-CN" altLang="en-US" dirty="0"/>
                  <a:t>是因为初始基矩阵为单位矩阵，而且我们每次计算前也都会利用矩阵的初等变换把基矩阵变为单位矩阵，所以</a:t>
                </a:r>
                <a:r>
                  <a:rPr lang="en-US" altLang="zh-CN" dirty="0"/>
                  <a:t>B-1</a:t>
                </a:r>
                <a:r>
                  <a:rPr lang="zh-CN" altLang="en-US" dirty="0"/>
                  <a:t>也为单位矩阵。</a:t>
                </a:r>
                <a:endParaRPr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12</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a:t>
                </a:r>
                <a:r>
                  <a:rPr lang="zh-CN" altLang="en-US" dirty="0"/>
                  <a:t>比划标注讲解</a:t>
                </a:r>
                <a:r>
                  <a:rPr lang="en-US" altLang="zh-CN" dirty="0"/>
                  <a:t>】</a:t>
                </a:r>
                <a:r>
                  <a:rPr lang="zh-CN" altLang="en-US" dirty="0"/>
                  <a:t>那么按照单纯形法的步骤，我们用初等行变换，把</a:t>
                </a:r>
                <a:r>
                  <a:rPr lang="en-US" altLang="zh-CN" dirty="0"/>
                  <a:t>x2</a:t>
                </a:r>
                <a:r>
                  <a:rPr lang="zh-CN" altLang="en-US" dirty="0"/>
                  <a:t>这一列变成（</a:t>
                </a:r>
                <a:r>
                  <a:rPr lang="en-US" altLang="zh-CN" dirty="0"/>
                  <a:t>1 0 0</a:t>
                </a:r>
                <a:r>
                  <a:rPr lang="zh-CN" altLang="en-US" dirty="0"/>
                  <a:t>），这时候参照原矩阵，我们可以写出</a:t>
                </a:r>
                <a:r>
                  <a:rPr lang="en-US" altLang="zh-CN" dirty="0"/>
                  <a:t>B2,</a:t>
                </a:r>
                <a:r>
                  <a:rPr lang="zh-CN" altLang="en-US" dirty="0"/>
                  <a:t>所以这时的基可行解，从表里可以看出来是（</a:t>
                </a:r>
                <a:r>
                  <a:rPr lang="en-US" altLang="zh-CN" dirty="0"/>
                  <a:t>050038</a:t>
                </a:r>
                <a:r>
                  <a:rPr lang="zh-CN" altLang="en-US" dirty="0"/>
                  <a:t>），那么现在我们知道了，这一列，就是</a:t>
                </a:r>
                <a14:m>
                  <m:oMath xmlns:m="http://schemas.openxmlformats.org/officeDocument/2006/math">
                    <m:sSup>
                      <m:sSupPr>
                        <m:ctrlPr>
                          <a:rPr lang="en-US" altLang="zh-CN" sz="1200" b="1" i="1" smtClean="0">
                            <a:solidFill>
                              <a:srgbClr val="000000"/>
                            </a:solidFill>
                            <a:latin typeface="Cambria Math" panose="02040503050406030204" pitchFamily="18" charset="0"/>
                            <a:ea typeface="微软雅黑" panose="020B0503020204020204" pitchFamily="34" charset="-122"/>
                          </a:rPr>
                        </m:ctrlPr>
                      </m:sSupPr>
                      <m:e>
                        <m:r>
                          <a:rPr lang="en-US" altLang="zh-CN" sz="1200" b="1" i="1">
                            <a:solidFill>
                              <a:srgbClr val="000000"/>
                            </a:solidFill>
                            <a:latin typeface="Cambria Math"/>
                            <a:ea typeface="微软雅黑" panose="020B0503020204020204" pitchFamily="34" charset="-122"/>
                          </a:rPr>
                          <m:t>𝑩</m:t>
                        </m:r>
                      </m:e>
                      <m:sup>
                        <m:r>
                          <a:rPr lang="en-US" altLang="zh-CN" sz="1200" b="1" i="1">
                            <a:solidFill>
                              <a:srgbClr val="000000"/>
                            </a:solidFill>
                            <a:latin typeface="Cambria Math"/>
                            <a:ea typeface="微软雅黑" panose="020B0503020204020204" pitchFamily="34" charset="-122"/>
                          </a:rPr>
                          <m:t>−</m:t>
                        </m:r>
                        <m:r>
                          <a:rPr lang="en-US" altLang="zh-CN" sz="1200" b="1" i="1">
                            <a:solidFill>
                              <a:srgbClr val="000000"/>
                            </a:solidFill>
                            <a:latin typeface="Cambria Math"/>
                            <a:ea typeface="微软雅黑" panose="020B0503020204020204" pitchFamily="34" charset="-122"/>
                          </a:rPr>
                          <m:t>𝟏</m:t>
                        </m:r>
                      </m:sup>
                    </m:sSup>
                    <m:r>
                      <a:rPr lang="en-US" altLang="zh-CN" sz="1200" b="1" i="1">
                        <a:solidFill>
                          <a:srgbClr val="000000"/>
                        </a:solidFill>
                        <a:latin typeface="Cambria Math"/>
                        <a:ea typeface="微软雅黑" panose="020B0503020204020204" pitchFamily="34" charset="-122"/>
                      </a:rPr>
                      <m:t>𝒃</m:t>
                    </m:r>
                    <m:r>
                      <m:rPr>
                        <m:nor/>
                      </m:rPr>
                      <a:rPr lang="en-US" altLang="zh-CN" sz="900" dirty="0">
                        <a:solidFill>
                          <a:srgbClr val="000000"/>
                        </a:solidFill>
                        <a:latin typeface="Arial" panose="020B0604020202020204" pitchFamily="34" charset="0"/>
                        <a:ea typeface="微软雅黑" panose="020B0503020204020204" pitchFamily="34" charset="-122"/>
                      </a:rPr>
                      <m:t> </m:t>
                    </m:r>
                  </m:oMath>
                </a14:m>
                <a:r>
                  <a:rPr lang="zh-CN" altLang="en-US" dirty="0"/>
                  <a:t>，那么非基变量的系数矩阵，就变成了</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1200" b="1" i="1" smtClean="0">
                            <a:solidFill>
                              <a:schemeClr val="accent2">
                                <a:lumMod val="50000"/>
                              </a:schemeClr>
                            </a:solidFill>
                            <a:latin typeface="Cambria Math"/>
                            <a:ea typeface="微软雅黑" panose="020B0503020204020204" pitchFamily="34" charset="-122"/>
                          </a:rPr>
                          <m:t>𝑩</m:t>
                        </m:r>
                      </m:e>
                      <m:sup>
                        <m:r>
                          <a:rPr lang="en-US" altLang="zh-CN" sz="1200" b="1" i="1">
                            <a:solidFill>
                              <a:schemeClr val="accent2">
                                <a:lumMod val="50000"/>
                              </a:schemeClr>
                            </a:solidFill>
                            <a:latin typeface="Cambria Math"/>
                            <a:ea typeface="微软雅黑" panose="020B0503020204020204" pitchFamily="34" charset="-122"/>
                          </a:rPr>
                          <m:t>−</m:t>
                        </m:r>
                        <m:r>
                          <a:rPr lang="en-US" altLang="zh-CN" sz="1200" b="1" i="1">
                            <a:solidFill>
                              <a:schemeClr val="accent2">
                                <a:lumMod val="50000"/>
                              </a:schemeClr>
                            </a:solidFill>
                            <a:latin typeface="Cambria Math"/>
                            <a:ea typeface="微软雅黑" panose="020B0503020204020204" pitchFamily="34" charset="-122"/>
                          </a:rPr>
                          <m:t>𝟏</m:t>
                        </m:r>
                      </m:sup>
                    </m:sSup>
                    <m:r>
                      <a:rPr lang="en-US" altLang="zh-CN" sz="1200" b="1" i="1">
                        <a:solidFill>
                          <a:schemeClr val="accent2">
                            <a:lumMod val="50000"/>
                          </a:schemeClr>
                        </a:solidFill>
                        <a:latin typeface="Cambria Math"/>
                        <a:ea typeface="微软雅黑" panose="020B0503020204020204" pitchFamily="34" charset="-122"/>
                      </a:rPr>
                      <m:t>𝑵</m:t>
                    </m:r>
                  </m:oMath>
                </a14:m>
                <a:r>
                  <a:rPr lang="zh-CN" altLang="en-US" sz="1200" b="1" i="1" dirty="0">
                    <a:solidFill>
                      <a:schemeClr val="accent2">
                        <a:lumMod val="50000"/>
                      </a:schemeClr>
                    </a:solidFill>
                    <a:latin typeface="Cambria Math"/>
                    <a:ea typeface="微软雅黑" panose="020B0503020204020204" pitchFamily="34" charset="-122"/>
                  </a:rPr>
                  <a:t>，</a:t>
                </a:r>
                <a:r>
                  <a:rPr lang="zh-CN" altLang="en-US" sz="1200" b="0" i="0" dirty="0">
                    <a:solidFill>
                      <a:schemeClr val="accent2">
                        <a:lumMod val="50000"/>
                      </a:schemeClr>
                    </a:solidFill>
                    <a:latin typeface="Cambria Math"/>
                    <a:ea typeface="微软雅黑" panose="020B0503020204020204" pitchFamily="34" charset="-122"/>
                  </a:rPr>
                  <a:t>那么我们来验证一下，</a:t>
                </a:r>
                <a:r>
                  <a:rPr lang="en-US" altLang="zh-CN" sz="1200" b="0" i="0" dirty="0">
                    <a:solidFill>
                      <a:schemeClr val="accent2">
                        <a:lumMod val="50000"/>
                      </a:schemeClr>
                    </a:solidFill>
                    <a:latin typeface="Cambria Math"/>
                    <a:ea typeface="微软雅黑" panose="020B0503020204020204" pitchFamily="34" charset="-122"/>
                  </a:rPr>
                  <a:t>【</a:t>
                </a:r>
                <a:r>
                  <a:rPr lang="zh-CN" altLang="en-US" sz="1200" b="0" i="0" dirty="0">
                    <a:solidFill>
                      <a:schemeClr val="accent2">
                        <a:lumMod val="50000"/>
                      </a:schemeClr>
                    </a:solidFill>
                    <a:latin typeface="Cambria Math"/>
                    <a:ea typeface="微软雅黑" panose="020B0503020204020204" pitchFamily="34" charset="-122"/>
                  </a:rPr>
                  <a:t>黑板演算，算</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1200" b="1" i="1" smtClean="0">
                            <a:solidFill>
                              <a:schemeClr val="accent2">
                                <a:lumMod val="50000"/>
                              </a:schemeClr>
                            </a:solidFill>
                            <a:latin typeface="Cambria Math"/>
                            <a:ea typeface="微软雅黑" panose="020B0503020204020204" pitchFamily="34" charset="-122"/>
                          </a:rPr>
                          <m:t>𝑩</m:t>
                        </m:r>
                      </m:e>
                      <m:sup>
                        <m:r>
                          <a:rPr lang="en-US" altLang="zh-CN" sz="1200" b="1" i="1">
                            <a:solidFill>
                              <a:schemeClr val="accent2">
                                <a:lumMod val="50000"/>
                              </a:schemeClr>
                            </a:solidFill>
                            <a:latin typeface="Cambria Math"/>
                            <a:ea typeface="微软雅黑" panose="020B0503020204020204" pitchFamily="34" charset="-122"/>
                          </a:rPr>
                          <m:t>−</m:t>
                        </m:r>
                        <m:r>
                          <a:rPr lang="en-US" altLang="zh-CN" sz="1200" b="1" i="1">
                            <a:solidFill>
                              <a:schemeClr val="accent2">
                                <a:lumMod val="50000"/>
                              </a:schemeClr>
                            </a:solidFill>
                            <a:latin typeface="Cambria Math"/>
                            <a:ea typeface="微软雅黑" panose="020B0503020204020204" pitchFamily="34" charset="-122"/>
                          </a:rPr>
                          <m:t>𝟏</m:t>
                        </m:r>
                      </m:sup>
                    </m:sSup>
                  </m:oMath>
                </a14:m>
                <a:r>
                  <a:rPr lang="zh-CN" altLang="en-US" sz="1200" b="0" i="0" dirty="0">
                    <a:solidFill>
                      <a:schemeClr val="accent2">
                        <a:lumMod val="50000"/>
                      </a:schemeClr>
                    </a:solidFill>
                    <a:latin typeface="Cambria Math"/>
                    <a:ea typeface="微软雅黑" panose="020B0503020204020204" pitchFamily="34" charset="-122"/>
                  </a:rPr>
                  <a:t>，算</a:t>
                </a:r>
                <a14:m>
                  <m:oMath xmlns:m="http://schemas.openxmlformats.org/officeDocument/2006/math">
                    <m:sSup>
                      <m:sSupPr>
                        <m:ctrlPr>
                          <a:rPr lang="en-US" altLang="zh-CN" sz="1200" b="1" i="1" smtClean="0">
                            <a:solidFill>
                              <a:srgbClr val="000000"/>
                            </a:solidFill>
                            <a:latin typeface="Cambria Math" panose="02040503050406030204" pitchFamily="18" charset="0"/>
                            <a:ea typeface="微软雅黑" panose="020B0503020204020204" pitchFamily="34" charset="-122"/>
                          </a:rPr>
                        </m:ctrlPr>
                      </m:sSupPr>
                      <m:e>
                        <m:r>
                          <a:rPr lang="en-US" altLang="zh-CN" sz="1200" b="1" i="1">
                            <a:solidFill>
                              <a:srgbClr val="000000"/>
                            </a:solidFill>
                            <a:latin typeface="Cambria Math"/>
                            <a:ea typeface="微软雅黑" panose="020B0503020204020204" pitchFamily="34" charset="-122"/>
                          </a:rPr>
                          <m:t>𝑩</m:t>
                        </m:r>
                      </m:e>
                      <m:sup>
                        <m:r>
                          <a:rPr lang="en-US" altLang="zh-CN" sz="1200" b="1" i="1">
                            <a:solidFill>
                              <a:srgbClr val="000000"/>
                            </a:solidFill>
                            <a:latin typeface="Cambria Math"/>
                            <a:ea typeface="微软雅黑" panose="020B0503020204020204" pitchFamily="34" charset="-122"/>
                          </a:rPr>
                          <m:t>−</m:t>
                        </m:r>
                        <m:r>
                          <a:rPr lang="en-US" altLang="zh-CN" sz="1200" b="1" i="1">
                            <a:solidFill>
                              <a:srgbClr val="000000"/>
                            </a:solidFill>
                            <a:latin typeface="Cambria Math"/>
                            <a:ea typeface="微软雅黑" panose="020B0503020204020204" pitchFamily="34" charset="-122"/>
                          </a:rPr>
                          <m:t>𝟏</m:t>
                        </m:r>
                      </m:sup>
                    </m:sSup>
                    <m:r>
                      <a:rPr lang="en-US" altLang="zh-CN" sz="1200" b="1" i="1">
                        <a:solidFill>
                          <a:srgbClr val="000000"/>
                        </a:solidFill>
                        <a:latin typeface="Cambria Math"/>
                        <a:ea typeface="微软雅黑" panose="020B0503020204020204" pitchFamily="34" charset="-122"/>
                      </a:rPr>
                      <m:t>𝒃</m:t>
                    </m:r>
                    <m:r>
                      <m:rPr>
                        <m:nor/>
                      </m:rPr>
                      <a:rPr lang="en-US" altLang="zh-CN" sz="900" dirty="0">
                        <a:solidFill>
                          <a:srgbClr val="000000"/>
                        </a:solidFill>
                        <a:latin typeface="Arial" panose="020B0604020202020204" pitchFamily="34" charset="0"/>
                        <a:ea typeface="微软雅黑" panose="020B0503020204020204" pitchFamily="34" charset="-122"/>
                      </a:rPr>
                      <m:t> </m:t>
                    </m:r>
                  </m:oMath>
                </a14:m>
                <a:r>
                  <a:rPr lang="zh-CN" altLang="en-US" sz="1200" b="0" i="0" dirty="0">
                    <a:solidFill>
                      <a:schemeClr val="accent2">
                        <a:lumMod val="50000"/>
                      </a:schemeClr>
                    </a:solidFill>
                    <a:latin typeface="Cambria Math"/>
                    <a:ea typeface="微软雅黑" panose="020B0503020204020204" pitchFamily="34" charset="-122"/>
                  </a:rPr>
                  <a:t>，算</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1200" b="1" i="1" smtClean="0">
                            <a:solidFill>
                              <a:schemeClr val="accent2">
                                <a:lumMod val="50000"/>
                              </a:schemeClr>
                            </a:solidFill>
                            <a:latin typeface="Cambria Math"/>
                            <a:ea typeface="微软雅黑" panose="020B0503020204020204" pitchFamily="34" charset="-122"/>
                          </a:rPr>
                          <m:t>𝑩</m:t>
                        </m:r>
                      </m:e>
                      <m:sup>
                        <m:r>
                          <a:rPr lang="en-US" altLang="zh-CN" sz="1200" b="1" i="1">
                            <a:solidFill>
                              <a:schemeClr val="accent2">
                                <a:lumMod val="50000"/>
                              </a:schemeClr>
                            </a:solidFill>
                            <a:latin typeface="Cambria Math"/>
                            <a:ea typeface="微软雅黑" panose="020B0503020204020204" pitchFamily="34" charset="-122"/>
                          </a:rPr>
                          <m:t>−</m:t>
                        </m:r>
                        <m:r>
                          <a:rPr lang="en-US" altLang="zh-CN" sz="1200" b="1" i="1">
                            <a:solidFill>
                              <a:schemeClr val="accent2">
                                <a:lumMod val="50000"/>
                              </a:schemeClr>
                            </a:solidFill>
                            <a:latin typeface="Cambria Math"/>
                            <a:ea typeface="微软雅黑" panose="020B0503020204020204" pitchFamily="34" charset="-122"/>
                          </a:rPr>
                          <m:t>𝟏</m:t>
                        </m:r>
                      </m:sup>
                    </m:sSup>
                    <m:r>
                      <a:rPr lang="en-US" altLang="zh-CN" sz="1200" b="1" i="1">
                        <a:solidFill>
                          <a:schemeClr val="accent2">
                            <a:lumMod val="50000"/>
                          </a:schemeClr>
                        </a:solidFill>
                        <a:latin typeface="Cambria Math"/>
                        <a:ea typeface="微软雅黑" panose="020B0503020204020204" pitchFamily="34" charset="-122"/>
                      </a:rPr>
                      <m:t>𝑵</m:t>
                    </m:r>
                  </m:oMath>
                </a14:m>
                <a:r>
                  <a:rPr lang="en-US" altLang="zh-CN" sz="1200" b="0" i="0" dirty="0">
                    <a:solidFill>
                      <a:schemeClr val="accent2">
                        <a:lumMod val="50000"/>
                      </a:schemeClr>
                    </a:solidFill>
                    <a:latin typeface="Cambria Math"/>
                    <a:ea typeface="微软雅黑" panose="020B0503020204020204" pitchFamily="34" charset="-122"/>
                  </a:rPr>
                  <a:t>】</a:t>
                </a:r>
                <a:r>
                  <a:rPr lang="zh-CN" altLang="en-US" sz="1200" b="0" i="0" dirty="0">
                    <a:solidFill>
                      <a:schemeClr val="accent2">
                        <a:lumMod val="50000"/>
                      </a:schemeClr>
                    </a:solidFill>
                    <a:latin typeface="Cambria Math"/>
                    <a:ea typeface="微软雅黑" panose="020B0503020204020204" pitchFamily="34" charset="-122"/>
                  </a:rPr>
                  <a:t>，</a:t>
                </a:r>
                <a:endParaRPr lang="en-US" altLang="zh-CN" sz="1200" b="0" i="0" dirty="0">
                  <a:solidFill>
                    <a:schemeClr val="accent2">
                      <a:lumMod val="50000"/>
                    </a:schemeClr>
                  </a:solidFill>
                  <a:latin typeface="Cambria Math"/>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如果我们用矩阵解释的话，就是左乘</a:t>
                </a:r>
                <a:r>
                  <a:rPr lang="en-US" altLang="zh-CN" dirty="0"/>
                  <a:t>B-1</a:t>
                </a:r>
                <a:r>
                  <a:rPr lang="zh-CN" altLang="en-US" dirty="0"/>
                  <a:t>，怎么转换的呢？</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其实在这里我们已经可以发现由于</a:t>
                </a:r>
                <a:r>
                  <a:rPr lang="zh-CN" altLang="en-US" b="1" dirty="0"/>
                  <a:t>基变量和非基变量的分块关系没有改变</a:t>
                </a:r>
                <a:r>
                  <a:rPr lang="zh-CN" altLang="en-US" dirty="0"/>
                  <a:t>，各部分数字都用左乘B</a:t>
                </a:r>
                <a:r>
                  <a:rPr lang="zh-CN" altLang="en-US" baseline="30000" dirty="0"/>
                  <a:t>-1</a:t>
                </a:r>
                <a:r>
                  <a:rPr lang="zh-CN" altLang="en-US" baseline="0" dirty="0"/>
                  <a:t>后</a:t>
                </a:r>
                <a:r>
                  <a:rPr lang="zh-CN" altLang="en-US" dirty="0"/>
                  <a:t>，初始单位矩阵（即松弛变量对应的系数矩阵这块），经过迭代运算后是就是B</a:t>
                </a:r>
                <a:r>
                  <a:rPr lang="zh-CN" altLang="en-US" baseline="30000" dirty="0"/>
                  <a:t>-1</a:t>
                </a:r>
                <a:r>
                  <a:rPr lang="zh-CN" altLang="en-US" dirty="0"/>
                  <a:t>的值。</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200" b="0" i="0" dirty="0">
                  <a:solidFill>
                    <a:schemeClr val="accent2">
                      <a:lumMod val="50000"/>
                    </a:schemeClr>
                  </a:solidFill>
                  <a:latin typeface="Cambria Math"/>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13</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那么以此类推，当进行到最后一次迭代时，发现所有的检验数全都小于</a:t>
                </a:r>
                <a:r>
                  <a:rPr lang="en-US" altLang="zh-CN" dirty="0"/>
                  <a:t>0</a:t>
                </a:r>
                <a:r>
                  <a:rPr lang="zh-CN" altLang="en-US" dirty="0"/>
                  <a:t>了，也就意味着迭代结束了。此时可以求目标函数了，这里就不多说。</a:t>
                </a:r>
                <a:endParaRPr lang="zh-CN" altLang="en-US" sz="900" dirty="0">
                  <a:solidFill>
                    <a:srgbClr val="000000"/>
                  </a:solidFill>
                  <a:latin typeface="Arial" panose="020B0604020202020204"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那么现在，知道并且验证了</a:t>
                </a:r>
                <a14:m>
                  <m:oMath xmlns:m="http://schemas.openxmlformats.org/officeDocument/2006/math">
                    <m:sSup>
                      <m:sSupPr>
                        <m:ctrlPr>
                          <a:rPr lang="en-US" altLang="zh-CN" sz="1200" b="1" i="1" smtClean="0">
                            <a:solidFill>
                              <a:srgbClr val="000000"/>
                            </a:solidFill>
                            <a:latin typeface="Cambria Math" panose="02040503050406030204" pitchFamily="18" charset="0"/>
                            <a:ea typeface="微软雅黑" panose="020B0503020204020204" pitchFamily="34" charset="-122"/>
                          </a:rPr>
                        </m:ctrlPr>
                      </m:sSupPr>
                      <m:e>
                        <m:r>
                          <a:rPr lang="en-US" altLang="zh-CN" sz="1200" b="1" i="1">
                            <a:solidFill>
                              <a:srgbClr val="000000"/>
                            </a:solidFill>
                            <a:latin typeface="Cambria Math"/>
                            <a:ea typeface="微软雅黑" panose="020B0503020204020204" pitchFamily="34" charset="-122"/>
                          </a:rPr>
                          <m:t>𝑩</m:t>
                        </m:r>
                      </m:e>
                      <m:sup>
                        <m:r>
                          <a:rPr lang="en-US" altLang="zh-CN" sz="1200" b="1" i="1">
                            <a:solidFill>
                              <a:srgbClr val="000000"/>
                            </a:solidFill>
                            <a:latin typeface="Cambria Math"/>
                            <a:ea typeface="微软雅黑" panose="020B0503020204020204" pitchFamily="34" charset="-122"/>
                          </a:rPr>
                          <m:t>−</m:t>
                        </m:r>
                        <m:r>
                          <a:rPr lang="en-US" altLang="zh-CN" sz="1200" b="1" i="1">
                            <a:solidFill>
                              <a:srgbClr val="000000"/>
                            </a:solidFill>
                            <a:latin typeface="Cambria Math"/>
                            <a:ea typeface="微软雅黑" panose="020B0503020204020204" pitchFamily="34" charset="-122"/>
                          </a:rPr>
                          <m:t>𝟏</m:t>
                        </m:r>
                      </m:sup>
                    </m:sSup>
                    <m:r>
                      <a:rPr lang="en-US" altLang="zh-CN" sz="1200" b="1" i="1">
                        <a:solidFill>
                          <a:srgbClr val="000000"/>
                        </a:solidFill>
                        <a:latin typeface="Cambria Math"/>
                        <a:ea typeface="微软雅黑" panose="020B0503020204020204" pitchFamily="34" charset="-122"/>
                      </a:rPr>
                      <m:t>𝒃</m:t>
                    </m:r>
                  </m:oMath>
                </a14:m>
                <a:r>
                  <a:rPr lang="zh-CN" altLang="en-US" dirty="0"/>
                  <a:t>，</a:t>
                </a:r>
                <a14:m>
                  <m:oMath xmlns:m="http://schemas.openxmlformats.org/officeDocument/2006/math">
                    <m:sSub>
                      <m:sSubPr>
                        <m:ctrlPr>
                          <a:rPr lang="en-US" altLang="zh-CN" sz="1200" b="1" i="1" smtClean="0">
                            <a:solidFill>
                              <a:srgbClr val="000000"/>
                            </a:solidFill>
                            <a:latin typeface="Cambria Math" panose="02040503050406030204" pitchFamily="18" charset="0"/>
                            <a:ea typeface="微软雅黑" panose="020B0503020204020204" pitchFamily="34" charset="-122"/>
                          </a:rPr>
                        </m:ctrlPr>
                      </m:sSubPr>
                      <m:e>
                        <m:r>
                          <a:rPr lang="en-US" altLang="zh-CN" sz="1200" b="1" i="1">
                            <a:solidFill>
                              <a:srgbClr val="000000"/>
                            </a:solidFill>
                            <a:latin typeface="Cambria Math"/>
                            <a:ea typeface="微软雅黑" panose="020B0503020204020204" pitchFamily="34" charset="-122"/>
                          </a:rPr>
                          <m:t>𝑪</m:t>
                        </m:r>
                      </m:e>
                      <m:sub>
                        <m:r>
                          <a:rPr lang="en-US" altLang="zh-CN" sz="1200" b="1" i="1">
                            <a:solidFill>
                              <a:srgbClr val="000000"/>
                            </a:solidFill>
                            <a:latin typeface="Cambria Math"/>
                            <a:ea typeface="微软雅黑" panose="020B0503020204020204" pitchFamily="34" charset="-122"/>
                          </a:rPr>
                          <m:t>𝑩</m:t>
                        </m:r>
                      </m:sub>
                    </m:sSub>
                    <m:sSup>
                      <m:sSupPr>
                        <m:ctrlPr>
                          <a:rPr lang="en-US" altLang="zh-CN" sz="1200" b="1" i="1">
                            <a:solidFill>
                              <a:srgbClr val="000000"/>
                            </a:solidFill>
                            <a:latin typeface="Cambria Math" panose="02040503050406030204" pitchFamily="18" charset="0"/>
                            <a:ea typeface="微软雅黑" panose="020B0503020204020204" pitchFamily="34" charset="-122"/>
                          </a:rPr>
                        </m:ctrlPr>
                      </m:sSupPr>
                      <m:e>
                        <m:r>
                          <a:rPr lang="en-US" altLang="zh-CN" sz="1200" b="1" i="1">
                            <a:solidFill>
                              <a:srgbClr val="000000"/>
                            </a:solidFill>
                            <a:latin typeface="Cambria Math"/>
                            <a:ea typeface="微软雅黑" panose="020B0503020204020204" pitchFamily="34" charset="-122"/>
                          </a:rPr>
                          <m:t>𝑩</m:t>
                        </m:r>
                      </m:e>
                      <m:sup>
                        <m:r>
                          <a:rPr lang="en-US" altLang="zh-CN" sz="1200" b="1" i="1">
                            <a:solidFill>
                              <a:srgbClr val="000000"/>
                            </a:solidFill>
                            <a:latin typeface="Cambria Math"/>
                            <a:ea typeface="微软雅黑" panose="020B0503020204020204" pitchFamily="34" charset="-122"/>
                          </a:rPr>
                          <m:t>−</m:t>
                        </m:r>
                        <m:r>
                          <a:rPr lang="en-US" altLang="zh-CN" sz="1200" b="1" i="1">
                            <a:solidFill>
                              <a:srgbClr val="000000"/>
                            </a:solidFill>
                            <a:latin typeface="Cambria Math"/>
                            <a:ea typeface="微软雅黑" panose="020B0503020204020204" pitchFamily="34" charset="-122"/>
                          </a:rPr>
                          <m:t>𝟏</m:t>
                        </m:r>
                      </m:sup>
                    </m:sSup>
                    <m:r>
                      <a:rPr lang="en-US" altLang="zh-CN" sz="1200" b="1" i="1">
                        <a:solidFill>
                          <a:srgbClr val="000000"/>
                        </a:solidFill>
                        <a:latin typeface="Cambria Math"/>
                        <a:ea typeface="微软雅黑" panose="020B0503020204020204" pitchFamily="34" charset="-122"/>
                      </a:rPr>
                      <m:t>𝒃</m:t>
                    </m:r>
                  </m:oMath>
                </a14:m>
                <a:r>
                  <a:rPr lang="zh-CN" altLang="en-US" sz="900" dirty="0">
                    <a:solidFill>
                      <a:srgbClr val="000000"/>
                    </a:solidFill>
                    <a:latin typeface="Arial" panose="020B0604020202020204" pitchFamily="34" charset="0"/>
                    <a:ea typeface="微软雅黑" panose="020B0503020204020204" pitchFamily="34" charset="-122"/>
                  </a:rPr>
                  <a:t>，还有</a:t>
                </a:r>
                <a14:m>
                  <m:oMath xmlns:m="http://schemas.openxmlformats.org/officeDocument/2006/math">
                    <m:sSup>
                      <m:sSupPr>
                        <m:ctrlPr>
                          <a:rPr lang="en-US" altLang="zh-CN" sz="900" b="1" i="1" smtClean="0">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900" b="1" i="1" smtClean="0">
                            <a:solidFill>
                              <a:schemeClr val="accent2">
                                <a:lumMod val="50000"/>
                              </a:schemeClr>
                            </a:solidFill>
                            <a:latin typeface="Cambria Math"/>
                            <a:ea typeface="微软雅黑" panose="020B0503020204020204" pitchFamily="34" charset="-122"/>
                          </a:rPr>
                          <m:t>𝑩</m:t>
                        </m:r>
                      </m:e>
                      <m:sup>
                        <m:r>
                          <a:rPr lang="en-US" altLang="zh-CN" sz="900" b="1" i="1">
                            <a:solidFill>
                              <a:schemeClr val="accent2">
                                <a:lumMod val="50000"/>
                              </a:schemeClr>
                            </a:solidFill>
                            <a:latin typeface="Cambria Math"/>
                            <a:ea typeface="微软雅黑" panose="020B0503020204020204" pitchFamily="34" charset="-122"/>
                          </a:rPr>
                          <m:t>−</m:t>
                        </m:r>
                        <m:r>
                          <a:rPr lang="en-US" altLang="zh-CN" sz="900" b="1" i="1">
                            <a:solidFill>
                              <a:schemeClr val="accent2">
                                <a:lumMod val="50000"/>
                              </a:schemeClr>
                            </a:solidFill>
                            <a:latin typeface="Cambria Math"/>
                            <a:ea typeface="微软雅黑" panose="020B0503020204020204" pitchFamily="34" charset="-122"/>
                          </a:rPr>
                          <m:t>𝟏</m:t>
                        </m:r>
                      </m:sup>
                    </m:sSup>
                    <m:r>
                      <a:rPr lang="en-US" altLang="zh-CN" sz="900" b="1" i="1">
                        <a:solidFill>
                          <a:schemeClr val="accent2">
                            <a:lumMod val="50000"/>
                          </a:schemeClr>
                        </a:solidFill>
                        <a:latin typeface="Cambria Math"/>
                        <a:ea typeface="微软雅黑" panose="020B0503020204020204" pitchFamily="34" charset="-122"/>
                      </a:rPr>
                      <m:t>𝑵</m:t>
                    </m:r>
                  </m:oMath>
                </a14:m>
                <a:r>
                  <a:rPr lang="zh-CN" altLang="en-US" sz="900" dirty="0">
                    <a:solidFill>
                      <a:srgbClr val="000000"/>
                    </a:solidFill>
                    <a:latin typeface="Arial" panose="020B0604020202020204" pitchFamily="34" charset="0"/>
                    <a:ea typeface="微软雅黑" panose="020B0503020204020204" pitchFamily="34" charset="-122"/>
                  </a:rPr>
                  <a:t>等的对应，我们发现，</a:t>
                </a:r>
                <a14:m>
                  <m:oMath xmlns:m="http://schemas.openxmlformats.org/officeDocument/2006/math">
                    <m:sSup>
                      <m:sSupPr>
                        <m:ctrlPr>
                          <a:rPr lang="en-US" altLang="zh-CN" sz="900" b="1" i="1" smtClean="0">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900" b="1" i="1" smtClean="0">
                            <a:solidFill>
                              <a:schemeClr val="accent2">
                                <a:lumMod val="50000"/>
                              </a:schemeClr>
                            </a:solidFill>
                            <a:latin typeface="Cambria Math"/>
                            <a:ea typeface="微软雅黑" panose="020B0503020204020204" pitchFamily="34" charset="-122"/>
                          </a:rPr>
                          <m:t>𝑩</m:t>
                        </m:r>
                      </m:e>
                      <m:sup>
                        <m:r>
                          <a:rPr lang="en-US" altLang="zh-CN" sz="900" b="1" i="1">
                            <a:solidFill>
                              <a:schemeClr val="accent2">
                                <a:lumMod val="50000"/>
                              </a:schemeClr>
                            </a:solidFill>
                            <a:latin typeface="Cambria Math"/>
                            <a:ea typeface="微软雅黑" panose="020B0503020204020204" pitchFamily="34" charset="-122"/>
                          </a:rPr>
                          <m:t>−</m:t>
                        </m:r>
                        <m:r>
                          <a:rPr lang="en-US" altLang="zh-CN" sz="900" b="1" i="1">
                            <a:solidFill>
                              <a:schemeClr val="accent2">
                                <a:lumMod val="50000"/>
                              </a:schemeClr>
                            </a:solidFill>
                            <a:latin typeface="Cambria Math"/>
                            <a:ea typeface="微软雅黑" panose="020B0503020204020204" pitchFamily="34" charset="-122"/>
                          </a:rPr>
                          <m:t>𝟏</m:t>
                        </m:r>
                      </m:sup>
                    </m:sSup>
                  </m:oMath>
                </a14:m>
                <a:r>
                  <a:rPr lang="zh-CN" altLang="en-US" sz="900" dirty="0">
                    <a:solidFill>
                      <a:srgbClr val="000000"/>
                    </a:solidFill>
                    <a:latin typeface="Arial" panose="020B0604020202020204" pitchFamily="34" charset="0"/>
                    <a:ea typeface="微软雅黑" panose="020B0503020204020204" pitchFamily="34" charset="-122"/>
                  </a:rPr>
                  <a:t>看上去起着核心的作用，那么它到底是什么东西，以及怎么起作用的？我们现在进入第二步，对变换实质的了解。</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14</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那么同理我们再来看这个最后一张单纯型表，也是同理，将这一步的基阵取逆，然后用</a:t>
                </a:r>
                <a:r>
                  <a:rPr lang="zh-CN" altLang="en-US" b="1" dirty="0"/>
                  <a:t>原式的</a:t>
                </a:r>
                <a:r>
                  <a:rPr lang="zh-CN" altLang="en-US" dirty="0"/>
                  <a:t>每一列左乘</a:t>
                </a:r>
                <a14:m>
                  <m:oMath xmlns:m="http://schemas.openxmlformats.org/officeDocument/2006/math">
                    <m:sSup>
                      <m:sSupPr>
                        <m:ctrlPr>
                          <a:rPr lang="en-US" altLang="zh-CN" sz="1200" b="1" i="1" smtClean="0">
                            <a:solidFill>
                              <a:srgbClr val="000000"/>
                            </a:solidFill>
                            <a:latin typeface="Cambria Math" panose="02040503050406030204" pitchFamily="18" charset="0"/>
                            <a:ea typeface="微软雅黑" panose="020B0503020204020204" pitchFamily="34" charset="-122"/>
                          </a:rPr>
                        </m:ctrlPr>
                      </m:sSupPr>
                      <m:e>
                        <m:r>
                          <a:rPr lang="en-US" altLang="zh-CN" sz="1200" b="1" i="1">
                            <a:solidFill>
                              <a:srgbClr val="000000"/>
                            </a:solidFill>
                            <a:latin typeface="Cambria Math"/>
                            <a:ea typeface="微软雅黑" panose="020B0503020204020204" pitchFamily="34" charset="-122"/>
                          </a:rPr>
                          <m:t>𝑩</m:t>
                        </m:r>
                      </m:e>
                      <m:sup>
                        <m:r>
                          <a:rPr lang="en-US" altLang="zh-CN" sz="1200" b="1" i="1">
                            <a:solidFill>
                              <a:srgbClr val="000000"/>
                            </a:solidFill>
                            <a:latin typeface="Cambria Math"/>
                            <a:ea typeface="微软雅黑" panose="020B0503020204020204" pitchFamily="34" charset="-122"/>
                          </a:rPr>
                          <m:t>−</m:t>
                        </m:r>
                        <m:r>
                          <a:rPr lang="en-US" altLang="zh-CN" sz="1200" b="1" i="1">
                            <a:solidFill>
                              <a:srgbClr val="000000"/>
                            </a:solidFill>
                            <a:latin typeface="Cambria Math"/>
                            <a:ea typeface="微软雅黑" panose="020B0503020204020204" pitchFamily="34" charset="-122"/>
                          </a:rPr>
                          <m:t>𝟏</m:t>
                        </m:r>
                      </m:sup>
                    </m:sSup>
                    <m:r>
                      <a:rPr lang="zh-CN" altLang="en-US" sz="1200" b="1" i="1" smtClean="0">
                        <a:solidFill>
                          <a:srgbClr val="000000"/>
                        </a:solidFill>
                        <a:latin typeface="Cambria Math"/>
                        <a:ea typeface="微软雅黑" panose="020B0503020204020204" pitchFamily="34" charset="-122"/>
                      </a:rPr>
                      <m:t>。</m:t>
                    </m:r>
                  </m:oMath>
                </a14:m>
                <a:endParaRPr lang="en-US" altLang="zh-CN"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dirty="0"/>
                  <a:t>所以其实这就是我们迭代的时候做初等行变换，实际上在做的事情，就是确定每一次的基变量，然后给它去逆之后，乘到每一列，算出新的右端项和系数矩阵，</a:t>
                </a:r>
                <a:endParaRPr lang="en-US" altLang="zh-CN" b="0"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15</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b="0"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16</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dirty="0"/>
                  <a:t>简化运算和表达：那么我们知道了结果的表现形式之后，就会发现其实运算的核心就是求</a:t>
                </a:r>
                <a14:m>
                  <m:oMath xmlns:m="http://schemas.openxmlformats.org/officeDocument/2006/math">
                    <m:sSup>
                      <m:sSupPr>
                        <m:ctrlPr>
                          <a:rPr lang="en-US" altLang="zh-CN" sz="1200" b="1" i="1" smtClean="0">
                            <a:solidFill>
                              <a:srgbClr val="000000"/>
                            </a:solidFill>
                            <a:latin typeface="Cambria Math" panose="02040503050406030204" pitchFamily="18" charset="0"/>
                            <a:ea typeface="微软雅黑" panose="020B0503020204020204" pitchFamily="34" charset="-122"/>
                          </a:rPr>
                        </m:ctrlPr>
                      </m:sSupPr>
                      <m:e>
                        <m:r>
                          <a:rPr lang="en-US" altLang="zh-CN" sz="1200" b="1" i="1">
                            <a:solidFill>
                              <a:srgbClr val="000000"/>
                            </a:solidFill>
                            <a:latin typeface="Cambria Math"/>
                            <a:ea typeface="微软雅黑" panose="020B0503020204020204" pitchFamily="34" charset="-122"/>
                          </a:rPr>
                          <m:t>𝑩</m:t>
                        </m:r>
                      </m:e>
                      <m:sup>
                        <m:r>
                          <a:rPr lang="en-US" altLang="zh-CN" sz="1200" b="1" i="1">
                            <a:solidFill>
                              <a:srgbClr val="000000"/>
                            </a:solidFill>
                            <a:latin typeface="Cambria Math"/>
                            <a:ea typeface="微软雅黑" panose="020B0503020204020204" pitchFamily="34" charset="-122"/>
                          </a:rPr>
                          <m:t>−</m:t>
                        </m:r>
                        <m:r>
                          <a:rPr lang="en-US" altLang="zh-CN" sz="1200" b="1" i="1">
                            <a:solidFill>
                              <a:srgbClr val="000000"/>
                            </a:solidFill>
                            <a:latin typeface="Cambria Math"/>
                            <a:ea typeface="微软雅黑" panose="020B0503020204020204" pitchFamily="34" charset="-122"/>
                          </a:rPr>
                          <m:t>𝟏</m:t>
                        </m:r>
                      </m:sup>
                    </m:sSup>
                  </m:oMath>
                </a14:m>
                <a:r>
                  <a:rPr lang="zh-CN" altLang="en-US" b="0" dirty="0"/>
                  <a:t>，然后就是用求逆和矩阵乘法代替了初等行变换，其实说实话我觉得真正的在具体数值的计算上也并没有什么简化，还不如几张单纯型表列下来方便清楚，这个大家可以自己看一下书上的第二节改进单纯形法。那么其实主要的意义还是在于了解线性规划的运算实质。上节课秦老师也提到过这个了，对偶问题与原问题是高度相关的，需要我们从最本质的联系出发去了解。而连接这两个问题最关键的要素，就是松弛变量，所以我们用了专门的矩阵，还专门区分了用了</a:t>
                </a:r>
                <a:r>
                  <a:rPr lang="en-US" altLang="zh-CN" b="0" dirty="0"/>
                  <a:t>S1</a:t>
                </a:r>
                <a:r>
                  <a:rPr lang="zh-CN" altLang="en-US" b="0" dirty="0"/>
                  <a:t>、</a:t>
                </a:r>
                <a:r>
                  <a:rPr lang="en-US" altLang="zh-CN" b="0" dirty="0"/>
                  <a:t>S2</a:t>
                </a:r>
                <a:r>
                  <a:rPr lang="zh-CN" altLang="en-US" b="0" dirty="0"/>
                  <a:t>，来一直跟踪它的变化情况，那么最后我们也是发现，其实最优解中松弛变量的检验数，就是对偶问题中最优解的相反数。那么这个我们也会在接下来的具体阐述对偶问题时候进行详细的推导和解释。</a:t>
                </a:r>
                <a:endParaRPr lang="en-US" altLang="zh-CN" b="0"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17</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所谓对偶问题，就是针对同一个问题，或者同一个研究对象，从不同的角度，就有存在两种相对的表述，成为两个相互关联非常紧密的线性规划问题。</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18</a:t>
            </a:fld>
            <a:endParaRPr lang="zh-CN" altLang="en-US"/>
          </a:p>
        </p:txBody>
      </p:sp>
    </p:spTree>
    <p:extLst>
      <p:ext uri="{BB962C8B-B14F-4D97-AF65-F5344CB8AC3E}">
        <p14:creationId xmlns:p14="http://schemas.microsoft.com/office/powerpoint/2010/main" val="359638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利润最大化，成本最小化</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19</a:t>
            </a:fld>
            <a:endParaRPr lang="zh-CN" altLang="en-US"/>
          </a:p>
        </p:txBody>
      </p:sp>
    </p:spTree>
    <p:extLst>
      <p:ext uri="{BB962C8B-B14F-4D97-AF65-F5344CB8AC3E}">
        <p14:creationId xmlns:p14="http://schemas.microsoft.com/office/powerpoint/2010/main" val="2126234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a:t>
            </a:fld>
            <a:endParaRPr lang="zh-CN" altLang="en-US"/>
          </a:p>
        </p:txBody>
      </p:sp>
    </p:spTree>
    <p:extLst>
      <p:ext uri="{BB962C8B-B14F-4D97-AF65-F5344CB8AC3E}">
        <p14:creationId xmlns:p14="http://schemas.microsoft.com/office/powerpoint/2010/main" val="188443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在第一章中我们讨论了工厂生产计划模型的解法，运用上节课我们同学介绍的四步分析法，我们可以很快得到原问题的数学模型，如右边式子所示。</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20</a:t>
            </a:fld>
            <a:endParaRPr lang="zh-CN" altLang="en-US"/>
          </a:p>
        </p:txBody>
      </p:sp>
    </p:spTree>
    <p:extLst>
      <p:ext uri="{BB962C8B-B14F-4D97-AF65-F5344CB8AC3E}">
        <p14:creationId xmlns:p14="http://schemas.microsoft.com/office/powerpoint/2010/main" val="3246184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那现在从另一角度考虑，假设这个工厂的决策者决定不生产产品，而将其所有资源出租或外售，这时共产的决策者就要考虑给每种资源定价对不对，可以肯定的是当我的价格低于我的产品利润的时候，我一般来说会选择继续生产对不对，所以当我假设设备、原材料</a:t>
            </a:r>
            <a:r>
              <a:rPr lang="en-US" altLang="zh-CN" dirty="0"/>
              <a:t>A</a:t>
            </a:r>
            <a:r>
              <a:rPr lang="zh-CN" altLang="en-US" dirty="0"/>
              <a:t>和</a:t>
            </a:r>
            <a:r>
              <a:rPr lang="en-US" altLang="zh-CN" dirty="0"/>
              <a:t>B</a:t>
            </a:r>
            <a:r>
              <a:rPr lang="zh-CN" altLang="en-US" dirty="0"/>
              <a:t>的单位资源定价分别为</a:t>
            </a:r>
            <a:r>
              <a:rPr lang="en-US" altLang="zh-CN" dirty="0"/>
              <a:t>y1y2y3</a:t>
            </a:r>
            <a:r>
              <a:rPr lang="zh-CN" altLang="en-US" dirty="0"/>
              <a:t>时，对于产品</a:t>
            </a:r>
            <a:r>
              <a:rPr lang="en-US" altLang="zh-CN" dirty="0"/>
              <a:t>1</a:t>
            </a:r>
            <a:r>
              <a:rPr lang="zh-CN" altLang="en-US" dirty="0"/>
              <a:t>来说</a:t>
            </a:r>
            <a:r>
              <a:rPr kumimoji="1" lang="es-ES" altLang="zh-CN" sz="1200" b="0" dirty="0">
                <a:latin typeface="Times New Roman" pitchFamily="18" charset="0"/>
              </a:rPr>
              <a:t>Y1 +4Y2 &gt;=2</a:t>
            </a:r>
            <a:r>
              <a:rPr kumimoji="1" lang="zh-CN" altLang="en-US" sz="1200" b="0" dirty="0">
                <a:latin typeface="Times New Roman" pitchFamily="18" charset="0"/>
              </a:rPr>
              <a:t>，对于产品</a:t>
            </a:r>
            <a:r>
              <a:rPr kumimoji="1" lang="en-US" altLang="zh-CN" sz="1200" b="0" dirty="0">
                <a:latin typeface="Times New Roman" pitchFamily="18" charset="0"/>
              </a:rPr>
              <a:t>2</a:t>
            </a:r>
            <a:r>
              <a:rPr kumimoji="1" lang="zh-CN" altLang="en-US" sz="1200" b="0" dirty="0">
                <a:latin typeface="Times New Roman" pitchFamily="18" charset="0"/>
              </a:rPr>
              <a:t>来说，</a:t>
            </a:r>
            <a:r>
              <a:rPr kumimoji="1" lang="es-ES" altLang="zh-CN" sz="1200" b="0" dirty="0">
                <a:latin typeface="Times New Roman" pitchFamily="18" charset="0"/>
              </a:rPr>
              <a:t>2Y1 +4Y3 &gt;=3 </a:t>
            </a:r>
            <a:r>
              <a:rPr kumimoji="1" lang="zh-CN" altLang="en-US" sz="1200" b="0" dirty="0">
                <a:latin typeface="Times New Roman" pitchFamily="18" charset="0"/>
              </a:rPr>
              <a:t>，也就是我们的约束条件，可以理解吗？然后从工厂的决策者来说，当然利润越高越好，但从接受者来看他的支付越少越好，所以工厂的决策者只能在满足大于所有产品利润的条件下，使其总收入尽可能地小，他才可能出租或外售这些物资。对不对。说白了其实考虑的就是</a:t>
            </a:r>
            <a:r>
              <a:rPr lang="zh-CN" altLang="en-US" dirty="0"/>
              <a:t>我最少卖多少钱才能保证不少于生产利润？</a:t>
            </a:r>
            <a:endParaRPr lang="en-US" altLang="zh-CN"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21</a:t>
            </a:fld>
            <a:endParaRPr lang="zh-CN" altLang="en-US"/>
          </a:p>
        </p:txBody>
      </p:sp>
    </p:spTree>
    <p:extLst>
      <p:ext uri="{BB962C8B-B14F-4D97-AF65-F5344CB8AC3E}">
        <p14:creationId xmlns:p14="http://schemas.microsoft.com/office/powerpoint/2010/main" val="3246184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把两个问题和他的数学模型都列在一起，我们来看一下，原问题要求利润最大化，而对偶问题要求成本最小化</a:t>
            </a:r>
            <a:endParaRPr lang="en-US" altLang="zh-CN" dirty="0"/>
          </a:p>
          <a:p>
            <a:r>
              <a:rPr lang="zh-CN" altLang="en-US" dirty="0"/>
              <a:t>我们的对偶问题的目标函数是从买方角度出发的，租金尽可能地小，而约束条件是从卖方角度出发的，租金至少不能低于利润。</a:t>
            </a:r>
            <a:endParaRPr lang="en-US" altLang="zh-CN" dirty="0"/>
          </a:p>
          <a:p>
            <a:r>
              <a:rPr lang="en-US" altLang="zh-CN" dirty="0"/>
              <a:t> </a:t>
            </a:r>
          </a:p>
          <a:p>
            <a:r>
              <a:rPr lang="zh-CN" altLang="en-US" dirty="0"/>
              <a:t>对比两个问题数学模型的对应关系：①两个问题的系数矩阵互为转置。②一个问题变量的个数，等于另一个问题的约束条件的个数。③一个问题的右端常数，是另一个问题的目标函数的系数。若一个问题的目标为“</a:t>
            </a:r>
            <a:r>
              <a:rPr lang="en-US" altLang="zh-CN" dirty="0"/>
              <a:t>max”</a:t>
            </a:r>
            <a:r>
              <a:rPr lang="zh-CN" altLang="en-US" dirty="0"/>
              <a:t>，约束为“≤类型；则另一个问题的目标为“</a:t>
            </a:r>
            <a:r>
              <a:rPr lang="en-US" altLang="zh-CN" dirty="0"/>
              <a:t>min”</a:t>
            </a:r>
            <a:r>
              <a:rPr lang="zh-CN" altLang="en-US" dirty="0"/>
              <a:t>，约束为“≥”类型。</a:t>
            </a:r>
          </a:p>
          <a:p>
            <a:r>
              <a:rPr lang="zh-CN" altLang="en-US" dirty="0"/>
              <a:t>   我们把这种关系称为对偶关系，并且是对称型的对偶问题。</a:t>
            </a:r>
            <a:endParaRPr lang="en-US" altLang="zh-CN" dirty="0"/>
          </a:p>
          <a:p>
            <a:endParaRPr lang="en-US" altLang="zh-CN" dirty="0"/>
          </a:p>
          <a:p>
            <a:pPr eaLnBrk="1" hangingPunct="1">
              <a:lnSpc>
                <a:spcPct val="120000"/>
              </a:lnSpc>
            </a:pPr>
            <a:r>
              <a:rPr lang="zh-CN" altLang="en-US" sz="1200" b="0" baseline="0" dirty="0">
                <a:latin typeface="Times New Roman" panose="02020603050405020304" pitchFamily="18" charset="0"/>
              </a:rPr>
              <a:t> </a:t>
            </a:r>
            <a:r>
              <a:rPr lang="en-US" altLang="zh-CN" sz="1200" b="0" baseline="0" dirty="0">
                <a:latin typeface="Times New Roman" panose="02020603050405020304" pitchFamily="18" charset="0"/>
              </a:rPr>
              <a:t>1  </a:t>
            </a:r>
            <a:r>
              <a:rPr lang="zh-CN" altLang="en-US" sz="1200" b="0" baseline="0" dirty="0">
                <a:latin typeface="Times New Roman" panose="02020603050405020304" pitchFamily="18" charset="0"/>
              </a:rPr>
              <a:t>求目标函数</a:t>
            </a:r>
            <a:r>
              <a:rPr lang="zh-CN" altLang="en-US" sz="1200" b="0" baseline="0" dirty="0">
                <a:solidFill>
                  <a:srgbClr val="FF0000"/>
                </a:solidFill>
                <a:latin typeface="Times New Roman" panose="02020603050405020304" pitchFamily="18" charset="0"/>
              </a:rPr>
              <a:t>最大值</a:t>
            </a:r>
            <a:r>
              <a:rPr lang="zh-CN" altLang="en-US" sz="1200" b="0" baseline="0" dirty="0">
                <a:latin typeface="Times New Roman" panose="02020603050405020304" pitchFamily="18" charset="0"/>
              </a:rPr>
              <a:t>的线性规划问题中有</a:t>
            </a:r>
            <a:r>
              <a:rPr lang="en-US" altLang="zh-CN" sz="1200" b="0" baseline="0" dirty="0">
                <a:solidFill>
                  <a:srgbClr val="FF0000"/>
                </a:solidFill>
                <a:latin typeface="Times New Roman" panose="02020603050405020304" pitchFamily="18" charset="0"/>
              </a:rPr>
              <a:t>n </a:t>
            </a:r>
            <a:r>
              <a:rPr lang="zh-CN" altLang="en-US" sz="1200" b="0" baseline="0" dirty="0">
                <a:solidFill>
                  <a:srgbClr val="FF0000"/>
                </a:solidFill>
                <a:latin typeface="Times New Roman" panose="02020603050405020304" pitchFamily="18" charset="0"/>
              </a:rPr>
              <a:t>个变量 </a:t>
            </a:r>
            <a:r>
              <a:rPr lang="en-US" altLang="zh-CN" sz="1200" b="0" baseline="0" dirty="0">
                <a:solidFill>
                  <a:srgbClr val="FF0000"/>
                </a:solidFill>
                <a:latin typeface="Times New Roman" panose="02020603050405020304" pitchFamily="18" charset="0"/>
              </a:rPr>
              <a:t>m</a:t>
            </a:r>
            <a:r>
              <a:rPr lang="zh-CN" altLang="en-US" sz="1200" b="0" baseline="0" dirty="0">
                <a:solidFill>
                  <a:srgbClr val="FF0000"/>
                </a:solidFill>
                <a:latin typeface="Times New Roman" panose="02020603050405020304" pitchFamily="18" charset="0"/>
              </a:rPr>
              <a:t>个约束条件</a:t>
            </a:r>
            <a:r>
              <a:rPr lang="zh-CN" altLang="en-US" sz="1200" b="0" baseline="0" dirty="0">
                <a:latin typeface="Times New Roman" panose="02020603050405020304" pitchFamily="18" charset="0"/>
              </a:rPr>
              <a:t>，它的约束条件都是</a:t>
            </a:r>
            <a:r>
              <a:rPr lang="zh-CN" altLang="en-US" sz="1200" b="0" baseline="0" dirty="0">
                <a:solidFill>
                  <a:srgbClr val="FF0000"/>
                </a:solidFill>
                <a:latin typeface="Times New Roman" panose="02020603050405020304" pitchFamily="18" charset="0"/>
              </a:rPr>
              <a:t>小于等于</a:t>
            </a:r>
            <a:r>
              <a:rPr lang="zh-CN" altLang="en-US" sz="1200" b="0" baseline="0" dirty="0">
                <a:latin typeface="Times New Roman" panose="02020603050405020304" pitchFamily="18" charset="0"/>
              </a:rPr>
              <a:t>不等式。而其对偶则是求目标函数为</a:t>
            </a:r>
            <a:r>
              <a:rPr lang="zh-CN" altLang="en-US" sz="1200" b="0" baseline="0" dirty="0">
                <a:solidFill>
                  <a:srgbClr val="FF0000"/>
                </a:solidFill>
                <a:latin typeface="Times New Roman" panose="02020603050405020304" pitchFamily="18" charset="0"/>
              </a:rPr>
              <a:t>最小值</a:t>
            </a:r>
            <a:r>
              <a:rPr lang="zh-CN" altLang="en-US" sz="1200" b="0" baseline="0" dirty="0">
                <a:latin typeface="Times New Roman" panose="02020603050405020304" pitchFamily="18" charset="0"/>
              </a:rPr>
              <a:t>的线性规划问题，有</a:t>
            </a:r>
            <a:r>
              <a:rPr lang="en-US" altLang="zh-CN" sz="1200" b="0" baseline="0" dirty="0">
                <a:solidFill>
                  <a:srgbClr val="FF0000"/>
                </a:solidFill>
                <a:latin typeface="Times New Roman" panose="02020603050405020304" pitchFamily="18" charset="0"/>
              </a:rPr>
              <a:t>m</a:t>
            </a:r>
            <a:r>
              <a:rPr lang="zh-CN" altLang="en-US" sz="1200" b="0" baseline="0" dirty="0">
                <a:solidFill>
                  <a:srgbClr val="FF0000"/>
                </a:solidFill>
                <a:latin typeface="Times New Roman" panose="02020603050405020304" pitchFamily="18" charset="0"/>
              </a:rPr>
              <a:t>个变量</a:t>
            </a:r>
            <a:r>
              <a:rPr lang="en-US" altLang="zh-CN" sz="1200" b="0" baseline="0" dirty="0">
                <a:solidFill>
                  <a:srgbClr val="FF0000"/>
                </a:solidFill>
                <a:latin typeface="Times New Roman" panose="02020603050405020304" pitchFamily="18" charset="0"/>
              </a:rPr>
              <a:t>n</a:t>
            </a:r>
            <a:r>
              <a:rPr lang="zh-CN" altLang="en-US" sz="1200" b="0" baseline="0" dirty="0">
                <a:solidFill>
                  <a:srgbClr val="FF0000"/>
                </a:solidFill>
                <a:latin typeface="Times New Roman" panose="02020603050405020304" pitchFamily="18" charset="0"/>
              </a:rPr>
              <a:t>个约束条件</a:t>
            </a:r>
            <a:r>
              <a:rPr lang="zh-CN" altLang="en-US" sz="1200" b="0" baseline="0" dirty="0">
                <a:latin typeface="Times New Roman" panose="02020603050405020304" pitchFamily="18" charset="0"/>
              </a:rPr>
              <a:t>，其约束条件都为</a:t>
            </a:r>
            <a:r>
              <a:rPr lang="zh-CN" altLang="en-US" sz="1200" b="0" baseline="0" dirty="0">
                <a:solidFill>
                  <a:srgbClr val="FF0000"/>
                </a:solidFill>
                <a:latin typeface="Times New Roman" panose="02020603050405020304" pitchFamily="18" charset="0"/>
              </a:rPr>
              <a:t>大于等于</a:t>
            </a:r>
            <a:r>
              <a:rPr lang="zh-CN" altLang="en-US" sz="1200" b="0" baseline="0" dirty="0">
                <a:latin typeface="Times New Roman" panose="02020603050405020304" pitchFamily="18" charset="0"/>
              </a:rPr>
              <a:t>不等式。</a:t>
            </a:r>
          </a:p>
          <a:p>
            <a:pPr eaLnBrk="1" hangingPunct="1">
              <a:lnSpc>
                <a:spcPct val="120000"/>
              </a:lnSpc>
            </a:pPr>
            <a:r>
              <a:rPr lang="zh-CN" altLang="en-US" sz="1200" b="0" baseline="0" dirty="0">
                <a:latin typeface="Times New Roman" panose="02020603050405020304" pitchFamily="18" charset="0"/>
              </a:rPr>
              <a:t>      </a:t>
            </a:r>
            <a:r>
              <a:rPr lang="en-US" altLang="zh-CN" sz="1200" b="0" baseline="0" dirty="0">
                <a:latin typeface="Times New Roman" panose="02020603050405020304" pitchFamily="18" charset="0"/>
              </a:rPr>
              <a:t>2  </a:t>
            </a:r>
            <a:r>
              <a:rPr lang="zh-CN" altLang="en-US" sz="1200" b="0" baseline="0" dirty="0">
                <a:latin typeface="Times New Roman" panose="02020603050405020304" pitchFamily="18" charset="0"/>
              </a:rPr>
              <a:t>原问题的</a:t>
            </a:r>
            <a:r>
              <a:rPr lang="zh-CN" altLang="en-US" sz="1200" b="0" baseline="0" dirty="0">
                <a:solidFill>
                  <a:srgbClr val="FF0000"/>
                </a:solidFill>
                <a:latin typeface="Times New Roman" panose="02020603050405020304" pitchFamily="18" charset="0"/>
              </a:rPr>
              <a:t>目标函数中的变量系数</a:t>
            </a:r>
            <a:r>
              <a:rPr lang="zh-CN" altLang="en-US" sz="1200" b="0" baseline="0" dirty="0">
                <a:latin typeface="Times New Roman" panose="02020603050405020304" pitchFamily="18" charset="0"/>
              </a:rPr>
              <a:t>为对偶问题中的</a:t>
            </a:r>
            <a:r>
              <a:rPr lang="zh-CN" altLang="en-US" sz="1200" b="0" baseline="0" dirty="0">
                <a:solidFill>
                  <a:srgbClr val="FF0000"/>
                </a:solidFill>
                <a:latin typeface="Times New Roman" panose="02020603050405020304" pitchFamily="18" charset="0"/>
              </a:rPr>
              <a:t>约束条件的右边常数项</a:t>
            </a:r>
            <a:r>
              <a:rPr lang="zh-CN" altLang="en-US" sz="1200" b="0" baseline="0" dirty="0">
                <a:latin typeface="Times New Roman" panose="02020603050405020304" pitchFamily="18" charset="0"/>
              </a:rPr>
              <a:t>，并且原问题的目标函数中的</a:t>
            </a:r>
            <a:r>
              <a:rPr lang="zh-CN" altLang="en-US" sz="1200" b="0" baseline="0" dirty="0">
                <a:solidFill>
                  <a:srgbClr val="FF0000"/>
                </a:solidFill>
                <a:latin typeface="Times New Roman" panose="02020603050405020304" pitchFamily="18" charset="0"/>
              </a:rPr>
              <a:t>第</a:t>
            </a:r>
            <a:r>
              <a:rPr lang="en-US" altLang="zh-CN" sz="1200" b="0" baseline="0" dirty="0" err="1">
                <a:solidFill>
                  <a:srgbClr val="FF0000"/>
                </a:solidFill>
                <a:latin typeface="Times New Roman" panose="02020603050405020304" pitchFamily="18" charset="0"/>
              </a:rPr>
              <a:t>i</a:t>
            </a:r>
            <a:r>
              <a:rPr lang="zh-CN" altLang="en-US" sz="1200" b="0" baseline="0" dirty="0">
                <a:solidFill>
                  <a:srgbClr val="FF0000"/>
                </a:solidFill>
                <a:latin typeface="Times New Roman" panose="02020603050405020304" pitchFamily="18" charset="0"/>
              </a:rPr>
              <a:t>个</a:t>
            </a:r>
            <a:r>
              <a:rPr lang="zh-CN" altLang="en-US" sz="1200" b="0" baseline="0" dirty="0">
                <a:latin typeface="Times New Roman" panose="02020603050405020304" pitchFamily="18" charset="0"/>
              </a:rPr>
              <a:t>变量的系数就等于对偶问题中的第</a:t>
            </a:r>
            <a:r>
              <a:rPr lang="en-US" altLang="zh-CN" sz="1200" b="0" baseline="0" dirty="0" err="1">
                <a:latin typeface="Times New Roman" panose="02020603050405020304" pitchFamily="18" charset="0"/>
              </a:rPr>
              <a:t>i</a:t>
            </a:r>
            <a:r>
              <a:rPr lang="zh-CN" altLang="en-US" sz="1200" b="0" baseline="0" dirty="0">
                <a:latin typeface="Times New Roman" panose="02020603050405020304" pitchFamily="18" charset="0"/>
              </a:rPr>
              <a:t>个约束条件的右边常数项。</a:t>
            </a:r>
          </a:p>
          <a:p>
            <a:pPr eaLnBrk="1" hangingPunct="1">
              <a:lnSpc>
                <a:spcPct val="120000"/>
              </a:lnSpc>
            </a:pPr>
            <a:r>
              <a:rPr lang="zh-CN" altLang="en-US" sz="1200" b="0" baseline="0" dirty="0">
                <a:latin typeface="Times New Roman" panose="02020603050405020304" pitchFamily="18" charset="0"/>
              </a:rPr>
              <a:t>      </a:t>
            </a:r>
            <a:r>
              <a:rPr lang="en-US" altLang="zh-CN" sz="1200" b="0" baseline="0" dirty="0">
                <a:latin typeface="Times New Roman" panose="02020603050405020304" pitchFamily="18" charset="0"/>
              </a:rPr>
              <a:t>3  </a:t>
            </a:r>
            <a:r>
              <a:rPr lang="zh-CN" altLang="en-US" sz="1200" b="0" baseline="0" dirty="0">
                <a:latin typeface="Times New Roman" panose="02020603050405020304" pitchFamily="18" charset="0"/>
              </a:rPr>
              <a:t>原问题的</a:t>
            </a:r>
            <a:r>
              <a:rPr lang="zh-CN" altLang="en-US" sz="1200" b="0" baseline="0" dirty="0">
                <a:solidFill>
                  <a:srgbClr val="FF0000"/>
                </a:solidFill>
                <a:latin typeface="Times New Roman" panose="02020603050405020304" pitchFamily="18" charset="0"/>
              </a:rPr>
              <a:t>约束条件的右边常数项</a:t>
            </a:r>
            <a:r>
              <a:rPr lang="zh-CN" altLang="en-US" sz="1200" b="0" baseline="0" dirty="0">
                <a:latin typeface="Times New Roman" panose="02020603050405020304" pitchFamily="18" charset="0"/>
              </a:rPr>
              <a:t>为对偶问题的</a:t>
            </a:r>
            <a:r>
              <a:rPr lang="zh-CN" altLang="en-US" sz="1200" b="0" baseline="0" dirty="0">
                <a:solidFill>
                  <a:srgbClr val="FF0000"/>
                </a:solidFill>
                <a:latin typeface="Times New Roman" panose="02020603050405020304" pitchFamily="18" charset="0"/>
              </a:rPr>
              <a:t>目标函数中的变量的系数</a:t>
            </a:r>
            <a:r>
              <a:rPr lang="zh-CN" altLang="en-US" sz="1200" b="0" baseline="0" dirty="0">
                <a:latin typeface="Times New Roman" panose="02020603050405020304" pitchFamily="18" charset="0"/>
              </a:rPr>
              <a:t>。并且原问题的第</a:t>
            </a:r>
            <a:r>
              <a:rPr lang="en-US" altLang="zh-CN" sz="1200" b="0" baseline="0" dirty="0" err="1">
                <a:latin typeface="Times New Roman" panose="02020603050405020304" pitchFamily="18" charset="0"/>
              </a:rPr>
              <a:t>i</a:t>
            </a:r>
            <a:r>
              <a:rPr lang="zh-CN" altLang="en-US" sz="1200" b="0" baseline="0" dirty="0">
                <a:latin typeface="Times New Roman" panose="02020603050405020304" pitchFamily="18" charset="0"/>
              </a:rPr>
              <a:t>个约束条件的右边常数项就等于零对偶问题的目标函数中的第</a:t>
            </a:r>
            <a:r>
              <a:rPr lang="en-US" altLang="zh-CN" sz="1200" b="0" baseline="0" dirty="0" err="1">
                <a:latin typeface="Times New Roman" panose="02020603050405020304" pitchFamily="18" charset="0"/>
              </a:rPr>
              <a:t>i</a:t>
            </a:r>
            <a:r>
              <a:rPr lang="zh-CN" altLang="en-US" sz="1200" b="0" baseline="0" dirty="0">
                <a:latin typeface="Times New Roman" panose="02020603050405020304" pitchFamily="18" charset="0"/>
              </a:rPr>
              <a:t>个变量的系数。</a:t>
            </a:r>
          </a:p>
          <a:p>
            <a:pPr eaLnBrk="1" hangingPunct="1">
              <a:lnSpc>
                <a:spcPct val="120000"/>
              </a:lnSpc>
            </a:pPr>
            <a:r>
              <a:rPr lang="zh-CN" altLang="en-US" sz="1200" b="0" baseline="0" dirty="0">
                <a:latin typeface="Times New Roman" panose="02020603050405020304" pitchFamily="18" charset="0"/>
              </a:rPr>
              <a:t>      </a:t>
            </a:r>
            <a:r>
              <a:rPr lang="en-US" altLang="zh-CN" sz="1200" b="0" baseline="0" dirty="0">
                <a:latin typeface="Times New Roman" panose="02020603050405020304" pitchFamily="18" charset="0"/>
              </a:rPr>
              <a:t>4   </a:t>
            </a:r>
            <a:r>
              <a:rPr lang="zh-CN" altLang="en-US" sz="1200" b="0" baseline="0" dirty="0">
                <a:latin typeface="Times New Roman" panose="02020603050405020304" pitchFamily="18" charset="0"/>
              </a:rPr>
              <a:t>对偶问题的约束条件的系数矩阵</a:t>
            </a:r>
            <a:r>
              <a:rPr lang="en-US" altLang="zh-CN" sz="1200" b="0" baseline="0" dirty="0">
                <a:latin typeface="Times New Roman" panose="02020603050405020304" pitchFamily="18" charset="0"/>
              </a:rPr>
              <a:t>A</a:t>
            </a:r>
            <a:r>
              <a:rPr lang="zh-CN" altLang="en-US" sz="1200" b="0" baseline="0" dirty="0">
                <a:latin typeface="Times New Roman" panose="02020603050405020304" pitchFamily="18" charset="0"/>
              </a:rPr>
              <a:t>是原问题约束矩阵的</a:t>
            </a:r>
            <a:r>
              <a:rPr lang="zh-CN" altLang="en-US" sz="1200" b="0" baseline="0" dirty="0">
                <a:solidFill>
                  <a:srgbClr val="FF0000"/>
                </a:solidFill>
                <a:latin typeface="Times New Roman" panose="02020603050405020304" pitchFamily="18" charset="0"/>
              </a:rPr>
              <a:t>转置</a:t>
            </a:r>
            <a:r>
              <a:rPr lang="zh-CN" altLang="en-US" sz="1200" b="0" baseline="0" dirty="0">
                <a:latin typeface="Times New Roman" panose="02020603050405020304" pitchFamily="18" charset="0"/>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22</a:t>
            </a:fld>
            <a:endParaRPr lang="zh-CN" altLang="en-US"/>
          </a:p>
        </p:txBody>
      </p:sp>
    </p:spTree>
    <p:extLst>
      <p:ext uri="{BB962C8B-B14F-4D97-AF65-F5344CB8AC3E}">
        <p14:creationId xmlns:p14="http://schemas.microsoft.com/office/powerpoint/2010/main" val="3246184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我们再从另一个角度来探讨一下对偶问题。</a:t>
            </a:r>
            <a:endParaRPr lang="en-US" altLang="zh-CN" dirty="0"/>
          </a:p>
          <a:p>
            <a:r>
              <a:rPr lang="zh-CN" altLang="en-US" dirty="0"/>
              <a:t>我们已知检验数的表达式是</a:t>
            </a:r>
            <a:r>
              <a:rPr lang="en-US" altLang="zh-CN" dirty="0"/>
              <a:t>……</a:t>
            </a:r>
            <a:r>
              <a:rPr lang="zh-CN" altLang="en-US" dirty="0"/>
              <a:t>和</a:t>
            </a:r>
            <a:r>
              <a:rPr lang="en-US" altLang="zh-CN" dirty="0"/>
              <a:t>……</a:t>
            </a:r>
            <a:r>
              <a:rPr lang="zh-CN" altLang="en-US" dirty="0"/>
              <a:t>，当检验数小于等于</a:t>
            </a:r>
            <a:r>
              <a:rPr lang="en-US" altLang="zh-CN" dirty="0"/>
              <a:t>0</a:t>
            </a:r>
            <a:r>
              <a:rPr lang="zh-CN" altLang="en-US" dirty="0"/>
              <a:t>时，表示得到线性规划问题的最优解，这里我们把</a:t>
            </a:r>
            <a:r>
              <a:rPr lang="en-US" altLang="zh-CN" dirty="0"/>
              <a:t>CBB-1</a:t>
            </a:r>
            <a:r>
              <a:rPr lang="zh-CN" altLang="en-US" dirty="0"/>
              <a:t>记为</a:t>
            </a:r>
            <a:r>
              <a:rPr lang="en-US" altLang="zh-CN" dirty="0"/>
              <a:t>Y</a:t>
            </a:r>
            <a:r>
              <a:rPr lang="zh-CN" altLang="en-US" dirty="0"/>
              <a:t>，</a:t>
            </a:r>
            <a:r>
              <a:rPr lang="en-US" altLang="zh-CN" dirty="0"/>
              <a:t>Y</a:t>
            </a:r>
            <a:r>
              <a:rPr lang="zh-CN" altLang="en-US" dirty="0"/>
              <a:t>是大于等于</a:t>
            </a:r>
            <a:r>
              <a:rPr lang="en-US" altLang="zh-CN" dirty="0"/>
              <a:t>0</a:t>
            </a:r>
            <a:r>
              <a:rPr lang="zh-CN" altLang="en-US" dirty="0"/>
              <a:t>的，这个没问题吧。</a:t>
            </a:r>
            <a:endParaRPr lang="en-US" altLang="zh-CN" dirty="0"/>
          </a:p>
          <a:p>
            <a:r>
              <a:rPr lang="zh-CN" altLang="en-US" dirty="0"/>
              <a:t>因为基变量对应的检验数为</a:t>
            </a:r>
            <a:r>
              <a:rPr lang="en-US" altLang="zh-CN" dirty="0"/>
              <a:t>0</a:t>
            </a:r>
            <a:r>
              <a:rPr lang="zh-CN" altLang="en-US" dirty="0"/>
              <a:t>，所以我们可以把包括基变量在内的所有检验数统一用</a:t>
            </a:r>
            <a:r>
              <a:rPr lang="en-US" altLang="zh-CN" dirty="0"/>
              <a:t>C-CBB-1A</a:t>
            </a:r>
            <a:r>
              <a:rPr lang="zh-CN" altLang="en-US" dirty="0"/>
              <a:t>来表达，可以得到它小于等于</a:t>
            </a:r>
            <a:r>
              <a:rPr lang="en-US" altLang="zh-CN" dirty="0"/>
              <a:t>0</a:t>
            </a:r>
            <a:r>
              <a:rPr lang="zh-CN" altLang="en-US" dirty="0"/>
              <a:t>，即</a:t>
            </a:r>
            <a:r>
              <a:rPr lang="en-US" altLang="zh-CN" dirty="0"/>
              <a:t>YA</a:t>
            </a:r>
            <a:r>
              <a:rPr lang="zh-CN" altLang="en-US" dirty="0"/>
              <a:t>大于等于</a:t>
            </a:r>
            <a:r>
              <a:rPr lang="en-US" altLang="zh-CN" dirty="0"/>
              <a:t>C</a:t>
            </a:r>
            <a:r>
              <a:rPr lang="zh-CN" altLang="en-US" dirty="0"/>
              <a:t>，经过简单变形同乘</a:t>
            </a:r>
            <a:r>
              <a:rPr lang="en-US" altLang="zh-CN" dirty="0"/>
              <a:t>b</a:t>
            </a:r>
            <a:r>
              <a:rPr lang="zh-CN" altLang="en-US" dirty="0"/>
              <a:t>，我们可以得到</a:t>
            </a:r>
            <a:r>
              <a:rPr lang="en-US" altLang="zh-CN" dirty="0"/>
              <a:t>YB=CBB-1b,</a:t>
            </a:r>
            <a:r>
              <a:rPr lang="zh-CN" altLang="en-US" dirty="0"/>
              <a:t>而目标函数</a:t>
            </a:r>
            <a:r>
              <a:rPr lang="en-US" altLang="zh-CN" dirty="0"/>
              <a:t>z=CBB-1b</a:t>
            </a:r>
            <a:r>
              <a:rPr lang="zh-CN" altLang="en-US" dirty="0"/>
              <a:t>对不对，</a:t>
            </a:r>
            <a:r>
              <a:rPr lang="en-US" altLang="zh-CN" dirty="0"/>
              <a:t>Y</a:t>
            </a:r>
            <a:r>
              <a:rPr lang="zh-CN" altLang="en-US" dirty="0"/>
              <a:t>的上界无限大，那么</a:t>
            </a:r>
            <a:r>
              <a:rPr lang="en-US" altLang="zh-CN" dirty="0"/>
              <a:t>z</a:t>
            </a:r>
            <a:r>
              <a:rPr lang="zh-CN" altLang="en-US" dirty="0"/>
              <a:t>只有最小值。根据这些我们可以写成对偶问题数学模型。</a:t>
            </a:r>
            <a:endParaRPr lang="en-US" altLang="zh-CN" dirty="0"/>
          </a:p>
          <a:p>
            <a:r>
              <a:rPr lang="zh-CN" altLang="en-US" dirty="0"/>
              <a:t>这里的</a:t>
            </a:r>
            <a:r>
              <a:rPr lang="en-US" altLang="zh-CN" dirty="0"/>
              <a:t>CBB-1</a:t>
            </a:r>
            <a:r>
              <a:rPr lang="zh-CN" altLang="en-US" dirty="0"/>
              <a:t>是什么呢，我们在第四节影子价格里面会讲到。</a:t>
            </a:r>
            <a:endParaRPr lang="en-US" altLang="zh-CN" dirty="0"/>
          </a:p>
          <a:p>
            <a:endParaRPr lang="en-US" altLang="zh-CN" dirty="0"/>
          </a:p>
          <a:p>
            <a:r>
              <a:rPr lang="zh-CN" altLang="en-US" dirty="0"/>
              <a:t>单位资源变化所引起的目标函数的最优值的变化。</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23</a:t>
            </a:fld>
            <a:endParaRPr lang="zh-CN" altLang="en-US"/>
          </a:p>
        </p:txBody>
      </p:sp>
    </p:spTree>
    <p:extLst>
      <p:ext uri="{BB962C8B-B14F-4D97-AF65-F5344CB8AC3E}">
        <p14:creationId xmlns:p14="http://schemas.microsoft.com/office/powerpoint/2010/main" val="515665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24</a:t>
            </a:fld>
            <a:endParaRPr lang="zh-CN" altLang="en-US"/>
          </a:p>
        </p:txBody>
      </p:sp>
    </p:spTree>
    <p:extLst>
      <p:ext uri="{BB962C8B-B14F-4D97-AF65-F5344CB8AC3E}">
        <p14:creationId xmlns:p14="http://schemas.microsoft.com/office/powerpoint/2010/main" val="3596383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现在我们可以很快写出原问题和对偶问题的数学模型了</a:t>
            </a:r>
            <a:r>
              <a:rPr lang="zh-CN" altLang="en-US"/>
              <a:t>，上面两个数学模型</a:t>
            </a:r>
            <a:r>
              <a:rPr lang="zh-CN" altLang="en-US" dirty="0"/>
              <a:t>的对应关系我们刚刚说过：①两个问题的系数矩阵互为转置。②一个问题变量的个数，等于另一个问题的约束条件的个数。等等</a:t>
            </a:r>
            <a:endParaRPr lang="en-US" altLang="zh-CN" dirty="0"/>
          </a:p>
          <a:p>
            <a:r>
              <a:rPr lang="zh-CN" altLang="en-US" dirty="0"/>
              <a:t>将这种原问题与对偶问题的变换关系成为对称形式。</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25</a:t>
            </a:fld>
            <a:endParaRPr lang="zh-CN" altLang="en-US"/>
          </a:p>
        </p:txBody>
      </p:sp>
    </p:spTree>
    <p:extLst>
      <p:ext uri="{BB962C8B-B14F-4D97-AF65-F5344CB8AC3E}">
        <p14:creationId xmlns:p14="http://schemas.microsoft.com/office/powerpoint/2010/main" val="905177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如果遇到原问题约束条件中含有等式约束条件时，把等式改写为两个不等式（含义不变），然后按照对称型对偶问题的写法写出它的对偶问题，经过简单地变形得到我们右下角的表达形式，令</a:t>
            </a:r>
            <a:r>
              <a:rPr lang="en-US" altLang="zh-CN" dirty="0" err="1"/>
              <a:t>yi</a:t>
            </a:r>
            <a:r>
              <a:rPr lang="en-US" altLang="zh-CN" dirty="0"/>
              <a:t>=</a:t>
            </a:r>
            <a:r>
              <a:rPr lang="en-US" altLang="zh-CN" dirty="0" err="1"/>
              <a:t>yi</a:t>
            </a:r>
            <a:r>
              <a:rPr lang="zh-CN" altLang="en-US" dirty="0"/>
              <a:t>‘</a:t>
            </a:r>
            <a:r>
              <a:rPr lang="en-US" altLang="zh-CN" dirty="0"/>
              <a:t>-</a:t>
            </a:r>
            <a:r>
              <a:rPr lang="en-US" altLang="zh-CN" dirty="0" err="1"/>
              <a:t>yi</a:t>
            </a:r>
            <a:r>
              <a:rPr lang="zh-CN" altLang="en-US" dirty="0"/>
              <a:t>’‘’，很容易发现我们的</a:t>
            </a:r>
            <a:r>
              <a:rPr lang="en-US" altLang="zh-CN" dirty="0" err="1"/>
              <a:t>yi</a:t>
            </a:r>
            <a:r>
              <a:rPr lang="zh-CN" altLang="en-US" dirty="0"/>
              <a:t>可正可负</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26</a:t>
            </a:fld>
            <a:endParaRPr lang="zh-CN" altLang="en-US"/>
          </a:p>
        </p:txBody>
      </p:sp>
    </p:spTree>
    <p:extLst>
      <p:ext uri="{BB962C8B-B14F-4D97-AF65-F5344CB8AC3E}">
        <p14:creationId xmlns:p14="http://schemas.microsoft.com/office/powerpoint/2010/main" val="1478048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我们在来分析一下两个数学模型之间的关系，大家也可以看书</a:t>
            </a:r>
            <a:r>
              <a:rPr lang="en-US" altLang="zh-CN" dirty="0"/>
              <a:t>56</a:t>
            </a:r>
            <a:r>
              <a:rPr lang="zh-CN" altLang="en-US" dirty="0"/>
              <a:t>页表</a:t>
            </a:r>
            <a:r>
              <a:rPr lang="en-US" altLang="zh-CN" dirty="0"/>
              <a:t>2-4</a:t>
            </a:r>
            <a:r>
              <a:rPr lang="zh-CN" altLang="en-US" dirty="0"/>
              <a:t>，其实应该不用我再多讲了，前面问题引入的时候提到过好多次了，大家就注意一下大于号小于号之间的关系，就是以</a:t>
            </a:r>
            <a:r>
              <a:rPr lang="en-US" altLang="zh-CN" dirty="0"/>
              <a:t>max</a:t>
            </a:r>
            <a:r>
              <a:rPr lang="zh-CN" altLang="en-US" dirty="0"/>
              <a:t>为原问题，</a:t>
            </a:r>
            <a:r>
              <a:rPr lang="en-US" altLang="zh-CN" dirty="0"/>
              <a:t>min</a:t>
            </a:r>
            <a:r>
              <a:rPr lang="zh-CN" altLang="en-US" dirty="0"/>
              <a:t>为对偶问题，则原问题约束条件中的符号，与对偶问题变量的符号相反，而原问题变量的符号与对偶问题约束条件中的符号相同。</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27</a:t>
            </a:fld>
            <a:endParaRPr lang="zh-CN" altLang="en-US"/>
          </a:p>
        </p:txBody>
      </p:sp>
    </p:spTree>
    <p:extLst>
      <p:ext uri="{BB962C8B-B14F-4D97-AF65-F5344CB8AC3E}">
        <p14:creationId xmlns:p14="http://schemas.microsoft.com/office/powerpoint/2010/main" val="2704120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用矩阵表达可能更加清楚一点</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28</a:t>
            </a:fld>
            <a:endParaRPr lang="zh-CN" altLang="en-US"/>
          </a:p>
        </p:txBody>
      </p:sp>
    </p:spTree>
    <p:extLst>
      <p:ext uri="{BB962C8B-B14F-4D97-AF65-F5344CB8AC3E}">
        <p14:creationId xmlns:p14="http://schemas.microsoft.com/office/powerpoint/2010/main" val="461940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用原问题和对偶问题之间的关系，我们来看一道例题，看看各位能不能做对。问题还是很简单地，要不我们直接过一下。，先将原问题转化为对称形式，再跟进对偶规则写出其对偶问题。我们也可以根据刚才给的两个箭头直接一步到位，只是</a:t>
            </a:r>
            <a:r>
              <a:rPr lang="en-US" altLang="zh-CN" dirty="0" err="1"/>
              <a:t>yi</a:t>
            </a:r>
            <a:r>
              <a:rPr lang="zh-CN" altLang="en-US" dirty="0"/>
              <a:t>的取值不全是大于</a:t>
            </a:r>
            <a:r>
              <a:rPr lang="en-US" altLang="zh-CN" dirty="0"/>
              <a:t>0</a:t>
            </a:r>
            <a:r>
              <a:rPr lang="zh-CN" altLang="en-US" dirty="0"/>
              <a:t>，因为我们讨论问题常常在标准形式下进行，所以这种方法更加实用点，当然看情况。</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29</a:t>
            </a:fld>
            <a:endParaRPr lang="zh-CN" altLang="en-US"/>
          </a:p>
        </p:txBody>
      </p:sp>
    </p:spTree>
    <p:extLst>
      <p:ext uri="{BB962C8B-B14F-4D97-AF65-F5344CB8AC3E}">
        <p14:creationId xmlns:p14="http://schemas.microsoft.com/office/powerpoint/2010/main" val="8616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做一个对比的</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a:t>
            </a:fld>
            <a:endParaRPr lang="zh-CN" altLang="en-US"/>
          </a:p>
        </p:txBody>
      </p:sp>
    </p:spTree>
    <p:extLst>
      <p:ext uri="{BB962C8B-B14F-4D97-AF65-F5344CB8AC3E}">
        <p14:creationId xmlns:p14="http://schemas.microsoft.com/office/powerpoint/2010/main" val="1511039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这个证明还算简单，我已经列在上面了，大家可以自己看一下，</a:t>
            </a:r>
            <a:r>
              <a:rPr lang="en-US" altLang="zh-CN" dirty="0"/>
              <a:t>P</a:t>
            </a:r>
            <a:r>
              <a:rPr lang="zh-CN" altLang="en-US" dirty="0"/>
              <a:t>为原问题，</a:t>
            </a:r>
            <a:r>
              <a:rPr lang="en-US" altLang="zh-CN" dirty="0"/>
              <a:t>D</a:t>
            </a:r>
            <a:r>
              <a:rPr lang="zh-CN" altLang="en-US" dirty="0"/>
              <a:t>为对偶问题，那么我们知道求</a:t>
            </a:r>
            <a:r>
              <a:rPr lang="en-US" altLang="zh-CN" dirty="0"/>
              <a:t>w</a:t>
            </a:r>
            <a:r>
              <a:rPr lang="zh-CN" altLang="en-US" dirty="0"/>
              <a:t>的最小值，就是求</a:t>
            </a:r>
            <a:r>
              <a:rPr lang="en-US" altLang="zh-CN" dirty="0"/>
              <a:t>-w</a:t>
            </a:r>
            <a:r>
              <a:rPr lang="zh-CN" altLang="en-US" dirty="0"/>
              <a:t>的最大值，没有问题，所以我们的对偶问题</a:t>
            </a:r>
            <a:r>
              <a:rPr lang="en-US" altLang="zh-CN" dirty="0"/>
              <a:t>D</a:t>
            </a:r>
            <a:r>
              <a:rPr lang="zh-CN" altLang="en-US" dirty="0"/>
              <a:t>可以改写为</a:t>
            </a:r>
            <a:r>
              <a:rPr lang="en-US" altLang="zh-CN" dirty="0"/>
              <a:t>max</a:t>
            </a:r>
            <a:r>
              <a:rPr lang="zh-CN" altLang="en-US" dirty="0"/>
              <a:t>（</a:t>
            </a:r>
            <a:r>
              <a:rPr lang="en-US" altLang="zh-CN" dirty="0"/>
              <a:t>-w</a:t>
            </a:r>
            <a:r>
              <a:rPr lang="zh-CN" altLang="en-US" dirty="0"/>
              <a:t>），统一成目标函数为</a:t>
            </a:r>
            <a:r>
              <a:rPr lang="en-US" altLang="zh-CN" dirty="0"/>
              <a:t>max</a:t>
            </a:r>
            <a:r>
              <a:rPr lang="zh-CN" altLang="en-US" dirty="0"/>
              <a:t>时，约束条件全部转为小于等于号的形式，就是</a:t>
            </a:r>
            <a:r>
              <a:rPr lang="en-US" altLang="zh-CN" dirty="0"/>
              <a:t>-YA&lt;=C,Y</a:t>
            </a:r>
            <a:r>
              <a:rPr lang="zh-CN" altLang="en-US" dirty="0"/>
              <a:t>还是大于</a:t>
            </a:r>
            <a:r>
              <a:rPr lang="en-US" altLang="zh-CN" dirty="0"/>
              <a:t>0</a:t>
            </a:r>
            <a:r>
              <a:rPr lang="zh-CN" altLang="en-US" dirty="0"/>
              <a:t>。根据对称关系，我们可得到</a:t>
            </a:r>
            <a:r>
              <a:rPr lang="en-US" altLang="zh-CN" dirty="0"/>
              <a:t>min</a:t>
            </a:r>
            <a:r>
              <a:rPr lang="zh-CN" altLang="en-US" dirty="0"/>
              <a:t>（</a:t>
            </a:r>
            <a:r>
              <a:rPr lang="en-US" altLang="zh-CN" dirty="0"/>
              <a:t>-w</a:t>
            </a:r>
            <a:r>
              <a:rPr lang="zh-CN" altLang="en-US" dirty="0"/>
              <a:t>‘）</a:t>
            </a:r>
            <a:r>
              <a:rPr lang="en-US" altLang="zh-CN" dirty="0"/>
              <a:t>=……</a:t>
            </a:r>
            <a:r>
              <a:rPr lang="zh-CN" altLang="en-US" dirty="0"/>
              <a:t>也就是这里的二式，我们知道</a:t>
            </a:r>
            <a:r>
              <a:rPr lang="en-US" altLang="zh-CN" dirty="0"/>
              <a:t>min</a:t>
            </a:r>
            <a:r>
              <a:rPr lang="zh-CN" altLang="en-US" dirty="0"/>
              <a:t>（</a:t>
            </a:r>
            <a:r>
              <a:rPr lang="en-US" altLang="zh-CN" dirty="0"/>
              <a:t>-w</a:t>
            </a:r>
            <a:r>
              <a:rPr lang="zh-CN" altLang="en-US" dirty="0"/>
              <a:t>）</a:t>
            </a:r>
            <a:r>
              <a:rPr lang="en-US" altLang="zh-CN" dirty="0"/>
              <a:t>=-</a:t>
            </a:r>
            <a:r>
              <a:rPr lang="en-US" altLang="zh-CN" dirty="0" err="1"/>
              <a:t>maxw</a:t>
            </a:r>
            <a:r>
              <a:rPr lang="zh-CN" altLang="en-US" dirty="0"/>
              <a:t>（跟式一转变的理由是一样的），所以等式</a:t>
            </a:r>
            <a:r>
              <a:rPr lang="en-US" altLang="zh-CN" dirty="0"/>
              <a:t>4……</a:t>
            </a:r>
            <a:r>
              <a:rPr lang="zh-CN" altLang="en-US" dirty="0"/>
              <a:t>成立，命题得证。</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31</a:t>
            </a:fld>
            <a:endParaRPr lang="zh-CN" altLang="en-US"/>
          </a:p>
        </p:txBody>
      </p:sp>
    </p:spTree>
    <p:extLst>
      <p:ext uri="{BB962C8B-B14F-4D97-AF65-F5344CB8AC3E}">
        <p14:creationId xmlns:p14="http://schemas.microsoft.com/office/powerpoint/2010/main" val="3008069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定理</a:t>
            </a:r>
            <a:r>
              <a:rPr lang="en-US" altLang="zh-CN" dirty="0"/>
              <a:t>2</a:t>
            </a:r>
            <a:r>
              <a:rPr lang="zh-CN" altLang="en-US" dirty="0"/>
              <a:t>，</a:t>
            </a:r>
            <a:r>
              <a:rPr lang="en-US" altLang="zh-CN" dirty="0"/>
              <a:t>……</a:t>
            </a:r>
            <a:r>
              <a:rPr lang="zh-CN" altLang="en-US" dirty="0"/>
              <a:t>，也很容易得证。一起看一下就好，</a:t>
            </a:r>
            <a:r>
              <a:rPr lang="en-US" altLang="zh-CN" dirty="0"/>
              <a:t>P</a:t>
            </a:r>
            <a:r>
              <a:rPr lang="zh-CN" altLang="en-US" dirty="0"/>
              <a:t>为原问题</a:t>
            </a:r>
            <a:r>
              <a:rPr lang="en-US" altLang="zh-CN" dirty="0"/>
              <a:t>D</a:t>
            </a:r>
            <a:r>
              <a:rPr lang="zh-CN" altLang="en-US" dirty="0"/>
              <a:t>为对偶问题，当一式左乘</a:t>
            </a:r>
            <a:r>
              <a:rPr lang="en-US" altLang="zh-CN" dirty="0"/>
              <a:t>Y</a:t>
            </a:r>
            <a:r>
              <a:rPr lang="zh-CN" altLang="en-US" dirty="0"/>
              <a:t>杠，</a:t>
            </a:r>
            <a:r>
              <a:rPr lang="en-US" altLang="zh-CN" dirty="0"/>
              <a:t>……</a:t>
            </a:r>
            <a:r>
              <a:rPr lang="zh-CN" altLang="en-US" dirty="0"/>
              <a:t>同样的</a:t>
            </a:r>
            <a:r>
              <a:rPr lang="en-US" altLang="zh-CN" dirty="0"/>
              <a:t>2</a:t>
            </a:r>
            <a:r>
              <a:rPr lang="zh-CN" altLang="en-US" dirty="0"/>
              <a:t>式右乘</a:t>
            </a:r>
            <a:r>
              <a:rPr lang="en-US" altLang="zh-CN" dirty="0"/>
              <a:t>x</a:t>
            </a:r>
            <a:r>
              <a:rPr lang="zh-CN" altLang="en-US" dirty="0"/>
              <a:t>杠，</a:t>
            </a:r>
            <a:r>
              <a:rPr lang="en-US" altLang="zh-CN" dirty="0"/>
              <a:t>……</a:t>
            </a:r>
            <a:r>
              <a:rPr lang="zh-CN" altLang="en-US" dirty="0"/>
              <a:t>，所以</a:t>
            </a:r>
            <a:r>
              <a:rPr lang="en-US" altLang="zh-CN" dirty="0"/>
              <a:t>……</a:t>
            </a:r>
          </a:p>
          <a:p>
            <a:endParaRPr lang="en-US" altLang="zh-CN" dirty="0"/>
          </a:p>
          <a:p>
            <a:r>
              <a:rPr lang="zh-CN" altLang="en-US" dirty="0"/>
              <a:t>定理三，（看纸）</a:t>
            </a:r>
            <a:r>
              <a:rPr lang="en-US" altLang="zh-CN" dirty="0"/>
              <a:t>P58,</a:t>
            </a:r>
            <a:r>
              <a:rPr lang="zh-CN" altLang="en-US" dirty="0"/>
              <a:t>反例可以看书上的例子</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黑体" pitchFamily="2" charset="-122"/>
                <a:ea typeface="黑体" pitchFamily="2" charset="-122"/>
              </a:rPr>
              <a:t>推论</a:t>
            </a:r>
            <a:r>
              <a:rPr lang="en-US" altLang="zh-CN" sz="1200" b="1" dirty="0">
                <a:latin typeface="黑体" pitchFamily="2" charset="-122"/>
                <a:ea typeface="黑体" pitchFamily="2" charset="-122"/>
              </a:rPr>
              <a:t>3</a:t>
            </a:r>
            <a:r>
              <a:rPr lang="zh-CN" altLang="en-US" sz="1200" b="1" dirty="0">
                <a:latin typeface="黑体" pitchFamily="2" charset="-122"/>
                <a:ea typeface="黑体" pitchFamily="2" charset="-122"/>
              </a:rPr>
              <a:t>：</a:t>
            </a:r>
            <a:r>
              <a:rPr lang="zh-CN" altLang="en-US" sz="1200" b="1" dirty="0">
                <a:latin typeface="Times New Roman" pitchFamily="18" charset="0"/>
                <a:ea typeface="宋体" charset="-122"/>
              </a:rPr>
              <a:t>在一对对偶问题</a:t>
            </a:r>
            <a:r>
              <a:rPr lang="en-US" altLang="zh-CN" sz="1200" b="1" dirty="0">
                <a:latin typeface="Times New Roman" pitchFamily="18" charset="0"/>
                <a:ea typeface="宋体" charset="-122"/>
              </a:rPr>
              <a:t>(</a:t>
            </a:r>
            <a:r>
              <a:rPr lang="en-US" altLang="zh-CN" sz="1200" b="1" i="1" dirty="0">
                <a:latin typeface="Times New Roman" pitchFamily="18" charset="0"/>
                <a:ea typeface="宋体" charset="-122"/>
              </a:rPr>
              <a:t>P</a:t>
            </a:r>
            <a:r>
              <a:rPr lang="en-US" altLang="zh-CN" sz="1200" b="1" dirty="0">
                <a:latin typeface="Times New Roman" pitchFamily="18" charset="0"/>
                <a:ea typeface="宋体" charset="-122"/>
              </a:rPr>
              <a:t>)</a:t>
            </a:r>
            <a:r>
              <a:rPr lang="zh-CN" altLang="en-US" sz="1200" b="1" dirty="0">
                <a:latin typeface="Times New Roman" pitchFamily="18" charset="0"/>
                <a:ea typeface="宋体" charset="-122"/>
              </a:rPr>
              <a:t>和</a:t>
            </a:r>
            <a:r>
              <a:rPr lang="en-US" altLang="zh-CN" sz="1200" b="1" dirty="0">
                <a:latin typeface="Times New Roman" pitchFamily="18" charset="0"/>
                <a:ea typeface="宋体" charset="-122"/>
              </a:rPr>
              <a:t>(</a:t>
            </a:r>
            <a:r>
              <a:rPr lang="en-US" altLang="zh-CN" sz="1200" b="1" i="1" dirty="0">
                <a:latin typeface="Times New Roman" pitchFamily="18" charset="0"/>
                <a:ea typeface="宋体" charset="-122"/>
              </a:rPr>
              <a:t>D</a:t>
            </a:r>
            <a:r>
              <a:rPr lang="en-US" altLang="zh-CN" sz="1200" b="1" dirty="0">
                <a:latin typeface="Times New Roman" pitchFamily="18" charset="0"/>
                <a:ea typeface="宋体" charset="-122"/>
              </a:rPr>
              <a:t>)</a:t>
            </a:r>
            <a:r>
              <a:rPr lang="zh-CN" altLang="en-US" sz="1200" b="1" dirty="0">
                <a:latin typeface="Times New Roman" pitchFamily="18" charset="0"/>
                <a:ea typeface="宋体" charset="-122"/>
              </a:rPr>
              <a:t>中，若其中一个问题有可行解，而另一个无可行解，则该问题无界</a:t>
            </a:r>
            <a:r>
              <a:rPr lang="en-US" altLang="zh-CN" sz="1200" b="1" dirty="0">
                <a:latin typeface="Times New Roman" pitchFamily="18" charset="0"/>
                <a:ea typeface="宋体" charset="-122"/>
              </a:rPr>
              <a:t>. </a:t>
            </a:r>
          </a:p>
          <a:p>
            <a:r>
              <a:rPr lang="zh-CN" altLang="en-US" sz="1200" b="1" dirty="0">
                <a:latin typeface="黑体" pitchFamily="2" charset="-122"/>
                <a:ea typeface="黑体" pitchFamily="2" charset="-122"/>
              </a:rPr>
              <a:t>推论</a:t>
            </a:r>
            <a:r>
              <a:rPr lang="en-US" altLang="zh-CN" sz="1200" b="1" dirty="0">
                <a:latin typeface="黑体" pitchFamily="2" charset="-122"/>
                <a:ea typeface="黑体" pitchFamily="2" charset="-122"/>
              </a:rPr>
              <a:t>1</a:t>
            </a:r>
            <a:r>
              <a:rPr lang="zh-CN" altLang="en-US" sz="1200" b="1" dirty="0">
                <a:latin typeface="黑体" pitchFamily="2" charset="-122"/>
                <a:ea typeface="黑体" pitchFamily="2" charset="-122"/>
              </a:rPr>
              <a:t>：</a:t>
            </a:r>
            <a:r>
              <a:rPr lang="zh-CN" altLang="en-US" sz="1200" b="1" dirty="0">
                <a:latin typeface="Times New Roman" pitchFamily="18" charset="0"/>
                <a:ea typeface="宋体" charset="-122"/>
              </a:rPr>
              <a:t>若  </a:t>
            </a:r>
            <a:r>
              <a:rPr lang="en-US" altLang="zh-CN" sz="1200" b="1" i="1" dirty="0">
                <a:latin typeface="Times New Roman" pitchFamily="18" charset="0"/>
                <a:ea typeface="宋体" charset="-122"/>
              </a:rPr>
              <a:t>X</a:t>
            </a:r>
            <a:r>
              <a:rPr lang="en-US" altLang="zh-CN" sz="1200" b="1" baseline="-25000" dirty="0">
                <a:latin typeface="Times New Roman" pitchFamily="18" charset="0"/>
                <a:ea typeface="宋体" charset="-122"/>
              </a:rPr>
              <a:t>0</a:t>
            </a:r>
            <a:r>
              <a:rPr lang="en-US" altLang="zh-CN" sz="1200" b="1" dirty="0">
                <a:latin typeface="Times New Roman" pitchFamily="18" charset="0"/>
                <a:ea typeface="宋体" charset="-122"/>
              </a:rPr>
              <a:t> </a:t>
            </a:r>
            <a:r>
              <a:rPr lang="zh-CN" altLang="en-US" sz="1200" b="1" dirty="0">
                <a:latin typeface="Times New Roman" pitchFamily="18" charset="0"/>
                <a:ea typeface="宋体" charset="-122"/>
              </a:rPr>
              <a:t>和</a:t>
            </a:r>
            <a:r>
              <a:rPr lang="en-US" altLang="zh-CN" sz="1200" b="1" i="1" dirty="0">
                <a:latin typeface="Times New Roman" pitchFamily="18" charset="0"/>
                <a:ea typeface="宋体" charset="-122"/>
              </a:rPr>
              <a:t>Y</a:t>
            </a:r>
            <a:r>
              <a:rPr lang="en-US" altLang="zh-CN" sz="1200" b="1" baseline="-25000" dirty="0">
                <a:latin typeface="Times New Roman" pitchFamily="18" charset="0"/>
                <a:ea typeface="宋体" charset="-122"/>
              </a:rPr>
              <a:t>0</a:t>
            </a:r>
            <a:r>
              <a:rPr lang="en-US" altLang="zh-CN" sz="1200" b="1" dirty="0">
                <a:latin typeface="Times New Roman" pitchFamily="18" charset="0"/>
                <a:ea typeface="宋体" charset="-122"/>
              </a:rPr>
              <a:t> </a:t>
            </a:r>
            <a:r>
              <a:rPr lang="zh-CN" altLang="en-US" sz="1200" b="1" dirty="0">
                <a:latin typeface="Times New Roman" pitchFamily="18" charset="0"/>
                <a:ea typeface="宋体" charset="-122"/>
              </a:rPr>
              <a:t>分别是问题</a:t>
            </a:r>
            <a:r>
              <a:rPr lang="en-US" altLang="zh-CN" sz="1200" b="1" dirty="0">
                <a:latin typeface="Times New Roman" pitchFamily="18" charset="0"/>
                <a:ea typeface="宋体" charset="-122"/>
              </a:rPr>
              <a:t>(</a:t>
            </a:r>
            <a:r>
              <a:rPr lang="en-US" altLang="zh-CN" sz="1200" b="1" i="1" dirty="0">
                <a:latin typeface="Times New Roman" pitchFamily="18" charset="0"/>
                <a:ea typeface="宋体" charset="-122"/>
              </a:rPr>
              <a:t>P</a:t>
            </a:r>
            <a:r>
              <a:rPr lang="en-US" altLang="zh-CN" sz="1200" b="1" dirty="0">
                <a:latin typeface="Times New Roman" pitchFamily="18" charset="0"/>
                <a:ea typeface="宋体" charset="-122"/>
              </a:rPr>
              <a:t>)</a:t>
            </a:r>
            <a:r>
              <a:rPr lang="zh-CN" altLang="en-US" sz="1200" b="1" dirty="0">
                <a:latin typeface="Times New Roman" pitchFamily="18" charset="0"/>
                <a:ea typeface="宋体" charset="-122"/>
              </a:rPr>
              <a:t>和</a:t>
            </a:r>
            <a:r>
              <a:rPr lang="en-US" altLang="zh-CN" sz="1200" b="1" dirty="0">
                <a:latin typeface="Times New Roman" pitchFamily="18" charset="0"/>
                <a:ea typeface="宋体" charset="-122"/>
              </a:rPr>
              <a:t>(</a:t>
            </a:r>
            <a:r>
              <a:rPr lang="en-US" altLang="zh-CN" sz="1200" b="1" i="1" dirty="0">
                <a:latin typeface="Times New Roman" pitchFamily="18" charset="0"/>
                <a:ea typeface="宋体" charset="-122"/>
              </a:rPr>
              <a:t>D</a:t>
            </a:r>
            <a:r>
              <a:rPr lang="en-US" altLang="zh-CN" sz="1200" b="1" dirty="0">
                <a:latin typeface="Times New Roman" pitchFamily="18" charset="0"/>
                <a:ea typeface="宋体" charset="-122"/>
              </a:rPr>
              <a:t>)</a:t>
            </a:r>
            <a:r>
              <a:rPr lang="zh-CN" altLang="en-US" sz="1200" b="1" dirty="0">
                <a:latin typeface="Times New Roman" pitchFamily="18" charset="0"/>
                <a:ea typeface="宋体" charset="-122"/>
              </a:rPr>
              <a:t>的可行解，则 </a:t>
            </a:r>
            <a:br>
              <a:rPr lang="zh-CN" altLang="en-US" sz="1200" b="1" dirty="0">
                <a:latin typeface="Times New Roman" pitchFamily="18" charset="0"/>
                <a:ea typeface="宋体" charset="-122"/>
              </a:rPr>
            </a:br>
            <a:r>
              <a:rPr lang="zh-CN" altLang="en-US" sz="1200" b="1" dirty="0">
                <a:latin typeface="Times New Roman" pitchFamily="18" charset="0"/>
                <a:ea typeface="宋体" charset="-122"/>
              </a:rPr>
              <a:t>（</a:t>
            </a:r>
            <a:r>
              <a:rPr lang="en-US" altLang="zh-CN" sz="1200" b="1" dirty="0">
                <a:latin typeface="Times New Roman" pitchFamily="18" charset="0"/>
                <a:ea typeface="宋体" charset="-122"/>
              </a:rPr>
              <a:t>1</a:t>
            </a:r>
            <a:r>
              <a:rPr lang="zh-CN" altLang="en-US" sz="1200" b="1" dirty="0">
                <a:latin typeface="Times New Roman" pitchFamily="18" charset="0"/>
                <a:ea typeface="宋体" charset="-122"/>
              </a:rPr>
              <a:t>） </a:t>
            </a:r>
            <a:r>
              <a:rPr lang="en-US" altLang="zh-CN" sz="1200" b="1" i="1" dirty="0">
                <a:latin typeface="Times New Roman" pitchFamily="18" charset="0"/>
                <a:ea typeface="宋体" charset="-122"/>
              </a:rPr>
              <a:t>CX</a:t>
            </a:r>
            <a:r>
              <a:rPr lang="en-US" altLang="zh-CN" sz="1200" b="1" baseline="-25000" dirty="0">
                <a:latin typeface="Times New Roman" pitchFamily="18" charset="0"/>
                <a:ea typeface="宋体" charset="-122"/>
              </a:rPr>
              <a:t>0</a:t>
            </a:r>
            <a:r>
              <a:rPr lang="zh-CN" altLang="en-US" sz="1200" b="1" dirty="0">
                <a:latin typeface="Times New Roman" pitchFamily="18" charset="0"/>
                <a:ea typeface="宋体" charset="-122"/>
              </a:rPr>
              <a:t>是问题</a:t>
            </a:r>
            <a:r>
              <a:rPr lang="en-US" altLang="zh-CN" sz="1200" b="1" dirty="0">
                <a:latin typeface="Times New Roman" pitchFamily="18" charset="0"/>
                <a:ea typeface="宋体" charset="-122"/>
              </a:rPr>
              <a:t>(</a:t>
            </a:r>
            <a:r>
              <a:rPr lang="en-US" altLang="zh-CN" sz="1200" b="1" i="1" dirty="0">
                <a:latin typeface="Times New Roman" pitchFamily="18" charset="0"/>
                <a:ea typeface="宋体" charset="-122"/>
              </a:rPr>
              <a:t>D</a:t>
            </a:r>
            <a:r>
              <a:rPr lang="en-US" altLang="zh-CN" sz="1200" b="1" dirty="0">
                <a:latin typeface="Times New Roman" pitchFamily="18" charset="0"/>
                <a:ea typeface="宋体" charset="-122"/>
              </a:rPr>
              <a:t>)</a:t>
            </a:r>
            <a:r>
              <a:rPr lang="zh-CN" altLang="en-US" sz="1200" b="1" dirty="0">
                <a:latin typeface="Times New Roman" pitchFamily="18" charset="0"/>
                <a:ea typeface="宋体" charset="-122"/>
              </a:rPr>
              <a:t>的目标函数的一个下界；</a:t>
            </a:r>
            <a:br>
              <a:rPr lang="zh-CN" altLang="en-US" sz="1200" b="1" dirty="0">
                <a:latin typeface="Times New Roman" pitchFamily="18" charset="0"/>
                <a:ea typeface="宋体" charset="-122"/>
              </a:rPr>
            </a:br>
            <a:r>
              <a:rPr lang="zh-CN" altLang="en-US" sz="1200" b="1" dirty="0">
                <a:latin typeface="Times New Roman" pitchFamily="18" charset="0"/>
                <a:ea typeface="宋体" charset="-122"/>
              </a:rPr>
              <a:t>（</a:t>
            </a:r>
            <a:r>
              <a:rPr lang="en-US" altLang="zh-CN" sz="1200" b="1" dirty="0">
                <a:latin typeface="Times New Roman" pitchFamily="18" charset="0"/>
                <a:ea typeface="宋体" charset="-122"/>
              </a:rPr>
              <a:t>2</a:t>
            </a:r>
            <a:r>
              <a:rPr lang="zh-CN" altLang="en-US" sz="1200" b="1" dirty="0">
                <a:latin typeface="Times New Roman" pitchFamily="18" charset="0"/>
                <a:ea typeface="宋体" charset="-122"/>
              </a:rPr>
              <a:t>）</a:t>
            </a:r>
            <a:r>
              <a:rPr lang="zh-CN" altLang="en-US" sz="1200" b="1" i="1" dirty="0">
                <a:latin typeface="Times New Roman" pitchFamily="18" charset="0"/>
                <a:ea typeface="宋体" charset="-122"/>
              </a:rPr>
              <a:t> </a:t>
            </a:r>
            <a:r>
              <a:rPr lang="en-US" altLang="zh-CN" sz="1200" b="1" i="1" dirty="0">
                <a:latin typeface="Times New Roman" pitchFamily="18" charset="0"/>
                <a:ea typeface="宋体" charset="-122"/>
              </a:rPr>
              <a:t>Y</a:t>
            </a:r>
            <a:r>
              <a:rPr lang="en-US" altLang="zh-CN" sz="1200" b="1" baseline="-25000" dirty="0">
                <a:latin typeface="Times New Roman" pitchFamily="18" charset="0"/>
                <a:ea typeface="宋体" charset="-122"/>
              </a:rPr>
              <a:t>0</a:t>
            </a:r>
            <a:r>
              <a:rPr lang="en-US" altLang="zh-CN" sz="1200" b="1" dirty="0">
                <a:latin typeface="Times New Roman" pitchFamily="18" charset="0"/>
                <a:ea typeface="宋体" charset="-122"/>
              </a:rPr>
              <a:t> </a:t>
            </a:r>
            <a:r>
              <a:rPr lang="en-US" altLang="zh-CN" sz="1200" b="1" i="1" dirty="0">
                <a:latin typeface="Times New Roman" pitchFamily="18" charset="0"/>
                <a:ea typeface="宋体" charset="-122"/>
              </a:rPr>
              <a:t>b</a:t>
            </a:r>
            <a:r>
              <a:rPr lang="zh-CN" altLang="en-US" sz="1200" b="1" dirty="0">
                <a:latin typeface="Times New Roman" pitchFamily="18" charset="0"/>
                <a:ea typeface="宋体" charset="-122"/>
              </a:rPr>
              <a:t>是问题</a:t>
            </a:r>
            <a:r>
              <a:rPr lang="en-US" altLang="zh-CN" sz="1200" b="1" dirty="0">
                <a:latin typeface="Times New Roman" pitchFamily="18" charset="0"/>
                <a:ea typeface="宋体" charset="-122"/>
              </a:rPr>
              <a:t>(</a:t>
            </a:r>
            <a:r>
              <a:rPr lang="en-US" altLang="zh-CN" sz="1200" b="1" i="1" dirty="0">
                <a:latin typeface="Times New Roman" pitchFamily="18" charset="0"/>
                <a:ea typeface="宋体" charset="-122"/>
              </a:rPr>
              <a:t>P</a:t>
            </a:r>
            <a:r>
              <a:rPr lang="en-US" altLang="zh-CN" sz="1200" b="1" dirty="0">
                <a:latin typeface="Times New Roman" pitchFamily="18" charset="0"/>
                <a:ea typeface="宋体" charset="-122"/>
              </a:rPr>
              <a:t>)</a:t>
            </a:r>
            <a:r>
              <a:rPr lang="zh-CN" altLang="en-US" sz="1200" b="1" dirty="0">
                <a:latin typeface="Times New Roman" pitchFamily="18" charset="0"/>
                <a:ea typeface="宋体" charset="-122"/>
              </a:rPr>
              <a:t>的目标函数的一个上界</a:t>
            </a:r>
            <a:endParaRPr lang="zh-CN" altLang="en-US"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32</a:t>
            </a:fld>
            <a:endParaRPr lang="zh-CN" altLang="en-US"/>
          </a:p>
        </p:txBody>
      </p:sp>
    </p:spTree>
    <p:extLst>
      <p:ext uri="{BB962C8B-B14F-4D97-AF65-F5344CB8AC3E}">
        <p14:creationId xmlns:p14="http://schemas.microsoft.com/office/powerpoint/2010/main" val="597539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（黑板推导）</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33</a:t>
            </a:fld>
            <a:endParaRPr lang="zh-CN" altLang="en-US"/>
          </a:p>
        </p:txBody>
      </p:sp>
    </p:spTree>
    <p:extLst>
      <p:ext uri="{BB962C8B-B14F-4D97-AF65-F5344CB8AC3E}">
        <p14:creationId xmlns:p14="http://schemas.microsoft.com/office/powerpoint/2010/main" val="3202059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根据定理</a:t>
            </a:r>
            <a:r>
              <a:rPr lang="en-US" altLang="zh-CN" dirty="0"/>
              <a:t>4</a:t>
            </a:r>
            <a:endParaRPr lang="zh-CN" altLang="en-US"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34</a:t>
            </a:fld>
            <a:endParaRPr lang="zh-CN" altLang="en-US"/>
          </a:p>
        </p:txBody>
      </p:sp>
    </p:spTree>
    <p:extLst>
      <p:ext uri="{BB962C8B-B14F-4D97-AF65-F5344CB8AC3E}">
        <p14:creationId xmlns:p14="http://schemas.microsoft.com/office/powerpoint/2010/main" val="717564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35</a:t>
            </a:fld>
            <a:endParaRPr lang="zh-CN" altLang="en-US"/>
          </a:p>
        </p:txBody>
      </p:sp>
    </p:spTree>
    <p:extLst>
      <p:ext uri="{BB962C8B-B14F-4D97-AF65-F5344CB8AC3E}">
        <p14:creationId xmlns:p14="http://schemas.microsoft.com/office/powerpoint/2010/main" val="731426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原问题为，对偶问题根据对称关系可以知道是右边等式，将两者都先转化为标准形。</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36</a:t>
            </a:fld>
            <a:endParaRPr lang="zh-CN" altLang="en-US"/>
          </a:p>
        </p:txBody>
      </p:sp>
    </p:spTree>
    <p:extLst>
      <p:ext uri="{BB962C8B-B14F-4D97-AF65-F5344CB8AC3E}">
        <p14:creationId xmlns:p14="http://schemas.microsoft.com/office/powerpoint/2010/main" val="3344530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定理</a:t>
            </a:r>
            <a:r>
              <a:rPr lang="en-US" altLang="zh-CN" dirty="0"/>
              <a:t>7</a:t>
            </a:r>
          </a:p>
          <a:p>
            <a:r>
              <a:rPr lang="zh-CN" altLang="en-US" dirty="0"/>
              <a:t>严格不等式</a:t>
            </a:r>
            <a:endParaRPr lang="en-US" altLang="zh-CN"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37</a:t>
            </a:fld>
            <a:endParaRPr lang="zh-CN" altLang="en-US"/>
          </a:p>
        </p:txBody>
      </p:sp>
    </p:spTree>
    <p:extLst>
      <p:ext uri="{BB962C8B-B14F-4D97-AF65-F5344CB8AC3E}">
        <p14:creationId xmlns:p14="http://schemas.microsoft.com/office/powerpoint/2010/main" val="830142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做一个对比的</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38</a:t>
            </a:fld>
            <a:endParaRPr lang="zh-CN" altLang="en-US"/>
          </a:p>
        </p:txBody>
      </p:sp>
    </p:spTree>
    <p:extLst>
      <p:ext uri="{BB962C8B-B14F-4D97-AF65-F5344CB8AC3E}">
        <p14:creationId xmlns:p14="http://schemas.microsoft.com/office/powerpoint/2010/main" val="2107668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88900" y="742950"/>
            <a:ext cx="6618288" cy="3724275"/>
          </a:xfrm>
        </p:spPr>
      </p:sp>
      <p:sp>
        <p:nvSpPr>
          <p:cNvPr id="10243" name="备注占位符 2"/>
          <p:cNvSpPr>
            <a:spLocks noGrp="1"/>
          </p:cNvSpPr>
          <p:nvPr>
            <p:ph type="body" idx="1"/>
          </p:nvPr>
        </p:nvSpPr>
        <p:spPr>
          <a:noFill/>
        </p:spPr>
        <p:txBody>
          <a:bodyPr/>
          <a:lstStyle/>
          <a:p>
            <a:pPr eaLnBrk="1" hangingPunct="1"/>
            <a:r>
              <a:rPr lang="en-US" altLang="zh-CN" sz="1800" smtClean="0">
                <a:latin typeface="Calibri" panose="020F0502020204030204" pitchFamily="34" charset="0"/>
                <a:ea typeface="宋体" panose="02010600030101010101" pitchFamily="2" charset="-122"/>
              </a:rPr>
              <a:t>b: </a:t>
            </a:r>
            <a:r>
              <a:rPr lang="zh-CN" altLang="en-US" sz="1800" smtClean="0">
                <a:latin typeface="Calibri" panose="020F0502020204030204" pitchFamily="34" charset="0"/>
                <a:ea typeface="宋体" panose="02010600030101010101" pitchFamily="2" charset="-122"/>
              </a:rPr>
              <a:t>相当于设备的台时、原材料</a:t>
            </a:r>
            <a:r>
              <a:rPr lang="en-US" altLang="zh-CN" sz="1800" smtClean="0">
                <a:latin typeface="Calibri" panose="020F0502020204030204" pitchFamily="34" charset="0"/>
                <a:ea typeface="宋体" panose="02010600030101010101" pitchFamily="2" charset="-122"/>
              </a:rPr>
              <a:t>A</a:t>
            </a:r>
            <a:r>
              <a:rPr lang="zh-CN" altLang="en-US" sz="1800" smtClean="0">
                <a:latin typeface="Calibri" panose="020F0502020204030204" pitchFamily="34" charset="0"/>
                <a:ea typeface="宋体" panose="02010600030101010101" pitchFamily="2" charset="-122"/>
              </a:rPr>
              <a:t>、原材料</a:t>
            </a:r>
            <a:r>
              <a:rPr lang="en-US" altLang="zh-CN" sz="1800" smtClean="0">
                <a:latin typeface="Calibri" panose="020F0502020204030204" pitchFamily="34" charset="0"/>
                <a:ea typeface="宋体" panose="02010600030101010101" pitchFamily="2" charset="-122"/>
              </a:rPr>
              <a:t>B</a:t>
            </a:r>
          </a:p>
          <a:p>
            <a:pPr eaLnBrk="1" hangingPunct="1"/>
            <a:r>
              <a:rPr lang="en-US" altLang="zh-CN" sz="1800" smtClean="0">
                <a:latin typeface="Calibri" panose="020F0502020204030204" pitchFamily="34" charset="0"/>
                <a:ea typeface="宋体" panose="02010600030101010101" pitchFamily="2" charset="-122"/>
              </a:rPr>
              <a:t>yi*</a:t>
            </a:r>
            <a:r>
              <a:rPr lang="zh-CN" altLang="en-US" sz="1800" smtClean="0">
                <a:latin typeface="Calibri" panose="020F0502020204030204" pitchFamily="34" charset="0"/>
                <a:ea typeface="宋体" panose="02010600030101010101" pitchFamily="2" charset="-122"/>
              </a:rPr>
              <a:t>其经济意义就是 在其他条件不变的情况下，单位资源变化所引起的目标函数的最优值的变化。</a:t>
            </a:r>
          </a:p>
        </p:txBody>
      </p:sp>
      <p:sp>
        <p:nvSpPr>
          <p:cNvPr id="10244" name="幻灯片编号占位符 3"/>
          <p:cNvSpPr>
            <a:spLocks noGrp="1"/>
          </p:cNvSpPr>
          <p:nvPr>
            <p:ph type="sldNum" sz="quarter" idx="5"/>
          </p:nvPr>
        </p:nvSpPr>
        <p:spPr>
          <a:noFill/>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DA8CDA4-186F-44E9-80FE-017250F59641}" type="slidenum">
              <a:rPr kumimoji="0" lang="zh-CN" altLang="en-US" smtClean="0">
                <a:latin typeface="Arial" panose="020B0604020202020204" pitchFamily="34" charset="0"/>
              </a:rPr>
              <a:pPr>
                <a:spcBef>
                  <a:spcPct val="0"/>
                </a:spcBef>
                <a:buFontTx/>
                <a:buNone/>
              </a:pPr>
              <a:t>40</a:t>
            </a:fld>
            <a:endParaRPr kumimoji="0" lang="en-US" altLang="zh-CN" smtClean="0">
              <a:latin typeface="Arial" panose="020B0604020202020204" pitchFamily="34" charset="0"/>
            </a:endParaRPr>
          </a:p>
        </p:txBody>
      </p:sp>
    </p:spTree>
    <p:extLst>
      <p:ext uri="{BB962C8B-B14F-4D97-AF65-F5344CB8AC3E}">
        <p14:creationId xmlns:p14="http://schemas.microsoft.com/office/powerpoint/2010/main" val="2008046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88900" y="742950"/>
            <a:ext cx="6618288" cy="3724275"/>
          </a:xfrm>
        </p:spPr>
      </p:sp>
      <p:sp>
        <p:nvSpPr>
          <p:cNvPr id="13315" name="备注占位符 2"/>
          <p:cNvSpPr>
            <a:spLocks noGrp="1"/>
          </p:cNvSpPr>
          <p:nvPr>
            <p:ph type="body" idx="1"/>
          </p:nvPr>
        </p:nvSpPr>
        <p:spPr>
          <a:noFill/>
        </p:spPr>
        <p:txBody>
          <a:bodyPr/>
          <a:lstStyle/>
          <a:p>
            <a:r>
              <a:rPr lang="en-US" altLang="zh-CN" smtClean="0">
                <a:latin typeface="Calibri" panose="020F0502020204030204" pitchFamily="34" charset="0"/>
                <a:ea typeface="宋体" panose="02010600030101010101" pitchFamily="2" charset="-122"/>
              </a:rPr>
              <a:t>yi*</a:t>
            </a:r>
            <a:r>
              <a:rPr lang="zh-CN" altLang="en-US" smtClean="0">
                <a:latin typeface="Calibri" panose="020F0502020204030204" pitchFamily="34" charset="0"/>
                <a:ea typeface="宋体" panose="02010600030101010101" pitchFamily="2" charset="-122"/>
              </a:rPr>
              <a:t>其经济意义就是 在其他条件不变的情况下，单位资源变化所引起的目标函数的最优值的变化。</a:t>
            </a:r>
          </a:p>
          <a:p>
            <a:endParaRPr lang="zh-CN" altLang="en-US" smtClean="0">
              <a:latin typeface="Calibri" panose="020F0502020204030204" pitchFamily="34" charset="0"/>
              <a:ea typeface="宋体" panose="02010600030101010101" pitchFamily="2" charset="-122"/>
            </a:endParaRPr>
          </a:p>
        </p:txBody>
      </p:sp>
      <p:sp>
        <p:nvSpPr>
          <p:cNvPr id="13316"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5BC6EC6-5751-49CC-B5C0-076D72AA1725}" type="slidenum">
              <a:rPr kumimoji="0" lang="zh-CN" altLang="en-US" smtClean="0">
                <a:latin typeface="Arial" panose="020B0604020202020204" pitchFamily="34" charset="0"/>
              </a:rPr>
              <a:pPr>
                <a:spcBef>
                  <a:spcPct val="0"/>
                </a:spcBef>
                <a:buFontTx/>
                <a:buNone/>
              </a:pPr>
              <a:t>43</a:t>
            </a:fld>
            <a:endParaRPr kumimoji="0" lang="en-US" altLang="zh-CN" smtClean="0">
              <a:latin typeface="Arial" panose="020B0604020202020204" pitchFamily="34" charset="0"/>
            </a:endParaRPr>
          </a:p>
        </p:txBody>
      </p:sp>
    </p:spTree>
    <p:extLst>
      <p:ext uri="{BB962C8B-B14F-4D97-AF65-F5344CB8AC3E}">
        <p14:creationId xmlns:p14="http://schemas.microsoft.com/office/powerpoint/2010/main" val="2645148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Step1 </a:t>
            </a:r>
            <a:r>
              <a:rPr lang="zh-CN" altLang="en-US" dirty="0"/>
              <a:t>先纯代数推导，再观察每个表达式的特征，然后通过例子理解每个式子的意义。</a:t>
            </a:r>
            <a:r>
              <a:rPr lang="zh-CN" altLang="en-US" dirty="0">
                <a:solidFill>
                  <a:srgbClr val="FF0000"/>
                </a:solidFill>
              </a:rPr>
              <a:t>①发现</a:t>
            </a:r>
            <a:r>
              <a:rPr lang="en-US" altLang="zh-CN" dirty="0">
                <a:solidFill>
                  <a:srgbClr val="FF0000"/>
                </a:solidFill>
              </a:rPr>
              <a:t>X_B</a:t>
            </a:r>
            <a:r>
              <a:rPr lang="zh-CN" altLang="en-US" dirty="0">
                <a:solidFill>
                  <a:srgbClr val="FF0000"/>
                </a:solidFill>
              </a:rPr>
              <a:t>和</a:t>
            </a:r>
            <a:r>
              <a:rPr lang="en-US" altLang="zh-CN" dirty="0">
                <a:solidFill>
                  <a:srgbClr val="FF0000"/>
                </a:solidFill>
              </a:rPr>
              <a:t>Z</a:t>
            </a:r>
            <a:r>
              <a:rPr lang="zh-CN" altLang="en-US" dirty="0">
                <a:solidFill>
                  <a:srgbClr val="FF0000"/>
                </a:solidFill>
              </a:rPr>
              <a:t>的矩阵表示中的公因式，检验数的统一表示等</a:t>
            </a:r>
            <a:r>
              <a:rPr lang="zh-CN" altLang="en-US" dirty="0"/>
              <a:t>，②然后把这些符号再带回到例子中，明白这些式子的意义，表示的什么东西。那么接下来</a:t>
            </a:r>
            <a:r>
              <a:rPr lang="en-US" altLang="zh-CN" dirty="0"/>
              <a:t>step2 </a:t>
            </a:r>
            <a:r>
              <a:rPr lang="zh-CN" altLang="en-US" dirty="0"/>
              <a:t>我们就一步一走走这个过程，看看每一步的迭代运算到底在干嘛，以及出现频率那么高的</a:t>
            </a:r>
            <a:r>
              <a:rPr lang="en-US" altLang="zh-CN" dirty="0"/>
              <a:t>B-1</a:t>
            </a:r>
            <a:r>
              <a:rPr lang="zh-CN" altLang="en-US" dirty="0"/>
              <a:t>到底在起着什么作用。也就是之前老师提到过的我们每一步的换基，进行的系数和右端项</a:t>
            </a:r>
            <a:r>
              <a:rPr lang="en-US" altLang="zh-CN" dirty="0"/>
              <a:t>b</a:t>
            </a:r>
            <a:r>
              <a:rPr lang="zh-CN" altLang="en-US" dirty="0"/>
              <a:t>的运算，其实都是在一步一步的左乘</a:t>
            </a:r>
            <a:r>
              <a:rPr lang="en-US" altLang="zh-CN" dirty="0"/>
              <a:t>B-1</a:t>
            </a:r>
            <a:r>
              <a:rPr lang="zh-CN" altLang="en-US" dirty="0"/>
              <a:t>。那么最后</a:t>
            </a:r>
            <a:r>
              <a:rPr lang="en-US" altLang="zh-CN" dirty="0"/>
              <a:t>step3</a:t>
            </a:r>
            <a:r>
              <a:rPr lang="zh-CN" altLang="en-US" dirty="0"/>
              <a:t>我们为什么要提出单纯形法的矩阵表示，我们用单纯形表和行变换也能算啊，所以这就涉及到，一方面，我们可以通过发掘它的本质，可以更深层的理解这种运算的关系，而且一定程度上可以简化运算；那么另一方，也是老师提到过的，为后面理解对偶问题和原问题的关系做铺垫。</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4</a:t>
            </a:fld>
            <a:endParaRPr lang="zh-CN" altLang="en-US"/>
          </a:p>
        </p:txBody>
      </p:sp>
    </p:spTree>
    <p:extLst>
      <p:ext uri="{BB962C8B-B14F-4D97-AF65-F5344CB8AC3E}">
        <p14:creationId xmlns:p14="http://schemas.microsoft.com/office/powerpoint/2010/main" val="32461842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88900" y="742950"/>
            <a:ext cx="6618288" cy="3724275"/>
          </a:xfrm>
        </p:spPr>
      </p:sp>
      <p:sp>
        <p:nvSpPr>
          <p:cNvPr id="17411" name="备注占位符 2"/>
          <p:cNvSpPr>
            <a:spLocks noGrp="1"/>
          </p:cNvSpPr>
          <p:nvPr>
            <p:ph type="body" idx="1"/>
          </p:nvPr>
        </p:nvSpPr>
        <p:spPr>
          <a:noFill/>
        </p:spPr>
        <p:txBody>
          <a:bodyPr/>
          <a:lstStyle/>
          <a:p>
            <a:r>
              <a:rPr lang="en-US" altLang="zh-CN" smtClean="0">
                <a:latin typeface="Calibri" panose="020F0502020204030204" pitchFamily="34" charset="0"/>
                <a:ea typeface="宋体" panose="02010600030101010101" pitchFamily="2" charset="-122"/>
              </a:rPr>
              <a:t>yi*</a:t>
            </a:r>
            <a:r>
              <a:rPr lang="zh-CN" altLang="en-US" smtClean="0">
                <a:latin typeface="Calibri" panose="020F0502020204030204" pitchFamily="34" charset="0"/>
                <a:ea typeface="宋体" panose="02010600030101010101" pitchFamily="2" charset="-122"/>
              </a:rPr>
              <a:t>其经济意义就是 在其他条件不变的情况下，单位资源变化所引起的目标函数的最优值的变化。</a:t>
            </a:r>
          </a:p>
          <a:p>
            <a:endParaRPr lang="zh-CN" altLang="en-US" smtClean="0">
              <a:latin typeface="Calibri" panose="020F0502020204030204" pitchFamily="34" charset="0"/>
              <a:ea typeface="宋体" panose="02010600030101010101" pitchFamily="2" charset="-122"/>
            </a:endParaRPr>
          </a:p>
        </p:txBody>
      </p:sp>
      <p:sp>
        <p:nvSpPr>
          <p:cNvPr id="17412"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6FDAE15-5EFE-4A91-8202-EBC167A2EC30}" type="slidenum">
              <a:rPr kumimoji="0" lang="zh-CN" altLang="en-US" smtClean="0">
                <a:latin typeface="Arial" panose="020B0604020202020204" pitchFamily="34" charset="0"/>
              </a:rPr>
              <a:pPr>
                <a:spcBef>
                  <a:spcPct val="0"/>
                </a:spcBef>
                <a:buFontTx/>
                <a:buNone/>
              </a:pPr>
              <a:t>44</a:t>
            </a:fld>
            <a:endParaRPr kumimoji="0" lang="en-US" altLang="zh-CN" smtClean="0">
              <a:latin typeface="Arial" panose="020B0604020202020204" pitchFamily="34" charset="0"/>
            </a:endParaRPr>
          </a:p>
        </p:txBody>
      </p:sp>
    </p:spTree>
    <p:extLst>
      <p:ext uri="{BB962C8B-B14F-4D97-AF65-F5344CB8AC3E}">
        <p14:creationId xmlns:p14="http://schemas.microsoft.com/office/powerpoint/2010/main" val="1606297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88900" y="742950"/>
            <a:ext cx="6618288" cy="3724275"/>
          </a:xfrm>
        </p:spPr>
      </p:sp>
      <p:sp>
        <p:nvSpPr>
          <p:cNvPr id="19459" name="备注占位符 2"/>
          <p:cNvSpPr>
            <a:spLocks noGrp="1"/>
          </p:cNvSpPr>
          <p:nvPr>
            <p:ph type="body" idx="1"/>
          </p:nvPr>
        </p:nvSpPr>
        <p:spPr>
          <a:noFill/>
        </p:spPr>
        <p:txBody>
          <a:bodyPr/>
          <a:lstStyle/>
          <a:p>
            <a:r>
              <a:rPr lang="en-US" altLang="zh-CN" smtClean="0">
                <a:latin typeface="Calibri" panose="020F0502020204030204" pitchFamily="34" charset="0"/>
                <a:ea typeface="宋体" panose="02010600030101010101" pitchFamily="2" charset="-122"/>
              </a:rPr>
              <a:t>yi*</a:t>
            </a:r>
            <a:r>
              <a:rPr lang="zh-CN" altLang="en-US" smtClean="0">
                <a:latin typeface="Calibri" panose="020F0502020204030204" pitchFamily="34" charset="0"/>
                <a:ea typeface="宋体" panose="02010600030101010101" pitchFamily="2" charset="-122"/>
              </a:rPr>
              <a:t>其经济意义就是 在其他条件不变的情况下，单位资源变化所引起的目标函数的最优值的变化。</a:t>
            </a:r>
          </a:p>
          <a:p>
            <a:endParaRPr lang="zh-CN" altLang="en-US" smtClean="0">
              <a:latin typeface="Calibri" panose="020F0502020204030204" pitchFamily="34" charset="0"/>
              <a:ea typeface="宋体" panose="02010600030101010101" pitchFamily="2" charset="-122"/>
            </a:endParaRPr>
          </a:p>
        </p:txBody>
      </p:sp>
      <p:sp>
        <p:nvSpPr>
          <p:cNvPr id="19460"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F1A6C8B-8897-4E38-A333-36424840A9CA}" type="slidenum">
              <a:rPr kumimoji="0" lang="zh-CN" altLang="en-US" smtClean="0">
                <a:latin typeface="Arial" panose="020B0604020202020204" pitchFamily="34" charset="0"/>
              </a:rPr>
              <a:pPr>
                <a:spcBef>
                  <a:spcPct val="0"/>
                </a:spcBef>
                <a:buFontTx/>
                <a:buNone/>
              </a:pPr>
              <a:t>45</a:t>
            </a:fld>
            <a:endParaRPr kumimoji="0" lang="en-US" altLang="zh-CN" smtClean="0">
              <a:latin typeface="Arial" panose="020B0604020202020204" pitchFamily="34" charset="0"/>
            </a:endParaRPr>
          </a:p>
        </p:txBody>
      </p:sp>
    </p:spTree>
    <p:extLst>
      <p:ext uri="{BB962C8B-B14F-4D97-AF65-F5344CB8AC3E}">
        <p14:creationId xmlns:p14="http://schemas.microsoft.com/office/powerpoint/2010/main" val="4022249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88900" y="742950"/>
            <a:ext cx="6618288" cy="3724275"/>
          </a:xfrm>
        </p:spPr>
      </p:sp>
      <p:sp>
        <p:nvSpPr>
          <p:cNvPr id="21507" name="备注占位符 2"/>
          <p:cNvSpPr>
            <a:spLocks noGrp="1"/>
          </p:cNvSpPr>
          <p:nvPr>
            <p:ph type="body" idx="1"/>
          </p:nvPr>
        </p:nvSpPr>
        <p:spPr>
          <a:noFill/>
        </p:spPr>
        <p:txBody>
          <a:bodyPr/>
          <a:lstStyle/>
          <a:p>
            <a:r>
              <a:rPr lang="en-US" altLang="zh-CN" smtClean="0">
                <a:latin typeface="Calibri" panose="020F0502020204030204" pitchFamily="34" charset="0"/>
                <a:ea typeface="宋体" panose="02010600030101010101" pitchFamily="2" charset="-122"/>
              </a:rPr>
              <a:t>yi*</a:t>
            </a:r>
            <a:r>
              <a:rPr lang="zh-CN" altLang="en-US" smtClean="0">
                <a:latin typeface="Calibri" panose="020F0502020204030204" pitchFamily="34" charset="0"/>
                <a:ea typeface="宋体" panose="02010600030101010101" pitchFamily="2" charset="-122"/>
              </a:rPr>
              <a:t>其经济意义就是 在其他条件不变的情况下，单位资源变化所引起的目标函数的最优值的变化。</a:t>
            </a:r>
          </a:p>
          <a:p>
            <a:endParaRPr lang="zh-CN" altLang="en-US" smtClean="0">
              <a:latin typeface="Calibri" panose="020F0502020204030204" pitchFamily="34" charset="0"/>
              <a:ea typeface="宋体" panose="02010600030101010101" pitchFamily="2" charset="-122"/>
            </a:endParaRPr>
          </a:p>
        </p:txBody>
      </p:sp>
      <p:sp>
        <p:nvSpPr>
          <p:cNvPr id="21508"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D5EF437-7458-4CAD-A463-FF5D6F2BFA15}" type="slidenum">
              <a:rPr kumimoji="0" lang="zh-CN" altLang="en-US" smtClean="0">
                <a:latin typeface="Arial" panose="020B0604020202020204" pitchFamily="34" charset="0"/>
              </a:rPr>
              <a:pPr>
                <a:spcBef>
                  <a:spcPct val="0"/>
                </a:spcBef>
                <a:buFontTx/>
                <a:buNone/>
              </a:pPr>
              <a:t>46</a:t>
            </a:fld>
            <a:endParaRPr kumimoji="0" lang="en-US" altLang="zh-CN" smtClean="0">
              <a:latin typeface="Arial" panose="020B0604020202020204" pitchFamily="34" charset="0"/>
            </a:endParaRPr>
          </a:p>
        </p:txBody>
      </p:sp>
    </p:spTree>
    <p:extLst>
      <p:ext uri="{BB962C8B-B14F-4D97-AF65-F5344CB8AC3E}">
        <p14:creationId xmlns:p14="http://schemas.microsoft.com/office/powerpoint/2010/main" val="2209205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88900" y="742950"/>
            <a:ext cx="6618288" cy="3724275"/>
          </a:xfrm>
        </p:spPr>
      </p:sp>
      <p:sp>
        <p:nvSpPr>
          <p:cNvPr id="23555" name="备注占位符 2"/>
          <p:cNvSpPr>
            <a:spLocks noGrp="1"/>
          </p:cNvSpPr>
          <p:nvPr>
            <p:ph type="body" idx="1"/>
          </p:nvPr>
        </p:nvSpPr>
        <p:spPr>
          <a:noFill/>
        </p:spPr>
        <p:txBody>
          <a:bodyPr/>
          <a:lstStyle/>
          <a:p>
            <a:r>
              <a:rPr lang="zh-CN" altLang="en-US" smtClean="0">
                <a:latin typeface="Calibri" panose="020F0502020204030204" pitchFamily="34" charset="0"/>
                <a:ea typeface="宋体" panose="02010600030101010101" pitchFamily="2" charset="-122"/>
              </a:rPr>
              <a:t>完全市场经济：这种体系下 产品和服务的生产及销售完全由自由市场的自由价格机制所引导</a:t>
            </a:r>
            <a:endParaRPr lang="en-US" altLang="zh-CN" smtClean="0">
              <a:latin typeface="Calibri" panose="020F0502020204030204" pitchFamily="34" charset="0"/>
              <a:ea typeface="宋体" panose="02010600030101010101" pitchFamily="2" charset="-122"/>
            </a:endParaRPr>
          </a:p>
          <a:p>
            <a:r>
              <a:rPr lang="en-US" altLang="zh-CN" smtClean="0">
                <a:latin typeface="Calibri" panose="020F0502020204030204" pitchFamily="34" charset="0"/>
                <a:ea typeface="宋体" panose="02010600030101010101" pitchFamily="2" charset="-122"/>
              </a:rPr>
              <a:t>2</a:t>
            </a:r>
            <a:r>
              <a:rPr lang="zh-CN" altLang="en-US" smtClean="0">
                <a:latin typeface="Calibri" panose="020F0502020204030204" pitchFamily="34" charset="0"/>
                <a:ea typeface="宋体" panose="02010600030101010101" pitchFamily="2" charset="-122"/>
              </a:rPr>
              <a:t>、（书</a:t>
            </a:r>
            <a:r>
              <a:rPr lang="en-US" altLang="zh-CN" smtClean="0">
                <a:latin typeface="Calibri" panose="020F0502020204030204" pitchFamily="34" charset="0"/>
                <a:ea typeface="宋体" panose="02010600030101010101" pitchFamily="2" charset="-122"/>
              </a:rPr>
              <a:t>P57 </a:t>
            </a:r>
            <a:r>
              <a:rPr lang="zh-CN" altLang="en-US" smtClean="0">
                <a:latin typeface="Calibri" panose="020F0502020204030204" pitchFamily="34" charset="0"/>
                <a:ea typeface="宋体" panose="02010600030101010101" pitchFamily="2" charset="-122"/>
              </a:rPr>
              <a:t>对偶问题的  弱对偶性 的意义）</a:t>
            </a:r>
            <a:endParaRPr lang="en-US" altLang="zh-CN" smtClean="0">
              <a:latin typeface="Calibri" panose="020F0502020204030204" pitchFamily="34" charset="0"/>
              <a:ea typeface="宋体" panose="02010600030101010101" pitchFamily="2" charset="-122"/>
            </a:endParaRPr>
          </a:p>
          <a:p>
            <a:r>
              <a:rPr lang="zh-CN" altLang="en-US" smtClean="0">
                <a:latin typeface="Calibri" panose="020F0502020204030204" pitchFamily="34" charset="0"/>
                <a:ea typeface="宋体" panose="02010600030101010101" pitchFamily="2" charset="-122"/>
              </a:rPr>
              <a:t>所以影子价格又是一种机会成本</a:t>
            </a:r>
          </a:p>
        </p:txBody>
      </p:sp>
      <p:sp>
        <p:nvSpPr>
          <p:cNvPr id="23556"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8E1A8A9-3F4E-4B37-8F7F-17090CCFACC6}" type="slidenum">
              <a:rPr kumimoji="0" lang="zh-CN" altLang="en-US" smtClean="0">
                <a:latin typeface="Arial" panose="020B0604020202020204" pitchFamily="34" charset="0"/>
              </a:rPr>
              <a:pPr>
                <a:spcBef>
                  <a:spcPct val="0"/>
                </a:spcBef>
                <a:buFontTx/>
                <a:buNone/>
              </a:pPr>
              <a:t>47</a:t>
            </a:fld>
            <a:endParaRPr kumimoji="0" lang="en-US" altLang="zh-CN" smtClean="0">
              <a:latin typeface="Arial" panose="020B0604020202020204" pitchFamily="34" charset="0"/>
            </a:endParaRPr>
          </a:p>
        </p:txBody>
      </p:sp>
    </p:spTree>
    <p:extLst>
      <p:ext uri="{BB962C8B-B14F-4D97-AF65-F5344CB8AC3E}">
        <p14:creationId xmlns:p14="http://schemas.microsoft.com/office/powerpoint/2010/main" val="3590856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做一个对比的</a:t>
            </a:r>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48</a:t>
            </a:fld>
            <a:endParaRPr lang="zh-CN" altLang="en-US"/>
          </a:p>
        </p:txBody>
      </p:sp>
    </p:spTree>
    <p:extLst>
      <p:ext uri="{BB962C8B-B14F-4D97-AF65-F5344CB8AC3E}">
        <p14:creationId xmlns:p14="http://schemas.microsoft.com/office/powerpoint/2010/main" val="19931024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88900" y="742950"/>
            <a:ext cx="6618288" cy="3724275"/>
          </a:xfrm>
        </p:spPr>
      </p:sp>
      <p:sp>
        <p:nvSpPr>
          <p:cNvPr id="26627" name="备注占位符 2"/>
          <p:cNvSpPr>
            <a:spLocks noGrp="1"/>
          </p:cNvSpPr>
          <p:nvPr>
            <p:ph type="body" idx="1"/>
          </p:nvPr>
        </p:nvSpPr>
        <p:spPr>
          <a:noFill/>
        </p:spPr>
        <p:txBody>
          <a:bodyPr/>
          <a:lstStyle/>
          <a:p>
            <a:r>
              <a:rPr lang="en-US" altLang="zh-CN" smtClean="0">
                <a:latin typeface="Calibri" panose="020F0502020204030204" pitchFamily="34" charset="0"/>
                <a:ea typeface="宋体" panose="02010600030101010101" pitchFamily="2" charset="-122"/>
              </a:rPr>
              <a:t>1</a:t>
            </a:r>
            <a:r>
              <a:rPr lang="zh-CN" altLang="en-US" smtClean="0">
                <a:latin typeface="Calibri" panose="020F0502020204030204" pitchFamily="34" charset="0"/>
                <a:ea typeface="宋体" panose="02010600030101010101" pitchFamily="2" charset="-122"/>
              </a:rPr>
              <a:t>、我的理解是：原问题</a:t>
            </a:r>
            <a:r>
              <a:rPr lang="en-US" altLang="zh-CN" smtClean="0">
                <a:latin typeface="Calibri" panose="020F0502020204030204" pitchFamily="34" charset="0"/>
                <a:ea typeface="宋体" panose="02010600030101010101" pitchFamily="2" charset="-122"/>
              </a:rPr>
              <a:t> </a:t>
            </a:r>
            <a:r>
              <a:rPr lang="zh-CN" altLang="en-US" smtClean="0">
                <a:latin typeface="Calibri" panose="020F0502020204030204" pitchFamily="34" charset="0"/>
                <a:ea typeface="宋体" panose="02010600030101010101" pitchFamily="2" charset="-122"/>
              </a:rPr>
              <a:t>（松弛变量检验数）</a:t>
            </a:r>
            <a:r>
              <a:rPr lang="en-US" altLang="zh-CN" smtClean="0">
                <a:latin typeface="Calibri" panose="020F0502020204030204" pitchFamily="34" charset="0"/>
                <a:ea typeface="宋体" panose="02010600030101010101" pitchFamily="2" charset="-122"/>
              </a:rPr>
              <a:t> </a:t>
            </a:r>
            <a:r>
              <a:rPr lang="zh-CN" altLang="en-US" smtClean="0">
                <a:latin typeface="Calibri" panose="020F0502020204030204" pitchFamily="34" charset="0"/>
                <a:ea typeface="宋体" panose="02010600030101010101" pitchFamily="2" charset="-122"/>
              </a:rPr>
              <a:t>对应着（</a:t>
            </a:r>
            <a:r>
              <a:rPr lang="en-US" altLang="zh-CN" smtClean="0">
                <a:latin typeface="Calibri" panose="020F0502020204030204" pitchFamily="34" charset="0"/>
                <a:ea typeface="宋体" panose="02010600030101010101" pitchFamily="2" charset="-122"/>
              </a:rPr>
              <a:t> </a:t>
            </a:r>
            <a:r>
              <a:rPr lang="zh-CN" altLang="en-US" smtClean="0">
                <a:latin typeface="Calibri" panose="020F0502020204030204" pitchFamily="34" charset="0"/>
                <a:ea typeface="宋体" panose="02010600030101010101" pitchFamily="2" charset="-122"/>
              </a:rPr>
              <a:t>－对偶问题的基解）</a:t>
            </a:r>
          </a:p>
          <a:p>
            <a:r>
              <a:rPr lang="en-US" altLang="zh-CN" smtClean="0">
                <a:latin typeface="Calibri" panose="020F0502020204030204" pitchFamily="34" charset="0"/>
                <a:ea typeface="宋体" panose="02010600030101010101" pitchFamily="2" charset="-122"/>
              </a:rPr>
              <a:t>   </a:t>
            </a:r>
            <a:r>
              <a:rPr lang="zh-CN" altLang="en-US" smtClean="0">
                <a:latin typeface="Calibri" panose="020F0502020204030204" pitchFamily="34" charset="0"/>
                <a:ea typeface="宋体" panose="02010600030101010101" pitchFamily="2" charset="-122"/>
              </a:rPr>
              <a:t>可以看书上</a:t>
            </a:r>
            <a:r>
              <a:rPr lang="en-US" altLang="zh-CN" smtClean="0">
                <a:latin typeface="Calibri" panose="020F0502020204030204" pitchFamily="34" charset="0"/>
                <a:ea typeface="宋体" panose="02010600030101010101" pitchFamily="2" charset="-122"/>
              </a:rPr>
              <a:t>p32</a:t>
            </a:r>
            <a:r>
              <a:rPr lang="zh-CN" altLang="en-US" smtClean="0">
                <a:latin typeface="Calibri" panose="020F0502020204030204" pitchFamily="34" charset="0"/>
                <a:ea typeface="宋体" panose="02010600030101010101" pitchFamily="2" charset="-122"/>
              </a:rPr>
              <a:t>页，由最后一张</a:t>
            </a:r>
            <a:r>
              <a:rPr lang="en-US" altLang="zh-CN" smtClean="0">
                <a:latin typeface="Calibri" panose="020F0502020204030204" pitchFamily="34" charset="0"/>
                <a:ea typeface="宋体" panose="02010600030101010101" pitchFamily="2" charset="-122"/>
              </a:rPr>
              <a:t> </a:t>
            </a:r>
            <a:r>
              <a:rPr lang="zh-CN" altLang="en-US" smtClean="0">
                <a:latin typeface="Calibri" panose="020F0502020204030204" pitchFamily="34" charset="0"/>
                <a:ea typeface="宋体" panose="02010600030101010101" pitchFamily="2" charset="-122"/>
              </a:rPr>
              <a:t>原问题的单纯形表</a:t>
            </a:r>
            <a:r>
              <a:rPr lang="en-US" altLang="zh-CN" smtClean="0">
                <a:latin typeface="Calibri" panose="020F0502020204030204" pitchFamily="34" charset="0"/>
                <a:ea typeface="宋体" panose="02010600030101010101" pitchFamily="2" charset="-122"/>
              </a:rPr>
              <a:t> </a:t>
            </a:r>
            <a:r>
              <a:rPr lang="zh-CN" altLang="en-US" smtClean="0">
                <a:latin typeface="Calibri" panose="020F0502020204030204" pitchFamily="34" charset="0"/>
                <a:ea typeface="宋体" panose="02010600030101010101" pitchFamily="2" charset="-122"/>
              </a:rPr>
              <a:t>我们可以得到</a:t>
            </a:r>
            <a:r>
              <a:rPr lang="en-US" altLang="zh-CN" smtClean="0">
                <a:latin typeface="Calibri" panose="020F0502020204030204" pitchFamily="34" charset="0"/>
                <a:ea typeface="宋体" panose="02010600030101010101" pitchFamily="2" charset="-122"/>
              </a:rPr>
              <a:t> </a:t>
            </a:r>
            <a:r>
              <a:rPr lang="zh-CN" altLang="en-US" smtClean="0">
                <a:latin typeface="Calibri" panose="020F0502020204030204" pitchFamily="34" charset="0"/>
                <a:ea typeface="宋体" panose="02010600030101010101" pitchFamily="2" charset="-122"/>
              </a:rPr>
              <a:t>，</a:t>
            </a:r>
            <a:r>
              <a:rPr lang="en-US" altLang="zh-CN" smtClean="0">
                <a:latin typeface="Calibri" panose="020F0502020204030204" pitchFamily="34" charset="0"/>
                <a:ea typeface="宋体" panose="02010600030101010101" pitchFamily="2" charset="-122"/>
              </a:rPr>
              <a:t>b</a:t>
            </a:r>
            <a:r>
              <a:rPr lang="zh-CN" altLang="en-US" smtClean="0">
                <a:latin typeface="Calibri" panose="020F0502020204030204" pitchFamily="34" charset="0"/>
                <a:ea typeface="宋体" panose="02010600030101010101" pitchFamily="2" charset="-122"/>
              </a:rPr>
              <a:t>列中是（</a:t>
            </a:r>
            <a:r>
              <a:rPr lang="en-US" altLang="zh-CN" smtClean="0">
                <a:latin typeface="Calibri" panose="020F0502020204030204" pitchFamily="34" charset="0"/>
                <a:ea typeface="宋体" panose="02010600030101010101" pitchFamily="2" charset="-122"/>
              </a:rPr>
              <a:t>4</a:t>
            </a:r>
            <a:r>
              <a:rPr lang="zh-CN" altLang="en-US" smtClean="0">
                <a:latin typeface="Calibri" panose="020F0502020204030204" pitchFamily="34" charset="0"/>
                <a:ea typeface="宋体" panose="02010600030101010101" pitchFamily="2" charset="-122"/>
              </a:rPr>
              <a:t>，</a:t>
            </a:r>
            <a:r>
              <a:rPr lang="en-US" altLang="zh-CN" smtClean="0">
                <a:latin typeface="Calibri" panose="020F0502020204030204" pitchFamily="34" charset="0"/>
                <a:ea typeface="宋体" panose="02010600030101010101" pitchFamily="2" charset="-122"/>
              </a:rPr>
              <a:t>4</a:t>
            </a:r>
            <a:r>
              <a:rPr lang="zh-CN" altLang="en-US" smtClean="0">
                <a:latin typeface="Calibri" panose="020F0502020204030204" pitchFamily="34" charset="0"/>
                <a:ea typeface="宋体" panose="02010600030101010101" pitchFamily="2" charset="-122"/>
              </a:rPr>
              <a:t>，</a:t>
            </a:r>
            <a:r>
              <a:rPr lang="en-US" altLang="zh-CN" smtClean="0">
                <a:latin typeface="Calibri" panose="020F0502020204030204" pitchFamily="34" charset="0"/>
                <a:ea typeface="宋体" panose="02010600030101010101" pitchFamily="2" charset="-122"/>
              </a:rPr>
              <a:t>2</a:t>
            </a:r>
            <a:r>
              <a:rPr lang="zh-CN" altLang="en-US" smtClean="0">
                <a:latin typeface="Calibri" panose="020F0502020204030204" pitchFamily="34" charset="0"/>
                <a:ea typeface="宋体" panose="02010600030101010101" pitchFamily="2" charset="-122"/>
              </a:rPr>
              <a:t>），对应着原问题，而松弛变量的检验数</a:t>
            </a:r>
            <a:r>
              <a:rPr lang="en-US" altLang="zh-CN" smtClean="0">
                <a:latin typeface="Calibri" panose="020F0502020204030204" pitchFamily="34" charset="0"/>
                <a:ea typeface="宋体" panose="02010600030101010101" pitchFamily="2" charset="-122"/>
              </a:rPr>
              <a:t> x3</a:t>
            </a:r>
            <a:r>
              <a:rPr lang="zh-CN" altLang="en-US" smtClean="0">
                <a:latin typeface="Calibri" panose="020F0502020204030204" pitchFamily="34" charset="0"/>
                <a:ea typeface="宋体" panose="02010600030101010101" pitchFamily="2" charset="-122"/>
              </a:rPr>
              <a:t>、</a:t>
            </a:r>
            <a:r>
              <a:rPr lang="en-US" altLang="zh-CN" smtClean="0">
                <a:latin typeface="Calibri" panose="020F0502020204030204" pitchFamily="34" charset="0"/>
                <a:ea typeface="宋体" panose="02010600030101010101" pitchFamily="2" charset="-122"/>
              </a:rPr>
              <a:t>x4</a:t>
            </a:r>
            <a:r>
              <a:rPr lang="zh-CN" altLang="en-US" smtClean="0">
                <a:latin typeface="Calibri" panose="020F0502020204030204" pitchFamily="34" charset="0"/>
                <a:ea typeface="宋体" panose="02010600030101010101" pitchFamily="2" charset="-122"/>
              </a:rPr>
              <a:t>、</a:t>
            </a:r>
            <a:r>
              <a:rPr lang="en-US" altLang="zh-CN" smtClean="0">
                <a:latin typeface="Calibri" panose="020F0502020204030204" pitchFamily="34" charset="0"/>
                <a:ea typeface="宋体" panose="02010600030101010101" pitchFamily="2" charset="-122"/>
              </a:rPr>
              <a:t>x5,</a:t>
            </a:r>
            <a:r>
              <a:rPr lang="zh-CN" altLang="en-US" smtClean="0">
                <a:latin typeface="Calibri" panose="020F0502020204030204" pitchFamily="34" charset="0"/>
                <a:ea typeface="宋体" panose="02010600030101010101" pitchFamily="2" charset="-122"/>
              </a:rPr>
              <a:t>得到原问题的对偶问题</a:t>
            </a:r>
            <a:r>
              <a:rPr lang="en-US" altLang="zh-CN" smtClean="0">
                <a:latin typeface="Calibri" panose="020F0502020204030204" pitchFamily="34" charset="0"/>
                <a:ea typeface="宋体" panose="02010600030101010101" pitchFamily="2" charset="-122"/>
              </a:rPr>
              <a:t>  y1,y2,y3</a:t>
            </a:r>
          </a:p>
          <a:p>
            <a:endParaRPr lang="en-US" altLang="zh-CN" smtClean="0">
              <a:latin typeface="Calibri" panose="020F0502020204030204" pitchFamily="34" charset="0"/>
              <a:ea typeface="宋体" panose="02010600030101010101" pitchFamily="2" charset="-122"/>
            </a:endParaRPr>
          </a:p>
          <a:p>
            <a:endParaRPr lang="zh-CN" altLang="en-US" smtClean="0">
              <a:latin typeface="Calibri" panose="020F0502020204030204" pitchFamily="34" charset="0"/>
              <a:ea typeface="宋体" panose="02010600030101010101" pitchFamily="2" charset="-122"/>
            </a:endParaRPr>
          </a:p>
        </p:txBody>
      </p:sp>
      <p:sp>
        <p:nvSpPr>
          <p:cNvPr id="26628" name="幻灯片编号占位符 3"/>
          <p:cNvSpPr>
            <a:spLocks noGrp="1"/>
          </p:cNvSpPr>
          <p:nvPr>
            <p:ph type="sldNum" sz="quarter" idx="5"/>
          </p:nvPr>
        </p:nvSpPr>
        <p:spPr>
          <a:noFill/>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6B57534-834F-4692-B3A8-EE886765E371}" type="slidenum">
              <a:rPr kumimoji="0" lang="zh-CN" altLang="en-US" smtClean="0">
                <a:latin typeface="Arial" panose="020B0604020202020204" pitchFamily="34" charset="0"/>
              </a:rPr>
              <a:pPr>
                <a:spcBef>
                  <a:spcPct val="0"/>
                </a:spcBef>
                <a:buFontTx/>
                <a:buNone/>
              </a:pPr>
              <a:t>50</a:t>
            </a:fld>
            <a:endParaRPr kumimoji="0" lang="en-US" altLang="zh-CN" smtClean="0">
              <a:latin typeface="Arial" panose="020B0604020202020204" pitchFamily="34" charset="0"/>
            </a:endParaRPr>
          </a:p>
        </p:txBody>
      </p:sp>
    </p:spTree>
    <p:extLst>
      <p:ext uri="{BB962C8B-B14F-4D97-AF65-F5344CB8AC3E}">
        <p14:creationId xmlns:p14="http://schemas.microsoft.com/office/powerpoint/2010/main" val="8719837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48100"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F8F1AC4-B086-4EF2-B23C-937EE29D6B01}" type="slidenum">
              <a:rPr kumimoji="0" lang="en-US" altLang="zh-CN"/>
              <a:pPr algn="r" eaLnBrk="1" hangingPunct="1">
                <a:spcBef>
                  <a:spcPct val="0"/>
                </a:spcBef>
              </a:pPr>
              <a:t>52</a:t>
            </a:fld>
            <a:endParaRPr kumimoji="0" lang="en-US" altLang="zh-CN"/>
          </a:p>
        </p:txBody>
      </p:sp>
      <p:sp>
        <p:nvSpPr>
          <p:cNvPr id="29699" name="Rectangle 2"/>
          <p:cNvSpPr>
            <a:spLocks noGrp="1" noRot="1" noChangeAspect="1" noChangeArrowheads="1" noTextEdit="1"/>
          </p:cNvSpPr>
          <p:nvPr>
            <p:ph type="sldImg"/>
          </p:nvPr>
        </p:nvSpPr>
        <p:spPr>
          <a:xfrm>
            <a:off x="88900" y="742950"/>
            <a:ext cx="6616700" cy="3722688"/>
          </a:xfrm>
          <a:noFill/>
          <a:ln>
            <a:solidFill>
              <a:srgbClr val="000000"/>
            </a:solidFill>
            <a:miter lim="800000"/>
            <a:headEnd/>
            <a:tailEnd/>
          </a:ln>
        </p:spPr>
      </p:sp>
      <p:sp>
        <p:nvSpPr>
          <p:cNvPr id="29700" name="Rectangle 3"/>
          <p:cNvSpPr>
            <a:spLocks noGrp="1" noChangeArrowheads="1"/>
          </p:cNvSpPr>
          <p:nvPr>
            <p:ph type="body" idx="1"/>
          </p:nvPr>
        </p:nvSpPr>
        <p:spPr>
          <a:xfrm>
            <a:off x="677863" y="4714875"/>
            <a:ext cx="5438775" cy="4467225"/>
          </a:xfrm>
          <a:noFill/>
        </p:spPr>
        <p:txBody>
          <a:bodyPr anchor="t"/>
          <a:lstStyle/>
          <a:p>
            <a:pPr algn="just" eaLnBrk="1" hangingPunct="1">
              <a:spcBef>
                <a:spcPct val="0"/>
              </a:spcBef>
            </a:pPr>
            <a:endParaRPr kumimoji="0" lang="zh-CN" altLang="en-US" smtClean="0">
              <a:latin typeface="Calibri" panose="020F0502020204030204" pitchFamily="34" charset="0"/>
              <a:ea typeface="宋体" panose="02010600030101010101" pitchFamily="2" charset="-122"/>
            </a:endParaRPr>
          </a:p>
          <a:p>
            <a:pPr eaLnBrk="1" hangingPunct="1">
              <a:spcBef>
                <a:spcPct val="0"/>
              </a:spcBef>
            </a:pPr>
            <a:r>
              <a:rPr kumimoji="0" lang="zh-CN" altLang="en-US" smtClean="0">
                <a:latin typeface="Calibri" panose="020F0502020204030204" pitchFamily="34" charset="0"/>
                <a:ea typeface="宋体" panose="02010600030101010101" pitchFamily="2" charset="-122"/>
              </a:rPr>
              <a:t>检验数都为非正</a:t>
            </a:r>
            <a:r>
              <a:rPr kumimoji="0" lang="en-US" altLang="zh-CN" smtClean="0">
                <a:latin typeface="Calibri" panose="020F0502020204030204" pitchFamily="34" charset="0"/>
                <a:ea typeface="宋体" panose="02010600030101010101" pitchFamily="2" charset="-122"/>
              </a:rPr>
              <a:t> </a:t>
            </a:r>
            <a:r>
              <a:rPr kumimoji="0" lang="zh-CN" altLang="en-US" smtClean="0">
                <a:latin typeface="Calibri" panose="020F0502020204030204" pitchFamily="34" charset="0"/>
                <a:ea typeface="宋体" panose="02010600030101010101" pitchFamily="2" charset="-122"/>
              </a:rPr>
              <a:t>是保证对偶问题有</a:t>
            </a:r>
            <a:r>
              <a:rPr kumimoji="0" lang="en-US" altLang="zh-CN" smtClean="0">
                <a:latin typeface="Calibri" panose="020F0502020204030204" pitchFamily="34" charset="0"/>
                <a:ea typeface="宋体" panose="02010600030101010101" pitchFamily="2" charset="-122"/>
              </a:rPr>
              <a:t> </a:t>
            </a:r>
            <a:r>
              <a:rPr kumimoji="0" lang="zh-CN" altLang="en-US" smtClean="0">
                <a:latin typeface="Calibri" panose="020F0502020204030204" pitchFamily="34" charset="0"/>
                <a:ea typeface="宋体" panose="02010600030101010101" pitchFamily="2" charset="-122"/>
              </a:rPr>
              <a:t>基可行解</a:t>
            </a:r>
            <a:endParaRPr kumimoji="0" lang="en-US" altLang="zh-CN"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13674043"/>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在第一章的</a:t>
            </a:r>
            <a:r>
              <a:rPr lang="en-US" altLang="zh-CN" dirty="0"/>
              <a:t>1.3</a:t>
            </a:r>
            <a:r>
              <a:rPr lang="zh-CN" altLang="en-US" dirty="0"/>
              <a:t>节中，我们已经了解了线性规划问题的几种表达方式，其中最简洁的就是我们左边给出的矩阵形式</a:t>
            </a:r>
            <a:r>
              <a:rPr lang="en-US" altLang="zh-CN" dirty="0" err="1"/>
              <a:t>maxz</a:t>
            </a:r>
            <a:r>
              <a:rPr lang="en-US" altLang="zh-CN" dirty="0"/>
              <a:t>=…</a:t>
            </a:r>
            <a:r>
              <a:rPr lang="zh-CN" altLang="en-US" dirty="0"/>
              <a:t>。其中加入松弛变量后化为标准型为</a:t>
            </a:r>
            <a:r>
              <a:rPr lang="en-US" altLang="zh-CN" dirty="0"/>
              <a:t>……</a:t>
            </a:r>
            <a:r>
              <a:rPr lang="zh-CN" altLang="en-US" dirty="0"/>
              <a:t>。而右边是我们第一章学习中常见的形式。因为希望大家能够做一个类比的学习，所以放在这边。</a:t>
            </a:r>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5</a:t>
            </a:fld>
            <a:endParaRPr lang="zh-CN" altLang="en-US"/>
          </a:p>
        </p:txBody>
      </p:sp>
    </p:spTree>
    <p:extLst>
      <p:ext uri="{BB962C8B-B14F-4D97-AF65-F5344CB8AC3E}">
        <p14:creationId xmlns:p14="http://schemas.microsoft.com/office/powerpoint/2010/main" val="371418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6</a:t>
            </a:fld>
            <a:endParaRPr lang="zh-CN" altLang="en-US"/>
          </a:p>
        </p:txBody>
      </p:sp>
    </p:spTree>
    <p:extLst>
      <p:ext uri="{BB962C8B-B14F-4D97-AF65-F5344CB8AC3E}">
        <p14:creationId xmlns:p14="http://schemas.microsoft.com/office/powerpoint/2010/main" val="227229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回到我们的矩阵形式的标准型，我们把</a:t>
            </a:r>
            <a:r>
              <a:rPr lang="en-US" altLang="zh-CN" dirty="0"/>
              <a:t>X</a:t>
            </a:r>
            <a:r>
              <a:rPr lang="zh-CN" altLang="en-US" dirty="0"/>
              <a:t>变量分成基变量</a:t>
            </a:r>
            <a:r>
              <a:rPr lang="en-US" altLang="zh-CN" dirty="0"/>
              <a:t>XB</a:t>
            </a:r>
            <a:r>
              <a:rPr lang="zh-CN" altLang="en-US" dirty="0"/>
              <a:t>和非基变量</a:t>
            </a:r>
            <a:r>
              <a:rPr lang="en-US" altLang="zh-CN" dirty="0"/>
              <a:t>XN</a:t>
            </a:r>
            <a:r>
              <a:rPr lang="zh-CN" altLang="en-US" dirty="0"/>
              <a:t>，系数矩阵，价值系数也相应地分为</a:t>
            </a:r>
            <a:r>
              <a:rPr lang="en-US" altLang="zh-CN" dirty="0"/>
              <a:t>BN</a:t>
            </a:r>
            <a:r>
              <a:rPr lang="zh-CN" altLang="en-US" dirty="0"/>
              <a:t>和</a:t>
            </a:r>
            <a:r>
              <a:rPr lang="en-US" altLang="zh-CN" dirty="0"/>
              <a:t>CBCN</a:t>
            </a:r>
            <a:r>
              <a:rPr lang="zh-CN" altLang="en-US" dirty="0"/>
              <a:t>，那么左侧的形式可以转化为右侧的这种形式，保证</a:t>
            </a:r>
            <a:r>
              <a:rPr lang="en-US" altLang="zh-CN" dirty="0"/>
              <a:t>B</a:t>
            </a:r>
            <a:r>
              <a:rPr lang="zh-CN" altLang="en-US" dirty="0"/>
              <a:t>的行列式不等于</a:t>
            </a:r>
            <a:r>
              <a:rPr lang="en-US" altLang="zh-CN" dirty="0"/>
              <a:t>0</a:t>
            </a:r>
            <a:r>
              <a:rPr lang="zh-CN" altLang="en-US" dirty="0"/>
              <a:t>，</a:t>
            </a:r>
            <a:r>
              <a:rPr lang="en-US" altLang="zh-CN" dirty="0"/>
              <a:t>B</a:t>
            </a:r>
            <a:r>
              <a:rPr lang="zh-CN" altLang="en-US" dirty="0"/>
              <a:t>一定是相互独立的基变量。</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由于我们引进了松弛变量</a:t>
            </a:r>
            <a:r>
              <a:rPr lang="en-US" altLang="zh-CN" dirty="0"/>
              <a:t>XS</a:t>
            </a:r>
            <a:r>
              <a:rPr lang="zh-CN" altLang="en-US" dirty="0"/>
              <a:t>，所以一开始</a:t>
            </a:r>
            <a:r>
              <a:rPr lang="en-US" altLang="zh-CN" dirty="0"/>
              <a:t>XS</a:t>
            </a:r>
            <a:r>
              <a:rPr lang="zh-CN" altLang="en-US" dirty="0"/>
              <a:t>就是初始的基变量</a:t>
            </a:r>
            <a:r>
              <a:rPr lang="en-US" altLang="zh-CN" dirty="0"/>
              <a:t>XB</a:t>
            </a:r>
            <a:r>
              <a:rPr lang="zh-CN" altLang="en-US" dirty="0"/>
              <a:t>，但在后续的迭代过程中，部分松弛变量会被换出到非基变量，所以后续的</a:t>
            </a:r>
            <a:r>
              <a:rPr lang="en-US" altLang="zh-CN" dirty="0"/>
              <a:t>XS</a:t>
            </a:r>
            <a:r>
              <a:rPr lang="zh-CN" altLang="en-US" dirty="0"/>
              <a:t>还会细分为基变量中的松弛变量</a:t>
            </a:r>
            <a:r>
              <a:rPr lang="en-US" altLang="zh-CN" dirty="0"/>
              <a:t>XS1</a:t>
            </a:r>
            <a:r>
              <a:rPr lang="zh-CN" altLang="en-US" dirty="0"/>
              <a:t>和非基变量中的松弛变量</a:t>
            </a:r>
            <a:r>
              <a:rPr lang="en-US" altLang="zh-CN" dirty="0"/>
              <a:t>XS2</a:t>
            </a:r>
            <a:r>
              <a:rPr lang="zh-CN" altLang="en-US" dirty="0"/>
              <a:t>。等到了那一步，大家自会分清。</a:t>
            </a:r>
            <a:endParaRPr lang="en-US" altLang="zh-CN"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7</a:t>
            </a:fld>
            <a:endParaRPr lang="zh-CN" altLang="en-US"/>
          </a:p>
        </p:txBody>
      </p:sp>
    </p:spTree>
    <p:extLst>
      <p:ext uri="{BB962C8B-B14F-4D97-AF65-F5344CB8AC3E}">
        <p14:creationId xmlns:p14="http://schemas.microsoft.com/office/powerpoint/2010/main" val="109411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然后我们看到这里的约束条件，将其变形，（</a:t>
                </a:r>
                <a:r>
                  <a:rPr lang="en-US" altLang="zh-CN" dirty="0"/>
                  <a:t>&lt;</a:t>
                </a:r>
                <a:r>
                  <a:rPr lang="zh-CN" altLang="en-US" dirty="0"/>
                  <a:t>用鼠标移一下</a:t>
                </a:r>
                <a:r>
                  <a:rPr lang="en-US" altLang="zh-CN" dirty="0"/>
                  <a:t>&gt;</a:t>
                </a:r>
                <a:r>
                  <a:rPr lang="zh-CN" altLang="en-US" dirty="0"/>
                  <a:t>，</a:t>
                </a:r>
                <a:r>
                  <a:rPr lang="en-US" altLang="zh-CN" dirty="0" err="1"/>
                  <a:t>nxn</a:t>
                </a:r>
                <a:r>
                  <a:rPr lang="zh-CN" altLang="en-US" dirty="0"/>
                  <a:t>移到右边，然后等式左右两边同时左乘</a:t>
                </a:r>
                <a:r>
                  <a:rPr lang="en-US" altLang="zh-CN" dirty="0"/>
                  <a:t>B-1</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当非基变量</a:t>
                </a:r>
                <a:r>
                  <a:rPr lang="en-US" altLang="zh-CN" dirty="0"/>
                  <a:t>XN</a:t>
                </a:r>
                <a:r>
                  <a:rPr lang="zh-CN" altLang="en-US" dirty="0"/>
                  <a:t>为</a:t>
                </a:r>
                <a:r>
                  <a:rPr lang="en-US" altLang="zh-CN" dirty="0"/>
                  <a:t>0</a:t>
                </a:r>
                <a:r>
                  <a:rPr lang="zh-CN" altLang="en-US" dirty="0"/>
                  <a:t>时，我们得到了 初始可行解</a:t>
                </a:r>
                <a:r>
                  <a:rPr lang="en-US" altLang="zh-CN" dirty="0"/>
                  <a:t>……</a:t>
                </a:r>
                <a:r>
                  <a:rPr lang="zh-CN" altLang="en-US" dirty="0"/>
                  <a:t>由于初始的基为松弛变量对应的单位矩阵，所以这两个是一致的。</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再将</a:t>
                </a:r>
                <a:r>
                  <a:rPr lang="en-US" altLang="zh-CN" dirty="0"/>
                  <a:t>XB</a:t>
                </a:r>
                <a:r>
                  <a:rPr lang="zh-CN" altLang="en-US" dirty="0"/>
                  <a:t>代入目标函数，则得到</a:t>
                </a:r>
                <a:r>
                  <a:rPr lang="en-US" altLang="zh-CN" dirty="0"/>
                  <a:t>z=</a:t>
                </a:r>
                <a:r>
                  <a:rPr lang="en-US" altLang="zh-CN" dirty="0" err="1"/>
                  <a:t>cbb</a:t>
                </a:r>
                <a:r>
                  <a:rPr lang="en-US" altLang="zh-CN" dirty="0"/>
                  <a:t>……,</a:t>
                </a:r>
                <a:r>
                  <a:rPr lang="zh-CN" altLang="en-US" dirty="0"/>
                  <a:t>非基变量的系数矩阵就是我们用于最优性检验和解的判断</a:t>
                </a:r>
                <a14:m>
                  <m:oMath xmlns:m="http://schemas.openxmlformats.org/officeDocument/2006/math">
                    <m:sSub>
                      <m:sSubPr>
                        <m:ctrlPr>
                          <a:rPr lang="en-US" altLang="zh-CN" sz="1200" b="1" i="1" dirty="0" smtClean="0">
                            <a:solidFill>
                              <a:srgbClr val="5F5F5F"/>
                            </a:solidFill>
                            <a:latin typeface="Cambria Math" panose="02040503050406030204" pitchFamily="18" charset="0"/>
                            <a:ea typeface="微软雅黑" pitchFamily="34" charset="-122"/>
                          </a:rPr>
                        </m:ctrlPr>
                      </m:sSubPr>
                      <m:e>
                        <m:r>
                          <a:rPr lang="zh-CN" altLang="en-US" sz="1200" b="1" i="1" dirty="0">
                            <a:solidFill>
                              <a:srgbClr val="5F5F5F"/>
                            </a:solidFill>
                            <a:latin typeface="Cambria Math" panose="02040503050406030204" pitchFamily="18" charset="0"/>
                            <a:ea typeface="微软雅黑" pitchFamily="34" charset="-122"/>
                          </a:rPr>
                          <m:t>𝝈</m:t>
                        </m:r>
                      </m:e>
                      <m:sub>
                        <m:r>
                          <a:rPr lang="en-US" altLang="zh-CN" sz="1200" b="1" i="1" dirty="0">
                            <a:solidFill>
                              <a:srgbClr val="5F5F5F"/>
                            </a:solidFill>
                            <a:latin typeface="Cambria Math" panose="02040503050406030204" pitchFamily="18" charset="0"/>
                            <a:ea typeface="微软雅黑" pitchFamily="34" charset="-122"/>
                          </a:rPr>
                          <m:t>𝒋</m:t>
                        </m:r>
                      </m:sub>
                    </m:sSub>
                  </m:oMath>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然后我们看到这里的约束条件，将其变形，（</a:t>
                </a:r>
                <a:r>
                  <a:rPr lang="en-US" altLang="zh-CN" dirty="0" smtClean="0"/>
                  <a:t>&lt;</a:t>
                </a:r>
                <a:r>
                  <a:rPr lang="zh-CN" altLang="en-US" dirty="0" smtClean="0"/>
                  <a:t>用鼠标移一下</a:t>
                </a:r>
                <a:r>
                  <a:rPr lang="en-US" altLang="zh-CN" dirty="0" smtClean="0"/>
                  <a:t>&gt;</a:t>
                </a:r>
                <a:r>
                  <a:rPr lang="zh-CN" altLang="en-US" dirty="0" smtClean="0"/>
                  <a:t>，</a:t>
                </a:r>
                <a:r>
                  <a:rPr lang="en-US" altLang="zh-CN" dirty="0" err="1" smtClean="0"/>
                  <a:t>nxn</a:t>
                </a:r>
                <a:r>
                  <a:rPr lang="zh-CN" altLang="en-US" dirty="0" smtClean="0"/>
                  <a:t>移到右边，然后等式左右两边同时左乘</a:t>
                </a:r>
                <a:r>
                  <a:rPr lang="en-US" altLang="zh-CN" dirty="0" smtClean="0"/>
                  <a:t>B-1</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当非基变量</a:t>
                </a:r>
                <a:r>
                  <a:rPr lang="en-US" altLang="zh-CN" dirty="0" smtClean="0"/>
                  <a:t>XN</a:t>
                </a:r>
                <a:r>
                  <a:rPr lang="zh-CN" altLang="en-US" dirty="0" smtClean="0"/>
                  <a:t>为</a:t>
                </a:r>
                <a:r>
                  <a:rPr lang="en-US" altLang="zh-CN" dirty="0" smtClean="0"/>
                  <a:t>0</a:t>
                </a:r>
                <a:r>
                  <a:rPr lang="zh-CN" altLang="en-US" dirty="0" smtClean="0"/>
                  <a:t>时，我们得到了 初始可行解</a:t>
                </a:r>
                <a:r>
                  <a:rPr lang="en-US" altLang="zh-CN" dirty="0" smtClean="0"/>
                  <a:t>……</a:t>
                </a:r>
                <a:r>
                  <a:rPr lang="zh-CN" altLang="en-US" dirty="0" smtClean="0"/>
                  <a:t>由于初始的基为松弛变量对应的单位矩阵，所以这两个是一致的。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再将</a:t>
                </a:r>
                <a:r>
                  <a:rPr lang="en-US" altLang="zh-CN" dirty="0" smtClean="0"/>
                  <a:t>XB</a:t>
                </a:r>
                <a:r>
                  <a:rPr lang="zh-CN" altLang="en-US" dirty="0" smtClean="0"/>
                  <a:t>代入目标函数，则得到</a:t>
                </a:r>
                <a:r>
                  <a:rPr lang="en-US" altLang="zh-CN" dirty="0" smtClean="0"/>
                  <a:t>z=</a:t>
                </a:r>
                <a:r>
                  <a:rPr lang="en-US" altLang="zh-CN" dirty="0" err="1" smtClean="0"/>
                  <a:t>cbb</a:t>
                </a:r>
                <a:r>
                  <a:rPr lang="en-US" altLang="zh-CN" dirty="0" smtClean="0"/>
                  <a:t>……,</a:t>
                </a:r>
                <a:r>
                  <a:rPr lang="zh-CN" altLang="en-US" dirty="0" smtClean="0"/>
                  <a:t>很明显非基变量的系数矩阵就是我们用于最优性检验和解的判断</a:t>
                </a:r>
                <a:r>
                  <a:rPr lang="zh-CN" altLang="en-US" sz="1200" b="1" i="0" dirty="0">
                    <a:solidFill>
                      <a:srgbClr val="5F5F5F"/>
                    </a:solidFill>
                    <a:latin typeface="Cambria Math" panose="02040503050406030204" pitchFamily="18" charset="0"/>
                    <a:ea typeface="微软雅黑" pitchFamily="34" charset="-122"/>
                  </a:rPr>
                  <a:t>𝝈</a:t>
                </a:r>
                <a:r>
                  <a:rPr lang="en-US" altLang="zh-CN" sz="1200" b="1" i="0" dirty="0" smtClean="0">
                    <a:solidFill>
                      <a:srgbClr val="5F5F5F"/>
                    </a:solidFill>
                    <a:latin typeface="Cambria Math" panose="02040503050406030204" pitchFamily="18" charset="0"/>
                    <a:ea typeface="微软雅黑" pitchFamily="34" charset="-122"/>
                  </a:rPr>
                  <a:t>_</a:t>
                </a:r>
                <a:r>
                  <a:rPr lang="en-US" altLang="zh-CN" sz="1200" b="1" i="0" dirty="0">
                    <a:solidFill>
                      <a:srgbClr val="5F5F5F"/>
                    </a:solidFill>
                    <a:latin typeface="Cambria Math" panose="02040503050406030204" pitchFamily="18" charset="0"/>
                    <a:ea typeface="微软雅黑" pitchFamily="34" charset="-122"/>
                  </a:rPr>
                  <a:t>𝒋</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8</a:t>
            </a:fld>
            <a:endParaRPr lang="zh-CN" altLang="en-US"/>
          </a:p>
        </p:txBody>
      </p:sp>
    </p:spTree>
    <p:extLst>
      <p:ext uri="{BB962C8B-B14F-4D97-AF65-F5344CB8AC3E}">
        <p14:creationId xmlns:p14="http://schemas.microsoft.com/office/powerpoint/2010/main" val="410881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i="0" dirty="0">
                    <a:latin typeface="Cambria Math" panose="02040503050406030204" pitchFamily="18" charset="0"/>
                    <a:ea typeface="微软雅黑" panose="020B0503020204020204" pitchFamily="34" charset="-122"/>
                  </a:rPr>
                  <a:t>接着我们再看这个数学模型，因为我们知道目标函数最后是写成常数</a:t>
                </a:r>
                <a:r>
                  <a:rPr lang="en-US" altLang="zh-CN" sz="1200" i="0" dirty="0">
                    <a:latin typeface="Cambria Math" panose="02040503050406030204" pitchFamily="18" charset="0"/>
                    <a:ea typeface="微软雅黑" panose="020B0503020204020204" pitchFamily="34" charset="-122"/>
                  </a:rPr>
                  <a:t>+</a:t>
                </a:r>
                <a:r>
                  <a:rPr lang="zh-CN" altLang="en-US" sz="1200" i="0" dirty="0">
                    <a:latin typeface="Cambria Math" panose="02040503050406030204" pitchFamily="18" charset="0"/>
                    <a:ea typeface="微软雅黑" panose="020B0503020204020204" pitchFamily="34" charset="-122"/>
                  </a:rPr>
                  <a:t>非基变量的表达式，对不对，然后松弛变量是我们人为加进去的，在目标函数中系数为</a:t>
                </a:r>
                <a:r>
                  <a:rPr lang="en-US" altLang="zh-CN" sz="1200" i="0" dirty="0">
                    <a:latin typeface="Cambria Math" panose="02040503050406030204" pitchFamily="18" charset="0"/>
                    <a:ea typeface="微软雅黑" panose="020B0503020204020204" pitchFamily="34" charset="-122"/>
                  </a:rPr>
                  <a:t>0</a:t>
                </a:r>
                <a:r>
                  <a:rPr lang="zh-CN" altLang="en-US" sz="1200" i="0" dirty="0">
                    <a:latin typeface="Cambria Math" panose="02040503050406030204" pitchFamily="18" charset="0"/>
                    <a:ea typeface="微软雅黑" panose="020B0503020204020204" pitchFamily="34" charset="-122"/>
                  </a:rPr>
                  <a:t>，对不对，所以我们可以把非基变量细分为不含松弛变量的部分</a:t>
                </a:r>
                <a:r>
                  <a:rPr lang="en-US" altLang="zh-CN" sz="1200" i="0" dirty="0">
                    <a:latin typeface="Cambria Math" panose="02040503050406030204" pitchFamily="18" charset="0"/>
                    <a:ea typeface="微软雅黑" panose="020B0503020204020204" pitchFamily="34" charset="-122"/>
                  </a:rPr>
                  <a:t>XN1</a:t>
                </a:r>
                <a:r>
                  <a:rPr lang="zh-CN" altLang="en-US" sz="1200" i="0" dirty="0">
                    <a:latin typeface="Cambria Math" panose="02040503050406030204" pitchFamily="18" charset="0"/>
                    <a:ea typeface="微软雅黑" panose="020B0503020204020204" pitchFamily="34" charset="-122"/>
                  </a:rPr>
                  <a:t>和 松弛变量部分</a:t>
                </a:r>
                <a:r>
                  <a:rPr lang="en-US" altLang="zh-CN" sz="1200" i="0" dirty="0">
                    <a:latin typeface="Cambria Math" panose="02040503050406030204" pitchFamily="18" charset="0"/>
                    <a:ea typeface="微软雅黑" panose="020B0503020204020204" pitchFamily="34" charset="-122"/>
                  </a:rPr>
                  <a:t>XS2</a:t>
                </a:r>
                <a:r>
                  <a:rPr lang="zh-CN" altLang="en-US" sz="1200" i="0" dirty="0">
                    <a:latin typeface="Cambria Math" panose="02040503050406030204" pitchFamily="18" charset="0"/>
                    <a:ea typeface="微软雅黑" panose="020B0503020204020204" pitchFamily="34" charset="-122"/>
                  </a:rPr>
                  <a:t>，显然</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m:rPr>
                            <m:sty m:val="p"/>
                          </m:rPr>
                          <a:rPr lang="en-US" altLang="zh-CN" sz="1200" i="0">
                            <a:latin typeface="Cambria Math"/>
                            <a:ea typeface="微软雅黑" panose="020B0503020204020204" pitchFamily="34" charset="-122"/>
                          </a:rPr>
                          <m:t>C</m:t>
                        </m:r>
                      </m:e>
                      <m:sub>
                        <m:r>
                          <m:rPr>
                            <m:sty m:val="p"/>
                          </m:rPr>
                          <a:rPr lang="en-US" altLang="zh-CN" sz="1200" b="0" i="0" smtClean="0">
                            <a:latin typeface="Cambria Math"/>
                            <a:ea typeface="微软雅黑" panose="020B0503020204020204" pitchFamily="34" charset="-122"/>
                          </a:rPr>
                          <m:t>S</m:t>
                        </m:r>
                        <m:r>
                          <a:rPr lang="en-US" altLang="zh-CN" sz="1200" b="0" i="0" smtClean="0">
                            <a:latin typeface="Cambria Math"/>
                            <a:ea typeface="微软雅黑" panose="020B0503020204020204" pitchFamily="34" charset="-122"/>
                          </a:rPr>
                          <m:t>2</m:t>
                        </m:r>
                      </m:sub>
                    </m:sSub>
                  </m:oMath>
                </a14:m>
                <a:r>
                  <a:rPr lang="en-US" altLang="zh-CN" i="0" dirty="0"/>
                  <a:t>=O,</a:t>
                </a:r>
                <a:r>
                  <a:rPr lang="en-US" altLang="zh-CN" sz="1200" i="0" dirty="0">
                    <a:ea typeface="微软雅黑" panose="020B0503020204020204" pitchFamily="34" charset="-122"/>
                  </a:rPr>
                  <a:t> </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rPr>
                        </m:ctrlPr>
                      </m:sSubPr>
                      <m:e>
                        <m:r>
                          <m:rPr>
                            <m:sty m:val="p"/>
                          </m:rPr>
                          <a:rPr lang="en-US" altLang="zh-CN" sz="1200" b="0" i="0" smtClean="0">
                            <a:latin typeface="Cambria Math"/>
                            <a:ea typeface="微软雅黑" panose="020B0503020204020204" pitchFamily="34" charset="-122"/>
                          </a:rPr>
                          <m:t>S</m:t>
                        </m:r>
                      </m:e>
                      <m:sub>
                        <m:r>
                          <a:rPr lang="en-US" altLang="zh-CN" sz="1200" i="0">
                            <a:latin typeface="Cambria Math"/>
                            <a:ea typeface="微软雅黑" panose="020B0503020204020204" pitchFamily="34" charset="-122"/>
                          </a:rPr>
                          <m:t>2</m:t>
                        </m:r>
                      </m:sub>
                    </m:sSub>
                  </m:oMath>
                </a14:m>
                <a:r>
                  <a:rPr lang="en-US" altLang="zh-CN" i="0" dirty="0"/>
                  <a:t>=I</a:t>
                </a:r>
                <a:r>
                  <a:rPr lang="zh-CN" altLang="en-US" i="0" dirty="0"/>
                  <a:t>（单位矩阵）</a:t>
                </a:r>
                <a:endParaRPr lang="en-US" altLang="zh-CN"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200" i="0" dirty="0">
                  <a:latin typeface="Cambria Math" panose="02040503050406030204" pitchFamily="18"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i="0" dirty="0">
                    <a:latin typeface="Cambria Math" panose="02040503050406030204" pitchFamily="18" charset="0"/>
                    <a:ea typeface="微软雅黑" panose="020B0503020204020204" pitchFamily="34" charset="-122"/>
                  </a:rPr>
                  <a:t>这个时候我们再进行</a:t>
                </a:r>
                <a14:m>
                  <m:oMath xmlns:m="http://schemas.openxmlformats.org/officeDocument/2006/math">
                    <m:r>
                      <a:rPr lang="zh-CN" altLang="en-US" sz="1200" i="0" smtClean="0">
                        <a:latin typeface="Cambria Math" panose="02040503050406030204" pitchFamily="18" charset="0"/>
                        <a:ea typeface="微软雅黑" panose="020B0503020204020204" pitchFamily="34" charset="-122"/>
                      </a:rPr>
                      <m:t>之前一样的变换（就是</m:t>
                    </m:r>
                    <m:r>
                      <a:rPr lang="zh-CN" altLang="en-US" sz="1200" i="1" smtClean="0">
                        <a:latin typeface="Cambria Math" panose="02040503050406030204" pitchFamily="18" charset="0"/>
                        <a:ea typeface="微软雅黑" panose="020B0503020204020204" pitchFamily="34" charset="-122"/>
                      </a:rPr>
                      <m:t>约束条件和目标函数分别</m:t>
                    </m:r>
                    <m:r>
                      <a:rPr lang="zh-CN" altLang="en-US" sz="1200" i="0" smtClean="0">
                        <a:latin typeface="Cambria Math" panose="02040503050406030204" pitchFamily="18" charset="0"/>
                        <a:ea typeface="微软雅黑" panose="020B0503020204020204" pitchFamily="34" charset="-122"/>
                      </a:rPr>
                      <m:t>左乘</m:t>
                    </m:r>
                    <m:r>
                      <m:rPr>
                        <m:sty m:val="p"/>
                      </m:rPr>
                      <a:rPr lang="en-US" altLang="zh-CN" sz="1200" b="0" i="0" smtClean="0">
                        <a:latin typeface="Cambria Math" panose="02040503050406030204" pitchFamily="18" charset="0"/>
                        <a:ea typeface="微软雅黑" panose="020B0503020204020204" pitchFamily="34" charset="-122"/>
                      </a:rPr>
                      <m:t>B</m:t>
                    </m:r>
                    <m:r>
                      <a:rPr lang="en-US" altLang="zh-CN" sz="1200" b="0" i="0" smtClean="0">
                        <a:latin typeface="Cambria Math" panose="02040503050406030204" pitchFamily="18" charset="0"/>
                        <a:ea typeface="微软雅黑" panose="020B0503020204020204" pitchFamily="34" charset="-122"/>
                      </a:rPr>
                      <m:t>−1</m:t>
                    </m:r>
                    <m:r>
                      <a:rPr lang="zh-CN" altLang="en-US" sz="1200" i="0" smtClean="0">
                        <a:latin typeface="Cambria Math" panose="02040503050406030204" pitchFamily="18" charset="0"/>
                        <a:ea typeface="微软雅黑" panose="020B0503020204020204" pitchFamily="34" charset="-122"/>
                      </a:rPr>
                      <m:t>）</m:t>
                    </m:r>
                    <m:r>
                      <a:rPr lang="zh-CN" altLang="en-US" sz="1200" i="1" smtClean="0">
                        <a:latin typeface="Cambria Math" panose="02040503050406030204" pitchFamily="18" charset="0"/>
                        <a:ea typeface="微软雅黑" panose="020B0503020204020204" pitchFamily="34" charset="-122"/>
                      </a:rPr>
                      <m:t>移项</m:t>
                    </m:r>
                    <m:r>
                      <a:rPr lang="zh-CN" altLang="en-US" sz="1200" i="0" smtClean="0">
                        <a:latin typeface="Cambria Math" panose="02040503050406030204" pitchFamily="18" charset="0"/>
                        <a:ea typeface="微软雅黑" panose="020B0503020204020204" pitchFamily="34" charset="-122"/>
                      </a:rPr>
                      <m:t>后，</m:t>
                    </m:r>
                    <m:r>
                      <a:rPr lang="zh-CN" altLang="en-US" sz="1200" i="1" smtClean="0">
                        <a:latin typeface="Cambria Math" panose="02040503050406030204" pitchFamily="18" charset="0"/>
                        <a:ea typeface="微软雅黑" panose="020B0503020204020204" pitchFamily="34" charset="-122"/>
                      </a:rPr>
                      <m:t>就可以</m:t>
                    </m:r>
                    <m:r>
                      <a:rPr lang="zh-CN" altLang="en-US" sz="1200" i="0" smtClean="0">
                        <a:latin typeface="Cambria Math" panose="02040503050406030204" pitchFamily="18" charset="0"/>
                        <a:ea typeface="微软雅黑" panose="020B0503020204020204" pitchFamily="34" charset="-122"/>
                      </a:rPr>
                      <m:t>得到</m:t>
                    </m:r>
                  </m:oMath>
                </a14:m>
                <a:r>
                  <a:rPr lang="zh-CN" altLang="en-US" sz="1200" i="0" dirty="0">
                    <a:latin typeface="Cambria Math" panose="02040503050406030204" pitchFamily="18" charset="0"/>
                    <a:ea typeface="微软雅黑" panose="020B0503020204020204" pitchFamily="34" charset="-122"/>
                  </a:rPr>
                  <a:t>这两个方程式，我们可以观察到系数矩阵标蓝的部分的统一形式为</a:t>
                </a:r>
                <a:r>
                  <a:rPr lang="en-US" altLang="zh-CN" sz="1200" i="0" dirty="0">
                    <a:latin typeface="Cambria Math" panose="02040503050406030204" pitchFamily="18" charset="0"/>
                    <a:ea typeface="微软雅黑" panose="020B0503020204020204" pitchFamily="34" charset="-122"/>
                  </a:rPr>
                  <a:t>……</a:t>
                </a:r>
                <a:r>
                  <a:rPr lang="zh-CN" altLang="en-US" sz="1200" i="0" dirty="0">
                    <a:latin typeface="Cambria Math" panose="02040503050406030204" pitchFamily="18" charset="0"/>
                    <a:ea typeface="微软雅黑" panose="020B0503020204020204" pitchFamily="34" charset="-122"/>
                  </a:rPr>
                  <a:t>，检验数标黄的部分的统一形式为</a:t>
                </a:r>
                <a:r>
                  <a:rPr lang="en-US" altLang="zh-CN" sz="1200" i="0" dirty="0">
                    <a:latin typeface="Cambria Math" panose="02040503050406030204" pitchFamily="18" charset="0"/>
                    <a:ea typeface="微软雅黑" panose="020B0503020204020204" pitchFamily="34" charset="-122"/>
                  </a:rPr>
                  <a:t>……</a:t>
                </a:r>
                <a:r>
                  <a:rPr lang="zh-CN" altLang="en-US" sz="1200" i="0" dirty="0">
                    <a:latin typeface="Cambria Math" panose="02040503050406030204" pitchFamily="18" charset="0"/>
                    <a:ea typeface="微软雅黑" panose="020B0503020204020204" pitchFamily="34" charset="-122"/>
                  </a:rPr>
                  <a:t>。</a:t>
                </a:r>
                <a:r>
                  <a:rPr lang="zh-CN" altLang="en-US" sz="1200" b="0" i="0" dirty="0">
                    <a:solidFill>
                      <a:srgbClr val="FF0000"/>
                    </a:solidFill>
                    <a:latin typeface="Arial" panose="020B0604020202020204" pitchFamily="34" charset="0"/>
                    <a:ea typeface="微软雅黑" panose="020B0503020204020204" pitchFamily="34" charset="-122"/>
                  </a:rPr>
                  <a:t>这个右端项</a:t>
                </a:r>
                <a:r>
                  <a:rPr lang="zh-CN" altLang="en-US" sz="1200" b="0" dirty="0">
                    <a:solidFill>
                      <a:srgbClr val="FF0000"/>
                    </a:solidFill>
                    <a:latin typeface="Arial" panose="020B0604020202020204" pitchFamily="34" charset="0"/>
                    <a:ea typeface="微软雅黑" panose="020B0503020204020204" pitchFamily="34" charset="-122"/>
                  </a:rPr>
                  <a:t>（</a:t>
                </a:r>
                <a:r>
                  <a:rPr lang="en-US" altLang="zh-CN" sz="1200" b="0" dirty="0">
                    <a:solidFill>
                      <a:srgbClr val="FF0000"/>
                    </a:solidFill>
                    <a:latin typeface="Arial" panose="020B0604020202020204" pitchFamily="34" charset="0"/>
                    <a:ea typeface="微软雅黑" panose="020B0503020204020204" pitchFamily="34" charset="-122"/>
                  </a:rPr>
                  <a:t>right hand side</a:t>
                </a:r>
                <a:r>
                  <a:rPr lang="zh-CN" altLang="en-US" sz="1200" b="0" dirty="0">
                    <a:solidFill>
                      <a:srgbClr val="FF0000"/>
                    </a:solidFill>
                    <a:latin typeface="Arial" panose="020B0604020202020204" pitchFamily="34" charset="0"/>
                    <a:ea typeface="微软雅黑" panose="020B0503020204020204" pitchFamily="34" charset="-122"/>
                  </a:rPr>
                  <a:t>）标绿的部分，分别表示了迭代后的基可行解，以及负的目标函数值，整理成这个表格形式。提一句这里</a:t>
                </a:r>
                <a:r>
                  <a:rPr lang="zh-CN" altLang="en-US" sz="1200" i="1" dirty="0">
                    <a:latin typeface="Cambria Math" panose="02040503050406030204" pitchFamily="18" charset="0"/>
                    <a:ea typeface="微软雅黑" panose="020B0503020204020204" pitchFamily="34" charset="-122"/>
                  </a:rPr>
                  <a:t>多次出现的</a:t>
                </a:r>
                <a:r>
                  <a:rPr lang="en-US" altLang="zh-CN" sz="1200" i="1" dirty="0">
                    <a:latin typeface="Cambria Math" panose="02040503050406030204" pitchFamily="18" charset="0"/>
                    <a:ea typeface="微软雅黑" panose="020B0503020204020204" pitchFamily="34" charset="-122"/>
                  </a:rPr>
                  <a:t>C_BB^-1</a:t>
                </a:r>
                <a:r>
                  <a:rPr lang="zh-CN" altLang="en-US" sz="1200" i="1" dirty="0">
                    <a:latin typeface="Cambria Math" panose="02040503050406030204" pitchFamily="18" charset="0"/>
                    <a:ea typeface="微软雅黑" panose="020B0503020204020204" pitchFamily="34" charset="-122"/>
                  </a:rPr>
                  <a:t>有什么含义呢，大家可以先思考着，在第四节中会详细介绍。</a:t>
                </a:r>
                <a:endParaRPr lang="en-US" altLang="zh-CN" sz="1200" i="1" dirty="0">
                  <a:latin typeface="Cambria Math" panose="02040503050406030204" pitchFamily="18" charset="0"/>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i="0">
                    <a:latin typeface="Cambria Math"/>
                    <a:ea typeface="微软雅黑" panose="020B0503020204020204" pitchFamily="34" charset="-122"/>
                  </a:rPr>
                  <a:t>𝐶</a:t>
                </a:r>
                <a:r>
                  <a:rPr lang="en-US" altLang="zh-CN" sz="1200" i="0" smtClean="0">
                    <a:latin typeface="Cambria Math"/>
                    <a:ea typeface="微软雅黑" panose="020B0503020204020204" pitchFamily="34" charset="-122"/>
                  </a:rPr>
                  <a:t>_</a:t>
                </a:r>
                <a:r>
                  <a:rPr lang="en-US" altLang="zh-CN" sz="1200" b="0" i="0" smtClean="0">
                    <a:latin typeface="Cambria Math"/>
                    <a:ea typeface="微软雅黑" panose="020B0503020204020204" pitchFamily="34" charset="-122"/>
                  </a:rPr>
                  <a:t>𝑆2</a:t>
                </a:r>
                <a:r>
                  <a:rPr lang="en-US" altLang="zh-CN" dirty="0" smtClean="0"/>
                  <a:t>=O,</a:t>
                </a:r>
                <a:r>
                  <a:rPr lang="en-US" altLang="zh-CN" sz="1200" dirty="0" smtClean="0">
                    <a:ea typeface="微软雅黑" panose="020B0503020204020204" pitchFamily="34" charset="-122"/>
                  </a:rPr>
                  <a:t> </a:t>
                </a:r>
                <a:r>
                  <a:rPr lang="en-US" altLang="zh-CN" sz="1200" b="0" i="0" smtClean="0">
                    <a:latin typeface="Cambria Math"/>
                    <a:ea typeface="微软雅黑" panose="020B0503020204020204" pitchFamily="34" charset="-122"/>
                  </a:rPr>
                  <a:t>𝑆</a:t>
                </a:r>
                <a:r>
                  <a:rPr lang="en-US" altLang="zh-CN" sz="1200" b="0" i="0">
                    <a:latin typeface="Cambria Math"/>
                    <a:ea typeface="微软雅黑" panose="020B0503020204020204" pitchFamily="34" charset="-122"/>
                  </a:rPr>
                  <a:t>_</a:t>
                </a:r>
                <a:r>
                  <a:rPr lang="en-US" altLang="zh-CN" sz="1200" i="0">
                    <a:latin typeface="Cambria Math"/>
                    <a:ea typeface="微软雅黑" panose="020B0503020204020204" pitchFamily="34" charset="-122"/>
                  </a:rPr>
                  <a:t>2</a:t>
                </a:r>
                <a:r>
                  <a:rPr lang="en-US" altLang="zh-CN" dirty="0" smtClean="0"/>
                  <a:t>=I</a:t>
                </a:r>
                <a:endParaRPr lang="zh-CN" altLang="en-US" dirty="0"/>
              </a:p>
            </p:txBody>
          </p:sp>
        </mc:Fallback>
      </mc:AlternateContent>
      <p:sp>
        <p:nvSpPr>
          <p:cNvPr id="4" name="灯片编号占位符 3"/>
          <p:cNvSpPr>
            <a:spLocks noGrp="1"/>
          </p:cNvSpPr>
          <p:nvPr>
            <p:ph type="sldNum" sz="quarter" idx="10"/>
          </p:nvPr>
        </p:nvSpPr>
        <p:spPr/>
        <p:txBody>
          <a:bodyPr/>
          <a:lstStyle/>
          <a:p>
            <a:fld id="{4E38F04A-84B0-4E5D-A1A7-EE43D6EF2A66}" type="slidenum">
              <a:rPr lang="zh-CN" altLang="en-US" smtClean="0"/>
              <a:pPr/>
              <a:t>9</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2" name="六边形 11"/>
          <p:cNvSpPr/>
          <p:nvPr/>
        </p:nvSpPr>
        <p:spPr>
          <a:xfrm>
            <a:off x="-8622" y="4"/>
            <a:ext cx="9859619" cy="6864627"/>
          </a:xfrm>
          <a:custGeom>
            <a:avLst/>
            <a:gdLst>
              <a:gd name="connsiteX0" fmla="*/ 0 w 9422296"/>
              <a:gd name="connsiteY0" fmla="*/ 2729948 h 5459896"/>
              <a:gd name="connsiteX1" fmla="*/ 1364974 w 9422296"/>
              <a:gd name="connsiteY1" fmla="*/ 1 h 5459896"/>
              <a:gd name="connsiteX2" fmla="*/ 8057322 w 9422296"/>
              <a:gd name="connsiteY2" fmla="*/ 1 h 5459896"/>
              <a:gd name="connsiteX3" fmla="*/ 9422296 w 9422296"/>
              <a:gd name="connsiteY3" fmla="*/ 2729948 h 5459896"/>
              <a:gd name="connsiteX4" fmla="*/ 8057322 w 9422296"/>
              <a:gd name="connsiteY4" fmla="*/ 5459895 h 5459896"/>
              <a:gd name="connsiteX5" fmla="*/ 1364974 w 9422296"/>
              <a:gd name="connsiteY5" fmla="*/ 5459895 h 5459896"/>
              <a:gd name="connsiteX6" fmla="*/ 0 w 9422296"/>
              <a:gd name="connsiteY6" fmla="*/ 2729948 h 5459896"/>
              <a:gd name="connsiteX0" fmla="*/ 79513 w 8057322"/>
              <a:gd name="connsiteY0" fmla="*/ 2716695 h 5459894"/>
              <a:gd name="connsiteX1" fmla="*/ 0 w 8057322"/>
              <a:gd name="connsiteY1" fmla="*/ 0 h 5459894"/>
              <a:gd name="connsiteX2" fmla="*/ 6692348 w 8057322"/>
              <a:gd name="connsiteY2" fmla="*/ 0 h 5459894"/>
              <a:gd name="connsiteX3" fmla="*/ 8057322 w 8057322"/>
              <a:gd name="connsiteY3" fmla="*/ 2729947 h 5459894"/>
              <a:gd name="connsiteX4" fmla="*/ 6692348 w 8057322"/>
              <a:gd name="connsiteY4" fmla="*/ 5459894 h 5459894"/>
              <a:gd name="connsiteX5" fmla="*/ 0 w 8057322"/>
              <a:gd name="connsiteY5" fmla="*/ 5459894 h 5459894"/>
              <a:gd name="connsiteX6" fmla="*/ 79513 w 8057322"/>
              <a:gd name="connsiteY6" fmla="*/ 2716695 h 5459894"/>
              <a:gd name="connsiteX0" fmla="*/ 0 w 8070575"/>
              <a:gd name="connsiteY0" fmla="*/ 2716695 h 5459894"/>
              <a:gd name="connsiteX1" fmla="*/ 13253 w 8070575"/>
              <a:gd name="connsiteY1" fmla="*/ 0 h 5459894"/>
              <a:gd name="connsiteX2" fmla="*/ 6705601 w 8070575"/>
              <a:gd name="connsiteY2" fmla="*/ 0 h 5459894"/>
              <a:gd name="connsiteX3" fmla="*/ 8070575 w 8070575"/>
              <a:gd name="connsiteY3" fmla="*/ 2729947 h 5459894"/>
              <a:gd name="connsiteX4" fmla="*/ 6705601 w 8070575"/>
              <a:gd name="connsiteY4" fmla="*/ 5459894 h 5459894"/>
              <a:gd name="connsiteX5" fmla="*/ 13253 w 8070575"/>
              <a:gd name="connsiteY5" fmla="*/ 5459894 h 5459894"/>
              <a:gd name="connsiteX6" fmla="*/ 0 w 8070575"/>
              <a:gd name="connsiteY6" fmla="*/ 2716695 h 5459894"/>
              <a:gd name="connsiteX0" fmla="*/ 0 w 8070575"/>
              <a:gd name="connsiteY0" fmla="*/ 2716695 h 6680341"/>
              <a:gd name="connsiteX1" fmla="*/ 13253 w 8070575"/>
              <a:gd name="connsiteY1" fmla="*/ 0 h 6680341"/>
              <a:gd name="connsiteX2" fmla="*/ 6705601 w 8070575"/>
              <a:gd name="connsiteY2" fmla="*/ 0 h 6680341"/>
              <a:gd name="connsiteX3" fmla="*/ 8070575 w 8070575"/>
              <a:gd name="connsiteY3" fmla="*/ 2729947 h 6680341"/>
              <a:gd name="connsiteX4" fmla="*/ 5143555 w 8070575"/>
              <a:gd name="connsiteY4" fmla="*/ 6680341 h 6680341"/>
              <a:gd name="connsiteX5" fmla="*/ 13253 w 8070575"/>
              <a:gd name="connsiteY5" fmla="*/ 5459894 h 6680341"/>
              <a:gd name="connsiteX6" fmla="*/ 0 w 8070575"/>
              <a:gd name="connsiteY6" fmla="*/ 2716695 h 6680341"/>
              <a:gd name="connsiteX0" fmla="*/ 0 w 8070575"/>
              <a:gd name="connsiteY0" fmla="*/ 2716695 h 6654648"/>
              <a:gd name="connsiteX1" fmla="*/ 13253 w 8070575"/>
              <a:gd name="connsiteY1" fmla="*/ 0 h 6654648"/>
              <a:gd name="connsiteX2" fmla="*/ 6705601 w 8070575"/>
              <a:gd name="connsiteY2" fmla="*/ 0 h 6654648"/>
              <a:gd name="connsiteX3" fmla="*/ 8070575 w 8070575"/>
              <a:gd name="connsiteY3" fmla="*/ 2729947 h 6654648"/>
              <a:gd name="connsiteX4" fmla="*/ 4959147 w 8070575"/>
              <a:gd name="connsiteY4" fmla="*/ 6654648 h 6654648"/>
              <a:gd name="connsiteX5" fmla="*/ 13253 w 8070575"/>
              <a:gd name="connsiteY5" fmla="*/ 5459894 h 6654648"/>
              <a:gd name="connsiteX6" fmla="*/ 0 w 8070575"/>
              <a:gd name="connsiteY6" fmla="*/ 2716695 h 6654648"/>
              <a:gd name="connsiteX0" fmla="*/ 0 w 8070575"/>
              <a:gd name="connsiteY0" fmla="*/ 2716695 h 6654648"/>
              <a:gd name="connsiteX1" fmla="*/ 13253 w 8070575"/>
              <a:gd name="connsiteY1" fmla="*/ 0 h 6654648"/>
              <a:gd name="connsiteX2" fmla="*/ 6705601 w 8070575"/>
              <a:gd name="connsiteY2" fmla="*/ 0 h 6654648"/>
              <a:gd name="connsiteX3" fmla="*/ 8070575 w 8070575"/>
              <a:gd name="connsiteY3" fmla="*/ 2729947 h 6654648"/>
              <a:gd name="connsiteX4" fmla="*/ 4959147 w 8070575"/>
              <a:gd name="connsiteY4" fmla="*/ 6654648 h 6654648"/>
              <a:gd name="connsiteX5" fmla="*/ 13253 w 8070575"/>
              <a:gd name="connsiteY5" fmla="*/ 4175212 h 6654648"/>
              <a:gd name="connsiteX6" fmla="*/ 0 w 8070575"/>
              <a:gd name="connsiteY6" fmla="*/ 2716695 h 6654648"/>
              <a:gd name="connsiteX0" fmla="*/ 0 w 8070575"/>
              <a:gd name="connsiteY0" fmla="*/ 2716695 h 6654648"/>
              <a:gd name="connsiteX1" fmla="*/ 13253 w 8070575"/>
              <a:gd name="connsiteY1" fmla="*/ 0 h 6654648"/>
              <a:gd name="connsiteX2" fmla="*/ 6705601 w 8070575"/>
              <a:gd name="connsiteY2" fmla="*/ 0 h 6654648"/>
              <a:gd name="connsiteX3" fmla="*/ 8070575 w 8070575"/>
              <a:gd name="connsiteY3" fmla="*/ 2729947 h 6654648"/>
              <a:gd name="connsiteX4" fmla="*/ 4959147 w 8070575"/>
              <a:gd name="connsiteY4" fmla="*/ 6654648 h 6654648"/>
              <a:gd name="connsiteX5" fmla="*/ 13253 w 8070575"/>
              <a:gd name="connsiteY5" fmla="*/ 4779012 h 6654648"/>
              <a:gd name="connsiteX6" fmla="*/ 0 w 8070575"/>
              <a:gd name="connsiteY6" fmla="*/ 2716695 h 665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70575" h="6654648">
                <a:moveTo>
                  <a:pt x="0" y="2716695"/>
                </a:moveTo>
                <a:cubicBezTo>
                  <a:pt x="4418" y="1811130"/>
                  <a:pt x="8835" y="905565"/>
                  <a:pt x="13253" y="0"/>
                </a:cubicBezTo>
                <a:lnTo>
                  <a:pt x="6705601" y="0"/>
                </a:lnTo>
                <a:lnTo>
                  <a:pt x="8070575" y="2729947"/>
                </a:lnTo>
                <a:lnTo>
                  <a:pt x="4959147" y="6654648"/>
                </a:lnTo>
                <a:lnTo>
                  <a:pt x="13253" y="4779012"/>
                </a:lnTo>
                <a:cubicBezTo>
                  <a:pt x="8835" y="3864612"/>
                  <a:pt x="4418" y="3631095"/>
                  <a:pt x="0" y="2716695"/>
                </a:cubicBezTo>
                <a:close/>
              </a:path>
            </a:pathLst>
          </a:custGeom>
          <a:solidFill>
            <a:srgbClr val="0890D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
        <p:nvSpPr>
          <p:cNvPr id="3" name="KSO_CT2"/>
          <p:cNvSpPr>
            <a:spLocks noGrp="1"/>
          </p:cNvSpPr>
          <p:nvPr>
            <p:ph type="subTitle" idx="1" hasCustomPrompt="1"/>
          </p:nvPr>
        </p:nvSpPr>
        <p:spPr>
          <a:xfrm>
            <a:off x="311036" y="3756972"/>
            <a:ext cx="8299565" cy="403219"/>
          </a:xfrm>
          <a:noFill/>
        </p:spPr>
        <p:txBody>
          <a:bodyPr>
            <a:noAutofit/>
          </a:bodyPr>
          <a:lstStyle>
            <a:lvl1pPr marL="0" indent="0" algn="ctr">
              <a:buNone/>
              <a:defRPr sz="1800">
                <a:solidFill>
                  <a:schemeClr val="bg1"/>
                </a:solidFill>
                <a:effectLst/>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zh-CN" altLang="en-US" dirty="0"/>
              <a:t>单击此处添加您的副标题</a:t>
            </a:r>
          </a:p>
        </p:txBody>
      </p:sp>
      <p:sp>
        <p:nvSpPr>
          <p:cNvPr id="7" name="KSO_CT1"/>
          <p:cNvSpPr>
            <a:spLocks noGrp="1"/>
          </p:cNvSpPr>
          <p:nvPr>
            <p:ph type="title" hasCustomPrompt="1"/>
          </p:nvPr>
        </p:nvSpPr>
        <p:spPr>
          <a:xfrm>
            <a:off x="311036" y="1828800"/>
            <a:ext cx="8299565" cy="1484486"/>
          </a:xfrm>
        </p:spPr>
        <p:txBody>
          <a:bodyPr>
            <a:noAutofit/>
          </a:bodyPr>
          <a:lstStyle>
            <a:lvl1pPr algn="ctr">
              <a:defRPr sz="4000" baseline="0">
                <a:solidFill>
                  <a:schemeClr val="bg1"/>
                </a:solidFill>
                <a:effectLst/>
                <a:latin typeface="+mj-lt"/>
              </a:defRPr>
            </a:lvl1pPr>
          </a:lstStyle>
          <a:p>
            <a:r>
              <a:rPr lang="zh-CN" altLang="en-US"/>
              <a:t>单击此处添加</a:t>
            </a:r>
            <a:r>
              <a:rPr lang="zh-CN" altLang="en-US" dirty="0"/>
              <a:t>您的标题文字</a:t>
            </a:r>
          </a:p>
        </p:txBody>
      </p:sp>
    </p:spTree>
    <p:extLst>
      <p:ext uri="{BB962C8B-B14F-4D97-AF65-F5344CB8AC3E}">
        <p14:creationId xmlns:p14="http://schemas.microsoft.com/office/powerpoint/2010/main" val="427450235"/>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4967" userDrawn="1">
          <p15:clr>
            <a:srgbClr val="FBAE40"/>
          </p15:clr>
        </p15:guide>
        <p15:guide id="0" orient="horz" pos="2160" userDrawn="1">
          <p15:clr>
            <a:srgbClr val="FBAE40"/>
          </p15:clr>
        </p15:guide>
        <p15:guide id="3" pos="66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33"/>
            <a:ext cx="6172200" cy="4873625"/>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zh-CN" altLang="en-US"/>
              <a:t>单击此处编辑母版文本样式</a:t>
            </a:r>
          </a:p>
        </p:txBody>
      </p:sp>
      <p:sp>
        <p:nvSpPr>
          <p:cNvPr id="5"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87288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extLst>
      <p:ext uri="{BB962C8B-B14F-4D97-AF65-F5344CB8AC3E}">
        <p14:creationId xmlns:p14="http://schemas.microsoft.com/office/powerpoint/2010/main" val="304868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orient="vert"/>
          </p:nvPr>
        </p:nvSpPr>
        <p:spPr>
          <a:xfrm>
            <a:off x="10171293" y="365131"/>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4" y="365131"/>
            <a:ext cx="7933269" cy="5811839"/>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extLst>
      <p:ext uri="{BB962C8B-B14F-4D97-AF65-F5344CB8AC3E}">
        <p14:creationId xmlns:p14="http://schemas.microsoft.com/office/powerpoint/2010/main" val="98845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664237" y="210154"/>
            <a:ext cx="10834777" cy="699595"/>
          </a:xfrm>
        </p:spPr>
        <p:txBody>
          <a:bodyPr/>
          <a:lstStyle/>
          <a:p>
            <a:r>
              <a:rPr lang="zh-CN" altLang="en-US"/>
              <a:t>单击此处编辑母版标题样式</a:t>
            </a:r>
            <a:endParaRPr lang="en-US" dirty="0"/>
          </a:p>
        </p:txBody>
      </p:sp>
      <p:sp>
        <p:nvSpPr>
          <p:cNvPr id="3" name="KSO_BC1"/>
          <p:cNvSpPr>
            <a:spLocks noGrp="1"/>
          </p:cNvSpPr>
          <p:nvPr>
            <p:ph idx="1"/>
          </p:nvPr>
        </p:nvSpPr>
        <p:spPr>
          <a:xfrm>
            <a:off x="664237" y="1066303"/>
            <a:ext cx="10834777" cy="5193212"/>
          </a:xfrm>
        </p:spPr>
        <p:txBody>
          <a:bodyPr>
            <a:normAutofit/>
          </a:bodyPr>
          <a:lstStyle>
            <a:lvl1pPr>
              <a:buSzPct val="50000"/>
              <a:defRPr sz="2400"/>
            </a:lvl1pPr>
            <a:lvl2pPr>
              <a:defRPr sz="1800"/>
            </a:lvl2p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extLst>
      <p:ext uri="{BB962C8B-B14F-4D97-AF65-F5344CB8AC3E}">
        <p14:creationId xmlns:p14="http://schemas.microsoft.com/office/powerpoint/2010/main" val="303395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130149" y="2298069"/>
            <a:ext cx="7994651" cy="1235075"/>
          </a:xfrm>
        </p:spPr>
        <p:txBody>
          <a:bodyPr anchor="b">
            <a:normAutofit/>
          </a:bodyPr>
          <a:lstStyle>
            <a:lvl1pPr algn="ctr">
              <a:defRPr sz="4000">
                <a:solidFill>
                  <a:schemeClr val="accent1"/>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2130152" y="3567098"/>
            <a:ext cx="7994649" cy="468000"/>
          </a:xfrm>
          <a:prstGeom prst="rect">
            <a:avLst/>
          </a:prstGeom>
          <a:noFill/>
        </p:spPr>
        <p:txBody>
          <a:bodyPr anchor="ctr">
            <a:normAutofit/>
          </a:bodyPr>
          <a:lstStyle>
            <a:lvl1pPr marL="0" indent="0" algn="ctr">
              <a:buNone/>
              <a:defRPr sz="18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extLst>
      <p:ext uri="{BB962C8B-B14F-4D97-AF65-F5344CB8AC3E}">
        <p14:creationId xmlns:p14="http://schemas.microsoft.com/office/powerpoint/2010/main" val="119809525"/>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9335" y="1244603"/>
            <a:ext cx="5094116"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extLst>
      <p:ext uri="{BB962C8B-B14F-4D97-AF65-F5344CB8AC3E}">
        <p14:creationId xmlns:p14="http://schemas.microsoft.com/office/powerpoint/2010/main" val="225289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7" y="1376363"/>
            <a:ext cx="5157787" cy="823912"/>
          </a:xfrm>
        </p:spPr>
        <p:txBody>
          <a:bodyPr anchor="b">
            <a:normAutofit/>
          </a:bodyPr>
          <a:lstStyle>
            <a:lvl1pPr marL="0" indent="0">
              <a:buNone/>
              <a:defRPr sz="1351"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7" y="2200275"/>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51" y="1376363"/>
            <a:ext cx="5183188" cy="823912"/>
          </a:xfrm>
        </p:spPr>
        <p:txBody>
          <a:bodyPr anchor="b">
            <a:normAutofit/>
          </a:bodyPr>
          <a:lstStyle>
            <a:lvl1pPr marL="0" indent="0">
              <a:buNone/>
              <a:defRPr sz="1351"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51" y="2200275"/>
            <a:ext cx="518318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extLst>
      <p:ext uri="{BB962C8B-B14F-4D97-AF65-F5344CB8AC3E}">
        <p14:creationId xmlns:p14="http://schemas.microsoft.com/office/powerpoint/2010/main" val="138994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extLst>
      <p:ext uri="{BB962C8B-B14F-4D97-AF65-F5344CB8AC3E}">
        <p14:creationId xmlns:p14="http://schemas.microsoft.com/office/powerpoint/2010/main" val="134670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9" name="矩形 8"/>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50570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144592" y="533403"/>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4"/>
            <a:ext cx="6172200" cy="4873625"/>
          </a:xfrm>
        </p:spPr>
        <p:txBody>
          <a:bodyPr>
            <a:normAutofit/>
          </a:bodyPr>
          <a:lstStyle>
            <a:lvl1pPr>
              <a:defRPr sz="1500"/>
            </a:lvl1pPr>
            <a:lvl2pPr>
              <a:defRPr sz="1351"/>
            </a:lvl2pPr>
            <a:lvl3pPr>
              <a:defRPr sz="1200"/>
            </a:lvl3pPr>
            <a:lvl4pPr>
              <a:defRPr sz="1051"/>
            </a:lvl4pPr>
            <a:lvl5pPr>
              <a:defRPr sz="1051"/>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2" y="2133603"/>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zh-CN" altLang="en-US"/>
              <a:t>单击此处编辑母版文本样式</a:t>
            </a:r>
          </a:p>
        </p:txBody>
      </p:sp>
      <p:sp>
        <p:nvSpPr>
          <p:cNvPr id="5"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75294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1_内容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144592" y="533403"/>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4"/>
            <a:ext cx="6172200" cy="4873625"/>
          </a:xfrm>
        </p:spPr>
        <p:txBody>
          <a:bodyPr>
            <a:normAutofit/>
          </a:bodyPr>
          <a:lstStyle>
            <a:lvl1pPr>
              <a:defRPr sz="1500"/>
            </a:lvl1pPr>
            <a:lvl2pPr>
              <a:defRPr sz="1351"/>
            </a:lvl2pPr>
            <a:lvl3pPr>
              <a:defRPr sz="1200"/>
            </a:lvl3pPr>
            <a:lvl4pPr>
              <a:defRPr sz="1051"/>
            </a:lvl4pPr>
            <a:lvl5pPr>
              <a:defRPr sz="1051"/>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2" y="2133603"/>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zh-CN" altLang="en-US"/>
              <a:t>单击此处编辑母版文本样式</a:t>
            </a:r>
          </a:p>
        </p:txBody>
      </p:sp>
      <p:sp>
        <p:nvSpPr>
          <p:cNvPr id="5" name="KSO_FD"/>
          <p:cNvSpPr>
            <a:spLocks noGrp="1"/>
          </p:cNvSpPr>
          <p:nvPr>
            <p:ph type="dt" sz="half" idx="10"/>
          </p:nvPr>
        </p:nvSpPr>
        <p:spPr/>
        <p:txBody>
          <a:bodyPr/>
          <a:lstStyle/>
          <a:p>
            <a:fld id="{10B4B1F5-2449-47D3-AFDC-A224C1E88E5B}" type="datetimeFigureOut">
              <a:rPr lang="zh-CN" altLang="en-US" smtClean="0"/>
              <a:pPr/>
              <a:t>2022/11/7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97867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7" name="矩形 6"/>
          <p:cNvSpPr/>
          <p:nvPr/>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KSO_BT1"/>
          <p:cNvSpPr>
            <a:spLocks noGrp="1"/>
          </p:cNvSpPr>
          <p:nvPr>
            <p:ph type="title"/>
          </p:nvPr>
        </p:nvSpPr>
        <p:spPr>
          <a:xfrm>
            <a:off x="690115" y="190498"/>
            <a:ext cx="10791645" cy="699595"/>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B4B1F5-2449-47D3-AFDC-A224C1E88E5B}" type="datetimeFigureOut">
              <a:rPr lang="zh-CN" altLang="en-US" smtClean="0"/>
              <a:pPr/>
              <a:t>2022/11/7</a:t>
            </a:fld>
            <a:endParaRPr lang="zh-CN" altLang="en-US"/>
          </a:p>
        </p:txBody>
      </p:sp>
      <p:sp>
        <p:nvSpPr>
          <p:cNvPr id="5" name="KSO_FT"/>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FB9A03-1BBC-4ABD-B72B-91D186A8DD12}" type="slidenum">
              <a:rPr lang="zh-CN" altLang="en-US" smtClean="0"/>
              <a:pPr/>
              <a:t>‹#›</a:t>
            </a:fld>
            <a:endParaRPr lang="zh-CN" altLang="en-US"/>
          </a:p>
        </p:txBody>
      </p:sp>
      <p:sp>
        <p:nvSpPr>
          <p:cNvPr id="3" name="KSO_BC1"/>
          <p:cNvSpPr>
            <a:spLocks noGrp="1"/>
          </p:cNvSpPr>
          <p:nvPr>
            <p:ph type="body" idx="1"/>
          </p:nvPr>
        </p:nvSpPr>
        <p:spPr>
          <a:xfrm>
            <a:off x="690115" y="1026615"/>
            <a:ext cx="10791645" cy="519321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4203683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783"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267884" indent="-267884" algn="just" defTabSz="685783" rtl="0" eaLnBrk="1" latinLnBrk="0" hangingPunct="1">
        <a:lnSpc>
          <a:spcPct val="110000"/>
        </a:lnSpc>
        <a:spcBef>
          <a:spcPts val="1351"/>
        </a:spcBef>
        <a:spcAft>
          <a:spcPts val="0"/>
        </a:spcAft>
        <a:buClr>
          <a:schemeClr val="accent1"/>
        </a:buClr>
        <a:buSzPct val="70000"/>
        <a:buFont typeface="Wingdings" panose="05000000000000000000" pitchFamily="2" charset="2"/>
        <a:buChar char="u"/>
        <a:defRPr sz="2000" kern="1200" baseline="0">
          <a:solidFill>
            <a:schemeClr val="accent1"/>
          </a:solidFill>
          <a:latin typeface="+mj-ea"/>
          <a:ea typeface="+mj-ea"/>
          <a:cs typeface="+mn-cs"/>
        </a:defRPr>
      </a:lvl1pPr>
      <a:lvl2pPr marL="267884" indent="-267884" algn="just" defTabSz="685783" rtl="0" eaLnBrk="1" latinLnBrk="0" hangingPunct="1">
        <a:lnSpc>
          <a:spcPct val="150000"/>
        </a:lnSpc>
        <a:spcBef>
          <a:spcPts val="0"/>
        </a:spcBef>
        <a:spcAft>
          <a:spcPts val="451"/>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17.emf"/><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19.bin"/><Relationship Id="rId18" Type="http://schemas.openxmlformats.org/officeDocument/2006/relationships/image" Target="../media/image34.png"/><Relationship Id="rId3" Type="http://schemas.openxmlformats.org/officeDocument/2006/relationships/tags" Target="../tags/tag22.xml"/><Relationship Id="rId21" Type="http://schemas.openxmlformats.org/officeDocument/2006/relationships/image" Target="../media/image35.png"/><Relationship Id="rId7" Type="http://schemas.openxmlformats.org/officeDocument/2006/relationships/notesSlide" Target="../notesSlides/notesSlide12.xml"/><Relationship Id="rId12" Type="http://schemas.openxmlformats.org/officeDocument/2006/relationships/image" Target="../media/image20.wmf"/><Relationship Id="rId17" Type="http://schemas.openxmlformats.org/officeDocument/2006/relationships/slide" Target="slide4.xml"/><Relationship Id="rId2" Type="http://schemas.openxmlformats.org/officeDocument/2006/relationships/tags" Target="../tags/tag21.xml"/><Relationship Id="rId16" Type="http://schemas.openxmlformats.org/officeDocument/2006/relationships/image" Target="../media/image33.png"/><Relationship Id="rId20" Type="http://schemas.openxmlformats.org/officeDocument/2006/relationships/image" Target="../media/image6.wmf"/><Relationship Id="rId1" Type="http://schemas.openxmlformats.org/officeDocument/2006/relationships/vmlDrawing" Target="../drawings/vmlDrawing5.vml"/><Relationship Id="rId6" Type="http://schemas.openxmlformats.org/officeDocument/2006/relationships/slideLayout" Target="../slideLayouts/slideLayout2.xml"/><Relationship Id="rId11" Type="http://schemas.openxmlformats.org/officeDocument/2006/relationships/oleObject" Target="../embeddings/oleObject18.bin"/><Relationship Id="rId5" Type="http://schemas.openxmlformats.org/officeDocument/2006/relationships/tags" Target="../tags/tag24.xml"/><Relationship Id="rId15" Type="http://schemas.openxmlformats.org/officeDocument/2006/relationships/image" Target="../media/image32.png"/><Relationship Id="rId10" Type="http://schemas.openxmlformats.org/officeDocument/2006/relationships/image" Target="../media/image31.png"/><Relationship Id="rId19" Type="http://schemas.openxmlformats.org/officeDocument/2006/relationships/oleObject" Target="../embeddings/oleObject20.bin"/><Relationship Id="rId4" Type="http://schemas.openxmlformats.org/officeDocument/2006/relationships/tags" Target="../tags/tag23.xml"/><Relationship Id="rId9" Type="http://schemas.openxmlformats.org/officeDocument/2006/relationships/image" Target="../media/image19.wmf"/><Relationship Id="rId14" Type="http://schemas.openxmlformats.org/officeDocument/2006/relationships/image" Target="../media/image21.wmf"/></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5.emf"/><Relationship Id="rId18" Type="http://schemas.openxmlformats.org/officeDocument/2006/relationships/image" Target="../media/image27.wmf"/><Relationship Id="rId3" Type="http://schemas.openxmlformats.org/officeDocument/2006/relationships/notesSlide" Target="../notesSlides/notesSlide13.xml"/><Relationship Id="rId21" Type="http://schemas.openxmlformats.org/officeDocument/2006/relationships/image" Target="../media/image46.png"/><Relationship Id="rId7" Type="http://schemas.openxmlformats.org/officeDocument/2006/relationships/oleObject" Target="../embeddings/oleObject22.bin"/><Relationship Id="rId12" Type="http://schemas.openxmlformats.org/officeDocument/2006/relationships/oleObject" Target="../embeddings/oleObject24.bin"/><Relationship Id="rId17"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image" Target="../media/image45.png"/><Relationship Id="rId20" Type="http://schemas.openxmlformats.org/officeDocument/2006/relationships/image" Target="../media/image28.wmf"/><Relationship Id="rId1" Type="http://schemas.openxmlformats.org/officeDocument/2006/relationships/vmlDrawing" Target="../drawings/vmlDrawing6.vml"/><Relationship Id="rId6" Type="http://schemas.openxmlformats.org/officeDocument/2006/relationships/image" Target="../media/image43.png"/><Relationship Id="rId11" Type="http://schemas.openxmlformats.org/officeDocument/2006/relationships/image" Target="../media/image24.wmf"/><Relationship Id="rId5" Type="http://schemas.openxmlformats.org/officeDocument/2006/relationships/image" Target="../media/image22.wmf"/><Relationship Id="rId15" Type="http://schemas.openxmlformats.org/officeDocument/2006/relationships/image" Target="../media/image26.wmf"/><Relationship Id="rId23" Type="http://schemas.openxmlformats.org/officeDocument/2006/relationships/image" Target="../media/image48.png"/><Relationship Id="rId10" Type="http://schemas.openxmlformats.org/officeDocument/2006/relationships/oleObject" Target="../embeddings/oleObject23.bin"/><Relationship Id="rId19"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image" Target="../media/image44.png"/><Relationship Id="rId14" Type="http://schemas.openxmlformats.org/officeDocument/2006/relationships/oleObject" Target="../embeddings/oleObject25.bin"/><Relationship Id="rId22"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4.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1.png"/><Relationship Id="rId5" Type="http://schemas.openxmlformats.org/officeDocument/2006/relationships/image" Target="../media/image29.wmf"/><Relationship Id="rId4" Type="http://schemas.openxmlformats.org/officeDocument/2006/relationships/oleObject" Target="../embeddings/oleObject28.bin"/><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5.xml"/><Relationship Id="rId7" Type="http://schemas.openxmlformats.org/officeDocument/2006/relationships/oleObject" Target="../embeddings/oleObject31.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1.e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56.png"/><Relationship Id="rId9"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notesSlide" Target="../notesSlides/notesSlide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10.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3.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6.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image" Target="../media/image42.wmf"/><Relationship Id="rId18" Type="http://schemas.openxmlformats.org/officeDocument/2006/relationships/oleObject" Target="../embeddings/oleObject45.bin"/><Relationship Id="rId26" Type="http://schemas.openxmlformats.org/officeDocument/2006/relationships/oleObject" Target="../embeddings/oleObject49.bin"/><Relationship Id="rId3" Type="http://schemas.openxmlformats.org/officeDocument/2006/relationships/notesSlide" Target="../notesSlides/notesSlide25.xml"/><Relationship Id="rId21" Type="http://schemas.openxmlformats.org/officeDocument/2006/relationships/image" Target="../media/image46.wmf"/><Relationship Id="rId7" Type="http://schemas.openxmlformats.org/officeDocument/2006/relationships/image" Target="../media/image39.wmf"/><Relationship Id="rId12" Type="http://schemas.openxmlformats.org/officeDocument/2006/relationships/oleObject" Target="../embeddings/oleObject42.bin"/><Relationship Id="rId17" Type="http://schemas.openxmlformats.org/officeDocument/2006/relationships/image" Target="../media/image44.wmf"/><Relationship Id="rId25" Type="http://schemas.openxmlformats.org/officeDocument/2006/relationships/image" Target="../media/image48.wmf"/><Relationship Id="rId33" Type="http://schemas.openxmlformats.org/officeDocument/2006/relationships/image" Target="../media/image52.wmf"/><Relationship Id="rId2" Type="http://schemas.openxmlformats.org/officeDocument/2006/relationships/slideLayout" Target="../slideLayouts/slideLayout7.xml"/><Relationship Id="rId16" Type="http://schemas.openxmlformats.org/officeDocument/2006/relationships/oleObject" Target="../embeddings/oleObject44.bin"/><Relationship Id="rId20" Type="http://schemas.openxmlformats.org/officeDocument/2006/relationships/oleObject" Target="../embeddings/oleObject46.bin"/><Relationship Id="rId29" Type="http://schemas.openxmlformats.org/officeDocument/2006/relationships/image" Target="../media/image50.wmf"/><Relationship Id="rId1" Type="http://schemas.openxmlformats.org/officeDocument/2006/relationships/vmlDrawing" Target="../drawings/vmlDrawing10.vml"/><Relationship Id="rId6" Type="http://schemas.openxmlformats.org/officeDocument/2006/relationships/oleObject" Target="../embeddings/oleObject39.bin"/><Relationship Id="rId11" Type="http://schemas.openxmlformats.org/officeDocument/2006/relationships/image" Target="../media/image41.wmf"/><Relationship Id="rId24" Type="http://schemas.openxmlformats.org/officeDocument/2006/relationships/oleObject" Target="../embeddings/oleObject48.bin"/><Relationship Id="rId32" Type="http://schemas.openxmlformats.org/officeDocument/2006/relationships/oleObject" Target="../embeddings/oleObject52.bin"/><Relationship Id="rId5" Type="http://schemas.openxmlformats.org/officeDocument/2006/relationships/image" Target="../media/image38.wmf"/><Relationship Id="rId15" Type="http://schemas.openxmlformats.org/officeDocument/2006/relationships/image" Target="../media/image43.wmf"/><Relationship Id="rId23" Type="http://schemas.openxmlformats.org/officeDocument/2006/relationships/image" Target="../media/image47.wmf"/><Relationship Id="rId28" Type="http://schemas.openxmlformats.org/officeDocument/2006/relationships/oleObject" Target="../embeddings/oleObject50.bin"/><Relationship Id="rId10" Type="http://schemas.openxmlformats.org/officeDocument/2006/relationships/oleObject" Target="../embeddings/oleObject41.bin"/><Relationship Id="rId19" Type="http://schemas.openxmlformats.org/officeDocument/2006/relationships/image" Target="../media/image45.wmf"/><Relationship Id="rId31" Type="http://schemas.openxmlformats.org/officeDocument/2006/relationships/image" Target="../media/image51.wmf"/><Relationship Id="rId4" Type="http://schemas.openxmlformats.org/officeDocument/2006/relationships/oleObject" Target="../embeddings/oleObject38.bin"/><Relationship Id="rId9" Type="http://schemas.openxmlformats.org/officeDocument/2006/relationships/image" Target="../media/image40.wmf"/><Relationship Id="rId14" Type="http://schemas.openxmlformats.org/officeDocument/2006/relationships/oleObject" Target="../embeddings/oleObject43.bin"/><Relationship Id="rId22" Type="http://schemas.openxmlformats.org/officeDocument/2006/relationships/oleObject" Target="../embeddings/oleObject47.bin"/><Relationship Id="rId27" Type="http://schemas.openxmlformats.org/officeDocument/2006/relationships/image" Target="../media/image49.wmf"/><Relationship Id="rId30" Type="http://schemas.openxmlformats.org/officeDocument/2006/relationships/oleObject" Target="../embeddings/oleObject51.bin"/><Relationship Id="rId8"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42.wmf"/><Relationship Id="rId18" Type="http://schemas.openxmlformats.org/officeDocument/2006/relationships/oleObject" Target="../embeddings/oleObject60.bin"/><Relationship Id="rId3" Type="http://schemas.openxmlformats.org/officeDocument/2006/relationships/notesSlide" Target="../notesSlides/notesSlide26.xml"/><Relationship Id="rId21" Type="http://schemas.openxmlformats.org/officeDocument/2006/relationships/image" Target="../media/image59.wmf"/><Relationship Id="rId7" Type="http://schemas.openxmlformats.org/officeDocument/2006/relationships/image" Target="../media/image54.wmf"/><Relationship Id="rId12" Type="http://schemas.openxmlformats.org/officeDocument/2006/relationships/oleObject" Target="../embeddings/oleObject57.bin"/><Relationship Id="rId17" Type="http://schemas.openxmlformats.org/officeDocument/2006/relationships/image" Target="../media/image57.wmf"/><Relationship Id="rId2" Type="http://schemas.openxmlformats.org/officeDocument/2006/relationships/slideLayout" Target="../slideLayouts/slideLayout7.xml"/><Relationship Id="rId16" Type="http://schemas.openxmlformats.org/officeDocument/2006/relationships/oleObject" Target="../embeddings/oleObject59.bin"/><Relationship Id="rId20" Type="http://schemas.openxmlformats.org/officeDocument/2006/relationships/oleObject" Target="../embeddings/oleObject61.bin"/><Relationship Id="rId1" Type="http://schemas.openxmlformats.org/officeDocument/2006/relationships/vmlDrawing" Target="../drawings/vmlDrawing11.vml"/><Relationship Id="rId6" Type="http://schemas.openxmlformats.org/officeDocument/2006/relationships/oleObject" Target="../embeddings/oleObject54.bin"/><Relationship Id="rId11" Type="http://schemas.openxmlformats.org/officeDocument/2006/relationships/image" Target="../media/image55.wmf"/><Relationship Id="rId5" Type="http://schemas.openxmlformats.org/officeDocument/2006/relationships/image" Target="../media/image53.wmf"/><Relationship Id="rId15" Type="http://schemas.openxmlformats.org/officeDocument/2006/relationships/image" Target="../media/image56.wmf"/><Relationship Id="rId10" Type="http://schemas.openxmlformats.org/officeDocument/2006/relationships/oleObject" Target="../embeddings/oleObject56.bin"/><Relationship Id="rId19" Type="http://schemas.openxmlformats.org/officeDocument/2006/relationships/image" Target="../media/image58.wmf"/><Relationship Id="rId4" Type="http://schemas.openxmlformats.org/officeDocument/2006/relationships/oleObject" Target="../embeddings/oleObject53.bin"/><Relationship Id="rId9" Type="http://schemas.openxmlformats.org/officeDocument/2006/relationships/image" Target="../media/image40.wmf"/><Relationship Id="rId14" Type="http://schemas.openxmlformats.org/officeDocument/2006/relationships/oleObject" Target="../embeddings/oleObject5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3.bin"/><Relationship Id="rId5" Type="http://schemas.openxmlformats.org/officeDocument/2006/relationships/image" Target="../media/image60.wmf"/><Relationship Id="rId4" Type="http://schemas.openxmlformats.org/officeDocument/2006/relationships/oleObject" Target="../embeddings/oleObject62.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29.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65.bin"/><Relationship Id="rId11" Type="http://schemas.openxmlformats.org/officeDocument/2006/relationships/image" Target="../media/image61.wmf"/><Relationship Id="rId5" Type="http://schemas.openxmlformats.org/officeDocument/2006/relationships/image" Target="../media/image62.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0.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5.emf"/><Relationship Id="rId5" Type="http://schemas.openxmlformats.org/officeDocument/2006/relationships/oleObject" Target="../embeddings/oleObject69.bin"/><Relationship Id="rId4" Type="http://schemas.openxmlformats.org/officeDocument/2006/relationships/image" Target="../media/image6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70.wmf"/><Relationship Id="rId18" Type="http://schemas.openxmlformats.org/officeDocument/2006/relationships/oleObject" Target="../embeddings/oleObject77.bin"/><Relationship Id="rId3" Type="http://schemas.openxmlformats.org/officeDocument/2006/relationships/notesSlide" Target="../notesSlides/notesSlide31.xml"/><Relationship Id="rId7" Type="http://schemas.openxmlformats.org/officeDocument/2006/relationships/image" Target="../media/image67.wmf"/><Relationship Id="rId12" Type="http://schemas.openxmlformats.org/officeDocument/2006/relationships/oleObject" Target="../embeddings/oleObject74.bin"/><Relationship Id="rId17"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oleObject" Target="../embeddings/oleObject76.bin"/><Relationship Id="rId1" Type="http://schemas.openxmlformats.org/officeDocument/2006/relationships/vmlDrawing" Target="../drawings/vmlDrawing15.vml"/><Relationship Id="rId6" Type="http://schemas.openxmlformats.org/officeDocument/2006/relationships/oleObject" Target="../embeddings/oleObject71.bin"/><Relationship Id="rId11" Type="http://schemas.openxmlformats.org/officeDocument/2006/relationships/image" Target="../media/image69.wmf"/><Relationship Id="rId5" Type="http://schemas.openxmlformats.org/officeDocument/2006/relationships/image" Target="../media/image66.wmf"/><Relationship Id="rId15" Type="http://schemas.openxmlformats.org/officeDocument/2006/relationships/image" Target="../media/image71.wmf"/><Relationship Id="rId10" Type="http://schemas.openxmlformats.org/officeDocument/2006/relationships/oleObject" Target="../embeddings/oleObject73.bin"/><Relationship Id="rId19" Type="http://schemas.openxmlformats.org/officeDocument/2006/relationships/image" Target="../media/image73.wmf"/><Relationship Id="rId4" Type="http://schemas.openxmlformats.org/officeDocument/2006/relationships/oleObject" Target="../embeddings/oleObject70.bin"/><Relationship Id="rId9" Type="http://schemas.openxmlformats.org/officeDocument/2006/relationships/image" Target="../media/image68.wmf"/><Relationship Id="rId14" Type="http://schemas.openxmlformats.org/officeDocument/2006/relationships/oleObject" Target="../embeddings/oleObject7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notesSlide" Target="../notesSlides/notesSlide33.xml"/><Relationship Id="rId7"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5.png"/><Relationship Id="rId5" Type="http://schemas.openxmlformats.org/officeDocument/2006/relationships/image" Target="../media/image74.wmf"/><Relationship Id="rId4" Type="http://schemas.openxmlformats.org/officeDocument/2006/relationships/oleObject" Target="../embeddings/oleObject78.bin"/><Relationship Id="rId9"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80.bin"/><Relationship Id="rId5" Type="http://schemas.openxmlformats.org/officeDocument/2006/relationships/image" Target="../media/image79.wmf"/><Relationship Id="rId4" Type="http://schemas.openxmlformats.org/officeDocument/2006/relationships/oleObject" Target="../embeddings/oleObject7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85.wmf"/><Relationship Id="rId3" Type="http://schemas.openxmlformats.org/officeDocument/2006/relationships/notesSlide" Target="../notesSlides/notesSlide35.xml"/><Relationship Id="rId7" Type="http://schemas.openxmlformats.org/officeDocument/2006/relationships/image" Target="../media/image82.wmf"/><Relationship Id="rId12"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82.bin"/><Relationship Id="rId11" Type="http://schemas.openxmlformats.org/officeDocument/2006/relationships/image" Target="../media/image84.wmf"/><Relationship Id="rId5" Type="http://schemas.openxmlformats.org/officeDocument/2006/relationships/image" Target="../media/image81.wmf"/><Relationship Id="rId15" Type="http://schemas.openxmlformats.org/officeDocument/2006/relationships/image" Target="../media/image86.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3.wmf"/><Relationship Id="rId14" Type="http://schemas.openxmlformats.org/officeDocument/2006/relationships/oleObject" Target="../embeddings/oleObject8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91.wmf"/><Relationship Id="rId18" Type="http://schemas.openxmlformats.org/officeDocument/2006/relationships/oleObject" Target="../embeddings/oleObject94.bin"/><Relationship Id="rId26" Type="http://schemas.openxmlformats.org/officeDocument/2006/relationships/oleObject" Target="../embeddings/oleObject98.bin"/><Relationship Id="rId3" Type="http://schemas.openxmlformats.org/officeDocument/2006/relationships/notesSlide" Target="../notesSlides/notesSlide36.xml"/><Relationship Id="rId21" Type="http://schemas.openxmlformats.org/officeDocument/2006/relationships/image" Target="../media/image95.wmf"/><Relationship Id="rId7" Type="http://schemas.openxmlformats.org/officeDocument/2006/relationships/image" Target="../media/image88.wmf"/><Relationship Id="rId12" Type="http://schemas.openxmlformats.org/officeDocument/2006/relationships/oleObject" Target="../embeddings/oleObject91.bin"/><Relationship Id="rId17" Type="http://schemas.openxmlformats.org/officeDocument/2006/relationships/image" Target="../media/image93.wmf"/><Relationship Id="rId25" Type="http://schemas.openxmlformats.org/officeDocument/2006/relationships/image" Target="../media/image97.wmf"/><Relationship Id="rId2" Type="http://schemas.openxmlformats.org/officeDocument/2006/relationships/slideLayout" Target="../slideLayouts/slideLayout7.xml"/><Relationship Id="rId16" Type="http://schemas.openxmlformats.org/officeDocument/2006/relationships/oleObject" Target="../embeddings/oleObject93.bin"/><Relationship Id="rId20" Type="http://schemas.openxmlformats.org/officeDocument/2006/relationships/oleObject" Target="../embeddings/oleObject95.bin"/><Relationship Id="rId1" Type="http://schemas.openxmlformats.org/officeDocument/2006/relationships/vmlDrawing" Target="../drawings/vmlDrawing19.vml"/><Relationship Id="rId6" Type="http://schemas.openxmlformats.org/officeDocument/2006/relationships/oleObject" Target="../embeddings/oleObject88.bin"/><Relationship Id="rId11" Type="http://schemas.openxmlformats.org/officeDocument/2006/relationships/image" Target="../media/image90.wmf"/><Relationship Id="rId24" Type="http://schemas.openxmlformats.org/officeDocument/2006/relationships/oleObject" Target="../embeddings/oleObject97.bin"/><Relationship Id="rId5" Type="http://schemas.openxmlformats.org/officeDocument/2006/relationships/image" Target="../media/image87.wmf"/><Relationship Id="rId15" Type="http://schemas.openxmlformats.org/officeDocument/2006/relationships/image" Target="../media/image92.wmf"/><Relationship Id="rId23" Type="http://schemas.openxmlformats.org/officeDocument/2006/relationships/image" Target="../media/image96.wmf"/><Relationship Id="rId10" Type="http://schemas.openxmlformats.org/officeDocument/2006/relationships/oleObject" Target="../embeddings/oleObject90.bin"/><Relationship Id="rId19" Type="http://schemas.openxmlformats.org/officeDocument/2006/relationships/image" Target="../media/image94.wmf"/><Relationship Id="rId4" Type="http://schemas.openxmlformats.org/officeDocument/2006/relationships/oleObject" Target="../embeddings/oleObject87.bin"/><Relationship Id="rId9" Type="http://schemas.openxmlformats.org/officeDocument/2006/relationships/image" Target="../media/image89.wmf"/><Relationship Id="rId14" Type="http://schemas.openxmlformats.org/officeDocument/2006/relationships/oleObject" Target="../embeddings/oleObject92.bin"/><Relationship Id="rId22" Type="http://schemas.openxmlformats.org/officeDocument/2006/relationships/oleObject" Target="../embeddings/oleObject96.bin"/><Relationship Id="rId27" Type="http://schemas.openxmlformats.org/officeDocument/2006/relationships/image" Target="../media/image98.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100.emf"/><Relationship Id="rId5" Type="http://schemas.openxmlformats.org/officeDocument/2006/relationships/oleObject" Target="../embeddings/oleObject100.bin"/><Relationship Id="rId4" Type="http://schemas.openxmlformats.org/officeDocument/2006/relationships/image" Target="../media/image99.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oleObject" Target="../embeddings/oleObject106.bin"/><Relationship Id="rId3" Type="http://schemas.openxmlformats.org/officeDocument/2006/relationships/notesSlide" Target="../notesSlides/notesSlide38.xml"/><Relationship Id="rId7" Type="http://schemas.openxmlformats.org/officeDocument/2006/relationships/image" Target="../media/image102.wmf"/><Relationship Id="rId12"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02.bin"/><Relationship Id="rId11" Type="http://schemas.openxmlformats.org/officeDocument/2006/relationships/image" Target="../media/image104.wmf"/><Relationship Id="rId5" Type="http://schemas.openxmlformats.org/officeDocument/2006/relationships/image" Target="../media/image101.w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10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mp3/06.mp3"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mp3/06.mp3"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mp3/06.mp3"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mp3/06.mp3"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10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0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07.emf"/></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image" Target="../media/image5.wmf"/><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4.wmf"/><Relationship Id="rId10"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08.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109.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10.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11.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3.wmf"/><Relationship Id="rId5" Type="http://schemas.openxmlformats.org/officeDocument/2006/relationships/oleObject" Target="../embeddings/oleObject115.bin"/><Relationship Id="rId4" Type="http://schemas.openxmlformats.org/officeDocument/2006/relationships/image" Target="../media/image112.wm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3.wmf"/><Relationship Id="rId18"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image" Target="../media/image5.wmf"/><Relationship Id="rId12" Type="http://schemas.openxmlformats.org/officeDocument/2006/relationships/oleObject" Target="../embeddings/oleObject11.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2.wmf"/><Relationship Id="rId5" Type="http://schemas.openxmlformats.org/officeDocument/2006/relationships/image" Target="../media/image10.wmf"/><Relationship Id="rId15" Type="http://schemas.openxmlformats.org/officeDocument/2006/relationships/image" Target="../media/image14.wmf"/><Relationship Id="rId10" Type="http://schemas.openxmlformats.org/officeDocument/2006/relationships/oleObject" Target="../embeddings/oleObject10.bin"/><Relationship Id="rId19" Type="http://schemas.openxmlformats.org/officeDocument/2006/relationships/image" Target="../media/image16.wmf"/><Relationship Id="rId4" Type="http://schemas.openxmlformats.org/officeDocument/2006/relationships/oleObject" Target="../embeddings/oleObject7.bin"/><Relationship Id="rId9" Type="http://schemas.openxmlformats.org/officeDocument/2006/relationships/image" Target="../media/image11.wmf"/><Relationship Id="rId1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11036" y="2260848"/>
            <a:ext cx="11329580" cy="1384176"/>
          </a:xfrm>
        </p:spPr>
        <p:txBody>
          <a:bodyPr>
            <a:normAutofit fontScale="90000"/>
          </a:bodyPr>
          <a:lstStyle/>
          <a:p>
            <a:r>
              <a:rPr lang="zh-CN" altLang="en-US" sz="7200" dirty="0" smtClean="0"/>
              <a:t>第三章 </a:t>
            </a:r>
            <a:r>
              <a:rPr lang="zh-CN" altLang="en-US" sz="7200" dirty="0" smtClean="0"/>
              <a:t>对偶理论和</a:t>
            </a:r>
            <a:r>
              <a:rPr lang="zh-CN" altLang="en-US" sz="7200" dirty="0"/>
              <a:t>灵敏度分析</a:t>
            </a:r>
          </a:p>
        </p:txBody>
      </p:sp>
    </p:spTree>
    <p:extLst>
      <p:ext uri="{BB962C8B-B14F-4D97-AF65-F5344CB8AC3E}">
        <p14:creationId xmlns:p14="http://schemas.microsoft.com/office/powerpoint/2010/main" val="3084743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mc:AlternateContent xmlns:mc="http://schemas.openxmlformats.org/markup-compatibility/2006" xmlns:a14="http://schemas.microsoft.com/office/drawing/2010/main">
        <mc:Choice Requires="a14">
          <p:sp>
            <p:nvSpPr>
              <p:cNvPr id="19" name="TextBox 8"/>
              <p:cNvSpPr txBox="1"/>
              <p:nvPr/>
            </p:nvSpPr>
            <p:spPr>
              <a:xfrm>
                <a:off x="407368" y="1396048"/>
                <a:ext cx="9217024" cy="1052596"/>
              </a:xfrm>
              <a:prstGeom prst="rect">
                <a:avLst/>
              </a:prstGeom>
              <a:noFill/>
            </p:spPr>
            <p:txBody>
              <a:bodyPr wrap="square" rtlCol="0">
                <a:spAutoFit/>
              </a:bodyPr>
              <a:lstStyle/>
              <a:p>
                <a:pPr>
                  <a:lnSpc>
                    <a:spcPct val="130000"/>
                  </a:lnSpc>
                </a:pPr>
                <a14:m>
                  <m:oMathPara xmlns:m="http://schemas.openxmlformats.org/officeDocument/2006/math">
                    <m:oMathParaPr>
                      <m:jc m:val="left"/>
                    </m:oMathParaPr>
                    <m:oMath xmlns:m="http://schemas.openxmlformats.org/officeDocument/2006/math">
                      <m:sSub>
                        <m:sSubPr>
                          <m:ctrlPr>
                            <a:rPr lang="en-US" altLang="zh-CN" sz="2400" i="1" smtClean="0">
                              <a:solidFill>
                                <a:srgbClr val="000000"/>
                              </a:solidFill>
                              <a:latin typeface="Cambria Math" panose="02040503050406030204" pitchFamily="18" charset="0"/>
                              <a:ea typeface="微软雅黑" panose="020B0503020204020204" pitchFamily="34" charset="-122"/>
                            </a:rPr>
                          </m:ctrlPr>
                        </m:sSubPr>
                        <m:e>
                          <m:sSup>
                            <m:sSupPr>
                              <m:ctrlPr>
                                <a:rPr lang="en-US" altLang="zh-CN" sz="2400" i="1" smtClean="0">
                                  <a:solidFill>
                                    <a:srgbClr val="628EE3"/>
                                  </a:solidFill>
                                  <a:latin typeface="Cambria Math" panose="02040503050406030204" pitchFamily="18" charset="0"/>
                                  <a:ea typeface="微软雅黑" panose="020B0503020204020204" pitchFamily="34" charset="-122"/>
                                </a:rPr>
                              </m:ctrlPr>
                            </m:sSupPr>
                            <m:e>
                              <m:r>
                                <a:rPr lang="zh-CN" altLang="en-US" sz="2400" i="1" smtClean="0">
                                  <a:solidFill>
                                    <a:srgbClr val="628EE3"/>
                                  </a:solidFill>
                                  <a:latin typeface="Cambria Math" panose="02040503050406030204" pitchFamily="18" charset="0"/>
                                  <a:ea typeface="微软雅黑" panose="020B0503020204020204" pitchFamily="34" charset="-122"/>
                                </a:rPr>
                                <m:t>（</m:t>
                              </m:r>
                              <m:r>
                                <a:rPr lang="en-US" altLang="zh-CN" sz="2400" i="1">
                                  <a:solidFill>
                                    <a:srgbClr val="628EE3"/>
                                  </a:solidFill>
                                  <a:latin typeface="Cambria Math" panose="02040503050406030204" pitchFamily="18" charset="0"/>
                                  <a:ea typeface="微软雅黑" panose="020B0503020204020204" pitchFamily="34" charset="-122"/>
                                </a:rPr>
                                <m:t>𝐵</m:t>
                              </m:r>
                            </m:e>
                            <m:sup>
                              <m:r>
                                <a:rPr lang="en-US" altLang="zh-CN" sz="2400" i="1">
                                  <a:solidFill>
                                    <a:srgbClr val="628EE3"/>
                                  </a:solidFill>
                                  <a:latin typeface="Cambria Math" panose="02040503050406030204" pitchFamily="18" charset="0"/>
                                  <a:ea typeface="微软雅黑" panose="020B0503020204020204" pitchFamily="34" charset="-122"/>
                                </a:rPr>
                                <m:t>−1</m:t>
                              </m:r>
                            </m:sup>
                          </m:sSup>
                          <m:r>
                            <a:rPr lang="en-US" altLang="zh-CN" sz="2400" b="0" i="1" smtClean="0">
                              <a:solidFill>
                                <a:srgbClr val="628EE3"/>
                              </a:solidFill>
                              <a:latin typeface="Cambria Math" panose="02040503050406030204" pitchFamily="18" charset="0"/>
                              <a:ea typeface="微软雅黑" panose="020B0503020204020204" pitchFamily="34" charset="-122"/>
                            </a:rPr>
                            <m:t>𝐵</m:t>
                          </m:r>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b="0" i="1">
                              <a:solidFill>
                                <a:srgbClr val="000000"/>
                              </a:solidFill>
                              <a:latin typeface="Cambria Math" panose="02040503050406030204" pitchFamily="18" charset="0"/>
                              <a:ea typeface="微软雅黑" panose="020B0503020204020204" pitchFamily="34" charset="-122"/>
                            </a:rPr>
                            <m:t>𝑋</m:t>
                          </m:r>
                        </m:e>
                        <m:sub>
                          <m:r>
                            <a:rPr lang="en-US" altLang="zh-CN" sz="2400" b="0" i="1">
                              <a:solidFill>
                                <a:srgbClr val="000000"/>
                              </a:solidFill>
                              <a:latin typeface="Cambria Math" panose="02040503050406030204" pitchFamily="18" charset="0"/>
                              <a:ea typeface="微软雅黑" panose="020B0503020204020204" pitchFamily="34" charset="-122"/>
                            </a:rPr>
                            <m:t>𝐵</m:t>
                          </m:r>
                        </m:sub>
                      </m:sSub>
                      <m:r>
                        <a:rPr lang="en-US" altLang="zh-CN" sz="2400" b="0" i="1">
                          <a:solidFill>
                            <a:srgbClr val="000000"/>
                          </a:solidFill>
                          <a:latin typeface="Cambria Math" panose="02040503050406030204" pitchFamily="18" charset="0"/>
                          <a:ea typeface="微软雅黑" panose="020B0503020204020204" pitchFamily="34" charset="-122"/>
                        </a:rPr>
                        <m:t>+</m:t>
                      </m:r>
                      <m:sSup>
                        <m:sSupPr>
                          <m:ctrlPr>
                            <a:rPr lang="en-US" altLang="zh-CN" sz="2400" i="1" smtClean="0">
                              <a:solidFill>
                                <a:srgbClr val="628EE3"/>
                              </a:solidFill>
                              <a:latin typeface="Cambria Math" panose="02040503050406030204" pitchFamily="18" charset="0"/>
                              <a:ea typeface="微软雅黑" panose="020B0503020204020204" pitchFamily="34" charset="-122"/>
                            </a:rPr>
                          </m:ctrlPr>
                        </m:sSup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b="0" i="1">
                              <a:solidFill>
                                <a:srgbClr val="628EE3"/>
                              </a:solidFill>
                              <a:latin typeface="Cambria Math" panose="02040503050406030204" pitchFamily="18" charset="0"/>
                              <a:ea typeface="微软雅黑" panose="020B0503020204020204" pitchFamily="34" charset="-122"/>
                            </a:rPr>
                            <m:t>𝐵</m:t>
                          </m:r>
                        </m:e>
                        <m:sup>
                          <m:r>
                            <a:rPr lang="en-US" altLang="zh-CN" sz="2400" b="0" i="1">
                              <a:solidFill>
                                <a:srgbClr val="628EE3"/>
                              </a:solidFill>
                              <a:latin typeface="Cambria Math" panose="02040503050406030204" pitchFamily="18" charset="0"/>
                              <a:ea typeface="微软雅黑" panose="020B0503020204020204" pitchFamily="34" charset="-122"/>
                            </a:rPr>
                            <m:t>−1</m:t>
                          </m:r>
                        </m:sup>
                      </m:sSup>
                      <m:sSub>
                        <m:sSubPr>
                          <m:ctrlPr>
                            <a:rPr lang="en-US" altLang="zh-CN" sz="2400" i="1">
                              <a:solidFill>
                                <a:srgbClr val="628EE3"/>
                              </a:solidFill>
                              <a:latin typeface="Cambria Math" panose="02040503050406030204" pitchFamily="18" charset="0"/>
                              <a:ea typeface="微软雅黑" panose="020B0503020204020204" pitchFamily="34" charset="-122"/>
                            </a:rPr>
                          </m:ctrlPr>
                        </m:sSubPr>
                        <m:e>
                          <m:r>
                            <a:rPr lang="en-US" altLang="zh-CN" sz="2400" b="0" i="1">
                              <a:solidFill>
                                <a:srgbClr val="628EE3"/>
                              </a:solidFill>
                              <a:latin typeface="Cambria Math" panose="02040503050406030204" pitchFamily="18" charset="0"/>
                              <a:ea typeface="微软雅黑" panose="020B0503020204020204" pitchFamily="34" charset="-122"/>
                            </a:rPr>
                            <m:t>𝑁</m:t>
                          </m:r>
                        </m:e>
                        <m:sub>
                          <m:r>
                            <a:rPr lang="en-US" altLang="zh-CN" sz="2400" b="0" i="1">
                              <a:solidFill>
                                <a:srgbClr val="628EE3"/>
                              </a:solidFill>
                              <a:latin typeface="Cambria Math" panose="02040503050406030204" pitchFamily="18" charset="0"/>
                              <a:ea typeface="微软雅黑" panose="020B0503020204020204" pitchFamily="34" charset="-122"/>
                            </a:rPr>
                            <m:t>1</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zh-CN" altLang="en-US" sz="2400" i="1" smtClean="0">
                              <a:solidFill>
                                <a:srgbClr val="628EE3"/>
                              </a:solidFill>
                              <a:latin typeface="Cambria Math" panose="02040503050406030204" pitchFamily="18" charset="0"/>
                              <a:ea typeface="微软雅黑" panose="020B0503020204020204" pitchFamily="34" charset="-122"/>
                            </a:rPr>
                            <m:t>）</m:t>
                          </m:r>
                          <m:r>
                            <a:rPr lang="en-US" altLang="zh-CN" sz="2400" b="0" i="1">
                              <a:solidFill>
                                <a:srgbClr val="000000"/>
                              </a:solidFill>
                              <a:latin typeface="Cambria Math" panose="02040503050406030204" pitchFamily="18" charset="0"/>
                              <a:ea typeface="微软雅黑" panose="020B0503020204020204" pitchFamily="34" charset="-122"/>
                            </a:rPr>
                            <m:t>𝑋</m:t>
                          </m:r>
                        </m:e>
                        <m:sub>
                          <m:r>
                            <a:rPr lang="en-US" altLang="zh-CN" sz="2400" b="0" i="1">
                              <a:solidFill>
                                <a:srgbClr val="000000"/>
                              </a:solidFill>
                              <a:latin typeface="Cambria Math" panose="02040503050406030204" pitchFamily="18" charset="0"/>
                              <a:ea typeface="微软雅黑" panose="020B0503020204020204" pitchFamily="34" charset="-122"/>
                            </a:rPr>
                            <m:t>𝑁</m:t>
                          </m:r>
                          <m:r>
                            <a:rPr lang="en-US" altLang="zh-CN" sz="2400" b="0" i="1">
                              <a:solidFill>
                                <a:srgbClr val="000000"/>
                              </a:solidFill>
                              <a:latin typeface="Cambria Math" panose="02040503050406030204" pitchFamily="18" charset="0"/>
                              <a:ea typeface="微软雅黑" panose="020B0503020204020204" pitchFamily="34" charset="-122"/>
                            </a:rPr>
                            <m:t>1</m:t>
                          </m:r>
                        </m:sub>
                      </m:sSub>
                      <m:r>
                        <a:rPr lang="en-US" altLang="zh-CN" sz="2400" b="0" i="1">
                          <a:solidFill>
                            <a:srgbClr val="000000"/>
                          </a:solidFill>
                          <a:latin typeface="Cambria Math" panose="02040503050406030204" pitchFamily="18" charset="0"/>
                          <a:ea typeface="微软雅黑" panose="020B0503020204020204" pitchFamily="34" charset="-122"/>
                        </a:rPr>
                        <m:t>+</m:t>
                      </m:r>
                      <m:sSup>
                        <m:sSupPr>
                          <m:ctrlPr>
                            <a:rPr lang="en-US" altLang="zh-CN" sz="2400" i="1" smtClean="0">
                              <a:solidFill>
                                <a:srgbClr val="628EE3"/>
                              </a:solidFill>
                              <a:latin typeface="Cambria Math" panose="02040503050406030204" pitchFamily="18" charset="0"/>
                              <a:ea typeface="微软雅黑" panose="020B0503020204020204" pitchFamily="34" charset="-122"/>
                            </a:rPr>
                          </m:ctrlPr>
                        </m:sSup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b="0" i="1">
                              <a:solidFill>
                                <a:srgbClr val="628EE3"/>
                              </a:solidFill>
                              <a:latin typeface="Cambria Math" panose="02040503050406030204" pitchFamily="18" charset="0"/>
                              <a:ea typeface="微软雅黑" panose="020B0503020204020204" pitchFamily="34" charset="-122"/>
                            </a:rPr>
                            <m:t>𝐵</m:t>
                          </m:r>
                        </m:e>
                        <m:sup>
                          <m:r>
                            <a:rPr lang="en-US" altLang="zh-CN" sz="2400" b="0" i="1">
                              <a:solidFill>
                                <a:srgbClr val="628EE3"/>
                              </a:solidFill>
                              <a:latin typeface="Cambria Math" panose="02040503050406030204" pitchFamily="18" charset="0"/>
                              <a:ea typeface="微软雅黑" panose="020B0503020204020204" pitchFamily="34" charset="-122"/>
                            </a:rPr>
                            <m:t>−1</m:t>
                          </m:r>
                        </m:sup>
                      </m:sSup>
                      <m:sSub>
                        <m:sSubPr>
                          <m:ctrlPr>
                            <a:rPr lang="en-US" altLang="zh-CN" sz="2400" i="1">
                              <a:solidFill>
                                <a:srgbClr val="628EE3"/>
                              </a:solidFill>
                              <a:latin typeface="Cambria Math" panose="02040503050406030204" pitchFamily="18" charset="0"/>
                              <a:ea typeface="微软雅黑" panose="020B0503020204020204" pitchFamily="34" charset="-122"/>
                            </a:rPr>
                          </m:ctrlPr>
                        </m:sSubPr>
                        <m:e>
                          <m:r>
                            <a:rPr lang="en-US" altLang="zh-CN" sz="2400" b="0" i="1">
                              <a:solidFill>
                                <a:srgbClr val="628EE3"/>
                              </a:solidFill>
                              <a:latin typeface="Cambria Math" panose="02040503050406030204" pitchFamily="18" charset="0"/>
                              <a:ea typeface="微软雅黑" panose="020B0503020204020204" pitchFamily="34" charset="-122"/>
                            </a:rPr>
                            <m:t>𝑆</m:t>
                          </m:r>
                        </m:e>
                        <m:sub>
                          <m:r>
                            <a:rPr lang="en-US" altLang="zh-CN" sz="2400" b="0" i="1">
                              <a:solidFill>
                                <a:srgbClr val="628EE3"/>
                              </a:solidFill>
                              <a:latin typeface="Cambria Math" panose="02040503050406030204" pitchFamily="18" charset="0"/>
                              <a:ea typeface="微软雅黑" panose="020B0503020204020204" pitchFamily="34" charset="-122"/>
                            </a:rPr>
                            <m:t>2</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zh-CN" altLang="en-US" sz="2400" i="1" smtClean="0">
                              <a:solidFill>
                                <a:srgbClr val="628EE3"/>
                              </a:solidFill>
                              <a:latin typeface="Cambria Math" panose="02040503050406030204" pitchFamily="18" charset="0"/>
                              <a:ea typeface="微软雅黑" panose="020B0503020204020204" pitchFamily="34" charset="-122"/>
                            </a:rPr>
                            <m:t>）</m:t>
                          </m:r>
                          <m:r>
                            <a:rPr lang="en-US" altLang="zh-CN" sz="2400" b="0" i="1">
                              <a:solidFill>
                                <a:srgbClr val="000000"/>
                              </a:solidFill>
                              <a:latin typeface="Cambria Math" panose="02040503050406030204" pitchFamily="18" charset="0"/>
                              <a:ea typeface="微软雅黑" panose="020B0503020204020204" pitchFamily="34" charset="-122"/>
                            </a:rPr>
                            <m:t>𝑋</m:t>
                          </m:r>
                        </m:e>
                        <m:sub>
                          <m:r>
                            <a:rPr lang="en-US" altLang="zh-CN" sz="2400" b="0" i="1">
                              <a:solidFill>
                                <a:srgbClr val="000000"/>
                              </a:solidFill>
                              <a:latin typeface="Cambria Math" panose="02040503050406030204" pitchFamily="18" charset="0"/>
                              <a:ea typeface="微软雅黑" panose="020B0503020204020204" pitchFamily="34" charset="-122"/>
                            </a:rPr>
                            <m:t>𝑆</m:t>
                          </m:r>
                          <m:r>
                            <a:rPr lang="en-US" altLang="zh-CN" sz="2400" b="0" i="1">
                              <a:solidFill>
                                <a:srgbClr val="000000"/>
                              </a:solidFill>
                              <a:latin typeface="Cambria Math" panose="02040503050406030204" pitchFamily="18" charset="0"/>
                              <a:ea typeface="微软雅黑" panose="020B0503020204020204" pitchFamily="34" charset="-122"/>
                            </a:rPr>
                            <m:t>2</m:t>
                          </m:r>
                        </m:sub>
                      </m:sSub>
                      <m:r>
                        <a:rPr lang="en-US" altLang="zh-CN" sz="2400" b="0" i="1">
                          <a:solidFill>
                            <a:srgbClr val="000000"/>
                          </a:solidFill>
                          <a:latin typeface="Cambria Math" panose="02040503050406030204" pitchFamily="18" charset="0"/>
                          <a:ea typeface="微软雅黑" panose="020B0503020204020204" pitchFamily="34" charset="-122"/>
                        </a:rPr>
                        <m:t>=</m:t>
                      </m:r>
                      <m:sSup>
                        <m:sSupPr>
                          <m:ctrlPr>
                            <a:rPr lang="en-US" altLang="zh-CN" sz="2400" i="1" smtClean="0">
                              <a:solidFill>
                                <a:schemeClr val="accent4">
                                  <a:lumMod val="75000"/>
                                </a:schemeClr>
                              </a:solidFill>
                              <a:latin typeface="Cambria Math" panose="02040503050406030204" pitchFamily="18" charset="0"/>
                              <a:ea typeface="微软雅黑" panose="020B0503020204020204" pitchFamily="34" charset="-122"/>
                            </a:rPr>
                          </m:ctrlPr>
                        </m:sSupPr>
                        <m:e>
                          <m:r>
                            <a:rPr lang="en-US" altLang="zh-CN" sz="2400" b="0" i="1">
                              <a:solidFill>
                                <a:schemeClr val="accent4">
                                  <a:lumMod val="75000"/>
                                </a:schemeClr>
                              </a:solidFill>
                              <a:latin typeface="Cambria Math" panose="02040503050406030204" pitchFamily="18" charset="0"/>
                              <a:ea typeface="微软雅黑" panose="020B0503020204020204" pitchFamily="34" charset="-122"/>
                            </a:rPr>
                            <m:t>𝐵</m:t>
                          </m:r>
                        </m:e>
                        <m:sup>
                          <m:r>
                            <a:rPr lang="en-US" altLang="zh-CN" sz="2400" b="0" i="1">
                              <a:solidFill>
                                <a:schemeClr val="accent4">
                                  <a:lumMod val="75000"/>
                                </a:schemeClr>
                              </a:solidFill>
                              <a:latin typeface="Cambria Math" panose="02040503050406030204" pitchFamily="18" charset="0"/>
                              <a:ea typeface="微软雅黑" panose="020B0503020204020204" pitchFamily="34" charset="-122"/>
                            </a:rPr>
                            <m:t>−1</m:t>
                          </m:r>
                        </m:sup>
                      </m:sSup>
                      <m:r>
                        <a:rPr lang="en-US" altLang="zh-CN" sz="2400" b="0" i="1">
                          <a:solidFill>
                            <a:schemeClr val="accent4">
                              <a:lumMod val="75000"/>
                            </a:schemeClr>
                          </a:solidFill>
                          <a:latin typeface="Cambria Math" panose="02040503050406030204" pitchFamily="18" charset="0"/>
                          <a:ea typeface="微软雅黑" panose="020B0503020204020204" pitchFamily="34" charset="-122"/>
                        </a:rPr>
                        <m:t>𝑏</m:t>
                      </m:r>
                    </m:oMath>
                  </m:oMathPara>
                </a14:m>
                <a:endParaRPr lang="en-US" altLang="zh-CN" sz="2400" dirty="0">
                  <a:solidFill>
                    <a:schemeClr val="accent4">
                      <a:lumMod val="75000"/>
                    </a:schemeClr>
                  </a:solidFill>
                  <a:latin typeface="Arial" panose="020B0604020202020204" pitchFamily="34" charset="0"/>
                  <a:ea typeface="微软雅黑" panose="020B0503020204020204" pitchFamily="34" charset="-122"/>
                </a:endParaRPr>
              </a:p>
              <a:p>
                <a:pPr>
                  <a:lnSpc>
                    <a:spcPct val="130000"/>
                  </a:lnSpc>
                </a:pPr>
                <a14:m>
                  <m:oMathPara xmlns:m="http://schemas.openxmlformats.org/officeDocument/2006/math">
                    <m:oMathParaPr>
                      <m:jc m:val="left"/>
                    </m:oMathParaPr>
                    <m:oMath xmlns:m="http://schemas.openxmlformats.org/officeDocument/2006/math">
                      <m:r>
                        <a:rPr lang="en-US" altLang="zh-CN" sz="2400" i="1" dirty="0" smtClean="0">
                          <a:solidFill>
                            <a:srgbClr val="000000"/>
                          </a:solidFill>
                          <a:latin typeface="Cambria Math" panose="02040503050406030204" pitchFamily="18" charset="0"/>
                          <a:ea typeface="微软雅黑" panose="020B0503020204020204" pitchFamily="34" charset="-122"/>
                        </a:rPr>
                        <m:t>−</m:t>
                      </m:r>
                      <m:r>
                        <a:rPr lang="en-US" altLang="zh-CN" sz="2400" b="0" i="1">
                          <a:solidFill>
                            <a:srgbClr val="000000"/>
                          </a:solidFill>
                          <a:latin typeface="Cambria Math"/>
                          <a:ea typeface="微软雅黑" panose="020B0503020204020204" pitchFamily="34" charset="-122"/>
                        </a:rPr>
                        <m:t>𝑧</m:t>
                      </m:r>
                      <m:r>
                        <a:rPr lang="en-US" altLang="zh-CN" sz="2400" b="0" i="1">
                          <a:solidFill>
                            <a:srgbClr val="000000"/>
                          </a:solidFill>
                          <a:latin typeface="Cambria Math"/>
                          <a:ea typeface="微软雅黑" panose="020B0503020204020204" pitchFamily="34" charset="-122"/>
                        </a:rPr>
                        <m:t>+(</m:t>
                      </m:r>
                      <m:sSub>
                        <m:sSubPr>
                          <m:ctrlPr>
                            <a:rPr lang="en-US" altLang="zh-CN" sz="2400" i="1" smtClean="0">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a:solidFill>
                                <a:schemeClr val="accent5">
                                  <a:lumMod val="75000"/>
                                </a:schemeClr>
                              </a:solidFill>
                              <a:latin typeface="Cambria Math"/>
                              <a:ea typeface="微软雅黑" panose="020B0503020204020204" pitchFamily="34" charset="-122"/>
                            </a:rPr>
                            <m:t>𝐶</m:t>
                          </m:r>
                        </m:e>
                        <m:sub>
                          <m:r>
                            <a:rPr lang="en-US" altLang="zh-CN" sz="2400" b="0" i="1">
                              <a:solidFill>
                                <a:schemeClr val="accent5">
                                  <a:lumMod val="75000"/>
                                </a:schemeClr>
                              </a:solidFill>
                              <a:latin typeface="Cambria Math"/>
                              <a:ea typeface="微软雅黑" panose="020B0503020204020204" pitchFamily="34" charset="-122"/>
                            </a:rPr>
                            <m:t>𝑁</m:t>
                          </m:r>
                          <m:r>
                            <a:rPr lang="en-US" altLang="zh-CN" sz="2400" b="0" i="1">
                              <a:solidFill>
                                <a:schemeClr val="accent5">
                                  <a:lumMod val="75000"/>
                                </a:schemeClr>
                              </a:solidFill>
                              <a:latin typeface="Cambria Math"/>
                              <a:ea typeface="微软雅黑" panose="020B0503020204020204" pitchFamily="34" charset="-122"/>
                            </a:rPr>
                            <m:t>1</m:t>
                          </m:r>
                        </m:sub>
                      </m:sSub>
                      <m:r>
                        <a:rPr lang="en-US" altLang="zh-CN" sz="2400" b="0" i="1">
                          <a:solidFill>
                            <a:schemeClr val="accent5">
                              <a:lumMod val="75000"/>
                            </a:schemeClr>
                          </a:solidFill>
                          <a:latin typeface="Cambria Math"/>
                          <a:ea typeface="微软雅黑" panose="020B0503020204020204" pitchFamily="34" charset="-122"/>
                        </a:rPr>
                        <m:t>−</m:t>
                      </m:r>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a:solidFill>
                                <a:schemeClr val="accent5">
                                  <a:lumMod val="75000"/>
                                </a:schemeClr>
                              </a:solidFill>
                              <a:latin typeface="Cambria Math"/>
                              <a:ea typeface="微软雅黑" panose="020B0503020204020204" pitchFamily="34" charset="-122"/>
                            </a:rPr>
                            <m:t>𝐶</m:t>
                          </m:r>
                        </m:e>
                        <m:sub>
                          <m:r>
                            <a:rPr lang="en-US" altLang="zh-CN" sz="2400" b="0" i="1">
                              <a:solidFill>
                                <a:schemeClr val="accent5">
                                  <a:lumMod val="75000"/>
                                </a:schemeClr>
                              </a:solidFill>
                              <a:latin typeface="Cambria Math"/>
                              <a:ea typeface="微软雅黑" panose="020B0503020204020204" pitchFamily="34" charset="-122"/>
                            </a:rPr>
                            <m:t>𝐵</m:t>
                          </m:r>
                        </m:sub>
                      </m:sSub>
                      <m:sSup>
                        <m:sSup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pPr>
                        <m:e>
                          <m:r>
                            <a:rPr lang="en-US" altLang="zh-CN" sz="2400" b="0" i="1">
                              <a:solidFill>
                                <a:schemeClr val="accent5">
                                  <a:lumMod val="75000"/>
                                </a:schemeClr>
                              </a:solidFill>
                              <a:latin typeface="Cambria Math"/>
                              <a:ea typeface="微软雅黑" panose="020B0503020204020204" pitchFamily="34" charset="-122"/>
                            </a:rPr>
                            <m:t>𝐵</m:t>
                          </m:r>
                        </m:e>
                        <m:sup>
                          <m:r>
                            <a:rPr lang="en-US" altLang="zh-CN" sz="2400" b="0" i="1">
                              <a:solidFill>
                                <a:schemeClr val="accent5">
                                  <a:lumMod val="75000"/>
                                </a:schemeClr>
                              </a:solidFill>
                              <a:latin typeface="Cambria Math"/>
                              <a:ea typeface="微软雅黑" panose="020B0503020204020204" pitchFamily="34" charset="-122"/>
                            </a:rPr>
                            <m:t>−1</m:t>
                          </m:r>
                        </m:sup>
                      </m:sSup>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sSub>
                            <m:sSubPr>
                              <m:ctrlPr>
                                <a:rPr lang="en-US" altLang="zh-CN" sz="2400" i="1" smtClean="0">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a:solidFill>
                                    <a:schemeClr val="accent5">
                                      <a:lumMod val="75000"/>
                                    </a:schemeClr>
                                  </a:solidFill>
                                  <a:latin typeface="Cambria Math"/>
                                  <a:ea typeface="微软雅黑" panose="020B0503020204020204" pitchFamily="34" charset="-122"/>
                                </a:rPr>
                                <m:t>𝑁</m:t>
                              </m:r>
                            </m:e>
                            <m:sub>
                              <m:r>
                                <a:rPr lang="en-US" altLang="zh-CN" sz="2400" b="0" i="1">
                                  <a:solidFill>
                                    <a:schemeClr val="accent5">
                                      <a:lumMod val="75000"/>
                                    </a:schemeClr>
                                  </a:solidFill>
                                  <a:latin typeface="Cambria Math"/>
                                  <a:ea typeface="微软雅黑" panose="020B0503020204020204" pitchFamily="34" charset="-122"/>
                                </a:rPr>
                                <m:t>1</m:t>
                              </m:r>
                            </m:sub>
                          </m:sSub>
                          <m:r>
                            <a:rPr lang="en-US" altLang="zh-CN" sz="2400" b="0" i="1">
                              <a:solidFill>
                                <a:srgbClr val="000000"/>
                              </a:solidFill>
                              <a:latin typeface="Cambria Math"/>
                              <a:ea typeface="微软雅黑" panose="020B0503020204020204" pitchFamily="34" charset="-122"/>
                            </a:rPr>
                            <m:t>)</m:t>
                          </m:r>
                          <m:r>
                            <a:rPr lang="en-US" altLang="zh-CN" sz="2400" b="0" i="1">
                              <a:solidFill>
                                <a:srgbClr val="000000"/>
                              </a:solidFill>
                              <a:latin typeface="Cambria Math"/>
                              <a:ea typeface="微软雅黑" panose="020B0503020204020204" pitchFamily="34" charset="-122"/>
                            </a:rPr>
                            <m:t>𝑋</m:t>
                          </m:r>
                        </m:e>
                        <m:sub>
                          <m:r>
                            <a:rPr lang="en-US" altLang="zh-CN" sz="2400" b="0" i="1">
                              <a:solidFill>
                                <a:srgbClr val="000000"/>
                              </a:solidFill>
                              <a:latin typeface="Cambria Math"/>
                              <a:ea typeface="微软雅黑" panose="020B0503020204020204" pitchFamily="34" charset="-122"/>
                            </a:rPr>
                            <m:t>𝑁</m:t>
                          </m:r>
                          <m:r>
                            <a:rPr lang="en-US" altLang="zh-CN" sz="2400" b="0" i="1">
                              <a:solidFill>
                                <a:srgbClr val="000000"/>
                              </a:solidFill>
                              <a:latin typeface="Cambria Math"/>
                              <a:ea typeface="微软雅黑" panose="020B0503020204020204" pitchFamily="34" charset="-122"/>
                            </a:rPr>
                            <m:t>1</m:t>
                          </m:r>
                        </m:sub>
                      </m:sSub>
                      <m:r>
                        <a:rPr lang="en-US" altLang="zh-CN" sz="2400" b="0" i="1">
                          <a:solidFill>
                            <a:srgbClr val="000000"/>
                          </a:solidFill>
                          <a:latin typeface="Cambria Math"/>
                          <a:ea typeface="微软雅黑" panose="020B0503020204020204" pitchFamily="34" charset="-122"/>
                        </a:rPr>
                        <m:t>+</m:t>
                      </m:r>
                      <m:sSub>
                        <m:sSubPr>
                          <m:ctrlPr>
                            <a:rPr lang="en-US" altLang="zh-CN" sz="2400" i="1" smtClean="0">
                              <a:solidFill>
                                <a:srgbClr val="000000"/>
                              </a:solidFill>
                              <a:latin typeface="Cambria Math" panose="02040503050406030204" pitchFamily="18" charset="0"/>
                              <a:ea typeface="微软雅黑" panose="020B0503020204020204" pitchFamily="34" charset="-122"/>
                            </a:rPr>
                          </m:ctrlPr>
                        </m:sSubPr>
                        <m:e>
                          <m:d>
                            <m:dPr>
                              <m:begChr m:val="（"/>
                              <m:endChr m:val="）"/>
                              <m:ctrlPr>
                                <a:rPr lang="zh-CN" altLang="en-US" sz="2400" b="0" i="1" smtClean="0">
                                  <a:solidFill>
                                    <a:srgbClr val="000000"/>
                                  </a:solidFill>
                                  <a:latin typeface="Cambria Math" panose="02040503050406030204" pitchFamily="18" charset="0"/>
                                  <a:ea typeface="微软雅黑" panose="020B0503020204020204" pitchFamily="34" charset="-122"/>
                                </a:rPr>
                              </m:ctrlPr>
                            </m:dPr>
                            <m:e>
                              <m:sSub>
                                <m:sSubPr>
                                  <m:ctrlP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𝐶</m:t>
                                  </m:r>
                                </m:e>
                                <m:sub>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𝑆</m:t>
                                  </m:r>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2</m:t>
                                  </m:r>
                                </m:sub>
                              </m:sSub>
                              <m:r>
                                <a:rPr lang="en-US" altLang="zh-CN" sz="2400" i="1">
                                  <a:solidFill>
                                    <a:schemeClr val="accent5">
                                      <a:lumMod val="75000"/>
                                    </a:schemeClr>
                                  </a:solidFill>
                                  <a:latin typeface="Cambria Math"/>
                                  <a:ea typeface="微软雅黑" panose="020B0503020204020204" pitchFamily="34" charset="-122"/>
                                </a:rPr>
                                <m:t>−</m:t>
                              </m:r>
                              <m:sSup>
                                <m:sSup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pPr>
                                <m:e>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5">
                                              <a:lumMod val="75000"/>
                                            </a:schemeClr>
                                          </a:solidFill>
                                          <a:latin typeface="Cambria Math"/>
                                          <a:ea typeface="微软雅黑" panose="020B0503020204020204" pitchFamily="34" charset="-122"/>
                                        </a:rPr>
                                        <m:t>𝐶</m:t>
                                      </m:r>
                                    </m:e>
                                    <m:sub>
                                      <m:r>
                                        <a:rPr lang="en-US" altLang="zh-CN" sz="2400" i="1">
                                          <a:solidFill>
                                            <a:schemeClr val="accent5">
                                              <a:lumMod val="75000"/>
                                            </a:schemeClr>
                                          </a:solidFill>
                                          <a:latin typeface="Cambria Math"/>
                                          <a:ea typeface="微软雅黑" panose="020B0503020204020204" pitchFamily="34" charset="-122"/>
                                        </a:rPr>
                                        <m:t>𝐵</m:t>
                                      </m:r>
                                    </m:sub>
                                  </m:sSub>
                                  <m:r>
                                    <a:rPr lang="en-US" altLang="zh-CN" sz="2400" i="1">
                                      <a:solidFill>
                                        <a:schemeClr val="accent5">
                                          <a:lumMod val="75000"/>
                                        </a:schemeClr>
                                      </a:solidFill>
                                      <a:latin typeface="Cambria Math"/>
                                      <a:ea typeface="微软雅黑" panose="020B0503020204020204" pitchFamily="34" charset="-122"/>
                                    </a:rPr>
                                    <m:t>𝐵</m:t>
                                  </m:r>
                                </m:e>
                                <m:sup>
                                  <m:r>
                                    <a:rPr lang="en-US" altLang="zh-CN" sz="2400" i="1">
                                      <a:solidFill>
                                        <a:schemeClr val="accent5">
                                          <a:lumMod val="75000"/>
                                        </a:schemeClr>
                                      </a:solidFill>
                                      <a:latin typeface="Cambria Math"/>
                                      <a:ea typeface="微软雅黑" panose="020B0503020204020204" pitchFamily="34" charset="-122"/>
                                    </a:rPr>
                                    <m:t>−1</m:t>
                                  </m:r>
                                </m:sup>
                              </m:sSup>
                              <m:sSub>
                                <m:sSubPr>
                                  <m:ctrlPr>
                                    <a:rPr lang="en-US" altLang="zh-CN" sz="2400" i="1" smtClean="0">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𝑆</m:t>
                                  </m:r>
                                </m:e>
                                <m:sub>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2</m:t>
                                  </m:r>
                                </m:sub>
                              </m:sSub>
                            </m:e>
                          </m:d>
                          <m:r>
                            <a:rPr lang="en-US" altLang="zh-CN" sz="2400" b="0" i="1">
                              <a:solidFill>
                                <a:srgbClr val="000000"/>
                              </a:solidFill>
                              <a:latin typeface="Cambria Math"/>
                              <a:ea typeface="微软雅黑" panose="020B0503020204020204" pitchFamily="34" charset="-122"/>
                            </a:rPr>
                            <m:t>𝑋</m:t>
                          </m:r>
                        </m:e>
                        <m:sub>
                          <m:r>
                            <a:rPr lang="en-US" altLang="zh-CN" sz="2400" b="0" i="1">
                              <a:solidFill>
                                <a:srgbClr val="000000"/>
                              </a:solidFill>
                              <a:latin typeface="Cambria Math"/>
                              <a:ea typeface="微软雅黑" panose="020B0503020204020204" pitchFamily="34" charset="-122"/>
                            </a:rPr>
                            <m:t>𝑆</m:t>
                          </m:r>
                          <m:r>
                            <a:rPr lang="en-US" altLang="zh-CN" sz="2400" b="0" i="1">
                              <a:solidFill>
                                <a:srgbClr val="000000"/>
                              </a:solidFill>
                              <a:latin typeface="Cambria Math"/>
                              <a:ea typeface="微软雅黑" panose="020B0503020204020204" pitchFamily="34" charset="-122"/>
                            </a:rPr>
                            <m:t>2</m:t>
                          </m:r>
                        </m:sub>
                      </m:sSub>
                      <m:r>
                        <a:rPr lang="en-US" altLang="zh-CN" sz="2400" i="1">
                          <a:solidFill>
                            <a:srgbClr val="000000"/>
                          </a:solidFill>
                          <a:latin typeface="Cambria Math"/>
                          <a:ea typeface="微软雅黑" panose="020B0503020204020204" pitchFamily="34" charset="-122"/>
                        </a:rPr>
                        <m:t>=</m:t>
                      </m:r>
                      <m:r>
                        <a:rPr lang="en-US" altLang="zh-CN" sz="2400" b="0" i="1" smtClean="0">
                          <a:solidFill>
                            <a:schemeClr val="accent4">
                              <a:lumMod val="75000"/>
                            </a:schemeClr>
                          </a:solidFill>
                          <a:latin typeface="Cambria Math" panose="02040503050406030204" pitchFamily="18" charset="0"/>
                          <a:ea typeface="微软雅黑" panose="020B0503020204020204" pitchFamily="34" charset="-122"/>
                        </a:rPr>
                        <m:t>−</m:t>
                      </m:r>
                      <m:sSub>
                        <m:sSubPr>
                          <m:ctrlPr>
                            <a:rPr lang="en-US" altLang="zh-CN" sz="2400" i="1">
                              <a:solidFill>
                                <a:schemeClr val="accent4">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4">
                                  <a:lumMod val="75000"/>
                                </a:schemeClr>
                              </a:solidFill>
                              <a:latin typeface="Cambria Math"/>
                              <a:ea typeface="微软雅黑" panose="020B0503020204020204" pitchFamily="34" charset="-122"/>
                            </a:rPr>
                            <m:t>𝐶</m:t>
                          </m:r>
                        </m:e>
                        <m:sub>
                          <m:r>
                            <a:rPr lang="en-US" altLang="zh-CN" sz="2400" i="1">
                              <a:solidFill>
                                <a:schemeClr val="accent4">
                                  <a:lumMod val="75000"/>
                                </a:schemeClr>
                              </a:solidFill>
                              <a:latin typeface="Cambria Math"/>
                              <a:ea typeface="微软雅黑" panose="020B0503020204020204" pitchFamily="34" charset="-122"/>
                            </a:rPr>
                            <m:t>𝐵</m:t>
                          </m:r>
                        </m:sub>
                      </m:sSub>
                      <m:sSup>
                        <m:sSupPr>
                          <m:ctrlPr>
                            <a:rPr lang="en-US" altLang="zh-CN" sz="2400" i="1">
                              <a:solidFill>
                                <a:schemeClr val="accent4">
                                  <a:lumMod val="75000"/>
                                </a:schemeClr>
                              </a:solidFill>
                              <a:latin typeface="Cambria Math" panose="02040503050406030204" pitchFamily="18" charset="0"/>
                              <a:ea typeface="微软雅黑" panose="020B0503020204020204" pitchFamily="34" charset="-122"/>
                            </a:rPr>
                          </m:ctrlPr>
                        </m:sSupPr>
                        <m:e>
                          <m:r>
                            <a:rPr lang="en-US" altLang="zh-CN" sz="2400" i="1">
                              <a:solidFill>
                                <a:schemeClr val="accent4">
                                  <a:lumMod val="75000"/>
                                </a:schemeClr>
                              </a:solidFill>
                              <a:latin typeface="Cambria Math"/>
                              <a:ea typeface="微软雅黑" panose="020B0503020204020204" pitchFamily="34" charset="-122"/>
                            </a:rPr>
                            <m:t>𝐵</m:t>
                          </m:r>
                        </m:e>
                        <m:sup>
                          <m:r>
                            <a:rPr lang="en-US" altLang="zh-CN" sz="2400" i="1">
                              <a:solidFill>
                                <a:schemeClr val="accent4">
                                  <a:lumMod val="75000"/>
                                </a:schemeClr>
                              </a:solidFill>
                              <a:latin typeface="Cambria Math"/>
                              <a:ea typeface="微软雅黑" panose="020B0503020204020204" pitchFamily="34" charset="-122"/>
                            </a:rPr>
                            <m:t>−1</m:t>
                          </m:r>
                        </m:sup>
                      </m:sSup>
                      <m:r>
                        <a:rPr lang="en-US" altLang="zh-CN" sz="2400" i="1">
                          <a:solidFill>
                            <a:schemeClr val="accent4">
                              <a:lumMod val="75000"/>
                            </a:schemeClr>
                          </a:solidFill>
                          <a:latin typeface="Cambria Math"/>
                          <a:ea typeface="微软雅黑" panose="020B0503020204020204" pitchFamily="34" charset="-122"/>
                        </a:rPr>
                        <m:t>𝑏</m:t>
                      </m:r>
                    </m:oMath>
                  </m:oMathPara>
                </a14:m>
                <a:endParaRPr lang="en-US" altLang="zh-CN" sz="2400" dirty="0">
                  <a:solidFill>
                    <a:srgbClr val="000000"/>
                  </a:solidFill>
                  <a:latin typeface="Arial" panose="020B0604020202020204" pitchFamily="34" charset="0"/>
                  <a:ea typeface="微软雅黑" panose="020B0503020204020204" pitchFamily="34" charset="-122"/>
                </a:endParaRPr>
              </a:p>
            </p:txBody>
          </p:sp>
        </mc:Choice>
        <mc:Fallback xmlns="">
          <p:sp>
            <p:nvSpPr>
              <p:cNvPr id="19" name="TextBox 8"/>
              <p:cNvSpPr txBox="1">
                <a:spLocks noRot="1" noChangeAspect="1" noMove="1" noResize="1" noEditPoints="1" noAdjustHandles="1" noChangeArrowheads="1" noChangeShapeType="1" noTextEdit="1"/>
              </p:cNvSpPr>
              <p:nvPr/>
            </p:nvSpPr>
            <p:spPr>
              <a:xfrm>
                <a:off x="407368" y="1396048"/>
                <a:ext cx="9217024" cy="1052596"/>
              </a:xfrm>
              <a:prstGeom prst="rect">
                <a:avLst/>
              </a:prstGeom>
              <a:blipFill>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3" name="表格 32"/>
              <p:cNvGraphicFramePr>
                <a:graphicFrameLocks noGrp="1"/>
              </p:cNvGraphicFramePr>
              <p:nvPr>
                <p:extLst>
                  <p:ext uri="{D42A27DB-BD31-4B8C-83A1-F6EECF244321}">
                    <p14:modId xmlns:p14="http://schemas.microsoft.com/office/powerpoint/2010/main" val="2542182933"/>
                  </p:ext>
                </p:extLst>
              </p:nvPr>
            </p:nvGraphicFramePr>
            <p:xfrm>
              <a:off x="319752" y="4149080"/>
              <a:ext cx="11377264" cy="1874699"/>
            </p:xfrm>
            <a:graphic>
              <a:graphicData uri="http://schemas.openxmlformats.org/drawingml/2006/table">
                <a:tbl>
                  <a:tblPr firstRow="1" bandRow="1">
                    <a:tableStyleId>{5940675A-B579-460E-94D1-54222C63F5DA}</a:tableStyleId>
                  </a:tblPr>
                  <a:tblGrid>
                    <a:gridCol w="1627907">
                      <a:extLst>
                        <a:ext uri="{9D8B030D-6E8A-4147-A177-3AD203B41FA5}">
                          <a16:colId xmlns:a16="http://schemas.microsoft.com/office/drawing/2014/main" val="20000"/>
                        </a:ext>
                      </a:extLst>
                    </a:gridCol>
                    <a:gridCol w="1751344">
                      <a:extLst>
                        <a:ext uri="{9D8B030D-6E8A-4147-A177-3AD203B41FA5}">
                          <a16:colId xmlns:a16="http://schemas.microsoft.com/office/drawing/2014/main" val="20001"/>
                        </a:ext>
                      </a:extLst>
                    </a:gridCol>
                    <a:gridCol w="3245485">
                      <a:extLst>
                        <a:ext uri="{9D8B030D-6E8A-4147-A177-3AD203B41FA5}">
                          <a16:colId xmlns:a16="http://schemas.microsoft.com/office/drawing/2014/main" val="20002"/>
                        </a:ext>
                      </a:extLst>
                    </a:gridCol>
                    <a:gridCol w="2592288">
                      <a:extLst>
                        <a:ext uri="{9D8B030D-6E8A-4147-A177-3AD203B41FA5}">
                          <a16:colId xmlns:a16="http://schemas.microsoft.com/office/drawing/2014/main" val="20003"/>
                        </a:ext>
                      </a:extLst>
                    </a:gridCol>
                    <a:gridCol w="2160240">
                      <a:extLst>
                        <a:ext uri="{9D8B030D-6E8A-4147-A177-3AD203B41FA5}">
                          <a16:colId xmlns:a16="http://schemas.microsoft.com/office/drawing/2014/main" val="20004"/>
                        </a:ext>
                      </a:extLst>
                    </a:gridCol>
                  </a:tblGrid>
                  <a:tr h="457200">
                    <a:tc rowSpan="2">
                      <a:txBody>
                        <a:bodyPr/>
                        <a:lstStyle/>
                        <a:p>
                          <a:pPr algn="ctr"/>
                          <a:endParaRPr lang="zh-CN" altLang="en-US" sz="2400" b="0" dirty="0">
                            <a:solidFill>
                              <a:srgbClr val="000000"/>
                            </a:solidFill>
                          </a:endParaRPr>
                        </a:p>
                      </a:txBody>
                      <a:tcPr anchor="ctr"/>
                    </a:tc>
                    <a:tc rowSpan="2">
                      <a:txBody>
                        <a:bodyPr/>
                        <a:lstStyle/>
                        <a:p>
                          <a:pPr algn="ctr"/>
                          <a:r>
                            <a:rPr lang="zh-CN" altLang="en-US" sz="2400" b="0" dirty="0">
                              <a:solidFill>
                                <a:srgbClr val="000000"/>
                              </a:solidFill>
                            </a:rPr>
                            <a:t>基变量</a:t>
                          </a:r>
                          <a:endParaRPr lang="en-US" altLang="zh-CN" sz="2400" b="0" dirty="0">
                            <a:solidFill>
                              <a:srgbClr val="000000"/>
                            </a:solidFill>
                          </a:endParaRPr>
                        </a:p>
                        <a:p>
                          <a:pPr algn="ctr"/>
                          <a14:m>
                            <m:oMathPara xmlns:m="http://schemas.openxmlformats.org/officeDocument/2006/math">
                              <m:oMathParaPr>
                                <m:jc m:val="centerGroup"/>
                              </m:oMathParaPr>
                              <m:oMath xmlns:m="http://schemas.openxmlformats.org/officeDocument/2006/math">
                                <m:sSub>
                                  <m:sSubPr>
                                    <m:ctrlPr>
                                      <a:rPr lang="en-US" altLang="zh-CN" sz="2400" b="0" i="1" smtClean="0">
                                        <a:solidFill>
                                          <a:srgbClr val="000000"/>
                                        </a:solidFill>
                                        <a:latin typeface="Cambria Math" panose="02040503050406030204" pitchFamily="18" charset="0"/>
                                      </a:rPr>
                                    </m:ctrlPr>
                                  </m:sSubPr>
                                  <m:e>
                                    <m:r>
                                      <m:rPr>
                                        <m:sty m:val="p"/>
                                      </m:rPr>
                                      <a:rPr lang="en-US" altLang="zh-CN" sz="2400" b="0" i="1">
                                        <a:solidFill>
                                          <a:srgbClr val="000000"/>
                                        </a:solidFill>
                                        <a:latin typeface="Cambria Math"/>
                                      </a:rPr>
                                      <m:t>X</m:t>
                                    </m:r>
                                  </m:e>
                                  <m:sub>
                                    <m:r>
                                      <m:rPr>
                                        <m:sty m:val="p"/>
                                      </m:rPr>
                                      <a:rPr lang="en-US" altLang="zh-CN" sz="2400" b="0" i="1">
                                        <a:solidFill>
                                          <a:srgbClr val="000000"/>
                                        </a:solidFill>
                                        <a:latin typeface="Cambria Math"/>
                                      </a:rPr>
                                      <m:t>B</m:t>
                                    </m:r>
                                  </m:sub>
                                </m:sSub>
                              </m:oMath>
                            </m:oMathPara>
                          </a14:m>
                          <a:endParaRPr lang="zh-CN" altLang="en-US" sz="2400" b="0" dirty="0">
                            <a:solidFill>
                              <a:srgbClr val="000000"/>
                            </a:solidFill>
                          </a:endParaRPr>
                        </a:p>
                      </a:txBody>
                      <a:tcPr anchor="ctr"/>
                    </a:tc>
                    <a:tc gridSpan="2">
                      <a:txBody>
                        <a:bodyPr/>
                        <a:lstStyle/>
                        <a:p>
                          <a:pPr algn="ctr"/>
                          <a:r>
                            <a:rPr lang="zh-CN" altLang="en-US" sz="2400" b="0" dirty="0">
                              <a:solidFill>
                                <a:srgbClr val="000000"/>
                              </a:solidFill>
                            </a:rPr>
                            <a:t>非基变量</a:t>
                          </a:r>
                        </a:p>
                      </a:txBody>
                      <a:tcPr anchor="ctr"/>
                    </a:tc>
                    <a:tc hMerge="1">
                      <a:txBody>
                        <a:bodyPr/>
                        <a:lstStyle/>
                        <a:p>
                          <a:endParaRPr lang="zh-CN" altLang="en-US" sz="2400" dirty="0"/>
                        </a:p>
                      </a:txBody>
                      <a:tcPr/>
                    </a:tc>
                    <a:tc rowSpan="2">
                      <a:txBody>
                        <a:bodyPr/>
                        <a:lstStyle/>
                        <a:p>
                          <a:pPr algn="ctr"/>
                          <a:r>
                            <a:rPr lang="zh-CN" altLang="en-US" sz="2400" b="0" dirty="0">
                              <a:solidFill>
                                <a:srgbClr val="000000"/>
                              </a:solidFill>
                            </a:rPr>
                            <a:t>右端项</a:t>
                          </a:r>
                          <a:endParaRPr lang="en-US" altLang="zh-CN" sz="2400" b="0" dirty="0">
                            <a:solidFill>
                              <a:srgbClr val="000000"/>
                            </a:solidFill>
                          </a:endParaRPr>
                        </a:p>
                        <a:p>
                          <a:pPr algn="ctr"/>
                          <a:r>
                            <a:rPr lang="en-US" altLang="zh-CN" sz="2400" b="0" dirty="0">
                              <a:solidFill>
                                <a:srgbClr val="000000"/>
                              </a:solidFill>
                            </a:rPr>
                            <a:t>RHS</a:t>
                          </a:r>
                          <a:endParaRPr lang="zh-CN" altLang="en-US" sz="2400" b="0" dirty="0">
                            <a:solidFill>
                              <a:srgbClr val="000000"/>
                            </a:solidFill>
                          </a:endParaRPr>
                        </a:p>
                      </a:txBody>
                      <a:tcPr anchor="ctr"/>
                    </a:tc>
                    <a:extLst>
                      <a:ext uri="{0D108BD9-81ED-4DB2-BD59-A6C34878D82A}">
                        <a16:rowId xmlns:a16="http://schemas.microsoft.com/office/drawing/2014/main" val="10000"/>
                      </a:ext>
                    </a:extLst>
                  </a:tr>
                  <a:tr h="457200">
                    <a:tc vMerge="1">
                      <a:txBody>
                        <a:bodyPr/>
                        <a:lstStyle/>
                        <a:p>
                          <a:pPr algn="ctr"/>
                          <a:endParaRPr lang="zh-CN" altLang="en-US" sz="2400" b="0" dirty="0">
                            <a:solidFill>
                              <a:srgbClr val="000000"/>
                            </a:solidFill>
                          </a:endParaRPr>
                        </a:p>
                      </a:txBody>
                      <a:tcPr anchor="ctr"/>
                    </a:tc>
                    <a:tc vMerge="1">
                      <a:txBody>
                        <a:bodyPr/>
                        <a:lstStyle/>
                        <a:p>
                          <a:endParaRPr lang="zh-CN"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0" i="1" smtClean="0">
                                        <a:solidFill>
                                          <a:srgbClr val="000000"/>
                                        </a:solidFill>
                                        <a:latin typeface="Cambria Math" panose="02040503050406030204" pitchFamily="18" charset="0"/>
                                      </a:rPr>
                                    </m:ctrlPr>
                                  </m:sSubPr>
                                  <m:e>
                                    <m:r>
                                      <m:rPr>
                                        <m:sty m:val="p"/>
                                      </m:rPr>
                                      <a:rPr lang="en-US" altLang="zh-CN" sz="2400" b="0" i="1">
                                        <a:solidFill>
                                          <a:srgbClr val="000000"/>
                                        </a:solidFill>
                                        <a:latin typeface="Cambria Math"/>
                                      </a:rPr>
                                      <m:t>X</m:t>
                                    </m:r>
                                  </m:e>
                                  <m:sub>
                                    <m:r>
                                      <m:rPr>
                                        <m:sty m:val="p"/>
                                      </m:rPr>
                                      <a:rPr lang="en-US" altLang="zh-CN" sz="2400" b="0" i="1">
                                        <a:solidFill>
                                          <a:srgbClr val="000000"/>
                                        </a:solidFill>
                                        <a:latin typeface="Cambria Math"/>
                                      </a:rPr>
                                      <m:t>N</m:t>
                                    </m:r>
                                    <m:r>
                                      <a:rPr lang="en-US" altLang="zh-CN" sz="2400" b="0" i="1">
                                        <a:solidFill>
                                          <a:srgbClr val="000000"/>
                                        </a:solidFill>
                                        <a:latin typeface="Cambria Math"/>
                                      </a:rPr>
                                      <m:t>1</m:t>
                                    </m:r>
                                  </m:sub>
                                </m:sSub>
                              </m:oMath>
                            </m:oMathPara>
                          </a14:m>
                          <a:endParaRPr lang="zh-CN" altLang="en-US" sz="2400" b="0" dirty="0">
                            <a:solidFill>
                              <a:srgbClr val="0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0" i="1" smtClean="0">
                                        <a:solidFill>
                                          <a:srgbClr val="000000"/>
                                        </a:solidFill>
                                        <a:latin typeface="Cambria Math" panose="02040503050406030204" pitchFamily="18" charset="0"/>
                                      </a:rPr>
                                    </m:ctrlPr>
                                  </m:sSubPr>
                                  <m:e>
                                    <m:r>
                                      <m:rPr>
                                        <m:sty m:val="p"/>
                                      </m:rPr>
                                      <a:rPr lang="en-US" altLang="zh-CN" sz="2400" b="0" i="1">
                                        <a:solidFill>
                                          <a:srgbClr val="000000"/>
                                        </a:solidFill>
                                        <a:latin typeface="Cambria Math"/>
                                      </a:rPr>
                                      <m:t>X</m:t>
                                    </m:r>
                                  </m:e>
                                  <m:sub>
                                    <m:r>
                                      <m:rPr>
                                        <m:sty m:val="p"/>
                                      </m:rPr>
                                      <a:rPr lang="en-US" altLang="zh-CN" sz="2400" b="0" i="1">
                                        <a:solidFill>
                                          <a:srgbClr val="000000"/>
                                        </a:solidFill>
                                        <a:latin typeface="Cambria Math"/>
                                      </a:rPr>
                                      <m:t>S</m:t>
                                    </m:r>
                                    <m:r>
                                      <a:rPr lang="en-US" altLang="zh-CN" sz="2400" b="0" i="1">
                                        <a:solidFill>
                                          <a:srgbClr val="000000"/>
                                        </a:solidFill>
                                        <a:latin typeface="Cambria Math"/>
                                      </a:rPr>
                                      <m:t>2</m:t>
                                    </m:r>
                                  </m:sub>
                                </m:sSub>
                              </m:oMath>
                            </m:oMathPara>
                          </a14:m>
                          <a:endParaRPr lang="zh-CN" altLang="en-US" sz="2400" b="0" dirty="0">
                            <a:solidFill>
                              <a:srgbClr val="000000"/>
                            </a:solidFill>
                          </a:endParaRPr>
                        </a:p>
                      </a:txBody>
                      <a:tcPr anchor="ctr"/>
                    </a:tc>
                    <a:tc vMerge="1">
                      <a:txBody>
                        <a:bodyPr/>
                        <a:lstStyle/>
                        <a:p>
                          <a:pPr algn="ctr"/>
                          <a:endParaRPr lang="zh-CN" altLang="en-US" sz="2400" dirty="0">
                            <a:solidFill>
                              <a:srgbClr val="000000"/>
                            </a:solidFill>
                          </a:endParaRPr>
                        </a:p>
                      </a:txBody>
                      <a:tcPr anchor="ctr"/>
                    </a:tc>
                    <a:extLst>
                      <a:ext uri="{0D108BD9-81ED-4DB2-BD59-A6C34878D82A}">
                        <a16:rowId xmlns:a16="http://schemas.microsoft.com/office/drawing/2014/main" val="10001"/>
                      </a:ext>
                    </a:extLst>
                  </a:tr>
                  <a:tr h="457200">
                    <a:tc>
                      <a:txBody>
                        <a:bodyPr/>
                        <a:lstStyle/>
                        <a:p>
                          <a:pPr algn="ctr"/>
                          <a:r>
                            <a:rPr lang="zh-CN" altLang="en-US" sz="2400" b="0" dirty="0">
                              <a:solidFill>
                                <a:srgbClr val="000000"/>
                              </a:solidFill>
                            </a:rPr>
                            <a:t>系数矩阵</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0" i="1" smtClean="0">
                                        <a:solidFill>
                                          <a:srgbClr val="000000"/>
                                        </a:solidFill>
                                        <a:latin typeface="Cambria Math" panose="02040503050406030204" pitchFamily="18" charset="0"/>
                                      </a:rPr>
                                    </m:ctrlPr>
                                  </m:sSupPr>
                                  <m:e>
                                    <m:r>
                                      <m:rPr>
                                        <m:sty m:val="p"/>
                                      </m:rPr>
                                      <a:rPr lang="en-US" altLang="zh-CN" sz="2400" b="0" i="1">
                                        <a:solidFill>
                                          <a:srgbClr val="000000"/>
                                        </a:solidFill>
                                        <a:latin typeface="Cambria Math"/>
                                      </a:rPr>
                                      <m:t>B</m:t>
                                    </m:r>
                                  </m:e>
                                  <m:sup>
                                    <m:r>
                                      <a:rPr lang="en-US" altLang="zh-CN" sz="2400" b="0">
                                        <a:solidFill>
                                          <a:srgbClr val="000000"/>
                                        </a:solidFill>
                                        <a:latin typeface="Cambria Math"/>
                                      </a:rPr>
                                      <m:t>−</m:t>
                                    </m:r>
                                    <m:r>
                                      <a:rPr lang="en-US" altLang="zh-CN" sz="2400" b="0" i="1">
                                        <a:solidFill>
                                          <a:srgbClr val="000000"/>
                                        </a:solidFill>
                                        <a:latin typeface="Cambria Math"/>
                                      </a:rPr>
                                      <m:t>1</m:t>
                                    </m:r>
                                  </m:sup>
                                </m:sSup>
                                <m:r>
                                  <m:rPr>
                                    <m:sty m:val="p"/>
                                  </m:rPr>
                                  <a:rPr lang="en-US" altLang="zh-CN" sz="2400" b="0" i="1" smtClean="0">
                                    <a:solidFill>
                                      <a:srgbClr val="000000"/>
                                    </a:solidFill>
                                    <a:latin typeface="Cambria Math"/>
                                  </a:rPr>
                                  <m:t>B</m:t>
                                </m:r>
                                <m:r>
                                  <a:rPr lang="en-US" altLang="zh-CN" sz="2400" b="0" smtClean="0">
                                    <a:solidFill>
                                      <a:srgbClr val="000000"/>
                                    </a:solidFill>
                                    <a:latin typeface="Cambria Math"/>
                                  </a:rPr>
                                  <m:t>=</m:t>
                                </m:r>
                                <m:r>
                                  <m:rPr>
                                    <m:sty m:val="p"/>
                                  </m:rPr>
                                  <a:rPr lang="en-US" altLang="zh-CN" sz="2400" b="0" i="1" smtClean="0">
                                    <a:solidFill>
                                      <a:srgbClr val="000000"/>
                                    </a:solidFill>
                                    <a:latin typeface="Cambria Math"/>
                                  </a:rPr>
                                  <m:t>I</m:t>
                                </m:r>
                              </m:oMath>
                            </m:oMathPara>
                          </a14:m>
                          <a:endParaRPr lang="zh-CN" altLang="en-US" sz="2400" b="0" dirty="0">
                            <a:solidFill>
                              <a:srgbClr val="0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0" i="1" smtClean="0">
                                        <a:solidFill>
                                          <a:srgbClr val="000000"/>
                                        </a:solidFill>
                                        <a:latin typeface="Cambria Math" panose="02040503050406030204" pitchFamily="18" charset="0"/>
                                      </a:rPr>
                                    </m:ctrlPr>
                                  </m:sSupPr>
                                  <m:e>
                                    <m:r>
                                      <m:rPr>
                                        <m:sty m:val="p"/>
                                      </m:rPr>
                                      <a:rPr lang="en-US" altLang="zh-CN" sz="2400" b="0" i="1">
                                        <a:solidFill>
                                          <a:srgbClr val="000000"/>
                                        </a:solidFill>
                                        <a:latin typeface="Cambria Math"/>
                                      </a:rPr>
                                      <m:t>B</m:t>
                                    </m:r>
                                  </m:e>
                                  <m:sup>
                                    <m:r>
                                      <a:rPr lang="en-US" altLang="zh-CN" sz="2400" b="0">
                                        <a:solidFill>
                                          <a:srgbClr val="000000"/>
                                        </a:solidFill>
                                        <a:latin typeface="Cambria Math"/>
                                      </a:rPr>
                                      <m:t>−</m:t>
                                    </m:r>
                                    <m:r>
                                      <a:rPr lang="en-US" altLang="zh-CN" sz="2400" b="0" i="1">
                                        <a:solidFill>
                                          <a:srgbClr val="000000"/>
                                        </a:solidFill>
                                        <a:latin typeface="Cambria Math"/>
                                      </a:rPr>
                                      <m:t>1</m:t>
                                    </m:r>
                                  </m:sup>
                                </m:sSup>
                                <m:sSub>
                                  <m:sSubPr>
                                    <m:ctrlPr>
                                      <a:rPr lang="en-US" altLang="zh-CN" sz="2400" b="0" i="1">
                                        <a:solidFill>
                                          <a:srgbClr val="000000"/>
                                        </a:solidFill>
                                        <a:latin typeface="Cambria Math" panose="02040503050406030204" pitchFamily="18" charset="0"/>
                                      </a:rPr>
                                    </m:ctrlPr>
                                  </m:sSubPr>
                                  <m:e>
                                    <m:r>
                                      <m:rPr>
                                        <m:sty m:val="p"/>
                                      </m:rPr>
                                      <a:rPr lang="en-US" altLang="zh-CN" sz="2400" b="0" i="1">
                                        <a:solidFill>
                                          <a:srgbClr val="000000"/>
                                        </a:solidFill>
                                        <a:latin typeface="Cambria Math"/>
                                      </a:rPr>
                                      <m:t>N</m:t>
                                    </m:r>
                                  </m:e>
                                  <m:sub>
                                    <m:r>
                                      <a:rPr lang="en-US" altLang="zh-CN" sz="2400" b="0" i="1">
                                        <a:solidFill>
                                          <a:srgbClr val="000000"/>
                                        </a:solidFill>
                                        <a:latin typeface="Cambria Math"/>
                                      </a:rPr>
                                      <m:t>1</m:t>
                                    </m:r>
                                  </m:sub>
                                </m:sSub>
                              </m:oMath>
                            </m:oMathPara>
                          </a14:m>
                          <a:endParaRPr lang="zh-CN" altLang="en-US" sz="2400" b="0" dirty="0">
                            <a:solidFill>
                              <a:srgbClr val="0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0" i="1" smtClean="0">
                                        <a:solidFill>
                                          <a:srgbClr val="000000"/>
                                        </a:solidFill>
                                        <a:latin typeface="Cambria Math" panose="02040503050406030204" pitchFamily="18" charset="0"/>
                                      </a:rPr>
                                    </m:ctrlPr>
                                  </m:sSupPr>
                                  <m:e>
                                    <m:r>
                                      <m:rPr>
                                        <m:sty m:val="p"/>
                                      </m:rPr>
                                      <a:rPr lang="en-US" altLang="zh-CN" sz="2400" b="0" i="1">
                                        <a:solidFill>
                                          <a:srgbClr val="000000"/>
                                        </a:solidFill>
                                        <a:latin typeface="Cambria Math"/>
                                      </a:rPr>
                                      <m:t>B</m:t>
                                    </m:r>
                                  </m:e>
                                  <m:sup>
                                    <m:r>
                                      <a:rPr lang="en-US" altLang="zh-CN" sz="2400" b="0">
                                        <a:solidFill>
                                          <a:srgbClr val="000000"/>
                                        </a:solidFill>
                                        <a:latin typeface="Cambria Math"/>
                                      </a:rPr>
                                      <m:t>−</m:t>
                                    </m:r>
                                    <m:r>
                                      <a:rPr lang="en-US" altLang="zh-CN" sz="2400" b="0" i="1">
                                        <a:solidFill>
                                          <a:srgbClr val="000000"/>
                                        </a:solidFill>
                                        <a:latin typeface="Cambria Math"/>
                                      </a:rPr>
                                      <m:t>1</m:t>
                                    </m:r>
                                  </m:sup>
                                </m:sSup>
                              </m:oMath>
                            </m:oMathPara>
                          </a14:m>
                          <a:endParaRPr lang="zh-CN" altLang="en-US" sz="2400" b="0" dirty="0">
                            <a:solidFill>
                              <a:srgbClr val="000000"/>
                            </a:solidFill>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2400" b="0" i="1" smtClean="0">
                                        <a:solidFill>
                                          <a:srgbClr val="000000"/>
                                        </a:solidFill>
                                        <a:latin typeface="Cambria Math" panose="02040503050406030204" pitchFamily="18" charset="0"/>
                                        <a:ea typeface="微软雅黑" panose="020B0503020204020204" pitchFamily="34" charset="-122"/>
                                      </a:rPr>
                                    </m:ctrlPr>
                                  </m:sSupPr>
                                  <m:e>
                                    <m:r>
                                      <a:rPr lang="en-US" altLang="zh-CN" sz="2400" b="0" i="1">
                                        <a:solidFill>
                                          <a:srgbClr val="000000"/>
                                        </a:solidFill>
                                        <a:latin typeface="Cambria Math"/>
                                        <a:ea typeface="微软雅黑" panose="020B0503020204020204" pitchFamily="34" charset="-122"/>
                                      </a:rPr>
                                      <m:t>𝐵</m:t>
                                    </m:r>
                                  </m:e>
                                  <m:sup>
                                    <m:r>
                                      <a:rPr lang="en-US" altLang="zh-CN" sz="2400" b="0" i="1">
                                        <a:solidFill>
                                          <a:srgbClr val="000000"/>
                                        </a:solidFill>
                                        <a:latin typeface="Cambria Math"/>
                                        <a:ea typeface="微软雅黑" panose="020B0503020204020204" pitchFamily="34" charset="-122"/>
                                      </a:rPr>
                                      <m:t>−1</m:t>
                                    </m:r>
                                  </m:sup>
                                </m:sSup>
                                <m:r>
                                  <a:rPr lang="en-US" altLang="zh-CN" sz="2400" b="0" i="1">
                                    <a:solidFill>
                                      <a:srgbClr val="000000"/>
                                    </a:solidFill>
                                    <a:latin typeface="Cambria Math"/>
                                    <a:ea typeface="微软雅黑" panose="020B0503020204020204" pitchFamily="34" charset="-122"/>
                                  </a:rPr>
                                  <m:t>𝑏</m:t>
                                </m:r>
                              </m:oMath>
                            </m:oMathPara>
                          </a14:m>
                          <a:endParaRPr lang="en-US" altLang="zh-CN" sz="2400" b="0" dirty="0">
                            <a:solidFill>
                              <a:srgbClr val="000000"/>
                            </a:solidFill>
                            <a:latin typeface="Arial" panose="020B0604020202020204" pitchFamily="34" charset="0"/>
                            <a:ea typeface="微软雅黑" panose="020B0503020204020204" pitchFamily="34" charset="-122"/>
                          </a:endParaRPr>
                        </a:p>
                      </a:txBody>
                      <a:tcPr anchor="ctr"/>
                    </a:tc>
                    <a:extLst>
                      <a:ext uri="{0D108BD9-81ED-4DB2-BD59-A6C34878D82A}">
                        <a16:rowId xmlns:a16="http://schemas.microsoft.com/office/drawing/2014/main" val="10002"/>
                      </a:ext>
                    </a:extLst>
                  </a:tr>
                  <a:tr h="503099">
                    <a:tc>
                      <a:txBody>
                        <a:bodyPr/>
                        <a:lstStyle/>
                        <a:p>
                          <a:pPr algn="ctr"/>
                          <a:r>
                            <a:rPr lang="zh-CN" altLang="en-US" sz="2400" b="0" dirty="0">
                              <a:solidFill>
                                <a:srgbClr val="000000"/>
                              </a:solidFill>
                            </a:rPr>
                            <a:t>检验数</a:t>
                          </a:r>
                        </a:p>
                      </a:txBody>
                      <a:tcPr anchor="ctr"/>
                    </a:tc>
                    <a:tc>
                      <a:txBody>
                        <a:bodyPr/>
                        <a:lstStyle/>
                        <a:p>
                          <a:pPr algn="ctr"/>
                          <a:r>
                            <a:rPr lang="en-US" altLang="zh-CN" sz="2400" b="0" dirty="0">
                              <a:solidFill>
                                <a:srgbClr val="000000"/>
                              </a:solidFill>
                            </a:rPr>
                            <a:t>O</a:t>
                          </a:r>
                          <a:endParaRPr lang="zh-CN" altLang="en-US" sz="2400" b="0" dirty="0">
                            <a:solidFill>
                              <a:srgbClr val="0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0" i="1" smtClean="0">
                                        <a:solidFill>
                                          <a:srgbClr val="000000"/>
                                        </a:solidFill>
                                        <a:latin typeface="Cambria Math" panose="02040503050406030204" pitchFamily="18" charset="0"/>
                                      </a:rPr>
                                    </m:ctrlPr>
                                  </m:sSubPr>
                                  <m:e>
                                    <m:r>
                                      <m:rPr>
                                        <m:sty m:val="p"/>
                                      </m:rPr>
                                      <a:rPr lang="en-US" altLang="zh-CN" sz="2400" b="0" i="1">
                                        <a:solidFill>
                                          <a:srgbClr val="000000"/>
                                        </a:solidFill>
                                        <a:latin typeface="Cambria Math"/>
                                      </a:rPr>
                                      <m:t>C</m:t>
                                    </m:r>
                                  </m:e>
                                  <m:sub>
                                    <m:r>
                                      <m:rPr>
                                        <m:sty m:val="p"/>
                                      </m:rPr>
                                      <a:rPr lang="en-US" altLang="zh-CN" sz="2400" b="0" i="1">
                                        <a:solidFill>
                                          <a:srgbClr val="000000"/>
                                        </a:solidFill>
                                        <a:latin typeface="Cambria Math"/>
                                      </a:rPr>
                                      <m:t>N</m:t>
                                    </m:r>
                                    <m:r>
                                      <a:rPr lang="en-US" altLang="zh-CN" sz="2400" b="0" i="1">
                                        <a:solidFill>
                                          <a:srgbClr val="000000"/>
                                        </a:solidFill>
                                        <a:latin typeface="Cambria Math"/>
                                      </a:rPr>
                                      <m:t>1</m:t>
                                    </m:r>
                                  </m:sub>
                                </m:sSub>
                                <m:r>
                                  <a:rPr lang="en-US" altLang="zh-CN" sz="2400" b="0" smtClean="0">
                                    <a:solidFill>
                                      <a:srgbClr val="000000"/>
                                    </a:solidFill>
                                    <a:latin typeface="Cambria Math"/>
                                  </a:rPr>
                                  <m:t>−</m:t>
                                </m:r>
                                <m:sSub>
                                  <m:sSubPr>
                                    <m:ctrlPr>
                                      <a:rPr lang="en-US" altLang="zh-CN" sz="2400" b="0" i="1">
                                        <a:solidFill>
                                          <a:srgbClr val="000000"/>
                                        </a:solidFill>
                                        <a:latin typeface="Cambria Math" panose="02040503050406030204" pitchFamily="18" charset="0"/>
                                      </a:rPr>
                                    </m:ctrlPr>
                                  </m:sSubPr>
                                  <m:e>
                                    <m:r>
                                      <m:rPr>
                                        <m:sty m:val="p"/>
                                      </m:rPr>
                                      <a:rPr lang="en-US" altLang="zh-CN" sz="2400" b="0" i="1">
                                        <a:solidFill>
                                          <a:srgbClr val="000000"/>
                                        </a:solidFill>
                                        <a:latin typeface="Cambria Math"/>
                                      </a:rPr>
                                      <m:t>C</m:t>
                                    </m:r>
                                  </m:e>
                                  <m:sub>
                                    <m:r>
                                      <m:rPr>
                                        <m:sty m:val="p"/>
                                      </m:rPr>
                                      <a:rPr lang="en-US" altLang="zh-CN" sz="2400" b="0" i="1">
                                        <a:solidFill>
                                          <a:srgbClr val="000000"/>
                                        </a:solidFill>
                                        <a:latin typeface="Cambria Math"/>
                                      </a:rPr>
                                      <m:t>B</m:t>
                                    </m:r>
                                  </m:sub>
                                </m:sSub>
                                <m:sSup>
                                  <m:sSupPr>
                                    <m:ctrlPr>
                                      <a:rPr lang="en-US" altLang="zh-CN" sz="2400" b="0" i="1">
                                        <a:solidFill>
                                          <a:srgbClr val="000000"/>
                                        </a:solidFill>
                                        <a:latin typeface="Cambria Math" panose="02040503050406030204" pitchFamily="18" charset="0"/>
                                      </a:rPr>
                                    </m:ctrlPr>
                                  </m:sSupPr>
                                  <m:e>
                                    <m:r>
                                      <m:rPr>
                                        <m:sty m:val="p"/>
                                      </m:rPr>
                                      <a:rPr lang="en-US" altLang="zh-CN" sz="2400" b="0" i="1">
                                        <a:solidFill>
                                          <a:srgbClr val="000000"/>
                                        </a:solidFill>
                                        <a:latin typeface="Cambria Math"/>
                                      </a:rPr>
                                      <m:t>B</m:t>
                                    </m:r>
                                  </m:e>
                                  <m:sup>
                                    <m:r>
                                      <a:rPr lang="en-US" altLang="zh-CN" sz="2400" b="0">
                                        <a:solidFill>
                                          <a:srgbClr val="000000"/>
                                        </a:solidFill>
                                        <a:latin typeface="Cambria Math"/>
                                      </a:rPr>
                                      <m:t>−</m:t>
                                    </m:r>
                                    <m:r>
                                      <a:rPr lang="en-US" altLang="zh-CN" sz="2400" b="0" i="1">
                                        <a:solidFill>
                                          <a:srgbClr val="000000"/>
                                        </a:solidFill>
                                        <a:latin typeface="Cambria Math"/>
                                      </a:rPr>
                                      <m:t>1</m:t>
                                    </m:r>
                                  </m:sup>
                                </m:sSup>
                                <m:sSub>
                                  <m:sSubPr>
                                    <m:ctrlPr>
                                      <a:rPr lang="en-US" altLang="zh-CN" sz="2400" b="0" i="1" smtClean="0">
                                        <a:solidFill>
                                          <a:srgbClr val="000000"/>
                                        </a:solidFill>
                                        <a:latin typeface="Cambria Math" panose="02040503050406030204" pitchFamily="18" charset="0"/>
                                      </a:rPr>
                                    </m:ctrlPr>
                                  </m:sSubPr>
                                  <m:e>
                                    <m:r>
                                      <m:rPr>
                                        <m:sty m:val="p"/>
                                      </m:rPr>
                                      <a:rPr lang="en-US" altLang="zh-CN" sz="2400" b="0" i="1">
                                        <a:solidFill>
                                          <a:srgbClr val="000000"/>
                                        </a:solidFill>
                                        <a:latin typeface="Cambria Math"/>
                                      </a:rPr>
                                      <m:t>N</m:t>
                                    </m:r>
                                  </m:e>
                                  <m:sub>
                                    <m:r>
                                      <a:rPr lang="en-US" altLang="zh-CN" sz="2400" b="0" i="1">
                                        <a:solidFill>
                                          <a:srgbClr val="000000"/>
                                        </a:solidFill>
                                        <a:latin typeface="Cambria Math"/>
                                      </a:rPr>
                                      <m:t>1</m:t>
                                    </m:r>
                                  </m:sub>
                                </m:sSub>
                              </m:oMath>
                            </m:oMathPara>
                          </a14:m>
                          <a:endParaRPr lang="zh-CN" altLang="en-US" sz="2400" b="0" dirty="0">
                            <a:solidFill>
                              <a:srgbClr val="0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b="0" smtClean="0">
                                    <a:solidFill>
                                      <a:srgbClr val="000000"/>
                                    </a:solidFill>
                                    <a:latin typeface="Cambria Math"/>
                                  </a:rPr>
                                  <m:t>−</m:t>
                                </m:r>
                                <m:sSup>
                                  <m:sSupPr>
                                    <m:ctrlPr>
                                      <a:rPr lang="en-US" altLang="zh-CN" sz="2400" b="0" i="1">
                                        <a:solidFill>
                                          <a:srgbClr val="000000"/>
                                        </a:solidFill>
                                        <a:latin typeface="Cambria Math" panose="02040503050406030204" pitchFamily="18" charset="0"/>
                                      </a:rPr>
                                    </m:ctrlPr>
                                  </m:sSupPr>
                                  <m:e>
                                    <m:sSub>
                                      <m:sSubPr>
                                        <m:ctrlPr>
                                          <a:rPr lang="en-US" altLang="zh-CN" sz="2400" b="0" i="1">
                                            <a:solidFill>
                                              <a:srgbClr val="000000"/>
                                            </a:solidFill>
                                            <a:latin typeface="Cambria Math" panose="02040503050406030204" pitchFamily="18" charset="0"/>
                                          </a:rPr>
                                        </m:ctrlPr>
                                      </m:sSubPr>
                                      <m:e>
                                        <m:r>
                                          <m:rPr>
                                            <m:sty m:val="p"/>
                                          </m:rPr>
                                          <a:rPr lang="en-US" altLang="zh-CN" sz="2400" b="0" i="1">
                                            <a:solidFill>
                                              <a:srgbClr val="000000"/>
                                            </a:solidFill>
                                            <a:latin typeface="Cambria Math"/>
                                          </a:rPr>
                                          <m:t>C</m:t>
                                        </m:r>
                                      </m:e>
                                      <m:sub>
                                        <m:r>
                                          <m:rPr>
                                            <m:sty m:val="p"/>
                                          </m:rPr>
                                          <a:rPr lang="en-US" altLang="zh-CN" sz="2400" b="0" i="1">
                                            <a:solidFill>
                                              <a:srgbClr val="000000"/>
                                            </a:solidFill>
                                            <a:latin typeface="Cambria Math"/>
                                          </a:rPr>
                                          <m:t>B</m:t>
                                        </m:r>
                                      </m:sub>
                                    </m:sSub>
                                    <m:r>
                                      <m:rPr>
                                        <m:sty m:val="p"/>
                                      </m:rPr>
                                      <a:rPr lang="en-US" altLang="zh-CN" sz="2400" b="0" i="1">
                                        <a:solidFill>
                                          <a:srgbClr val="000000"/>
                                        </a:solidFill>
                                        <a:latin typeface="Cambria Math"/>
                                      </a:rPr>
                                      <m:t>B</m:t>
                                    </m:r>
                                  </m:e>
                                  <m:sup>
                                    <m:r>
                                      <a:rPr lang="en-US" altLang="zh-CN" sz="2400" b="0">
                                        <a:solidFill>
                                          <a:srgbClr val="000000"/>
                                        </a:solidFill>
                                        <a:latin typeface="Cambria Math"/>
                                      </a:rPr>
                                      <m:t>−</m:t>
                                    </m:r>
                                    <m:r>
                                      <a:rPr lang="en-US" altLang="zh-CN" sz="2400" b="0" i="1">
                                        <a:solidFill>
                                          <a:srgbClr val="000000"/>
                                        </a:solidFill>
                                        <a:latin typeface="Cambria Math"/>
                                      </a:rPr>
                                      <m:t>1</m:t>
                                    </m:r>
                                  </m:sup>
                                </m:sSup>
                              </m:oMath>
                            </m:oMathPara>
                          </a14:m>
                          <a:endParaRPr lang="zh-CN" altLang="en-US" sz="2400" b="0" dirty="0">
                            <a:solidFill>
                              <a:srgbClr val="000000"/>
                            </a:solidFill>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400" b="0" i="1" smtClean="0">
                                    <a:solidFill>
                                      <a:srgbClr val="000000"/>
                                    </a:solidFill>
                                    <a:latin typeface="Cambria Math"/>
                                    <a:ea typeface="微软雅黑" panose="020B0503020204020204" pitchFamily="34" charset="-122"/>
                                  </a:rPr>
                                  <m:t>−</m:t>
                                </m:r>
                                <m:sSub>
                                  <m:sSubPr>
                                    <m:ctrlPr>
                                      <a:rPr lang="en-US" altLang="zh-CN" sz="2400" b="0" i="1">
                                        <a:solidFill>
                                          <a:srgbClr val="000000"/>
                                        </a:solidFill>
                                        <a:latin typeface="Cambria Math" panose="02040503050406030204" pitchFamily="18" charset="0"/>
                                        <a:ea typeface="微软雅黑" panose="020B0503020204020204" pitchFamily="34" charset="-122"/>
                                      </a:rPr>
                                    </m:ctrlPr>
                                  </m:sSubPr>
                                  <m:e>
                                    <m:r>
                                      <a:rPr lang="en-US" altLang="zh-CN" sz="2400" b="0" i="1">
                                        <a:solidFill>
                                          <a:srgbClr val="000000"/>
                                        </a:solidFill>
                                        <a:latin typeface="Cambria Math"/>
                                        <a:ea typeface="微软雅黑" panose="020B0503020204020204" pitchFamily="34" charset="-122"/>
                                      </a:rPr>
                                      <m:t>𝐶</m:t>
                                    </m:r>
                                  </m:e>
                                  <m:sub>
                                    <m:r>
                                      <a:rPr lang="en-US" altLang="zh-CN" sz="2400" b="0" i="1">
                                        <a:solidFill>
                                          <a:srgbClr val="000000"/>
                                        </a:solidFill>
                                        <a:latin typeface="Cambria Math"/>
                                        <a:ea typeface="微软雅黑" panose="020B0503020204020204" pitchFamily="34" charset="-122"/>
                                      </a:rPr>
                                      <m:t>𝐵</m:t>
                                    </m:r>
                                  </m:sub>
                                </m:sSub>
                                <m:sSup>
                                  <m:sSupPr>
                                    <m:ctrlPr>
                                      <a:rPr lang="en-US" altLang="zh-CN" sz="2400" b="0" i="1">
                                        <a:solidFill>
                                          <a:srgbClr val="000000"/>
                                        </a:solidFill>
                                        <a:latin typeface="Cambria Math" panose="02040503050406030204" pitchFamily="18" charset="0"/>
                                        <a:ea typeface="微软雅黑" panose="020B0503020204020204" pitchFamily="34" charset="-122"/>
                                      </a:rPr>
                                    </m:ctrlPr>
                                  </m:sSupPr>
                                  <m:e>
                                    <m:r>
                                      <a:rPr lang="en-US" altLang="zh-CN" sz="2400" b="0" i="1">
                                        <a:solidFill>
                                          <a:srgbClr val="000000"/>
                                        </a:solidFill>
                                        <a:latin typeface="Cambria Math"/>
                                        <a:ea typeface="微软雅黑" panose="020B0503020204020204" pitchFamily="34" charset="-122"/>
                                      </a:rPr>
                                      <m:t>𝐵</m:t>
                                    </m:r>
                                  </m:e>
                                  <m:sup>
                                    <m:r>
                                      <a:rPr lang="en-US" altLang="zh-CN" sz="2400" b="0" i="1">
                                        <a:solidFill>
                                          <a:srgbClr val="000000"/>
                                        </a:solidFill>
                                        <a:latin typeface="Cambria Math"/>
                                        <a:ea typeface="微软雅黑" panose="020B0503020204020204" pitchFamily="34" charset="-122"/>
                                      </a:rPr>
                                      <m:t>−1</m:t>
                                    </m:r>
                                  </m:sup>
                                </m:sSup>
                                <m:r>
                                  <a:rPr lang="en-US" altLang="zh-CN" sz="2400" b="0" i="1">
                                    <a:solidFill>
                                      <a:srgbClr val="000000"/>
                                    </a:solidFill>
                                    <a:latin typeface="Cambria Math"/>
                                    <a:ea typeface="微软雅黑" panose="020B0503020204020204" pitchFamily="34" charset="-122"/>
                                  </a:rPr>
                                  <m:t>𝑏</m:t>
                                </m:r>
                              </m:oMath>
                            </m:oMathPara>
                          </a14:m>
                          <a:endParaRPr lang="en-US" altLang="zh-CN" sz="2400" b="0" dirty="0">
                            <a:solidFill>
                              <a:srgbClr val="000000"/>
                            </a:solidFill>
                            <a:latin typeface="Arial" panose="020B0604020202020204" pitchFamily="34" charset="0"/>
                            <a:ea typeface="微软雅黑" panose="020B0503020204020204" pitchFamily="34" charset="-122"/>
                          </a:endParaRPr>
                        </a:p>
                      </a:txBody>
                      <a:tcPr anchor="ctr"/>
                    </a:tc>
                    <a:extLst>
                      <a:ext uri="{0D108BD9-81ED-4DB2-BD59-A6C34878D82A}">
                        <a16:rowId xmlns:a16="http://schemas.microsoft.com/office/drawing/2014/main" val="10003"/>
                      </a:ext>
                    </a:extLst>
                  </a:tr>
                </a:tbl>
              </a:graphicData>
            </a:graphic>
          </p:graphicFrame>
        </mc:Choice>
        <mc:Fallback xmlns="">
          <p:graphicFrame>
            <p:nvGraphicFramePr>
              <p:cNvPr id="33" name="表格 32"/>
              <p:cNvGraphicFramePr>
                <a:graphicFrameLocks noGrp="1"/>
              </p:cNvGraphicFramePr>
              <p:nvPr>
                <p:extLst>
                  <p:ext uri="{D42A27DB-BD31-4B8C-83A1-F6EECF244321}">
                    <p14:modId xmlns:a14="http://schemas.microsoft.com/office/drawing/2010/main" xmlns="" xmlns:p14="http://schemas.microsoft.com/office/powerpoint/2010/main" val="2542182933"/>
                  </p:ext>
                </p:extLst>
              </p:nvPr>
            </p:nvGraphicFramePr>
            <p:xfrm>
              <a:off x="319752" y="4149080"/>
              <a:ext cx="11377264" cy="1874699"/>
            </p:xfrm>
            <a:graphic>
              <a:graphicData uri="http://schemas.openxmlformats.org/drawingml/2006/table">
                <a:tbl>
                  <a:tblPr firstRow="1" bandRow="1">
                    <a:tableStyleId>{5940675A-B579-460E-94D1-54222C63F5DA}</a:tableStyleId>
                  </a:tblPr>
                  <a:tblGrid>
                    <a:gridCol w="1627907">
                      <a:extLst>
                        <a:ext uri="{9D8B030D-6E8A-4147-A177-3AD203B41FA5}">
                          <a16:colId xmlns:a14="http://schemas.microsoft.com/office/drawing/2010/main" xmlns="" xmlns:a16="http://schemas.microsoft.com/office/drawing/2014/main" val="20000"/>
                        </a:ext>
                      </a:extLst>
                    </a:gridCol>
                    <a:gridCol w="1751344">
                      <a:extLst>
                        <a:ext uri="{9D8B030D-6E8A-4147-A177-3AD203B41FA5}">
                          <a16:colId xmlns:a14="http://schemas.microsoft.com/office/drawing/2010/main" xmlns="" xmlns:a16="http://schemas.microsoft.com/office/drawing/2014/main" val="20001"/>
                        </a:ext>
                      </a:extLst>
                    </a:gridCol>
                    <a:gridCol w="3245485">
                      <a:extLst>
                        <a:ext uri="{9D8B030D-6E8A-4147-A177-3AD203B41FA5}">
                          <a16:colId xmlns:a14="http://schemas.microsoft.com/office/drawing/2010/main" xmlns="" xmlns:a16="http://schemas.microsoft.com/office/drawing/2014/main" val="20002"/>
                        </a:ext>
                      </a:extLst>
                    </a:gridCol>
                    <a:gridCol w="2592288">
                      <a:extLst>
                        <a:ext uri="{9D8B030D-6E8A-4147-A177-3AD203B41FA5}">
                          <a16:colId xmlns:a14="http://schemas.microsoft.com/office/drawing/2010/main" xmlns="" xmlns:a16="http://schemas.microsoft.com/office/drawing/2014/main" val="20003"/>
                        </a:ext>
                      </a:extLst>
                    </a:gridCol>
                    <a:gridCol w="2160240">
                      <a:extLst>
                        <a:ext uri="{9D8B030D-6E8A-4147-A177-3AD203B41FA5}">
                          <a16:colId xmlns:a14="http://schemas.microsoft.com/office/drawing/2010/main" xmlns="" xmlns:a16="http://schemas.microsoft.com/office/drawing/2014/main" val="20004"/>
                        </a:ext>
                      </a:extLst>
                    </a:gridCol>
                  </a:tblGrid>
                  <a:tr h="457200">
                    <a:tc rowSpan="2">
                      <a:txBody>
                        <a:bodyPr/>
                        <a:lstStyle/>
                        <a:p>
                          <a:pPr algn="ctr"/>
                          <a:endParaRPr lang="zh-CN" altLang="en-US" sz="2400" b="0" dirty="0">
                            <a:solidFill>
                              <a:srgbClr val="000000"/>
                            </a:solidFill>
                          </a:endParaRPr>
                        </a:p>
                      </a:txBody>
                      <a:tcPr anchor="ctr"/>
                    </a:tc>
                    <a:tc rowSpan="2">
                      <a:txBody>
                        <a:bodyPr/>
                        <a:lstStyle/>
                        <a:p>
                          <a:endParaRPr lang="zh-CN"/>
                        </a:p>
                      </a:txBody>
                      <a:tcPr anchor="ctr">
                        <a:blipFill>
                          <a:blip r:embed="rId4"/>
                          <a:stretch>
                            <a:fillRect l="-93056" t="-7285" r="-456250" b="-116556"/>
                          </a:stretch>
                        </a:blipFill>
                      </a:tcPr>
                    </a:tc>
                    <a:tc gridSpan="2">
                      <a:txBody>
                        <a:bodyPr/>
                        <a:lstStyle/>
                        <a:p>
                          <a:pPr algn="ctr"/>
                          <a:r>
                            <a:rPr lang="zh-CN" altLang="en-US" sz="2400" b="0" dirty="0">
                              <a:solidFill>
                                <a:srgbClr val="000000"/>
                              </a:solidFill>
                            </a:rPr>
                            <a:t>非基变量</a:t>
                          </a:r>
                        </a:p>
                      </a:txBody>
                      <a:tcPr anchor="ctr"/>
                    </a:tc>
                    <a:tc hMerge="1">
                      <a:txBody>
                        <a:bodyPr/>
                        <a:lstStyle/>
                        <a:p>
                          <a:endParaRPr lang="zh-CN" altLang="en-US" sz="2400" dirty="0"/>
                        </a:p>
                      </a:txBody>
                      <a:tcPr/>
                    </a:tc>
                    <a:tc rowSpan="2">
                      <a:txBody>
                        <a:bodyPr/>
                        <a:lstStyle/>
                        <a:p>
                          <a:pPr algn="ctr"/>
                          <a:r>
                            <a:rPr lang="zh-CN" altLang="en-US" sz="2400" b="0" dirty="0">
                              <a:solidFill>
                                <a:srgbClr val="000000"/>
                              </a:solidFill>
                            </a:rPr>
                            <a:t>右端项</a:t>
                          </a:r>
                          <a:endParaRPr lang="en-US" altLang="zh-CN" sz="2400" b="0" dirty="0">
                            <a:solidFill>
                              <a:srgbClr val="000000"/>
                            </a:solidFill>
                          </a:endParaRPr>
                        </a:p>
                        <a:p>
                          <a:pPr algn="ctr"/>
                          <a:r>
                            <a:rPr lang="en-US" altLang="zh-CN" sz="2400" b="0" dirty="0">
                              <a:solidFill>
                                <a:srgbClr val="000000"/>
                              </a:solidFill>
                            </a:rPr>
                            <a:t>RHS</a:t>
                          </a:r>
                          <a:endParaRPr lang="zh-CN" altLang="en-US" sz="2400" b="0" dirty="0">
                            <a:solidFill>
                              <a:srgbClr val="000000"/>
                            </a:solidFill>
                          </a:endParaRPr>
                        </a:p>
                      </a:txBody>
                      <a:tcPr anchor="ctr"/>
                    </a:tc>
                    <a:extLst>
                      <a:ext uri="{0D108BD9-81ED-4DB2-BD59-A6C34878D82A}">
                        <a16:rowId xmlns:a14="http://schemas.microsoft.com/office/drawing/2010/main" xmlns="" xmlns:a16="http://schemas.microsoft.com/office/drawing/2014/main" val="10000"/>
                      </a:ext>
                    </a:extLst>
                  </a:tr>
                  <a:tr h="457200">
                    <a:tc vMerge="1">
                      <a:txBody>
                        <a:bodyPr/>
                        <a:lstStyle/>
                        <a:p>
                          <a:pPr algn="ctr"/>
                          <a:endParaRPr lang="zh-CN" altLang="en-US" sz="2400" b="0" dirty="0">
                            <a:solidFill>
                              <a:srgbClr val="000000"/>
                            </a:solidFill>
                          </a:endParaRPr>
                        </a:p>
                      </a:txBody>
                      <a:tcPr anchor="ctr"/>
                    </a:tc>
                    <a:tc vMerge="1">
                      <a:txBody>
                        <a:bodyPr/>
                        <a:lstStyle/>
                        <a:p>
                          <a:endParaRPr lang="zh-CN" altLang="en-US" sz="2400" dirty="0"/>
                        </a:p>
                      </a:txBody>
                      <a:tcPr/>
                    </a:tc>
                    <a:tc>
                      <a:txBody>
                        <a:bodyPr/>
                        <a:lstStyle/>
                        <a:p>
                          <a:endParaRPr lang="zh-CN"/>
                        </a:p>
                      </a:txBody>
                      <a:tcPr anchor="ctr">
                        <a:blipFill>
                          <a:blip r:embed="rId4"/>
                          <a:stretch>
                            <a:fillRect l="-104511" t="-113158" r="-146992" b="-231579"/>
                          </a:stretch>
                        </a:blipFill>
                      </a:tcPr>
                    </a:tc>
                    <a:tc>
                      <a:txBody>
                        <a:bodyPr/>
                        <a:lstStyle/>
                        <a:p>
                          <a:endParaRPr lang="zh-CN"/>
                        </a:p>
                      </a:txBody>
                      <a:tcPr anchor="ctr">
                        <a:blipFill>
                          <a:blip r:embed="rId4"/>
                          <a:stretch>
                            <a:fillRect l="-255399" t="-113158" r="-83568" b="-231579"/>
                          </a:stretch>
                        </a:blipFill>
                      </a:tcPr>
                    </a:tc>
                    <a:tc vMerge="1">
                      <a:txBody>
                        <a:bodyPr/>
                        <a:lstStyle/>
                        <a:p>
                          <a:pPr algn="ctr"/>
                          <a:endParaRPr lang="zh-CN" altLang="en-US" sz="2400" dirty="0">
                            <a:solidFill>
                              <a:srgbClr val="000000"/>
                            </a:solidFill>
                          </a:endParaRPr>
                        </a:p>
                      </a:txBody>
                      <a:tcPr anchor="ctr"/>
                    </a:tc>
                    <a:extLst>
                      <a:ext uri="{0D108BD9-81ED-4DB2-BD59-A6C34878D82A}">
                        <a16:rowId xmlns:a14="http://schemas.microsoft.com/office/drawing/2010/main" xmlns="" xmlns:a16="http://schemas.microsoft.com/office/drawing/2014/main" val="10001"/>
                      </a:ext>
                    </a:extLst>
                  </a:tr>
                  <a:tr h="457200">
                    <a:tc>
                      <a:txBody>
                        <a:bodyPr/>
                        <a:lstStyle/>
                        <a:p>
                          <a:pPr algn="ctr"/>
                          <a:r>
                            <a:rPr lang="zh-CN" altLang="en-US" sz="2400" b="0" dirty="0">
                              <a:solidFill>
                                <a:srgbClr val="000000"/>
                              </a:solidFill>
                            </a:rPr>
                            <a:t>系数矩阵</a:t>
                          </a:r>
                        </a:p>
                      </a:txBody>
                      <a:tcPr anchor="ctr"/>
                    </a:tc>
                    <a:tc>
                      <a:txBody>
                        <a:bodyPr/>
                        <a:lstStyle/>
                        <a:p>
                          <a:endParaRPr lang="zh-CN"/>
                        </a:p>
                      </a:txBody>
                      <a:tcPr anchor="ctr">
                        <a:blipFill>
                          <a:blip r:embed="rId4"/>
                          <a:stretch>
                            <a:fillRect l="-93056" t="-216000" r="-456250" b="-134667"/>
                          </a:stretch>
                        </a:blipFill>
                      </a:tcPr>
                    </a:tc>
                    <a:tc>
                      <a:txBody>
                        <a:bodyPr/>
                        <a:lstStyle/>
                        <a:p>
                          <a:endParaRPr lang="zh-CN"/>
                        </a:p>
                      </a:txBody>
                      <a:tcPr anchor="ctr">
                        <a:blipFill>
                          <a:blip r:embed="rId4"/>
                          <a:stretch>
                            <a:fillRect l="-104511" t="-216000" r="-146992" b="-134667"/>
                          </a:stretch>
                        </a:blipFill>
                      </a:tcPr>
                    </a:tc>
                    <a:tc>
                      <a:txBody>
                        <a:bodyPr/>
                        <a:lstStyle/>
                        <a:p>
                          <a:endParaRPr lang="zh-CN"/>
                        </a:p>
                      </a:txBody>
                      <a:tcPr anchor="ctr">
                        <a:blipFill>
                          <a:blip r:embed="rId4"/>
                          <a:stretch>
                            <a:fillRect l="-255399" t="-216000" r="-83568" b="-134667"/>
                          </a:stretch>
                        </a:blipFill>
                      </a:tcPr>
                    </a:tc>
                    <a:tc>
                      <a:txBody>
                        <a:bodyPr/>
                        <a:lstStyle/>
                        <a:p>
                          <a:endParaRPr lang="zh-CN"/>
                        </a:p>
                      </a:txBody>
                      <a:tcPr anchor="ctr">
                        <a:blipFill>
                          <a:blip r:embed="rId4"/>
                          <a:stretch>
                            <a:fillRect l="-427684" t="-216000" r="-565" b="-134667"/>
                          </a:stretch>
                        </a:blipFill>
                      </a:tcPr>
                    </a:tc>
                    <a:extLst>
                      <a:ext uri="{0D108BD9-81ED-4DB2-BD59-A6C34878D82A}">
                        <a16:rowId xmlns:a14="http://schemas.microsoft.com/office/drawing/2010/main" xmlns="" xmlns:a16="http://schemas.microsoft.com/office/drawing/2014/main" val="10002"/>
                      </a:ext>
                    </a:extLst>
                  </a:tr>
                  <a:tr h="503099">
                    <a:tc>
                      <a:txBody>
                        <a:bodyPr/>
                        <a:lstStyle/>
                        <a:p>
                          <a:pPr algn="ctr"/>
                          <a:r>
                            <a:rPr lang="zh-CN" altLang="en-US" sz="2400" b="0" dirty="0">
                              <a:solidFill>
                                <a:srgbClr val="000000"/>
                              </a:solidFill>
                            </a:rPr>
                            <a:t>检验数</a:t>
                          </a:r>
                        </a:p>
                      </a:txBody>
                      <a:tcPr anchor="ctr"/>
                    </a:tc>
                    <a:tc>
                      <a:txBody>
                        <a:bodyPr/>
                        <a:lstStyle/>
                        <a:p>
                          <a:pPr algn="ctr"/>
                          <a:r>
                            <a:rPr lang="en-US" altLang="zh-CN" sz="2400" b="0" dirty="0">
                              <a:solidFill>
                                <a:srgbClr val="000000"/>
                              </a:solidFill>
                            </a:rPr>
                            <a:t>O</a:t>
                          </a:r>
                          <a:endParaRPr lang="zh-CN" altLang="en-US" sz="2400" b="0" dirty="0">
                            <a:solidFill>
                              <a:srgbClr val="000000"/>
                            </a:solidFill>
                          </a:endParaRPr>
                        </a:p>
                      </a:txBody>
                      <a:tcPr anchor="ctr"/>
                    </a:tc>
                    <a:tc>
                      <a:txBody>
                        <a:bodyPr/>
                        <a:lstStyle/>
                        <a:p>
                          <a:endParaRPr lang="zh-CN"/>
                        </a:p>
                      </a:txBody>
                      <a:tcPr anchor="ctr">
                        <a:blipFill>
                          <a:blip r:embed="rId4"/>
                          <a:stretch>
                            <a:fillRect l="-104511" t="-285542" r="-146992" b="-21687"/>
                          </a:stretch>
                        </a:blipFill>
                      </a:tcPr>
                    </a:tc>
                    <a:tc>
                      <a:txBody>
                        <a:bodyPr/>
                        <a:lstStyle/>
                        <a:p>
                          <a:endParaRPr lang="zh-CN"/>
                        </a:p>
                      </a:txBody>
                      <a:tcPr anchor="ctr">
                        <a:blipFill>
                          <a:blip r:embed="rId4"/>
                          <a:stretch>
                            <a:fillRect l="-255399" t="-285542" r="-83568" b="-21687"/>
                          </a:stretch>
                        </a:blipFill>
                      </a:tcPr>
                    </a:tc>
                    <a:tc>
                      <a:txBody>
                        <a:bodyPr/>
                        <a:lstStyle/>
                        <a:p>
                          <a:endParaRPr lang="zh-CN"/>
                        </a:p>
                      </a:txBody>
                      <a:tcPr anchor="ctr">
                        <a:blipFill>
                          <a:blip r:embed="rId4"/>
                          <a:stretch>
                            <a:fillRect l="-427684" t="-285542" r="-565" b="-21687"/>
                          </a:stretch>
                        </a:blipFill>
                      </a:tcPr>
                    </a:tc>
                    <a:extLst>
                      <a:ext uri="{0D108BD9-81ED-4DB2-BD59-A6C34878D82A}">
                        <a16:rowId xmlns:a14="http://schemas.microsoft.com/office/drawing/2010/main" xmlns=""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14" name="矩形 13"/>
              <p:cNvSpPr/>
              <p:nvPr/>
            </p:nvSpPr>
            <p:spPr>
              <a:xfrm>
                <a:off x="591400" y="2636062"/>
                <a:ext cx="6008655" cy="1107996"/>
              </a:xfrm>
              <a:prstGeom prst="rect">
                <a:avLst/>
              </a:prstGeom>
            </p:spPr>
            <p:txBody>
              <a:bodyPr wrap="square">
                <a:spAutoFit/>
              </a:bodyPr>
              <a:lstStyle/>
              <a:p>
                <a:pPr lvl="0">
                  <a:lnSpc>
                    <a:spcPct val="130000"/>
                  </a:lnSpc>
                </a:pPr>
                <a:r>
                  <a:rPr lang="zh-CN" altLang="en-US" sz="2000" dirty="0">
                    <a:solidFill>
                      <a:schemeClr val="accent6">
                        <a:lumMod val="60000"/>
                        <a:lumOff val="40000"/>
                      </a:schemeClr>
                    </a:solidFill>
                    <a:latin typeface="Arial" panose="020B0604020202020204" pitchFamily="34" charset="0"/>
                    <a:ea typeface="微软雅黑" panose="020B0503020204020204" pitchFamily="34" charset="-122"/>
                  </a:rPr>
                  <a:t>系数矩阵的统一形式：</a:t>
                </a:r>
                <a14:m>
                  <m:oMath xmlns:m="http://schemas.openxmlformats.org/officeDocument/2006/math">
                    <m:sSup>
                      <m:sSupPr>
                        <m:ctrlPr>
                          <a:rPr lang="en-US" altLang="zh-CN" sz="2000" i="1">
                            <a:solidFill>
                              <a:schemeClr val="accent6">
                                <a:lumMod val="60000"/>
                                <a:lumOff val="40000"/>
                              </a:schemeClr>
                            </a:solidFill>
                            <a:latin typeface="Cambria Math" panose="02040503050406030204" pitchFamily="18" charset="0"/>
                            <a:ea typeface="微软雅黑" panose="020B0503020204020204" pitchFamily="34" charset="-122"/>
                          </a:rPr>
                        </m:ctrlPr>
                      </m:sSupPr>
                      <m:e>
                        <m:r>
                          <a:rPr lang="en-US" altLang="zh-CN" sz="2000" b="0" i="1">
                            <a:solidFill>
                              <a:schemeClr val="accent6">
                                <a:lumMod val="60000"/>
                                <a:lumOff val="40000"/>
                              </a:schemeClr>
                            </a:solidFill>
                            <a:latin typeface="Cambria Math"/>
                            <a:ea typeface="微软雅黑" panose="020B0503020204020204" pitchFamily="34" charset="-122"/>
                          </a:rPr>
                          <m:t>𝐵</m:t>
                        </m:r>
                      </m:e>
                      <m:sup>
                        <m:r>
                          <a:rPr lang="en-US" altLang="zh-CN" sz="2000" b="0" i="1">
                            <a:solidFill>
                              <a:schemeClr val="accent6">
                                <a:lumMod val="60000"/>
                                <a:lumOff val="40000"/>
                              </a:schemeClr>
                            </a:solidFill>
                            <a:latin typeface="Cambria Math"/>
                            <a:ea typeface="微软雅黑" panose="020B0503020204020204" pitchFamily="34" charset="-122"/>
                          </a:rPr>
                          <m:t>−1</m:t>
                        </m:r>
                      </m:sup>
                    </m:sSup>
                    <m:r>
                      <a:rPr lang="en-US" altLang="zh-CN" sz="2000" b="0" i="1">
                        <a:solidFill>
                          <a:schemeClr val="accent6">
                            <a:lumMod val="60000"/>
                            <a:lumOff val="40000"/>
                          </a:schemeClr>
                        </a:solidFill>
                        <a:latin typeface="Cambria Math"/>
                        <a:ea typeface="微软雅黑" panose="020B0503020204020204" pitchFamily="34" charset="-122"/>
                      </a:rPr>
                      <m:t>𝐴</m:t>
                    </m:r>
                  </m:oMath>
                </a14:m>
                <a:endParaRPr lang="en-US" altLang="zh-CN" sz="2000" dirty="0">
                  <a:solidFill>
                    <a:schemeClr val="accent6">
                      <a:lumMod val="60000"/>
                      <a:lumOff val="40000"/>
                    </a:schemeClr>
                  </a:solidFill>
                  <a:latin typeface="Arial" panose="020B0604020202020204" pitchFamily="34" charset="0"/>
                  <a:ea typeface="微软雅黑" panose="020B0503020204020204" pitchFamily="34" charset="-122"/>
                </a:endParaRPr>
              </a:p>
              <a:p>
                <a:r>
                  <a:rPr lang="zh-CN" altLang="en-US" sz="2000" dirty="0">
                    <a:solidFill>
                      <a:schemeClr val="accent6">
                        <a:lumMod val="60000"/>
                        <a:lumOff val="40000"/>
                      </a:schemeClr>
                    </a:solidFill>
                    <a:latin typeface="Arial" panose="020B0604020202020204" pitchFamily="34" charset="0"/>
                    <a:ea typeface="微软雅黑" panose="020B0503020204020204" pitchFamily="34" charset="-122"/>
                  </a:rPr>
                  <a:t>检验数的统一形式：</a:t>
                </a:r>
                <a14:m>
                  <m:oMath xmlns:m="http://schemas.openxmlformats.org/officeDocument/2006/math">
                    <m:r>
                      <m:rPr>
                        <m:sty m:val="p"/>
                      </m:rPr>
                      <a:rPr lang="en-US" altLang="zh-CN" sz="2000" b="0" i="1">
                        <a:solidFill>
                          <a:schemeClr val="accent6">
                            <a:lumMod val="60000"/>
                            <a:lumOff val="40000"/>
                          </a:schemeClr>
                        </a:solidFill>
                        <a:latin typeface="Cambria Math"/>
                        <a:ea typeface="微软雅黑" panose="020B0503020204020204" pitchFamily="34" charset="-122"/>
                      </a:rPr>
                      <m:t>C</m:t>
                    </m:r>
                    <m:r>
                      <a:rPr lang="en-US" altLang="zh-CN" sz="2000" b="0" i="1">
                        <a:solidFill>
                          <a:schemeClr val="accent6">
                            <a:lumMod val="60000"/>
                            <a:lumOff val="40000"/>
                          </a:schemeClr>
                        </a:solidFill>
                        <a:latin typeface="Cambria Math"/>
                        <a:ea typeface="微软雅黑" panose="020B0503020204020204" pitchFamily="34" charset="-122"/>
                      </a:rPr>
                      <m:t>−</m:t>
                    </m:r>
                    <m:sSub>
                      <m:sSubPr>
                        <m:ctrlPr>
                          <a:rPr lang="en-US" altLang="zh-CN" sz="2000" i="1">
                            <a:solidFill>
                              <a:schemeClr val="accent6">
                                <a:lumMod val="60000"/>
                                <a:lumOff val="40000"/>
                              </a:schemeClr>
                            </a:solidFill>
                            <a:latin typeface="Cambria Math" panose="02040503050406030204" pitchFamily="18" charset="0"/>
                            <a:ea typeface="微软雅黑" panose="020B0503020204020204" pitchFamily="34" charset="-122"/>
                          </a:rPr>
                        </m:ctrlPr>
                      </m:sSubPr>
                      <m:e>
                        <m:r>
                          <a:rPr lang="en-US" altLang="zh-CN" sz="2000" b="0" i="1">
                            <a:solidFill>
                              <a:schemeClr val="accent6">
                                <a:lumMod val="60000"/>
                                <a:lumOff val="40000"/>
                              </a:schemeClr>
                            </a:solidFill>
                            <a:latin typeface="Cambria Math"/>
                            <a:ea typeface="微软雅黑" panose="020B0503020204020204" pitchFamily="34" charset="-122"/>
                          </a:rPr>
                          <m:t>𝐶</m:t>
                        </m:r>
                      </m:e>
                      <m:sub>
                        <m:r>
                          <a:rPr lang="en-US" altLang="zh-CN" sz="2000" b="0" i="1">
                            <a:solidFill>
                              <a:schemeClr val="accent6">
                                <a:lumMod val="60000"/>
                                <a:lumOff val="40000"/>
                              </a:schemeClr>
                            </a:solidFill>
                            <a:latin typeface="Cambria Math"/>
                            <a:ea typeface="微软雅黑" panose="020B0503020204020204" pitchFamily="34" charset="-122"/>
                          </a:rPr>
                          <m:t>𝐵</m:t>
                        </m:r>
                      </m:sub>
                    </m:sSub>
                    <m:sSup>
                      <m:sSupPr>
                        <m:ctrlPr>
                          <a:rPr lang="en-US" altLang="zh-CN" sz="2000" i="1">
                            <a:solidFill>
                              <a:schemeClr val="accent6">
                                <a:lumMod val="60000"/>
                                <a:lumOff val="40000"/>
                              </a:schemeClr>
                            </a:solidFill>
                            <a:latin typeface="Cambria Math" panose="02040503050406030204" pitchFamily="18" charset="0"/>
                            <a:ea typeface="微软雅黑" panose="020B0503020204020204" pitchFamily="34" charset="-122"/>
                          </a:rPr>
                        </m:ctrlPr>
                      </m:sSupPr>
                      <m:e>
                        <m:r>
                          <a:rPr lang="en-US" altLang="zh-CN" sz="2000" b="0" i="1">
                            <a:solidFill>
                              <a:schemeClr val="accent6">
                                <a:lumMod val="60000"/>
                                <a:lumOff val="40000"/>
                              </a:schemeClr>
                            </a:solidFill>
                            <a:latin typeface="Cambria Math"/>
                            <a:ea typeface="微软雅黑" panose="020B0503020204020204" pitchFamily="34" charset="-122"/>
                          </a:rPr>
                          <m:t>𝐵</m:t>
                        </m:r>
                      </m:e>
                      <m:sup>
                        <m:r>
                          <a:rPr lang="en-US" altLang="zh-CN" sz="2000" b="0" i="1">
                            <a:solidFill>
                              <a:schemeClr val="accent6">
                                <a:lumMod val="60000"/>
                                <a:lumOff val="40000"/>
                              </a:schemeClr>
                            </a:solidFill>
                            <a:latin typeface="Cambria Math"/>
                            <a:ea typeface="微软雅黑" panose="020B0503020204020204" pitchFamily="34" charset="-122"/>
                          </a:rPr>
                          <m:t>−1</m:t>
                        </m:r>
                      </m:sup>
                    </m:sSup>
                    <m:r>
                      <a:rPr lang="en-US" altLang="zh-CN" sz="2000" b="0" i="1">
                        <a:solidFill>
                          <a:schemeClr val="accent6">
                            <a:lumMod val="60000"/>
                            <a:lumOff val="40000"/>
                          </a:schemeClr>
                        </a:solidFill>
                        <a:latin typeface="Cambria Math"/>
                        <a:ea typeface="微软雅黑" panose="020B0503020204020204" pitchFamily="34" charset="-122"/>
                      </a:rPr>
                      <m:t>𝐴</m:t>
                    </m:r>
                  </m:oMath>
                </a14:m>
                <a:endParaRPr lang="en-US" altLang="zh-CN" sz="2000" dirty="0">
                  <a:solidFill>
                    <a:schemeClr val="accent6">
                      <a:lumMod val="60000"/>
                      <a:lumOff val="40000"/>
                    </a:schemeClr>
                  </a:solidFill>
                  <a:latin typeface="Arial" panose="020B0604020202020204" pitchFamily="34" charset="0"/>
                  <a:ea typeface="微软雅黑" panose="020B0503020204020204" pitchFamily="34" charset="-122"/>
                </a:endParaRPr>
              </a:p>
              <a:p>
                <a:r>
                  <a:rPr lang="zh-CN" altLang="en-US" sz="2000" dirty="0">
                    <a:solidFill>
                      <a:schemeClr val="accent6">
                        <a:lumMod val="60000"/>
                        <a:lumOff val="40000"/>
                      </a:schemeClr>
                    </a:solidFill>
                    <a:latin typeface="Arial" panose="020B0604020202020204" pitchFamily="34" charset="0"/>
                    <a:ea typeface="微软雅黑" panose="020B0503020204020204" pitchFamily="34" charset="-122"/>
                  </a:rPr>
                  <a:t>其中</a:t>
                </a:r>
                <a14:m>
                  <m:oMath xmlns:m="http://schemas.openxmlformats.org/officeDocument/2006/math">
                    <m:sSub>
                      <m:sSubPr>
                        <m:ctrlPr>
                          <a:rPr lang="en-US" altLang="zh-CN" sz="2000" i="1">
                            <a:solidFill>
                              <a:schemeClr val="accent6">
                                <a:lumMod val="60000"/>
                                <a:lumOff val="40000"/>
                              </a:schemeClr>
                            </a:solidFill>
                            <a:latin typeface="Cambria Math" panose="02040503050406030204" pitchFamily="18" charset="0"/>
                            <a:ea typeface="微软雅黑" panose="020B0503020204020204" pitchFamily="34" charset="-122"/>
                          </a:rPr>
                        </m:ctrlPr>
                      </m:sSubPr>
                      <m:e>
                        <m:r>
                          <a:rPr lang="en-US" altLang="zh-CN" sz="2000" i="1">
                            <a:solidFill>
                              <a:schemeClr val="accent6">
                                <a:lumMod val="60000"/>
                                <a:lumOff val="40000"/>
                              </a:schemeClr>
                            </a:solidFill>
                            <a:latin typeface="Cambria Math"/>
                            <a:ea typeface="微软雅黑" panose="020B0503020204020204" pitchFamily="34" charset="-122"/>
                          </a:rPr>
                          <m:t>𝑋</m:t>
                        </m:r>
                      </m:e>
                      <m:sub>
                        <m:r>
                          <a:rPr lang="en-US" altLang="zh-CN" sz="2000" i="1">
                            <a:solidFill>
                              <a:schemeClr val="accent6">
                                <a:lumMod val="60000"/>
                                <a:lumOff val="40000"/>
                              </a:schemeClr>
                            </a:solidFill>
                            <a:latin typeface="Cambria Math"/>
                            <a:ea typeface="微软雅黑" panose="020B0503020204020204" pitchFamily="34" charset="-122"/>
                          </a:rPr>
                          <m:t>𝐵</m:t>
                        </m:r>
                      </m:sub>
                    </m:sSub>
                  </m:oMath>
                </a14:m>
                <a:r>
                  <a:rPr lang="zh-CN" altLang="en-US" sz="2000" dirty="0">
                    <a:solidFill>
                      <a:schemeClr val="accent6">
                        <a:lumMod val="60000"/>
                        <a:lumOff val="40000"/>
                      </a:schemeClr>
                    </a:solidFill>
                  </a:rPr>
                  <a:t>的系数矩阵为</a:t>
                </a:r>
                <a14:m>
                  <m:oMath xmlns:m="http://schemas.openxmlformats.org/officeDocument/2006/math">
                    <m:sSub>
                      <m:sSubPr>
                        <m:ctrlPr>
                          <a:rPr lang="en-US" altLang="zh-CN" sz="2000" i="1">
                            <a:solidFill>
                              <a:schemeClr val="accent6">
                                <a:lumMod val="60000"/>
                                <a:lumOff val="40000"/>
                              </a:schemeClr>
                            </a:solidFill>
                            <a:latin typeface="Cambria Math" panose="02040503050406030204" pitchFamily="18" charset="0"/>
                            <a:ea typeface="微软雅黑" panose="020B0503020204020204" pitchFamily="34" charset="-122"/>
                          </a:rPr>
                        </m:ctrlPr>
                      </m:sSubPr>
                      <m:e>
                        <m:r>
                          <a:rPr lang="en-US" altLang="zh-CN" sz="2000" b="0" i="1">
                            <a:solidFill>
                              <a:schemeClr val="accent6">
                                <a:lumMod val="60000"/>
                                <a:lumOff val="40000"/>
                              </a:schemeClr>
                            </a:solidFill>
                            <a:latin typeface="Cambria Math"/>
                            <a:ea typeface="微软雅黑" panose="020B0503020204020204" pitchFamily="34" charset="-122"/>
                          </a:rPr>
                          <m:t>𝐶</m:t>
                        </m:r>
                      </m:e>
                      <m:sub>
                        <m:r>
                          <a:rPr lang="en-US" altLang="zh-CN" sz="2000" b="0" i="1">
                            <a:solidFill>
                              <a:schemeClr val="accent6">
                                <a:lumMod val="60000"/>
                                <a:lumOff val="40000"/>
                              </a:schemeClr>
                            </a:solidFill>
                            <a:latin typeface="Cambria Math"/>
                            <a:ea typeface="微软雅黑" panose="020B0503020204020204" pitchFamily="34" charset="-122"/>
                          </a:rPr>
                          <m:t>𝐵</m:t>
                        </m:r>
                      </m:sub>
                    </m:sSub>
                  </m:oMath>
                </a14:m>
                <a:r>
                  <a:rPr lang="en-US" altLang="zh-CN" sz="2000" dirty="0">
                    <a:solidFill>
                      <a:schemeClr val="accent6">
                        <a:lumMod val="60000"/>
                        <a:lumOff val="40000"/>
                      </a:schemeClr>
                    </a:solidFill>
                  </a:rPr>
                  <a:t>-</a:t>
                </a:r>
                <a14:m>
                  <m:oMath xmlns:m="http://schemas.openxmlformats.org/officeDocument/2006/math">
                    <m:sSub>
                      <m:sSubPr>
                        <m:ctrlPr>
                          <a:rPr lang="en-US" altLang="zh-CN" sz="2000" i="1">
                            <a:solidFill>
                              <a:schemeClr val="accent6">
                                <a:lumMod val="60000"/>
                                <a:lumOff val="40000"/>
                              </a:schemeClr>
                            </a:solidFill>
                            <a:latin typeface="Cambria Math" panose="02040503050406030204" pitchFamily="18" charset="0"/>
                            <a:ea typeface="微软雅黑" panose="020B0503020204020204" pitchFamily="34" charset="-122"/>
                          </a:rPr>
                        </m:ctrlPr>
                      </m:sSubPr>
                      <m:e>
                        <m:r>
                          <a:rPr lang="en-US" altLang="zh-CN" sz="2000" b="0" i="1">
                            <a:solidFill>
                              <a:schemeClr val="accent6">
                                <a:lumMod val="60000"/>
                                <a:lumOff val="40000"/>
                              </a:schemeClr>
                            </a:solidFill>
                            <a:latin typeface="Cambria Math"/>
                            <a:ea typeface="微软雅黑" panose="020B0503020204020204" pitchFamily="34" charset="-122"/>
                          </a:rPr>
                          <m:t>𝐶</m:t>
                        </m:r>
                      </m:e>
                      <m:sub>
                        <m:r>
                          <a:rPr lang="en-US" altLang="zh-CN" sz="2000" b="0" i="1">
                            <a:solidFill>
                              <a:schemeClr val="accent6">
                                <a:lumMod val="60000"/>
                                <a:lumOff val="40000"/>
                              </a:schemeClr>
                            </a:solidFill>
                            <a:latin typeface="Cambria Math"/>
                            <a:ea typeface="微软雅黑" panose="020B0503020204020204" pitchFamily="34" charset="-122"/>
                          </a:rPr>
                          <m:t>𝐵</m:t>
                        </m:r>
                      </m:sub>
                    </m:sSub>
                    <m:sSup>
                      <m:sSupPr>
                        <m:ctrlPr>
                          <a:rPr lang="en-US" altLang="zh-CN" sz="2000" i="1">
                            <a:solidFill>
                              <a:schemeClr val="accent6">
                                <a:lumMod val="60000"/>
                                <a:lumOff val="40000"/>
                              </a:schemeClr>
                            </a:solidFill>
                            <a:latin typeface="Cambria Math" panose="02040503050406030204" pitchFamily="18" charset="0"/>
                            <a:ea typeface="微软雅黑" panose="020B0503020204020204" pitchFamily="34" charset="-122"/>
                          </a:rPr>
                        </m:ctrlPr>
                      </m:sSupPr>
                      <m:e>
                        <m:r>
                          <a:rPr lang="en-US" altLang="zh-CN" sz="2000" b="0" i="1">
                            <a:solidFill>
                              <a:schemeClr val="accent6">
                                <a:lumMod val="60000"/>
                                <a:lumOff val="40000"/>
                              </a:schemeClr>
                            </a:solidFill>
                            <a:latin typeface="Cambria Math"/>
                            <a:ea typeface="微软雅黑" panose="020B0503020204020204" pitchFamily="34" charset="-122"/>
                          </a:rPr>
                          <m:t>𝐵</m:t>
                        </m:r>
                      </m:e>
                      <m:sup>
                        <m:r>
                          <a:rPr lang="en-US" altLang="zh-CN" sz="2000" b="0" i="1">
                            <a:solidFill>
                              <a:schemeClr val="accent6">
                                <a:lumMod val="60000"/>
                                <a:lumOff val="40000"/>
                              </a:schemeClr>
                            </a:solidFill>
                            <a:latin typeface="Cambria Math"/>
                            <a:ea typeface="微软雅黑" panose="020B0503020204020204" pitchFamily="34" charset="-122"/>
                          </a:rPr>
                          <m:t>−1</m:t>
                        </m:r>
                      </m:sup>
                    </m:sSup>
                  </m:oMath>
                </a14:m>
                <a:r>
                  <a:rPr lang="en-US" altLang="zh-CN" sz="2000" dirty="0">
                    <a:solidFill>
                      <a:schemeClr val="accent6">
                        <a:lumMod val="60000"/>
                        <a:lumOff val="40000"/>
                      </a:schemeClr>
                    </a:solidFill>
                    <a:ea typeface="微软雅黑" panose="020B0503020204020204" pitchFamily="34" charset="-122"/>
                  </a:rPr>
                  <a:t> </a:t>
                </a:r>
                <a14:m>
                  <m:oMath xmlns:m="http://schemas.openxmlformats.org/officeDocument/2006/math">
                    <m:r>
                      <a:rPr lang="en-US" altLang="zh-CN" sz="2000" b="0" i="1">
                        <a:solidFill>
                          <a:schemeClr val="accent6">
                            <a:lumMod val="60000"/>
                            <a:lumOff val="40000"/>
                          </a:schemeClr>
                        </a:solidFill>
                        <a:latin typeface="Cambria Math"/>
                        <a:ea typeface="微软雅黑" panose="020B0503020204020204" pitchFamily="34" charset="-122"/>
                      </a:rPr>
                      <m:t>𝐵</m:t>
                    </m:r>
                    <m:r>
                      <a:rPr lang="en-US" altLang="zh-CN" sz="2000" b="0" i="1">
                        <a:solidFill>
                          <a:schemeClr val="accent6">
                            <a:lumMod val="60000"/>
                            <a:lumOff val="40000"/>
                          </a:schemeClr>
                        </a:solidFill>
                        <a:latin typeface="Cambria Math" panose="02040503050406030204" pitchFamily="18" charset="0"/>
                        <a:ea typeface="微软雅黑" panose="020B0503020204020204" pitchFamily="34" charset="-122"/>
                      </a:rPr>
                      <m:t>=</m:t>
                    </m:r>
                  </m:oMath>
                </a14:m>
                <a:r>
                  <a:rPr lang="en-US" altLang="zh-CN" sz="2000" i="1" dirty="0">
                    <a:solidFill>
                      <a:schemeClr val="accent6">
                        <a:lumMod val="60000"/>
                        <a:lumOff val="40000"/>
                      </a:schemeClr>
                    </a:solidFill>
                  </a:rPr>
                  <a:t>0</a:t>
                </a:r>
                <a:endParaRPr lang="zh-CN" altLang="en-US" sz="2000" i="1" dirty="0">
                  <a:solidFill>
                    <a:schemeClr val="accent6">
                      <a:lumMod val="60000"/>
                      <a:lumOff val="40000"/>
                    </a:schemeClr>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591400" y="2636062"/>
                <a:ext cx="6008655" cy="1107996"/>
              </a:xfrm>
              <a:prstGeom prst="rect">
                <a:avLst/>
              </a:prstGeom>
              <a:blipFill>
                <a:blip r:embed="rId5" cstate="print"/>
                <a:stretch>
                  <a:fillRect l="-1014" b="-93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6023992" y="2276872"/>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𝐼</m:t>
                      </m:r>
                    </m:oMath>
                  </m:oMathPara>
                </a14:m>
                <a:endParaRPr lang="zh-CN" altLang="en-US" sz="2400" dirty="0">
                  <a:solidFill>
                    <a:srgbClr val="FF0000"/>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6023992" y="2276872"/>
                <a:ext cx="380361" cy="461665"/>
              </a:xfrm>
              <a:prstGeom prst="rect">
                <a:avLst/>
              </a:prstGeom>
              <a:blipFill>
                <a:blip r:embed="rId6" cstate="print"/>
                <a:stretch>
                  <a:fillRect/>
                </a:stretch>
              </a:blipFill>
            </p:spPr>
            <p:txBody>
              <a:bodyPr/>
              <a:lstStyle/>
              <a:p>
                <a:r>
                  <a:rPr lang="zh-CN" altLang="en-US">
                    <a:noFill/>
                  </a:rPr>
                  <a:t> </a:t>
                </a:r>
              </a:p>
            </p:txBody>
          </p:sp>
        </mc:Fallback>
      </mc:AlternateContent>
      <p:sp>
        <p:nvSpPr>
          <p:cNvPr id="20" name="矩形 19"/>
          <p:cNvSpPr/>
          <p:nvPr/>
        </p:nvSpPr>
        <p:spPr>
          <a:xfrm>
            <a:off x="4412959" y="2311521"/>
            <a:ext cx="388248" cy="461665"/>
          </a:xfrm>
          <a:prstGeom prst="rect">
            <a:avLst/>
          </a:prstGeom>
        </p:spPr>
        <p:txBody>
          <a:bodyPr wrap="none">
            <a:spAutoFit/>
          </a:bodyPr>
          <a:lstStyle/>
          <a:p>
            <a:r>
              <a:rPr lang="en-US" altLang="zh-CN" sz="2400" dirty="0">
                <a:solidFill>
                  <a:srgbClr val="FF0000"/>
                </a:solidFill>
              </a:rPr>
              <a:t>O</a:t>
            </a:r>
            <a:endParaRPr lang="zh-CN" altLang="en-US" sz="2400" dirty="0">
              <a:solidFill>
                <a:srgbClr val="FF0000"/>
              </a:solidFill>
            </a:endParaRPr>
          </a:p>
        </p:txBody>
      </p:sp>
      <p:cxnSp>
        <p:nvCxnSpPr>
          <p:cNvPr id="21" name="直接连接符 20"/>
          <p:cNvCxnSpPr/>
          <p:nvPr/>
        </p:nvCxnSpPr>
        <p:spPr>
          <a:xfrm>
            <a:off x="4461113" y="235976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08384" y="2348880"/>
            <a:ext cx="4320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87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graphicFrame>
        <p:nvGraphicFramePr>
          <p:cNvPr id="9" name="Object 2"/>
          <p:cNvGraphicFramePr>
            <a:graphicFrameLocks noChangeAspect="1"/>
          </p:cNvGraphicFramePr>
          <p:nvPr>
            <p:extLst>
              <p:ext uri="{D42A27DB-BD31-4B8C-83A1-F6EECF244321}">
                <p14:modId xmlns:p14="http://schemas.microsoft.com/office/powerpoint/2010/main" val="102066330"/>
              </p:ext>
            </p:extLst>
          </p:nvPr>
        </p:nvGraphicFramePr>
        <p:xfrm>
          <a:off x="941478" y="1207242"/>
          <a:ext cx="4402697" cy="2459447"/>
        </p:xfrm>
        <a:graphic>
          <a:graphicData uri="http://schemas.openxmlformats.org/presentationml/2006/ole">
            <mc:AlternateContent xmlns:mc="http://schemas.openxmlformats.org/markup-compatibility/2006">
              <mc:Choice xmlns:v="urn:schemas-microsoft-com:vml" Requires="v">
                <p:oleObj spid="_x0000_s3198" name="Equation" r:id="rId4" imgW="2578680" imgH="1435320" progId="">
                  <p:embed/>
                </p:oleObj>
              </mc:Choice>
              <mc:Fallback>
                <p:oleObj name="Equation" r:id="rId4" imgW="2578680" imgH="1435320" progId="">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478" y="1207242"/>
                        <a:ext cx="4402697" cy="2459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
          <p:cNvSpPr txBox="1">
            <a:spLocks noChangeArrowheads="1"/>
          </p:cNvSpPr>
          <p:nvPr/>
        </p:nvSpPr>
        <p:spPr bwMode="auto">
          <a:xfrm>
            <a:off x="358775" y="1190918"/>
            <a:ext cx="9715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2"/>
                </a:solidFill>
                <a:latin typeface="Verdana" pitchFamily="34" charset="0"/>
                <a:ea typeface="PMingLiU" pitchFamily="18" charset="-120"/>
              </a:defRPr>
            </a:lvl1pPr>
            <a:lvl2pPr marL="742950" indent="-285750" eaLnBrk="0" hangingPunct="0">
              <a:defRPr kumimoji="1">
                <a:solidFill>
                  <a:schemeClr val="tx2"/>
                </a:solidFill>
                <a:latin typeface="Verdana" pitchFamily="34" charset="0"/>
                <a:ea typeface="PMingLiU" pitchFamily="18" charset="-120"/>
              </a:defRPr>
            </a:lvl2pPr>
            <a:lvl3pPr marL="1143000" indent="-228600" eaLnBrk="0" hangingPunct="0">
              <a:defRPr kumimoji="1">
                <a:solidFill>
                  <a:schemeClr val="tx2"/>
                </a:solidFill>
                <a:latin typeface="Verdana" pitchFamily="34" charset="0"/>
                <a:ea typeface="PMingLiU" pitchFamily="18" charset="-120"/>
              </a:defRPr>
            </a:lvl3pPr>
            <a:lvl4pPr marL="1600200" indent="-228600" eaLnBrk="0" hangingPunct="0">
              <a:defRPr kumimoji="1">
                <a:solidFill>
                  <a:schemeClr val="tx2"/>
                </a:solidFill>
                <a:latin typeface="Verdana" pitchFamily="34" charset="0"/>
                <a:ea typeface="PMingLiU" pitchFamily="18" charset="-120"/>
              </a:defRPr>
            </a:lvl4pPr>
            <a:lvl5pPr marL="2057400" indent="-228600" eaLnBrk="0" hangingPunct="0">
              <a:defRPr kumimoji="1">
                <a:solidFill>
                  <a:schemeClr val="tx2"/>
                </a:solidFill>
                <a:latin typeface="Verdana" pitchFamily="34" charset="0"/>
                <a:ea typeface="PMingLiU" pitchFamily="18" charset="-120"/>
              </a:defRPr>
            </a:lvl5pPr>
            <a:lvl6pPr marL="25146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6pPr>
            <a:lvl7pPr marL="29718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7pPr>
            <a:lvl8pPr marL="34290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8pPr>
            <a:lvl9pPr marL="38862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9pPr>
          </a:lstStyle>
          <a:p>
            <a:pPr algn="l" eaLnBrk="1" hangingPunct="1">
              <a:spcBef>
                <a:spcPct val="0"/>
              </a:spcBef>
            </a:pPr>
            <a:r>
              <a:rPr kumimoji="0" lang="zh-CN" altLang="en-US" sz="2400" b="1" dirty="0">
                <a:solidFill>
                  <a:schemeClr val="tx1"/>
                </a:solidFill>
                <a:latin typeface="Arial" charset="0"/>
                <a:ea typeface="宋体" charset="-122"/>
              </a:rPr>
              <a:t>例</a:t>
            </a:r>
            <a:endParaRPr kumimoji="0" lang="en-US" altLang="zh-CN" sz="2400" b="1" dirty="0">
              <a:solidFill>
                <a:schemeClr val="tx1"/>
              </a:solidFill>
              <a:latin typeface="Arial" charset="0"/>
              <a:ea typeface="宋体" charset="-122"/>
            </a:endParaRPr>
          </a:p>
        </p:txBody>
      </p:sp>
      <p:grpSp>
        <p:nvGrpSpPr>
          <p:cNvPr id="11" name="Group 4"/>
          <p:cNvGrpSpPr>
            <a:grpSpLocks/>
          </p:cNvGrpSpPr>
          <p:nvPr/>
        </p:nvGrpSpPr>
        <p:grpSpPr bwMode="auto">
          <a:xfrm>
            <a:off x="2854846" y="1484785"/>
            <a:ext cx="6767513" cy="5243513"/>
            <a:chOff x="657" y="754"/>
            <a:chExt cx="4263" cy="3303"/>
          </a:xfrm>
        </p:grpSpPr>
        <p:grpSp>
          <p:nvGrpSpPr>
            <p:cNvPr id="12" name="Group 5"/>
            <p:cNvGrpSpPr>
              <a:grpSpLocks/>
            </p:cNvGrpSpPr>
            <p:nvPr/>
          </p:nvGrpSpPr>
          <p:grpSpPr bwMode="auto">
            <a:xfrm>
              <a:off x="657" y="2069"/>
              <a:ext cx="4263" cy="1988"/>
              <a:chOff x="657" y="2069"/>
              <a:chExt cx="4263" cy="1988"/>
            </a:xfrm>
          </p:grpSpPr>
          <p:graphicFrame>
            <p:nvGraphicFramePr>
              <p:cNvPr id="16" name="Object 6"/>
              <p:cNvGraphicFramePr>
                <a:graphicFrameLocks noChangeAspect="1"/>
              </p:cNvGraphicFramePr>
              <p:nvPr/>
            </p:nvGraphicFramePr>
            <p:xfrm>
              <a:off x="838" y="2069"/>
              <a:ext cx="3874" cy="1916"/>
            </p:xfrm>
            <a:graphic>
              <a:graphicData uri="http://schemas.openxmlformats.org/presentationml/2006/ole">
                <mc:AlternateContent xmlns:mc="http://schemas.openxmlformats.org/markup-compatibility/2006">
                  <mc:Choice xmlns:v="urn:schemas-microsoft-com:vml" Requires="v">
                    <p:oleObj spid="_x0000_s3199" name="Equation" r:id="rId6" imgW="3061440" imgH="1499040" progId="">
                      <p:embed/>
                    </p:oleObj>
                  </mc:Choice>
                  <mc:Fallback>
                    <p:oleObj name="Equation" r:id="rId6" imgW="3061440" imgH="1499040" progId="">
                      <p:embed/>
                      <p:pic>
                        <p:nvPicPr>
                          <p:cNvPr id="0" name="Picture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 y="2069"/>
                            <a:ext cx="3874" cy="1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7"/>
              <p:cNvSpPr>
                <a:spLocks noChangeShapeType="1"/>
              </p:cNvSpPr>
              <p:nvPr/>
            </p:nvSpPr>
            <p:spPr bwMode="auto">
              <a:xfrm>
                <a:off x="1110" y="2152"/>
                <a:ext cx="0" cy="190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8"/>
              <p:cNvSpPr>
                <a:spLocks noChangeShapeType="1"/>
              </p:cNvSpPr>
              <p:nvPr/>
            </p:nvSpPr>
            <p:spPr bwMode="auto">
              <a:xfrm>
                <a:off x="1473" y="2152"/>
                <a:ext cx="0" cy="190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9"/>
              <p:cNvSpPr>
                <a:spLocks noChangeShapeType="1"/>
              </p:cNvSpPr>
              <p:nvPr/>
            </p:nvSpPr>
            <p:spPr bwMode="auto">
              <a:xfrm>
                <a:off x="1973" y="2152"/>
                <a:ext cx="0" cy="190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0"/>
              <p:cNvSpPr>
                <a:spLocks noChangeShapeType="1"/>
              </p:cNvSpPr>
              <p:nvPr/>
            </p:nvSpPr>
            <p:spPr bwMode="auto">
              <a:xfrm>
                <a:off x="657" y="2432"/>
                <a:ext cx="426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1"/>
              <p:cNvSpPr>
                <a:spLocks noChangeShapeType="1"/>
              </p:cNvSpPr>
              <p:nvPr/>
            </p:nvSpPr>
            <p:spPr bwMode="auto">
              <a:xfrm>
                <a:off x="657" y="2794"/>
                <a:ext cx="426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2"/>
              <p:cNvSpPr>
                <a:spLocks noChangeShapeType="1"/>
              </p:cNvSpPr>
              <p:nvPr/>
            </p:nvSpPr>
            <p:spPr bwMode="auto">
              <a:xfrm>
                <a:off x="657" y="3928"/>
                <a:ext cx="426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Text Box 13"/>
            <p:cNvSpPr txBox="1">
              <a:spLocks noChangeArrowheads="1"/>
            </p:cNvSpPr>
            <p:nvPr/>
          </p:nvSpPr>
          <p:spPr bwMode="auto">
            <a:xfrm>
              <a:off x="3288" y="799"/>
              <a:ext cx="590"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2"/>
                  </a:solidFill>
                  <a:latin typeface="Verdana" pitchFamily="34" charset="0"/>
                  <a:ea typeface="PMingLiU" pitchFamily="18" charset="-120"/>
                </a:defRPr>
              </a:lvl1pPr>
              <a:lvl2pPr marL="742950" indent="-285750" eaLnBrk="0" hangingPunct="0">
                <a:defRPr kumimoji="1">
                  <a:solidFill>
                    <a:schemeClr val="tx2"/>
                  </a:solidFill>
                  <a:latin typeface="Verdana" pitchFamily="34" charset="0"/>
                  <a:ea typeface="PMingLiU" pitchFamily="18" charset="-120"/>
                </a:defRPr>
              </a:lvl2pPr>
              <a:lvl3pPr marL="1143000" indent="-228600" eaLnBrk="0" hangingPunct="0">
                <a:defRPr kumimoji="1">
                  <a:solidFill>
                    <a:schemeClr val="tx2"/>
                  </a:solidFill>
                  <a:latin typeface="Verdana" pitchFamily="34" charset="0"/>
                  <a:ea typeface="PMingLiU" pitchFamily="18" charset="-120"/>
                </a:defRPr>
              </a:lvl3pPr>
              <a:lvl4pPr marL="1600200" indent="-228600" eaLnBrk="0" hangingPunct="0">
                <a:defRPr kumimoji="1">
                  <a:solidFill>
                    <a:schemeClr val="tx2"/>
                  </a:solidFill>
                  <a:latin typeface="Verdana" pitchFamily="34" charset="0"/>
                  <a:ea typeface="PMingLiU" pitchFamily="18" charset="-120"/>
                </a:defRPr>
              </a:lvl4pPr>
              <a:lvl5pPr marL="2057400" indent="-228600" eaLnBrk="0" hangingPunct="0">
                <a:defRPr kumimoji="1">
                  <a:solidFill>
                    <a:schemeClr val="tx2"/>
                  </a:solidFill>
                  <a:latin typeface="Verdana" pitchFamily="34" charset="0"/>
                  <a:ea typeface="PMingLiU" pitchFamily="18" charset="-120"/>
                </a:defRPr>
              </a:lvl5pPr>
              <a:lvl6pPr marL="25146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6pPr>
              <a:lvl7pPr marL="29718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7pPr>
              <a:lvl8pPr marL="34290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8pPr>
              <a:lvl9pPr marL="38862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9pPr>
            </a:lstStyle>
            <a:p>
              <a:pPr algn="l" eaLnBrk="1" hangingPunct="1">
                <a:spcBef>
                  <a:spcPct val="0"/>
                </a:spcBef>
              </a:pPr>
              <a:r>
                <a:rPr kumimoji="0" lang="zh-CN" altLang="en-US" sz="2800" b="1" dirty="0">
                  <a:solidFill>
                    <a:schemeClr val="tx1"/>
                  </a:solidFill>
                  <a:latin typeface="Arial" charset="0"/>
                  <a:ea typeface="宋体" charset="-122"/>
                </a:rPr>
                <a:t>建立单纯形表</a:t>
              </a:r>
            </a:p>
          </p:txBody>
        </p:sp>
        <p:sp>
          <p:nvSpPr>
            <p:cNvPr id="15" name="Line 14"/>
            <p:cNvSpPr>
              <a:spLocks noChangeShapeType="1"/>
            </p:cNvSpPr>
            <p:nvPr/>
          </p:nvSpPr>
          <p:spPr bwMode="auto">
            <a:xfrm>
              <a:off x="3152" y="754"/>
              <a:ext cx="0" cy="1134"/>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 name="矩形 4"/>
          <p:cNvSpPr/>
          <p:nvPr/>
        </p:nvSpPr>
        <p:spPr>
          <a:xfrm>
            <a:off x="5015881" y="3645025"/>
            <a:ext cx="2015679" cy="444500"/>
          </a:xfrm>
          <a:prstGeom prst="rect">
            <a:avLst/>
          </a:prstGeom>
          <a:solidFill>
            <a:srgbClr val="2FA7F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402114" y="3645025"/>
            <a:ext cx="2015679" cy="444500"/>
          </a:xfrm>
          <a:prstGeom prst="rect">
            <a:avLst/>
          </a:prstGeom>
          <a:solidFill>
            <a:srgbClr val="2FA7F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060625" y="4221089"/>
            <a:ext cx="2015679" cy="444500"/>
          </a:xfrm>
          <a:prstGeom prst="rect">
            <a:avLst/>
          </a:prstGeom>
          <a:solidFill>
            <a:srgbClr val="2FA7F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402362" y="4221089"/>
            <a:ext cx="2015679" cy="444500"/>
          </a:xfrm>
          <a:prstGeom prst="rect">
            <a:avLst/>
          </a:prstGeom>
          <a:solidFill>
            <a:srgbClr val="2FA7F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60625" y="4785409"/>
            <a:ext cx="2015679" cy="1688865"/>
          </a:xfrm>
          <a:prstGeom prst="rect">
            <a:avLst/>
          </a:prstGeom>
          <a:solidFill>
            <a:srgbClr val="2FA7F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402114" y="4785408"/>
            <a:ext cx="2015679" cy="1667928"/>
          </a:xfrm>
          <a:prstGeom prst="rect">
            <a:avLst/>
          </a:prstGeom>
          <a:solidFill>
            <a:srgbClr val="2FA7F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293581" y="4725145"/>
            <a:ext cx="578283" cy="1722063"/>
          </a:xfrm>
          <a:prstGeom prst="rect">
            <a:avLst/>
          </a:prstGeom>
          <a:solidFill>
            <a:srgbClr val="2FA7F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5844911" y="3224590"/>
            <a:ext cx="496761" cy="492443"/>
          </a:xfrm>
          <a:prstGeom prst="rect">
            <a:avLst/>
          </a:prstGeom>
          <a:noFill/>
        </p:spPr>
        <p:txBody>
          <a:bodyPr wrap="square" rtlCol="0">
            <a:spAutoFit/>
          </a:bodyPr>
          <a:lstStyle/>
          <a:p>
            <a:pPr>
              <a:lnSpc>
                <a:spcPct val="130000"/>
              </a:lnSpc>
            </a:pPr>
            <a:r>
              <a:rPr kumimoji="1" lang="en-US" altLang="zh-CN" sz="2000" b="1" dirty="0">
                <a:solidFill>
                  <a:srgbClr val="FF0000"/>
                </a:solidFill>
                <a:latin typeface="Cambria Math" pitchFamily="18" charset="0"/>
                <a:ea typeface="Cambria Math" pitchFamily="18" charset="0"/>
              </a:rPr>
              <a:t>C</a:t>
            </a:r>
            <a:r>
              <a:rPr kumimoji="1" lang="en-US" altLang="zh-CN" sz="2000" b="1" baseline="-25000" dirty="0">
                <a:solidFill>
                  <a:srgbClr val="FF0000"/>
                </a:solidFill>
                <a:latin typeface="Cambria Math" pitchFamily="18" charset="0"/>
                <a:ea typeface="Cambria Math" pitchFamily="18" charset="0"/>
              </a:rPr>
              <a:t>N</a:t>
            </a:r>
            <a:endParaRPr lang="zh-CN" altLang="en-US" sz="2000" dirty="0">
              <a:solidFill>
                <a:srgbClr val="FF0000"/>
              </a:solidFill>
              <a:latin typeface="Cambria Math" pitchFamily="18" charset="0"/>
              <a:ea typeface="+mj-ea"/>
            </a:endParaRPr>
          </a:p>
        </p:txBody>
      </p:sp>
      <p:sp>
        <p:nvSpPr>
          <p:cNvPr id="31" name="TextBox 30"/>
          <p:cNvSpPr txBox="1"/>
          <p:nvPr/>
        </p:nvSpPr>
        <p:spPr>
          <a:xfrm>
            <a:off x="7815640" y="3194262"/>
            <a:ext cx="1016980" cy="492443"/>
          </a:xfrm>
          <a:prstGeom prst="rect">
            <a:avLst/>
          </a:prstGeom>
          <a:noFill/>
        </p:spPr>
        <p:txBody>
          <a:bodyPr wrap="square" rtlCol="0">
            <a:spAutoFit/>
          </a:bodyPr>
          <a:lstStyle/>
          <a:p>
            <a:pPr algn="ctr">
              <a:lnSpc>
                <a:spcPct val="130000"/>
              </a:lnSpc>
            </a:pPr>
            <a:r>
              <a:rPr kumimoji="1" lang="en-US" altLang="zh-CN" sz="2000" b="1" dirty="0">
                <a:solidFill>
                  <a:srgbClr val="FF0000"/>
                </a:solidFill>
                <a:latin typeface="Cambria Math" pitchFamily="18" charset="0"/>
                <a:ea typeface="Cambria Math" pitchFamily="18" charset="0"/>
              </a:rPr>
              <a:t>C</a:t>
            </a:r>
            <a:r>
              <a:rPr kumimoji="1" lang="en-US" altLang="zh-CN" sz="2000" b="1" baseline="-25000" dirty="0">
                <a:solidFill>
                  <a:srgbClr val="FF0000"/>
                </a:solidFill>
                <a:latin typeface="Cambria Math" pitchFamily="18" charset="0"/>
                <a:ea typeface="Cambria Math" pitchFamily="18" charset="0"/>
              </a:rPr>
              <a:t>B</a:t>
            </a:r>
            <a:r>
              <a:rPr kumimoji="1" lang="en-US" altLang="zh-CN" sz="2000" b="1" dirty="0">
                <a:solidFill>
                  <a:srgbClr val="FF0000"/>
                </a:solidFill>
                <a:latin typeface="Cambria Math" pitchFamily="18" charset="0"/>
                <a:ea typeface="Cambria Math" pitchFamily="18" charset="0"/>
              </a:rPr>
              <a:t> / C </a:t>
            </a:r>
            <a:r>
              <a:rPr kumimoji="1" lang="en-US" altLang="zh-CN" sz="2000" b="1" baseline="-25000" dirty="0">
                <a:solidFill>
                  <a:srgbClr val="FF0000"/>
                </a:solidFill>
                <a:latin typeface="Cambria Math" pitchFamily="18" charset="0"/>
                <a:ea typeface="Cambria Math" pitchFamily="18" charset="0"/>
              </a:rPr>
              <a:t>S</a:t>
            </a:r>
            <a:endParaRPr lang="zh-CN" altLang="en-US" sz="2000" dirty="0">
              <a:solidFill>
                <a:srgbClr val="FF0000"/>
              </a:solidFill>
              <a:latin typeface="Cambria Math" pitchFamily="18" charset="0"/>
            </a:endParaRPr>
          </a:p>
        </p:txBody>
      </p:sp>
      <p:sp>
        <p:nvSpPr>
          <p:cNvPr id="32" name="TextBox 31"/>
          <p:cNvSpPr txBox="1"/>
          <p:nvPr/>
        </p:nvSpPr>
        <p:spPr>
          <a:xfrm>
            <a:off x="5844911" y="3935556"/>
            <a:ext cx="496761" cy="492443"/>
          </a:xfrm>
          <a:prstGeom prst="rect">
            <a:avLst/>
          </a:prstGeom>
          <a:noFill/>
        </p:spPr>
        <p:txBody>
          <a:bodyPr wrap="square" rtlCol="0">
            <a:spAutoFit/>
          </a:bodyPr>
          <a:lstStyle/>
          <a:p>
            <a:pPr>
              <a:lnSpc>
                <a:spcPct val="130000"/>
              </a:lnSpc>
            </a:pPr>
            <a:r>
              <a:rPr kumimoji="1" lang="en-US" altLang="zh-CN" sz="2000" b="1" dirty="0">
                <a:solidFill>
                  <a:srgbClr val="FF0000"/>
                </a:solidFill>
                <a:latin typeface="Cambria Math" pitchFamily="18" charset="0"/>
                <a:ea typeface="Cambria Math" pitchFamily="18" charset="0"/>
              </a:rPr>
              <a:t>X</a:t>
            </a:r>
            <a:r>
              <a:rPr kumimoji="1" lang="en-US" altLang="zh-CN" sz="2000" b="1" baseline="-25000" dirty="0">
                <a:solidFill>
                  <a:srgbClr val="FF0000"/>
                </a:solidFill>
                <a:latin typeface="Cambria Math" pitchFamily="18" charset="0"/>
                <a:ea typeface="Cambria Math" pitchFamily="18" charset="0"/>
              </a:rPr>
              <a:t>N</a:t>
            </a:r>
            <a:endParaRPr lang="zh-CN" altLang="en-US" sz="2000" dirty="0">
              <a:solidFill>
                <a:srgbClr val="FF0000"/>
              </a:solidFill>
              <a:latin typeface="Cambria Math" pitchFamily="18" charset="0"/>
              <a:ea typeface="+mj-ea"/>
            </a:endParaRPr>
          </a:p>
        </p:txBody>
      </p:sp>
      <p:sp>
        <p:nvSpPr>
          <p:cNvPr id="33" name="TextBox 32"/>
          <p:cNvSpPr txBox="1"/>
          <p:nvPr/>
        </p:nvSpPr>
        <p:spPr>
          <a:xfrm>
            <a:off x="7743948" y="3950249"/>
            <a:ext cx="1160364" cy="492443"/>
          </a:xfrm>
          <a:prstGeom prst="rect">
            <a:avLst/>
          </a:prstGeom>
          <a:noFill/>
        </p:spPr>
        <p:txBody>
          <a:bodyPr wrap="square" rtlCol="0">
            <a:spAutoFit/>
          </a:bodyPr>
          <a:lstStyle/>
          <a:p>
            <a:pPr algn="ctr">
              <a:lnSpc>
                <a:spcPct val="130000"/>
              </a:lnSpc>
            </a:pPr>
            <a:r>
              <a:rPr kumimoji="1" lang="en-US" altLang="zh-CN" sz="2000" b="1" dirty="0">
                <a:solidFill>
                  <a:srgbClr val="FF0000"/>
                </a:solidFill>
                <a:latin typeface="Cambria Math" pitchFamily="18" charset="0"/>
                <a:ea typeface="Cambria Math" pitchFamily="18" charset="0"/>
              </a:rPr>
              <a:t>X</a:t>
            </a:r>
            <a:r>
              <a:rPr kumimoji="1" lang="en-US" altLang="zh-CN" sz="2000" b="1" baseline="-25000" dirty="0">
                <a:solidFill>
                  <a:srgbClr val="FF0000"/>
                </a:solidFill>
                <a:latin typeface="Cambria Math" pitchFamily="18" charset="0"/>
                <a:ea typeface="Cambria Math" pitchFamily="18" charset="0"/>
              </a:rPr>
              <a:t>B </a:t>
            </a:r>
            <a:r>
              <a:rPr kumimoji="1" lang="en-US" altLang="zh-CN" sz="2000" b="1" dirty="0">
                <a:solidFill>
                  <a:srgbClr val="FF0000"/>
                </a:solidFill>
                <a:latin typeface="Cambria Math" pitchFamily="18" charset="0"/>
                <a:ea typeface="Cambria Math" pitchFamily="18" charset="0"/>
              </a:rPr>
              <a:t>/ X </a:t>
            </a:r>
            <a:r>
              <a:rPr kumimoji="1" lang="en-US" altLang="zh-CN" sz="2000" b="1" baseline="-25000" dirty="0">
                <a:solidFill>
                  <a:srgbClr val="FF0000"/>
                </a:solidFill>
                <a:latin typeface="Cambria Math" pitchFamily="18" charset="0"/>
                <a:ea typeface="Cambria Math" pitchFamily="18" charset="0"/>
              </a:rPr>
              <a:t>S</a:t>
            </a:r>
            <a:endParaRPr lang="zh-CN" altLang="en-US" sz="2000" dirty="0">
              <a:solidFill>
                <a:srgbClr val="FF0000"/>
              </a:solidFill>
              <a:latin typeface="Cambria Math" pitchFamily="18" charset="0"/>
            </a:endParaRPr>
          </a:p>
        </p:txBody>
      </p:sp>
      <p:sp>
        <p:nvSpPr>
          <p:cNvPr id="34" name="TextBox 33"/>
          <p:cNvSpPr txBox="1"/>
          <p:nvPr/>
        </p:nvSpPr>
        <p:spPr>
          <a:xfrm>
            <a:off x="4423900" y="4204389"/>
            <a:ext cx="496761" cy="492443"/>
          </a:xfrm>
          <a:prstGeom prst="rect">
            <a:avLst/>
          </a:prstGeom>
          <a:noFill/>
        </p:spPr>
        <p:txBody>
          <a:bodyPr wrap="square" rtlCol="0">
            <a:spAutoFit/>
          </a:bodyPr>
          <a:lstStyle/>
          <a:p>
            <a:pPr>
              <a:lnSpc>
                <a:spcPct val="130000"/>
              </a:lnSpc>
            </a:pPr>
            <a:r>
              <a:rPr kumimoji="1" lang="en-US" altLang="zh-CN" sz="2000" b="1" dirty="0">
                <a:solidFill>
                  <a:srgbClr val="FF0000"/>
                </a:solidFill>
                <a:latin typeface="Cambria Math" pitchFamily="18" charset="0"/>
                <a:ea typeface="Cambria Math" pitchFamily="18" charset="0"/>
              </a:rPr>
              <a:t>b</a:t>
            </a:r>
            <a:endParaRPr lang="zh-CN" altLang="en-US" sz="2000" dirty="0">
              <a:solidFill>
                <a:srgbClr val="FF0000"/>
              </a:solidFill>
              <a:latin typeface="Cambria Math" pitchFamily="18" charset="0"/>
              <a:ea typeface="+mj-ea"/>
            </a:endParaRPr>
          </a:p>
        </p:txBody>
      </p:sp>
      <p:sp>
        <p:nvSpPr>
          <p:cNvPr id="35" name="TextBox 34"/>
          <p:cNvSpPr txBox="1"/>
          <p:nvPr/>
        </p:nvSpPr>
        <p:spPr>
          <a:xfrm>
            <a:off x="5844910" y="4529535"/>
            <a:ext cx="496763" cy="492443"/>
          </a:xfrm>
          <a:prstGeom prst="rect">
            <a:avLst/>
          </a:prstGeom>
          <a:noFill/>
        </p:spPr>
        <p:txBody>
          <a:bodyPr wrap="square" rtlCol="0">
            <a:spAutoFit/>
          </a:bodyPr>
          <a:lstStyle/>
          <a:p>
            <a:pPr>
              <a:lnSpc>
                <a:spcPct val="130000"/>
              </a:lnSpc>
            </a:pPr>
            <a:r>
              <a:rPr kumimoji="1" lang="en-US" altLang="zh-CN" sz="2000" b="1" dirty="0">
                <a:solidFill>
                  <a:srgbClr val="FF0000"/>
                </a:solidFill>
                <a:latin typeface="Cambria Math" pitchFamily="18" charset="0"/>
                <a:ea typeface="Cambria Math" pitchFamily="18" charset="0"/>
              </a:rPr>
              <a:t>N</a:t>
            </a:r>
            <a:endParaRPr lang="zh-CN" altLang="en-US" sz="2000" dirty="0">
              <a:solidFill>
                <a:srgbClr val="FF0000"/>
              </a:solidFill>
              <a:latin typeface="Cambria Math" pitchFamily="18" charset="0"/>
              <a:ea typeface="+mj-ea"/>
            </a:endParaRPr>
          </a:p>
        </p:txBody>
      </p:sp>
      <p:sp>
        <p:nvSpPr>
          <p:cNvPr id="36" name="TextBox 35"/>
          <p:cNvSpPr txBox="1"/>
          <p:nvPr/>
        </p:nvSpPr>
        <p:spPr>
          <a:xfrm>
            <a:off x="7748066" y="4522061"/>
            <a:ext cx="1152128" cy="492443"/>
          </a:xfrm>
          <a:prstGeom prst="rect">
            <a:avLst/>
          </a:prstGeom>
          <a:noFill/>
        </p:spPr>
        <p:txBody>
          <a:bodyPr wrap="square" rtlCol="0">
            <a:spAutoFit/>
          </a:bodyPr>
          <a:lstStyle/>
          <a:p>
            <a:pPr algn="ctr">
              <a:lnSpc>
                <a:spcPct val="130000"/>
              </a:lnSpc>
            </a:pPr>
            <a:r>
              <a:rPr kumimoji="1" lang="en-US" altLang="zh-CN" sz="2000" b="1" dirty="0">
                <a:solidFill>
                  <a:srgbClr val="FF0000"/>
                </a:solidFill>
                <a:latin typeface="Cambria Math" pitchFamily="18" charset="0"/>
                <a:ea typeface="Cambria Math" pitchFamily="18" charset="0"/>
              </a:rPr>
              <a:t>B</a:t>
            </a:r>
            <a:r>
              <a:rPr kumimoji="1" lang="zh-CN" altLang="en-US" sz="2000" b="1" dirty="0">
                <a:solidFill>
                  <a:srgbClr val="FF0000"/>
                </a:solidFill>
                <a:latin typeface="Cambria Math" pitchFamily="18" charset="0"/>
                <a:ea typeface="Cambria Math" pitchFamily="18" charset="0"/>
              </a:rPr>
              <a:t> </a:t>
            </a:r>
            <a:r>
              <a:rPr kumimoji="1" lang="en-US" altLang="zh-CN" sz="2000" b="1" dirty="0">
                <a:solidFill>
                  <a:srgbClr val="FF0000"/>
                </a:solidFill>
                <a:latin typeface="Cambria Math" pitchFamily="18" charset="0"/>
                <a:ea typeface="Cambria Math" pitchFamily="18" charset="0"/>
              </a:rPr>
              <a:t>/ S </a:t>
            </a:r>
            <a:endParaRPr lang="zh-CN" altLang="en-US" sz="2000" dirty="0">
              <a:solidFill>
                <a:srgbClr val="FF0000"/>
              </a:solidFill>
              <a:latin typeface="Cambria Math" pitchFamily="18" charset="0"/>
              <a:ea typeface="+mj-ea"/>
            </a:endParaRPr>
          </a:p>
        </p:txBody>
      </p:sp>
      <p:sp>
        <p:nvSpPr>
          <p:cNvPr id="23" name="矩形 22"/>
          <p:cNvSpPr/>
          <p:nvPr/>
        </p:nvSpPr>
        <p:spPr>
          <a:xfrm>
            <a:off x="3679564" y="4311704"/>
            <a:ext cx="407484" cy="369332"/>
          </a:xfrm>
          <a:prstGeom prst="rect">
            <a:avLst/>
          </a:prstGeom>
        </p:spPr>
        <p:txBody>
          <a:bodyPr wrap="none">
            <a:spAutoFit/>
          </a:bodyPr>
          <a:lstStyle/>
          <a:p>
            <a:r>
              <a:rPr kumimoji="1" lang="en-US" altLang="zh-CN" b="1" dirty="0">
                <a:solidFill>
                  <a:srgbClr val="FF0000"/>
                </a:solidFill>
                <a:latin typeface="Cambria Math" pitchFamily="18" charset="0"/>
                <a:ea typeface="Cambria Math" pitchFamily="18" charset="0"/>
              </a:rPr>
              <a:t>X</a:t>
            </a:r>
            <a:r>
              <a:rPr kumimoji="1" lang="en-US" altLang="zh-CN" b="1" baseline="-25000" dirty="0">
                <a:solidFill>
                  <a:srgbClr val="FF0000"/>
                </a:solidFill>
                <a:latin typeface="Cambria Math" pitchFamily="18" charset="0"/>
                <a:ea typeface="Cambria Math" pitchFamily="18" charset="0"/>
              </a:rPr>
              <a:t>B</a:t>
            </a:r>
            <a:endParaRPr lang="zh-CN" altLang="en-US" dirty="0"/>
          </a:p>
        </p:txBody>
      </p:sp>
      <p:sp>
        <p:nvSpPr>
          <p:cNvPr id="37" name="矩形 36"/>
          <p:cNvSpPr/>
          <p:nvPr/>
        </p:nvSpPr>
        <p:spPr>
          <a:xfrm>
            <a:off x="3101992" y="4291832"/>
            <a:ext cx="405880" cy="369332"/>
          </a:xfrm>
          <a:prstGeom prst="rect">
            <a:avLst/>
          </a:prstGeom>
        </p:spPr>
        <p:txBody>
          <a:bodyPr wrap="none">
            <a:spAutoFit/>
          </a:bodyPr>
          <a:lstStyle/>
          <a:p>
            <a:r>
              <a:rPr kumimoji="1" lang="en-US" altLang="zh-CN" b="1" dirty="0">
                <a:solidFill>
                  <a:srgbClr val="FF0000"/>
                </a:solidFill>
                <a:latin typeface="Cambria Math" pitchFamily="18" charset="0"/>
                <a:ea typeface="Cambria Math" pitchFamily="18" charset="0"/>
              </a:rPr>
              <a:t>C</a:t>
            </a:r>
            <a:r>
              <a:rPr kumimoji="1" lang="en-US" altLang="zh-CN" b="1" baseline="-25000" dirty="0">
                <a:solidFill>
                  <a:srgbClr val="FF0000"/>
                </a:solidFill>
                <a:latin typeface="Cambria Math" pitchFamily="18" charset="0"/>
                <a:ea typeface="Cambria Math" pitchFamily="18" charset="0"/>
              </a:rPr>
              <a:t>B</a:t>
            </a:r>
            <a:endParaRPr lang="zh-CN" altLang="en-US" dirty="0"/>
          </a:p>
        </p:txBody>
      </p:sp>
    </p:spTree>
    <p:extLst>
      <p:ext uri="{BB962C8B-B14F-4D97-AF65-F5344CB8AC3E}">
        <p14:creationId xmlns:p14="http://schemas.microsoft.com/office/powerpoint/2010/main" val="3475339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graphicFrame>
        <p:nvGraphicFramePr>
          <p:cNvPr id="9" name="Object 2"/>
          <p:cNvGraphicFramePr>
            <a:graphicFrameLocks/>
          </p:cNvGraphicFramePr>
          <p:nvPr>
            <p:extLst>
              <p:ext uri="{D42A27DB-BD31-4B8C-83A1-F6EECF244321}">
                <p14:modId xmlns:p14="http://schemas.microsoft.com/office/powerpoint/2010/main" val="4277155603"/>
              </p:ext>
            </p:extLst>
          </p:nvPr>
        </p:nvGraphicFramePr>
        <p:xfrm>
          <a:off x="1199458" y="1330326"/>
          <a:ext cx="6215063" cy="3238500"/>
        </p:xfrm>
        <a:graphic>
          <a:graphicData uri="http://schemas.openxmlformats.org/presentationml/2006/ole">
            <mc:AlternateContent xmlns:mc="http://schemas.openxmlformats.org/markup-compatibility/2006">
              <mc:Choice xmlns:v="urn:schemas-microsoft-com:vml" Requires="v">
                <p:oleObj spid="_x0000_s4373" name="Equation" r:id="rId8" imgW="2324100" imgH="1371600" progId="">
                  <p:embed/>
                </p:oleObj>
              </mc:Choice>
              <mc:Fallback>
                <p:oleObj name="Equation" r:id="rId8" imgW="2324100" imgH="1371600" progId="">
                  <p:embed/>
                  <p:pic>
                    <p:nvPicPr>
                      <p:cNvPr id="0" name="Picture 27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9458" y="1330326"/>
                        <a:ext cx="6215063" cy="323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3"/>
          <p:cNvSpPr>
            <a:spLocks noChangeShapeType="1"/>
          </p:cNvSpPr>
          <p:nvPr/>
        </p:nvSpPr>
        <p:spPr bwMode="auto">
          <a:xfrm>
            <a:off x="1631801" y="1368079"/>
            <a:ext cx="0" cy="302418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
          <p:cNvSpPr>
            <a:spLocks noChangeShapeType="1"/>
          </p:cNvSpPr>
          <p:nvPr/>
        </p:nvSpPr>
        <p:spPr bwMode="auto">
          <a:xfrm>
            <a:off x="2208063" y="1368079"/>
            <a:ext cx="0" cy="302418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5"/>
          <p:cNvSpPr>
            <a:spLocks noChangeShapeType="1"/>
          </p:cNvSpPr>
          <p:nvPr/>
        </p:nvSpPr>
        <p:spPr bwMode="auto">
          <a:xfrm>
            <a:off x="3000227" y="1368079"/>
            <a:ext cx="0" cy="302418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6"/>
          <p:cNvSpPr>
            <a:spLocks noChangeShapeType="1"/>
          </p:cNvSpPr>
          <p:nvPr/>
        </p:nvSpPr>
        <p:spPr bwMode="auto">
          <a:xfrm>
            <a:off x="912665" y="1945928"/>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7"/>
          <p:cNvSpPr>
            <a:spLocks noChangeShapeType="1"/>
          </p:cNvSpPr>
          <p:nvPr/>
        </p:nvSpPr>
        <p:spPr bwMode="auto">
          <a:xfrm>
            <a:off x="912665" y="2449165"/>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8"/>
          <p:cNvSpPr>
            <a:spLocks noChangeShapeType="1"/>
          </p:cNvSpPr>
          <p:nvPr/>
        </p:nvSpPr>
        <p:spPr bwMode="auto">
          <a:xfrm>
            <a:off x="912665" y="4104928"/>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Rectangle 9"/>
          <p:cNvSpPr>
            <a:spLocks noChangeArrowheads="1"/>
          </p:cNvSpPr>
          <p:nvPr/>
        </p:nvSpPr>
        <p:spPr bwMode="auto">
          <a:xfrm>
            <a:off x="5376714" y="1944341"/>
            <a:ext cx="2089151" cy="2160588"/>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18" name="Rectangle 10"/>
              <p:cNvSpPr>
                <a:spLocks noChangeArrowheads="1"/>
              </p:cNvSpPr>
              <p:nvPr/>
            </p:nvSpPr>
            <p:spPr bwMode="auto">
              <a:xfrm>
                <a:off x="4488184" y="5192738"/>
                <a:ext cx="9573072" cy="18571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spcBef>
                    <a:spcPct val="0"/>
                  </a:spcBef>
                </a:pPr>
                <a14:m>
                  <m:oMathPara xmlns:m="http://schemas.openxmlformats.org/officeDocument/2006/math">
                    <m:oMathParaPr>
                      <m:jc m:val="left"/>
                    </m:oMathParaPr>
                    <m:oMath xmlns:m="http://schemas.openxmlformats.org/officeDocument/2006/math">
                      <m:sSub>
                        <m:sSubPr>
                          <m:ctrlPr>
                            <a:rPr lang="en-US" altLang="zh-CN" sz="2400" b="1" i="1" smtClean="0">
                              <a:solidFill>
                                <a:srgbClr val="5F5F5F"/>
                              </a:solidFill>
                              <a:latin typeface="Cambria Math" panose="02040503050406030204" pitchFamily="18" charset="0"/>
                              <a:ea typeface="微软雅黑" panose="020B0503020204020204" pitchFamily="34" charset="-122"/>
                            </a:rPr>
                          </m:ctrlPr>
                        </m:sSubPr>
                        <m:e>
                          <m:r>
                            <a:rPr lang="zh-CN" altLang="en-US" sz="2400" b="1" i="1">
                              <a:solidFill>
                                <a:srgbClr val="5F5F5F"/>
                              </a:solidFill>
                              <a:latin typeface="Cambria Math"/>
                              <a:ea typeface="微软雅黑" panose="020B0503020204020204" pitchFamily="34" charset="-122"/>
                            </a:rPr>
                            <m:t>𝝈</m:t>
                          </m:r>
                        </m:e>
                        <m:sub>
                          <m:r>
                            <a:rPr lang="en-US" altLang="zh-CN" sz="2400" b="1" i="1">
                              <a:solidFill>
                                <a:srgbClr val="5F5F5F"/>
                              </a:solidFill>
                              <a:latin typeface="Cambria Math"/>
                              <a:ea typeface="微软雅黑" panose="020B0503020204020204" pitchFamily="34" charset="-122"/>
                            </a:rPr>
                            <m:t>𝒋</m:t>
                          </m:r>
                        </m:sub>
                      </m:sSub>
                      <m:r>
                        <a:rPr lang="en-US" altLang="zh-CN" sz="2400" b="1" i="1">
                          <a:solidFill>
                            <a:srgbClr val="5F5F5F"/>
                          </a:solidFill>
                          <a:latin typeface="Cambria Math"/>
                          <a:ea typeface="微软雅黑" panose="020B0503020204020204" pitchFamily="34" charset="-122"/>
                        </a:rPr>
                        <m:t>=</m:t>
                      </m:r>
                      <m:sSub>
                        <m:sSubPr>
                          <m:ctrlPr>
                            <a:rPr lang="en-US" altLang="zh-CN" sz="2400" b="1" i="1">
                              <a:solidFill>
                                <a:srgbClr val="5F5F5F"/>
                              </a:solidFill>
                              <a:latin typeface="Cambria Math" panose="02040503050406030204" pitchFamily="18" charset="0"/>
                              <a:ea typeface="微软雅黑" panose="020B0503020204020204" pitchFamily="34" charset="-122"/>
                            </a:rPr>
                          </m:ctrlPr>
                        </m:sSubPr>
                        <m:e>
                          <m:r>
                            <a:rPr lang="en-US" altLang="zh-CN" sz="2400" b="1" i="1">
                              <a:solidFill>
                                <a:srgbClr val="5F5F5F"/>
                              </a:solidFill>
                              <a:latin typeface="Cambria Math"/>
                              <a:ea typeface="微软雅黑" panose="020B0503020204020204" pitchFamily="34" charset="-122"/>
                            </a:rPr>
                            <m:t>𝑪</m:t>
                          </m:r>
                        </m:e>
                        <m:sub>
                          <m:r>
                            <a:rPr lang="en-US" altLang="zh-CN" sz="2400" b="1" i="1">
                              <a:solidFill>
                                <a:srgbClr val="5F5F5F"/>
                              </a:solidFill>
                              <a:latin typeface="Cambria Math"/>
                              <a:ea typeface="微软雅黑" panose="020B0503020204020204" pitchFamily="34" charset="-122"/>
                            </a:rPr>
                            <m:t>𝑵</m:t>
                          </m:r>
                        </m:sub>
                      </m:sSub>
                      <m:r>
                        <a:rPr lang="en-US" altLang="zh-CN" sz="2400" b="1" i="1">
                          <a:solidFill>
                            <a:srgbClr val="5F5F5F"/>
                          </a:solidFill>
                          <a:latin typeface="Cambria Math"/>
                          <a:ea typeface="微软雅黑" panose="020B0503020204020204" pitchFamily="34" charset="-122"/>
                        </a:rPr>
                        <m:t>−</m:t>
                      </m:r>
                      <m:sSub>
                        <m:sSubPr>
                          <m:ctrlPr>
                            <a:rPr lang="en-US" altLang="zh-CN" sz="2400" b="1" i="1">
                              <a:solidFill>
                                <a:srgbClr val="5F5F5F"/>
                              </a:solidFill>
                              <a:latin typeface="Cambria Math" panose="02040503050406030204" pitchFamily="18" charset="0"/>
                              <a:ea typeface="微软雅黑" panose="020B0503020204020204" pitchFamily="34" charset="-122"/>
                            </a:rPr>
                          </m:ctrlPr>
                        </m:sSubPr>
                        <m:e>
                          <m:r>
                            <a:rPr lang="en-US" altLang="zh-CN" sz="2400" b="1" i="1">
                              <a:solidFill>
                                <a:srgbClr val="5F5F5F"/>
                              </a:solidFill>
                              <a:latin typeface="Cambria Math"/>
                              <a:ea typeface="微软雅黑" panose="020B0503020204020204" pitchFamily="34" charset="-122"/>
                            </a:rPr>
                            <m:t>𝑪</m:t>
                          </m:r>
                        </m:e>
                        <m:sub>
                          <m:r>
                            <a:rPr lang="en-US" altLang="zh-CN" sz="2400" b="1" i="1">
                              <a:solidFill>
                                <a:srgbClr val="5F5F5F"/>
                              </a:solidFill>
                              <a:latin typeface="Cambria Math"/>
                              <a:ea typeface="微软雅黑" panose="020B0503020204020204" pitchFamily="34" charset="-122"/>
                            </a:rPr>
                            <m:t>𝑩</m:t>
                          </m:r>
                        </m:sub>
                      </m:sSub>
                      <m:sSup>
                        <m:sSupPr>
                          <m:ctrlPr>
                            <a:rPr lang="en-US" altLang="zh-CN" sz="2400" b="1" i="1">
                              <a:solidFill>
                                <a:srgbClr val="5F5F5F"/>
                              </a:solidFill>
                              <a:latin typeface="Cambria Math" panose="02040503050406030204" pitchFamily="18" charset="0"/>
                              <a:ea typeface="微软雅黑" panose="020B0503020204020204" pitchFamily="34" charset="-122"/>
                            </a:rPr>
                          </m:ctrlPr>
                        </m:sSupPr>
                        <m:e>
                          <m:r>
                            <a:rPr lang="en-US" altLang="zh-CN" sz="2400" b="1" i="1">
                              <a:solidFill>
                                <a:srgbClr val="5F5F5F"/>
                              </a:solidFill>
                              <a:latin typeface="Cambria Math"/>
                              <a:ea typeface="微软雅黑" panose="020B0503020204020204" pitchFamily="34" charset="-122"/>
                            </a:rPr>
                            <m:t>𝑩</m:t>
                          </m:r>
                        </m:e>
                        <m:sup>
                          <m:r>
                            <a:rPr lang="en-US" altLang="zh-CN" sz="2400" b="1" i="1">
                              <a:solidFill>
                                <a:srgbClr val="5F5F5F"/>
                              </a:solidFill>
                              <a:latin typeface="Cambria Math"/>
                              <a:ea typeface="微软雅黑" panose="020B0503020204020204" pitchFamily="34" charset="-122"/>
                            </a:rPr>
                            <m:t>−</m:t>
                          </m:r>
                          <m:r>
                            <a:rPr lang="en-US" altLang="zh-CN" sz="2400" b="1" i="1">
                              <a:solidFill>
                                <a:srgbClr val="5F5F5F"/>
                              </a:solidFill>
                              <a:latin typeface="Cambria Math"/>
                              <a:ea typeface="微软雅黑" panose="020B0503020204020204" pitchFamily="34" charset="-122"/>
                            </a:rPr>
                            <m:t>𝟏</m:t>
                          </m:r>
                        </m:sup>
                      </m:sSup>
                      <m:r>
                        <a:rPr lang="en-US" altLang="zh-CN" sz="2400" b="1" i="1">
                          <a:solidFill>
                            <a:srgbClr val="5F5F5F"/>
                          </a:solidFill>
                          <a:latin typeface="Cambria Math"/>
                          <a:ea typeface="微软雅黑" panose="020B0503020204020204" pitchFamily="34" charset="-122"/>
                        </a:rPr>
                        <m:t>𝑵</m:t>
                      </m:r>
                    </m:oMath>
                  </m:oMathPara>
                </a14:m>
                <a:endParaRPr lang="en-US" altLang="zh-CN" sz="2400" b="1" i="1" dirty="0">
                  <a:solidFill>
                    <a:srgbClr val="5F5F5F"/>
                  </a:solidFill>
                  <a:latin typeface="Cambria Math"/>
                  <a:ea typeface="微软雅黑" panose="020B0503020204020204" pitchFamily="34" charset="-122"/>
                </a:endParaRPr>
              </a:p>
              <a:p>
                <a:pPr lvl="0">
                  <a:spcBef>
                    <a:spcPct val="0"/>
                  </a:spcBef>
                </a:pPr>
                <a14:m>
                  <m:oMathPara xmlns:m="http://schemas.openxmlformats.org/officeDocument/2006/math">
                    <m:oMathParaPr>
                      <m:jc m:val="left"/>
                    </m:oMathParaPr>
                    <m:oMath xmlns:m="http://schemas.openxmlformats.org/officeDocument/2006/math">
                      <m:r>
                        <a:rPr lang="en-US" altLang="zh-CN" sz="2400" b="1" i="1">
                          <a:solidFill>
                            <a:srgbClr val="5F5F5F"/>
                          </a:solidFill>
                          <a:latin typeface="Cambria Math"/>
                          <a:ea typeface="微软雅黑" panose="020B0503020204020204" pitchFamily="34" charset="-122"/>
                        </a:rPr>
                        <m:t>=</m:t>
                      </m:r>
                      <m:d>
                        <m:dPr>
                          <m:ctrlPr>
                            <a:rPr lang="en-US" altLang="zh-CN" sz="2400" b="1" i="1">
                              <a:solidFill>
                                <a:srgbClr val="5F5F5F"/>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400" b="1" i="1">
                                  <a:solidFill>
                                    <a:srgbClr val="5F5F5F"/>
                                  </a:solidFill>
                                  <a:latin typeface="Cambria Math" panose="02040503050406030204" pitchFamily="18" charset="0"/>
                                  <a:ea typeface="微软雅黑" panose="020B0503020204020204" pitchFamily="34" charset="-122"/>
                                </a:rPr>
                              </m:ctrlPr>
                            </m:mPr>
                            <m:mr>
                              <m:e>
                                <m:r>
                                  <m:rPr>
                                    <m:brk m:alnAt="7"/>
                                  </m:rPr>
                                  <a:rPr lang="en-US" altLang="zh-CN" sz="2400" b="1" i="1">
                                    <a:solidFill>
                                      <a:srgbClr val="5F5F5F"/>
                                    </a:solidFill>
                                    <a:latin typeface="Cambria Math"/>
                                    <a:ea typeface="微软雅黑" panose="020B0503020204020204" pitchFamily="34" charset="-122"/>
                                  </a:rPr>
                                  <m:t>𝟐</m:t>
                                </m:r>
                              </m:e>
                              <m:e>
                                <m:r>
                                  <a:rPr lang="en-US" altLang="zh-CN" sz="2400" b="1" i="1">
                                    <a:solidFill>
                                      <a:srgbClr val="5F5F5F"/>
                                    </a:solidFill>
                                    <a:latin typeface="Cambria Math"/>
                                    <a:ea typeface="微软雅黑" panose="020B0503020204020204" pitchFamily="34" charset="-122"/>
                                  </a:rPr>
                                  <m:t>𝟑</m:t>
                                </m:r>
                              </m:e>
                              <m:e>
                                <m:r>
                                  <a:rPr lang="en-US" altLang="zh-CN" sz="2400" b="1" i="1">
                                    <a:solidFill>
                                      <a:srgbClr val="5F5F5F"/>
                                    </a:solidFill>
                                    <a:latin typeface="Cambria Math"/>
                                    <a:ea typeface="微软雅黑" panose="020B0503020204020204" pitchFamily="34" charset="-122"/>
                                  </a:rPr>
                                  <m:t>𝟏</m:t>
                                </m:r>
                              </m:e>
                            </m:mr>
                          </m:m>
                        </m:e>
                      </m:d>
                      <m:r>
                        <a:rPr lang="en-US" altLang="zh-CN" sz="2400" b="1" i="1">
                          <a:solidFill>
                            <a:srgbClr val="5F5F5F"/>
                          </a:solidFill>
                          <a:latin typeface="Cambria Math"/>
                          <a:ea typeface="微软雅黑" panose="020B0503020204020204" pitchFamily="34" charset="-122"/>
                        </a:rPr>
                        <m:t>−</m:t>
                      </m:r>
                      <m:d>
                        <m:dPr>
                          <m:ctrlPr>
                            <a:rPr lang="en-US" altLang="zh-CN" sz="2400" b="1" i="1">
                              <a:solidFill>
                                <a:srgbClr val="5F5F5F"/>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400" b="1" i="1">
                                  <a:solidFill>
                                    <a:srgbClr val="5F5F5F"/>
                                  </a:solidFill>
                                  <a:latin typeface="Cambria Math" panose="02040503050406030204" pitchFamily="18" charset="0"/>
                                  <a:ea typeface="微软雅黑" panose="020B0503020204020204" pitchFamily="34" charset="-122"/>
                                </a:rPr>
                              </m:ctrlPr>
                            </m:mPr>
                            <m:mr>
                              <m:e>
                                <m:r>
                                  <m:rPr>
                                    <m:brk m:alnAt="7"/>
                                  </m:rPr>
                                  <a:rPr lang="en-US" altLang="zh-CN" sz="2400" b="1" i="1">
                                    <a:solidFill>
                                      <a:srgbClr val="5F5F5F"/>
                                    </a:solidFill>
                                    <a:latin typeface="Cambria Math"/>
                                    <a:ea typeface="微软雅黑" panose="020B0503020204020204" pitchFamily="34" charset="-122"/>
                                  </a:rPr>
                                  <m:t>𝟎</m:t>
                                </m:r>
                              </m:e>
                              <m:e>
                                <m:r>
                                  <a:rPr lang="en-US" altLang="zh-CN" sz="2400" b="1" i="1">
                                    <a:solidFill>
                                      <a:srgbClr val="5F5F5F"/>
                                    </a:solidFill>
                                    <a:latin typeface="Cambria Math"/>
                                    <a:ea typeface="微软雅黑" panose="020B0503020204020204" pitchFamily="34" charset="-122"/>
                                  </a:rPr>
                                  <m:t>𝟎</m:t>
                                </m:r>
                              </m:e>
                              <m:e>
                                <m:r>
                                  <a:rPr lang="en-US" altLang="zh-CN" sz="2400" b="1" i="1">
                                    <a:solidFill>
                                      <a:srgbClr val="5F5F5F"/>
                                    </a:solidFill>
                                    <a:latin typeface="Cambria Math"/>
                                    <a:ea typeface="微软雅黑" panose="020B0503020204020204" pitchFamily="34" charset="-122"/>
                                  </a:rPr>
                                  <m:t>𝟎</m:t>
                                </m:r>
                              </m:e>
                            </m:mr>
                          </m:m>
                        </m:e>
                      </m:d>
                      <m:d>
                        <m:dPr>
                          <m:ctrlPr>
                            <a:rPr lang="en-US" altLang="zh-CN" sz="2400" b="1" i="1">
                              <a:solidFill>
                                <a:srgbClr val="5F5F5F"/>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400" b="1" i="1">
                                  <a:solidFill>
                                    <a:srgbClr val="5F5F5F"/>
                                  </a:solidFill>
                                  <a:latin typeface="Cambria Math" panose="02040503050406030204" pitchFamily="18" charset="0"/>
                                  <a:ea typeface="微软雅黑" panose="020B0503020204020204" pitchFamily="34" charset="-122"/>
                                </a:rPr>
                              </m:ctrlPr>
                            </m:mPr>
                            <m:mr>
                              <m:e>
                                <m:r>
                                  <m:rPr>
                                    <m:brk m:alnAt="7"/>
                                  </m:rPr>
                                  <a:rPr lang="en-US" altLang="zh-CN" sz="2400" b="1" i="1">
                                    <a:solidFill>
                                      <a:srgbClr val="5F5F5F"/>
                                    </a:solidFill>
                                    <a:latin typeface="Cambria Math"/>
                                    <a:ea typeface="微软雅黑" panose="020B0503020204020204" pitchFamily="34" charset="-122"/>
                                  </a:rPr>
                                  <m:t>𝟏</m:t>
                                </m:r>
                              </m:e>
                              <m:e>
                                <m:r>
                                  <a:rPr lang="en-US" altLang="zh-CN" sz="2400" b="1" i="1">
                                    <a:solidFill>
                                      <a:srgbClr val="5F5F5F"/>
                                    </a:solidFill>
                                    <a:latin typeface="Cambria Math"/>
                                    <a:ea typeface="微软雅黑" panose="020B0503020204020204" pitchFamily="34" charset="-122"/>
                                  </a:rPr>
                                  <m:t>𝟑</m:t>
                                </m:r>
                              </m:e>
                              <m:e>
                                <m:r>
                                  <a:rPr lang="en-US" altLang="zh-CN" sz="2400" b="1" i="1">
                                    <a:solidFill>
                                      <a:srgbClr val="5F5F5F"/>
                                    </a:solidFill>
                                    <a:latin typeface="Cambria Math"/>
                                    <a:ea typeface="微软雅黑" panose="020B0503020204020204" pitchFamily="34" charset="-122"/>
                                  </a:rPr>
                                  <m:t>𝟏</m:t>
                                </m:r>
                              </m:e>
                            </m:mr>
                            <m:mr>
                              <m:e>
                                <m:r>
                                  <a:rPr lang="en-US" altLang="zh-CN" sz="2400" b="1" i="1">
                                    <a:solidFill>
                                      <a:srgbClr val="5F5F5F"/>
                                    </a:solidFill>
                                    <a:latin typeface="Cambria Math"/>
                                    <a:ea typeface="微软雅黑" panose="020B0503020204020204" pitchFamily="34" charset="-122"/>
                                  </a:rPr>
                                  <m:t>𝟐</m:t>
                                </m:r>
                              </m:e>
                              <m:e>
                                <m:r>
                                  <a:rPr lang="en-US" altLang="zh-CN" sz="2400" b="1" i="1">
                                    <a:solidFill>
                                      <a:srgbClr val="5F5F5F"/>
                                    </a:solidFill>
                                    <a:latin typeface="Cambria Math"/>
                                    <a:ea typeface="微软雅黑" panose="020B0503020204020204" pitchFamily="34" charset="-122"/>
                                  </a:rPr>
                                  <m:t>𝟑</m:t>
                                </m:r>
                              </m:e>
                              <m:e>
                                <m:r>
                                  <a:rPr lang="en-US" altLang="zh-CN" sz="2400" b="1" i="1">
                                    <a:solidFill>
                                      <a:srgbClr val="5F5F5F"/>
                                    </a:solidFill>
                                    <a:latin typeface="Cambria Math"/>
                                    <a:ea typeface="微软雅黑" panose="020B0503020204020204" pitchFamily="34" charset="-122"/>
                                  </a:rPr>
                                  <m:t>−</m:t>
                                </m:r>
                                <m:r>
                                  <a:rPr lang="en-US" altLang="zh-CN" sz="2400" b="1" i="1">
                                    <a:solidFill>
                                      <a:srgbClr val="5F5F5F"/>
                                    </a:solidFill>
                                    <a:latin typeface="Cambria Math"/>
                                    <a:ea typeface="微软雅黑" panose="020B0503020204020204" pitchFamily="34" charset="-122"/>
                                  </a:rPr>
                                  <m:t>𝟏</m:t>
                                </m:r>
                              </m:e>
                            </m:mr>
                            <m:mr>
                              <m:e>
                                <m:r>
                                  <a:rPr lang="en-US" altLang="zh-CN" sz="2400" b="1" i="1">
                                    <a:solidFill>
                                      <a:srgbClr val="5F5F5F"/>
                                    </a:solidFill>
                                    <a:latin typeface="Cambria Math"/>
                                    <a:ea typeface="微软雅黑" panose="020B0503020204020204" pitchFamily="34" charset="-122"/>
                                  </a:rPr>
                                  <m:t>𝟏</m:t>
                                </m:r>
                              </m:e>
                              <m:e>
                                <m:r>
                                  <a:rPr lang="en-US" altLang="zh-CN" sz="2400" b="1" i="1">
                                    <a:solidFill>
                                      <a:srgbClr val="5F5F5F"/>
                                    </a:solidFill>
                                    <a:latin typeface="Cambria Math"/>
                                    <a:ea typeface="微软雅黑" panose="020B0503020204020204" pitchFamily="34" charset="-122"/>
                                  </a:rPr>
                                  <m:t>−</m:t>
                                </m:r>
                                <m:r>
                                  <a:rPr lang="en-US" altLang="zh-CN" sz="2400" b="1" i="1">
                                    <a:solidFill>
                                      <a:srgbClr val="5F5F5F"/>
                                    </a:solidFill>
                                    <a:latin typeface="Cambria Math"/>
                                    <a:ea typeface="微软雅黑" panose="020B0503020204020204" pitchFamily="34" charset="-122"/>
                                  </a:rPr>
                                  <m:t>𝟏</m:t>
                                </m:r>
                              </m:e>
                              <m:e>
                                <m:r>
                                  <a:rPr lang="en-US" altLang="zh-CN" sz="2400" b="1" i="1">
                                    <a:solidFill>
                                      <a:srgbClr val="5F5F5F"/>
                                    </a:solidFill>
                                    <a:latin typeface="Cambria Math"/>
                                    <a:ea typeface="微软雅黑" panose="020B0503020204020204" pitchFamily="34" charset="-122"/>
                                  </a:rPr>
                                  <m:t>𝟏</m:t>
                                </m:r>
                              </m:e>
                            </m:mr>
                          </m:m>
                        </m:e>
                      </m:d>
                      <m:r>
                        <a:rPr lang="en-US" altLang="zh-CN" sz="2400" b="1" i="1">
                          <a:solidFill>
                            <a:srgbClr val="5F5F5F"/>
                          </a:solidFill>
                          <a:latin typeface="Cambria Math"/>
                          <a:ea typeface="微软雅黑" panose="020B0503020204020204" pitchFamily="34" charset="-122"/>
                        </a:rPr>
                        <m:t>=</m:t>
                      </m:r>
                      <m:d>
                        <m:dPr>
                          <m:ctrlPr>
                            <a:rPr lang="en-US" altLang="zh-CN" sz="2400" b="1" i="1">
                              <a:solidFill>
                                <a:srgbClr val="5F5F5F"/>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400" b="1" i="1">
                                  <a:solidFill>
                                    <a:srgbClr val="5F5F5F"/>
                                  </a:solidFill>
                                  <a:latin typeface="Cambria Math" panose="02040503050406030204" pitchFamily="18" charset="0"/>
                                  <a:ea typeface="微软雅黑" panose="020B0503020204020204" pitchFamily="34" charset="-122"/>
                                </a:rPr>
                              </m:ctrlPr>
                            </m:mPr>
                            <m:mr>
                              <m:e>
                                <m:r>
                                  <m:rPr>
                                    <m:brk m:alnAt="7"/>
                                  </m:rPr>
                                  <a:rPr lang="en-US" altLang="zh-CN" sz="2400" b="1" i="1">
                                    <a:solidFill>
                                      <a:srgbClr val="5F5F5F"/>
                                    </a:solidFill>
                                    <a:latin typeface="Cambria Math"/>
                                    <a:ea typeface="微软雅黑" panose="020B0503020204020204" pitchFamily="34" charset="-122"/>
                                  </a:rPr>
                                  <m:t>𝟐</m:t>
                                </m:r>
                              </m:e>
                              <m:e>
                                <m:r>
                                  <a:rPr lang="en-US" altLang="zh-CN" sz="2400" b="1" i="1">
                                    <a:solidFill>
                                      <a:srgbClr val="5F5F5F"/>
                                    </a:solidFill>
                                    <a:latin typeface="Cambria Math"/>
                                    <a:ea typeface="微软雅黑" panose="020B0503020204020204" pitchFamily="34" charset="-122"/>
                                  </a:rPr>
                                  <m:t>𝟑</m:t>
                                </m:r>
                              </m:e>
                              <m:e>
                                <m:r>
                                  <a:rPr lang="en-US" altLang="zh-CN" sz="2400" b="1" i="1">
                                    <a:solidFill>
                                      <a:srgbClr val="5F5F5F"/>
                                    </a:solidFill>
                                    <a:latin typeface="Cambria Math"/>
                                    <a:ea typeface="微软雅黑" panose="020B0503020204020204" pitchFamily="34" charset="-122"/>
                                  </a:rPr>
                                  <m:t>𝟏</m:t>
                                </m:r>
                              </m:e>
                            </m:mr>
                          </m:m>
                        </m:e>
                      </m:d>
                    </m:oMath>
                  </m:oMathPara>
                </a14:m>
                <a:endParaRPr lang="en-US" altLang="zh-CN" sz="2400" b="1" dirty="0">
                  <a:solidFill>
                    <a:srgbClr val="5F5F5F"/>
                  </a:solidFill>
                  <a:latin typeface="Times New Roman" pitchFamily="18" charset="0"/>
                  <a:ea typeface="宋体" charset="-122"/>
                </a:endParaRPr>
              </a:p>
              <a:p>
                <a:pPr>
                  <a:spcBef>
                    <a:spcPct val="0"/>
                  </a:spcBef>
                </a:pPr>
                <a:r>
                  <a:rPr lang="en-US" altLang="zh-CN" sz="2400" b="1" dirty="0">
                    <a:solidFill>
                      <a:srgbClr val="5F5F5F"/>
                    </a:solidFill>
                    <a:latin typeface="Times New Roman" pitchFamily="18" charset="0"/>
                    <a:ea typeface="宋体" charset="-122"/>
                  </a:rPr>
                  <a:t> </a:t>
                </a:r>
              </a:p>
            </p:txBody>
          </p:sp>
        </mc:Choice>
        <mc:Fallback xmlns="">
          <p:sp>
            <p:nvSpPr>
              <p:cNvPr id="18" name="Rectangle 10"/>
              <p:cNvSpPr>
                <a:spLocks noRot="1" noChangeAspect="1" noMove="1" noResize="1" noEditPoints="1" noAdjustHandles="1" noChangeArrowheads="1" noChangeShapeType="1" noTextEdit="1"/>
              </p:cNvSpPr>
              <p:nvPr/>
            </p:nvSpPr>
            <p:spPr bwMode="auto">
              <a:xfrm>
                <a:off x="4488184" y="5192738"/>
                <a:ext cx="9573072" cy="1857111"/>
              </a:xfrm>
              <a:prstGeom prst="rect">
                <a:avLst/>
              </a:prstGeom>
              <a:blipFill rotWithShape="0">
                <a:blip r:embed="rId10" cstate="print"/>
                <a:stretch>
                  <a:fillRect/>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9" name="Object 11"/>
          <p:cNvGraphicFramePr>
            <a:graphicFrameLocks noGrp="1" noChangeAspect="1"/>
          </p:cNvGraphicFramePr>
          <p:nvPr>
            <p:ph sz="half" idx="1"/>
            <p:extLst>
              <p:ext uri="{D42A27DB-BD31-4B8C-83A1-F6EECF244321}">
                <p14:modId xmlns:p14="http://schemas.microsoft.com/office/powerpoint/2010/main" val="489906438"/>
              </p:ext>
            </p:extLst>
          </p:nvPr>
        </p:nvGraphicFramePr>
        <p:xfrm>
          <a:off x="933801" y="4537860"/>
          <a:ext cx="2969656" cy="403200"/>
        </p:xfrm>
        <a:graphic>
          <a:graphicData uri="http://schemas.openxmlformats.org/presentationml/2006/ole">
            <mc:AlternateContent xmlns:mc="http://schemas.openxmlformats.org/markup-compatibility/2006">
              <mc:Choice xmlns:v="urn:schemas-microsoft-com:vml" Requires="v">
                <p:oleObj spid="_x0000_s4374" name="Equation" r:id="rId11" imgW="1778000" imgH="241300" progId="">
                  <p:embed/>
                </p:oleObj>
              </mc:Choice>
              <mc:Fallback>
                <p:oleObj name="Equation" r:id="rId11" imgW="1778000" imgH="241300" progId="">
                  <p:embed/>
                  <p:pic>
                    <p:nvPicPr>
                      <p:cNvPr id="0" name="Picture 274"/>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801" y="4537860"/>
                        <a:ext cx="2969656" cy="4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p:cNvGraphicFramePr>
          <p:nvPr>
            <p:extLst>
              <p:ext uri="{D42A27DB-BD31-4B8C-83A1-F6EECF244321}">
                <p14:modId xmlns:p14="http://schemas.microsoft.com/office/powerpoint/2010/main" val="4063348127"/>
              </p:ext>
            </p:extLst>
          </p:nvPr>
        </p:nvGraphicFramePr>
        <p:xfrm>
          <a:off x="7504113" y="2441575"/>
          <a:ext cx="709612" cy="1617663"/>
        </p:xfrm>
        <a:graphic>
          <a:graphicData uri="http://schemas.openxmlformats.org/presentationml/2006/ole">
            <mc:AlternateContent xmlns:mc="http://schemas.openxmlformats.org/markup-compatibility/2006">
              <mc:Choice xmlns:v="urn:schemas-microsoft-com:vml" Requires="v">
                <p:oleObj spid="_x0000_s4375" name="Equation" r:id="rId13" imgW="241195" imgH="672808" progId="">
                  <p:embed/>
                </p:oleObj>
              </mc:Choice>
              <mc:Fallback>
                <p:oleObj name="Equation" r:id="rId13" imgW="241195" imgH="672808" progId="">
                  <p:embed/>
                  <p:pic>
                    <p:nvPicPr>
                      <p:cNvPr id="0" name="Picture 27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4113" y="2441575"/>
                        <a:ext cx="709612" cy="161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3863752" y="1944341"/>
            <a:ext cx="504675" cy="216058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TextBox 22"/>
              <p:cNvSpPr txBox="1"/>
              <p:nvPr/>
            </p:nvSpPr>
            <p:spPr>
              <a:xfrm>
                <a:off x="8437368" y="3010944"/>
                <a:ext cx="3218322" cy="730456"/>
              </a:xfrm>
              <a:prstGeom prst="rect">
                <a:avLst/>
              </a:prstGeom>
              <a:noFill/>
            </p:spPr>
            <p:txBody>
              <a:bodyPr wrap="square" rtlCol="0">
                <a:spAutoFit/>
              </a:bodyPr>
              <a:lstStyle/>
              <a:p>
                <a:pPr>
                  <a:lnSpc>
                    <a:spcPct val="130000"/>
                  </a:lnSpc>
                </a:pPr>
                <a:r>
                  <a:rPr lang="en-US" altLang="zh-CN" sz="2000" b="1" dirty="0">
                    <a:solidFill>
                      <a:srgbClr val="5F5F5F"/>
                    </a:solidFill>
                    <a:ea typeface="微软雅黑" panose="020B0503020204020204" pitchFamily="34" charset="-122"/>
                  </a:rPr>
                  <a:t>θ</a:t>
                </a:r>
                <a14:m>
                  <m:oMath xmlns:m="http://schemas.openxmlformats.org/officeDocument/2006/math">
                    <m:r>
                      <a:rPr lang="en-US" altLang="zh-CN" sz="2000" b="1" i="0" dirty="0" smtClean="0">
                        <a:solidFill>
                          <a:srgbClr val="5F5F5F"/>
                        </a:solidFill>
                        <a:latin typeface="Cambria Math" panose="02040503050406030204" pitchFamily="18" charset="0"/>
                        <a:ea typeface="微软雅黑" panose="020B0503020204020204" pitchFamily="34" charset="-122"/>
                      </a:rPr>
                      <m:t> </m:t>
                    </m:r>
                    <m:r>
                      <a:rPr lang="en-US" altLang="zh-CN" sz="2000" b="1" dirty="0">
                        <a:solidFill>
                          <a:srgbClr val="5F5F5F"/>
                        </a:solidFill>
                        <a:latin typeface="Cambria Math"/>
                        <a:ea typeface="微软雅黑" panose="020B0503020204020204" pitchFamily="34" charset="-122"/>
                      </a:rPr>
                      <m:t>=</m:t>
                    </m:r>
                    <m:func>
                      <m:funcPr>
                        <m:ctrlPr>
                          <a:rPr lang="en-US" altLang="zh-CN" sz="2000" b="1" i="1" dirty="0">
                            <a:solidFill>
                              <a:srgbClr val="5F5F5F"/>
                            </a:solidFill>
                            <a:latin typeface="Cambria Math" panose="02040503050406030204" pitchFamily="18" charset="0"/>
                            <a:ea typeface="微软雅黑" panose="020B0503020204020204" pitchFamily="34" charset="-122"/>
                          </a:rPr>
                        </m:ctrlPr>
                      </m:funcPr>
                      <m:fName>
                        <m:limLow>
                          <m:limLowPr>
                            <m:ctrlPr>
                              <a:rPr lang="en-US" altLang="zh-CN" sz="2000" b="1" i="1" dirty="0">
                                <a:solidFill>
                                  <a:srgbClr val="5F5F5F"/>
                                </a:solidFill>
                                <a:latin typeface="Cambria Math" panose="02040503050406030204" pitchFamily="18" charset="0"/>
                                <a:ea typeface="微软雅黑" panose="020B0503020204020204" pitchFamily="34" charset="-122"/>
                              </a:rPr>
                            </m:ctrlPr>
                          </m:limLowPr>
                          <m:e>
                            <m:r>
                              <m:rPr>
                                <m:sty m:val="p"/>
                              </m:rPr>
                              <a:rPr lang="en-US" altLang="zh-CN" sz="2000" dirty="0">
                                <a:solidFill>
                                  <a:srgbClr val="5F5F5F"/>
                                </a:solidFill>
                                <a:latin typeface="Cambria Math"/>
                                <a:ea typeface="微软雅黑" panose="020B0503020204020204" pitchFamily="34" charset="-122"/>
                              </a:rPr>
                              <m:t>min</m:t>
                            </m:r>
                          </m:e>
                          <m:lim>
                            <m:r>
                              <a:rPr lang="en-US" altLang="zh-CN" sz="2000" b="1" i="1" dirty="0">
                                <a:solidFill>
                                  <a:srgbClr val="5F5F5F"/>
                                </a:solidFill>
                                <a:latin typeface="Cambria Math"/>
                                <a:ea typeface="微软雅黑" panose="020B0503020204020204" pitchFamily="34" charset="-122"/>
                              </a:rPr>
                              <m:t>𝒊</m:t>
                            </m:r>
                          </m:lim>
                        </m:limLow>
                      </m:fName>
                      <m:e>
                        <m:d>
                          <m:dPr>
                            <m:ctrlPr>
                              <a:rPr lang="en-US" altLang="zh-CN" sz="2000" b="1" i="1" dirty="0">
                                <a:solidFill>
                                  <a:srgbClr val="5F5F5F"/>
                                </a:solidFill>
                                <a:latin typeface="Cambria Math" panose="02040503050406030204" pitchFamily="18" charset="0"/>
                                <a:ea typeface="微软雅黑" panose="020B0503020204020204" pitchFamily="34" charset="-122"/>
                              </a:rPr>
                            </m:ctrlPr>
                          </m:dPr>
                          <m:e>
                            <m:f>
                              <m:fPr>
                                <m:ctrlPr>
                                  <a:rPr lang="en-US" altLang="zh-CN" sz="2000" b="1" i="1" dirty="0">
                                    <a:solidFill>
                                      <a:srgbClr val="5F5F5F"/>
                                    </a:solidFill>
                                    <a:latin typeface="Cambria Math" panose="02040503050406030204" pitchFamily="18" charset="0"/>
                                    <a:ea typeface="微软雅黑" panose="020B0503020204020204" pitchFamily="34" charset="-122"/>
                                  </a:rPr>
                                </m:ctrlPr>
                              </m:fPr>
                              <m:num>
                                <m:sSub>
                                  <m:sSubPr>
                                    <m:ctrlPr>
                                      <a:rPr lang="en-US" altLang="zh-CN" sz="2000" b="1" i="1" dirty="0">
                                        <a:solidFill>
                                          <a:srgbClr val="5F5F5F"/>
                                        </a:solidFill>
                                        <a:latin typeface="Cambria Math" panose="02040503050406030204" pitchFamily="18" charset="0"/>
                                        <a:ea typeface="微软雅黑" panose="020B0503020204020204" pitchFamily="34" charset="-122"/>
                                      </a:rPr>
                                    </m:ctrlPr>
                                  </m:sSubPr>
                                  <m:e>
                                    <m:r>
                                      <a:rPr lang="en-US" altLang="zh-CN" sz="2000" b="1" i="1" dirty="0">
                                        <a:solidFill>
                                          <a:srgbClr val="5F5F5F"/>
                                        </a:solidFill>
                                        <a:latin typeface="Cambria Math"/>
                                        <a:ea typeface="微软雅黑" panose="020B0503020204020204" pitchFamily="34" charset="-122"/>
                                      </a:rPr>
                                      <m:t>𝒃</m:t>
                                    </m:r>
                                  </m:e>
                                  <m:sub>
                                    <m:r>
                                      <a:rPr lang="en-US" altLang="zh-CN" sz="2000" b="1" i="1" dirty="0">
                                        <a:solidFill>
                                          <a:srgbClr val="5F5F5F"/>
                                        </a:solidFill>
                                        <a:latin typeface="Cambria Math"/>
                                        <a:ea typeface="微软雅黑" panose="020B0503020204020204" pitchFamily="34" charset="-122"/>
                                      </a:rPr>
                                      <m:t>𝒊</m:t>
                                    </m:r>
                                  </m:sub>
                                </m:sSub>
                              </m:num>
                              <m:den>
                                <m:sSub>
                                  <m:sSubPr>
                                    <m:ctrlPr>
                                      <a:rPr lang="en-US" altLang="zh-CN" sz="2000" b="1" i="1" dirty="0">
                                        <a:solidFill>
                                          <a:srgbClr val="5F5F5F"/>
                                        </a:solidFill>
                                        <a:latin typeface="Cambria Math" panose="02040503050406030204" pitchFamily="18" charset="0"/>
                                        <a:ea typeface="微软雅黑" panose="020B0503020204020204" pitchFamily="34" charset="-122"/>
                                      </a:rPr>
                                    </m:ctrlPr>
                                  </m:sSubPr>
                                  <m:e>
                                    <m:r>
                                      <a:rPr lang="en-US" altLang="zh-CN" sz="2000" b="1" i="1" dirty="0">
                                        <a:solidFill>
                                          <a:srgbClr val="5F5F5F"/>
                                        </a:solidFill>
                                        <a:latin typeface="Cambria Math"/>
                                        <a:ea typeface="微软雅黑" panose="020B0503020204020204" pitchFamily="34" charset="-122"/>
                                      </a:rPr>
                                      <m:t>𝒂</m:t>
                                    </m:r>
                                  </m:e>
                                  <m:sub>
                                    <m:r>
                                      <a:rPr lang="en-US" altLang="zh-CN" sz="2000" b="1" i="1" dirty="0">
                                        <a:solidFill>
                                          <a:srgbClr val="5F5F5F"/>
                                        </a:solidFill>
                                        <a:latin typeface="Cambria Math"/>
                                        <a:ea typeface="微软雅黑" panose="020B0503020204020204" pitchFamily="34" charset="-122"/>
                                      </a:rPr>
                                      <m:t>𝒊</m:t>
                                    </m:r>
                                    <m:r>
                                      <a:rPr lang="en-US" altLang="zh-CN" sz="2000" b="1" i="1" dirty="0">
                                        <a:solidFill>
                                          <a:srgbClr val="5F5F5F"/>
                                        </a:solidFill>
                                        <a:latin typeface="Cambria Math"/>
                                        <a:ea typeface="微软雅黑" panose="020B0503020204020204" pitchFamily="34" charset="-122"/>
                                      </a:rPr>
                                      <m:t>𝟐</m:t>
                                    </m:r>
                                  </m:sub>
                                </m:sSub>
                              </m:den>
                            </m:f>
                          </m:e>
                          <m:e>
                            <m:sSub>
                              <m:sSubPr>
                                <m:ctrlPr>
                                  <a:rPr lang="en-US" altLang="zh-CN" sz="2000" b="1" i="1" dirty="0">
                                    <a:solidFill>
                                      <a:srgbClr val="5F5F5F"/>
                                    </a:solidFill>
                                    <a:latin typeface="Cambria Math" panose="02040503050406030204" pitchFamily="18" charset="0"/>
                                    <a:ea typeface="微软雅黑" panose="020B0503020204020204" pitchFamily="34" charset="-122"/>
                                  </a:rPr>
                                </m:ctrlPr>
                              </m:sSubPr>
                              <m:e>
                                <m:r>
                                  <a:rPr lang="en-US" altLang="zh-CN" sz="2000" b="1" i="1" dirty="0">
                                    <a:solidFill>
                                      <a:srgbClr val="5F5F5F"/>
                                    </a:solidFill>
                                    <a:latin typeface="Cambria Math"/>
                                    <a:ea typeface="微软雅黑" panose="020B0503020204020204" pitchFamily="34" charset="-122"/>
                                  </a:rPr>
                                  <m:t>𝒂</m:t>
                                </m:r>
                              </m:e>
                              <m:sub>
                                <m:r>
                                  <a:rPr lang="en-US" altLang="zh-CN" sz="2000" b="1" i="1" dirty="0">
                                    <a:solidFill>
                                      <a:srgbClr val="5F5F5F"/>
                                    </a:solidFill>
                                    <a:latin typeface="Cambria Math"/>
                                    <a:ea typeface="微软雅黑" panose="020B0503020204020204" pitchFamily="34" charset="-122"/>
                                  </a:rPr>
                                  <m:t>𝒊</m:t>
                                </m:r>
                                <m:r>
                                  <a:rPr lang="en-US" altLang="zh-CN" sz="2000" b="1" i="1" dirty="0">
                                    <a:solidFill>
                                      <a:srgbClr val="5F5F5F"/>
                                    </a:solidFill>
                                    <a:latin typeface="Cambria Math"/>
                                    <a:ea typeface="微软雅黑" panose="020B0503020204020204" pitchFamily="34" charset="-122"/>
                                  </a:rPr>
                                  <m:t>𝟐</m:t>
                                </m:r>
                              </m:sub>
                            </m:sSub>
                            <m:r>
                              <a:rPr lang="en-US" altLang="zh-CN" sz="2000" b="1" i="1" dirty="0">
                                <a:solidFill>
                                  <a:srgbClr val="5F5F5F"/>
                                </a:solidFill>
                                <a:latin typeface="Cambria Math"/>
                                <a:ea typeface="Cambria Math"/>
                              </a:rPr>
                              <m:t>&gt;</m:t>
                            </m:r>
                            <m:r>
                              <a:rPr lang="en-US" altLang="zh-CN" sz="2000" b="1" i="1" dirty="0">
                                <a:solidFill>
                                  <a:srgbClr val="5F5F5F"/>
                                </a:solidFill>
                                <a:latin typeface="Cambria Math"/>
                                <a:ea typeface="Cambria Math"/>
                              </a:rPr>
                              <m:t>𝟎</m:t>
                            </m:r>
                          </m:e>
                        </m:d>
                        <m:r>
                          <a:rPr lang="en-US" altLang="zh-CN" sz="2000" b="1" i="1" dirty="0">
                            <a:solidFill>
                              <a:srgbClr val="5F5F5F"/>
                            </a:solidFill>
                            <a:latin typeface="Cambria Math"/>
                            <a:ea typeface="微软雅黑" panose="020B0503020204020204" pitchFamily="34" charset="-122"/>
                          </a:rPr>
                          <m:t>=</m:t>
                        </m:r>
                        <m:r>
                          <a:rPr lang="en-US" altLang="zh-CN" sz="2000" b="1" i="1" dirty="0">
                            <a:solidFill>
                              <a:srgbClr val="5F5F5F"/>
                            </a:solidFill>
                            <a:latin typeface="Cambria Math"/>
                            <a:ea typeface="微软雅黑" panose="020B0503020204020204" pitchFamily="34" charset="-122"/>
                          </a:rPr>
                          <m:t>𝟓</m:t>
                        </m:r>
                      </m:e>
                    </m:func>
                  </m:oMath>
                </a14:m>
                <a:r>
                  <a:rPr lang="en-US" altLang="zh-CN" sz="2000" b="1" dirty="0">
                    <a:solidFill>
                      <a:srgbClr val="5F5F5F"/>
                    </a:solidFill>
                    <a:latin typeface="Arial" panose="020B0604020202020204" pitchFamily="34" charset="0"/>
                    <a:ea typeface="微软雅黑" panose="020B0503020204020204" pitchFamily="34" charset="-122"/>
                  </a:rPr>
                  <a:t> </a:t>
                </a:r>
                <a:endParaRPr lang="zh-CN" altLang="en-US" sz="2000" b="1" dirty="0">
                  <a:solidFill>
                    <a:srgbClr val="5F5F5F"/>
                  </a:solidFill>
                  <a:latin typeface="Arial" panose="020B0604020202020204" pitchFamily="34" charset="0"/>
                  <a:ea typeface="微软雅黑" panose="020B0503020204020204" pitchFamily="34" charset="-122"/>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437368" y="3010944"/>
                <a:ext cx="3218322" cy="730456"/>
              </a:xfrm>
              <a:prstGeom prst="rect">
                <a:avLst/>
              </a:prstGeom>
              <a:blipFill rotWithShape="0">
                <a:blip r:embed="rId15" cstate="print"/>
                <a:stretch>
                  <a:fillRect l="-1894"/>
                </a:stretch>
              </a:blipFill>
            </p:spPr>
            <p:txBody>
              <a:bodyPr/>
              <a:lstStyle/>
              <a:p>
                <a:r>
                  <a:rPr lang="zh-CN" altLang="en-US">
                    <a:noFill/>
                  </a:rPr>
                  <a:t> </a:t>
                </a:r>
              </a:p>
            </p:txBody>
          </p:sp>
        </mc:Fallback>
      </mc:AlternateContent>
      <p:sp>
        <p:nvSpPr>
          <p:cNvPr id="24" name="矩形 23"/>
          <p:cNvSpPr/>
          <p:nvPr/>
        </p:nvSpPr>
        <p:spPr>
          <a:xfrm>
            <a:off x="912663" y="2493938"/>
            <a:ext cx="7151043" cy="431007"/>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8338972" y="1435078"/>
            <a:ext cx="3373652" cy="1489868"/>
            <a:chOff x="8555641" y="5467739"/>
            <a:chExt cx="3373652" cy="1489868"/>
          </a:xfrm>
        </p:grpSpPr>
        <p:sp>
          <p:nvSpPr>
            <p:cNvPr id="26" name="矩形 25"/>
            <p:cNvSpPr/>
            <p:nvPr/>
          </p:nvSpPr>
          <p:spPr>
            <a:xfrm>
              <a:off x="8654037" y="5815545"/>
              <a:ext cx="1723549" cy="400110"/>
            </a:xfrm>
            <a:prstGeom prst="rect">
              <a:avLst/>
            </a:prstGeom>
          </p:spPr>
          <p:txBody>
            <a:bodyPr wrap="none">
              <a:spAutoFit/>
            </a:bodyPr>
            <a:lstStyle/>
            <a:p>
              <a:r>
                <a:rPr lang="zh-CN" altLang="en-US" sz="2000" b="1" dirty="0">
                  <a:latin typeface="+mj-ea"/>
                  <a:ea typeface="+mj-ea"/>
                </a:rPr>
                <a:t>换出变量确定</a:t>
              </a:r>
            </a:p>
          </p:txBody>
        </p:sp>
        <mc:AlternateContent xmlns:mc="http://schemas.openxmlformats.org/markup-compatibility/2006" xmlns:a14="http://schemas.microsoft.com/office/drawing/2010/main">
          <mc:Choice Requires="a14">
            <p:sp>
              <p:nvSpPr>
                <p:cNvPr id="27" name="矩形 26"/>
                <p:cNvSpPr/>
                <p:nvPr/>
              </p:nvSpPr>
              <p:spPr>
                <a:xfrm>
                  <a:off x="8654037" y="6215655"/>
                  <a:ext cx="3057825" cy="721864"/>
                </a:xfrm>
                <a:prstGeom prst="rect">
                  <a:avLst/>
                </a:prstGeom>
              </p:spPr>
              <p:txBody>
                <a:bodyPr wrap="none">
                  <a:spAutoFit/>
                </a:bodyPr>
                <a:lstStyle/>
                <a:p>
                  <a14:m>
                    <m:oMath xmlns:m="http://schemas.openxmlformats.org/officeDocument/2006/math">
                      <m:r>
                        <a:rPr lang="zh-CN" altLang="en-US" sz="2000" b="1" i="1" smtClean="0">
                          <a:solidFill>
                            <a:srgbClr val="5F5F5F"/>
                          </a:solidFill>
                          <a:latin typeface="Cambria Math"/>
                          <a:ea typeface="微软雅黑" panose="020B0503020204020204" pitchFamily="34" charset="-122"/>
                        </a:rPr>
                        <m:t>𝛉</m:t>
                      </m:r>
                      <m:r>
                        <a:rPr lang="en-US" altLang="zh-CN" sz="2000" b="1" i="1">
                          <a:solidFill>
                            <a:srgbClr val="5F5F5F"/>
                          </a:solidFill>
                          <a:latin typeface="Cambria Math"/>
                          <a:ea typeface="微软雅黑" panose="020B0503020204020204" pitchFamily="34" charset="-122"/>
                        </a:rPr>
                        <m:t>=</m:t>
                      </m:r>
                      <m:f>
                        <m:fPr>
                          <m:ctrlPr>
                            <a:rPr lang="en-US" altLang="zh-CN" sz="2000" b="1" i="1">
                              <a:solidFill>
                                <a:srgbClr val="5F5F5F"/>
                              </a:solidFill>
                              <a:latin typeface="Cambria Math" panose="02040503050406030204" pitchFamily="18" charset="0"/>
                              <a:ea typeface="微软雅黑" panose="020B0503020204020204" pitchFamily="34" charset="-122"/>
                            </a:rPr>
                          </m:ctrlPr>
                        </m:fPr>
                        <m:num>
                          <m:sSub>
                            <m:sSubPr>
                              <m:ctrlPr>
                                <a:rPr lang="en-US" altLang="zh-CN" sz="2000" b="1" i="1">
                                  <a:solidFill>
                                    <a:srgbClr val="5F5F5F"/>
                                  </a:solidFill>
                                  <a:latin typeface="Cambria Math" panose="02040503050406030204" pitchFamily="18" charset="0"/>
                                  <a:ea typeface="微软雅黑" panose="020B0503020204020204" pitchFamily="34" charset="-122"/>
                                </a:rPr>
                              </m:ctrlPr>
                            </m:sSubPr>
                            <m:e>
                              <m:d>
                                <m:dPr>
                                  <m:ctrlPr>
                                    <a:rPr lang="en-US" altLang="zh-CN" sz="2000" b="1" i="1">
                                      <a:solidFill>
                                        <a:srgbClr val="5F5F5F"/>
                                      </a:solidFill>
                                      <a:latin typeface="Cambria Math" panose="02040503050406030204" pitchFamily="18" charset="0"/>
                                      <a:ea typeface="微软雅黑" panose="020B0503020204020204" pitchFamily="34" charset="-122"/>
                                    </a:rPr>
                                  </m:ctrlPr>
                                </m:dPr>
                                <m:e>
                                  <m:sSup>
                                    <m:sSupPr>
                                      <m:ctrlPr>
                                        <a:rPr lang="en-US" altLang="zh-CN" sz="2000" b="1" i="1">
                                          <a:solidFill>
                                            <a:srgbClr val="5F5F5F"/>
                                          </a:solidFill>
                                          <a:latin typeface="Cambria Math" panose="02040503050406030204" pitchFamily="18" charset="0"/>
                                          <a:ea typeface="微软雅黑" panose="020B0503020204020204" pitchFamily="34" charset="-122"/>
                                        </a:rPr>
                                      </m:ctrlPr>
                                    </m:sSupPr>
                                    <m:e>
                                      <m:r>
                                        <a:rPr lang="en-US" altLang="zh-CN" sz="2000" b="1" i="1">
                                          <a:solidFill>
                                            <a:srgbClr val="5F5F5F"/>
                                          </a:solidFill>
                                          <a:latin typeface="Cambria Math"/>
                                          <a:ea typeface="微软雅黑" panose="020B0503020204020204" pitchFamily="34" charset="-122"/>
                                        </a:rPr>
                                        <m:t>𝑩</m:t>
                                      </m:r>
                                    </m:e>
                                    <m:sup>
                                      <m:r>
                                        <a:rPr lang="en-US" altLang="zh-CN" sz="2000" b="1" i="1">
                                          <a:solidFill>
                                            <a:srgbClr val="5F5F5F"/>
                                          </a:solidFill>
                                          <a:latin typeface="Cambria Math"/>
                                          <a:ea typeface="微软雅黑" panose="020B0503020204020204" pitchFamily="34" charset="-122"/>
                                        </a:rPr>
                                        <m:t>−</m:t>
                                      </m:r>
                                      <m:r>
                                        <a:rPr lang="en-US" altLang="zh-CN" sz="2000" b="1" i="1">
                                          <a:solidFill>
                                            <a:srgbClr val="5F5F5F"/>
                                          </a:solidFill>
                                          <a:latin typeface="Cambria Math"/>
                                          <a:ea typeface="微软雅黑" panose="020B0503020204020204" pitchFamily="34" charset="-122"/>
                                        </a:rPr>
                                        <m:t>𝟏</m:t>
                                      </m:r>
                                    </m:sup>
                                  </m:sSup>
                                  <m:r>
                                    <a:rPr lang="en-US" altLang="zh-CN" sz="2000" b="1" i="1">
                                      <a:solidFill>
                                        <a:srgbClr val="5F5F5F"/>
                                      </a:solidFill>
                                      <a:latin typeface="Cambria Math"/>
                                      <a:ea typeface="微软雅黑" panose="020B0503020204020204" pitchFamily="34" charset="-122"/>
                                    </a:rPr>
                                    <m:t>𝒃</m:t>
                                  </m:r>
                                </m:e>
                              </m:d>
                            </m:e>
                            <m:sub>
                              <m:r>
                                <a:rPr lang="en-US" altLang="zh-CN" sz="2000" b="1" i="1">
                                  <a:solidFill>
                                    <a:srgbClr val="5F5F5F"/>
                                  </a:solidFill>
                                  <a:latin typeface="Cambria Math"/>
                                  <a:ea typeface="微软雅黑" panose="020B0503020204020204" pitchFamily="34" charset="-122"/>
                                </a:rPr>
                                <m:t>𝒊</m:t>
                              </m:r>
                            </m:sub>
                          </m:sSub>
                        </m:num>
                        <m:den>
                          <m:sSub>
                            <m:sSubPr>
                              <m:ctrlPr>
                                <a:rPr lang="en-US" altLang="zh-CN" sz="2000" b="1" i="1">
                                  <a:solidFill>
                                    <a:srgbClr val="5F5F5F"/>
                                  </a:solidFill>
                                  <a:latin typeface="Cambria Math" panose="02040503050406030204" pitchFamily="18" charset="0"/>
                                  <a:ea typeface="微软雅黑" panose="020B0503020204020204" pitchFamily="34" charset="-122"/>
                                </a:rPr>
                              </m:ctrlPr>
                            </m:sSubPr>
                            <m:e>
                              <m:d>
                                <m:dPr>
                                  <m:ctrlPr>
                                    <a:rPr lang="en-US" altLang="zh-CN" sz="2000" b="1" i="1">
                                      <a:solidFill>
                                        <a:srgbClr val="5F5F5F"/>
                                      </a:solidFill>
                                      <a:latin typeface="Cambria Math" panose="02040503050406030204" pitchFamily="18" charset="0"/>
                                      <a:ea typeface="微软雅黑" panose="020B0503020204020204" pitchFamily="34" charset="-122"/>
                                    </a:rPr>
                                  </m:ctrlPr>
                                </m:dPr>
                                <m:e>
                                  <m:sSup>
                                    <m:sSupPr>
                                      <m:ctrlPr>
                                        <a:rPr lang="en-US" altLang="zh-CN" sz="2000" b="1" i="1">
                                          <a:solidFill>
                                            <a:srgbClr val="5F5F5F"/>
                                          </a:solidFill>
                                          <a:latin typeface="Cambria Math" panose="02040503050406030204" pitchFamily="18" charset="0"/>
                                          <a:ea typeface="微软雅黑" panose="020B0503020204020204" pitchFamily="34" charset="-122"/>
                                        </a:rPr>
                                      </m:ctrlPr>
                                    </m:sSupPr>
                                    <m:e>
                                      <m:r>
                                        <a:rPr lang="en-US" altLang="zh-CN" sz="2000" b="1" i="1">
                                          <a:solidFill>
                                            <a:srgbClr val="5F5F5F"/>
                                          </a:solidFill>
                                          <a:latin typeface="Cambria Math"/>
                                          <a:ea typeface="微软雅黑" panose="020B0503020204020204" pitchFamily="34" charset="-122"/>
                                        </a:rPr>
                                        <m:t>𝑩</m:t>
                                      </m:r>
                                    </m:e>
                                    <m:sup>
                                      <m:r>
                                        <a:rPr lang="en-US" altLang="zh-CN" sz="2000" b="1" i="1">
                                          <a:solidFill>
                                            <a:srgbClr val="5F5F5F"/>
                                          </a:solidFill>
                                          <a:latin typeface="Cambria Math"/>
                                          <a:ea typeface="微软雅黑" panose="020B0503020204020204" pitchFamily="34" charset="-122"/>
                                        </a:rPr>
                                        <m:t>−</m:t>
                                      </m:r>
                                      <m:r>
                                        <a:rPr lang="en-US" altLang="zh-CN" sz="2000" b="1" i="1">
                                          <a:solidFill>
                                            <a:srgbClr val="5F5F5F"/>
                                          </a:solidFill>
                                          <a:latin typeface="Cambria Math"/>
                                          <a:ea typeface="微软雅黑" panose="020B0503020204020204" pitchFamily="34" charset="-122"/>
                                        </a:rPr>
                                        <m:t>𝟏</m:t>
                                      </m:r>
                                    </m:sup>
                                  </m:sSup>
                                  <m:sSub>
                                    <m:sSubPr>
                                      <m:ctrlPr>
                                        <a:rPr lang="en-US" altLang="zh-CN" sz="2000" b="1" i="1">
                                          <a:solidFill>
                                            <a:srgbClr val="5F5F5F"/>
                                          </a:solidFill>
                                          <a:latin typeface="Cambria Math" panose="02040503050406030204" pitchFamily="18" charset="0"/>
                                          <a:ea typeface="微软雅黑" panose="020B0503020204020204" pitchFamily="34" charset="-122"/>
                                        </a:rPr>
                                      </m:ctrlPr>
                                    </m:sSubPr>
                                    <m:e>
                                      <m:r>
                                        <a:rPr lang="en-US" altLang="zh-CN" sz="2000" b="1" i="1">
                                          <a:solidFill>
                                            <a:srgbClr val="5F5F5F"/>
                                          </a:solidFill>
                                          <a:latin typeface="Cambria Math"/>
                                          <a:ea typeface="微软雅黑" panose="020B0503020204020204" pitchFamily="34" charset="-122"/>
                                        </a:rPr>
                                        <m:t>𝑷</m:t>
                                      </m:r>
                                    </m:e>
                                    <m:sub>
                                      <m:r>
                                        <a:rPr lang="en-US" altLang="zh-CN" sz="2000" b="1" i="1">
                                          <a:solidFill>
                                            <a:srgbClr val="5F5F5F"/>
                                          </a:solidFill>
                                          <a:latin typeface="Cambria Math"/>
                                          <a:ea typeface="微软雅黑" panose="020B0503020204020204" pitchFamily="34" charset="-122"/>
                                        </a:rPr>
                                        <m:t>𝒋</m:t>
                                      </m:r>
                                    </m:sub>
                                  </m:sSub>
                                </m:e>
                              </m:d>
                            </m:e>
                            <m:sub>
                              <m:r>
                                <a:rPr lang="en-US" altLang="zh-CN" sz="2000" b="1" i="1">
                                  <a:solidFill>
                                    <a:srgbClr val="5F5F5F"/>
                                  </a:solidFill>
                                  <a:latin typeface="Cambria Math"/>
                                  <a:ea typeface="微软雅黑" panose="020B0503020204020204" pitchFamily="34" charset="-122"/>
                                </a:rPr>
                                <m:t>𝒊</m:t>
                              </m:r>
                            </m:sub>
                          </m:sSub>
                        </m:den>
                      </m:f>
                    </m:oMath>
                  </a14:m>
                  <a:r>
                    <a:rPr lang="en-US" altLang="zh-CN" sz="2000" b="1" dirty="0">
                      <a:latin typeface="+mj-ea"/>
                      <a:ea typeface="+mj-ea"/>
                    </a:rPr>
                    <a:t> </a:t>
                  </a:r>
                  <a:r>
                    <a:rPr lang="en-US" altLang="zh-CN" sz="2000" dirty="0">
                      <a:latin typeface="+mj-ea"/>
                      <a:ea typeface="+mj-ea"/>
                    </a:rPr>
                    <a:t>(θ</a:t>
                  </a:r>
                  <a:r>
                    <a:rPr lang="zh-CN" altLang="en-US" sz="2000" dirty="0">
                      <a:latin typeface="+mj-ea"/>
                      <a:ea typeface="+mj-ea"/>
                    </a:rPr>
                    <a:t>最小原则）</a:t>
                  </a:r>
                </a:p>
              </p:txBody>
            </p:sp>
          </mc:Choice>
          <mc:Fallback xmlns="">
            <p:sp>
              <p:nvSpPr>
                <p:cNvPr id="27" name="矩形 26"/>
                <p:cNvSpPr>
                  <a:spLocks noRot="1" noChangeAspect="1" noMove="1" noResize="1" noEditPoints="1" noAdjustHandles="1" noChangeArrowheads="1" noChangeShapeType="1" noTextEdit="1"/>
                </p:cNvSpPr>
                <p:nvPr/>
              </p:nvSpPr>
              <p:spPr>
                <a:xfrm>
                  <a:off x="8654037" y="6215655"/>
                  <a:ext cx="3057825" cy="721864"/>
                </a:xfrm>
                <a:prstGeom prst="rect">
                  <a:avLst/>
                </a:prstGeom>
                <a:blipFill rotWithShape="0">
                  <a:blip r:embed="rId16" cstate="print"/>
                  <a:stretch>
                    <a:fillRect r="-1594"/>
                  </a:stretch>
                </a:blipFill>
              </p:spPr>
              <p:txBody>
                <a:bodyPr/>
                <a:lstStyle/>
                <a:p>
                  <a:r>
                    <a:rPr lang="zh-CN" altLang="en-US">
                      <a:noFill/>
                    </a:rPr>
                    <a:t> </a:t>
                  </a:r>
                </a:p>
              </p:txBody>
            </p:sp>
          </mc:Fallback>
        </mc:AlternateContent>
        <p:sp>
          <p:nvSpPr>
            <p:cNvPr id="28" name="矩形 27"/>
            <p:cNvSpPr/>
            <p:nvPr/>
          </p:nvSpPr>
          <p:spPr>
            <a:xfrm>
              <a:off x="8555641" y="5815545"/>
              <a:ext cx="3373652" cy="1142062"/>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1167955" y="5467739"/>
              <a:ext cx="588616" cy="575879"/>
              <a:chOff x="11167955" y="5607348"/>
              <a:chExt cx="405568" cy="436270"/>
            </a:xfrm>
          </p:grpSpPr>
          <p:sp>
            <p:nvSpPr>
              <p:cNvPr id="30" name="MH_Number_1" descr="#wm#_48_07_*Z">
                <a:hlinkClick r:id="rId17" action="ppaction://hlinksldjump"/>
              </p:cNvPr>
              <p:cNvSpPr>
                <a:spLocks noChangeArrowheads="1"/>
              </p:cNvSpPr>
              <p:nvPr>
                <p:custDataLst>
                  <p:tags r:id="rId4"/>
                </p:custDataLst>
              </p:nvPr>
            </p:nvSpPr>
            <p:spPr bwMode="auto">
              <a:xfrm>
                <a:off x="11197217" y="5607348"/>
                <a:ext cx="376306" cy="377108"/>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en-US" altLang="zh-CN" sz="2400" b="1" kern="0" dirty="0">
                    <a:solidFill>
                      <a:srgbClr val="FFFFFF"/>
                    </a:solidFill>
                    <a:latin typeface="Times New Roman" panose="02020603050405020304" pitchFamily="18" charset="0"/>
                    <a:cs typeface="Times New Roman" panose="02020603050405020304" pitchFamily="18" charset="0"/>
                  </a:rPr>
                  <a:t>4</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31" name="MH_Others_1" descr="#wm#_48_07_*Z"/>
              <p:cNvSpPr>
                <a:spLocks noChangeArrowheads="1"/>
              </p:cNvSpPr>
              <p:nvPr>
                <p:custDataLst>
                  <p:tags r:id="rId5"/>
                </p:custDataLst>
              </p:nvPr>
            </p:nvSpPr>
            <p:spPr bwMode="auto">
              <a:xfrm>
                <a:off x="11167955" y="5874328"/>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1" kern="0">
                  <a:solidFill>
                    <a:srgbClr val="FFFFFF"/>
                  </a:solidFill>
                </a:endParaRPr>
              </a:p>
            </p:txBody>
          </p:sp>
        </p:grpSp>
      </p:grpSp>
      <p:grpSp>
        <p:nvGrpSpPr>
          <p:cNvPr id="32" name="组合 31"/>
          <p:cNvGrpSpPr/>
          <p:nvPr/>
        </p:nvGrpSpPr>
        <p:grpSpPr>
          <a:xfrm>
            <a:off x="936124" y="4848720"/>
            <a:ext cx="3373652" cy="1800178"/>
            <a:chOff x="8555641" y="5467739"/>
            <a:chExt cx="3373652" cy="1800178"/>
          </a:xfrm>
        </p:grpSpPr>
        <p:sp>
          <p:nvSpPr>
            <p:cNvPr id="33" name="矩形 32"/>
            <p:cNvSpPr/>
            <p:nvPr/>
          </p:nvSpPr>
          <p:spPr>
            <a:xfrm>
              <a:off x="8654037" y="5815545"/>
              <a:ext cx="1723549" cy="400110"/>
            </a:xfrm>
            <a:prstGeom prst="rect">
              <a:avLst/>
            </a:prstGeom>
          </p:spPr>
          <p:txBody>
            <a:bodyPr wrap="none">
              <a:spAutoFit/>
            </a:bodyPr>
            <a:lstStyle/>
            <a:p>
              <a:r>
                <a:rPr lang="zh-CN" altLang="en-US" sz="2000" b="1" dirty="0">
                  <a:latin typeface="+mj-ea"/>
                  <a:ea typeface="+mj-ea"/>
                </a:rPr>
                <a:t>换入变量确定</a:t>
              </a:r>
            </a:p>
          </p:txBody>
        </p:sp>
        <mc:AlternateContent xmlns:mc="http://schemas.openxmlformats.org/markup-compatibility/2006" xmlns:a14="http://schemas.microsoft.com/office/drawing/2010/main">
          <mc:Choice Requires="a14">
            <p:sp>
              <p:nvSpPr>
                <p:cNvPr id="34" name="矩形 33"/>
                <p:cNvSpPr/>
                <p:nvPr/>
              </p:nvSpPr>
              <p:spPr>
                <a:xfrm>
                  <a:off x="8555641" y="6710691"/>
                  <a:ext cx="2405722" cy="443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5F5F5F"/>
                                </a:solidFill>
                                <a:latin typeface="Cambria Math" panose="02040503050406030204" pitchFamily="18" charset="0"/>
                                <a:ea typeface="微软雅黑" panose="020B0503020204020204" pitchFamily="34" charset="-122"/>
                              </a:rPr>
                            </m:ctrlPr>
                          </m:sSubPr>
                          <m:e>
                            <m:r>
                              <a:rPr lang="zh-CN" altLang="en-US" sz="2000" b="1" i="1">
                                <a:solidFill>
                                  <a:srgbClr val="5F5F5F"/>
                                </a:solidFill>
                                <a:latin typeface="Cambria Math"/>
                                <a:ea typeface="微软雅黑" panose="020B0503020204020204" pitchFamily="34" charset="-122"/>
                              </a:rPr>
                              <m:t>𝝈</m:t>
                            </m:r>
                          </m:e>
                          <m:sub>
                            <m:r>
                              <a:rPr lang="en-US" altLang="zh-CN" sz="2000" b="1" i="1">
                                <a:solidFill>
                                  <a:srgbClr val="5F5F5F"/>
                                </a:solidFill>
                                <a:latin typeface="Cambria Math"/>
                                <a:ea typeface="微软雅黑" panose="020B0503020204020204" pitchFamily="34" charset="-122"/>
                              </a:rPr>
                              <m:t>𝒋</m:t>
                            </m:r>
                          </m:sub>
                        </m:sSub>
                        <m:r>
                          <a:rPr lang="en-US" altLang="zh-CN" sz="2000" b="1" i="1">
                            <a:solidFill>
                              <a:srgbClr val="5F5F5F"/>
                            </a:solidFill>
                            <a:latin typeface="Cambria Math"/>
                            <a:ea typeface="微软雅黑" panose="020B0503020204020204" pitchFamily="34" charset="-122"/>
                          </a:rPr>
                          <m:t>=</m:t>
                        </m:r>
                        <m:sSub>
                          <m:sSubPr>
                            <m:ctrlPr>
                              <a:rPr lang="en-US" altLang="zh-CN" sz="2000" b="1" i="1">
                                <a:solidFill>
                                  <a:srgbClr val="5F5F5F"/>
                                </a:solidFill>
                                <a:latin typeface="Cambria Math" panose="02040503050406030204" pitchFamily="18" charset="0"/>
                                <a:ea typeface="微软雅黑" panose="020B0503020204020204" pitchFamily="34" charset="-122"/>
                              </a:rPr>
                            </m:ctrlPr>
                          </m:sSubPr>
                          <m:e>
                            <m:r>
                              <a:rPr lang="en-US" altLang="zh-CN" sz="2000" b="1" i="1">
                                <a:solidFill>
                                  <a:srgbClr val="5F5F5F"/>
                                </a:solidFill>
                                <a:latin typeface="Cambria Math"/>
                                <a:ea typeface="微软雅黑" panose="020B0503020204020204" pitchFamily="34" charset="-122"/>
                              </a:rPr>
                              <m:t>𝑪</m:t>
                            </m:r>
                          </m:e>
                          <m:sub>
                            <m:r>
                              <a:rPr lang="en-US" altLang="zh-CN" sz="2000" b="1" i="1">
                                <a:solidFill>
                                  <a:srgbClr val="5F5F5F"/>
                                </a:solidFill>
                                <a:latin typeface="Cambria Math"/>
                                <a:ea typeface="微软雅黑" panose="020B0503020204020204" pitchFamily="34" charset="-122"/>
                              </a:rPr>
                              <m:t>𝑵</m:t>
                            </m:r>
                          </m:sub>
                        </m:sSub>
                        <m:r>
                          <a:rPr lang="en-US" altLang="zh-CN" sz="2000" b="1" i="1">
                            <a:solidFill>
                              <a:srgbClr val="5F5F5F"/>
                            </a:solidFill>
                            <a:latin typeface="Cambria Math"/>
                            <a:ea typeface="微软雅黑" panose="020B0503020204020204" pitchFamily="34" charset="-122"/>
                          </a:rPr>
                          <m:t>−</m:t>
                        </m:r>
                        <m:sSub>
                          <m:sSubPr>
                            <m:ctrlPr>
                              <a:rPr lang="en-US" altLang="zh-CN" sz="2000" b="1" i="1">
                                <a:solidFill>
                                  <a:srgbClr val="5F5F5F"/>
                                </a:solidFill>
                                <a:latin typeface="Cambria Math" panose="02040503050406030204" pitchFamily="18" charset="0"/>
                                <a:ea typeface="微软雅黑" panose="020B0503020204020204" pitchFamily="34" charset="-122"/>
                              </a:rPr>
                            </m:ctrlPr>
                          </m:sSubPr>
                          <m:e>
                            <m:r>
                              <a:rPr lang="en-US" altLang="zh-CN" sz="2000" b="1" i="1">
                                <a:solidFill>
                                  <a:srgbClr val="5F5F5F"/>
                                </a:solidFill>
                                <a:latin typeface="Cambria Math"/>
                                <a:ea typeface="微软雅黑" panose="020B0503020204020204" pitchFamily="34" charset="-122"/>
                              </a:rPr>
                              <m:t>𝑪</m:t>
                            </m:r>
                          </m:e>
                          <m:sub>
                            <m:r>
                              <a:rPr lang="en-US" altLang="zh-CN" sz="2000" b="1" i="1">
                                <a:solidFill>
                                  <a:srgbClr val="5F5F5F"/>
                                </a:solidFill>
                                <a:latin typeface="Cambria Math"/>
                                <a:ea typeface="微软雅黑" panose="020B0503020204020204" pitchFamily="34" charset="-122"/>
                              </a:rPr>
                              <m:t>𝑩</m:t>
                            </m:r>
                          </m:sub>
                        </m:sSub>
                        <m:sSup>
                          <m:sSupPr>
                            <m:ctrlPr>
                              <a:rPr lang="en-US" altLang="zh-CN" sz="2000" b="1" i="1">
                                <a:solidFill>
                                  <a:srgbClr val="5F5F5F"/>
                                </a:solidFill>
                                <a:latin typeface="Cambria Math" panose="02040503050406030204" pitchFamily="18" charset="0"/>
                                <a:ea typeface="微软雅黑" panose="020B0503020204020204" pitchFamily="34" charset="-122"/>
                              </a:rPr>
                            </m:ctrlPr>
                          </m:sSupPr>
                          <m:e>
                            <m:r>
                              <a:rPr lang="en-US" altLang="zh-CN" sz="2000" b="1" i="1">
                                <a:solidFill>
                                  <a:srgbClr val="5F5F5F"/>
                                </a:solidFill>
                                <a:latin typeface="Cambria Math"/>
                                <a:ea typeface="微软雅黑" panose="020B0503020204020204" pitchFamily="34" charset="-122"/>
                              </a:rPr>
                              <m:t>𝑩</m:t>
                            </m:r>
                          </m:e>
                          <m:sup>
                            <m:r>
                              <a:rPr lang="en-US" altLang="zh-CN" sz="2000" b="1" i="1">
                                <a:solidFill>
                                  <a:srgbClr val="5F5F5F"/>
                                </a:solidFill>
                                <a:latin typeface="Cambria Math"/>
                                <a:ea typeface="微软雅黑" panose="020B0503020204020204" pitchFamily="34" charset="-122"/>
                              </a:rPr>
                              <m:t>−</m:t>
                            </m:r>
                            <m:r>
                              <a:rPr lang="en-US" altLang="zh-CN" sz="2000" b="1" i="1">
                                <a:solidFill>
                                  <a:srgbClr val="5F5F5F"/>
                                </a:solidFill>
                                <a:latin typeface="Cambria Math"/>
                                <a:ea typeface="微软雅黑" panose="020B0503020204020204" pitchFamily="34" charset="-122"/>
                              </a:rPr>
                              <m:t>𝟏</m:t>
                            </m:r>
                          </m:sup>
                        </m:sSup>
                        <m:r>
                          <a:rPr lang="en-US" altLang="zh-CN" sz="2000" b="1" i="1">
                            <a:solidFill>
                              <a:srgbClr val="5F5F5F"/>
                            </a:solidFill>
                            <a:latin typeface="Cambria Math"/>
                            <a:ea typeface="微软雅黑" panose="020B0503020204020204" pitchFamily="34" charset="-122"/>
                          </a:rPr>
                          <m:t>𝑵</m:t>
                        </m:r>
                      </m:oMath>
                    </m:oMathPara>
                  </a14:m>
                  <a:endParaRPr lang="zh-CN" altLang="en-US" sz="2000" dirty="0">
                    <a:solidFill>
                      <a:srgbClr val="5F5F5F"/>
                    </a:solidFill>
                    <a:latin typeface="+mj-ea"/>
                    <a:ea typeface="+mj-ea"/>
                  </a:endParaRPr>
                </a:p>
              </p:txBody>
            </p:sp>
          </mc:Choice>
          <mc:Fallback xmlns="">
            <p:sp>
              <p:nvSpPr>
                <p:cNvPr id="34" name="矩形 33"/>
                <p:cNvSpPr>
                  <a:spLocks noRot="1" noChangeAspect="1" noMove="1" noResize="1" noEditPoints="1" noAdjustHandles="1" noChangeArrowheads="1" noChangeShapeType="1" noTextEdit="1"/>
                </p:cNvSpPr>
                <p:nvPr/>
              </p:nvSpPr>
              <p:spPr>
                <a:xfrm>
                  <a:off x="8555641" y="6710691"/>
                  <a:ext cx="2405722" cy="443326"/>
                </a:xfrm>
                <a:prstGeom prst="rect">
                  <a:avLst/>
                </a:prstGeom>
                <a:blipFill rotWithShape="0">
                  <a:blip r:embed="rId18" cstate="print"/>
                  <a:stretch>
                    <a:fillRect b="-9589"/>
                  </a:stretch>
                </a:blipFill>
              </p:spPr>
              <p:txBody>
                <a:bodyPr/>
                <a:lstStyle/>
                <a:p>
                  <a:r>
                    <a:rPr lang="zh-CN" altLang="en-US">
                      <a:noFill/>
                    </a:rPr>
                    <a:t> </a:t>
                  </a:r>
                </a:p>
              </p:txBody>
            </p:sp>
          </mc:Fallback>
        </mc:AlternateContent>
        <p:sp>
          <p:nvSpPr>
            <p:cNvPr id="35" name="矩形 34"/>
            <p:cNvSpPr/>
            <p:nvPr/>
          </p:nvSpPr>
          <p:spPr>
            <a:xfrm>
              <a:off x="8555641" y="5815544"/>
              <a:ext cx="3373652" cy="1452373"/>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1167955" y="5467739"/>
              <a:ext cx="588616" cy="575879"/>
              <a:chOff x="11167955" y="5607348"/>
              <a:chExt cx="405568" cy="436270"/>
            </a:xfrm>
          </p:grpSpPr>
          <p:sp>
            <p:nvSpPr>
              <p:cNvPr id="37" name="MH_Number_1" descr="#wm#_48_07_*Z">
                <a:hlinkClick r:id="rId17" action="ppaction://hlinksldjump"/>
              </p:cNvPr>
              <p:cNvSpPr>
                <a:spLocks noChangeArrowheads="1"/>
              </p:cNvSpPr>
              <p:nvPr>
                <p:custDataLst>
                  <p:tags r:id="rId2"/>
                </p:custDataLst>
              </p:nvPr>
            </p:nvSpPr>
            <p:spPr bwMode="auto">
              <a:xfrm>
                <a:off x="11197217" y="5607348"/>
                <a:ext cx="376306" cy="377108"/>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en-US" altLang="zh-CN" sz="2400" b="1" kern="0" dirty="0">
                    <a:solidFill>
                      <a:srgbClr val="FFFFFF"/>
                    </a:solidFill>
                    <a:latin typeface="Times New Roman" panose="02020603050405020304" pitchFamily="18" charset="0"/>
                    <a:cs typeface="Times New Roman" panose="02020603050405020304" pitchFamily="18" charset="0"/>
                  </a:rPr>
                  <a:t>3</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38" name="MH_Others_1" descr="#wm#_48_07_*Z"/>
              <p:cNvSpPr>
                <a:spLocks noChangeArrowheads="1"/>
              </p:cNvSpPr>
              <p:nvPr>
                <p:custDataLst>
                  <p:tags r:id="rId3"/>
                </p:custDataLst>
              </p:nvPr>
            </p:nvSpPr>
            <p:spPr bwMode="auto">
              <a:xfrm>
                <a:off x="11167955" y="5874328"/>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1" kern="0">
                  <a:solidFill>
                    <a:srgbClr val="FFFFFF"/>
                  </a:solidFill>
                </a:endParaRPr>
              </a:p>
            </p:txBody>
          </p:sp>
        </p:grpSp>
      </p:grpSp>
      <p:graphicFrame>
        <p:nvGraphicFramePr>
          <p:cNvPr id="39" name="Object 0"/>
          <p:cNvGraphicFramePr>
            <a:graphicFrameLocks noChangeAspect="1"/>
          </p:cNvGraphicFramePr>
          <p:nvPr>
            <p:extLst>
              <p:ext uri="{D42A27DB-BD31-4B8C-83A1-F6EECF244321}">
                <p14:modId xmlns:p14="http://schemas.microsoft.com/office/powerpoint/2010/main" val="2626739288"/>
              </p:ext>
            </p:extLst>
          </p:nvPr>
        </p:nvGraphicFramePr>
        <p:xfrm>
          <a:off x="1021866" y="5571521"/>
          <a:ext cx="2372393" cy="665791"/>
        </p:xfrm>
        <a:graphic>
          <a:graphicData uri="http://schemas.openxmlformats.org/presentationml/2006/ole">
            <mc:AlternateContent xmlns:mc="http://schemas.openxmlformats.org/markup-compatibility/2006">
              <mc:Choice xmlns:v="urn:schemas-microsoft-com:vml" Requires="v">
                <p:oleObj spid="_x0000_s4376" name="Equation" r:id="rId19" imgW="1129810" imgH="317362" progId="">
                  <p:embed/>
                </p:oleObj>
              </mc:Choice>
              <mc:Fallback>
                <p:oleObj name="Equation" r:id="rId19" imgW="1129810" imgH="317362" progId="">
                  <p:embed/>
                  <p:pic>
                    <p:nvPicPr>
                      <p:cNvPr id="0" name="Picture 2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1866" y="5571521"/>
                        <a:ext cx="2372393" cy="6657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 name="矩形 19"/>
              <p:cNvSpPr/>
              <p:nvPr/>
            </p:nvSpPr>
            <p:spPr>
              <a:xfrm>
                <a:off x="4552115" y="4557854"/>
                <a:ext cx="5608802" cy="412934"/>
              </a:xfrm>
              <a:prstGeom prst="rect">
                <a:avLst/>
              </a:prstGeom>
            </p:spPr>
            <p:txBody>
              <a:bodyPr wrap="square">
                <a:spAutoFit/>
              </a:bodyPr>
              <a:lstStyle/>
              <a:p>
                <a:r>
                  <a:rPr lang="zh-CN" altLang="en-US" sz="2000" b="1" dirty="0">
                    <a:solidFill>
                      <a:srgbClr val="5F5F5F"/>
                    </a:solidFill>
                    <a:latin typeface="Times New Roman" pitchFamily="18" charset="0"/>
                    <a:ea typeface="宋体" charset="-122"/>
                  </a:rPr>
                  <a:t>当前基本可行解：</a:t>
                </a:r>
                <a14:m>
                  <m:oMath xmlns:m="http://schemas.openxmlformats.org/officeDocument/2006/math">
                    <m:sSup>
                      <m:sSupPr>
                        <m:ctrlPr>
                          <a:rPr lang="en-US" altLang="zh-CN" sz="2000" b="1" i="1">
                            <a:solidFill>
                              <a:srgbClr val="5F5F5F"/>
                            </a:solidFill>
                            <a:latin typeface="Cambria Math" panose="02040503050406030204" pitchFamily="18" charset="0"/>
                            <a:ea typeface="微软雅黑" panose="020B0503020204020204" pitchFamily="34" charset="-122"/>
                          </a:rPr>
                        </m:ctrlPr>
                      </m:sSupPr>
                      <m:e>
                        <m:r>
                          <a:rPr lang="en-US" altLang="zh-CN" sz="2000" b="1" i="1">
                            <a:solidFill>
                              <a:srgbClr val="5F5F5F"/>
                            </a:solidFill>
                            <a:latin typeface="Cambria Math"/>
                            <a:ea typeface="微软雅黑" panose="020B0503020204020204" pitchFamily="34" charset="-122"/>
                          </a:rPr>
                          <m:t>𝑿</m:t>
                        </m:r>
                      </m:e>
                      <m:sup>
                        <m:r>
                          <a:rPr lang="en-US" altLang="zh-CN" sz="2000" b="1" i="1">
                            <a:solidFill>
                              <a:srgbClr val="5F5F5F"/>
                            </a:solidFill>
                            <a:latin typeface="Cambria Math"/>
                            <a:ea typeface="微软雅黑" panose="020B0503020204020204" pitchFamily="34" charset="-122"/>
                          </a:rPr>
                          <m:t>(</m:t>
                        </m:r>
                        <m:r>
                          <a:rPr lang="en-US" altLang="zh-CN" sz="2000" b="1" i="1">
                            <a:solidFill>
                              <a:srgbClr val="5F5F5F"/>
                            </a:solidFill>
                            <a:latin typeface="Cambria Math"/>
                            <a:ea typeface="微软雅黑" panose="020B0503020204020204" pitchFamily="34" charset="-122"/>
                          </a:rPr>
                          <m:t>𝟏</m:t>
                        </m:r>
                        <m:r>
                          <a:rPr lang="en-US" altLang="zh-CN" sz="2000" b="1" i="1">
                            <a:solidFill>
                              <a:srgbClr val="5F5F5F"/>
                            </a:solidFill>
                            <a:latin typeface="Cambria Math"/>
                            <a:ea typeface="微软雅黑" panose="020B0503020204020204" pitchFamily="34" charset="-122"/>
                          </a:rPr>
                          <m:t>)</m:t>
                        </m:r>
                      </m:sup>
                    </m:sSup>
                    <m:r>
                      <a:rPr lang="en-US" altLang="zh-CN" sz="2000" b="1" i="1">
                        <a:solidFill>
                          <a:srgbClr val="5F5F5F"/>
                        </a:solidFill>
                        <a:latin typeface="Cambria Math"/>
                        <a:ea typeface="微软雅黑" panose="020B0503020204020204" pitchFamily="34" charset="-122"/>
                      </a:rPr>
                      <m:t>=(</m:t>
                    </m:r>
                    <m:sSup>
                      <m:sSupPr>
                        <m:ctrlPr>
                          <a:rPr lang="en-US" altLang="zh-CN" sz="2000" b="1" i="1">
                            <a:solidFill>
                              <a:srgbClr val="5F5F5F"/>
                            </a:solidFill>
                            <a:latin typeface="Cambria Math" panose="02040503050406030204" pitchFamily="18" charset="0"/>
                            <a:ea typeface="微软雅黑" panose="020B0503020204020204" pitchFamily="34" charset="-122"/>
                          </a:rPr>
                        </m:ctrlPr>
                      </m:sSupPr>
                      <m:e>
                        <m:r>
                          <a:rPr lang="en-US" altLang="zh-CN" sz="2000" b="1" i="1">
                            <a:solidFill>
                              <a:srgbClr val="5F5F5F"/>
                            </a:solidFill>
                            <a:latin typeface="Cambria Math"/>
                            <a:ea typeface="微软雅黑" panose="020B0503020204020204" pitchFamily="34" charset="-122"/>
                          </a:rPr>
                          <m:t>𝟎</m:t>
                        </m:r>
                        <m:r>
                          <a:rPr lang="en-US" altLang="zh-CN" sz="2000" b="1" i="1">
                            <a:solidFill>
                              <a:srgbClr val="5F5F5F"/>
                            </a:solidFill>
                            <a:latin typeface="Cambria Math"/>
                            <a:ea typeface="微软雅黑" panose="020B0503020204020204" pitchFamily="34" charset="-122"/>
                          </a:rPr>
                          <m:t>,</m:t>
                        </m:r>
                        <m:r>
                          <a:rPr lang="en-US" altLang="zh-CN" sz="2000" b="1" i="1">
                            <a:solidFill>
                              <a:srgbClr val="5F5F5F"/>
                            </a:solidFill>
                            <a:latin typeface="Cambria Math"/>
                            <a:ea typeface="微软雅黑" panose="020B0503020204020204" pitchFamily="34" charset="-122"/>
                          </a:rPr>
                          <m:t>𝟎</m:t>
                        </m:r>
                        <m:r>
                          <a:rPr lang="en-US" altLang="zh-CN" sz="2000" b="1" i="1">
                            <a:solidFill>
                              <a:srgbClr val="5F5F5F"/>
                            </a:solidFill>
                            <a:latin typeface="Cambria Math"/>
                            <a:ea typeface="微软雅黑" panose="020B0503020204020204" pitchFamily="34" charset="-122"/>
                          </a:rPr>
                          <m:t>,</m:t>
                        </m:r>
                        <m:r>
                          <a:rPr lang="en-US" altLang="zh-CN" sz="2000" b="1" i="1">
                            <a:solidFill>
                              <a:srgbClr val="5F5F5F"/>
                            </a:solidFill>
                            <a:latin typeface="Cambria Math"/>
                            <a:ea typeface="微软雅黑" panose="020B0503020204020204" pitchFamily="34" charset="-122"/>
                          </a:rPr>
                          <m:t>𝟎</m:t>
                        </m:r>
                        <m:r>
                          <a:rPr lang="en-US" altLang="zh-CN" sz="2000" b="1" i="1">
                            <a:solidFill>
                              <a:srgbClr val="5F5F5F"/>
                            </a:solidFill>
                            <a:latin typeface="Cambria Math"/>
                            <a:ea typeface="微软雅黑" panose="020B0503020204020204" pitchFamily="34" charset="-122"/>
                          </a:rPr>
                          <m:t> ,</m:t>
                        </m:r>
                        <m:r>
                          <a:rPr lang="en-US" altLang="zh-CN" sz="2000" b="1" i="1">
                            <a:solidFill>
                              <a:srgbClr val="5F5F5F"/>
                            </a:solidFill>
                            <a:latin typeface="Cambria Math"/>
                            <a:ea typeface="微软雅黑" panose="020B0503020204020204" pitchFamily="34" charset="-122"/>
                          </a:rPr>
                          <m:t>𝟏𝟓</m:t>
                        </m:r>
                        <m:r>
                          <a:rPr lang="en-US" altLang="zh-CN" sz="2000" b="1" i="1">
                            <a:solidFill>
                              <a:srgbClr val="5F5F5F"/>
                            </a:solidFill>
                            <a:latin typeface="Cambria Math"/>
                            <a:ea typeface="微软雅黑" panose="020B0503020204020204" pitchFamily="34" charset="-122"/>
                          </a:rPr>
                          <m:t>,</m:t>
                        </m:r>
                        <m:r>
                          <a:rPr lang="en-US" altLang="zh-CN" sz="2000" b="1" i="1">
                            <a:solidFill>
                              <a:srgbClr val="5F5F5F"/>
                            </a:solidFill>
                            <a:latin typeface="Cambria Math"/>
                            <a:ea typeface="微软雅黑" panose="020B0503020204020204" pitchFamily="34" charset="-122"/>
                          </a:rPr>
                          <m:t>𝟏𝟖</m:t>
                        </m:r>
                        <m:r>
                          <a:rPr lang="en-US" altLang="zh-CN" sz="2000" b="1" i="1">
                            <a:solidFill>
                              <a:srgbClr val="5F5F5F"/>
                            </a:solidFill>
                            <a:latin typeface="Cambria Math"/>
                            <a:ea typeface="微软雅黑" panose="020B0503020204020204" pitchFamily="34" charset="-122"/>
                          </a:rPr>
                          <m:t>,</m:t>
                        </m:r>
                        <m:r>
                          <a:rPr lang="en-US" altLang="zh-CN" sz="2000" b="1" i="1">
                            <a:solidFill>
                              <a:srgbClr val="5F5F5F"/>
                            </a:solidFill>
                            <a:latin typeface="Cambria Math"/>
                            <a:ea typeface="微软雅黑" panose="020B0503020204020204" pitchFamily="34" charset="-122"/>
                          </a:rPr>
                          <m:t>𝟑</m:t>
                        </m:r>
                        <m:r>
                          <a:rPr lang="en-US" altLang="zh-CN" sz="2000" b="1" i="1">
                            <a:solidFill>
                              <a:srgbClr val="5F5F5F"/>
                            </a:solidFill>
                            <a:latin typeface="Cambria Math"/>
                            <a:ea typeface="微软雅黑" panose="020B0503020204020204" pitchFamily="34" charset="-122"/>
                          </a:rPr>
                          <m:t>)</m:t>
                        </m:r>
                      </m:e>
                      <m:sup>
                        <m:r>
                          <a:rPr lang="en-US" altLang="zh-CN" sz="2000" b="1" i="1">
                            <a:solidFill>
                              <a:srgbClr val="5F5F5F"/>
                            </a:solidFill>
                            <a:latin typeface="Cambria Math" panose="02040503050406030204" pitchFamily="18" charset="0"/>
                            <a:ea typeface="微软雅黑" panose="020B0503020204020204" pitchFamily="34" charset="-122"/>
                          </a:rPr>
                          <m:t>𝑻</m:t>
                        </m:r>
                      </m:sup>
                    </m:sSup>
                  </m:oMath>
                </a14:m>
                <a:endParaRPr lang="zh-CN" altLang="en-US" sz="2000" dirty="0">
                  <a:solidFill>
                    <a:srgbClr val="5F5F5F"/>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4552115" y="4557854"/>
                <a:ext cx="5608802" cy="412934"/>
              </a:xfrm>
              <a:prstGeom prst="rect">
                <a:avLst/>
              </a:prstGeom>
              <a:blipFill rotWithShape="0">
                <a:blip r:embed="rId21" cstate="print"/>
                <a:stretch>
                  <a:fillRect l="-1196" t="-11940" b="-20896"/>
                </a:stretch>
              </a:blipFill>
            </p:spPr>
            <p:txBody>
              <a:bodyPr/>
              <a:lstStyle/>
              <a:p>
                <a:r>
                  <a:rPr lang="zh-CN" altLang="en-US">
                    <a:noFill/>
                  </a:rPr>
                  <a:t> </a:t>
                </a:r>
              </a:p>
            </p:txBody>
          </p:sp>
        </mc:Fallback>
      </mc:AlternateContent>
      <p:sp>
        <p:nvSpPr>
          <p:cNvPr id="21" name="矩形 20"/>
          <p:cNvSpPr/>
          <p:nvPr/>
        </p:nvSpPr>
        <p:spPr>
          <a:xfrm>
            <a:off x="7660110" y="1959077"/>
            <a:ext cx="308098" cy="369332"/>
          </a:xfrm>
          <a:prstGeom prst="rect">
            <a:avLst/>
          </a:prstGeom>
        </p:spPr>
        <p:txBody>
          <a:bodyPr wrap="none">
            <a:spAutoFit/>
          </a:bodyPr>
          <a:lstStyle/>
          <a:p>
            <a:r>
              <a:rPr lang="en-US" altLang="zh-CN" b="1" dirty="0">
                <a:solidFill>
                  <a:srgbClr val="5F5F5F"/>
                </a:solidFill>
                <a:latin typeface="Times New Roman" pitchFamily="18" charset="0"/>
                <a:ea typeface="宋体" charset="-122"/>
              </a:rPr>
              <a:t>θ</a:t>
            </a:r>
            <a:endParaRPr lang="zh-CN" altLang="en-US" dirty="0"/>
          </a:p>
        </p:txBody>
      </p:sp>
    </p:spTree>
    <p:extLst>
      <p:ext uri="{BB962C8B-B14F-4D97-AF65-F5344CB8AC3E}">
        <p14:creationId xmlns:p14="http://schemas.microsoft.com/office/powerpoint/2010/main" val="3132507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graphicFrame>
        <p:nvGraphicFramePr>
          <p:cNvPr id="9" name="Object 2"/>
          <p:cNvGraphicFramePr>
            <a:graphicFrameLocks/>
          </p:cNvGraphicFramePr>
          <p:nvPr>
            <p:extLst>
              <p:ext uri="{D42A27DB-BD31-4B8C-83A1-F6EECF244321}">
                <p14:modId xmlns:p14="http://schemas.microsoft.com/office/powerpoint/2010/main" val="3517095301"/>
              </p:ext>
            </p:extLst>
          </p:nvPr>
        </p:nvGraphicFramePr>
        <p:xfrm>
          <a:off x="335360" y="1257300"/>
          <a:ext cx="6210300" cy="3238500"/>
        </p:xfrm>
        <a:graphic>
          <a:graphicData uri="http://schemas.openxmlformats.org/presentationml/2006/ole">
            <mc:AlternateContent xmlns:mc="http://schemas.openxmlformats.org/markup-compatibility/2006">
              <mc:Choice xmlns:v="urn:schemas-microsoft-com:vml" Requires="v">
                <p:oleObj spid="_x0000_s6683" name="Equation" r:id="rId4" imgW="2324100" imgH="1371600" progId="">
                  <p:embed/>
                </p:oleObj>
              </mc:Choice>
              <mc:Fallback>
                <p:oleObj name="Equation" r:id="rId4" imgW="2324100" imgH="1371600" progId="">
                  <p:embed/>
                  <p:pic>
                    <p:nvPicPr>
                      <p:cNvPr id="0" name="Picture 5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360" y="1257300"/>
                        <a:ext cx="6210300" cy="323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3"/>
          <p:cNvSpPr>
            <a:spLocks noChangeShapeType="1"/>
          </p:cNvSpPr>
          <p:nvPr/>
        </p:nvSpPr>
        <p:spPr bwMode="auto">
          <a:xfrm flipH="1">
            <a:off x="766467" y="1296071"/>
            <a:ext cx="1239" cy="331263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
          <p:cNvSpPr>
            <a:spLocks noChangeShapeType="1"/>
          </p:cNvSpPr>
          <p:nvPr/>
        </p:nvSpPr>
        <p:spPr bwMode="auto">
          <a:xfrm flipH="1">
            <a:off x="1342730" y="1296071"/>
            <a:ext cx="1239" cy="331263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5"/>
          <p:cNvSpPr>
            <a:spLocks noChangeShapeType="1"/>
          </p:cNvSpPr>
          <p:nvPr/>
        </p:nvSpPr>
        <p:spPr bwMode="auto">
          <a:xfrm flipH="1">
            <a:off x="2134893" y="1296071"/>
            <a:ext cx="1239" cy="331263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6"/>
          <p:cNvSpPr>
            <a:spLocks noChangeShapeType="1"/>
          </p:cNvSpPr>
          <p:nvPr/>
        </p:nvSpPr>
        <p:spPr bwMode="auto">
          <a:xfrm>
            <a:off x="48569" y="1873920"/>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7"/>
          <p:cNvSpPr>
            <a:spLocks noChangeShapeType="1"/>
          </p:cNvSpPr>
          <p:nvPr/>
        </p:nvSpPr>
        <p:spPr bwMode="auto">
          <a:xfrm>
            <a:off x="48569" y="2377157"/>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8"/>
          <p:cNvSpPr>
            <a:spLocks noChangeShapeType="1"/>
          </p:cNvSpPr>
          <p:nvPr/>
        </p:nvSpPr>
        <p:spPr bwMode="auto">
          <a:xfrm>
            <a:off x="48569" y="4032920"/>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Rectangle 9"/>
          <p:cNvSpPr>
            <a:spLocks noChangeArrowheads="1"/>
          </p:cNvSpPr>
          <p:nvPr/>
        </p:nvSpPr>
        <p:spPr bwMode="auto">
          <a:xfrm>
            <a:off x="4512618" y="1872333"/>
            <a:ext cx="2089151" cy="2160588"/>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21" name="TextBox 20"/>
              <p:cNvSpPr txBox="1"/>
              <p:nvPr/>
            </p:nvSpPr>
            <p:spPr>
              <a:xfrm>
                <a:off x="8256240" y="13187"/>
                <a:ext cx="3168352" cy="1635641"/>
              </a:xfrm>
              <a:prstGeom prst="rect">
                <a:avLst/>
              </a:prstGeom>
              <a:noFill/>
            </p:spPr>
            <p:txBody>
              <a:bodyPr wrap="square" rtlCol="0">
                <a:spAutoFit/>
              </a:bodyPr>
              <a:lstStyle/>
              <a:p>
                <a:pPr>
                  <a:lnSpc>
                    <a:spcPct val="130000"/>
                  </a:lnSpc>
                </a:pPr>
                <a14:m>
                  <m:oMathPara xmlns:m="http://schemas.openxmlformats.org/officeDocument/2006/math">
                    <m:oMathParaPr>
                      <m:jc m:val="left"/>
                    </m:oMathParaPr>
                    <m:oMath xmlns:m="http://schemas.openxmlformats.org/officeDocument/2006/math">
                      <m:r>
                        <a:rPr lang="en-US" altLang="zh-CN" sz="2000" b="1" i="1">
                          <a:solidFill>
                            <a:srgbClr val="000000"/>
                          </a:solidFill>
                          <a:latin typeface="Cambria Math"/>
                          <a:ea typeface="微软雅黑" panose="020B0503020204020204" pitchFamily="34" charset="-122"/>
                        </a:rPr>
                        <m:t>𝑿</m:t>
                      </m:r>
                      <m:r>
                        <a:rPr lang="en-US" altLang="zh-CN" sz="2000" b="1" i="1">
                          <a:solidFill>
                            <a:srgbClr val="000000"/>
                          </a:solidFill>
                          <a:latin typeface="Cambria Math"/>
                          <a:ea typeface="微软雅黑" panose="020B0503020204020204" pitchFamily="34" charset="-122"/>
                        </a:rPr>
                        <m:t>=</m:t>
                      </m:r>
                      <m:d>
                        <m:dPr>
                          <m:begChr m:val="["/>
                          <m:endChr m:val="]"/>
                          <m:ctrlPr>
                            <a:rPr lang="en-US" altLang="zh-CN" sz="2000" b="1" i="1">
                              <a:solidFill>
                                <a:srgbClr val="000000"/>
                              </a:solidFill>
                              <a:latin typeface="Cambria Math" panose="02040503050406030204" pitchFamily="18" charset="0"/>
                              <a:ea typeface="微软雅黑" panose="020B0503020204020204" pitchFamily="34" charset="-122"/>
                            </a:rPr>
                          </m:ctrlPr>
                        </m:dPr>
                        <m:e>
                          <m:m>
                            <m:mPr>
                              <m:mcs>
                                <m:mc>
                                  <m:mcPr>
                                    <m:count m:val="1"/>
                                    <m:mcJc m:val="center"/>
                                  </m:mcPr>
                                </m:mc>
                              </m:mcs>
                              <m:ctrlPr>
                                <a:rPr lang="en-US" altLang="zh-CN" sz="2000" b="1" i="1">
                                  <a:solidFill>
                                    <a:srgbClr val="000000"/>
                                  </a:solidFill>
                                  <a:latin typeface="Cambria Math" panose="02040503050406030204" pitchFamily="18" charset="0"/>
                                  <a:ea typeface="微软雅黑" panose="020B0503020204020204" pitchFamily="34" charset="-122"/>
                                </a:rPr>
                              </m:ctrlPr>
                            </m:mPr>
                            <m:mr>
                              <m:e>
                                <m:sSup>
                                  <m:sSupPr>
                                    <m:ctrlPr>
                                      <a:rPr lang="en-US" altLang="zh-CN" sz="2000" b="1" i="1">
                                        <a:solidFill>
                                          <a:srgbClr val="000000"/>
                                        </a:solidFill>
                                        <a:latin typeface="Cambria Math" panose="02040503050406030204" pitchFamily="18" charset="0"/>
                                        <a:ea typeface="微软雅黑" panose="020B0503020204020204" pitchFamily="34" charset="-122"/>
                                      </a:rPr>
                                    </m:ctrlPr>
                                  </m:sSupPr>
                                  <m:e>
                                    <m:r>
                                      <a:rPr lang="en-US" altLang="zh-CN" sz="2000" b="1" i="1">
                                        <a:solidFill>
                                          <a:srgbClr val="000000"/>
                                        </a:solidFill>
                                        <a:latin typeface="Cambria Math"/>
                                        <a:ea typeface="微软雅黑" panose="020B0503020204020204" pitchFamily="34" charset="-122"/>
                                      </a:rPr>
                                      <m:t>𝑩</m:t>
                                    </m:r>
                                  </m:e>
                                  <m:sup>
                                    <m:r>
                                      <a:rPr lang="en-US" altLang="zh-CN" sz="2000" b="1" i="1">
                                        <a:solidFill>
                                          <a:srgbClr val="000000"/>
                                        </a:solidFill>
                                        <a:latin typeface="Cambria Math"/>
                                        <a:ea typeface="微软雅黑" panose="020B0503020204020204" pitchFamily="34" charset="-122"/>
                                      </a:rPr>
                                      <m:t>−</m:t>
                                    </m:r>
                                    <m:r>
                                      <a:rPr lang="en-US" altLang="zh-CN" sz="2000" b="1" i="1">
                                        <a:solidFill>
                                          <a:srgbClr val="000000"/>
                                        </a:solidFill>
                                        <a:latin typeface="Cambria Math"/>
                                        <a:ea typeface="微软雅黑" panose="020B0503020204020204" pitchFamily="34" charset="-122"/>
                                      </a:rPr>
                                      <m:t>𝟏</m:t>
                                    </m:r>
                                  </m:sup>
                                </m:sSup>
                                <m:r>
                                  <a:rPr lang="en-US" altLang="zh-CN" sz="2000" b="1" i="1">
                                    <a:solidFill>
                                      <a:srgbClr val="000000"/>
                                    </a:solidFill>
                                    <a:latin typeface="Cambria Math"/>
                                    <a:ea typeface="微软雅黑" panose="020B0503020204020204" pitchFamily="34" charset="-122"/>
                                  </a:rPr>
                                  <m:t>𝒃</m:t>
                                </m:r>
                                <m:r>
                                  <m:rPr>
                                    <m:nor/>
                                  </m:rPr>
                                  <a:rPr lang="en-US" altLang="zh-CN" sz="1200" dirty="0">
                                    <a:solidFill>
                                      <a:srgbClr val="000000"/>
                                    </a:solidFill>
                                    <a:latin typeface="Arial" panose="020B0604020202020204" pitchFamily="34" charset="0"/>
                                    <a:ea typeface="微软雅黑" panose="020B0503020204020204" pitchFamily="34" charset="-122"/>
                                  </a:rPr>
                                  <m:t> </m:t>
                                </m:r>
                              </m:e>
                            </m:mr>
                            <m:mr>
                              <m:e>
                                <m:r>
                                  <a:rPr lang="en-US" altLang="zh-CN" sz="2000" b="1" i="1">
                                    <a:solidFill>
                                      <a:srgbClr val="000000"/>
                                    </a:solidFill>
                                    <a:latin typeface="Cambria Math"/>
                                    <a:ea typeface="微软雅黑" panose="020B0503020204020204" pitchFamily="34" charset="-122"/>
                                  </a:rPr>
                                  <m:t>𝟎</m:t>
                                </m:r>
                              </m:e>
                            </m:mr>
                          </m:m>
                        </m:e>
                      </m:d>
                    </m:oMath>
                  </m:oMathPara>
                </a14:m>
                <a:endParaRPr lang="en-US" altLang="zh-CN" sz="2000" b="1" i="1" dirty="0">
                  <a:solidFill>
                    <a:srgbClr val="000000"/>
                  </a:solidFill>
                  <a:latin typeface="Cambria Math"/>
                  <a:ea typeface="微软雅黑" panose="020B0503020204020204" pitchFamily="34" charset="-122"/>
                </a:endParaRPr>
              </a:p>
              <a:p>
                <a:pPr lvl="0">
                  <a:lnSpc>
                    <a:spcPct val="130000"/>
                  </a:lnSpc>
                </a:pPr>
                <a14:m>
                  <m:oMathPara xmlns:m="http://schemas.openxmlformats.org/officeDocument/2006/math">
                    <m:oMathParaPr>
                      <m:jc m:val="left"/>
                    </m:oMathParaPr>
                    <m:oMath xmlns:m="http://schemas.openxmlformats.org/officeDocument/2006/math">
                      <m:sSub>
                        <m:sSubPr>
                          <m:ctrlPr>
                            <a:rPr lang="en-US" altLang="zh-CN" sz="2000" b="1" i="1">
                              <a:solidFill>
                                <a:srgbClr val="000000"/>
                              </a:solidFill>
                              <a:latin typeface="Cambria Math" panose="02040503050406030204" pitchFamily="18" charset="0"/>
                              <a:ea typeface="微软雅黑" panose="020B0503020204020204" pitchFamily="34" charset="-122"/>
                            </a:rPr>
                          </m:ctrlPr>
                        </m:sSubPr>
                        <m:e>
                          <m:r>
                            <a:rPr lang="zh-CN" altLang="en-US" sz="2000" b="1" i="1">
                              <a:solidFill>
                                <a:srgbClr val="000000"/>
                              </a:solidFill>
                              <a:latin typeface="Cambria Math"/>
                              <a:ea typeface="微软雅黑" panose="020B0503020204020204" pitchFamily="34" charset="-122"/>
                            </a:rPr>
                            <m:t>𝝈</m:t>
                          </m:r>
                        </m:e>
                        <m:sub>
                          <m:r>
                            <a:rPr lang="en-US" altLang="zh-CN" sz="2000" b="1" i="1">
                              <a:solidFill>
                                <a:srgbClr val="000000"/>
                              </a:solidFill>
                              <a:latin typeface="Cambria Math"/>
                              <a:ea typeface="微软雅黑" panose="020B0503020204020204" pitchFamily="34" charset="-122"/>
                            </a:rPr>
                            <m:t>𝒋</m:t>
                          </m:r>
                        </m:sub>
                      </m:sSub>
                      <m:r>
                        <a:rPr lang="en-US" altLang="zh-CN" sz="2000" b="1" i="1">
                          <a:solidFill>
                            <a:srgbClr val="000000"/>
                          </a:solidFill>
                          <a:latin typeface="Cambria Math"/>
                          <a:ea typeface="微软雅黑" panose="020B0503020204020204" pitchFamily="34" charset="-122"/>
                        </a:rPr>
                        <m:t>=</m:t>
                      </m:r>
                      <m:sSub>
                        <m:sSubPr>
                          <m:ctrlPr>
                            <a:rPr lang="en-US" altLang="zh-CN" sz="2000" b="1" i="1">
                              <a:solidFill>
                                <a:srgbClr val="000000"/>
                              </a:solidFill>
                              <a:latin typeface="Cambria Math" panose="02040503050406030204" pitchFamily="18" charset="0"/>
                              <a:ea typeface="微软雅黑" panose="020B0503020204020204" pitchFamily="34" charset="-122"/>
                            </a:rPr>
                          </m:ctrlPr>
                        </m:sSubPr>
                        <m:e>
                          <m:r>
                            <a:rPr lang="en-US" altLang="zh-CN" sz="2000" b="1" i="1">
                              <a:solidFill>
                                <a:srgbClr val="000000"/>
                              </a:solidFill>
                              <a:latin typeface="Cambria Math"/>
                              <a:ea typeface="微软雅黑" panose="020B0503020204020204" pitchFamily="34" charset="-122"/>
                            </a:rPr>
                            <m:t>𝑪</m:t>
                          </m:r>
                        </m:e>
                        <m:sub>
                          <m:r>
                            <a:rPr lang="en-US" altLang="zh-CN" sz="2000" b="1" i="1">
                              <a:solidFill>
                                <a:srgbClr val="000000"/>
                              </a:solidFill>
                              <a:latin typeface="Cambria Math"/>
                              <a:ea typeface="微软雅黑" panose="020B0503020204020204" pitchFamily="34" charset="-122"/>
                            </a:rPr>
                            <m:t>𝑵</m:t>
                          </m:r>
                        </m:sub>
                      </m:sSub>
                      <m:r>
                        <a:rPr lang="en-US" altLang="zh-CN" sz="2000" b="1" i="1">
                          <a:solidFill>
                            <a:srgbClr val="000000"/>
                          </a:solidFill>
                          <a:latin typeface="Cambria Math"/>
                          <a:ea typeface="微软雅黑" panose="020B0503020204020204" pitchFamily="34" charset="-122"/>
                        </a:rPr>
                        <m:t>−</m:t>
                      </m:r>
                      <m:sSub>
                        <m:sSubPr>
                          <m:ctrlPr>
                            <a:rPr lang="en-US" altLang="zh-CN" sz="2000" b="1" i="1">
                              <a:solidFill>
                                <a:srgbClr val="000000"/>
                              </a:solidFill>
                              <a:latin typeface="Cambria Math" panose="02040503050406030204" pitchFamily="18" charset="0"/>
                              <a:ea typeface="微软雅黑" panose="020B0503020204020204" pitchFamily="34" charset="-122"/>
                            </a:rPr>
                          </m:ctrlPr>
                        </m:sSubPr>
                        <m:e>
                          <m:r>
                            <a:rPr lang="en-US" altLang="zh-CN" sz="2000" b="1" i="1">
                              <a:solidFill>
                                <a:srgbClr val="000000"/>
                              </a:solidFill>
                              <a:latin typeface="Cambria Math"/>
                              <a:ea typeface="微软雅黑" panose="020B0503020204020204" pitchFamily="34" charset="-122"/>
                            </a:rPr>
                            <m:t>𝑪</m:t>
                          </m:r>
                        </m:e>
                        <m:sub>
                          <m:r>
                            <a:rPr lang="en-US" altLang="zh-CN" sz="2000" b="1" i="1">
                              <a:solidFill>
                                <a:srgbClr val="000000"/>
                              </a:solidFill>
                              <a:latin typeface="Cambria Math"/>
                              <a:ea typeface="微软雅黑" panose="020B0503020204020204" pitchFamily="34" charset="-122"/>
                            </a:rPr>
                            <m:t>𝑩</m:t>
                          </m:r>
                        </m:sub>
                      </m:sSub>
                      <m:sSup>
                        <m:sSupPr>
                          <m:ctrlPr>
                            <a:rPr lang="en-US" altLang="zh-CN" sz="2000" b="1" i="1">
                              <a:solidFill>
                                <a:srgbClr val="000000"/>
                              </a:solidFill>
                              <a:latin typeface="Cambria Math" panose="02040503050406030204" pitchFamily="18" charset="0"/>
                              <a:ea typeface="微软雅黑" panose="020B0503020204020204" pitchFamily="34" charset="-122"/>
                            </a:rPr>
                          </m:ctrlPr>
                        </m:sSupPr>
                        <m:e>
                          <m:r>
                            <a:rPr lang="en-US" altLang="zh-CN" sz="2000" b="1" i="1">
                              <a:solidFill>
                                <a:srgbClr val="000000"/>
                              </a:solidFill>
                              <a:latin typeface="Cambria Math"/>
                              <a:ea typeface="微软雅黑" panose="020B0503020204020204" pitchFamily="34" charset="-122"/>
                            </a:rPr>
                            <m:t>𝑩</m:t>
                          </m:r>
                        </m:e>
                        <m:sup>
                          <m:r>
                            <a:rPr lang="en-US" altLang="zh-CN" sz="2000" b="1" i="1">
                              <a:solidFill>
                                <a:srgbClr val="000000"/>
                              </a:solidFill>
                              <a:latin typeface="Cambria Math"/>
                              <a:ea typeface="微软雅黑" panose="020B0503020204020204" pitchFamily="34" charset="-122"/>
                            </a:rPr>
                            <m:t>−</m:t>
                          </m:r>
                          <m:r>
                            <a:rPr lang="en-US" altLang="zh-CN" sz="2000" b="1" i="1">
                              <a:solidFill>
                                <a:srgbClr val="000000"/>
                              </a:solidFill>
                              <a:latin typeface="Cambria Math"/>
                              <a:ea typeface="微软雅黑" panose="020B0503020204020204" pitchFamily="34" charset="-122"/>
                            </a:rPr>
                            <m:t>𝟏</m:t>
                          </m:r>
                        </m:sup>
                      </m:sSup>
                      <m:r>
                        <a:rPr lang="en-US" altLang="zh-CN" sz="2000" b="1" i="1">
                          <a:solidFill>
                            <a:srgbClr val="000000"/>
                          </a:solidFill>
                          <a:latin typeface="Cambria Math"/>
                          <a:ea typeface="微软雅黑" panose="020B0503020204020204" pitchFamily="34" charset="-122"/>
                        </a:rPr>
                        <m:t>𝑵</m:t>
                      </m:r>
                    </m:oMath>
                  </m:oMathPara>
                </a14:m>
                <a:endParaRPr lang="en-US" altLang="zh-CN" sz="2000" b="1" i="1" dirty="0">
                  <a:solidFill>
                    <a:srgbClr val="000000"/>
                  </a:solidFill>
                  <a:latin typeface="Cambria Math"/>
                  <a:ea typeface="微软雅黑" panose="020B0503020204020204" pitchFamily="34" charset="-122"/>
                </a:endParaRPr>
              </a:p>
              <a:p>
                <a:pPr>
                  <a:lnSpc>
                    <a:spcPct val="130000"/>
                  </a:lnSpc>
                </a:pPr>
                <a:endParaRPr lang="en-US" altLang="zh-CN" sz="2000" b="1" i="1" dirty="0">
                  <a:solidFill>
                    <a:srgbClr val="000000"/>
                  </a:solidFill>
                  <a:latin typeface="Cambria Math"/>
                  <a:ea typeface="微软雅黑" panose="020B0503020204020204" pitchFamily="34" charset="-122"/>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8256240" y="13187"/>
                <a:ext cx="3168352" cy="1635641"/>
              </a:xfrm>
              <a:prstGeom prst="rect">
                <a:avLst/>
              </a:prstGeom>
              <a:blipFill rotWithShape="0">
                <a:blip r:embed="rId6" cstate="print"/>
                <a:stretch>
                  <a:fillRect/>
                </a:stretch>
              </a:blipFill>
            </p:spPr>
            <p:txBody>
              <a:bodyPr/>
              <a:lstStyle/>
              <a:p>
                <a:r>
                  <a:rPr lang="zh-CN" altLang="en-US">
                    <a:noFill/>
                  </a:rPr>
                  <a:t> </a:t>
                </a:r>
              </a:p>
            </p:txBody>
          </p:sp>
        </mc:Fallback>
      </mc:AlternateContent>
      <p:graphicFrame>
        <p:nvGraphicFramePr>
          <p:cNvPr id="5" name="对象 4"/>
          <p:cNvGraphicFramePr>
            <a:graphicFrameLocks/>
          </p:cNvGraphicFramePr>
          <p:nvPr>
            <p:extLst>
              <p:ext uri="{D42A27DB-BD31-4B8C-83A1-F6EECF244321}">
                <p14:modId xmlns:p14="http://schemas.microsoft.com/office/powerpoint/2010/main" val="3921289715"/>
              </p:ext>
            </p:extLst>
          </p:nvPr>
        </p:nvGraphicFramePr>
        <p:xfrm>
          <a:off x="6638925" y="2368550"/>
          <a:ext cx="711200" cy="1617663"/>
        </p:xfrm>
        <a:graphic>
          <a:graphicData uri="http://schemas.openxmlformats.org/presentationml/2006/ole">
            <mc:AlternateContent xmlns:mc="http://schemas.openxmlformats.org/markup-compatibility/2006">
              <mc:Choice xmlns:v="urn:schemas-microsoft-com:vml" Requires="v">
                <p:oleObj spid="_x0000_s6684" name="Equation" r:id="rId7" imgW="241195" imgH="672808" progId="">
                  <p:embed/>
                </p:oleObj>
              </mc:Choice>
              <mc:Fallback>
                <p:oleObj name="Equation" r:id="rId7" imgW="241195" imgH="672808" progId="">
                  <p:embed/>
                  <p:pic>
                    <p:nvPicPr>
                      <p:cNvPr id="0" name="Picture 5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925" y="2368550"/>
                        <a:ext cx="711200" cy="161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2999656" y="1872333"/>
            <a:ext cx="504675" cy="2420764"/>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TextBox 22"/>
              <p:cNvSpPr txBox="1"/>
              <p:nvPr/>
            </p:nvSpPr>
            <p:spPr>
              <a:xfrm>
                <a:off x="10467066" y="-115098"/>
                <a:ext cx="3816423" cy="1176219"/>
              </a:xfrm>
              <a:prstGeom prst="rect">
                <a:avLst/>
              </a:prstGeom>
              <a:noFill/>
            </p:spPr>
            <p:txBody>
              <a:bodyPr wrap="square" rtlCol="0">
                <a:spAutoFit/>
              </a:bodyPr>
              <a:lstStyle/>
              <a:p>
                <a:pPr>
                  <a:lnSpc>
                    <a:spcPct val="130000"/>
                  </a:lnSpc>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a:ea typeface="微软雅黑" panose="020B0503020204020204" pitchFamily="34" charset="-122"/>
                        </a:rPr>
                        <m:t>𝛉</m:t>
                      </m:r>
                      <m:r>
                        <a:rPr lang="en-US" altLang="zh-CN" sz="2000" b="1" i="1">
                          <a:solidFill>
                            <a:srgbClr val="000000"/>
                          </a:solidFill>
                          <a:latin typeface="Cambria Math"/>
                          <a:ea typeface="微软雅黑" panose="020B0503020204020204" pitchFamily="34" charset="-122"/>
                        </a:rPr>
                        <m:t>=</m:t>
                      </m:r>
                      <m:f>
                        <m:fPr>
                          <m:ctrlPr>
                            <a:rPr lang="en-US" altLang="zh-CN" sz="2000" b="1" i="1">
                              <a:solidFill>
                                <a:srgbClr val="000000"/>
                              </a:solidFill>
                              <a:latin typeface="Cambria Math" panose="02040503050406030204" pitchFamily="18" charset="0"/>
                              <a:ea typeface="微软雅黑" panose="020B0503020204020204" pitchFamily="34" charset="-122"/>
                            </a:rPr>
                          </m:ctrlPr>
                        </m:fPr>
                        <m:num>
                          <m:sSub>
                            <m:sSubPr>
                              <m:ctrlPr>
                                <a:rPr lang="en-US" altLang="zh-CN" sz="2000" b="1" i="1">
                                  <a:solidFill>
                                    <a:srgbClr val="000000"/>
                                  </a:solidFill>
                                  <a:latin typeface="Cambria Math" panose="02040503050406030204" pitchFamily="18" charset="0"/>
                                  <a:ea typeface="微软雅黑" panose="020B0503020204020204" pitchFamily="34" charset="-122"/>
                                </a:rPr>
                              </m:ctrlPr>
                            </m:sSubPr>
                            <m:e>
                              <m:d>
                                <m:dPr>
                                  <m:ctrlPr>
                                    <a:rPr lang="en-US" altLang="zh-CN" sz="2000" b="1" i="1">
                                      <a:solidFill>
                                        <a:srgbClr val="000000"/>
                                      </a:solidFill>
                                      <a:latin typeface="Cambria Math" panose="02040503050406030204" pitchFamily="18" charset="0"/>
                                      <a:ea typeface="微软雅黑" panose="020B0503020204020204" pitchFamily="34" charset="-122"/>
                                    </a:rPr>
                                  </m:ctrlPr>
                                </m:dPr>
                                <m:e>
                                  <m:sSup>
                                    <m:sSupPr>
                                      <m:ctrlPr>
                                        <a:rPr lang="en-US" altLang="zh-CN" sz="2000" b="1" i="1">
                                          <a:solidFill>
                                            <a:srgbClr val="000000"/>
                                          </a:solidFill>
                                          <a:latin typeface="Cambria Math" panose="02040503050406030204" pitchFamily="18" charset="0"/>
                                          <a:ea typeface="微软雅黑" panose="020B0503020204020204" pitchFamily="34" charset="-122"/>
                                        </a:rPr>
                                      </m:ctrlPr>
                                    </m:sSupPr>
                                    <m:e>
                                      <m:r>
                                        <a:rPr lang="en-US" altLang="zh-CN" sz="2000" b="1" i="1">
                                          <a:solidFill>
                                            <a:srgbClr val="000000"/>
                                          </a:solidFill>
                                          <a:latin typeface="Cambria Math"/>
                                          <a:ea typeface="微软雅黑" panose="020B0503020204020204" pitchFamily="34" charset="-122"/>
                                        </a:rPr>
                                        <m:t>𝑩</m:t>
                                      </m:r>
                                    </m:e>
                                    <m:sup>
                                      <m:r>
                                        <a:rPr lang="en-US" altLang="zh-CN" sz="2000" b="1" i="1">
                                          <a:solidFill>
                                            <a:srgbClr val="000000"/>
                                          </a:solidFill>
                                          <a:latin typeface="Cambria Math"/>
                                          <a:ea typeface="微软雅黑" panose="020B0503020204020204" pitchFamily="34" charset="-122"/>
                                        </a:rPr>
                                        <m:t>−</m:t>
                                      </m:r>
                                      <m:r>
                                        <a:rPr lang="en-US" altLang="zh-CN" sz="2000" b="1" i="1">
                                          <a:solidFill>
                                            <a:srgbClr val="000000"/>
                                          </a:solidFill>
                                          <a:latin typeface="Cambria Math"/>
                                          <a:ea typeface="微软雅黑" panose="020B0503020204020204" pitchFamily="34" charset="-122"/>
                                        </a:rPr>
                                        <m:t>𝟏</m:t>
                                      </m:r>
                                    </m:sup>
                                  </m:sSup>
                                  <m:r>
                                    <a:rPr lang="en-US" altLang="zh-CN" sz="2000" b="1" i="1">
                                      <a:solidFill>
                                        <a:srgbClr val="000000"/>
                                      </a:solidFill>
                                      <a:latin typeface="Cambria Math"/>
                                      <a:ea typeface="微软雅黑" panose="020B0503020204020204" pitchFamily="34" charset="-122"/>
                                    </a:rPr>
                                    <m:t>𝒃</m:t>
                                  </m:r>
                                </m:e>
                              </m:d>
                            </m:e>
                            <m:sub>
                              <m:r>
                                <a:rPr lang="en-US" altLang="zh-CN" sz="2000" b="1" i="1">
                                  <a:solidFill>
                                    <a:srgbClr val="000000"/>
                                  </a:solidFill>
                                  <a:latin typeface="Cambria Math"/>
                                  <a:ea typeface="微软雅黑" panose="020B0503020204020204" pitchFamily="34" charset="-122"/>
                                </a:rPr>
                                <m:t>𝒊</m:t>
                              </m:r>
                            </m:sub>
                          </m:sSub>
                        </m:num>
                        <m:den>
                          <m:sSub>
                            <m:sSubPr>
                              <m:ctrlPr>
                                <a:rPr lang="en-US" altLang="zh-CN" sz="2000" b="1" i="1">
                                  <a:solidFill>
                                    <a:srgbClr val="000000"/>
                                  </a:solidFill>
                                  <a:latin typeface="Cambria Math" panose="02040503050406030204" pitchFamily="18" charset="0"/>
                                  <a:ea typeface="微软雅黑" panose="020B0503020204020204" pitchFamily="34" charset="-122"/>
                                </a:rPr>
                              </m:ctrlPr>
                            </m:sSubPr>
                            <m:e>
                              <m:d>
                                <m:dPr>
                                  <m:ctrlPr>
                                    <a:rPr lang="en-US" altLang="zh-CN" sz="2000" b="1" i="1">
                                      <a:solidFill>
                                        <a:srgbClr val="000000"/>
                                      </a:solidFill>
                                      <a:latin typeface="Cambria Math" panose="02040503050406030204" pitchFamily="18" charset="0"/>
                                      <a:ea typeface="微软雅黑" panose="020B0503020204020204" pitchFamily="34" charset="-122"/>
                                    </a:rPr>
                                  </m:ctrlPr>
                                </m:dPr>
                                <m:e>
                                  <m:sSup>
                                    <m:sSupPr>
                                      <m:ctrlPr>
                                        <a:rPr lang="en-US" altLang="zh-CN" sz="2000" b="1" i="1">
                                          <a:solidFill>
                                            <a:srgbClr val="000000"/>
                                          </a:solidFill>
                                          <a:latin typeface="Cambria Math" panose="02040503050406030204" pitchFamily="18" charset="0"/>
                                          <a:ea typeface="微软雅黑" panose="020B0503020204020204" pitchFamily="34" charset="-122"/>
                                        </a:rPr>
                                      </m:ctrlPr>
                                    </m:sSupPr>
                                    <m:e>
                                      <m:r>
                                        <a:rPr lang="en-US" altLang="zh-CN" sz="2000" b="1" i="1">
                                          <a:solidFill>
                                            <a:srgbClr val="000000"/>
                                          </a:solidFill>
                                          <a:latin typeface="Cambria Math"/>
                                          <a:ea typeface="微软雅黑" panose="020B0503020204020204" pitchFamily="34" charset="-122"/>
                                        </a:rPr>
                                        <m:t>𝑩</m:t>
                                      </m:r>
                                    </m:e>
                                    <m:sup>
                                      <m:r>
                                        <a:rPr lang="en-US" altLang="zh-CN" sz="2000" b="1" i="1">
                                          <a:solidFill>
                                            <a:srgbClr val="000000"/>
                                          </a:solidFill>
                                          <a:latin typeface="Cambria Math"/>
                                          <a:ea typeface="微软雅黑" panose="020B0503020204020204" pitchFamily="34" charset="-122"/>
                                        </a:rPr>
                                        <m:t>−</m:t>
                                      </m:r>
                                      <m:r>
                                        <a:rPr lang="en-US" altLang="zh-CN" sz="2000" b="1" i="1">
                                          <a:solidFill>
                                            <a:srgbClr val="000000"/>
                                          </a:solidFill>
                                          <a:latin typeface="Cambria Math"/>
                                          <a:ea typeface="微软雅黑" panose="020B0503020204020204" pitchFamily="34" charset="-122"/>
                                        </a:rPr>
                                        <m:t>𝟏</m:t>
                                      </m:r>
                                    </m:sup>
                                  </m:sSup>
                                  <m:sSub>
                                    <m:sSubPr>
                                      <m:ctrlPr>
                                        <a:rPr lang="en-US" altLang="zh-CN" sz="2000" b="1" i="1">
                                          <a:solidFill>
                                            <a:srgbClr val="000000"/>
                                          </a:solidFill>
                                          <a:latin typeface="Cambria Math" panose="02040503050406030204" pitchFamily="18" charset="0"/>
                                          <a:ea typeface="微软雅黑" panose="020B0503020204020204" pitchFamily="34" charset="-122"/>
                                        </a:rPr>
                                      </m:ctrlPr>
                                    </m:sSubPr>
                                    <m:e>
                                      <m:r>
                                        <a:rPr lang="en-US" altLang="zh-CN" sz="2000" b="1" i="1">
                                          <a:solidFill>
                                            <a:srgbClr val="000000"/>
                                          </a:solidFill>
                                          <a:latin typeface="Cambria Math"/>
                                          <a:ea typeface="微软雅黑" panose="020B0503020204020204" pitchFamily="34" charset="-122"/>
                                        </a:rPr>
                                        <m:t>𝑷</m:t>
                                      </m:r>
                                    </m:e>
                                    <m:sub>
                                      <m:r>
                                        <a:rPr lang="en-US" altLang="zh-CN" sz="2000" b="1" i="1">
                                          <a:solidFill>
                                            <a:srgbClr val="000000"/>
                                          </a:solidFill>
                                          <a:latin typeface="Cambria Math"/>
                                          <a:ea typeface="微软雅黑" panose="020B0503020204020204" pitchFamily="34" charset="-122"/>
                                        </a:rPr>
                                        <m:t>𝒋</m:t>
                                      </m:r>
                                    </m:sub>
                                  </m:sSub>
                                </m:e>
                              </m:d>
                            </m:e>
                            <m:sub>
                              <m:r>
                                <a:rPr lang="en-US" altLang="zh-CN" sz="2000" b="1" i="1">
                                  <a:solidFill>
                                    <a:srgbClr val="000000"/>
                                  </a:solidFill>
                                  <a:latin typeface="Cambria Math"/>
                                  <a:ea typeface="微软雅黑" panose="020B0503020204020204" pitchFamily="34" charset="-122"/>
                                </a:rPr>
                                <m:t>𝒊</m:t>
                              </m:r>
                            </m:sub>
                          </m:sSub>
                        </m:den>
                      </m:f>
                    </m:oMath>
                  </m:oMathPara>
                </a14:m>
                <a:endParaRPr lang="en-US" altLang="zh-CN" sz="2000" b="1" dirty="0">
                  <a:solidFill>
                    <a:srgbClr val="000000"/>
                  </a:solidFill>
                  <a:latin typeface="Arial" panose="020B0604020202020204" pitchFamily="34" charset="0"/>
                  <a:ea typeface="微软雅黑" panose="020B0503020204020204" pitchFamily="34" charset="-122"/>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0467066" y="-115098"/>
                <a:ext cx="3816423" cy="1176219"/>
              </a:xfrm>
              <a:prstGeom prst="rect">
                <a:avLst/>
              </a:prstGeom>
              <a:blipFill rotWithShape="0">
                <a:blip r:embed="rId9" cstate="print"/>
                <a:stretch>
                  <a:fillRect/>
                </a:stretch>
              </a:blipFill>
            </p:spPr>
            <p:txBody>
              <a:bodyPr/>
              <a:lstStyle/>
              <a:p>
                <a:r>
                  <a:rPr lang="zh-CN" altLang="en-US">
                    <a:noFill/>
                  </a:rPr>
                  <a:t> </a:t>
                </a:r>
              </a:p>
            </p:txBody>
          </p:sp>
        </mc:Fallback>
      </mc:AlternateContent>
      <p:sp>
        <p:nvSpPr>
          <p:cNvPr id="24" name="矩形 23"/>
          <p:cNvSpPr/>
          <p:nvPr/>
        </p:nvSpPr>
        <p:spPr>
          <a:xfrm>
            <a:off x="766467" y="2421931"/>
            <a:ext cx="6433142" cy="415143"/>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Object 17"/>
          <p:cNvGraphicFramePr>
            <a:graphicFrameLocks/>
          </p:cNvGraphicFramePr>
          <p:nvPr>
            <p:extLst>
              <p:ext uri="{D42A27DB-BD31-4B8C-83A1-F6EECF244321}">
                <p14:modId xmlns:p14="http://schemas.microsoft.com/office/powerpoint/2010/main" val="1578895841"/>
              </p:ext>
            </p:extLst>
          </p:nvPr>
        </p:nvGraphicFramePr>
        <p:xfrm>
          <a:off x="695400" y="3919538"/>
          <a:ext cx="5749925" cy="2978150"/>
        </p:xfrm>
        <a:graphic>
          <a:graphicData uri="http://schemas.openxmlformats.org/presentationml/2006/ole">
            <mc:AlternateContent xmlns:mc="http://schemas.openxmlformats.org/markup-compatibility/2006">
              <mc:Choice xmlns:v="urn:schemas-microsoft-com:vml" Requires="v">
                <p:oleObj spid="_x0000_s6685" name="Equation" r:id="rId10" imgW="2184400" imgH="1498600" progId="">
                  <p:embed/>
                </p:oleObj>
              </mc:Choice>
              <mc:Fallback>
                <p:oleObj name="Equation" r:id="rId10" imgW="2184400" imgH="1498600" progId="">
                  <p:embed/>
                  <p:pic>
                    <p:nvPicPr>
                      <p:cNvPr id="0" name="Picture 53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5400" y="3919538"/>
                        <a:ext cx="5749925" cy="297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Line 3"/>
          <p:cNvSpPr>
            <a:spLocks noChangeShapeType="1"/>
          </p:cNvSpPr>
          <p:nvPr/>
        </p:nvSpPr>
        <p:spPr bwMode="auto">
          <a:xfrm>
            <a:off x="766467" y="4608708"/>
            <a:ext cx="0" cy="213196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
          <p:cNvSpPr>
            <a:spLocks noChangeShapeType="1"/>
          </p:cNvSpPr>
          <p:nvPr/>
        </p:nvSpPr>
        <p:spPr bwMode="auto">
          <a:xfrm>
            <a:off x="1342728" y="4608708"/>
            <a:ext cx="0" cy="213196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
          <p:cNvSpPr>
            <a:spLocks noChangeShapeType="1"/>
          </p:cNvSpPr>
          <p:nvPr/>
        </p:nvSpPr>
        <p:spPr bwMode="auto">
          <a:xfrm>
            <a:off x="2134891" y="4608708"/>
            <a:ext cx="0" cy="213196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7"/>
          <p:cNvSpPr>
            <a:spLocks noChangeShapeType="1"/>
          </p:cNvSpPr>
          <p:nvPr/>
        </p:nvSpPr>
        <p:spPr bwMode="auto">
          <a:xfrm>
            <a:off x="47329" y="4437112"/>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8"/>
          <p:cNvSpPr>
            <a:spLocks noChangeShapeType="1"/>
          </p:cNvSpPr>
          <p:nvPr/>
        </p:nvSpPr>
        <p:spPr bwMode="auto">
          <a:xfrm>
            <a:off x="47329" y="6380632"/>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Rectangle 9"/>
          <p:cNvSpPr>
            <a:spLocks noChangeArrowheads="1"/>
          </p:cNvSpPr>
          <p:nvPr/>
        </p:nvSpPr>
        <p:spPr bwMode="auto">
          <a:xfrm>
            <a:off x="5143050" y="4437114"/>
            <a:ext cx="1457479" cy="1943519"/>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9"/>
          <p:cNvSpPr>
            <a:spLocks noChangeArrowheads="1"/>
          </p:cNvSpPr>
          <p:nvPr/>
        </p:nvSpPr>
        <p:spPr bwMode="auto">
          <a:xfrm>
            <a:off x="3023348" y="4437114"/>
            <a:ext cx="479125" cy="1943519"/>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 name="对象 54"/>
          <p:cNvGraphicFramePr>
            <a:graphicFrameLocks/>
          </p:cNvGraphicFramePr>
          <p:nvPr>
            <p:extLst>
              <p:ext uri="{D42A27DB-BD31-4B8C-83A1-F6EECF244321}">
                <p14:modId xmlns:p14="http://schemas.microsoft.com/office/powerpoint/2010/main" val="3215278689"/>
              </p:ext>
            </p:extLst>
          </p:nvPr>
        </p:nvGraphicFramePr>
        <p:xfrm>
          <a:off x="6744072" y="4508424"/>
          <a:ext cx="504056" cy="1872208"/>
        </p:xfrm>
        <a:graphic>
          <a:graphicData uri="http://schemas.openxmlformats.org/presentationml/2006/ole">
            <mc:AlternateContent xmlns:mc="http://schemas.openxmlformats.org/markup-compatibility/2006">
              <mc:Choice xmlns:v="urn:schemas-microsoft-com:vml" Requires="v">
                <p:oleObj spid="_x0000_s6686" name="Equation" r:id="rId12" imgW="203400" imgH="863640" progId="">
                  <p:embed/>
                </p:oleObj>
              </mc:Choice>
              <mc:Fallback>
                <p:oleObj name="Equation" r:id="rId12" imgW="203400" imgH="863640" progId="">
                  <p:embed/>
                  <p:pic>
                    <p:nvPicPr>
                      <p:cNvPr id="0" name="Picture 53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4072" y="4508424"/>
                        <a:ext cx="504056" cy="1872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3923010637"/>
              </p:ext>
            </p:extLst>
          </p:nvPr>
        </p:nvGraphicFramePr>
        <p:xfrm>
          <a:off x="8207896" y="1162560"/>
          <a:ext cx="3922849" cy="1419546"/>
        </p:xfrm>
        <a:graphic>
          <a:graphicData uri="http://schemas.openxmlformats.org/presentationml/2006/ole">
            <mc:AlternateContent xmlns:mc="http://schemas.openxmlformats.org/markup-compatibility/2006">
              <mc:Choice xmlns:v="urn:schemas-microsoft-com:vml" Requires="v">
                <p:oleObj spid="_x0000_s6687" name="Equation" r:id="rId14" imgW="1930400" imgH="698500" progId="">
                  <p:embed/>
                </p:oleObj>
              </mc:Choice>
              <mc:Fallback>
                <p:oleObj name="Equation" r:id="rId14" imgW="1930400" imgH="698500" progId="">
                  <p:embed/>
                  <p:pic>
                    <p:nvPicPr>
                      <p:cNvPr id="0" name="Picture 5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07896" y="1162560"/>
                        <a:ext cx="3922849" cy="1419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9" name="Rectangle 10"/>
              <p:cNvSpPr>
                <a:spLocks noChangeArrowheads="1"/>
              </p:cNvSpPr>
              <p:nvPr/>
            </p:nvSpPr>
            <p:spPr bwMode="auto">
              <a:xfrm>
                <a:off x="12375278" y="3640680"/>
                <a:ext cx="5008548" cy="320562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0"/>
                  </a:spcBef>
                </a:pPr>
                <a14:m>
                  <m:oMathPara xmlns:m="http://schemas.openxmlformats.org/officeDocument/2006/math">
                    <m:oMathParaPr>
                      <m:jc m:val="left"/>
                    </m:oMathParaPr>
                    <m:oMath xmlns:m="http://schemas.openxmlformats.org/officeDocument/2006/math">
                      <m:sSup>
                        <m:sSup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400" b="1" i="1">
                              <a:solidFill>
                                <a:schemeClr val="accent2">
                                  <a:lumMod val="50000"/>
                                </a:schemeClr>
                              </a:solidFill>
                              <a:latin typeface="Cambria Math"/>
                              <a:ea typeface="微软雅黑" panose="020B0503020204020204" pitchFamily="34" charset="-122"/>
                            </a:rPr>
                            <m:t>𝑿</m:t>
                          </m:r>
                        </m:e>
                        <m:sup>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𝟐</m:t>
                          </m:r>
                          <m:r>
                            <a:rPr lang="en-US" altLang="zh-CN" sz="2400" b="1" i="1">
                              <a:solidFill>
                                <a:schemeClr val="accent2">
                                  <a:lumMod val="50000"/>
                                </a:schemeClr>
                              </a:solidFill>
                              <a:latin typeface="Cambria Math"/>
                              <a:ea typeface="微软雅黑" panose="020B0503020204020204" pitchFamily="34" charset="-122"/>
                            </a:rPr>
                            <m:t>)</m:t>
                          </m:r>
                        </m:sup>
                      </m:sSup>
                      <m:r>
                        <a:rPr lang="en-US" altLang="zh-CN" sz="2400" b="1" i="1">
                          <a:solidFill>
                            <a:schemeClr val="accent2">
                              <a:lumMod val="50000"/>
                            </a:schemeClr>
                          </a:solidFill>
                          <a:latin typeface="Cambria Math"/>
                          <a:ea typeface="微软雅黑" panose="020B0503020204020204" pitchFamily="34" charset="-122"/>
                        </a:rPr>
                        <m:t>=(</m:t>
                      </m:r>
                      <m:sSup>
                        <m:sSup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400" b="1" i="1">
                              <a:solidFill>
                                <a:schemeClr val="accent2">
                                  <a:lumMod val="50000"/>
                                </a:schemeClr>
                              </a:solidFill>
                              <a:latin typeface="Cambria Math"/>
                              <a:ea typeface="微软雅黑" panose="020B0503020204020204" pitchFamily="34" charset="-122"/>
                            </a:rPr>
                            <m:t>𝟎</m:t>
                          </m:r>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𝟓</m:t>
                          </m:r>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𝟎</m:t>
                          </m:r>
                          <m:r>
                            <a:rPr lang="en-US" altLang="zh-CN" sz="2400" b="1" i="1">
                              <a:solidFill>
                                <a:schemeClr val="accent2">
                                  <a:lumMod val="50000"/>
                                </a:schemeClr>
                              </a:solidFill>
                              <a:latin typeface="Cambria Math"/>
                              <a:ea typeface="微软雅黑" panose="020B0503020204020204" pitchFamily="34" charset="-122"/>
                            </a:rPr>
                            <m:t> ,</m:t>
                          </m:r>
                          <m:r>
                            <a:rPr lang="en-US" altLang="zh-CN" sz="2400" b="1" i="1">
                              <a:solidFill>
                                <a:schemeClr val="accent2">
                                  <a:lumMod val="50000"/>
                                </a:schemeClr>
                              </a:solidFill>
                              <a:latin typeface="Cambria Math"/>
                              <a:ea typeface="微软雅黑" panose="020B0503020204020204" pitchFamily="34" charset="-122"/>
                            </a:rPr>
                            <m:t>𝟎</m:t>
                          </m:r>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𝟑</m:t>
                          </m:r>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𝟖</m:t>
                          </m:r>
                          <m:r>
                            <a:rPr lang="en-US" altLang="zh-CN" sz="2400" b="1" i="1">
                              <a:solidFill>
                                <a:schemeClr val="accent2">
                                  <a:lumMod val="50000"/>
                                </a:schemeClr>
                              </a:solidFill>
                              <a:latin typeface="Cambria Math"/>
                              <a:ea typeface="微软雅黑" panose="020B0503020204020204" pitchFamily="34" charset="-122"/>
                            </a:rPr>
                            <m:t>)</m:t>
                          </m:r>
                        </m:e>
                        <m:sup>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𝟏</m:t>
                          </m:r>
                        </m:sup>
                      </m:sSup>
                    </m:oMath>
                  </m:oMathPara>
                </a14:m>
                <a:endParaRPr lang="en-US" altLang="zh-CN" sz="2400" b="1" dirty="0">
                  <a:solidFill>
                    <a:srgbClr val="162EDE"/>
                  </a:solidFill>
                  <a:latin typeface="Times New Roman" pitchFamily="18" charset="0"/>
                  <a:ea typeface="宋体" charset="-122"/>
                </a:endParaRPr>
              </a:p>
              <a:p>
                <a:pPr>
                  <a:spcBef>
                    <a:spcPct val="0"/>
                  </a:spcBef>
                </a:pPr>
                <a:endParaRPr lang="en-US" altLang="zh-CN" sz="1200" b="1" dirty="0">
                  <a:solidFill>
                    <a:srgbClr val="162EDE"/>
                  </a:solidFill>
                  <a:latin typeface="Times New Roman" pitchFamily="18" charset="0"/>
                  <a:ea typeface="宋体" charset="-122"/>
                </a:endParaRPr>
              </a:p>
              <a:p>
                <a:pPr lvl="0">
                  <a:spcBef>
                    <a:spcPct val="0"/>
                  </a:spcBef>
                </a:pPr>
                <a14:m>
                  <m:oMathPara xmlns:m="http://schemas.openxmlformats.org/officeDocument/2006/math">
                    <m:oMathParaPr>
                      <m:jc m:val="left"/>
                    </m:oMathParaPr>
                    <m:oMath xmlns:m="http://schemas.openxmlformats.org/officeDocument/2006/math">
                      <m:sSub>
                        <m:sSub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bPr>
                        <m:e>
                          <m:r>
                            <a:rPr lang="zh-CN" altLang="en-US" sz="2400" b="1" i="1">
                              <a:solidFill>
                                <a:schemeClr val="accent2">
                                  <a:lumMod val="50000"/>
                                </a:schemeClr>
                              </a:solidFill>
                              <a:latin typeface="Cambria Math"/>
                              <a:ea typeface="微软雅黑" panose="020B0503020204020204" pitchFamily="34" charset="-122"/>
                            </a:rPr>
                            <m:t>𝝈</m:t>
                          </m:r>
                        </m:e>
                        <m:sub>
                          <m:r>
                            <a:rPr lang="en-US" altLang="zh-CN" sz="2400" b="1" i="1">
                              <a:solidFill>
                                <a:schemeClr val="accent2">
                                  <a:lumMod val="50000"/>
                                </a:schemeClr>
                              </a:solidFill>
                              <a:latin typeface="Cambria Math"/>
                              <a:ea typeface="微软雅黑" panose="020B0503020204020204" pitchFamily="34" charset="-122"/>
                            </a:rPr>
                            <m:t>𝒋</m:t>
                          </m:r>
                        </m:sub>
                      </m:sSub>
                      <m:r>
                        <a:rPr lang="en-US" altLang="zh-CN" sz="2400" b="1" i="1">
                          <a:solidFill>
                            <a:schemeClr val="accent2">
                              <a:lumMod val="50000"/>
                            </a:schemeClr>
                          </a:solidFill>
                          <a:latin typeface="Cambria Math"/>
                          <a:ea typeface="微软雅黑" panose="020B0503020204020204" pitchFamily="34" charset="-122"/>
                        </a:rPr>
                        <m:t>=</m:t>
                      </m:r>
                      <m:sSub>
                        <m:sSub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bPr>
                        <m:e>
                          <m:r>
                            <a:rPr lang="en-US" altLang="zh-CN" sz="2400" b="1" i="1">
                              <a:solidFill>
                                <a:schemeClr val="accent2">
                                  <a:lumMod val="50000"/>
                                </a:schemeClr>
                              </a:solidFill>
                              <a:latin typeface="Cambria Math"/>
                              <a:ea typeface="微软雅黑" panose="020B0503020204020204" pitchFamily="34" charset="-122"/>
                            </a:rPr>
                            <m:t>𝑪</m:t>
                          </m:r>
                        </m:e>
                        <m:sub>
                          <m:r>
                            <a:rPr lang="en-US" altLang="zh-CN" sz="2400" b="1" i="1">
                              <a:solidFill>
                                <a:schemeClr val="accent2">
                                  <a:lumMod val="50000"/>
                                </a:schemeClr>
                              </a:solidFill>
                              <a:latin typeface="Cambria Math"/>
                              <a:ea typeface="微软雅黑" panose="020B0503020204020204" pitchFamily="34" charset="-122"/>
                            </a:rPr>
                            <m:t>𝑵</m:t>
                          </m:r>
                        </m:sub>
                      </m:sSub>
                      <m:r>
                        <a:rPr lang="en-US" altLang="zh-CN" sz="2400" b="1" i="1">
                          <a:solidFill>
                            <a:schemeClr val="accent2">
                              <a:lumMod val="50000"/>
                            </a:schemeClr>
                          </a:solidFill>
                          <a:latin typeface="Cambria Math"/>
                          <a:ea typeface="微软雅黑" panose="020B0503020204020204" pitchFamily="34" charset="-122"/>
                        </a:rPr>
                        <m:t>−</m:t>
                      </m:r>
                      <m:sSub>
                        <m:sSub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bPr>
                        <m:e>
                          <m:r>
                            <a:rPr lang="en-US" altLang="zh-CN" sz="2400" b="1" i="1">
                              <a:solidFill>
                                <a:schemeClr val="accent2">
                                  <a:lumMod val="50000"/>
                                </a:schemeClr>
                              </a:solidFill>
                              <a:latin typeface="Cambria Math"/>
                              <a:ea typeface="微软雅黑" panose="020B0503020204020204" pitchFamily="34" charset="-122"/>
                            </a:rPr>
                            <m:t>𝑪</m:t>
                          </m:r>
                        </m:e>
                        <m:sub>
                          <m:r>
                            <a:rPr lang="en-US" altLang="zh-CN" sz="2400" b="1" i="1">
                              <a:solidFill>
                                <a:schemeClr val="accent2">
                                  <a:lumMod val="50000"/>
                                </a:schemeClr>
                              </a:solidFill>
                              <a:latin typeface="Cambria Math"/>
                              <a:ea typeface="微软雅黑" panose="020B0503020204020204" pitchFamily="34" charset="-122"/>
                            </a:rPr>
                            <m:t>𝑩</m:t>
                          </m:r>
                        </m:sub>
                      </m:sSub>
                      <m:sSup>
                        <m:sSup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400" b="1" i="1">
                              <a:solidFill>
                                <a:schemeClr val="accent2">
                                  <a:lumMod val="50000"/>
                                </a:schemeClr>
                              </a:solidFill>
                              <a:latin typeface="Cambria Math"/>
                              <a:ea typeface="微软雅黑" panose="020B0503020204020204" pitchFamily="34" charset="-122"/>
                            </a:rPr>
                            <m:t>𝑩</m:t>
                          </m:r>
                        </m:e>
                        <m:sup>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𝟏</m:t>
                          </m:r>
                        </m:sup>
                      </m:sSup>
                      <m:r>
                        <a:rPr lang="en-US" altLang="zh-CN" sz="2400" b="1" i="1">
                          <a:solidFill>
                            <a:schemeClr val="accent2">
                              <a:lumMod val="50000"/>
                            </a:schemeClr>
                          </a:solidFill>
                          <a:latin typeface="Cambria Math"/>
                          <a:ea typeface="微软雅黑" panose="020B0503020204020204" pitchFamily="34" charset="-122"/>
                        </a:rPr>
                        <m:t>𝑵</m:t>
                      </m:r>
                    </m:oMath>
                  </m:oMathPara>
                </a14:m>
                <a:endParaRPr lang="en-US" altLang="zh-CN" sz="2400" b="1" i="1" dirty="0">
                  <a:solidFill>
                    <a:schemeClr val="accent2">
                      <a:lumMod val="50000"/>
                    </a:schemeClr>
                  </a:solidFill>
                  <a:latin typeface="Cambria Math"/>
                  <a:ea typeface="微软雅黑" panose="020B0503020204020204" pitchFamily="34" charset="-122"/>
                </a:endParaRPr>
              </a:p>
              <a:p>
                <a:pPr lvl="0">
                  <a:spcBef>
                    <a:spcPct val="0"/>
                  </a:spcBef>
                </a:pPr>
                <a14:m>
                  <m:oMathPara xmlns:m="http://schemas.openxmlformats.org/officeDocument/2006/math">
                    <m:oMathParaPr>
                      <m:jc m:val="left"/>
                    </m:oMathParaPr>
                    <m:oMath xmlns:m="http://schemas.openxmlformats.org/officeDocument/2006/math">
                      <m:r>
                        <a:rPr lang="en-US" altLang="zh-CN" sz="2400" b="1" i="1">
                          <a:solidFill>
                            <a:schemeClr val="accent2">
                              <a:lumMod val="50000"/>
                            </a:schemeClr>
                          </a:solidFill>
                          <a:latin typeface="Cambria Math"/>
                          <a:ea typeface="微软雅黑" panose="020B0503020204020204" pitchFamily="34" charset="-122"/>
                        </a:rPr>
                        <m:t>=</m:t>
                      </m:r>
                      <m:d>
                        <m:d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dPr>
                        <m:e>
                          <m:r>
                            <a:rPr lang="en-US" altLang="zh-CN" sz="2400" b="1" i="1">
                              <a:solidFill>
                                <a:schemeClr val="accent2">
                                  <a:lumMod val="50000"/>
                                </a:schemeClr>
                              </a:solidFill>
                              <a:latin typeface="Cambria Math"/>
                              <a:ea typeface="微软雅黑" panose="020B0503020204020204" pitchFamily="34" charset="-122"/>
                            </a:rPr>
                            <m:t>𝟐</m:t>
                          </m:r>
                          <m:r>
                            <a:rPr lang="en-US" altLang="zh-CN" sz="2400" b="1" i="1">
                              <a:solidFill>
                                <a:schemeClr val="accent2">
                                  <a:lumMod val="50000"/>
                                </a:schemeClr>
                              </a:solidFill>
                              <a:latin typeface="Cambria Math"/>
                              <a:ea typeface="微软雅黑" panose="020B0503020204020204" pitchFamily="34" charset="-122"/>
                            </a:rPr>
                            <m:t> </m:t>
                          </m:r>
                          <m:r>
                            <a:rPr lang="en-US" altLang="zh-CN" sz="2400" b="1" i="1">
                              <a:solidFill>
                                <a:schemeClr val="accent2">
                                  <a:lumMod val="50000"/>
                                </a:schemeClr>
                              </a:solidFill>
                              <a:latin typeface="Cambria Math"/>
                              <a:ea typeface="微软雅黑" panose="020B0503020204020204" pitchFamily="34" charset="-122"/>
                            </a:rPr>
                            <m:t>𝟏</m:t>
                          </m:r>
                          <m:r>
                            <a:rPr lang="en-US" altLang="zh-CN" sz="2400" b="1" i="1">
                              <a:solidFill>
                                <a:schemeClr val="accent2">
                                  <a:lumMod val="50000"/>
                                </a:schemeClr>
                              </a:solidFill>
                              <a:latin typeface="Cambria Math"/>
                              <a:ea typeface="微软雅黑" panose="020B0503020204020204" pitchFamily="34" charset="-122"/>
                            </a:rPr>
                            <m:t> </m:t>
                          </m:r>
                          <m:r>
                            <a:rPr lang="en-US" altLang="zh-CN" sz="2400" b="1" i="1">
                              <a:solidFill>
                                <a:schemeClr val="accent2">
                                  <a:lumMod val="50000"/>
                                </a:schemeClr>
                              </a:solidFill>
                              <a:latin typeface="Cambria Math"/>
                              <a:ea typeface="微软雅黑" panose="020B0503020204020204" pitchFamily="34" charset="-122"/>
                            </a:rPr>
                            <m:t>𝟎</m:t>
                          </m:r>
                        </m:e>
                      </m:d>
                      <m:r>
                        <a:rPr lang="en-US" altLang="zh-CN" sz="2400" b="1" i="1">
                          <a:solidFill>
                            <a:schemeClr val="accent2">
                              <a:lumMod val="50000"/>
                            </a:schemeClr>
                          </a:solidFill>
                          <a:latin typeface="Cambria Math"/>
                          <a:ea typeface="微软雅黑" panose="020B0503020204020204" pitchFamily="34" charset="-122"/>
                        </a:rPr>
                        <m:t>−</m:t>
                      </m:r>
                      <m:d>
                        <m:d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dPr>
                        <m:e>
                          <m:r>
                            <a:rPr lang="en-US" altLang="zh-CN" sz="2400" b="1" i="1">
                              <a:solidFill>
                                <a:schemeClr val="accent2">
                                  <a:lumMod val="50000"/>
                                </a:schemeClr>
                              </a:solidFill>
                              <a:latin typeface="Cambria Math"/>
                              <a:ea typeface="微软雅黑" panose="020B0503020204020204" pitchFamily="34" charset="-122"/>
                            </a:rPr>
                            <m:t>𝟑</m:t>
                          </m:r>
                          <m:r>
                            <a:rPr lang="en-US" altLang="zh-CN" sz="2400" b="1" i="1">
                              <a:solidFill>
                                <a:schemeClr val="accent2">
                                  <a:lumMod val="50000"/>
                                </a:schemeClr>
                              </a:solidFill>
                              <a:latin typeface="Cambria Math"/>
                              <a:ea typeface="微软雅黑" panose="020B0503020204020204" pitchFamily="34" charset="-122"/>
                            </a:rPr>
                            <m:t> </m:t>
                          </m:r>
                          <m:r>
                            <a:rPr lang="en-US" altLang="zh-CN" sz="2400" b="1" i="1">
                              <a:solidFill>
                                <a:schemeClr val="accent2">
                                  <a:lumMod val="50000"/>
                                </a:schemeClr>
                              </a:solidFill>
                              <a:latin typeface="Cambria Math"/>
                              <a:ea typeface="微软雅黑" panose="020B0503020204020204" pitchFamily="34" charset="-122"/>
                            </a:rPr>
                            <m:t>𝟎</m:t>
                          </m:r>
                          <m:r>
                            <a:rPr lang="en-US" altLang="zh-CN" sz="2400" b="1" i="1">
                              <a:solidFill>
                                <a:schemeClr val="accent2">
                                  <a:lumMod val="50000"/>
                                </a:schemeClr>
                              </a:solidFill>
                              <a:latin typeface="Cambria Math"/>
                              <a:ea typeface="微软雅黑" panose="020B0503020204020204" pitchFamily="34" charset="-122"/>
                            </a:rPr>
                            <m:t> </m:t>
                          </m:r>
                          <m:r>
                            <a:rPr lang="en-US" altLang="zh-CN" sz="2400" b="1" i="1">
                              <a:solidFill>
                                <a:schemeClr val="accent2">
                                  <a:lumMod val="50000"/>
                                </a:schemeClr>
                              </a:solidFill>
                              <a:latin typeface="Cambria Math"/>
                              <a:ea typeface="微软雅黑" panose="020B0503020204020204" pitchFamily="34" charset="-122"/>
                            </a:rPr>
                            <m:t>𝟎</m:t>
                          </m:r>
                        </m:e>
                      </m:d>
                      <m:d>
                        <m:d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mPr>
                            <m:mr>
                              <m:e>
                                <m:box>
                                  <m:box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boxPr>
                                  <m:e>
                                    <m:f>
                                      <m:f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fPr>
                                      <m:num>
                                        <m:r>
                                          <a:rPr lang="en-US" altLang="zh-CN" sz="2400" b="1" i="1">
                                            <a:solidFill>
                                              <a:schemeClr val="accent2">
                                                <a:lumMod val="50000"/>
                                              </a:schemeClr>
                                            </a:solidFill>
                                            <a:latin typeface="Cambria Math"/>
                                            <a:ea typeface="微软雅黑" panose="020B0503020204020204" pitchFamily="34" charset="-122"/>
                                          </a:rPr>
                                          <m:t>𝟏</m:t>
                                        </m:r>
                                      </m:num>
                                      <m:den>
                                        <m:r>
                                          <a:rPr lang="en-US" altLang="zh-CN" sz="2400" b="1" i="1">
                                            <a:solidFill>
                                              <a:schemeClr val="accent2">
                                                <a:lumMod val="50000"/>
                                              </a:schemeClr>
                                            </a:solidFill>
                                            <a:latin typeface="Cambria Math"/>
                                            <a:ea typeface="微软雅黑" panose="020B0503020204020204" pitchFamily="34" charset="-122"/>
                                          </a:rPr>
                                          <m:t>𝟑</m:t>
                                        </m:r>
                                      </m:den>
                                    </m:f>
                                  </m:e>
                                </m:box>
                              </m:e>
                              <m:e>
                                <m:f>
                                  <m:f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fPr>
                                  <m:num>
                                    <m:r>
                                      <a:rPr lang="en-US" altLang="zh-CN" sz="2400" b="1" i="1">
                                        <a:solidFill>
                                          <a:schemeClr val="accent2">
                                            <a:lumMod val="50000"/>
                                          </a:schemeClr>
                                        </a:solidFill>
                                        <a:latin typeface="Cambria Math"/>
                                        <a:ea typeface="微软雅黑" panose="020B0503020204020204" pitchFamily="34" charset="-122"/>
                                      </a:rPr>
                                      <m:t>𝟏</m:t>
                                    </m:r>
                                  </m:num>
                                  <m:den>
                                    <m:r>
                                      <a:rPr lang="en-US" altLang="zh-CN" sz="2400" b="1" i="1">
                                        <a:solidFill>
                                          <a:schemeClr val="accent2">
                                            <a:lumMod val="50000"/>
                                          </a:schemeClr>
                                        </a:solidFill>
                                        <a:latin typeface="Cambria Math"/>
                                        <a:ea typeface="微软雅黑" panose="020B0503020204020204" pitchFamily="34" charset="-122"/>
                                      </a:rPr>
                                      <m:t>𝟑</m:t>
                                    </m:r>
                                  </m:den>
                                </m:f>
                              </m:e>
                              <m:e>
                                <m:f>
                                  <m:f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fPr>
                                  <m:num>
                                    <m:r>
                                      <a:rPr lang="en-US" altLang="zh-CN" sz="2400" b="1" i="1">
                                        <a:solidFill>
                                          <a:schemeClr val="accent2">
                                            <a:lumMod val="50000"/>
                                          </a:schemeClr>
                                        </a:solidFill>
                                        <a:latin typeface="Cambria Math"/>
                                        <a:ea typeface="微软雅黑" panose="020B0503020204020204" pitchFamily="34" charset="-122"/>
                                      </a:rPr>
                                      <m:t>𝟏</m:t>
                                    </m:r>
                                  </m:num>
                                  <m:den>
                                    <m:r>
                                      <a:rPr lang="en-US" altLang="zh-CN" sz="2400" b="1" i="1">
                                        <a:solidFill>
                                          <a:schemeClr val="accent2">
                                            <a:lumMod val="50000"/>
                                          </a:schemeClr>
                                        </a:solidFill>
                                        <a:latin typeface="Cambria Math"/>
                                        <a:ea typeface="微软雅黑" panose="020B0503020204020204" pitchFamily="34" charset="-122"/>
                                      </a:rPr>
                                      <m:t>𝟑</m:t>
                                    </m:r>
                                  </m:den>
                                </m:f>
                              </m:e>
                            </m:mr>
                            <m:mr>
                              <m:e>
                                <m:r>
                                  <a:rPr lang="en-US" altLang="zh-CN" sz="2400" b="1" i="1">
                                    <a:solidFill>
                                      <a:schemeClr val="accent2">
                                        <a:lumMod val="50000"/>
                                      </a:schemeClr>
                                    </a:solidFill>
                                    <a:latin typeface="Cambria Math"/>
                                    <a:ea typeface="微软雅黑" panose="020B0503020204020204" pitchFamily="34" charset="-122"/>
                                  </a:rPr>
                                  <m:t>𝟏</m:t>
                                </m:r>
                              </m:e>
                              <m:e>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𝟐</m:t>
                                </m:r>
                              </m:e>
                              <m:e>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𝟏</m:t>
                                </m:r>
                              </m:e>
                            </m:mr>
                            <m:mr>
                              <m:e>
                                <m:f>
                                  <m:f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fPr>
                                  <m:num>
                                    <m:r>
                                      <a:rPr lang="en-US" altLang="zh-CN" sz="2400" b="1" i="1">
                                        <a:solidFill>
                                          <a:schemeClr val="accent2">
                                            <a:lumMod val="50000"/>
                                          </a:schemeClr>
                                        </a:solidFill>
                                        <a:latin typeface="Cambria Math"/>
                                        <a:ea typeface="微软雅黑" panose="020B0503020204020204" pitchFamily="34" charset="-122"/>
                                      </a:rPr>
                                      <m:t>𝟒</m:t>
                                    </m:r>
                                  </m:num>
                                  <m:den>
                                    <m:r>
                                      <a:rPr lang="en-US" altLang="zh-CN" sz="2400" b="1" i="1">
                                        <a:solidFill>
                                          <a:schemeClr val="accent2">
                                            <a:lumMod val="50000"/>
                                          </a:schemeClr>
                                        </a:solidFill>
                                        <a:latin typeface="Cambria Math"/>
                                        <a:ea typeface="微软雅黑" panose="020B0503020204020204" pitchFamily="34" charset="-122"/>
                                      </a:rPr>
                                      <m:t>𝟑</m:t>
                                    </m:r>
                                  </m:den>
                                </m:f>
                              </m:e>
                              <m:e>
                                <m:f>
                                  <m:f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fPr>
                                  <m:num>
                                    <m:r>
                                      <a:rPr lang="en-US" altLang="zh-CN" sz="2400" b="1" i="1">
                                        <a:solidFill>
                                          <a:schemeClr val="accent2">
                                            <a:lumMod val="50000"/>
                                          </a:schemeClr>
                                        </a:solidFill>
                                        <a:latin typeface="Cambria Math"/>
                                        <a:ea typeface="微软雅黑" panose="020B0503020204020204" pitchFamily="34" charset="-122"/>
                                      </a:rPr>
                                      <m:t>𝟒</m:t>
                                    </m:r>
                                  </m:num>
                                  <m:den>
                                    <m:r>
                                      <a:rPr lang="en-US" altLang="zh-CN" sz="2400" b="1" i="1">
                                        <a:solidFill>
                                          <a:schemeClr val="accent2">
                                            <a:lumMod val="50000"/>
                                          </a:schemeClr>
                                        </a:solidFill>
                                        <a:latin typeface="Cambria Math"/>
                                        <a:ea typeface="微软雅黑" panose="020B0503020204020204" pitchFamily="34" charset="-122"/>
                                      </a:rPr>
                                      <m:t>𝟑</m:t>
                                    </m:r>
                                  </m:den>
                                </m:f>
                              </m:e>
                              <m:e>
                                <m:f>
                                  <m:f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fPr>
                                  <m:num>
                                    <m:r>
                                      <a:rPr lang="en-US" altLang="zh-CN" sz="2400" b="1" i="1">
                                        <a:solidFill>
                                          <a:schemeClr val="accent2">
                                            <a:lumMod val="50000"/>
                                          </a:schemeClr>
                                        </a:solidFill>
                                        <a:latin typeface="Cambria Math"/>
                                        <a:ea typeface="微软雅黑" panose="020B0503020204020204" pitchFamily="34" charset="-122"/>
                                      </a:rPr>
                                      <m:t>𝟏</m:t>
                                    </m:r>
                                  </m:num>
                                  <m:den>
                                    <m:r>
                                      <a:rPr lang="en-US" altLang="zh-CN" sz="2400" b="1" i="1">
                                        <a:solidFill>
                                          <a:schemeClr val="accent2">
                                            <a:lumMod val="50000"/>
                                          </a:schemeClr>
                                        </a:solidFill>
                                        <a:latin typeface="Cambria Math"/>
                                        <a:ea typeface="微软雅黑" panose="020B0503020204020204" pitchFamily="34" charset="-122"/>
                                      </a:rPr>
                                      <m:t>𝟑</m:t>
                                    </m:r>
                                  </m:den>
                                </m:f>
                              </m:e>
                            </m:mr>
                          </m:m>
                        </m:e>
                      </m:d>
                    </m:oMath>
                  </m:oMathPara>
                </a14:m>
                <a:endParaRPr lang="en-US" altLang="zh-CN" sz="2400" b="1" dirty="0">
                  <a:solidFill>
                    <a:schemeClr val="accent2">
                      <a:lumMod val="50000"/>
                    </a:schemeClr>
                  </a:solidFill>
                  <a:latin typeface="Times New Roman" pitchFamily="18" charset="0"/>
                  <a:ea typeface="微软雅黑" panose="020B0503020204020204" pitchFamily="34" charset="-122"/>
                </a:endParaRPr>
              </a:p>
              <a:p>
                <a:pPr lvl="0">
                  <a:spcBef>
                    <a:spcPct val="0"/>
                  </a:spcBef>
                </a:pPr>
                <a:r>
                  <a:rPr lang="en-US" altLang="zh-CN" sz="2400" b="1" dirty="0">
                    <a:solidFill>
                      <a:srgbClr val="162EDE"/>
                    </a:solidFill>
                    <a:latin typeface="Times New Roman" pitchFamily="18" charset="0"/>
                    <a:ea typeface="宋体" charset="-122"/>
                  </a:rPr>
                  <a:t>=</a:t>
                </a:r>
                <a:r>
                  <a:rPr lang="zh-CN" altLang="en-US" sz="2400" b="1" dirty="0">
                    <a:solidFill>
                      <a:srgbClr val="162EDE"/>
                    </a:solidFill>
                    <a:latin typeface="Times New Roman" pitchFamily="18" charset="0"/>
                    <a:ea typeface="宋体" charset="-122"/>
                  </a:rPr>
                  <a:t>（</a:t>
                </a:r>
                <a:r>
                  <a:rPr lang="en-US" altLang="zh-CN" sz="2400" b="1" dirty="0">
                    <a:solidFill>
                      <a:srgbClr val="162EDE"/>
                    </a:solidFill>
                    <a:latin typeface="Times New Roman" pitchFamily="18" charset="0"/>
                    <a:ea typeface="宋体" charset="-122"/>
                  </a:rPr>
                  <a:t>1   0   -1</a:t>
                </a:r>
                <a:r>
                  <a:rPr lang="zh-CN" altLang="en-US" sz="2400" b="1" dirty="0">
                    <a:solidFill>
                      <a:srgbClr val="162EDE"/>
                    </a:solidFill>
                    <a:latin typeface="Times New Roman" pitchFamily="18" charset="0"/>
                    <a:ea typeface="宋体" charset="-122"/>
                  </a:rPr>
                  <a:t>）</a:t>
                </a:r>
                <a:endParaRPr lang="en-US" altLang="zh-CN" sz="2400" b="1" dirty="0">
                  <a:solidFill>
                    <a:srgbClr val="162EDE"/>
                  </a:solidFill>
                  <a:latin typeface="Times New Roman" pitchFamily="18" charset="0"/>
                  <a:ea typeface="宋体" charset="-122"/>
                </a:endParaRPr>
              </a:p>
            </p:txBody>
          </p:sp>
        </mc:Choice>
        <mc:Fallback xmlns="">
          <p:sp>
            <p:nvSpPr>
              <p:cNvPr id="59" name="Rectangle 10"/>
              <p:cNvSpPr>
                <a:spLocks noRot="1" noChangeAspect="1" noMove="1" noResize="1" noEditPoints="1" noAdjustHandles="1" noChangeArrowheads="1" noChangeShapeType="1" noTextEdit="1"/>
              </p:cNvSpPr>
              <p:nvPr/>
            </p:nvSpPr>
            <p:spPr bwMode="auto">
              <a:xfrm>
                <a:off x="12375278" y="3640680"/>
                <a:ext cx="5008548" cy="3205621"/>
              </a:xfrm>
              <a:prstGeom prst="rect">
                <a:avLst/>
              </a:prstGeom>
              <a:blipFill rotWithShape="0">
                <a:blip r:embed="rId16" cstate="print"/>
                <a:stretch>
                  <a:fillRect l="-1825" b="-3612"/>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7" name="矩形 36"/>
          <p:cNvSpPr/>
          <p:nvPr/>
        </p:nvSpPr>
        <p:spPr>
          <a:xfrm>
            <a:off x="671590" y="5186557"/>
            <a:ext cx="6431904" cy="431007"/>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387230" y="4437111"/>
            <a:ext cx="504675" cy="2420764"/>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 name="Object 2"/>
          <p:cNvGraphicFramePr>
            <a:graphicFrameLocks/>
          </p:cNvGraphicFramePr>
          <p:nvPr>
            <p:extLst>
              <p:ext uri="{D42A27DB-BD31-4B8C-83A1-F6EECF244321}">
                <p14:modId xmlns:p14="http://schemas.microsoft.com/office/powerpoint/2010/main" val="2507476064"/>
              </p:ext>
            </p:extLst>
          </p:nvPr>
        </p:nvGraphicFramePr>
        <p:xfrm>
          <a:off x="295659" y="3560853"/>
          <a:ext cx="542925" cy="3178175"/>
        </p:xfrm>
        <a:graphic>
          <a:graphicData uri="http://schemas.openxmlformats.org/presentationml/2006/ole">
            <mc:AlternateContent xmlns:mc="http://schemas.openxmlformats.org/markup-compatibility/2006">
              <mc:Choice xmlns:v="urn:schemas-microsoft-com:vml" Requires="v">
                <p:oleObj spid="_x0000_s6688" name="Equation" r:id="rId17" imgW="203200" imgH="1346200" progId="">
                  <p:embed/>
                </p:oleObj>
              </mc:Choice>
              <mc:Fallback>
                <p:oleObj name="Equation" r:id="rId17" imgW="203200" imgH="1346200" progId="">
                  <p:embed/>
                  <p:pic>
                    <p:nvPicPr>
                      <p:cNvPr id="0" name="Picture 53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5659" y="3560853"/>
                        <a:ext cx="542925" cy="317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3475734978"/>
              </p:ext>
            </p:extLst>
          </p:nvPr>
        </p:nvGraphicFramePr>
        <p:xfrm>
          <a:off x="9761131" y="2504860"/>
          <a:ext cx="2364750" cy="2111986"/>
        </p:xfrm>
        <a:graphic>
          <a:graphicData uri="http://schemas.openxmlformats.org/presentationml/2006/ole">
            <mc:AlternateContent xmlns:mc="http://schemas.openxmlformats.org/markup-compatibility/2006">
              <mc:Choice xmlns:v="urn:schemas-microsoft-com:vml" Requires="v">
                <p:oleObj spid="_x0000_s6689" name="Equation" r:id="rId19" imgW="1193800" imgH="1066800" progId="">
                  <p:embed/>
                </p:oleObj>
              </mc:Choice>
              <mc:Fallback>
                <p:oleObj name="Equation" r:id="rId19" imgW="1193800" imgH="1066800" progId="">
                  <p:embed/>
                  <p:pic>
                    <p:nvPicPr>
                      <p:cNvPr id="0" name="Picture 5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61131" y="2504860"/>
                        <a:ext cx="2364750" cy="2111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1" name="Rectangle 10"/>
              <p:cNvSpPr>
                <a:spLocks noChangeArrowheads="1"/>
              </p:cNvSpPr>
              <p:nvPr/>
            </p:nvSpPr>
            <p:spPr bwMode="auto">
              <a:xfrm>
                <a:off x="7620908" y="3742117"/>
                <a:ext cx="5008548" cy="30027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0"/>
                  </a:spcBef>
                </a:pPr>
                <a14:m>
                  <m:oMathPara xmlns:m="http://schemas.openxmlformats.org/officeDocument/2006/math">
                    <m:oMathParaPr>
                      <m:jc m:val="left"/>
                    </m:oMathParaPr>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000" b="1" i="1">
                              <a:solidFill>
                                <a:schemeClr val="accent2">
                                  <a:lumMod val="50000"/>
                                </a:schemeClr>
                              </a:solidFill>
                              <a:latin typeface="Cambria Math"/>
                              <a:ea typeface="微软雅黑" panose="020B0503020204020204" pitchFamily="34" charset="-122"/>
                            </a:rPr>
                            <m:t>𝑿</m:t>
                          </m:r>
                        </m:e>
                        <m:sup>
                          <m:r>
                            <a:rPr lang="en-US" altLang="zh-CN" sz="2000" b="1" i="1">
                              <a:solidFill>
                                <a:schemeClr val="accent2">
                                  <a:lumMod val="50000"/>
                                </a:schemeClr>
                              </a:solidFill>
                              <a:latin typeface="Cambria Math"/>
                              <a:ea typeface="微软雅黑" panose="020B0503020204020204" pitchFamily="34" charset="-122"/>
                            </a:rPr>
                            <m:t>(</m:t>
                          </m:r>
                          <m:r>
                            <a:rPr lang="en-US" altLang="zh-CN" sz="2000" b="1" i="1">
                              <a:solidFill>
                                <a:schemeClr val="accent2">
                                  <a:lumMod val="50000"/>
                                </a:schemeClr>
                              </a:solidFill>
                              <a:latin typeface="Cambria Math"/>
                              <a:ea typeface="微软雅黑" panose="020B0503020204020204" pitchFamily="34" charset="-122"/>
                            </a:rPr>
                            <m:t>𝟐</m:t>
                          </m:r>
                          <m:r>
                            <a:rPr lang="en-US" altLang="zh-CN" sz="2000" b="1" i="1">
                              <a:solidFill>
                                <a:schemeClr val="accent2">
                                  <a:lumMod val="50000"/>
                                </a:schemeClr>
                              </a:solidFill>
                              <a:latin typeface="Cambria Math"/>
                              <a:ea typeface="微软雅黑" panose="020B0503020204020204" pitchFamily="34" charset="-122"/>
                            </a:rPr>
                            <m:t>)</m:t>
                          </m:r>
                        </m:sup>
                      </m:sSup>
                      <m:r>
                        <a:rPr lang="en-US" altLang="zh-CN" sz="2000" b="1" i="1">
                          <a:solidFill>
                            <a:schemeClr val="accent2">
                              <a:lumMod val="50000"/>
                            </a:schemeClr>
                          </a:solidFill>
                          <a:latin typeface="Cambria Math"/>
                          <a:ea typeface="微软雅黑" panose="020B0503020204020204" pitchFamily="34" charset="-122"/>
                        </a:rPr>
                        <m:t>=(</m:t>
                      </m:r>
                      <m:sSup>
                        <m:sSup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000" b="1" i="1">
                              <a:solidFill>
                                <a:schemeClr val="accent2">
                                  <a:lumMod val="50000"/>
                                </a:schemeClr>
                              </a:solidFill>
                              <a:latin typeface="Cambria Math"/>
                              <a:ea typeface="微软雅黑" panose="020B0503020204020204" pitchFamily="34" charset="-122"/>
                            </a:rPr>
                            <m:t>𝟎</m:t>
                          </m:r>
                          <m:r>
                            <a:rPr lang="en-US" altLang="zh-CN" sz="2000" b="1" i="1">
                              <a:solidFill>
                                <a:schemeClr val="accent2">
                                  <a:lumMod val="50000"/>
                                </a:schemeClr>
                              </a:solidFill>
                              <a:latin typeface="Cambria Math"/>
                              <a:ea typeface="微软雅黑" panose="020B0503020204020204" pitchFamily="34" charset="-122"/>
                            </a:rPr>
                            <m:t>,</m:t>
                          </m:r>
                          <m:r>
                            <a:rPr lang="en-US" altLang="zh-CN" sz="2000" b="1" i="1">
                              <a:solidFill>
                                <a:schemeClr val="accent2">
                                  <a:lumMod val="50000"/>
                                </a:schemeClr>
                              </a:solidFill>
                              <a:latin typeface="Cambria Math"/>
                              <a:ea typeface="微软雅黑" panose="020B0503020204020204" pitchFamily="34" charset="-122"/>
                            </a:rPr>
                            <m:t>𝟓</m:t>
                          </m:r>
                          <m:r>
                            <a:rPr lang="en-US" altLang="zh-CN" sz="2000" b="1" i="1">
                              <a:solidFill>
                                <a:schemeClr val="accent2">
                                  <a:lumMod val="50000"/>
                                </a:schemeClr>
                              </a:solidFill>
                              <a:latin typeface="Cambria Math"/>
                              <a:ea typeface="微软雅黑" panose="020B0503020204020204" pitchFamily="34" charset="-122"/>
                            </a:rPr>
                            <m:t>,</m:t>
                          </m:r>
                          <m:r>
                            <a:rPr lang="en-US" altLang="zh-CN" sz="2000" b="1" i="1">
                              <a:solidFill>
                                <a:schemeClr val="accent2">
                                  <a:lumMod val="50000"/>
                                </a:schemeClr>
                              </a:solidFill>
                              <a:latin typeface="Cambria Math"/>
                              <a:ea typeface="微软雅黑" panose="020B0503020204020204" pitchFamily="34" charset="-122"/>
                            </a:rPr>
                            <m:t>𝟎</m:t>
                          </m:r>
                          <m:r>
                            <a:rPr lang="en-US" altLang="zh-CN" sz="2000" b="1" i="1">
                              <a:solidFill>
                                <a:schemeClr val="accent2">
                                  <a:lumMod val="50000"/>
                                </a:schemeClr>
                              </a:solidFill>
                              <a:latin typeface="Cambria Math"/>
                              <a:ea typeface="微软雅黑" panose="020B0503020204020204" pitchFamily="34" charset="-122"/>
                            </a:rPr>
                            <m:t> ,</m:t>
                          </m:r>
                          <m:r>
                            <a:rPr lang="en-US" altLang="zh-CN" sz="2000" b="1" i="1">
                              <a:solidFill>
                                <a:schemeClr val="accent2">
                                  <a:lumMod val="50000"/>
                                </a:schemeClr>
                              </a:solidFill>
                              <a:latin typeface="Cambria Math"/>
                              <a:ea typeface="微软雅黑" panose="020B0503020204020204" pitchFamily="34" charset="-122"/>
                            </a:rPr>
                            <m:t>𝟎</m:t>
                          </m:r>
                          <m:r>
                            <a:rPr lang="en-US" altLang="zh-CN" sz="2000" b="1" i="1">
                              <a:solidFill>
                                <a:schemeClr val="accent2">
                                  <a:lumMod val="50000"/>
                                </a:schemeClr>
                              </a:solidFill>
                              <a:latin typeface="Cambria Math"/>
                              <a:ea typeface="微软雅黑" panose="020B0503020204020204" pitchFamily="34" charset="-122"/>
                            </a:rPr>
                            <m:t>,</m:t>
                          </m:r>
                          <m:r>
                            <a:rPr lang="en-US" altLang="zh-CN" sz="2000" b="1" i="1">
                              <a:solidFill>
                                <a:schemeClr val="accent2">
                                  <a:lumMod val="50000"/>
                                </a:schemeClr>
                              </a:solidFill>
                              <a:latin typeface="Cambria Math"/>
                              <a:ea typeface="微软雅黑" panose="020B0503020204020204" pitchFamily="34" charset="-122"/>
                            </a:rPr>
                            <m:t>𝟑</m:t>
                          </m:r>
                          <m:r>
                            <a:rPr lang="en-US" altLang="zh-CN" sz="2000" b="1" i="1">
                              <a:solidFill>
                                <a:schemeClr val="accent2">
                                  <a:lumMod val="50000"/>
                                </a:schemeClr>
                              </a:solidFill>
                              <a:latin typeface="Cambria Math"/>
                              <a:ea typeface="微软雅黑" panose="020B0503020204020204" pitchFamily="34" charset="-122"/>
                            </a:rPr>
                            <m:t>,</m:t>
                          </m:r>
                          <m:r>
                            <a:rPr lang="en-US" altLang="zh-CN" sz="2000" b="1" i="1">
                              <a:solidFill>
                                <a:schemeClr val="accent2">
                                  <a:lumMod val="50000"/>
                                </a:schemeClr>
                              </a:solidFill>
                              <a:latin typeface="Cambria Math"/>
                              <a:ea typeface="微软雅黑" panose="020B0503020204020204" pitchFamily="34" charset="-122"/>
                            </a:rPr>
                            <m:t>𝟖</m:t>
                          </m:r>
                          <m:r>
                            <a:rPr lang="en-US" altLang="zh-CN" sz="2000" b="1" i="1">
                              <a:solidFill>
                                <a:schemeClr val="accent2">
                                  <a:lumMod val="50000"/>
                                </a:schemeClr>
                              </a:solidFill>
                              <a:latin typeface="Cambria Math"/>
                              <a:ea typeface="微软雅黑" panose="020B0503020204020204" pitchFamily="34" charset="-122"/>
                            </a:rPr>
                            <m:t>)</m:t>
                          </m:r>
                        </m:e>
                        <m:sup>
                          <m:r>
                            <a:rPr lang="en-US" altLang="zh-CN" sz="2000" b="1" i="1">
                              <a:solidFill>
                                <a:schemeClr val="accent2">
                                  <a:lumMod val="50000"/>
                                </a:schemeClr>
                              </a:solidFill>
                              <a:latin typeface="Cambria Math"/>
                              <a:ea typeface="微软雅黑" panose="020B0503020204020204" pitchFamily="34" charset="-122"/>
                            </a:rPr>
                            <m:t>−</m:t>
                          </m:r>
                          <m:r>
                            <a:rPr lang="en-US" altLang="zh-CN" sz="2000" b="1" i="1">
                              <a:solidFill>
                                <a:schemeClr val="accent2">
                                  <a:lumMod val="50000"/>
                                </a:schemeClr>
                              </a:solidFill>
                              <a:latin typeface="Cambria Math"/>
                              <a:ea typeface="微软雅黑" panose="020B0503020204020204" pitchFamily="34" charset="-122"/>
                            </a:rPr>
                            <m:t>𝟏</m:t>
                          </m:r>
                        </m:sup>
                      </m:sSup>
                    </m:oMath>
                  </m:oMathPara>
                </a14:m>
                <a:endParaRPr lang="en-US" altLang="zh-CN" sz="2000" b="1" dirty="0">
                  <a:solidFill>
                    <a:srgbClr val="162EDE"/>
                  </a:solidFill>
                  <a:latin typeface="Times New Roman" pitchFamily="18" charset="0"/>
                  <a:ea typeface="宋体" charset="-122"/>
                </a:endParaRPr>
              </a:p>
              <a:p>
                <a:pPr>
                  <a:spcBef>
                    <a:spcPct val="0"/>
                  </a:spcBef>
                </a:pPr>
                <a:endParaRPr lang="en-US" altLang="zh-CN" sz="1100" b="1" dirty="0">
                  <a:solidFill>
                    <a:srgbClr val="162EDE"/>
                  </a:solidFill>
                  <a:latin typeface="Times New Roman" pitchFamily="18" charset="0"/>
                  <a:ea typeface="宋体" charset="-122"/>
                </a:endParaRPr>
              </a:p>
              <a:p>
                <a:pPr lvl="0">
                  <a:spcBef>
                    <a:spcPct val="0"/>
                  </a:spcBef>
                </a:pPr>
                <a14:m>
                  <m:oMathPara xmlns:m="http://schemas.openxmlformats.org/officeDocument/2006/math">
                    <m:oMathParaPr>
                      <m:jc m:val="left"/>
                    </m:oMathParaPr>
                    <m:oMath xmlns:m="http://schemas.openxmlformats.org/officeDocument/2006/math">
                      <m:sSub>
                        <m:sSub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sSubPr>
                        <m:e>
                          <m:r>
                            <a:rPr lang="zh-CN" altLang="en-US" sz="2000" b="1" i="1">
                              <a:solidFill>
                                <a:schemeClr val="accent2">
                                  <a:lumMod val="50000"/>
                                </a:schemeClr>
                              </a:solidFill>
                              <a:latin typeface="Cambria Math"/>
                              <a:ea typeface="微软雅黑" panose="020B0503020204020204" pitchFamily="34" charset="-122"/>
                            </a:rPr>
                            <m:t>𝝈</m:t>
                          </m:r>
                        </m:e>
                        <m:sub>
                          <m:r>
                            <a:rPr lang="en-US" altLang="zh-CN" sz="2000" b="1" i="1">
                              <a:solidFill>
                                <a:schemeClr val="accent2">
                                  <a:lumMod val="50000"/>
                                </a:schemeClr>
                              </a:solidFill>
                              <a:latin typeface="Cambria Math"/>
                              <a:ea typeface="微软雅黑" panose="020B0503020204020204" pitchFamily="34" charset="-122"/>
                            </a:rPr>
                            <m:t>𝒋</m:t>
                          </m:r>
                        </m:sub>
                      </m:sSub>
                      <m:r>
                        <a:rPr lang="en-US" altLang="zh-CN" sz="2000" b="1" i="1">
                          <a:solidFill>
                            <a:schemeClr val="accent2">
                              <a:lumMod val="50000"/>
                            </a:schemeClr>
                          </a:solidFill>
                          <a:latin typeface="Cambria Math"/>
                          <a:ea typeface="微软雅黑" panose="020B0503020204020204" pitchFamily="34" charset="-122"/>
                        </a:rPr>
                        <m:t>=</m:t>
                      </m:r>
                      <m:sSub>
                        <m:sSub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sSubPr>
                        <m:e>
                          <m:r>
                            <a:rPr lang="en-US" altLang="zh-CN" sz="2000" b="1" i="1">
                              <a:solidFill>
                                <a:schemeClr val="accent2">
                                  <a:lumMod val="50000"/>
                                </a:schemeClr>
                              </a:solidFill>
                              <a:latin typeface="Cambria Math"/>
                              <a:ea typeface="微软雅黑" panose="020B0503020204020204" pitchFamily="34" charset="-122"/>
                            </a:rPr>
                            <m:t>𝑪</m:t>
                          </m:r>
                        </m:e>
                        <m:sub>
                          <m:r>
                            <a:rPr lang="en-US" altLang="zh-CN" sz="2000" b="1" i="1">
                              <a:solidFill>
                                <a:schemeClr val="accent2">
                                  <a:lumMod val="50000"/>
                                </a:schemeClr>
                              </a:solidFill>
                              <a:latin typeface="Cambria Math"/>
                              <a:ea typeface="微软雅黑" panose="020B0503020204020204" pitchFamily="34" charset="-122"/>
                            </a:rPr>
                            <m:t>𝑵</m:t>
                          </m:r>
                        </m:sub>
                      </m:sSub>
                      <m:r>
                        <a:rPr lang="en-US" altLang="zh-CN" sz="2000" b="1" i="1">
                          <a:solidFill>
                            <a:schemeClr val="accent2">
                              <a:lumMod val="50000"/>
                            </a:schemeClr>
                          </a:solidFill>
                          <a:latin typeface="Cambria Math"/>
                          <a:ea typeface="微软雅黑" panose="020B0503020204020204" pitchFamily="34" charset="-122"/>
                        </a:rPr>
                        <m:t>−</m:t>
                      </m:r>
                      <m:sSub>
                        <m:sSub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sSubPr>
                        <m:e>
                          <m:r>
                            <a:rPr lang="en-US" altLang="zh-CN" sz="2000" b="1" i="1">
                              <a:solidFill>
                                <a:schemeClr val="accent2">
                                  <a:lumMod val="50000"/>
                                </a:schemeClr>
                              </a:solidFill>
                              <a:latin typeface="Cambria Math"/>
                              <a:ea typeface="微软雅黑" panose="020B0503020204020204" pitchFamily="34" charset="-122"/>
                            </a:rPr>
                            <m:t>𝑪</m:t>
                          </m:r>
                        </m:e>
                        <m:sub>
                          <m:r>
                            <a:rPr lang="en-US" altLang="zh-CN" sz="2000" b="1" i="1">
                              <a:solidFill>
                                <a:schemeClr val="accent2">
                                  <a:lumMod val="50000"/>
                                </a:schemeClr>
                              </a:solidFill>
                              <a:latin typeface="Cambria Math"/>
                              <a:ea typeface="微软雅黑" panose="020B0503020204020204" pitchFamily="34" charset="-122"/>
                            </a:rPr>
                            <m:t>𝑩</m:t>
                          </m:r>
                        </m:sub>
                      </m:sSub>
                      <m:sSup>
                        <m:sSup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000" b="1" i="1">
                              <a:solidFill>
                                <a:schemeClr val="accent2">
                                  <a:lumMod val="50000"/>
                                </a:schemeClr>
                              </a:solidFill>
                              <a:latin typeface="Cambria Math"/>
                              <a:ea typeface="微软雅黑" panose="020B0503020204020204" pitchFamily="34" charset="-122"/>
                            </a:rPr>
                            <m:t>𝑩</m:t>
                          </m:r>
                          <m:r>
                            <a:rPr lang="en-US" altLang="zh-CN" sz="2000" b="1" i="1" baseline="-25000" smtClean="0">
                              <a:solidFill>
                                <a:schemeClr val="accent2">
                                  <a:lumMod val="50000"/>
                                </a:schemeClr>
                              </a:solidFill>
                              <a:latin typeface="Cambria Math" panose="02040503050406030204" pitchFamily="18" charset="0"/>
                              <a:ea typeface="微软雅黑" panose="020B0503020204020204" pitchFamily="34" charset="-122"/>
                            </a:rPr>
                            <m:t>𝟐</m:t>
                          </m:r>
                        </m:e>
                        <m:sup>
                          <m:r>
                            <a:rPr lang="en-US" altLang="zh-CN" sz="2000" b="1" i="1">
                              <a:solidFill>
                                <a:schemeClr val="accent2">
                                  <a:lumMod val="50000"/>
                                </a:schemeClr>
                              </a:solidFill>
                              <a:latin typeface="Cambria Math"/>
                              <a:ea typeface="微软雅黑" panose="020B0503020204020204" pitchFamily="34" charset="-122"/>
                            </a:rPr>
                            <m:t>−</m:t>
                          </m:r>
                          <m:r>
                            <a:rPr lang="en-US" altLang="zh-CN" sz="2000" b="1" i="1">
                              <a:solidFill>
                                <a:schemeClr val="accent2">
                                  <a:lumMod val="50000"/>
                                </a:schemeClr>
                              </a:solidFill>
                              <a:latin typeface="Cambria Math"/>
                              <a:ea typeface="微软雅黑" panose="020B0503020204020204" pitchFamily="34" charset="-122"/>
                            </a:rPr>
                            <m:t>𝟏</m:t>
                          </m:r>
                        </m:sup>
                      </m:sSup>
                      <m:r>
                        <a:rPr lang="en-US" altLang="zh-CN" sz="2000" b="1" i="1" smtClean="0">
                          <a:solidFill>
                            <a:schemeClr val="accent2">
                              <a:lumMod val="50000"/>
                            </a:schemeClr>
                          </a:solidFill>
                          <a:latin typeface="Cambria Math"/>
                          <a:ea typeface="微软雅黑" panose="020B0503020204020204" pitchFamily="34" charset="-122"/>
                        </a:rPr>
                        <m:t>𝑵</m:t>
                      </m:r>
                    </m:oMath>
                  </m:oMathPara>
                </a14:m>
                <a:endParaRPr lang="en-US" altLang="zh-CN" sz="2000" b="1" i="1" dirty="0">
                  <a:solidFill>
                    <a:schemeClr val="accent2">
                      <a:lumMod val="50000"/>
                    </a:schemeClr>
                  </a:solidFill>
                  <a:latin typeface="Cambria Math"/>
                  <a:ea typeface="微软雅黑" panose="020B0503020204020204" pitchFamily="34" charset="-122"/>
                </a:endParaRPr>
              </a:p>
              <a:p>
                <a:pPr lvl="0">
                  <a:spcBef>
                    <a:spcPct val="0"/>
                  </a:spcBef>
                </a:pPr>
                <a14:m>
                  <m:oMathPara xmlns:m="http://schemas.openxmlformats.org/officeDocument/2006/math">
                    <m:oMathParaPr>
                      <m:jc m:val="left"/>
                    </m:oMathParaPr>
                    <m:oMath xmlns:m="http://schemas.openxmlformats.org/officeDocument/2006/math">
                      <m:r>
                        <a:rPr lang="en-US" altLang="zh-CN" sz="2000" b="1" i="1">
                          <a:solidFill>
                            <a:schemeClr val="accent2">
                              <a:lumMod val="50000"/>
                            </a:schemeClr>
                          </a:solidFill>
                          <a:latin typeface="Cambria Math"/>
                          <a:ea typeface="微软雅黑" panose="020B0503020204020204" pitchFamily="34" charset="-122"/>
                        </a:rPr>
                        <m:t>=</m:t>
                      </m:r>
                      <m:d>
                        <m:d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dPr>
                        <m:e>
                          <m:r>
                            <a:rPr lang="en-US" altLang="zh-CN" sz="2000" b="1" i="1">
                              <a:solidFill>
                                <a:schemeClr val="accent2">
                                  <a:lumMod val="50000"/>
                                </a:schemeClr>
                              </a:solidFill>
                              <a:latin typeface="Cambria Math"/>
                              <a:ea typeface="微软雅黑" panose="020B0503020204020204" pitchFamily="34" charset="-122"/>
                            </a:rPr>
                            <m:t>𝟐</m:t>
                          </m:r>
                          <m:r>
                            <a:rPr lang="en-US" altLang="zh-CN" sz="2000" b="1" i="1">
                              <a:solidFill>
                                <a:schemeClr val="accent2">
                                  <a:lumMod val="50000"/>
                                </a:schemeClr>
                              </a:solidFill>
                              <a:latin typeface="Cambria Math"/>
                              <a:ea typeface="微软雅黑" panose="020B0503020204020204" pitchFamily="34" charset="-122"/>
                            </a:rPr>
                            <m:t> </m:t>
                          </m:r>
                          <m:r>
                            <a:rPr lang="en-US" altLang="zh-CN" sz="2000" b="1" i="1">
                              <a:solidFill>
                                <a:schemeClr val="accent2">
                                  <a:lumMod val="50000"/>
                                </a:schemeClr>
                              </a:solidFill>
                              <a:latin typeface="Cambria Math"/>
                              <a:ea typeface="微软雅黑" panose="020B0503020204020204" pitchFamily="34" charset="-122"/>
                            </a:rPr>
                            <m:t>𝟏</m:t>
                          </m:r>
                          <m:r>
                            <a:rPr lang="en-US" altLang="zh-CN" sz="2000" b="1" i="1">
                              <a:solidFill>
                                <a:schemeClr val="accent2">
                                  <a:lumMod val="50000"/>
                                </a:schemeClr>
                              </a:solidFill>
                              <a:latin typeface="Cambria Math"/>
                              <a:ea typeface="微软雅黑" panose="020B0503020204020204" pitchFamily="34" charset="-122"/>
                            </a:rPr>
                            <m:t> </m:t>
                          </m:r>
                          <m:r>
                            <a:rPr lang="en-US" altLang="zh-CN" sz="2000" b="1" i="1">
                              <a:solidFill>
                                <a:schemeClr val="accent2">
                                  <a:lumMod val="50000"/>
                                </a:schemeClr>
                              </a:solidFill>
                              <a:latin typeface="Cambria Math"/>
                              <a:ea typeface="微软雅黑" panose="020B0503020204020204" pitchFamily="34" charset="-122"/>
                            </a:rPr>
                            <m:t>𝟎</m:t>
                          </m:r>
                        </m:e>
                      </m:d>
                      <m:r>
                        <a:rPr lang="en-US" altLang="zh-CN" sz="2000" b="1" i="1">
                          <a:solidFill>
                            <a:schemeClr val="accent2">
                              <a:lumMod val="50000"/>
                            </a:schemeClr>
                          </a:solidFill>
                          <a:latin typeface="Cambria Math"/>
                          <a:ea typeface="微软雅黑" panose="020B0503020204020204" pitchFamily="34" charset="-122"/>
                        </a:rPr>
                        <m:t>−</m:t>
                      </m:r>
                      <m:d>
                        <m:d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dPr>
                        <m:e>
                          <m:r>
                            <a:rPr lang="en-US" altLang="zh-CN" sz="2000" b="1" i="1">
                              <a:solidFill>
                                <a:schemeClr val="accent2">
                                  <a:lumMod val="50000"/>
                                </a:schemeClr>
                              </a:solidFill>
                              <a:latin typeface="Cambria Math"/>
                              <a:ea typeface="微软雅黑" panose="020B0503020204020204" pitchFamily="34" charset="-122"/>
                            </a:rPr>
                            <m:t>𝟑</m:t>
                          </m:r>
                          <m:r>
                            <a:rPr lang="en-US" altLang="zh-CN" sz="2000" b="1" i="1">
                              <a:solidFill>
                                <a:schemeClr val="accent2">
                                  <a:lumMod val="50000"/>
                                </a:schemeClr>
                              </a:solidFill>
                              <a:latin typeface="Cambria Math"/>
                              <a:ea typeface="微软雅黑" panose="020B0503020204020204" pitchFamily="34" charset="-122"/>
                            </a:rPr>
                            <m:t> </m:t>
                          </m:r>
                          <m:r>
                            <a:rPr lang="en-US" altLang="zh-CN" sz="2000" b="1" i="1">
                              <a:solidFill>
                                <a:schemeClr val="accent2">
                                  <a:lumMod val="50000"/>
                                </a:schemeClr>
                              </a:solidFill>
                              <a:latin typeface="Cambria Math"/>
                              <a:ea typeface="微软雅黑" panose="020B0503020204020204" pitchFamily="34" charset="-122"/>
                            </a:rPr>
                            <m:t>𝟎</m:t>
                          </m:r>
                          <m:r>
                            <a:rPr lang="en-US" altLang="zh-CN" sz="2000" b="1" i="1">
                              <a:solidFill>
                                <a:schemeClr val="accent2">
                                  <a:lumMod val="50000"/>
                                </a:schemeClr>
                              </a:solidFill>
                              <a:latin typeface="Cambria Math"/>
                              <a:ea typeface="微软雅黑" panose="020B0503020204020204" pitchFamily="34" charset="-122"/>
                            </a:rPr>
                            <m:t> </m:t>
                          </m:r>
                          <m:r>
                            <a:rPr lang="en-US" altLang="zh-CN" sz="2000" b="1" i="1">
                              <a:solidFill>
                                <a:schemeClr val="accent2">
                                  <a:lumMod val="50000"/>
                                </a:schemeClr>
                              </a:solidFill>
                              <a:latin typeface="Cambria Math"/>
                              <a:ea typeface="微软雅黑" panose="020B0503020204020204" pitchFamily="34" charset="-122"/>
                            </a:rPr>
                            <m:t>𝟎</m:t>
                          </m:r>
                        </m:e>
                      </m:d>
                      <m:d>
                        <m:d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mPr>
                            <m:mr>
                              <m:e>
                                <m:box>
                                  <m:box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boxPr>
                                  <m:e>
                                    <m:f>
                                      <m:f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fPr>
                                      <m:num>
                                        <m:r>
                                          <a:rPr lang="en-US" altLang="zh-CN" sz="2000" b="1" i="1">
                                            <a:solidFill>
                                              <a:schemeClr val="accent2">
                                                <a:lumMod val="50000"/>
                                              </a:schemeClr>
                                            </a:solidFill>
                                            <a:latin typeface="Cambria Math"/>
                                            <a:ea typeface="微软雅黑" panose="020B0503020204020204" pitchFamily="34" charset="-122"/>
                                          </a:rPr>
                                          <m:t>𝟏</m:t>
                                        </m:r>
                                      </m:num>
                                      <m:den>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𝟑</m:t>
                                        </m:r>
                                      </m:den>
                                    </m:f>
                                  </m:e>
                                </m:box>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𝟎</m:t>
                                </m:r>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𝟎</m:t>
                                </m:r>
                              </m:e>
                            </m:mr>
                            <m:mr>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m:t>
                                </m:r>
                                <m:r>
                                  <a:rPr lang="en-US" altLang="zh-CN" sz="2000" b="1" i="1">
                                    <a:solidFill>
                                      <a:schemeClr val="accent2">
                                        <a:lumMod val="50000"/>
                                      </a:schemeClr>
                                    </a:solidFill>
                                    <a:latin typeface="Cambria Math"/>
                                    <a:ea typeface="微软雅黑" panose="020B0503020204020204" pitchFamily="34" charset="-122"/>
                                  </a:rPr>
                                  <m:t>𝟏</m:t>
                                </m:r>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𝟏</m:t>
                                </m:r>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𝟎</m:t>
                                </m:r>
                              </m:e>
                            </m:mr>
                            <m:mr>
                              <m:e>
                                <m:f>
                                  <m:f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fPr>
                                  <m:num>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𝟏</m:t>
                                    </m:r>
                                  </m:num>
                                  <m:den>
                                    <m:r>
                                      <a:rPr lang="en-US" altLang="zh-CN" sz="2000" b="1" i="1">
                                        <a:solidFill>
                                          <a:schemeClr val="accent2">
                                            <a:lumMod val="50000"/>
                                          </a:schemeClr>
                                        </a:solidFill>
                                        <a:latin typeface="Cambria Math"/>
                                        <a:ea typeface="微软雅黑" panose="020B0503020204020204" pitchFamily="34" charset="-122"/>
                                      </a:rPr>
                                      <m:t>𝟑</m:t>
                                    </m:r>
                                  </m:den>
                                </m:f>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𝟎</m:t>
                                </m:r>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𝟏</m:t>
                                </m:r>
                              </m:e>
                            </m:mr>
                          </m:m>
                        </m:e>
                      </m:d>
                      <m:d>
                        <m:d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mPr>
                            <m:mr>
                              <m:e>
                                <m:box>
                                  <m:boxPr>
                                    <m:ctrlPr>
                                      <a:rPr lang="en-US" altLang="zh-CN" sz="2000" b="1" i="1">
                                        <a:solidFill>
                                          <a:schemeClr val="accent2">
                                            <a:lumMod val="50000"/>
                                          </a:schemeClr>
                                        </a:solidFill>
                                        <a:latin typeface="Cambria Math" panose="02040503050406030204" pitchFamily="18" charset="0"/>
                                        <a:ea typeface="微软雅黑" panose="020B0503020204020204" pitchFamily="34" charset="-122"/>
                                      </a:rPr>
                                    </m:ctrlPr>
                                  </m:boxPr>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𝟏</m:t>
                                    </m:r>
                                  </m:e>
                                </m:box>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𝟏</m:t>
                                </m:r>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𝟏</m:t>
                                </m:r>
                              </m:e>
                            </m:mr>
                            <m:mr>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𝟐</m:t>
                                </m:r>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m:t>
                                </m:r>
                                <m:r>
                                  <a:rPr lang="en-US" altLang="zh-CN" sz="2000" b="1" i="1">
                                    <a:solidFill>
                                      <a:schemeClr val="accent2">
                                        <a:lumMod val="50000"/>
                                      </a:schemeClr>
                                    </a:solidFill>
                                    <a:latin typeface="Cambria Math" panose="02040503050406030204" pitchFamily="18" charset="0"/>
                                    <a:ea typeface="微软雅黑" panose="020B0503020204020204" pitchFamily="34" charset="-122"/>
                                  </a:rPr>
                                  <m:t>𝟏</m:t>
                                </m:r>
                              </m:e>
                              <m:e>
                                <m:r>
                                  <a:rPr lang="en-US" altLang="zh-CN" sz="2000" b="1" i="1">
                                    <a:solidFill>
                                      <a:schemeClr val="accent2">
                                        <a:lumMod val="50000"/>
                                      </a:schemeClr>
                                    </a:solidFill>
                                    <a:latin typeface="Cambria Math" panose="02040503050406030204" pitchFamily="18" charset="0"/>
                                    <a:ea typeface="微软雅黑" panose="020B0503020204020204" pitchFamily="34" charset="-122"/>
                                  </a:rPr>
                                  <m:t>𝟎</m:t>
                                </m:r>
                              </m:e>
                            </m:mr>
                            <m:mr>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𝟏</m:t>
                                </m:r>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𝟏</m:t>
                                </m:r>
                              </m:e>
                              <m:e>
                                <m:r>
                                  <a:rPr lang="en-US" altLang="zh-CN" sz="2000" b="1" i="1" smtClean="0">
                                    <a:solidFill>
                                      <a:schemeClr val="accent2">
                                        <a:lumMod val="50000"/>
                                      </a:schemeClr>
                                    </a:solidFill>
                                    <a:latin typeface="Cambria Math" panose="02040503050406030204" pitchFamily="18" charset="0"/>
                                    <a:ea typeface="微软雅黑" panose="020B0503020204020204" pitchFamily="34" charset="-122"/>
                                  </a:rPr>
                                  <m:t>𝟎</m:t>
                                </m:r>
                              </m:e>
                            </m:mr>
                          </m:m>
                        </m:e>
                      </m:d>
                    </m:oMath>
                  </m:oMathPara>
                </a14:m>
                <a:endParaRPr lang="en-US" altLang="zh-CN" sz="2000" b="1" dirty="0">
                  <a:solidFill>
                    <a:schemeClr val="accent2">
                      <a:lumMod val="50000"/>
                    </a:schemeClr>
                  </a:solidFill>
                  <a:latin typeface="Times New Roman" pitchFamily="18" charset="0"/>
                  <a:ea typeface="微软雅黑" panose="020B0503020204020204" pitchFamily="34" charset="-122"/>
                </a:endParaRPr>
              </a:p>
              <a:p>
                <a:pPr lvl="0">
                  <a:spcBef>
                    <a:spcPct val="0"/>
                  </a:spcBef>
                </a:pPr>
                <a:r>
                  <a:rPr lang="en-US" altLang="zh-CN" sz="2000" b="1" dirty="0">
                    <a:solidFill>
                      <a:srgbClr val="162EDE"/>
                    </a:solidFill>
                    <a:latin typeface="Times New Roman" pitchFamily="18" charset="0"/>
                    <a:ea typeface="宋体" charset="-122"/>
                  </a:rPr>
                  <a:t>=</a:t>
                </a:r>
                <a:r>
                  <a:rPr lang="zh-CN" altLang="en-US" sz="2000" b="1" dirty="0">
                    <a:solidFill>
                      <a:srgbClr val="162EDE"/>
                    </a:solidFill>
                    <a:latin typeface="Times New Roman" pitchFamily="18" charset="0"/>
                    <a:ea typeface="宋体" charset="-122"/>
                  </a:rPr>
                  <a:t>（</a:t>
                </a:r>
                <a:r>
                  <a:rPr lang="en-US" altLang="zh-CN" sz="2000" b="1" dirty="0">
                    <a:solidFill>
                      <a:srgbClr val="162EDE"/>
                    </a:solidFill>
                    <a:latin typeface="Times New Roman" pitchFamily="18" charset="0"/>
                    <a:ea typeface="宋体" charset="-122"/>
                  </a:rPr>
                  <a:t>1   0   -1</a:t>
                </a:r>
                <a:r>
                  <a:rPr lang="zh-CN" altLang="en-US" sz="2000" b="1" dirty="0">
                    <a:solidFill>
                      <a:srgbClr val="162EDE"/>
                    </a:solidFill>
                    <a:latin typeface="Times New Roman" pitchFamily="18" charset="0"/>
                    <a:ea typeface="宋体" charset="-122"/>
                  </a:rPr>
                  <a:t>）</a:t>
                </a:r>
                <a:endParaRPr lang="en-US" altLang="zh-CN" sz="2000" b="1" dirty="0">
                  <a:solidFill>
                    <a:srgbClr val="162EDE"/>
                  </a:solidFill>
                  <a:latin typeface="Times New Roman" pitchFamily="18" charset="0"/>
                  <a:ea typeface="宋体" charset="-122"/>
                </a:endParaRPr>
              </a:p>
            </p:txBody>
          </p:sp>
        </mc:Choice>
        <mc:Fallback xmlns="">
          <p:sp>
            <p:nvSpPr>
              <p:cNvPr id="41" name="Rectangle 10"/>
              <p:cNvSpPr>
                <a:spLocks noRot="1" noChangeAspect="1" noMove="1" noResize="1" noEditPoints="1" noAdjustHandles="1" noChangeArrowheads="1" noChangeShapeType="1" noTextEdit="1"/>
              </p:cNvSpPr>
              <p:nvPr/>
            </p:nvSpPr>
            <p:spPr bwMode="auto">
              <a:xfrm>
                <a:off x="7620908" y="3742117"/>
                <a:ext cx="5008548" cy="3002745"/>
              </a:xfrm>
              <a:prstGeom prst="rect">
                <a:avLst/>
              </a:prstGeom>
              <a:blipFill rotWithShape="0">
                <a:blip r:embed="rId21" cstate="print"/>
                <a:stretch>
                  <a:fillRect l="-1217" b="-3049"/>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7658204" y="2768900"/>
                <a:ext cx="1152128" cy="416909"/>
              </a:xfrm>
              <a:prstGeom prst="rect">
                <a:avLst/>
              </a:prstGeom>
              <a:solidFill>
                <a:schemeClr val="accent6">
                  <a:lumMod val="40000"/>
                  <a:lumOff val="60000"/>
                </a:schemeClr>
              </a:solidFill>
            </p:spPr>
            <p:txBody>
              <a:bodyPr wrap="square" rtlCol="0">
                <a:spAutoFit/>
              </a:bodyPr>
              <a:lstStyle/>
              <a:p>
                <a:pPr algn="ctr">
                  <a:lnSpc>
                    <a:spcPct val="130000"/>
                  </a:lnSpc>
                </a:pPr>
                <a:r>
                  <a:rPr lang="zh-CN" altLang="en-US" dirty="0">
                    <a:solidFill>
                      <a:schemeClr val="bg1"/>
                    </a:solidFill>
                    <a:latin typeface="Arial" panose="020B0604020202020204" pitchFamily="34" charset="0"/>
                    <a:ea typeface="微软雅黑" panose="020B0503020204020204" pitchFamily="34" charset="-122"/>
                  </a:rPr>
                  <a:t>左乘</a:t>
                </a:r>
                <a14:m>
                  <m:oMath xmlns:m="http://schemas.openxmlformats.org/officeDocument/2006/math">
                    <m:sSup>
                      <m:sSupPr>
                        <m:ctrlPr>
                          <a:rPr lang="en-US" altLang="zh-CN" i="1">
                            <a:solidFill>
                              <a:schemeClr val="bg1"/>
                            </a:solidFill>
                            <a:latin typeface="Cambria Math" panose="02040503050406030204" pitchFamily="18" charset="0"/>
                            <a:ea typeface="微软雅黑" panose="020B0503020204020204" pitchFamily="34" charset="-122"/>
                          </a:rPr>
                        </m:ctrlPr>
                      </m:sSupPr>
                      <m:e>
                        <m:r>
                          <a:rPr lang="en-US" altLang="zh-CN" i="1">
                            <a:solidFill>
                              <a:schemeClr val="bg1"/>
                            </a:solidFill>
                            <a:latin typeface="Cambria Math" panose="02040503050406030204" pitchFamily="18" charset="0"/>
                            <a:ea typeface="微软雅黑" panose="020B0503020204020204" pitchFamily="34" charset="-122"/>
                          </a:rPr>
                          <m:t>𝐵</m:t>
                        </m:r>
                      </m:e>
                      <m:sup>
                        <m:r>
                          <a:rPr lang="en-US" altLang="zh-CN" i="1">
                            <a:solidFill>
                              <a:schemeClr val="bg1"/>
                            </a:solidFill>
                            <a:latin typeface="Cambria Math" panose="02040503050406030204" pitchFamily="18" charset="0"/>
                            <a:ea typeface="微软雅黑" panose="020B0503020204020204" pitchFamily="34" charset="-122"/>
                          </a:rPr>
                          <m:t>−1</m:t>
                        </m:r>
                      </m:sup>
                    </m:sSup>
                  </m:oMath>
                </a14:m>
                <a:endParaRPr lang="zh-CN" altLang="en-US" dirty="0">
                  <a:solidFill>
                    <a:schemeClr val="bg1"/>
                  </a:solidFill>
                  <a:latin typeface="Arial" panose="020B0604020202020204" pitchFamily="34" charset="0"/>
                  <a:ea typeface="微软雅黑" panose="020B0503020204020204" pitchFamily="34" charset="-122"/>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7658204" y="2768900"/>
                <a:ext cx="1152128" cy="416909"/>
              </a:xfrm>
              <a:prstGeom prst="rect">
                <a:avLst/>
              </a:prstGeom>
              <a:blipFill rotWithShape="0">
                <a:blip r:embed="rId22" cstate="print"/>
                <a:stretch>
                  <a:fillRect b="-21739"/>
                </a:stretch>
              </a:blipFill>
            </p:spPr>
            <p:txBody>
              <a:bodyPr/>
              <a:lstStyle/>
              <a:p>
                <a:r>
                  <a:rPr lang="zh-CN" altLang="en-US">
                    <a:noFill/>
                  </a:rPr>
                  <a:t> </a:t>
                </a:r>
              </a:p>
            </p:txBody>
          </p:sp>
        </mc:Fallback>
      </mc:AlternateContent>
      <p:sp>
        <p:nvSpPr>
          <p:cNvPr id="18" name="矩形 17"/>
          <p:cNvSpPr/>
          <p:nvPr/>
        </p:nvSpPr>
        <p:spPr>
          <a:xfrm>
            <a:off x="4512618" y="4461716"/>
            <a:ext cx="2126307" cy="187602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矩形 18"/>
              <p:cNvSpPr/>
              <p:nvPr/>
            </p:nvSpPr>
            <p:spPr>
              <a:xfrm>
                <a:off x="6574109" y="6263649"/>
                <a:ext cx="906787" cy="600293"/>
              </a:xfrm>
              <a:prstGeom prst="rect">
                <a:avLst/>
              </a:prstGeom>
            </p:spPr>
            <p:txBody>
              <a:bodyPr wrap="none">
                <a:spAutoFit/>
              </a:bodyPr>
              <a:lstStyle/>
              <a:p>
                <a:pPr algn="ctr">
                  <a:lnSpc>
                    <a:spcPct val="130000"/>
                  </a:lnSpc>
                </a:pPr>
                <a14:m>
                  <m:oMathPara xmlns:m="http://schemas.openxmlformats.org/officeDocument/2006/math">
                    <m:oMathParaPr>
                      <m:jc m:val="centerGroup"/>
                    </m:oMathParaPr>
                    <m:oMath xmlns:m="http://schemas.openxmlformats.org/officeDocument/2006/math">
                      <m:sSup>
                        <m:sSupPr>
                          <m:ctrlPr>
                            <a:rPr lang="en-US" altLang="zh-CN" sz="2400" i="1" smtClean="0">
                              <a:solidFill>
                                <a:srgbClr val="FF0000"/>
                              </a:solidFill>
                              <a:latin typeface="Cambria Math" panose="02040503050406030204" pitchFamily="18" charset="0"/>
                              <a:ea typeface="微软雅黑" panose="020B0503020204020204" pitchFamily="34" charset="-122"/>
                            </a:rPr>
                          </m:ctrlPr>
                        </m:sSupPr>
                        <m:e>
                          <m:sSub>
                            <m:sSubPr>
                              <m:ctrlPr>
                                <a:rPr lang="en-US" altLang="zh-CN" sz="2400" i="1" smtClean="0">
                                  <a:solidFill>
                                    <a:srgbClr val="FF0000"/>
                                  </a:solidFill>
                                  <a:latin typeface="Cambria Math" panose="02040503050406030204" pitchFamily="18" charset="0"/>
                                  <a:ea typeface="微软雅黑" panose="020B0503020204020204" pitchFamily="34" charset="-122"/>
                                </a:rPr>
                              </m:ctrlPr>
                            </m:sSubPr>
                            <m:e>
                              <m:r>
                                <a:rPr lang="en-US" altLang="zh-CN" sz="2400" i="1">
                                  <a:solidFill>
                                    <a:srgbClr val="FF0000"/>
                                  </a:solidFill>
                                  <a:latin typeface="Cambria Math" panose="02040503050406030204" pitchFamily="18" charset="0"/>
                                  <a:ea typeface="微软雅黑" panose="020B0503020204020204" pitchFamily="34" charset="-122"/>
                                </a:rPr>
                                <m:t>𝐵</m:t>
                              </m:r>
                            </m:e>
                            <m:sub>
                              <m:r>
                                <a:rPr lang="en-US" altLang="zh-CN" sz="2400" b="0" i="1" smtClean="0">
                                  <a:solidFill>
                                    <a:srgbClr val="FF0000"/>
                                  </a:solidFill>
                                  <a:latin typeface="Cambria Math" panose="02040503050406030204" pitchFamily="18" charset="0"/>
                                  <a:ea typeface="微软雅黑" panose="020B0503020204020204" pitchFamily="34" charset="-122"/>
                                </a:rPr>
                                <m:t>2</m:t>
                              </m:r>
                            </m:sub>
                          </m:sSub>
                        </m:e>
                        <m:sup>
                          <m:r>
                            <a:rPr lang="en-US" altLang="zh-CN" sz="2400" i="1">
                              <a:solidFill>
                                <a:srgbClr val="FF0000"/>
                              </a:solidFill>
                              <a:latin typeface="Cambria Math" panose="02040503050406030204" pitchFamily="18" charset="0"/>
                              <a:ea typeface="微软雅黑" panose="020B0503020204020204" pitchFamily="34" charset="-122"/>
                            </a:rPr>
                            <m:t>−1</m:t>
                          </m:r>
                        </m:sup>
                      </m:sSup>
                    </m:oMath>
                  </m:oMathPara>
                </a14:m>
                <a:endParaRPr lang="zh-CN" altLang="en-US" dirty="0">
                  <a:solidFill>
                    <a:srgbClr val="FF0000"/>
                  </a:solidFill>
                  <a:latin typeface="Arial" panose="020B0604020202020204" pitchFamily="34" charset="0"/>
                  <a:ea typeface="微软雅黑" panose="020B0503020204020204" pitchFamily="34" charset="-122"/>
                </a:endParaRPr>
              </a:p>
            </p:txBody>
          </p:sp>
        </mc:Choice>
        <mc:Fallback xmlns="">
          <p:sp>
            <p:nvSpPr>
              <p:cNvPr id="19" name="矩形 18"/>
              <p:cNvSpPr>
                <a:spLocks noRot="1" noChangeAspect="1" noMove="1" noResize="1" noEditPoints="1" noAdjustHandles="1" noChangeArrowheads="1" noChangeShapeType="1" noTextEdit="1"/>
              </p:cNvSpPr>
              <p:nvPr/>
            </p:nvSpPr>
            <p:spPr>
              <a:xfrm>
                <a:off x="6574109" y="6263649"/>
                <a:ext cx="906787" cy="600293"/>
              </a:xfrm>
              <a:prstGeom prst="rect">
                <a:avLst/>
              </a:prstGeom>
              <a:blipFill rotWithShape="0">
                <a:blip r:embed="rId23"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443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graphicFrame>
        <p:nvGraphicFramePr>
          <p:cNvPr id="60" name="Object 2"/>
          <p:cNvGraphicFramePr>
            <a:graphicFrameLocks/>
          </p:cNvGraphicFramePr>
          <p:nvPr>
            <p:extLst>
              <p:ext uri="{D42A27DB-BD31-4B8C-83A1-F6EECF244321}">
                <p14:modId xmlns:p14="http://schemas.microsoft.com/office/powerpoint/2010/main" val="4031436857"/>
              </p:ext>
            </p:extLst>
          </p:nvPr>
        </p:nvGraphicFramePr>
        <p:xfrm>
          <a:off x="335360" y="1322388"/>
          <a:ext cx="7472362" cy="2706687"/>
        </p:xfrm>
        <a:graphic>
          <a:graphicData uri="http://schemas.openxmlformats.org/presentationml/2006/ole">
            <mc:AlternateContent xmlns:mc="http://schemas.openxmlformats.org/markup-compatibility/2006">
              <mc:Choice xmlns:v="urn:schemas-microsoft-com:vml" Requires="v">
                <p:oleObj spid="_x0000_s7304" name="Equation" r:id="rId4" imgW="2794000" imgH="1143000" progId="">
                  <p:embed/>
                </p:oleObj>
              </mc:Choice>
              <mc:Fallback>
                <p:oleObj name="Equation" r:id="rId4" imgW="2794000" imgH="1143000" progId="">
                  <p:embed/>
                  <p:pic>
                    <p:nvPicPr>
                      <p:cNvPr id="0"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360" y="1322388"/>
                        <a:ext cx="7472362" cy="270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 name="Group 3"/>
          <p:cNvGrpSpPr>
            <a:grpSpLocks/>
          </p:cNvGrpSpPr>
          <p:nvPr/>
        </p:nvGrpSpPr>
        <p:grpSpPr bwMode="auto">
          <a:xfrm>
            <a:off x="838598" y="1229632"/>
            <a:ext cx="1584325" cy="3087688"/>
            <a:chOff x="748" y="119"/>
            <a:chExt cx="998" cy="2177"/>
          </a:xfrm>
        </p:grpSpPr>
        <p:sp>
          <p:nvSpPr>
            <p:cNvPr id="62" name="Line 4"/>
            <p:cNvSpPr>
              <a:spLocks noChangeShapeType="1"/>
            </p:cNvSpPr>
            <p:nvPr/>
          </p:nvSpPr>
          <p:spPr bwMode="auto">
            <a:xfrm>
              <a:off x="748" y="119"/>
              <a:ext cx="0" cy="217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5"/>
            <p:cNvSpPr>
              <a:spLocks noChangeShapeType="1"/>
            </p:cNvSpPr>
            <p:nvPr/>
          </p:nvSpPr>
          <p:spPr bwMode="auto">
            <a:xfrm>
              <a:off x="1156" y="119"/>
              <a:ext cx="0" cy="217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
            <p:cNvSpPr>
              <a:spLocks noChangeShapeType="1"/>
            </p:cNvSpPr>
            <p:nvPr/>
          </p:nvSpPr>
          <p:spPr bwMode="auto">
            <a:xfrm>
              <a:off x="1746" y="119"/>
              <a:ext cx="0" cy="217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 name="Line 7"/>
          <p:cNvSpPr>
            <a:spLocks noChangeShapeType="1"/>
          </p:cNvSpPr>
          <p:nvPr/>
        </p:nvSpPr>
        <p:spPr bwMode="auto">
          <a:xfrm>
            <a:off x="335360" y="1836057"/>
            <a:ext cx="676751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8"/>
          <p:cNvSpPr>
            <a:spLocks noChangeShapeType="1"/>
          </p:cNvSpPr>
          <p:nvPr/>
        </p:nvSpPr>
        <p:spPr bwMode="auto">
          <a:xfrm>
            <a:off x="406798" y="3491820"/>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67" name="Rectangle 9"/>
              <p:cNvSpPr>
                <a:spLocks noChangeArrowheads="1"/>
              </p:cNvSpPr>
              <p:nvPr/>
            </p:nvSpPr>
            <p:spPr bwMode="auto">
              <a:xfrm>
                <a:off x="6168008" y="4869160"/>
                <a:ext cx="7772400" cy="14442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0"/>
                  </a:spcBef>
                </a:pPr>
                <a:r>
                  <a:rPr lang="zh-CN" altLang="en-US" sz="2400" b="1" dirty="0">
                    <a:solidFill>
                      <a:schemeClr val="accent2">
                        <a:lumMod val="50000"/>
                      </a:schemeClr>
                    </a:solidFill>
                    <a:latin typeface="Times New Roman" pitchFamily="18" charset="0"/>
                    <a:ea typeface="宋体" charset="-122"/>
                  </a:rPr>
                  <a:t>当前最优解：</a:t>
                </a:r>
                <a:r>
                  <a:rPr lang="en-US" altLang="zh-CN" sz="2400" b="1" dirty="0">
                    <a:solidFill>
                      <a:schemeClr val="accent2">
                        <a:lumMod val="50000"/>
                      </a:schemeClr>
                    </a:solidFill>
                    <a:ea typeface="微软雅黑" panose="020B0503020204020204" pitchFamily="34" charset="-122"/>
                  </a:rPr>
                  <a:t> </a:t>
                </a:r>
                <a14:m>
                  <m:oMath xmlns:m="http://schemas.openxmlformats.org/officeDocument/2006/math">
                    <m:sSup>
                      <m:sSup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400" b="1" i="1">
                            <a:solidFill>
                              <a:schemeClr val="accent2">
                                <a:lumMod val="50000"/>
                              </a:schemeClr>
                            </a:solidFill>
                            <a:latin typeface="Cambria Math"/>
                            <a:ea typeface="微软雅黑" panose="020B0503020204020204" pitchFamily="34" charset="-122"/>
                          </a:rPr>
                          <m:t>𝑿</m:t>
                        </m:r>
                      </m:e>
                      <m:sup>
                        <m:r>
                          <a:rPr lang="en-US" altLang="zh-CN" sz="2400" b="1" i="1">
                            <a:solidFill>
                              <a:schemeClr val="accent2">
                                <a:lumMod val="50000"/>
                              </a:schemeClr>
                            </a:solidFill>
                            <a:latin typeface="Cambria Math"/>
                            <a:ea typeface="微软雅黑" panose="020B0503020204020204" pitchFamily="34" charset="-122"/>
                          </a:rPr>
                          <m:t>∗</m:t>
                        </m:r>
                      </m:sup>
                    </m:sSup>
                    <m:r>
                      <a:rPr lang="en-US" altLang="zh-CN" sz="2400" b="1" i="1">
                        <a:solidFill>
                          <a:schemeClr val="accent2">
                            <a:lumMod val="50000"/>
                          </a:schemeClr>
                        </a:solidFill>
                        <a:latin typeface="Cambria Math"/>
                        <a:ea typeface="微软雅黑" panose="020B0503020204020204" pitchFamily="34" charset="-122"/>
                      </a:rPr>
                      <m:t>=(</m:t>
                    </m:r>
                    <m:sSup>
                      <m:sSup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400" b="1" i="1">
                            <a:solidFill>
                              <a:schemeClr val="accent2">
                                <a:lumMod val="50000"/>
                              </a:schemeClr>
                            </a:solidFill>
                            <a:latin typeface="Cambria Math"/>
                            <a:ea typeface="微软雅黑" panose="020B0503020204020204" pitchFamily="34" charset="-122"/>
                          </a:rPr>
                          <m:t>𝟓</m:t>
                        </m:r>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𝟑</m:t>
                        </m:r>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𝟏</m:t>
                        </m:r>
                        <m:r>
                          <a:rPr lang="en-US" altLang="zh-CN" sz="2400" b="1" i="1">
                            <a:solidFill>
                              <a:schemeClr val="accent2">
                                <a:lumMod val="50000"/>
                              </a:schemeClr>
                            </a:solidFill>
                            <a:latin typeface="Cambria Math"/>
                            <a:ea typeface="微软雅黑" panose="020B0503020204020204" pitchFamily="34" charset="-122"/>
                          </a:rPr>
                          <m:t> ,</m:t>
                        </m:r>
                        <m:r>
                          <a:rPr lang="en-US" altLang="zh-CN" sz="2400" b="1" i="1">
                            <a:solidFill>
                              <a:schemeClr val="accent2">
                                <a:lumMod val="50000"/>
                              </a:schemeClr>
                            </a:solidFill>
                            <a:latin typeface="Cambria Math"/>
                            <a:ea typeface="微软雅黑" panose="020B0503020204020204" pitchFamily="34" charset="-122"/>
                          </a:rPr>
                          <m:t>𝟎</m:t>
                        </m:r>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𝟎</m:t>
                        </m:r>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𝟎</m:t>
                        </m:r>
                        <m:r>
                          <a:rPr lang="en-US" altLang="zh-CN" sz="2400" b="1" i="1">
                            <a:solidFill>
                              <a:schemeClr val="accent2">
                                <a:lumMod val="50000"/>
                              </a:schemeClr>
                            </a:solidFill>
                            <a:latin typeface="Cambria Math"/>
                            <a:ea typeface="微软雅黑" panose="020B0503020204020204" pitchFamily="34" charset="-122"/>
                          </a:rPr>
                          <m:t>)</m:t>
                        </m:r>
                      </m:e>
                      <m:sup>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𝟏</m:t>
                        </m:r>
                      </m:sup>
                    </m:sSup>
                  </m:oMath>
                </a14:m>
                <a:endParaRPr lang="en-US" altLang="zh-CN" sz="2400" b="1" dirty="0">
                  <a:solidFill>
                    <a:schemeClr val="accent2">
                      <a:lumMod val="50000"/>
                    </a:schemeClr>
                  </a:solidFill>
                  <a:latin typeface="Times New Roman" pitchFamily="18" charset="0"/>
                  <a:ea typeface="宋体" charset="-122"/>
                </a:endParaRPr>
              </a:p>
              <a:p>
                <a:pPr>
                  <a:spcBef>
                    <a:spcPct val="0"/>
                  </a:spcBef>
                </a:pPr>
                <a14:m>
                  <m:oMath xmlns:m="http://schemas.openxmlformats.org/officeDocument/2006/math">
                    <m:r>
                      <a:rPr lang="en-US" altLang="zh-CN" sz="2400" b="1" i="1">
                        <a:solidFill>
                          <a:schemeClr val="accent2">
                            <a:lumMod val="50000"/>
                          </a:schemeClr>
                        </a:solidFill>
                        <a:latin typeface="Cambria Math"/>
                        <a:ea typeface="微软雅黑" panose="020B0503020204020204" pitchFamily="34" charset="-122"/>
                      </a:rPr>
                      <m:t>𝒛</m:t>
                    </m:r>
                    <m:r>
                      <a:rPr lang="en-US" altLang="zh-CN" sz="2400" b="1" i="1">
                        <a:solidFill>
                          <a:schemeClr val="accent2">
                            <a:lumMod val="50000"/>
                          </a:schemeClr>
                        </a:solidFill>
                        <a:latin typeface="Cambria Math"/>
                        <a:ea typeface="微软雅黑" panose="020B0503020204020204" pitchFamily="34" charset="-122"/>
                      </a:rPr>
                      <m:t>=</m:t>
                    </m:r>
                    <m:sSub>
                      <m:sSub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bPr>
                      <m:e>
                        <m:r>
                          <a:rPr lang="en-US" altLang="zh-CN" sz="2400" b="1" i="1">
                            <a:solidFill>
                              <a:schemeClr val="accent2">
                                <a:lumMod val="50000"/>
                              </a:schemeClr>
                            </a:solidFill>
                            <a:latin typeface="Cambria Math"/>
                            <a:ea typeface="微软雅黑" panose="020B0503020204020204" pitchFamily="34" charset="-122"/>
                          </a:rPr>
                          <m:t>𝑪</m:t>
                        </m:r>
                      </m:e>
                      <m:sub>
                        <m:r>
                          <a:rPr lang="en-US" altLang="zh-CN" sz="2400" b="1" i="1">
                            <a:solidFill>
                              <a:schemeClr val="accent2">
                                <a:lumMod val="50000"/>
                              </a:schemeClr>
                            </a:solidFill>
                            <a:latin typeface="Cambria Math"/>
                            <a:ea typeface="微软雅黑" panose="020B0503020204020204" pitchFamily="34" charset="-122"/>
                          </a:rPr>
                          <m:t>𝑩</m:t>
                        </m:r>
                      </m:sub>
                    </m:sSub>
                    <m:sSup>
                      <m:sSup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sSupPr>
                      <m:e>
                        <m:r>
                          <a:rPr lang="en-US" altLang="zh-CN" sz="2400" b="1" i="1">
                            <a:solidFill>
                              <a:schemeClr val="accent2">
                                <a:lumMod val="50000"/>
                              </a:schemeClr>
                            </a:solidFill>
                            <a:latin typeface="Cambria Math"/>
                            <a:ea typeface="微软雅黑" panose="020B0503020204020204" pitchFamily="34" charset="-122"/>
                          </a:rPr>
                          <m:t>𝑩</m:t>
                        </m:r>
                      </m:e>
                      <m:sup>
                        <m:r>
                          <a:rPr lang="en-US" altLang="zh-CN" sz="2400" b="1" i="1">
                            <a:solidFill>
                              <a:schemeClr val="accent2">
                                <a:lumMod val="50000"/>
                              </a:schemeClr>
                            </a:solidFill>
                            <a:latin typeface="Cambria Math"/>
                            <a:ea typeface="微软雅黑" panose="020B0503020204020204" pitchFamily="34" charset="-122"/>
                          </a:rPr>
                          <m:t>−</m:t>
                        </m:r>
                        <m:r>
                          <a:rPr lang="en-US" altLang="zh-CN" sz="2400" b="1" i="1">
                            <a:solidFill>
                              <a:schemeClr val="accent2">
                                <a:lumMod val="50000"/>
                              </a:schemeClr>
                            </a:solidFill>
                            <a:latin typeface="Cambria Math"/>
                            <a:ea typeface="微软雅黑" panose="020B0503020204020204" pitchFamily="34" charset="-122"/>
                          </a:rPr>
                          <m:t>𝟏</m:t>
                        </m:r>
                      </m:sup>
                    </m:sSup>
                    <m:r>
                      <a:rPr lang="en-US" altLang="zh-CN" sz="2400" b="1" i="1">
                        <a:solidFill>
                          <a:schemeClr val="accent2">
                            <a:lumMod val="50000"/>
                          </a:schemeClr>
                        </a:solidFill>
                        <a:latin typeface="Cambria Math"/>
                        <a:ea typeface="微软雅黑" panose="020B0503020204020204" pitchFamily="34" charset="-122"/>
                      </a:rPr>
                      <m:t>𝒃</m:t>
                    </m:r>
                    <m:r>
                      <a:rPr lang="en-US" altLang="zh-CN" sz="2400" b="1">
                        <a:solidFill>
                          <a:schemeClr val="accent2">
                            <a:lumMod val="50000"/>
                          </a:schemeClr>
                        </a:solidFill>
                        <a:latin typeface="Cambria Math"/>
                        <a:ea typeface="微软雅黑" panose="020B0503020204020204" pitchFamily="34" charset="-122"/>
                      </a:rPr>
                      <m:t>=(</m:t>
                    </m:r>
                    <m:r>
                      <a:rPr lang="en-US" altLang="zh-CN" sz="2400" b="1">
                        <a:solidFill>
                          <a:schemeClr val="accent2">
                            <a:lumMod val="50000"/>
                          </a:schemeClr>
                        </a:solidFill>
                        <a:latin typeface="Cambria Math"/>
                        <a:ea typeface="微软雅黑" panose="020B0503020204020204" pitchFamily="34" charset="-122"/>
                      </a:rPr>
                      <m:t>𝟑</m:t>
                    </m:r>
                    <m:r>
                      <a:rPr lang="en-US" altLang="zh-CN" sz="2400" b="1">
                        <a:solidFill>
                          <a:schemeClr val="accent2">
                            <a:lumMod val="50000"/>
                          </a:schemeClr>
                        </a:solidFill>
                        <a:latin typeface="Cambria Math"/>
                        <a:ea typeface="微软雅黑" panose="020B0503020204020204" pitchFamily="34" charset="-122"/>
                      </a:rPr>
                      <m:t> </m:t>
                    </m:r>
                    <m:r>
                      <a:rPr lang="en-US" altLang="zh-CN" sz="2400" b="1">
                        <a:solidFill>
                          <a:schemeClr val="accent2">
                            <a:lumMod val="50000"/>
                          </a:schemeClr>
                        </a:solidFill>
                        <a:latin typeface="Cambria Math"/>
                        <a:ea typeface="微软雅黑" panose="020B0503020204020204" pitchFamily="34" charset="-122"/>
                      </a:rPr>
                      <m:t>𝟐</m:t>
                    </m:r>
                    <m:r>
                      <a:rPr lang="en-US" altLang="zh-CN" sz="2400" b="1">
                        <a:solidFill>
                          <a:schemeClr val="accent2">
                            <a:lumMod val="50000"/>
                          </a:schemeClr>
                        </a:solidFill>
                        <a:latin typeface="Cambria Math"/>
                        <a:ea typeface="微软雅黑" panose="020B0503020204020204" pitchFamily="34" charset="-122"/>
                      </a:rPr>
                      <m:t> </m:t>
                    </m:r>
                    <m:r>
                      <a:rPr lang="en-US" altLang="zh-CN" sz="2400" b="1">
                        <a:solidFill>
                          <a:schemeClr val="accent2">
                            <a:lumMod val="50000"/>
                          </a:schemeClr>
                        </a:solidFill>
                        <a:latin typeface="Cambria Math"/>
                        <a:ea typeface="微软雅黑" panose="020B0503020204020204" pitchFamily="34" charset="-122"/>
                      </a:rPr>
                      <m:t>𝟏</m:t>
                    </m:r>
                    <m:r>
                      <a:rPr lang="en-US" altLang="zh-CN" sz="2400" b="1">
                        <a:solidFill>
                          <a:schemeClr val="accent2">
                            <a:lumMod val="50000"/>
                          </a:schemeClr>
                        </a:solidFill>
                        <a:latin typeface="Cambria Math"/>
                        <a:ea typeface="微软雅黑" panose="020B0503020204020204" pitchFamily="34" charset="-122"/>
                      </a:rPr>
                      <m:t>)</m:t>
                    </m:r>
                    <m:d>
                      <m:dPr>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dPr>
                      <m:e>
                        <m:m>
                          <m:mPr>
                            <m:mcs>
                              <m:mc>
                                <m:mcPr>
                                  <m:count m:val="1"/>
                                  <m:mcJc m:val="center"/>
                                </m:mcPr>
                              </m:mc>
                            </m:mcs>
                            <m:ctrlPr>
                              <a:rPr lang="en-US" altLang="zh-CN" sz="2400" b="1" i="1">
                                <a:solidFill>
                                  <a:schemeClr val="accent2">
                                    <a:lumMod val="50000"/>
                                  </a:schemeClr>
                                </a:solidFill>
                                <a:latin typeface="Cambria Math" panose="02040503050406030204" pitchFamily="18" charset="0"/>
                                <a:ea typeface="微软雅黑" panose="020B0503020204020204" pitchFamily="34" charset="-122"/>
                              </a:rPr>
                            </m:ctrlPr>
                          </m:mPr>
                          <m:mr>
                            <m:e>
                              <m:r>
                                <m:rPr>
                                  <m:brk m:alnAt="7"/>
                                </m:rPr>
                                <a:rPr lang="en-US" altLang="zh-CN" sz="2400" b="1" i="1">
                                  <a:solidFill>
                                    <a:schemeClr val="accent2">
                                      <a:lumMod val="50000"/>
                                    </a:schemeClr>
                                  </a:solidFill>
                                  <a:latin typeface="Cambria Math"/>
                                  <a:ea typeface="微软雅黑" panose="020B0503020204020204" pitchFamily="34" charset="-122"/>
                                </a:rPr>
                                <m:t>𝟑</m:t>
                              </m:r>
                            </m:e>
                          </m:mr>
                          <m:mr>
                            <m:e>
                              <m:r>
                                <a:rPr lang="en-US" altLang="zh-CN" sz="2400" b="1" i="1">
                                  <a:solidFill>
                                    <a:schemeClr val="accent2">
                                      <a:lumMod val="50000"/>
                                    </a:schemeClr>
                                  </a:solidFill>
                                  <a:latin typeface="Cambria Math"/>
                                  <a:ea typeface="微软雅黑" panose="020B0503020204020204" pitchFamily="34" charset="-122"/>
                                </a:rPr>
                                <m:t>𝟓</m:t>
                              </m:r>
                            </m:e>
                          </m:mr>
                          <m:mr>
                            <m:e>
                              <m:r>
                                <a:rPr lang="en-US" altLang="zh-CN" sz="2400" b="1" i="1">
                                  <a:solidFill>
                                    <a:schemeClr val="accent2">
                                      <a:lumMod val="50000"/>
                                    </a:schemeClr>
                                  </a:solidFill>
                                  <a:latin typeface="Cambria Math"/>
                                  <a:ea typeface="微软雅黑" panose="020B0503020204020204" pitchFamily="34" charset="-122"/>
                                </a:rPr>
                                <m:t>𝟏</m:t>
                              </m:r>
                            </m:e>
                          </m:mr>
                        </m:m>
                      </m:e>
                    </m:d>
                  </m:oMath>
                </a14:m>
                <a:r>
                  <a:rPr lang="en-US" altLang="zh-CN" sz="2400" b="1" dirty="0">
                    <a:solidFill>
                      <a:schemeClr val="accent2">
                        <a:lumMod val="50000"/>
                      </a:schemeClr>
                    </a:solidFill>
                    <a:latin typeface="Times New Roman" pitchFamily="18" charset="0"/>
                    <a:ea typeface="宋体" charset="-122"/>
                  </a:rPr>
                  <a:t>=20</a:t>
                </a:r>
              </a:p>
            </p:txBody>
          </p:sp>
        </mc:Choice>
        <mc:Fallback xmlns="">
          <p:sp>
            <p:nvSpPr>
              <p:cNvPr id="67" name="Rectangle 9"/>
              <p:cNvSpPr>
                <a:spLocks noRot="1" noChangeAspect="1" noMove="1" noResize="1" noEditPoints="1" noAdjustHandles="1" noChangeArrowheads="1" noChangeShapeType="1" noTextEdit="1"/>
              </p:cNvSpPr>
              <p:nvPr/>
            </p:nvSpPr>
            <p:spPr bwMode="auto">
              <a:xfrm>
                <a:off x="6168008" y="4869160"/>
                <a:ext cx="7772400" cy="1444242"/>
              </a:xfrm>
              <a:prstGeom prst="rect">
                <a:avLst/>
              </a:prstGeom>
              <a:blipFill rotWithShape="1">
                <a:blip r:embed="rId6" cstate="print"/>
                <a:stretch>
                  <a:fillRect l="-1255" t="-4641"/>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69" name="Object 11"/>
          <p:cNvGraphicFramePr>
            <a:graphicFrameLocks noChangeAspect="1"/>
          </p:cNvGraphicFramePr>
          <p:nvPr>
            <p:extLst>
              <p:ext uri="{D42A27DB-BD31-4B8C-83A1-F6EECF244321}">
                <p14:modId xmlns:p14="http://schemas.microsoft.com/office/powerpoint/2010/main" val="1669174170"/>
              </p:ext>
            </p:extLst>
          </p:nvPr>
        </p:nvGraphicFramePr>
        <p:xfrm>
          <a:off x="823047" y="4815347"/>
          <a:ext cx="4109864" cy="1430972"/>
        </p:xfrm>
        <a:graphic>
          <a:graphicData uri="http://schemas.openxmlformats.org/presentationml/2006/ole">
            <mc:AlternateContent xmlns:mc="http://schemas.openxmlformats.org/markup-compatibility/2006">
              <mc:Choice xmlns:v="urn:schemas-microsoft-com:vml" Requires="v">
                <p:oleObj spid="_x0000_s7305" name="Equation" r:id="rId7" imgW="2006600" imgH="698500" progId="">
                  <p:embed/>
                </p:oleObj>
              </mc:Choice>
              <mc:Fallback>
                <p:oleObj name="Equation" r:id="rId7" imgW="2006600" imgH="698500" progId="">
                  <p:embed/>
                  <p:pic>
                    <p:nvPicPr>
                      <p:cNvPr id="0" name="Picture 1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047" y="4815347"/>
                        <a:ext cx="4109864" cy="1430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Rectangle 9"/>
          <p:cNvSpPr>
            <a:spLocks noChangeArrowheads="1"/>
          </p:cNvSpPr>
          <p:nvPr/>
        </p:nvSpPr>
        <p:spPr bwMode="auto">
          <a:xfrm>
            <a:off x="2422923" y="1872332"/>
            <a:ext cx="1741637" cy="1619488"/>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74" name="TextBox 73"/>
              <p:cNvSpPr txBox="1"/>
              <p:nvPr/>
            </p:nvSpPr>
            <p:spPr>
              <a:xfrm>
                <a:off x="8546002" y="1679526"/>
                <a:ext cx="3382647" cy="2005101"/>
              </a:xfrm>
              <a:prstGeom prst="rect">
                <a:avLst/>
              </a:prstGeom>
              <a:noFill/>
            </p:spPr>
            <p:txBody>
              <a:bodyPr wrap="square" rtlCol="0">
                <a:spAutoFit/>
              </a:bodyPr>
              <a:lstStyle/>
              <a:p>
                <a:pPr>
                  <a:lnSpc>
                    <a:spcPct val="130000"/>
                  </a:lnSpc>
                </a:pPr>
                <a14:m>
                  <m:oMathPara xmlns:m="http://schemas.openxmlformats.org/officeDocument/2006/math">
                    <m:oMathParaPr>
                      <m:jc m:val="left"/>
                    </m:oMathParaPr>
                    <m:oMath xmlns:m="http://schemas.openxmlformats.org/officeDocument/2006/math">
                      <m:r>
                        <a:rPr lang="en-US" altLang="zh-CN" sz="2400" b="1" i="1">
                          <a:solidFill>
                            <a:srgbClr val="000000"/>
                          </a:solidFill>
                          <a:latin typeface="Cambria Math"/>
                          <a:ea typeface="微软雅黑" panose="020B0503020204020204" pitchFamily="34" charset="-122"/>
                        </a:rPr>
                        <m:t>𝑿</m:t>
                      </m:r>
                      <m:r>
                        <a:rPr lang="en-US" altLang="zh-CN" sz="2400" b="1" i="1">
                          <a:solidFill>
                            <a:srgbClr val="000000"/>
                          </a:solidFill>
                          <a:latin typeface="Cambria Math"/>
                          <a:ea typeface="微软雅黑" panose="020B0503020204020204" pitchFamily="34" charset="-122"/>
                        </a:rPr>
                        <m:t>=</m:t>
                      </m:r>
                      <m:d>
                        <m:dPr>
                          <m:begChr m:val="["/>
                          <m:endChr m:val="]"/>
                          <m:ctrlPr>
                            <a:rPr lang="en-US" altLang="zh-CN" sz="2400" b="1" i="1">
                              <a:solidFill>
                                <a:srgbClr val="000000"/>
                              </a:solidFill>
                              <a:latin typeface="Cambria Math" panose="02040503050406030204" pitchFamily="18" charset="0"/>
                              <a:ea typeface="微软雅黑" panose="020B0503020204020204" pitchFamily="34" charset="-122"/>
                            </a:rPr>
                          </m:ctrlPr>
                        </m:dPr>
                        <m:e>
                          <m:m>
                            <m:mPr>
                              <m:mcs>
                                <m:mc>
                                  <m:mcPr>
                                    <m:count m:val="1"/>
                                    <m:mcJc m:val="center"/>
                                  </m:mcPr>
                                </m:mc>
                              </m:mcs>
                              <m:ctrlPr>
                                <a:rPr lang="en-US" altLang="zh-CN" sz="2400" b="1" i="1">
                                  <a:solidFill>
                                    <a:srgbClr val="000000"/>
                                  </a:solidFill>
                                  <a:latin typeface="Cambria Math" panose="02040503050406030204" pitchFamily="18" charset="0"/>
                                  <a:ea typeface="微软雅黑" panose="020B0503020204020204" pitchFamily="34" charset="-122"/>
                                </a:rPr>
                              </m:ctrlPr>
                            </m:mPr>
                            <m:mr>
                              <m:e>
                                <m:sSup>
                                  <m:sSupPr>
                                    <m:ctrlPr>
                                      <a:rPr lang="en-US" altLang="zh-CN" sz="2400" b="1" i="1">
                                        <a:solidFill>
                                          <a:srgbClr val="000000"/>
                                        </a:solidFill>
                                        <a:latin typeface="Cambria Math" panose="02040503050406030204" pitchFamily="18" charset="0"/>
                                        <a:ea typeface="微软雅黑" panose="020B0503020204020204" pitchFamily="34" charset="-122"/>
                                      </a:rPr>
                                    </m:ctrlPr>
                                  </m:sSupPr>
                                  <m:e>
                                    <m:r>
                                      <a:rPr lang="en-US" altLang="zh-CN" sz="2400" b="1" i="1">
                                        <a:solidFill>
                                          <a:srgbClr val="000000"/>
                                        </a:solidFill>
                                        <a:latin typeface="Cambria Math"/>
                                        <a:ea typeface="微软雅黑" panose="020B0503020204020204" pitchFamily="34" charset="-122"/>
                                      </a:rPr>
                                      <m:t>𝑩</m:t>
                                    </m:r>
                                  </m:e>
                                  <m:sup>
                                    <m:r>
                                      <a:rPr lang="en-US" altLang="zh-CN" sz="2400" b="1" i="1">
                                        <a:solidFill>
                                          <a:srgbClr val="000000"/>
                                        </a:solidFill>
                                        <a:latin typeface="Cambria Math"/>
                                        <a:ea typeface="微软雅黑" panose="020B0503020204020204" pitchFamily="34" charset="-122"/>
                                      </a:rPr>
                                      <m:t>−</m:t>
                                    </m:r>
                                    <m:r>
                                      <a:rPr lang="en-US" altLang="zh-CN" sz="2400" b="1" i="1">
                                        <a:solidFill>
                                          <a:srgbClr val="000000"/>
                                        </a:solidFill>
                                        <a:latin typeface="Cambria Math"/>
                                        <a:ea typeface="微软雅黑" panose="020B0503020204020204" pitchFamily="34" charset="-122"/>
                                      </a:rPr>
                                      <m:t>𝟏</m:t>
                                    </m:r>
                                  </m:sup>
                                </m:sSup>
                                <m:r>
                                  <a:rPr lang="en-US" altLang="zh-CN" sz="2400" b="1" i="1">
                                    <a:solidFill>
                                      <a:srgbClr val="000000"/>
                                    </a:solidFill>
                                    <a:latin typeface="Cambria Math"/>
                                    <a:ea typeface="微软雅黑" panose="020B0503020204020204" pitchFamily="34" charset="-122"/>
                                  </a:rPr>
                                  <m:t>𝒃</m:t>
                                </m:r>
                                <m:r>
                                  <m:rPr>
                                    <m:nor/>
                                  </m:rPr>
                                  <a:rPr lang="en-US" altLang="zh-CN" sz="1400" dirty="0">
                                    <a:solidFill>
                                      <a:srgbClr val="000000"/>
                                    </a:solidFill>
                                    <a:latin typeface="Arial" panose="020B0604020202020204" pitchFamily="34" charset="0"/>
                                    <a:ea typeface="微软雅黑" panose="020B0503020204020204" pitchFamily="34" charset="-122"/>
                                  </a:rPr>
                                  <m:t> </m:t>
                                </m:r>
                              </m:e>
                            </m:mr>
                            <m:mr>
                              <m:e>
                                <m:r>
                                  <a:rPr lang="en-US" altLang="zh-CN" sz="2400" b="1" i="1">
                                    <a:solidFill>
                                      <a:srgbClr val="000000"/>
                                    </a:solidFill>
                                    <a:latin typeface="Cambria Math"/>
                                    <a:ea typeface="微软雅黑" panose="020B0503020204020204" pitchFamily="34" charset="-122"/>
                                  </a:rPr>
                                  <m:t>𝟎</m:t>
                                </m:r>
                              </m:e>
                            </m:mr>
                          </m:m>
                        </m:e>
                      </m:d>
                    </m:oMath>
                  </m:oMathPara>
                </a14:m>
                <a:endParaRPr lang="en-US" altLang="zh-CN" sz="2400" b="1" i="1" dirty="0">
                  <a:solidFill>
                    <a:srgbClr val="000000"/>
                  </a:solidFill>
                  <a:latin typeface="Cambria Math"/>
                  <a:ea typeface="微软雅黑" panose="020B0503020204020204" pitchFamily="34" charset="-122"/>
                </a:endParaRPr>
              </a:p>
              <a:p>
                <a:pPr lvl="0">
                  <a:lnSpc>
                    <a:spcPct val="130000"/>
                  </a:lnSpc>
                </a:pPr>
                <a14:m>
                  <m:oMathPara xmlns:m="http://schemas.openxmlformats.org/officeDocument/2006/math">
                    <m:oMathParaPr>
                      <m:jc m:val="left"/>
                    </m:oMathParaPr>
                    <m:oMath xmlns:m="http://schemas.openxmlformats.org/officeDocument/2006/math">
                      <m:sSub>
                        <m:sSubPr>
                          <m:ctrlPr>
                            <a:rPr lang="en-US" altLang="zh-CN" sz="2400" b="1" i="1">
                              <a:solidFill>
                                <a:srgbClr val="000000"/>
                              </a:solidFill>
                              <a:latin typeface="Cambria Math" panose="02040503050406030204" pitchFamily="18" charset="0"/>
                              <a:ea typeface="微软雅黑" panose="020B0503020204020204" pitchFamily="34" charset="-122"/>
                            </a:rPr>
                          </m:ctrlPr>
                        </m:sSubPr>
                        <m:e>
                          <m:r>
                            <a:rPr lang="zh-CN" altLang="en-US" sz="2400" b="1" i="1">
                              <a:solidFill>
                                <a:srgbClr val="000000"/>
                              </a:solidFill>
                              <a:latin typeface="Cambria Math"/>
                              <a:ea typeface="微软雅黑" panose="020B0503020204020204" pitchFamily="34" charset="-122"/>
                            </a:rPr>
                            <m:t>𝝈</m:t>
                          </m:r>
                        </m:e>
                        <m:sub>
                          <m:r>
                            <a:rPr lang="en-US" altLang="zh-CN" sz="2400" b="1" i="1">
                              <a:solidFill>
                                <a:srgbClr val="000000"/>
                              </a:solidFill>
                              <a:latin typeface="Cambria Math"/>
                              <a:ea typeface="微软雅黑" panose="020B0503020204020204" pitchFamily="34" charset="-122"/>
                            </a:rPr>
                            <m:t>𝒋</m:t>
                          </m:r>
                        </m:sub>
                      </m:sSub>
                      <m:r>
                        <a:rPr lang="en-US" altLang="zh-CN" sz="2400" b="1" i="1">
                          <a:solidFill>
                            <a:srgbClr val="000000"/>
                          </a:solidFill>
                          <a:latin typeface="Cambria Math"/>
                          <a:ea typeface="微软雅黑" panose="020B0503020204020204" pitchFamily="34" charset="-122"/>
                        </a:rPr>
                        <m:t>=</m:t>
                      </m:r>
                      <m:sSub>
                        <m:sSubPr>
                          <m:ctrlPr>
                            <a:rPr lang="en-US" altLang="zh-CN" sz="2400" b="1" i="1">
                              <a:solidFill>
                                <a:srgbClr val="000000"/>
                              </a:solidFill>
                              <a:latin typeface="Cambria Math" panose="02040503050406030204" pitchFamily="18" charset="0"/>
                              <a:ea typeface="微软雅黑" panose="020B0503020204020204" pitchFamily="34" charset="-122"/>
                            </a:rPr>
                          </m:ctrlPr>
                        </m:sSubPr>
                        <m:e>
                          <m:r>
                            <a:rPr lang="en-US" altLang="zh-CN" sz="2400" b="1" i="1">
                              <a:solidFill>
                                <a:srgbClr val="000000"/>
                              </a:solidFill>
                              <a:latin typeface="Cambria Math"/>
                              <a:ea typeface="微软雅黑" panose="020B0503020204020204" pitchFamily="34" charset="-122"/>
                            </a:rPr>
                            <m:t>𝑪</m:t>
                          </m:r>
                        </m:e>
                        <m:sub>
                          <m:r>
                            <a:rPr lang="en-US" altLang="zh-CN" sz="2400" b="1" i="1">
                              <a:solidFill>
                                <a:srgbClr val="000000"/>
                              </a:solidFill>
                              <a:latin typeface="Cambria Math"/>
                              <a:ea typeface="微软雅黑" panose="020B0503020204020204" pitchFamily="34" charset="-122"/>
                            </a:rPr>
                            <m:t>𝑵</m:t>
                          </m:r>
                        </m:sub>
                      </m:sSub>
                      <m:r>
                        <a:rPr lang="en-US" altLang="zh-CN" sz="2400" b="1" i="1">
                          <a:solidFill>
                            <a:srgbClr val="000000"/>
                          </a:solidFill>
                          <a:latin typeface="Cambria Math"/>
                          <a:ea typeface="微软雅黑" panose="020B0503020204020204" pitchFamily="34" charset="-122"/>
                        </a:rPr>
                        <m:t>−</m:t>
                      </m:r>
                      <m:sSub>
                        <m:sSubPr>
                          <m:ctrlPr>
                            <a:rPr lang="en-US" altLang="zh-CN" sz="2400" b="1" i="1">
                              <a:solidFill>
                                <a:srgbClr val="000000"/>
                              </a:solidFill>
                              <a:latin typeface="Cambria Math" panose="02040503050406030204" pitchFamily="18" charset="0"/>
                              <a:ea typeface="微软雅黑" panose="020B0503020204020204" pitchFamily="34" charset="-122"/>
                            </a:rPr>
                          </m:ctrlPr>
                        </m:sSubPr>
                        <m:e>
                          <m:r>
                            <a:rPr lang="en-US" altLang="zh-CN" sz="2400" b="1" i="1">
                              <a:solidFill>
                                <a:srgbClr val="000000"/>
                              </a:solidFill>
                              <a:latin typeface="Cambria Math"/>
                              <a:ea typeface="微软雅黑" panose="020B0503020204020204" pitchFamily="34" charset="-122"/>
                            </a:rPr>
                            <m:t>𝑪</m:t>
                          </m:r>
                        </m:e>
                        <m:sub>
                          <m:r>
                            <a:rPr lang="en-US" altLang="zh-CN" sz="2400" b="1" i="1">
                              <a:solidFill>
                                <a:srgbClr val="000000"/>
                              </a:solidFill>
                              <a:latin typeface="Cambria Math"/>
                              <a:ea typeface="微软雅黑" panose="020B0503020204020204" pitchFamily="34" charset="-122"/>
                            </a:rPr>
                            <m:t>𝑩</m:t>
                          </m:r>
                        </m:sub>
                      </m:sSub>
                      <m:sSup>
                        <m:sSupPr>
                          <m:ctrlPr>
                            <a:rPr lang="en-US" altLang="zh-CN" sz="2400" b="1" i="1">
                              <a:solidFill>
                                <a:srgbClr val="000000"/>
                              </a:solidFill>
                              <a:latin typeface="Cambria Math" panose="02040503050406030204" pitchFamily="18" charset="0"/>
                              <a:ea typeface="微软雅黑" panose="020B0503020204020204" pitchFamily="34" charset="-122"/>
                            </a:rPr>
                          </m:ctrlPr>
                        </m:sSupPr>
                        <m:e>
                          <m:r>
                            <a:rPr lang="en-US" altLang="zh-CN" sz="2400" b="1" i="1">
                              <a:solidFill>
                                <a:srgbClr val="000000"/>
                              </a:solidFill>
                              <a:latin typeface="Cambria Math"/>
                              <a:ea typeface="微软雅黑" panose="020B0503020204020204" pitchFamily="34" charset="-122"/>
                            </a:rPr>
                            <m:t>𝑩</m:t>
                          </m:r>
                        </m:e>
                        <m:sup>
                          <m:r>
                            <a:rPr lang="en-US" altLang="zh-CN" sz="2400" b="1" i="1">
                              <a:solidFill>
                                <a:srgbClr val="000000"/>
                              </a:solidFill>
                              <a:latin typeface="Cambria Math"/>
                              <a:ea typeface="微软雅黑" panose="020B0503020204020204" pitchFamily="34" charset="-122"/>
                            </a:rPr>
                            <m:t>−</m:t>
                          </m:r>
                          <m:r>
                            <a:rPr lang="en-US" altLang="zh-CN" sz="2400" b="1" i="1">
                              <a:solidFill>
                                <a:srgbClr val="000000"/>
                              </a:solidFill>
                              <a:latin typeface="Cambria Math"/>
                              <a:ea typeface="微软雅黑" panose="020B0503020204020204" pitchFamily="34" charset="-122"/>
                            </a:rPr>
                            <m:t>𝟏</m:t>
                          </m:r>
                        </m:sup>
                      </m:sSup>
                      <m:r>
                        <a:rPr lang="en-US" altLang="zh-CN" sz="2400" b="1" i="1">
                          <a:solidFill>
                            <a:srgbClr val="000000"/>
                          </a:solidFill>
                          <a:latin typeface="Cambria Math"/>
                          <a:ea typeface="微软雅黑" panose="020B0503020204020204" pitchFamily="34" charset="-122"/>
                        </a:rPr>
                        <m:t>𝑵</m:t>
                      </m:r>
                    </m:oMath>
                  </m:oMathPara>
                </a14:m>
                <a:endParaRPr lang="en-US" altLang="zh-CN" sz="2400" b="1" i="1" dirty="0">
                  <a:solidFill>
                    <a:srgbClr val="000000"/>
                  </a:solidFill>
                  <a:latin typeface="Cambria Math"/>
                  <a:ea typeface="微软雅黑" panose="020B0503020204020204" pitchFamily="34" charset="-122"/>
                </a:endParaRPr>
              </a:p>
              <a:p>
                <a:pPr>
                  <a:lnSpc>
                    <a:spcPct val="130000"/>
                  </a:lnSpc>
                </a:pPr>
                <a14:m>
                  <m:oMathPara xmlns:m="http://schemas.openxmlformats.org/officeDocument/2006/math">
                    <m:oMathParaPr>
                      <m:jc m:val="left"/>
                    </m:oMathParaPr>
                    <m:oMath xmlns:m="http://schemas.openxmlformats.org/officeDocument/2006/math">
                      <m:r>
                        <a:rPr lang="en-US" altLang="zh-CN" sz="2400" b="1" i="1">
                          <a:solidFill>
                            <a:srgbClr val="000000"/>
                          </a:solidFill>
                          <a:latin typeface="Cambria Math"/>
                          <a:ea typeface="微软雅黑" panose="020B0503020204020204" pitchFamily="34" charset="-122"/>
                        </a:rPr>
                        <m:t>𝒛</m:t>
                      </m:r>
                      <m:r>
                        <a:rPr lang="en-US" altLang="zh-CN" sz="2400" b="1" i="1">
                          <a:solidFill>
                            <a:srgbClr val="000000"/>
                          </a:solidFill>
                          <a:latin typeface="Cambria Math"/>
                          <a:ea typeface="微软雅黑" panose="020B0503020204020204" pitchFamily="34" charset="-122"/>
                        </a:rPr>
                        <m:t>=</m:t>
                      </m:r>
                      <m:sSub>
                        <m:sSubPr>
                          <m:ctrlPr>
                            <a:rPr lang="en-US" altLang="zh-CN" sz="2400" b="1" i="1">
                              <a:solidFill>
                                <a:srgbClr val="000000"/>
                              </a:solidFill>
                              <a:latin typeface="Cambria Math" panose="02040503050406030204" pitchFamily="18" charset="0"/>
                              <a:ea typeface="微软雅黑" panose="020B0503020204020204" pitchFamily="34" charset="-122"/>
                            </a:rPr>
                          </m:ctrlPr>
                        </m:sSubPr>
                        <m:e>
                          <m:r>
                            <a:rPr lang="en-US" altLang="zh-CN" sz="2400" b="1" i="1">
                              <a:solidFill>
                                <a:srgbClr val="000000"/>
                              </a:solidFill>
                              <a:latin typeface="Cambria Math"/>
                              <a:ea typeface="微软雅黑" panose="020B0503020204020204" pitchFamily="34" charset="-122"/>
                            </a:rPr>
                            <m:t>𝑪</m:t>
                          </m:r>
                        </m:e>
                        <m:sub>
                          <m:r>
                            <a:rPr lang="en-US" altLang="zh-CN" sz="2400" b="1" i="1">
                              <a:solidFill>
                                <a:srgbClr val="000000"/>
                              </a:solidFill>
                              <a:latin typeface="Cambria Math"/>
                              <a:ea typeface="微软雅黑" panose="020B0503020204020204" pitchFamily="34" charset="-122"/>
                            </a:rPr>
                            <m:t>𝑩</m:t>
                          </m:r>
                        </m:sub>
                      </m:sSub>
                      <m:sSup>
                        <m:sSupPr>
                          <m:ctrlPr>
                            <a:rPr lang="en-US" altLang="zh-CN" sz="2400" b="1" i="1">
                              <a:solidFill>
                                <a:srgbClr val="000000"/>
                              </a:solidFill>
                              <a:latin typeface="Cambria Math" panose="02040503050406030204" pitchFamily="18" charset="0"/>
                              <a:ea typeface="微软雅黑" panose="020B0503020204020204" pitchFamily="34" charset="-122"/>
                            </a:rPr>
                          </m:ctrlPr>
                        </m:sSupPr>
                        <m:e>
                          <m:r>
                            <a:rPr lang="en-US" altLang="zh-CN" sz="2400" b="1" i="1">
                              <a:solidFill>
                                <a:srgbClr val="000000"/>
                              </a:solidFill>
                              <a:latin typeface="Cambria Math"/>
                              <a:ea typeface="微软雅黑" panose="020B0503020204020204" pitchFamily="34" charset="-122"/>
                            </a:rPr>
                            <m:t>𝑩</m:t>
                          </m:r>
                        </m:e>
                        <m:sup>
                          <m:r>
                            <a:rPr lang="en-US" altLang="zh-CN" sz="2400" b="1" i="1">
                              <a:solidFill>
                                <a:srgbClr val="000000"/>
                              </a:solidFill>
                              <a:latin typeface="Cambria Math"/>
                              <a:ea typeface="微软雅黑" panose="020B0503020204020204" pitchFamily="34" charset="-122"/>
                            </a:rPr>
                            <m:t>−</m:t>
                          </m:r>
                          <m:r>
                            <a:rPr lang="en-US" altLang="zh-CN" sz="2400" b="1" i="1">
                              <a:solidFill>
                                <a:srgbClr val="000000"/>
                              </a:solidFill>
                              <a:latin typeface="Cambria Math"/>
                              <a:ea typeface="微软雅黑" panose="020B0503020204020204" pitchFamily="34" charset="-122"/>
                            </a:rPr>
                            <m:t>𝟏</m:t>
                          </m:r>
                        </m:sup>
                      </m:sSup>
                      <m:r>
                        <a:rPr lang="en-US" altLang="zh-CN" sz="2400" b="1" i="1">
                          <a:solidFill>
                            <a:srgbClr val="000000"/>
                          </a:solidFill>
                          <a:latin typeface="Cambria Math"/>
                          <a:ea typeface="微软雅黑" panose="020B0503020204020204" pitchFamily="34" charset="-122"/>
                        </a:rPr>
                        <m:t>𝒃</m:t>
                      </m:r>
                    </m:oMath>
                  </m:oMathPara>
                </a14:m>
                <a:endParaRPr lang="en-US" altLang="zh-CN" sz="1400" dirty="0">
                  <a:solidFill>
                    <a:srgbClr val="000000"/>
                  </a:solidFill>
                  <a:latin typeface="Arial" panose="020B0604020202020204" pitchFamily="34" charset="0"/>
                  <a:ea typeface="微软雅黑" panose="020B0503020204020204" pitchFamily="34" charset="-122"/>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8546002" y="1679525"/>
                <a:ext cx="3382646" cy="2005101"/>
              </a:xfrm>
              <a:prstGeom prst="rect">
                <a:avLst/>
              </a:prstGeom>
              <a:blipFill rotWithShape="1">
                <a:blip r:embed="rId9"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9167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bg2">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rgbClr val="6FC2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mc:AlternateContent xmlns:mc="http://schemas.openxmlformats.org/markup-compatibility/2006" xmlns:a14="http://schemas.microsoft.com/office/drawing/2010/main">
        <mc:Choice Requires="a14">
          <p:sp>
            <p:nvSpPr>
              <p:cNvPr id="92" name="TextBox 91"/>
              <p:cNvSpPr txBox="1"/>
              <p:nvPr/>
            </p:nvSpPr>
            <p:spPr>
              <a:xfrm>
                <a:off x="157744" y="4653136"/>
                <a:ext cx="7450424" cy="1618328"/>
              </a:xfrm>
              <a:prstGeom prst="rect">
                <a:avLst/>
              </a:prstGeom>
              <a:noFill/>
            </p:spPr>
            <p:txBody>
              <a:bodyPr wrap="square" rtlCol="0">
                <a:spAutoFit/>
              </a:bodyPr>
              <a:lstStyle/>
              <a:p>
                <a:pPr>
                  <a:lnSpc>
                    <a:spcPct val="130000"/>
                  </a:lnSpc>
                </a:pPr>
                <a14:m>
                  <m:oMathPara xmlns:m="http://schemas.openxmlformats.org/officeDocument/2006/math">
                    <m:oMathParaPr>
                      <m:jc m:val="left"/>
                    </m:oMathParaPr>
                    <m:oMath xmlns:m="http://schemas.openxmlformats.org/officeDocument/2006/math">
                      <m:sSup>
                        <m:sSupPr>
                          <m:ctrlPr>
                            <a:rPr lang="en-US" altLang="zh-CN" sz="2400" i="1">
                              <a:solidFill>
                                <a:srgbClr val="000000"/>
                              </a:solidFill>
                              <a:latin typeface="Cambria Math" panose="02040503050406030204" pitchFamily="18" charset="0"/>
                              <a:ea typeface="微软雅黑" panose="020B0503020204020204" pitchFamily="34" charset="-122"/>
                            </a:rPr>
                          </m:ctrlPr>
                        </m:sSupPr>
                        <m:e>
                          <m:r>
                            <a:rPr lang="en-US" altLang="zh-CN" sz="2400" i="1">
                              <a:solidFill>
                                <a:srgbClr val="000000"/>
                              </a:solidFill>
                              <a:latin typeface="Cambria Math"/>
                              <a:ea typeface="微软雅黑" panose="020B0503020204020204" pitchFamily="34" charset="-122"/>
                            </a:rPr>
                            <m:t>𝑏</m:t>
                          </m:r>
                        </m:e>
                        <m:sup>
                          <m:r>
                            <a:rPr lang="en-US" altLang="zh-CN" sz="2400" i="1">
                              <a:solidFill>
                                <a:srgbClr val="000000"/>
                              </a:solidFill>
                              <a:latin typeface="Cambria Math"/>
                              <a:ea typeface="微软雅黑" panose="020B0503020204020204" pitchFamily="34" charset="-122"/>
                            </a:rPr>
                            <m:t>′′</m:t>
                          </m:r>
                        </m:sup>
                      </m:sSup>
                      <m:r>
                        <a:rPr lang="en-US" altLang="zh-CN" sz="2400" i="1">
                          <a:solidFill>
                            <a:srgbClr val="000000"/>
                          </a:solidFill>
                          <a:latin typeface="Cambria Math"/>
                          <a:ea typeface="微软雅黑" panose="020B0503020204020204" pitchFamily="34" charset="-122"/>
                        </a:rPr>
                        <m:t>=</m:t>
                      </m:r>
                      <m:sSup>
                        <m:sSupPr>
                          <m:ctrlPr>
                            <a:rPr lang="en-US" altLang="zh-CN" sz="2400" i="1">
                              <a:solidFill>
                                <a:srgbClr val="000000"/>
                              </a:solidFill>
                              <a:latin typeface="Cambria Math" panose="02040503050406030204" pitchFamily="18" charset="0"/>
                              <a:ea typeface="微软雅黑" panose="020B0503020204020204" pitchFamily="34" charset="-122"/>
                            </a:rPr>
                          </m:ctrlPr>
                        </m:sSupPr>
                        <m:e>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𝐵</m:t>
                              </m:r>
                            </m:e>
                            <m:sub>
                              <m:r>
                                <a:rPr lang="en-US" altLang="zh-CN" sz="2400" i="1">
                                  <a:solidFill>
                                    <a:srgbClr val="000000"/>
                                  </a:solidFill>
                                  <a:latin typeface="Cambria Math"/>
                                  <a:ea typeface="微软雅黑" panose="020B0503020204020204" pitchFamily="34" charset="-122"/>
                                </a:rPr>
                                <m:t>3</m:t>
                              </m:r>
                            </m:sub>
                          </m:sSub>
                        </m:e>
                        <m:sup>
                          <m:r>
                            <a:rPr lang="en-US" altLang="zh-CN" sz="2400" i="1">
                              <a:solidFill>
                                <a:srgbClr val="000000"/>
                              </a:solidFill>
                              <a:latin typeface="Cambria Math"/>
                              <a:ea typeface="微软雅黑" panose="020B0503020204020204" pitchFamily="34" charset="-122"/>
                            </a:rPr>
                            <m:t>−1</m:t>
                          </m:r>
                        </m:sup>
                      </m:sSup>
                      <m:r>
                        <a:rPr lang="en-US" altLang="zh-CN" sz="2400" i="1">
                          <a:solidFill>
                            <a:srgbClr val="000000"/>
                          </a:solidFill>
                          <a:latin typeface="Cambria Math"/>
                          <a:ea typeface="微软雅黑" panose="020B0503020204020204" pitchFamily="34" charset="-122"/>
                        </a:rPr>
                        <m:t>𝑏</m:t>
                      </m:r>
                      <m:r>
                        <a:rPr lang="en-US" altLang="zh-CN" sz="2400" i="1">
                          <a:solidFill>
                            <a:srgbClr val="000000"/>
                          </a:solidFill>
                          <a:latin typeface="Cambria Math"/>
                          <a:ea typeface="微软雅黑" panose="020B0503020204020204" pitchFamily="34" charset="-122"/>
                        </a:rPr>
                        <m:t>=</m:t>
                      </m:r>
                      <m:d>
                        <m:dPr>
                          <m:begChr m:val="["/>
                          <m:endChr m:val="]"/>
                          <m:ctrlPr>
                            <a:rPr lang="en-US" altLang="zh-CN" sz="2400" i="1">
                              <a:solidFill>
                                <a:srgbClr val="000000"/>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400" i="1">
                                  <a:solidFill>
                                    <a:srgbClr val="000000"/>
                                  </a:solidFill>
                                  <a:latin typeface="Cambria Math" panose="02040503050406030204" pitchFamily="18" charset="0"/>
                                  <a:ea typeface="微软雅黑" panose="020B0503020204020204" pitchFamily="34" charset="-122"/>
                                </a:rPr>
                              </m:ctrlPr>
                            </m:mPr>
                            <m:mr>
                              <m:e>
                                <m:f>
                                  <m:fPr>
                                    <m:type m:val="lin"/>
                                    <m:ctrlPr>
                                      <a:rPr lang="en-US" altLang="zh-CN" sz="2400" i="1">
                                        <a:solidFill>
                                          <a:srgbClr val="000000"/>
                                        </a:solidFill>
                                        <a:latin typeface="Cambria Math" panose="02040503050406030204" pitchFamily="18" charset="0"/>
                                        <a:ea typeface="微软雅黑" panose="020B0503020204020204" pitchFamily="34" charset="-122"/>
                                      </a:rPr>
                                    </m:ctrlPr>
                                  </m:fPr>
                                  <m:num>
                                    <m:r>
                                      <a:rPr lang="en-US" altLang="zh-CN" sz="2400" i="1">
                                        <a:solidFill>
                                          <a:srgbClr val="000000"/>
                                        </a:solidFill>
                                        <a:latin typeface="Cambria Math"/>
                                        <a:ea typeface="微软雅黑" panose="020B0503020204020204" pitchFamily="34" charset="-122"/>
                                      </a:rPr>
                                      <m:t>1</m:t>
                                    </m:r>
                                  </m:num>
                                  <m:den>
                                    <m:r>
                                      <a:rPr lang="en-US" altLang="zh-CN" sz="2400" i="1">
                                        <a:solidFill>
                                          <a:srgbClr val="000000"/>
                                        </a:solidFill>
                                        <a:latin typeface="Cambria Math"/>
                                        <a:ea typeface="微软雅黑" panose="020B0503020204020204" pitchFamily="34" charset="-122"/>
                                      </a:rPr>
                                      <m:t>4</m:t>
                                    </m:r>
                                  </m:den>
                                </m:f>
                              </m:e>
                              <m:e>
                                <m:r>
                                  <a:rPr lang="en-US" altLang="zh-CN" sz="2400" i="1">
                                    <a:solidFill>
                                      <a:srgbClr val="000000"/>
                                    </a:solidFill>
                                    <a:latin typeface="Cambria Math"/>
                                    <a:ea typeface="微软雅黑" panose="020B0503020204020204" pitchFamily="34" charset="-122"/>
                                  </a:rPr>
                                  <m:t>0</m:t>
                                </m:r>
                              </m:e>
                              <m:e>
                                <m:r>
                                  <a:rPr lang="en-US" altLang="zh-CN" sz="2400" i="1">
                                    <a:solidFill>
                                      <a:srgbClr val="000000"/>
                                    </a:solidFill>
                                    <a:latin typeface="Cambria Math"/>
                                    <a:ea typeface="微软雅黑" panose="020B0503020204020204" pitchFamily="34" charset="-122"/>
                                  </a:rPr>
                                  <m:t>−</m:t>
                                </m:r>
                                <m:f>
                                  <m:fPr>
                                    <m:type m:val="lin"/>
                                    <m:ctrlPr>
                                      <a:rPr lang="en-US" altLang="zh-CN" sz="2400" i="1">
                                        <a:solidFill>
                                          <a:srgbClr val="000000"/>
                                        </a:solidFill>
                                        <a:latin typeface="Cambria Math" panose="02040503050406030204" pitchFamily="18" charset="0"/>
                                        <a:ea typeface="微软雅黑" panose="020B0503020204020204" pitchFamily="34" charset="-122"/>
                                      </a:rPr>
                                    </m:ctrlPr>
                                  </m:fPr>
                                  <m:num>
                                    <m:r>
                                      <a:rPr lang="en-US" altLang="zh-CN" sz="2400" i="1">
                                        <a:solidFill>
                                          <a:srgbClr val="000000"/>
                                        </a:solidFill>
                                        <a:latin typeface="Cambria Math"/>
                                        <a:ea typeface="微软雅黑" panose="020B0503020204020204" pitchFamily="34" charset="-122"/>
                                      </a:rPr>
                                      <m:t>1</m:t>
                                    </m:r>
                                  </m:num>
                                  <m:den>
                                    <m:r>
                                      <a:rPr lang="en-US" altLang="zh-CN" sz="2400" i="1">
                                        <a:solidFill>
                                          <a:srgbClr val="000000"/>
                                        </a:solidFill>
                                        <a:latin typeface="Cambria Math"/>
                                        <a:ea typeface="微软雅黑" panose="020B0503020204020204" pitchFamily="34" charset="-122"/>
                                      </a:rPr>
                                      <m:t>4</m:t>
                                    </m:r>
                                  </m:den>
                                </m:f>
                              </m:e>
                            </m:mr>
                            <m:mr>
                              <m:e>
                                <m:f>
                                  <m:fPr>
                                    <m:type m:val="lin"/>
                                    <m:ctrlPr>
                                      <a:rPr lang="en-US" altLang="zh-CN" sz="2400" i="1">
                                        <a:solidFill>
                                          <a:srgbClr val="000000"/>
                                        </a:solidFill>
                                        <a:latin typeface="Cambria Math" panose="02040503050406030204" pitchFamily="18" charset="0"/>
                                        <a:ea typeface="微软雅黑" panose="020B0503020204020204" pitchFamily="34" charset="-122"/>
                                      </a:rPr>
                                    </m:ctrlPr>
                                  </m:fPr>
                                  <m:num>
                                    <m:r>
                                      <a:rPr lang="en-US" altLang="zh-CN" sz="2400" i="1">
                                        <a:solidFill>
                                          <a:srgbClr val="000000"/>
                                        </a:solidFill>
                                        <a:latin typeface="Cambria Math"/>
                                        <a:ea typeface="微软雅黑" panose="020B0503020204020204" pitchFamily="34" charset="-122"/>
                                      </a:rPr>
                                      <m:t>−1</m:t>
                                    </m:r>
                                  </m:num>
                                  <m:den>
                                    <m:r>
                                      <a:rPr lang="en-US" altLang="zh-CN" sz="2400" i="1">
                                        <a:solidFill>
                                          <a:srgbClr val="000000"/>
                                        </a:solidFill>
                                        <a:latin typeface="Cambria Math"/>
                                        <a:ea typeface="微软雅黑" panose="020B0503020204020204" pitchFamily="34" charset="-122"/>
                                      </a:rPr>
                                      <m:t>6</m:t>
                                    </m:r>
                                  </m:den>
                                </m:f>
                              </m:e>
                              <m:e>
                                <m:f>
                                  <m:fPr>
                                    <m:type m:val="lin"/>
                                    <m:ctrlPr>
                                      <a:rPr lang="en-US" altLang="zh-CN" sz="2400" i="1">
                                        <a:solidFill>
                                          <a:srgbClr val="000000"/>
                                        </a:solidFill>
                                        <a:latin typeface="Cambria Math" panose="02040503050406030204" pitchFamily="18" charset="0"/>
                                        <a:ea typeface="微软雅黑" panose="020B0503020204020204" pitchFamily="34" charset="-122"/>
                                      </a:rPr>
                                    </m:ctrlPr>
                                  </m:fPr>
                                  <m:num>
                                    <m:r>
                                      <a:rPr lang="en-US" altLang="zh-CN" sz="2400" i="1">
                                        <a:solidFill>
                                          <a:srgbClr val="000000"/>
                                        </a:solidFill>
                                        <a:latin typeface="Cambria Math"/>
                                        <a:ea typeface="微软雅黑" panose="020B0503020204020204" pitchFamily="34" charset="-122"/>
                                      </a:rPr>
                                      <m:t>1</m:t>
                                    </m:r>
                                  </m:num>
                                  <m:den>
                                    <m:r>
                                      <a:rPr lang="en-US" altLang="zh-CN" sz="2400" i="1">
                                        <a:solidFill>
                                          <a:srgbClr val="000000"/>
                                        </a:solidFill>
                                        <a:latin typeface="Cambria Math"/>
                                        <a:ea typeface="微软雅黑" panose="020B0503020204020204" pitchFamily="34" charset="-122"/>
                                      </a:rPr>
                                      <m:t>3</m:t>
                                    </m:r>
                                  </m:den>
                                </m:f>
                              </m:e>
                              <m:e>
                                <m:f>
                                  <m:fPr>
                                    <m:type m:val="lin"/>
                                    <m:ctrlPr>
                                      <a:rPr lang="en-US" altLang="zh-CN" sz="2400" i="1">
                                        <a:solidFill>
                                          <a:srgbClr val="000000"/>
                                        </a:solidFill>
                                        <a:latin typeface="Cambria Math" panose="02040503050406030204" pitchFamily="18" charset="0"/>
                                        <a:ea typeface="微软雅黑" panose="020B0503020204020204" pitchFamily="34" charset="-122"/>
                                      </a:rPr>
                                    </m:ctrlPr>
                                  </m:fPr>
                                  <m:num>
                                    <m:r>
                                      <a:rPr lang="en-US" altLang="zh-CN" sz="2400" i="1">
                                        <a:solidFill>
                                          <a:srgbClr val="000000"/>
                                        </a:solidFill>
                                        <a:latin typeface="Cambria Math"/>
                                        <a:ea typeface="微软雅黑" panose="020B0503020204020204" pitchFamily="34" charset="-122"/>
                                      </a:rPr>
                                      <m:t>1</m:t>
                                    </m:r>
                                  </m:num>
                                  <m:den>
                                    <m:r>
                                      <a:rPr lang="en-US" altLang="zh-CN" sz="2400" i="1">
                                        <a:solidFill>
                                          <a:srgbClr val="000000"/>
                                        </a:solidFill>
                                        <a:latin typeface="Cambria Math"/>
                                        <a:ea typeface="微软雅黑" panose="020B0503020204020204" pitchFamily="34" charset="-122"/>
                                      </a:rPr>
                                      <m:t>2</m:t>
                                    </m:r>
                                  </m:den>
                                </m:f>
                              </m:e>
                            </m:mr>
                            <m:mr>
                              <m:e>
                                <m:f>
                                  <m:fPr>
                                    <m:type m:val="lin"/>
                                    <m:ctrlPr>
                                      <a:rPr lang="en-US" altLang="zh-CN" sz="2400" i="1">
                                        <a:solidFill>
                                          <a:srgbClr val="000000"/>
                                        </a:solidFill>
                                        <a:latin typeface="Cambria Math" panose="02040503050406030204" pitchFamily="18" charset="0"/>
                                        <a:ea typeface="微软雅黑" panose="020B0503020204020204" pitchFamily="34" charset="-122"/>
                                      </a:rPr>
                                    </m:ctrlPr>
                                  </m:fPr>
                                  <m:num>
                                    <m:r>
                                      <a:rPr lang="en-US" altLang="zh-CN" sz="2400" i="1">
                                        <a:solidFill>
                                          <a:srgbClr val="000000"/>
                                        </a:solidFill>
                                        <a:latin typeface="Cambria Math"/>
                                        <a:ea typeface="微软雅黑" panose="020B0503020204020204" pitchFamily="34" charset="-122"/>
                                      </a:rPr>
                                      <m:t>5</m:t>
                                    </m:r>
                                  </m:num>
                                  <m:den>
                                    <m:r>
                                      <a:rPr lang="en-US" altLang="zh-CN" sz="2400" i="1">
                                        <a:solidFill>
                                          <a:srgbClr val="000000"/>
                                        </a:solidFill>
                                        <a:latin typeface="Cambria Math"/>
                                        <a:ea typeface="微软雅黑" panose="020B0503020204020204" pitchFamily="34" charset="-122"/>
                                      </a:rPr>
                                      <m:t>12</m:t>
                                    </m:r>
                                  </m:den>
                                </m:f>
                              </m:e>
                              <m:e>
                                <m:r>
                                  <a:rPr lang="en-US" altLang="zh-CN" sz="2400" i="1">
                                    <a:solidFill>
                                      <a:srgbClr val="000000"/>
                                    </a:solidFill>
                                    <a:latin typeface="Cambria Math"/>
                                    <a:ea typeface="微软雅黑" panose="020B0503020204020204" pitchFamily="34" charset="-122"/>
                                  </a:rPr>
                                  <m:t>−</m:t>
                                </m:r>
                                <m:f>
                                  <m:fPr>
                                    <m:type m:val="lin"/>
                                    <m:ctrlPr>
                                      <a:rPr lang="en-US" altLang="zh-CN" sz="2400" i="1">
                                        <a:solidFill>
                                          <a:srgbClr val="000000"/>
                                        </a:solidFill>
                                        <a:latin typeface="Cambria Math" panose="02040503050406030204" pitchFamily="18" charset="0"/>
                                        <a:ea typeface="微软雅黑" panose="020B0503020204020204" pitchFamily="34" charset="-122"/>
                                      </a:rPr>
                                    </m:ctrlPr>
                                  </m:fPr>
                                  <m:num>
                                    <m:r>
                                      <a:rPr lang="en-US" altLang="zh-CN" sz="2400" i="1">
                                        <a:solidFill>
                                          <a:srgbClr val="000000"/>
                                        </a:solidFill>
                                        <a:latin typeface="Cambria Math"/>
                                        <a:ea typeface="微软雅黑" panose="020B0503020204020204" pitchFamily="34" charset="-122"/>
                                      </a:rPr>
                                      <m:t>1</m:t>
                                    </m:r>
                                  </m:num>
                                  <m:den>
                                    <m:r>
                                      <a:rPr lang="en-US" altLang="zh-CN" sz="2400" i="1">
                                        <a:solidFill>
                                          <a:srgbClr val="000000"/>
                                        </a:solidFill>
                                        <a:latin typeface="Cambria Math"/>
                                        <a:ea typeface="微软雅黑" panose="020B0503020204020204" pitchFamily="34" charset="-122"/>
                                      </a:rPr>
                                      <m:t>3</m:t>
                                    </m:r>
                                  </m:den>
                                </m:f>
                              </m:e>
                              <m:e>
                                <m:f>
                                  <m:fPr>
                                    <m:type m:val="lin"/>
                                    <m:ctrlPr>
                                      <a:rPr lang="en-US" altLang="zh-CN" sz="2400" i="1">
                                        <a:solidFill>
                                          <a:srgbClr val="000000"/>
                                        </a:solidFill>
                                        <a:latin typeface="Cambria Math" panose="02040503050406030204" pitchFamily="18" charset="0"/>
                                        <a:ea typeface="微软雅黑" panose="020B0503020204020204" pitchFamily="34" charset="-122"/>
                                      </a:rPr>
                                    </m:ctrlPr>
                                  </m:fPr>
                                  <m:num>
                                    <m:r>
                                      <a:rPr lang="en-US" altLang="zh-CN" sz="2400" i="1">
                                        <a:solidFill>
                                          <a:srgbClr val="000000"/>
                                        </a:solidFill>
                                        <a:latin typeface="Cambria Math"/>
                                        <a:ea typeface="微软雅黑" panose="020B0503020204020204" pitchFamily="34" charset="-122"/>
                                      </a:rPr>
                                      <m:t>1</m:t>
                                    </m:r>
                                  </m:num>
                                  <m:den>
                                    <m:r>
                                      <a:rPr lang="en-US" altLang="zh-CN" sz="2400" i="1">
                                        <a:solidFill>
                                          <a:srgbClr val="000000"/>
                                        </a:solidFill>
                                        <a:latin typeface="Cambria Math"/>
                                        <a:ea typeface="微软雅黑" panose="020B0503020204020204" pitchFamily="34" charset="-122"/>
                                      </a:rPr>
                                      <m:t>4</m:t>
                                    </m:r>
                                  </m:den>
                                </m:f>
                              </m:e>
                            </m:mr>
                          </m:m>
                        </m:e>
                      </m:d>
                      <m:d>
                        <m:dPr>
                          <m:begChr m:val="["/>
                          <m:endChr m:val="]"/>
                          <m:ctrlPr>
                            <a:rPr lang="en-US" altLang="zh-CN" sz="2400" i="1">
                              <a:solidFill>
                                <a:srgbClr val="000000"/>
                              </a:solidFill>
                              <a:latin typeface="Cambria Math" panose="02040503050406030204" pitchFamily="18" charset="0"/>
                              <a:ea typeface="微软雅黑" panose="020B0503020204020204" pitchFamily="34" charset="-122"/>
                            </a:rPr>
                          </m:ctrlPr>
                        </m:dPr>
                        <m:e>
                          <m:m>
                            <m:mPr>
                              <m:mcs>
                                <m:mc>
                                  <m:mcPr>
                                    <m:count m:val="1"/>
                                    <m:mcJc m:val="center"/>
                                  </m:mcPr>
                                </m:mc>
                              </m:mcs>
                              <m:ctrlPr>
                                <a:rPr lang="en-US" altLang="zh-CN" sz="2400" i="1">
                                  <a:solidFill>
                                    <a:srgbClr val="000000"/>
                                  </a:solidFill>
                                  <a:latin typeface="Cambria Math" panose="02040503050406030204" pitchFamily="18" charset="0"/>
                                  <a:ea typeface="微软雅黑" panose="020B0503020204020204" pitchFamily="34" charset="-122"/>
                                </a:rPr>
                              </m:ctrlPr>
                            </m:mPr>
                            <m:mr>
                              <m:e>
                                <m:r>
                                  <m:rPr>
                                    <m:brk m:alnAt="7"/>
                                  </m:rPr>
                                  <a:rPr lang="en-US" altLang="zh-CN" sz="2400" i="1">
                                    <a:solidFill>
                                      <a:srgbClr val="000000"/>
                                    </a:solidFill>
                                    <a:latin typeface="Cambria Math"/>
                                    <a:ea typeface="微软雅黑" panose="020B0503020204020204" pitchFamily="34" charset="-122"/>
                                  </a:rPr>
                                  <m:t>1</m:t>
                                </m:r>
                                <m:r>
                                  <a:rPr lang="en-US" altLang="zh-CN" sz="2400" i="1">
                                    <a:solidFill>
                                      <a:srgbClr val="000000"/>
                                    </a:solidFill>
                                    <a:latin typeface="Cambria Math"/>
                                    <a:ea typeface="微软雅黑" panose="020B0503020204020204" pitchFamily="34" charset="-122"/>
                                  </a:rPr>
                                  <m:t>5</m:t>
                                </m:r>
                              </m:e>
                            </m:mr>
                            <m:mr>
                              <m:e>
                                <m:r>
                                  <a:rPr lang="en-US" altLang="zh-CN" sz="2400" i="1">
                                    <a:solidFill>
                                      <a:srgbClr val="000000"/>
                                    </a:solidFill>
                                    <a:latin typeface="Cambria Math"/>
                                    <a:ea typeface="微软雅黑" panose="020B0503020204020204" pitchFamily="34" charset="-122"/>
                                  </a:rPr>
                                  <m:t>18</m:t>
                                </m:r>
                              </m:e>
                            </m:mr>
                            <m:mr>
                              <m:e>
                                <m:r>
                                  <a:rPr lang="en-US" altLang="zh-CN" sz="2400" i="1">
                                    <a:solidFill>
                                      <a:srgbClr val="000000"/>
                                    </a:solidFill>
                                    <a:latin typeface="Cambria Math"/>
                                    <a:ea typeface="微软雅黑" panose="020B0503020204020204" pitchFamily="34" charset="-122"/>
                                  </a:rPr>
                                  <m:t>3</m:t>
                                </m:r>
                              </m:e>
                            </m:mr>
                          </m:m>
                        </m:e>
                      </m:d>
                      <m:r>
                        <a:rPr lang="en-US" altLang="zh-CN" sz="2400" i="1">
                          <a:solidFill>
                            <a:srgbClr val="000000"/>
                          </a:solidFill>
                          <a:latin typeface="Cambria Math"/>
                          <a:ea typeface="微软雅黑" panose="020B0503020204020204" pitchFamily="34" charset="-122"/>
                        </a:rPr>
                        <m:t>=</m:t>
                      </m:r>
                      <m:d>
                        <m:dPr>
                          <m:begChr m:val="["/>
                          <m:endChr m:val="]"/>
                          <m:ctrlPr>
                            <a:rPr lang="en-US" altLang="zh-CN" sz="2400" i="1">
                              <a:solidFill>
                                <a:srgbClr val="000000"/>
                              </a:solidFill>
                              <a:latin typeface="Cambria Math" panose="02040503050406030204" pitchFamily="18" charset="0"/>
                              <a:ea typeface="微软雅黑" panose="020B0503020204020204" pitchFamily="34" charset="-122"/>
                            </a:rPr>
                          </m:ctrlPr>
                        </m:dPr>
                        <m:e>
                          <m:m>
                            <m:mPr>
                              <m:mcs>
                                <m:mc>
                                  <m:mcPr>
                                    <m:count m:val="1"/>
                                    <m:mcJc m:val="center"/>
                                  </m:mcPr>
                                </m:mc>
                              </m:mcs>
                              <m:ctrlPr>
                                <a:rPr lang="en-US" altLang="zh-CN" sz="2400" i="1">
                                  <a:solidFill>
                                    <a:srgbClr val="000000"/>
                                  </a:solidFill>
                                  <a:latin typeface="Cambria Math" panose="02040503050406030204" pitchFamily="18" charset="0"/>
                                  <a:ea typeface="微软雅黑" panose="020B0503020204020204" pitchFamily="34" charset="-122"/>
                                </a:rPr>
                              </m:ctrlPr>
                            </m:mPr>
                            <m:mr>
                              <m:e>
                                <m:r>
                                  <m:rPr>
                                    <m:brk m:alnAt="7"/>
                                  </m:rPr>
                                  <a:rPr lang="en-US" altLang="zh-CN" sz="2400" i="1">
                                    <a:solidFill>
                                      <a:srgbClr val="000000"/>
                                    </a:solidFill>
                                    <a:latin typeface="Cambria Math"/>
                                    <a:ea typeface="微软雅黑" panose="020B0503020204020204" pitchFamily="34" charset="-122"/>
                                  </a:rPr>
                                  <m:t>3</m:t>
                                </m:r>
                              </m:e>
                            </m:mr>
                            <m:mr>
                              <m:e>
                                <m:r>
                                  <a:rPr lang="en-US" altLang="zh-CN" sz="2400" i="1">
                                    <a:solidFill>
                                      <a:srgbClr val="000000"/>
                                    </a:solidFill>
                                    <a:latin typeface="Cambria Math"/>
                                    <a:ea typeface="微软雅黑" panose="020B0503020204020204" pitchFamily="34" charset="-122"/>
                                  </a:rPr>
                                  <m:t>5</m:t>
                                </m:r>
                              </m:e>
                            </m:mr>
                            <m:mr>
                              <m:e>
                                <m:r>
                                  <a:rPr lang="en-US" altLang="zh-CN" sz="2400" i="1">
                                    <a:solidFill>
                                      <a:srgbClr val="000000"/>
                                    </a:solidFill>
                                    <a:latin typeface="Cambria Math"/>
                                    <a:ea typeface="微软雅黑" panose="020B0503020204020204" pitchFamily="34" charset="-122"/>
                                  </a:rPr>
                                  <m:t>1</m:t>
                                </m:r>
                              </m:e>
                            </m:mr>
                          </m:m>
                        </m:e>
                      </m:d>
                    </m:oMath>
                  </m:oMathPara>
                </a14:m>
                <a:endParaRPr lang="en-US" altLang="zh-CN" sz="2800" i="1" dirty="0">
                  <a:solidFill>
                    <a:srgbClr val="000000"/>
                  </a:solidFill>
                  <a:latin typeface="Cambria Math"/>
                  <a:ea typeface="微软雅黑" panose="020B0503020204020204" pitchFamily="34" charset="-122"/>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157744" y="4653136"/>
                <a:ext cx="7450424" cy="1618328"/>
              </a:xfrm>
              <a:prstGeom prst="rect">
                <a:avLst/>
              </a:prstGeom>
              <a:blipFill rotWithShape="1">
                <a:blip r:embed="rId4" cstate="print"/>
                <a:stretch>
                  <a:fillRect/>
                </a:stretch>
              </a:blipFill>
            </p:spPr>
            <p:txBody>
              <a:bodyPr/>
              <a:lstStyle/>
              <a:p>
                <a:r>
                  <a:rPr lang="zh-CN" altLang="en-US">
                    <a:noFill/>
                  </a:rPr>
                  <a:t> </a:t>
                </a:r>
              </a:p>
            </p:txBody>
          </p:sp>
        </mc:Fallback>
      </mc:AlternateContent>
      <p:sp>
        <p:nvSpPr>
          <p:cNvPr id="98" name="TextBox 97"/>
          <p:cNvSpPr txBox="1"/>
          <p:nvPr/>
        </p:nvSpPr>
        <p:spPr>
          <a:xfrm>
            <a:off x="7456475" y="3732998"/>
            <a:ext cx="2596039" cy="5724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lnSpc>
                <a:spcPct val="130000"/>
              </a:lnSpc>
            </a:pPr>
            <a:r>
              <a:rPr lang="zh-CN" altLang="en-US" sz="2400" b="1" dirty="0">
                <a:solidFill>
                  <a:srgbClr val="FF0000"/>
                </a:solidFill>
                <a:latin typeface="Arial" panose="020B0604020202020204" pitchFamily="34" charset="0"/>
                <a:ea typeface="微软雅黑" panose="020B0503020204020204" pitchFamily="34" charset="-122"/>
              </a:rPr>
              <a:t>松弛变量的系数</a:t>
            </a:r>
          </a:p>
        </p:txBody>
      </p:sp>
      <p:graphicFrame>
        <p:nvGraphicFramePr>
          <p:cNvPr id="99" name="Object 2"/>
          <p:cNvGraphicFramePr>
            <a:graphicFrameLocks/>
          </p:cNvGraphicFramePr>
          <p:nvPr>
            <p:extLst>
              <p:ext uri="{D42A27DB-BD31-4B8C-83A1-F6EECF244321}">
                <p14:modId xmlns:p14="http://schemas.microsoft.com/office/powerpoint/2010/main" val="1419318966"/>
              </p:ext>
            </p:extLst>
          </p:nvPr>
        </p:nvGraphicFramePr>
        <p:xfrm>
          <a:off x="563266" y="1596629"/>
          <a:ext cx="6419295" cy="2561108"/>
        </p:xfrm>
        <a:graphic>
          <a:graphicData uri="http://schemas.openxmlformats.org/presentationml/2006/ole">
            <mc:AlternateContent xmlns:mc="http://schemas.openxmlformats.org/markup-compatibility/2006">
              <mc:Choice xmlns:v="urn:schemas-microsoft-com:vml" Requires="v">
                <p:oleObj spid="_x0000_s9437" name="Equation" r:id="rId5" imgW="3391560" imgH="1499040" progId="">
                  <p:embed/>
                </p:oleObj>
              </mc:Choice>
              <mc:Fallback>
                <p:oleObj name="Equation" r:id="rId5" imgW="3391560" imgH="1499040" progId="">
                  <p:embed/>
                  <p:pic>
                    <p:nvPicPr>
                      <p:cNvPr id="0" name="Picture 2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266" y="1596629"/>
                        <a:ext cx="6419295" cy="2561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0" name="Group 3"/>
          <p:cNvGrpSpPr>
            <a:grpSpLocks/>
          </p:cNvGrpSpPr>
          <p:nvPr/>
        </p:nvGrpSpPr>
        <p:grpSpPr bwMode="auto">
          <a:xfrm>
            <a:off x="550566" y="1493440"/>
            <a:ext cx="1584325" cy="3087688"/>
            <a:chOff x="748" y="119"/>
            <a:chExt cx="998" cy="2177"/>
          </a:xfrm>
        </p:grpSpPr>
        <p:sp>
          <p:nvSpPr>
            <p:cNvPr id="101" name="Line 4"/>
            <p:cNvSpPr>
              <a:spLocks noChangeShapeType="1"/>
            </p:cNvSpPr>
            <p:nvPr/>
          </p:nvSpPr>
          <p:spPr bwMode="auto">
            <a:xfrm>
              <a:off x="748" y="119"/>
              <a:ext cx="0" cy="217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5"/>
            <p:cNvSpPr>
              <a:spLocks noChangeShapeType="1"/>
            </p:cNvSpPr>
            <p:nvPr/>
          </p:nvSpPr>
          <p:spPr bwMode="auto">
            <a:xfrm>
              <a:off x="1156" y="119"/>
              <a:ext cx="0" cy="217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6"/>
            <p:cNvSpPr>
              <a:spLocks noChangeShapeType="1"/>
            </p:cNvSpPr>
            <p:nvPr/>
          </p:nvSpPr>
          <p:spPr bwMode="auto">
            <a:xfrm>
              <a:off x="1746" y="119"/>
              <a:ext cx="0" cy="217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 name="Line 7"/>
          <p:cNvSpPr>
            <a:spLocks noChangeShapeType="1"/>
          </p:cNvSpPr>
          <p:nvPr/>
        </p:nvSpPr>
        <p:spPr bwMode="auto">
          <a:xfrm>
            <a:off x="47328" y="2099865"/>
            <a:ext cx="676751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8"/>
          <p:cNvSpPr>
            <a:spLocks noChangeShapeType="1"/>
          </p:cNvSpPr>
          <p:nvPr/>
        </p:nvSpPr>
        <p:spPr bwMode="auto">
          <a:xfrm>
            <a:off x="118766" y="3755628"/>
            <a:ext cx="67675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Rectangle 9"/>
          <p:cNvSpPr>
            <a:spLocks noChangeArrowheads="1"/>
          </p:cNvSpPr>
          <p:nvPr/>
        </p:nvSpPr>
        <p:spPr bwMode="auto">
          <a:xfrm>
            <a:off x="2134891" y="2136140"/>
            <a:ext cx="1741637" cy="1619488"/>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88693401"/>
              </p:ext>
            </p:extLst>
          </p:nvPr>
        </p:nvGraphicFramePr>
        <p:xfrm>
          <a:off x="7392144" y="1657944"/>
          <a:ext cx="4491037" cy="1563688"/>
        </p:xfrm>
        <a:graphic>
          <a:graphicData uri="http://schemas.openxmlformats.org/presentationml/2006/ole">
            <mc:AlternateContent xmlns:mc="http://schemas.openxmlformats.org/markup-compatibility/2006">
              <mc:Choice xmlns:v="urn:schemas-microsoft-com:vml" Requires="v">
                <p:oleObj spid="_x0000_s9438" name="Equation" r:id="rId7" imgW="2006600" imgH="698500" progId="">
                  <p:embed/>
                </p:oleObj>
              </mc:Choice>
              <mc:Fallback>
                <p:oleObj name="Equation" r:id="rId7" imgW="2006600" imgH="698500" progId="">
                  <p:embed/>
                  <p:pic>
                    <p:nvPicPr>
                      <p:cNvPr id="0" name="Picture 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2144" y="1657944"/>
                        <a:ext cx="4491037" cy="156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5473393"/>
              </p:ext>
            </p:extLst>
          </p:nvPr>
        </p:nvGraphicFramePr>
        <p:xfrm>
          <a:off x="7424155" y="3037285"/>
          <a:ext cx="1192212" cy="581025"/>
        </p:xfrm>
        <a:graphic>
          <a:graphicData uri="http://schemas.openxmlformats.org/presentationml/2006/ole">
            <mc:AlternateContent xmlns:mc="http://schemas.openxmlformats.org/markup-compatibility/2006">
              <mc:Choice xmlns:v="urn:schemas-microsoft-com:vml" Requires="v">
                <p:oleObj spid="_x0000_s9439" name="Equation" r:id="rId9" imgW="495085" imgH="241195" progId="">
                  <p:embed/>
                </p:oleObj>
              </mc:Choice>
              <mc:Fallback>
                <p:oleObj name="Equation" r:id="rId9" imgW="495085" imgH="241195" progId="">
                  <p:embed/>
                  <p:pic>
                    <p:nvPicPr>
                      <p:cNvPr id="0" name="Picture 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4155" y="3037285"/>
                        <a:ext cx="119221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 name="矩形 106"/>
          <p:cNvSpPr/>
          <p:nvPr/>
        </p:nvSpPr>
        <p:spPr>
          <a:xfrm>
            <a:off x="3876528" y="2083300"/>
            <a:ext cx="3106033" cy="1655763"/>
          </a:xfrm>
          <a:prstGeom prst="rect">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箭头连接符 107"/>
          <p:cNvCxnSpPr/>
          <p:nvPr/>
        </p:nvCxnSpPr>
        <p:spPr>
          <a:xfrm>
            <a:off x="6985297" y="3293640"/>
            <a:ext cx="539204" cy="0"/>
          </a:xfrm>
          <a:prstGeom prst="straightConnector1">
            <a:avLst/>
          </a:prstGeom>
          <a:ln w="571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对象 11"/>
          <p:cNvGraphicFramePr>
            <a:graphicFrameLocks noChangeAspect="1"/>
          </p:cNvGraphicFramePr>
          <p:nvPr>
            <p:extLst>
              <p:ext uri="{D42A27DB-BD31-4B8C-83A1-F6EECF244321}">
                <p14:modId xmlns:p14="http://schemas.microsoft.com/office/powerpoint/2010/main" val="1296442767"/>
              </p:ext>
            </p:extLst>
          </p:nvPr>
        </p:nvGraphicFramePr>
        <p:xfrm>
          <a:off x="7176120" y="4871136"/>
          <a:ext cx="4926328" cy="1400328"/>
        </p:xfrm>
        <a:graphic>
          <a:graphicData uri="http://schemas.openxmlformats.org/presentationml/2006/ole">
            <mc:AlternateContent xmlns:mc="http://schemas.openxmlformats.org/markup-compatibility/2006">
              <mc:Choice xmlns:v="urn:schemas-microsoft-com:vml" Requires="v">
                <p:oleObj spid="_x0000_s9440" name="Equation" r:id="rId11" imgW="2501900" imgH="711200" progId="">
                  <p:embed/>
                </p:oleObj>
              </mc:Choice>
              <mc:Fallback>
                <p:oleObj name="Equation" r:id="rId11" imgW="2501900" imgH="711200" progId="">
                  <p:embed/>
                  <p:pic>
                    <p:nvPicPr>
                      <p:cNvPr id="0" name="Picture 2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76120" y="4871136"/>
                        <a:ext cx="4926328" cy="1400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9" name="直接连接符 108"/>
          <p:cNvCxnSpPr/>
          <p:nvPr/>
        </p:nvCxnSpPr>
        <p:spPr>
          <a:xfrm>
            <a:off x="166294" y="5877272"/>
            <a:ext cx="18052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7123085" y="5805264"/>
            <a:ext cx="1421187" cy="165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7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rgbClr val="6FC2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mc:AlternateContent xmlns:mc="http://schemas.openxmlformats.org/markup-compatibility/2006" xmlns:a14="http://schemas.microsoft.com/office/drawing/2010/main">
        <mc:Choice Requires="a14">
          <p:sp>
            <p:nvSpPr>
              <p:cNvPr id="25" name="矩形 24"/>
              <p:cNvSpPr/>
              <p:nvPr/>
            </p:nvSpPr>
            <p:spPr>
              <a:xfrm>
                <a:off x="1867923" y="2132855"/>
                <a:ext cx="8280920" cy="2320828"/>
              </a:xfrm>
              <a:prstGeom prst="rect">
                <a:avLst/>
              </a:prstGeom>
            </p:spPr>
            <p:txBody>
              <a:bodyPr wrap="square">
                <a:spAutoFit/>
              </a:bodyPr>
              <a:lstStyle/>
              <a:p>
                <a:pPr algn="just">
                  <a:lnSpc>
                    <a:spcPct val="150000"/>
                  </a:lnSpc>
                  <a:defRPr/>
                </a:pPr>
                <a:r>
                  <a:rPr lang="zh-CN" altLang="en-US" sz="2400" b="1" kern="100" dirty="0">
                    <a:solidFill>
                      <a:schemeClr val="accent1">
                        <a:lumMod val="60000"/>
                        <a:lumOff val="40000"/>
                      </a:schemeClr>
                    </a:solidFill>
                    <a:latin typeface="微软雅黑" panose="020B0503020204020204" pitchFamily="34" charset="-122"/>
                    <a:ea typeface="微软雅黑" panose="020B0503020204020204" pitchFamily="34" charset="-122"/>
                  </a:rPr>
                  <a:t>用矩阵表示变换的实质：</a:t>
                </a:r>
                <a:endParaRPr lang="en-US" altLang="zh-CN" sz="2400" b="1" kern="100" dirty="0">
                  <a:solidFill>
                    <a:schemeClr val="accent1">
                      <a:lumMod val="60000"/>
                      <a:lumOff val="40000"/>
                    </a:schemeClr>
                  </a:solidFill>
                  <a:latin typeface="微软雅黑" panose="020B0503020204020204" pitchFamily="34" charset="-122"/>
                  <a:ea typeface="微软雅黑" panose="020B0503020204020204" pitchFamily="34" charset="-122"/>
                </a:endParaRPr>
              </a:p>
              <a:p>
                <a:pPr indent="261932" algn="just">
                  <a:lnSpc>
                    <a:spcPct val="150000"/>
                  </a:lnSpc>
                  <a:defRPr/>
                </a:pPr>
                <a:r>
                  <a:rPr lang="zh-CN" altLang="en-US" sz="2400" b="1" kern="100" dirty="0">
                    <a:latin typeface="微软雅黑" panose="020B0503020204020204" pitchFamily="34" charset="-122"/>
                    <a:ea typeface="微软雅黑" panose="020B0503020204020204" pitchFamily="34" charset="-122"/>
                  </a:rPr>
                  <a:t>运用单纯型表进行运算，每一步的操作其实是重复性的，具有共性和本质联系，这个本质联系（或这个迭代过程），即左乘</a:t>
                </a:r>
                <a14:m>
                  <m:oMath xmlns:m="http://schemas.openxmlformats.org/officeDocument/2006/math">
                    <m:sSup>
                      <m:sSupPr>
                        <m:ctrlPr>
                          <a:rPr lang="en-US" altLang="zh-CN" sz="2400" b="1" i="1" kern="100">
                            <a:latin typeface="Cambria Math" panose="02040503050406030204" pitchFamily="18" charset="0"/>
                            <a:ea typeface="微软雅黑" panose="020B0503020204020204" pitchFamily="34" charset="-122"/>
                          </a:rPr>
                        </m:ctrlPr>
                      </m:sSupPr>
                      <m:e>
                        <m:r>
                          <a:rPr lang="en-US" altLang="zh-CN" sz="2400" b="1" kern="100">
                            <a:latin typeface="Cambria Math"/>
                            <a:ea typeface="微软雅黑" panose="020B0503020204020204" pitchFamily="34" charset="-122"/>
                          </a:rPr>
                          <m:t>𝑩</m:t>
                        </m:r>
                      </m:e>
                      <m:sup>
                        <m:r>
                          <a:rPr lang="en-US" altLang="zh-CN" sz="2400" b="1" kern="100">
                            <a:latin typeface="Cambria Math"/>
                            <a:ea typeface="微软雅黑" panose="020B0503020204020204" pitchFamily="34" charset="-122"/>
                          </a:rPr>
                          <m:t>−</m:t>
                        </m:r>
                        <m:r>
                          <a:rPr lang="en-US" altLang="zh-CN" sz="2400" b="1" kern="100">
                            <a:latin typeface="Cambria Math"/>
                            <a:ea typeface="微软雅黑" panose="020B0503020204020204" pitchFamily="34" charset="-122"/>
                          </a:rPr>
                          <m:t>𝟏</m:t>
                        </m:r>
                      </m:sup>
                    </m:sSup>
                  </m:oMath>
                </a14:m>
                <a:r>
                  <a:rPr lang="zh-CN" altLang="en-US" sz="2400" b="1" kern="100" dirty="0">
                    <a:latin typeface="微软雅黑" panose="020B0503020204020204" pitchFamily="34" charset="-122"/>
                    <a:ea typeface="微软雅黑" panose="020B0503020204020204" pitchFamily="34" charset="-122"/>
                  </a:rPr>
                  <a:t>。</a:t>
                </a:r>
                <a:endParaRPr lang="en-US" altLang="zh-CN" sz="2400" b="1" kern="100" dirty="0">
                  <a:latin typeface="微软雅黑" panose="020B0503020204020204" pitchFamily="34" charset="-122"/>
                  <a:ea typeface="微软雅黑" panose="020B0503020204020204" pitchFamily="34" charset="-122"/>
                </a:endParaRPr>
              </a:p>
            </p:txBody>
          </p:sp>
        </mc:Choice>
        <mc:Fallback xmlns="">
          <p:sp>
            <p:nvSpPr>
              <p:cNvPr id="25" name="矩形 24"/>
              <p:cNvSpPr>
                <a:spLocks noRot="1" noChangeAspect="1" noMove="1" noResize="1" noEditPoints="1" noAdjustHandles="1" noChangeArrowheads="1" noChangeShapeType="1" noTextEdit="1"/>
              </p:cNvSpPr>
              <p:nvPr/>
            </p:nvSpPr>
            <p:spPr>
              <a:xfrm>
                <a:off x="1867923" y="2132855"/>
                <a:ext cx="8280920" cy="2355773"/>
              </a:xfrm>
              <a:prstGeom prst="rect">
                <a:avLst/>
              </a:prstGeom>
              <a:blipFill rotWithShape="1">
                <a:blip r:embed="rId3" cstate="print"/>
                <a:stretch>
                  <a:fillRect l="-1104" r="-1104" b="-1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0486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bg2">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rgbClr val="6FC2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sp>
        <p:nvSpPr>
          <p:cNvPr id="25" name="矩形 24"/>
          <p:cNvSpPr/>
          <p:nvPr/>
        </p:nvSpPr>
        <p:spPr>
          <a:xfrm>
            <a:off x="1867923" y="2132855"/>
            <a:ext cx="8280920" cy="2308324"/>
          </a:xfrm>
          <a:prstGeom prst="rect">
            <a:avLst/>
          </a:prstGeom>
        </p:spPr>
        <p:txBody>
          <a:bodyPr wrap="square">
            <a:spAutoFit/>
          </a:bodyPr>
          <a:lstStyle/>
          <a:p>
            <a:pPr algn="just">
              <a:lnSpc>
                <a:spcPct val="150000"/>
              </a:lnSpc>
              <a:defRPr/>
            </a:pPr>
            <a:r>
              <a:rPr lang="zh-CN" altLang="en-US" sz="2400" b="1" kern="100" dirty="0">
                <a:solidFill>
                  <a:schemeClr val="accent1">
                    <a:lumMod val="60000"/>
                    <a:lumOff val="40000"/>
                  </a:schemeClr>
                </a:solidFill>
                <a:latin typeface="微软雅黑" panose="020B0503020204020204" pitchFamily="34" charset="-122"/>
                <a:ea typeface="微软雅黑" panose="020B0503020204020204" pitchFamily="34" charset="-122"/>
              </a:rPr>
              <a:t>用矩阵表示变换的意义：</a:t>
            </a:r>
            <a:endParaRPr lang="en-US" altLang="zh-CN" sz="2400" b="1" kern="1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342891" indent="-342891" algn="just">
              <a:lnSpc>
                <a:spcPct val="150000"/>
              </a:lnSpc>
              <a:buFont typeface="Arial" pitchFamily="34" charset="0"/>
              <a:buChar char="•"/>
              <a:defRPr/>
            </a:pPr>
            <a:r>
              <a:rPr lang="zh-CN" altLang="en-US" sz="2400" b="1" kern="100" dirty="0">
                <a:latin typeface="微软雅黑" panose="020B0503020204020204" pitchFamily="34" charset="-122"/>
                <a:ea typeface="微软雅黑" panose="020B0503020204020204" pitchFamily="34" charset="-122"/>
              </a:rPr>
              <a:t>简化运算和表达</a:t>
            </a:r>
            <a:endParaRPr lang="en-US" altLang="zh-CN" sz="2400" b="1" kern="100" dirty="0">
              <a:latin typeface="微软雅黑" panose="020B0503020204020204" pitchFamily="34" charset="-122"/>
              <a:ea typeface="微软雅黑" panose="020B0503020204020204" pitchFamily="34" charset="-122"/>
            </a:endParaRPr>
          </a:p>
          <a:p>
            <a:pPr marL="342891" indent="-342891" algn="just">
              <a:lnSpc>
                <a:spcPct val="150000"/>
              </a:lnSpc>
              <a:buFont typeface="Arial" pitchFamily="34" charset="0"/>
              <a:buChar char="•"/>
              <a:defRPr/>
            </a:pPr>
            <a:r>
              <a:rPr lang="zh-CN" altLang="en-US" sz="2400" b="1" kern="100" dirty="0">
                <a:latin typeface="微软雅黑" panose="020B0503020204020204" pitchFamily="34" charset="-122"/>
                <a:ea typeface="微软雅黑" panose="020B0503020204020204" pitchFamily="34" charset="-122"/>
              </a:rPr>
              <a:t>发掘本质，深刻理解迭代关系</a:t>
            </a:r>
            <a:endParaRPr lang="en-US" altLang="zh-CN" sz="2400" b="1" kern="100" dirty="0">
              <a:latin typeface="微软雅黑" panose="020B0503020204020204" pitchFamily="34" charset="-122"/>
              <a:ea typeface="微软雅黑" panose="020B0503020204020204" pitchFamily="34" charset="-122"/>
            </a:endParaRPr>
          </a:p>
          <a:p>
            <a:pPr marL="342891" indent="-342891" algn="just">
              <a:lnSpc>
                <a:spcPct val="150000"/>
              </a:lnSpc>
              <a:buFont typeface="Arial" pitchFamily="34" charset="0"/>
              <a:buChar char="•"/>
              <a:defRPr/>
            </a:pPr>
            <a:r>
              <a:rPr lang="zh-CN" altLang="en-US" sz="2400" b="1" kern="100" dirty="0">
                <a:latin typeface="微软雅黑" panose="020B0503020204020204" pitchFamily="34" charset="-122"/>
                <a:ea typeface="微软雅黑" panose="020B0503020204020204" pitchFamily="34" charset="-122"/>
              </a:rPr>
              <a:t>为后面理解对偶问题和原问题的关系做铺垫</a:t>
            </a:r>
          </a:p>
        </p:txBody>
      </p:sp>
    </p:spTree>
    <p:extLst>
      <p:ext uri="{BB962C8B-B14F-4D97-AF65-F5344CB8AC3E}">
        <p14:creationId xmlns:p14="http://schemas.microsoft.com/office/powerpoint/2010/main" val="3028578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2225" y="2420888"/>
            <a:ext cx="12192000" cy="27241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4"/>
          <p:cNvSpPr>
            <a:spLocks noChangeArrowheads="1"/>
          </p:cNvSpPr>
          <p:nvPr/>
        </p:nvSpPr>
        <p:spPr bwMode="auto">
          <a:xfrm>
            <a:off x="1623681" y="3228965"/>
            <a:ext cx="890019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6600" b="1" dirty="0">
                <a:solidFill>
                  <a:schemeClr val="bg1"/>
                </a:solidFill>
                <a:latin typeface="微软雅黑" pitchFamily="34" charset="-122"/>
                <a:ea typeface="微软雅黑" pitchFamily="34" charset="-122"/>
              </a:rPr>
              <a:t>第二节 对偶问题的提出</a:t>
            </a:r>
            <a:endParaRPr lang="zh-CN" altLang="en-US" sz="72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08030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283716"/>
            <a:ext cx="8112224" cy="814064"/>
            <a:chOff x="0" y="342900"/>
            <a:chExt cx="7600370" cy="723900"/>
          </a:xfrm>
        </p:grpSpPr>
        <p:sp>
          <p:nvSpPr>
            <p:cNvPr id="25" name="矩形 24"/>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1"/>
            <p:cNvSpPr>
              <a:spLocks noChangeArrowheads="1"/>
            </p:cNvSpPr>
            <p:nvPr/>
          </p:nvSpPr>
          <p:spPr bwMode="auto">
            <a:xfrm>
              <a:off x="520700" y="474663"/>
              <a:ext cx="2191513"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对偶问题的提出</a:t>
              </a:r>
              <a:endParaRPr lang="zh-CN" altLang="en-US" sz="2400" dirty="0">
                <a:solidFill>
                  <a:schemeClr val="bg1"/>
                </a:solidFill>
              </a:endParaRPr>
            </a:p>
          </p:txBody>
        </p:sp>
      </p:grpSp>
      <p:sp>
        <p:nvSpPr>
          <p:cNvPr id="2" name="文本框 1"/>
          <p:cNvSpPr txBox="1"/>
          <p:nvPr/>
        </p:nvSpPr>
        <p:spPr>
          <a:xfrm>
            <a:off x="555767" y="1484784"/>
            <a:ext cx="9284649" cy="1612749"/>
          </a:xfrm>
          <a:prstGeom prst="rect">
            <a:avLst/>
          </a:prstGeom>
          <a:noFill/>
        </p:spPr>
        <p:txBody>
          <a:bodyPr wrap="square" rtlCol="0">
            <a:spAutoFit/>
          </a:bodyPr>
          <a:lstStyle/>
          <a:p>
            <a:pPr>
              <a:lnSpc>
                <a:spcPct val="130000"/>
              </a:lnSpc>
            </a:pPr>
            <a:r>
              <a:rPr lang="zh-CN" altLang="en-US" sz="2800" b="1" dirty="0">
                <a:solidFill>
                  <a:srgbClr val="6FC2F5"/>
                </a:solidFill>
                <a:latin typeface="Arial" panose="020B0604020202020204" pitchFamily="34" charset="0"/>
                <a:ea typeface="微软雅黑" panose="020B0503020204020204" pitchFamily="34" charset="-122"/>
              </a:rPr>
              <a:t>对偶问题</a:t>
            </a:r>
            <a:endParaRPr lang="en-US" altLang="zh-CN" sz="2800" b="1" dirty="0">
              <a:solidFill>
                <a:srgbClr val="6FC2F5"/>
              </a:solidFill>
              <a:latin typeface="Arial" panose="020B0604020202020204" pitchFamily="34" charset="0"/>
              <a:ea typeface="微软雅黑" panose="020B0503020204020204" pitchFamily="34" charset="-122"/>
            </a:endParaRPr>
          </a:p>
          <a:p>
            <a:pPr>
              <a:lnSpc>
                <a:spcPct val="130000"/>
              </a:lnSpc>
            </a:pPr>
            <a:r>
              <a:rPr lang="zh-CN" altLang="en-US" sz="2400" dirty="0">
                <a:solidFill>
                  <a:srgbClr val="8D8D8C"/>
                </a:solidFill>
                <a:latin typeface="Arial" panose="020B0604020202020204" pitchFamily="34" charset="0"/>
                <a:ea typeface="微软雅黑" panose="020B0503020204020204" pitchFamily="34" charset="-122"/>
              </a:rPr>
              <a:t>是指对</a:t>
            </a:r>
            <a:r>
              <a:rPr lang="zh-CN" altLang="en-US" sz="2400" b="1" dirty="0">
                <a:solidFill>
                  <a:srgbClr val="6FC2F5"/>
                </a:solidFill>
                <a:latin typeface="Arial" panose="020B0604020202020204" pitchFamily="34" charset="0"/>
                <a:ea typeface="微软雅黑" panose="020B0503020204020204" pitchFamily="34" charset="-122"/>
              </a:rPr>
              <a:t>同一</a:t>
            </a:r>
            <a:r>
              <a:rPr lang="zh-CN" altLang="en-US" sz="2400" dirty="0">
                <a:solidFill>
                  <a:srgbClr val="8D8D8C"/>
                </a:solidFill>
                <a:latin typeface="Arial" panose="020B0604020202020204" pitchFamily="34" charset="0"/>
                <a:ea typeface="微软雅黑" panose="020B0503020204020204" pitchFamily="34" charset="-122"/>
              </a:rPr>
              <a:t>事物（问题），从不同的角度（或立场）提出</a:t>
            </a:r>
            <a:r>
              <a:rPr lang="zh-CN" altLang="en-US" sz="2400" b="1" dirty="0">
                <a:solidFill>
                  <a:srgbClr val="6FC2F5"/>
                </a:solidFill>
                <a:latin typeface="Arial" panose="020B0604020202020204" pitchFamily="34" charset="0"/>
                <a:ea typeface="微软雅黑" panose="020B0503020204020204" pitchFamily="34" charset="-122"/>
              </a:rPr>
              <a:t>对立</a:t>
            </a:r>
            <a:r>
              <a:rPr lang="zh-CN" altLang="en-US" sz="2400" dirty="0">
                <a:solidFill>
                  <a:srgbClr val="8D8D8C"/>
                </a:solidFill>
                <a:latin typeface="Arial" panose="020B0604020202020204" pitchFamily="34" charset="0"/>
                <a:ea typeface="微软雅黑" panose="020B0503020204020204" pitchFamily="34" charset="-122"/>
              </a:rPr>
              <a:t>的两种不同表述。</a:t>
            </a:r>
            <a:endParaRPr lang="zh-CN" altLang="en-US" sz="2000" dirty="0">
              <a:solidFill>
                <a:srgbClr val="8D8D8C"/>
              </a:solidFill>
              <a:latin typeface="Arial" panose="020B0604020202020204" pitchFamily="34" charset="0"/>
              <a:ea typeface="微软雅黑" panose="020B0503020204020204" pitchFamily="34" charset="-122"/>
            </a:endParaRPr>
          </a:p>
        </p:txBody>
      </p:sp>
      <p:sp>
        <p:nvSpPr>
          <p:cNvPr id="77" name="文本框 76"/>
          <p:cNvSpPr txBox="1"/>
          <p:nvPr/>
        </p:nvSpPr>
        <p:spPr>
          <a:xfrm>
            <a:off x="555767" y="3416949"/>
            <a:ext cx="1924334" cy="400110"/>
          </a:xfrm>
          <a:prstGeom prst="rect">
            <a:avLst/>
          </a:prstGeom>
          <a:noFill/>
        </p:spPr>
        <p:txBody>
          <a:bodyPr wrap="square" rtlCol="0">
            <a:spAutoFit/>
          </a:bodyPr>
          <a:lstStyle/>
          <a:p>
            <a:r>
              <a:rPr lang="zh-CN" altLang="en-US" sz="2000" b="1" dirty="0">
                <a:solidFill>
                  <a:srgbClr val="6FC2F5"/>
                </a:solidFill>
                <a:latin typeface="+mj-ea"/>
                <a:ea typeface="+mj-ea"/>
              </a:rPr>
              <a:t>数学</a:t>
            </a:r>
          </a:p>
        </p:txBody>
      </p:sp>
      <p:sp>
        <p:nvSpPr>
          <p:cNvPr id="3" name="矩形 2"/>
          <p:cNvSpPr/>
          <p:nvPr/>
        </p:nvSpPr>
        <p:spPr>
          <a:xfrm>
            <a:off x="664678" y="3881982"/>
            <a:ext cx="1296144" cy="1296144"/>
          </a:xfrm>
          <a:prstGeom prst="rect">
            <a:avLst/>
          </a:prstGeom>
          <a:solidFill>
            <a:srgbClr val="6FC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FC2F5"/>
              </a:solidFill>
            </a:endParaRPr>
          </a:p>
        </p:txBody>
      </p:sp>
      <p:sp>
        <p:nvSpPr>
          <p:cNvPr id="4" name="矩形 3"/>
          <p:cNvSpPr/>
          <p:nvPr/>
        </p:nvSpPr>
        <p:spPr>
          <a:xfrm>
            <a:off x="2610089" y="4025998"/>
            <a:ext cx="1440160" cy="1008112"/>
          </a:xfrm>
          <a:prstGeom prst="rect">
            <a:avLst/>
          </a:prstGeom>
          <a:solidFill>
            <a:srgbClr val="6FC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FC2F5"/>
              </a:solidFill>
            </a:endParaRPr>
          </a:p>
        </p:txBody>
      </p:sp>
      <p:sp>
        <p:nvSpPr>
          <p:cNvPr id="78" name="文本框 77"/>
          <p:cNvSpPr txBox="1"/>
          <p:nvPr/>
        </p:nvSpPr>
        <p:spPr>
          <a:xfrm>
            <a:off x="6198830" y="4034249"/>
            <a:ext cx="2345441" cy="1015663"/>
          </a:xfrm>
          <a:prstGeom prst="rect">
            <a:avLst/>
          </a:prstGeom>
          <a:noFill/>
        </p:spPr>
        <p:txBody>
          <a:bodyPr wrap="square" rtlCol="0">
            <a:spAutoFit/>
          </a:bodyPr>
          <a:lstStyle/>
          <a:p>
            <a:pPr>
              <a:lnSpc>
                <a:spcPct val="150000"/>
              </a:lnSpc>
            </a:pPr>
            <a:r>
              <a:rPr lang="zh-CN" altLang="en-US" sz="2000" b="1" dirty="0"/>
              <a:t>产出</a:t>
            </a:r>
            <a:r>
              <a:rPr lang="en-US" altLang="zh-CN" sz="2000" b="1" dirty="0"/>
              <a:t>——</a:t>
            </a:r>
            <a:r>
              <a:rPr lang="zh-CN" altLang="en-US" sz="2000" b="1" dirty="0"/>
              <a:t>成本</a:t>
            </a:r>
            <a:endParaRPr lang="en-US" altLang="zh-CN" sz="2000" b="1" dirty="0"/>
          </a:p>
          <a:p>
            <a:pPr>
              <a:lnSpc>
                <a:spcPct val="150000"/>
              </a:lnSpc>
            </a:pPr>
            <a:r>
              <a:rPr lang="zh-CN" altLang="en-US" sz="2000" b="1" dirty="0"/>
              <a:t>效益</a:t>
            </a:r>
            <a:r>
              <a:rPr lang="en-US" altLang="zh-CN" sz="2000" b="1" dirty="0"/>
              <a:t>——</a:t>
            </a:r>
            <a:r>
              <a:rPr lang="zh-CN" altLang="en-US" sz="2000" b="1" dirty="0"/>
              <a:t>支出</a:t>
            </a:r>
          </a:p>
        </p:txBody>
      </p:sp>
      <p:sp>
        <p:nvSpPr>
          <p:cNvPr id="79" name="文本框 78"/>
          <p:cNvSpPr txBox="1"/>
          <p:nvPr/>
        </p:nvSpPr>
        <p:spPr>
          <a:xfrm>
            <a:off x="555766" y="5445224"/>
            <a:ext cx="3956057" cy="646331"/>
          </a:xfrm>
          <a:prstGeom prst="rect">
            <a:avLst/>
          </a:prstGeom>
          <a:noFill/>
        </p:spPr>
        <p:txBody>
          <a:bodyPr wrap="square" rtlCol="0">
            <a:spAutoFit/>
          </a:bodyPr>
          <a:lstStyle/>
          <a:p>
            <a:r>
              <a:rPr lang="zh-CN" altLang="en-US" b="1" dirty="0"/>
              <a:t>面积一定时，周长最短的是正方形</a:t>
            </a:r>
            <a:endParaRPr lang="en-US" altLang="zh-CN" b="1" dirty="0"/>
          </a:p>
          <a:p>
            <a:r>
              <a:rPr lang="zh-CN" altLang="en-US" b="1" dirty="0"/>
              <a:t>周长一定时，面积最大的是正方形</a:t>
            </a:r>
          </a:p>
        </p:txBody>
      </p:sp>
      <p:sp>
        <p:nvSpPr>
          <p:cNvPr id="80" name="文本框 79"/>
          <p:cNvSpPr txBox="1"/>
          <p:nvPr/>
        </p:nvSpPr>
        <p:spPr>
          <a:xfrm>
            <a:off x="6198831" y="3416949"/>
            <a:ext cx="1924334" cy="400110"/>
          </a:xfrm>
          <a:prstGeom prst="rect">
            <a:avLst/>
          </a:prstGeom>
          <a:noFill/>
        </p:spPr>
        <p:txBody>
          <a:bodyPr wrap="square" rtlCol="0">
            <a:spAutoFit/>
          </a:bodyPr>
          <a:lstStyle/>
          <a:p>
            <a:r>
              <a:rPr lang="zh-CN" altLang="en-US" sz="2000" b="1" dirty="0">
                <a:solidFill>
                  <a:srgbClr val="6FC2F5"/>
                </a:solidFill>
                <a:latin typeface="+mj-ea"/>
                <a:ea typeface="+mj-ea"/>
              </a:rPr>
              <a:t>经济学</a:t>
            </a:r>
          </a:p>
        </p:txBody>
      </p:sp>
    </p:spTree>
    <p:extLst>
      <p:ext uri="{BB962C8B-B14F-4D97-AF65-F5344CB8AC3E}">
        <p14:creationId xmlns:p14="http://schemas.microsoft.com/office/powerpoint/2010/main" val="3973070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18447" y="1412777"/>
            <a:ext cx="4606093" cy="473751"/>
            <a:chOff x="2466071" y="1772816"/>
            <a:chExt cx="4606093" cy="473750"/>
          </a:xfrm>
        </p:grpSpPr>
        <p:sp>
          <p:nvSpPr>
            <p:cNvPr id="14" name="MH_Number_1" descr="#wm#_48_07_*Z">
              <a:hlinkClick r:id="rId22" action="ppaction://hlinksldjump"/>
            </p:cNvPr>
            <p:cNvSpPr>
              <a:spLocks noChangeArrowheads="1"/>
            </p:cNvSpPr>
            <p:nvPr>
              <p:custDataLst>
                <p:tags r:id="rId17"/>
              </p:custDataLst>
            </p:nvPr>
          </p:nvSpPr>
          <p:spPr bwMode="auto">
            <a:xfrm>
              <a:off x="2495333" y="1810297"/>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en-US" altLang="zh-CN" sz="2400" b="1" kern="0" dirty="0">
                  <a:solidFill>
                    <a:srgbClr val="FFFFFF"/>
                  </a:solidFill>
                  <a:latin typeface="Times New Roman" panose="02020603050405020304" pitchFamily="18" charset="0"/>
                  <a:cs typeface="Times New Roman" panose="02020603050405020304" pitchFamily="18" charset="0"/>
                </a:rPr>
                <a:t>1</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15" name="MH_Others_1" descr="#wm#_48_07_*Z"/>
            <p:cNvSpPr>
              <a:spLocks noChangeArrowheads="1"/>
            </p:cNvSpPr>
            <p:nvPr>
              <p:custDataLst>
                <p:tags r:id="rId18"/>
              </p:custDataLst>
            </p:nvPr>
          </p:nvSpPr>
          <p:spPr bwMode="auto">
            <a:xfrm>
              <a:off x="2466071" y="2077276"/>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1" kern="0">
                <a:solidFill>
                  <a:srgbClr val="FFFFFF"/>
                </a:solidFill>
              </a:endParaRPr>
            </a:p>
          </p:txBody>
        </p:sp>
        <p:sp>
          <p:nvSpPr>
            <p:cNvPr id="35" name="MH_Entry_1">
              <a:hlinkClick r:id="rId22" action="ppaction://hlinksldjump"/>
            </p:cNvPr>
            <p:cNvSpPr txBox="1"/>
            <p:nvPr>
              <p:custDataLst>
                <p:tags r:id="rId19"/>
              </p:custDataLst>
            </p:nvPr>
          </p:nvSpPr>
          <p:spPr>
            <a:xfrm>
              <a:off x="3071664" y="1772816"/>
              <a:ext cx="4000500" cy="439814"/>
            </a:xfrm>
            <a:prstGeom prst="rect">
              <a:avLst/>
            </a:prstGeom>
            <a:noFill/>
          </p:spPr>
          <p:txBody>
            <a:bodyPr wrap="square" lIns="0" tIns="0" rIns="0" bIns="0" rtlCol="0" anchor="ctr" anchorCtr="0">
              <a:normAutofit/>
            </a:bodyPr>
            <a:lstStyle/>
            <a:p>
              <a:r>
                <a:rPr lang="zh-CN" altLang="en-US" sz="2000" b="1" dirty="0">
                  <a:solidFill>
                    <a:srgbClr val="000000"/>
                  </a:solidFill>
                  <a:latin typeface="华文细黑" panose="02010600040101010101" pitchFamily="2" charset="-122"/>
                  <a:ea typeface="华文细黑" panose="02010600040101010101" pitchFamily="2" charset="-122"/>
                </a:rPr>
                <a:t>单纯形法的矩阵描述</a:t>
              </a:r>
            </a:p>
          </p:txBody>
        </p:sp>
      </p:grpSp>
      <p:grpSp>
        <p:nvGrpSpPr>
          <p:cNvPr id="3" name="组合 2"/>
          <p:cNvGrpSpPr/>
          <p:nvPr/>
        </p:nvGrpSpPr>
        <p:grpSpPr>
          <a:xfrm>
            <a:off x="2418447" y="2153238"/>
            <a:ext cx="4606093" cy="473751"/>
            <a:chOff x="2466071" y="2571000"/>
            <a:chExt cx="4606093" cy="473750"/>
          </a:xfrm>
        </p:grpSpPr>
        <p:sp>
          <p:nvSpPr>
            <p:cNvPr id="40" name="MH_Number_2" descr="#wm#_48_07_*Z">
              <a:hlinkClick r:id="rId23" action="ppaction://hlinksldjump"/>
            </p:cNvPr>
            <p:cNvSpPr>
              <a:spLocks noChangeArrowheads="1"/>
            </p:cNvSpPr>
            <p:nvPr>
              <p:custDataLst>
                <p:tags r:id="rId14"/>
              </p:custDataLst>
            </p:nvPr>
          </p:nvSpPr>
          <p:spPr bwMode="auto">
            <a:xfrm>
              <a:off x="2495333" y="2608481"/>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en-US" altLang="zh-CN" sz="2400" b="1" kern="0">
                  <a:solidFill>
                    <a:srgbClr val="FFFFFF"/>
                  </a:solidFill>
                  <a:latin typeface="Times New Roman" panose="02020603050405020304" pitchFamily="18" charset="0"/>
                  <a:cs typeface="Times New Roman" panose="02020603050405020304" pitchFamily="18" charset="0"/>
                </a:rPr>
                <a:t>2</a:t>
              </a:r>
              <a:endParaRPr lang="zh-CN" altLang="zh-CN" sz="2400" b="1" kern="0">
                <a:solidFill>
                  <a:srgbClr val="FFFFFF"/>
                </a:solidFill>
                <a:latin typeface="Times New Roman" panose="02020603050405020304" pitchFamily="18" charset="0"/>
                <a:cs typeface="Times New Roman" panose="02020603050405020304" pitchFamily="18" charset="0"/>
              </a:endParaRPr>
            </a:p>
          </p:txBody>
        </p:sp>
        <p:sp>
          <p:nvSpPr>
            <p:cNvPr id="41" name="MH_Others_2" descr="#wm#_48_07_*Z"/>
            <p:cNvSpPr>
              <a:spLocks noChangeArrowheads="1"/>
            </p:cNvSpPr>
            <p:nvPr>
              <p:custDataLst>
                <p:tags r:id="rId15"/>
              </p:custDataLst>
            </p:nvPr>
          </p:nvSpPr>
          <p:spPr bwMode="auto">
            <a:xfrm>
              <a:off x="2466071" y="2875460"/>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1" b="1" kern="0">
                <a:solidFill>
                  <a:srgbClr val="FFFFFF"/>
                </a:solidFill>
              </a:endParaRPr>
            </a:p>
          </p:txBody>
        </p:sp>
        <p:sp>
          <p:nvSpPr>
            <p:cNvPr id="39" name="MH_Entry_2">
              <a:hlinkClick r:id="rId23" action="ppaction://hlinksldjump"/>
            </p:cNvPr>
            <p:cNvSpPr txBox="1"/>
            <p:nvPr>
              <p:custDataLst>
                <p:tags r:id="rId16"/>
              </p:custDataLst>
            </p:nvPr>
          </p:nvSpPr>
          <p:spPr>
            <a:xfrm>
              <a:off x="3071664" y="2571000"/>
              <a:ext cx="4000500" cy="439814"/>
            </a:xfrm>
            <a:prstGeom prst="rect">
              <a:avLst/>
            </a:prstGeom>
            <a:noFill/>
          </p:spPr>
          <p:txBody>
            <a:bodyPr wrap="square" lIns="0" tIns="0" rIns="0" bIns="0" rtlCol="0" anchor="ctr" anchorCtr="0">
              <a:normAutofit/>
            </a:bodyPr>
            <a:lstStyle/>
            <a:p>
              <a:r>
                <a:rPr lang="zh-CN" altLang="en-US" sz="2000" b="1" dirty="0">
                  <a:solidFill>
                    <a:srgbClr val="000000"/>
                  </a:solidFill>
                  <a:latin typeface="华文细黑" panose="02010600040101010101" pitchFamily="2" charset="-122"/>
                  <a:ea typeface="华文细黑" panose="02010600040101010101" pitchFamily="2" charset="-122"/>
                </a:rPr>
                <a:t>对偶问题的提出</a:t>
              </a:r>
            </a:p>
          </p:txBody>
        </p:sp>
      </p:grpSp>
      <p:sp>
        <p:nvSpPr>
          <p:cNvPr id="77" name="MH_Others_10" descr="#wm#_48_07_*Z"/>
          <p:cNvSpPr>
            <a:spLocks noChangeArrowheads="1"/>
          </p:cNvSpPr>
          <p:nvPr>
            <p:custDataLst>
              <p:tags r:id="rId2"/>
            </p:custDataLst>
          </p:nvPr>
        </p:nvSpPr>
        <p:spPr bwMode="auto">
          <a:xfrm>
            <a:off x="7905009" y="927672"/>
            <a:ext cx="1526319" cy="1529573"/>
          </a:xfrm>
          <a:prstGeom prst="ellipse">
            <a:avLst/>
          </a:prstGeom>
          <a:solidFill>
            <a:schemeClr val="accent1">
              <a:lumMod val="60000"/>
              <a:lumOff val="40000"/>
              <a:alpha val="86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72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72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MH_Others_11" descr="#wm#_48_07_*Z"/>
          <p:cNvSpPr>
            <a:spLocks noChangeArrowheads="1"/>
          </p:cNvSpPr>
          <p:nvPr>
            <p:custDataLst>
              <p:tags r:id="rId3"/>
            </p:custDataLst>
          </p:nvPr>
        </p:nvSpPr>
        <p:spPr bwMode="auto">
          <a:xfrm>
            <a:off x="8968396" y="2069046"/>
            <a:ext cx="925856" cy="927828"/>
          </a:xfrm>
          <a:prstGeom prst="ellipse">
            <a:avLst/>
          </a:prstGeom>
          <a:solidFill>
            <a:schemeClr val="accent1">
              <a:lumMod val="60000"/>
              <a:lumOff val="40000"/>
              <a:alpha val="30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4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录</a:t>
            </a:r>
            <a:endParaRPr lang="zh-CN" altLang="zh-CN" sz="4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MH_Others_12"/>
          <p:cNvSpPr txBox="1"/>
          <p:nvPr>
            <p:custDataLst>
              <p:tags r:id="rId4"/>
            </p:custDataLst>
          </p:nvPr>
        </p:nvSpPr>
        <p:spPr>
          <a:xfrm>
            <a:off x="8300252" y="2532959"/>
            <a:ext cx="612357" cy="2746184"/>
          </a:xfrm>
          <a:prstGeom prst="rect">
            <a:avLst/>
          </a:prstGeom>
          <a:noFill/>
        </p:spPr>
        <p:txBody>
          <a:bodyPr vert="eaVert" wrap="square" lIns="0" tIns="0" rIns="0" bIns="0" rtlCol="0" anchor="ctr" anchorCtr="0">
            <a:normAutofit/>
          </a:bodyPr>
          <a:lstStyle/>
          <a:p>
            <a:r>
              <a:rPr lang="en-US" altLang="zh-CN" sz="3600" b="1" dirty="0">
                <a:solidFill>
                  <a:schemeClr val="accent1">
                    <a:lumMod val="60000"/>
                    <a:lumOff val="40000"/>
                  </a:schemeClr>
                </a:solidFill>
                <a:latin typeface="华文细黑" panose="02010600040101010101" pitchFamily="2" charset="-122"/>
                <a:ea typeface="华文细黑" panose="02010600040101010101" pitchFamily="2" charset="-122"/>
              </a:rPr>
              <a:t>CONTENTS</a:t>
            </a:r>
            <a:endParaRPr lang="zh-CN" altLang="en-US" sz="3600" b="1" dirty="0">
              <a:solidFill>
                <a:schemeClr val="accent1">
                  <a:lumMod val="60000"/>
                  <a:lumOff val="40000"/>
                </a:schemeClr>
              </a:solidFill>
              <a:latin typeface="华文细黑" panose="02010600040101010101" pitchFamily="2" charset="-122"/>
              <a:ea typeface="华文细黑" panose="02010600040101010101" pitchFamily="2" charset="-122"/>
            </a:endParaRPr>
          </a:p>
        </p:txBody>
      </p:sp>
      <p:grpSp>
        <p:nvGrpSpPr>
          <p:cNvPr id="4" name="组合 3"/>
          <p:cNvGrpSpPr/>
          <p:nvPr/>
        </p:nvGrpSpPr>
        <p:grpSpPr>
          <a:xfrm>
            <a:off x="2418447" y="2893698"/>
            <a:ext cx="4606093" cy="473751"/>
            <a:chOff x="2418446" y="3341521"/>
            <a:chExt cx="4606093" cy="473750"/>
          </a:xfrm>
        </p:grpSpPr>
        <p:sp>
          <p:nvSpPr>
            <p:cNvPr id="16" name="MH_Number_1" descr="#wm#_48_07_*Z">
              <a:hlinkClick r:id="rId22" action="ppaction://hlinksldjump"/>
            </p:cNvPr>
            <p:cNvSpPr>
              <a:spLocks noChangeArrowheads="1"/>
            </p:cNvSpPr>
            <p:nvPr>
              <p:custDataLst>
                <p:tags r:id="rId11"/>
              </p:custDataLst>
            </p:nvPr>
          </p:nvSpPr>
          <p:spPr bwMode="auto">
            <a:xfrm>
              <a:off x="2447708" y="3379002"/>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en-US" altLang="zh-CN" sz="2400" b="1" kern="0" dirty="0">
                  <a:solidFill>
                    <a:srgbClr val="FFFFFF"/>
                  </a:solidFill>
                  <a:latin typeface="Times New Roman" panose="02020603050405020304" pitchFamily="18" charset="0"/>
                  <a:cs typeface="Times New Roman" panose="02020603050405020304" pitchFamily="18" charset="0"/>
                </a:rPr>
                <a:t>3</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17" name="MH_Others_1" descr="#wm#_48_07_*Z"/>
            <p:cNvSpPr>
              <a:spLocks noChangeArrowheads="1"/>
            </p:cNvSpPr>
            <p:nvPr>
              <p:custDataLst>
                <p:tags r:id="rId12"/>
              </p:custDataLst>
            </p:nvPr>
          </p:nvSpPr>
          <p:spPr bwMode="auto">
            <a:xfrm>
              <a:off x="2418446" y="3645981"/>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1" b="1" kern="0">
                <a:solidFill>
                  <a:srgbClr val="FFFFFF"/>
                </a:solidFill>
              </a:endParaRPr>
            </a:p>
          </p:txBody>
        </p:sp>
        <p:sp>
          <p:nvSpPr>
            <p:cNvPr id="18" name="MH_Entry_1">
              <a:hlinkClick r:id="rId22" action="ppaction://hlinksldjump"/>
            </p:cNvPr>
            <p:cNvSpPr txBox="1"/>
            <p:nvPr>
              <p:custDataLst>
                <p:tags r:id="rId13"/>
              </p:custDataLst>
            </p:nvPr>
          </p:nvSpPr>
          <p:spPr>
            <a:xfrm>
              <a:off x="3024039" y="3341521"/>
              <a:ext cx="4000500" cy="439814"/>
            </a:xfrm>
            <a:prstGeom prst="rect">
              <a:avLst/>
            </a:prstGeom>
            <a:noFill/>
          </p:spPr>
          <p:txBody>
            <a:bodyPr wrap="square" lIns="0" tIns="0" rIns="0" bIns="0" rtlCol="0" anchor="ctr" anchorCtr="0">
              <a:normAutofit/>
            </a:bodyPr>
            <a:lstStyle/>
            <a:p>
              <a:r>
                <a:rPr lang="zh-CN" altLang="en-US" sz="2000" b="1" dirty="0">
                  <a:solidFill>
                    <a:srgbClr val="000000"/>
                  </a:solidFill>
                  <a:latin typeface="华文细黑" panose="02010600040101010101" pitchFamily="2" charset="-122"/>
                  <a:ea typeface="华文细黑" panose="02010600040101010101" pitchFamily="2" charset="-122"/>
                </a:rPr>
                <a:t>线性规划的对偶理论</a:t>
              </a:r>
            </a:p>
          </p:txBody>
        </p:sp>
      </p:grpSp>
      <p:grpSp>
        <p:nvGrpSpPr>
          <p:cNvPr id="5" name="组合 4"/>
          <p:cNvGrpSpPr/>
          <p:nvPr/>
        </p:nvGrpSpPr>
        <p:grpSpPr>
          <a:xfrm>
            <a:off x="2418447" y="3634159"/>
            <a:ext cx="4606093" cy="473751"/>
            <a:chOff x="2418446" y="4139705"/>
            <a:chExt cx="4606093" cy="473750"/>
          </a:xfrm>
        </p:grpSpPr>
        <p:sp>
          <p:nvSpPr>
            <p:cNvPr id="19" name="MH_Number_2" descr="#wm#_48_07_*Z">
              <a:hlinkClick r:id="rId23" action="ppaction://hlinksldjump"/>
            </p:cNvPr>
            <p:cNvSpPr>
              <a:spLocks noChangeArrowheads="1"/>
            </p:cNvSpPr>
            <p:nvPr>
              <p:custDataLst>
                <p:tags r:id="rId8"/>
              </p:custDataLst>
            </p:nvPr>
          </p:nvSpPr>
          <p:spPr bwMode="auto">
            <a:xfrm>
              <a:off x="2447708" y="4177186"/>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en-US" altLang="zh-CN" sz="2400" b="1" kern="0" dirty="0">
                  <a:solidFill>
                    <a:srgbClr val="FFFFFF"/>
                  </a:solidFill>
                  <a:latin typeface="Times New Roman" panose="02020603050405020304" pitchFamily="18" charset="0"/>
                  <a:cs typeface="Times New Roman" panose="02020603050405020304" pitchFamily="18" charset="0"/>
                </a:rPr>
                <a:t>4</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20" name="MH_Others_2" descr="#wm#_48_07_*Z"/>
            <p:cNvSpPr>
              <a:spLocks noChangeArrowheads="1"/>
            </p:cNvSpPr>
            <p:nvPr>
              <p:custDataLst>
                <p:tags r:id="rId9"/>
              </p:custDataLst>
            </p:nvPr>
          </p:nvSpPr>
          <p:spPr bwMode="auto">
            <a:xfrm>
              <a:off x="2418446" y="4444165"/>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1" b="1" kern="0">
                <a:solidFill>
                  <a:srgbClr val="FFFFFF"/>
                </a:solidFill>
              </a:endParaRPr>
            </a:p>
          </p:txBody>
        </p:sp>
        <p:sp>
          <p:nvSpPr>
            <p:cNvPr id="21" name="MH_Entry_2">
              <a:hlinkClick r:id="rId23" action="ppaction://hlinksldjump"/>
            </p:cNvPr>
            <p:cNvSpPr txBox="1"/>
            <p:nvPr>
              <p:custDataLst>
                <p:tags r:id="rId10"/>
              </p:custDataLst>
            </p:nvPr>
          </p:nvSpPr>
          <p:spPr>
            <a:xfrm>
              <a:off x="3024039" y="4139705"/>
              <a:ext cx="4000500" cy="439814"/>
            </a:xfrm>
            <a:prstGeom prst="rect">
              <a:avLst/>
            </a:prstGeom>
            <a:noFill/>
          </p:spPr>
          <p:txBody>
            <a:bodyPr wrap="square" lIns="0" tIns="0" rIns="0" bIns="0" rtlCol="0" anchor="ctr" anchorCtr="0">
              <a:normAutofit/>
            </a:bodyPr>
            <a:lstStyle/>
            <a:p>
              <a:r>
                <a:rPr lang="zh-CN" altLang="en-US" sz="2000" b="1" dirty="0">
                  <a:solidFill>
                    <a:srgbClr val="000000"/>
                  </a:solidFill>
                  <a:latin typeface="华文细黑" panose="02010600040101010101" pitchFamily="2" charset="-122"/>
                  <a:ea typeface="华文细黑" panose="02010600040101010101" pitchFamily="2" charset="-122"/>
                </a:rPr>
                <a:t>影子价格</a:t>
              </a:r>
            </a:p>
          </p:txBody>
        </p:sp>
      </p:grpSp>
      <p:grpSp>
        <p:nvGrpSpPr>
          <p:cNvPr id="6" name="组合 5"/>
          <p:cNvGrpSpPr/>
          <p:nvPr/>
        </p:nvGrpSpPr>
        <p:grpSpPr>
          <a:xfrm>
            <a:off x="2418447" y="4374621"/>
            <a:ext cx="4606093" cy="473751"/>
            <a:chOff x="2418446" y="4807414"/>
            <a:chExt cx="4606093" cy="473750"/>
          </a:xfrm>
        </p:grpSpPr>
        <p:sp>
          <p:nvSpPr>
            <p:cNvPr id="22" name="MH_Number_2" descr="#wm#_48_07_*Z">
              <a:hlinkClick r:id="rId23" action="ppaction://hlinksldjump"/>
            </p:cNvPr>
            <p:cNvSpPr>
              <a:spLocks noChangeArrowheads="1"/>
            </p:cNvSpPr>
            <p:nvPr>
              <p:custDataLst>
                <p:tags r:id="rId5"/>
              </p:custDataLst>
            </p:nvPr>
          </p:nvSpPr>
          <p:spPr bwMode="auto">
            <a:xfrm>
              <a:off x="2447708" y="4844895"/>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en-US" altLang="zh-CN" sz="2400" b="1" kern="0" dirty="0">
                  <a:solidFill>
                    <a:srgbClr val="FFFFFF"/>
                  </a:solidFill>
                  <a:latin typeface="Times New Roman" panose="02020603050405020304" pitchFamily="18" charset="0"/>
                  <a:cs typeface="Times New Roman" panose="02020603050405020304" pitchFamily="18" charset="0"/>
                </a:rPr>
                <a:t>5</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23" name="MH_Others_2" descr="#wm#_48_07_*Z"/>
            <p:cNvSpPr>
              <a:spLocks noChangeArrowheads="1"/>
            </p:cNvSpPr>
            <p:nvPr>
              <p:custDataLst>
                <p:tags r:id="rId6"/>
              </p:custDataLst>
            </p:nvPr>
          </p:nvSpPr>
          <p:spPr bwMode="auto">
            <a:xfrm>
              <a:off x="2418446" y="5111874"/>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1" b="1" kern="0">
                <a:solidFill>
                  <a:srgbClr val="FFFFFF"/>
                </a:solidFill>
              </a:endParaRPr>
            </a:p>
          </p:txBody>
        </p:sp>
        <p:sp>
          <p:nvSpPr>
            <p:cNvPr id="24" name="MH_Entry_2">
              <a:hlinkClick r:id="rId23" action="ppaction://hlinksldjump"/>
            </p:cNvPr>
            <p:cNvSpPr txBox="1"/>
            <p:nvPr>
              <p:custDataLst>
                <p:tags r:id="rId7"/>
              </p:custDataLst>
            </p:nvPr>
          </p:nvSpPr>
          <p:spPr>
            <a:xfrm>
              <a:off x="3024039" y="4807414"/>
              <a:ext cx="4000500" cy="439814"/>
            </a:xfrm>
            <a:prstGeom prst="rect">
              <a:avLst/>
            </a:prstGeom>
            <a:noFill/>
          </p:spPr>
          <p:txBody>
            <a:bodyPr wrap="square" lIns="0" tIns="0" rIns="0" bIns="0" rtlCol="0" anchor="ctr" anchorCtr="0">
              <a:normAutofit/>
            </a:bodyPr>
            <a:lstStyle/>
            <a:p>
              <a:r>
                <a:rPr lang="zh-CN" altLang="en-US" sz="2000" b="1" dirty="0">
                  <a:solidFill>
                    <a:srgbClr val="000000"/>
                  </a:solidFill>
                  <a:latin typeface="华文细黑" panose="02010600040101010101" pitchFamily="2" charset="-122"/>
                  <a:ea typeface="华文细黑" panose="02010600040101010101" pitchFamily="2" charset="-122"/>
                </a:rPr>
                <a:t>对偶单纯形法</a:t>
              </a:r>
            </a:p>
          </p:txBody>
        </p:sp>
      </p:grpSp>
    </p:spTree>
    <p:custDataLst>
      <p:tags r:id="rId1"/>
    </p:custDataLst>
    <p:extLst>
      <p:ext uri="{BB962C8B-B14F-4D97-AF65-F5344CB8AC3E}">
        <p14:creationId xmlns:p14="http://schemas.microsoft.com/office/powerpoint/2010/main" val="2437942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343472" y="1628800"/>
            <a:ext cx="9793088" cy="1754326"/>
          </a:xfrm>
          <a:prstGeom prst="rect">
            <a:avLst/>
          </a:prstGeom>
        </p:spPr>
        <p:txBody>
          <a:bodyPr wrap="square">
            <a:spAutoFit/>
          </a:bodyPr>
          <a:lstStyle/>
          <a:p>
            <a:pPr algn="just">
              <a:lnSpc>
                <a:spcPct val="150000"/>
              </a:lnSpc>
              <a:defRPr/>
            </a:pPr>
            <a:r>
              <a:rPr lang="zh-CN" altLang="en-US" sz="2400" b="1" kern="100" dirty="0">
                <a:solidFill>
                  <a:schemeClr val="accent1">
                    <a:lumMod val="60000"/>
                    <a:lumOff val="40000"/>
                  </a:schemeClr>
                </a:solidFill>
                <a:latin typeface="微软雅黑" panose="020B0503020204020204" pitchFamily="34" charset="-122"/>
                <a:ea typeface="微软雅黑" panose="020B0503020204020204" pitchFamily="34" charset="-122"/>
              </a:rPr>
              <a:t>原问题：</a:t>
            </a:r>
            <a:r>
              <a:rPr lang="zh-CN" altLang="en-US" sz="2400" b="1" kern="100" dirty="0">
                <a:latin typeface="微软雅黑" panose="020B0503020204020204" pitchFamily="34" charset="-122"/>
                <a:ea typeface="微软雅黑" panose="020B0503020204020204" pitchFamily="34" charset="-122"/>
              </a:rPr>
              <a:t>生产计划问题</a:t>
            </a:r>
            <a:endParaRPr lang="en-US" altLang="zh-CN" sz="2400" b="1" kern="100" dirty="0">
              <a:latin typeface="微软雅黑" panose="020B0503020204020204" pitchFamily="34" charset="-122"/>
              <a:ea typeface="微软雅黑" panose="020B0503020204020204" pitchFamily="34" charset="-122"/>
            </a:endParaRPr>
          </a:p>
          <a:p>
            <a:pPr algn="just">
              <a:lnSpc>
                <a:spcPct val="150000"/>
              </a:lnSpc>
              <a:defRPr/>
            </a:pPr>
            <a:r>
              <a:rPr kumimoji="1" lang="zh-CN" altLang="en-US" sz="2400" b="1" dirty="0">
                <a:latin typeface="+mj-ea"/>
                <a:ea typeface="+mj-ea"/>
              </a:rPr>
              <a:t>某工厂在计划期内安排甲，乙两种产品，已知生产单位产品所消耗资源以及产生的利润如下表：</a:t>
            </a:r>
            <a:endParaRPr lang="en-US" altLang="zh-CN" sz="2400" b="1" kern="100" dirty="0">
              <a:solidFill>
                <a:schemeClr val="accent1">
                  <a:lumMod val="60000"/>
                  <a:lumOff val="40000"/>
                </a:schemeClr>
              </a:solidFill>
              <a:latin typeface="+mj-ea"/>
              <a:ea typeface="+mj-ea"/>
            </a:endParaRPr>
          </a:p>
        </p:txBody>
      </p:sp>
      <p:grpSp>
        <p:nvGrpSpPr>
          <p:cNvPr id="24" name="组合 23"/>
          <p:cNvGrpSpPr/>
          <p:nvPr/>
        </p:nvGrpSpPr>
        <p:grpSpPr>
          <a:xfrm>
            <a:off x="0" y="283716"/>
            <a:ext cx="8112224" cy="814064"/>
            <a:chOff x="0" y="342900"/>
            <a:chExt cx="7600370" cy="723900"/>
          </a:xfrm>
        </p:grpSpPr>
        <p:sp>
          <p:nvSpPr>
            <p:cNvPr id="25" name="矩形 24"/>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1"/>
            <p:cNvSpPr>
              <a:spLocks noChangeArrowheads="1"/>
            </p:cNvSpPr>
            <p:nvPr/>
          </p:nvSpPr>
          <p:spPr bwMode="auto">
            <a:xfrm>
              <a:off x="520700" y="474663"/>
              <a:ext cx="2768226"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引例：资源价格问题</a:t>
              </a:r>
              <a:endParaRPr lang="zh-CN" altLang="en-US" sz="2400" dirty="0">
                <a:solidFill>
                  <a:schemeClr val="bg1"/>
                </a:solidFill>
              </a:endParaRPr>
            </a:p>
          </p:txBody>
        </p:sp>
      </p:grpSp>
      <p:grpSp>
        <p:nvGrpSpPr>
          <p:cNvPr id="8" name="Group 3"/>
          <p:cNvGrpSpPr>
            <a:grpSpLocks/>
          </p:cNvGrpSpPr>
          <p:nvPr/>
        </p:nvGrpSpPr>
        <p:grpSpPr bwMode="auto">
          <a:xfrm>
            <a:off x="1343472" y="3475832"/>
            <a:ext cx="7632848" cy="2977505"/>
            <a:chOff x="-3" y="-3"/>
            <a:chExt cx="3758" cy="1945"/>
          </a:xfrm>
        </p:grpSpPr>
        <p:grpSp>
          <p:nvGrpSpPr>
            <p:cNvPr id="9" name="Group 4"/>
            <p:cNvGrpSpPr>
              <a:grpSpLocks/>
            </p:cNvGrpSpPr>
            <p:nvPr/>
          </p:nvGrpSpPr>
          <p:grpSpPr bwMode="auto">
            <a:xfrm>
              <a:off x="0" y="0"/>
              <a:ext cx="3752" cy="1939"/>
              <a:chOff x="0" y="0"/>
              <a:chExt cx="3752" cy="1939"/>
            </a:xfrm>
          </p:grpSpPr>
          <p:grpSp>
            <p:nvGrpSpPr>
              <p:cNvPr id="11" name="Group 5"/>
              <p:cNvGrpSpPr>
                <a:grpSpLocks/>
              </p:cNvGrpSpPr>
              <p:nvPr/>
            </p:nvGrpSpPr>
            <p:grpSpPr bwMode="auto">
              <a:xfrm>
                <a:off x="0" y="0"/>
                <a:ext cx="938" cy="403"/>
                <a:chOff x="0" y="0"/>
                <a:chExt cx="938" cy="403"/>
              </a:xfrm>
            </p:grpSpPr>
            <p:sp>
              <p:nvSpPr>
                <p:cNvPr id="74" name="Rectangle 6"/>
                <p:cNvSpPr>
                  <a:spLocks noChangeArrowheads="1"/>
                </p:cNvSpPr>
                <p:nvPr/>
              </p:nvSpPr>
              <p:spPr bwMode="auto">
                <a:xfrm>
                  <a:off x="43" y="0"/>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a:latin typeface="Times New Roman" pitchFamily="18" charset="0"/>
                    </a:rPr>
                    <a:t> </a:t>
                  </a:r>
                </a:p>
                <a:p>
                  <a:pPr algn="just" eaLnBrk="0" hangingPunct="0"/>
                  <a:endParaRPr kumimoji="1" lang="en-US" altLang="zh-CN" sz="2400">
                    <a:latin typeface="Times New Roman" pitchFamily="18" charset="0"/>
                  </a:endParaRPr>
                </a:p>
              </p:txBody>
            </p:sp>
            <p:sp>
              <p:nvSpPr>
                <p:cNvPr id="75" name="Rectangle 7"/>
                <p:cNvSpPr>
                  <a:spLocks noChangeArrowheads="1"/>
                </p:cNvSpPr>
                <p:nvPr/>
              </p:nvSpPr>
              <p:spPr bwMode="auto">
                <a:xfrm>
                  <a:off x="0" y="0"/>
                  <a:ext cx="9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2" name="Group 8"/>
              <p:cNvGrpSpPr>
                <a:grpSpLocks/>
              </p:cNvGrpSpPr>
              <p:nvPr/>
            </p:nvGrpSpPr>
            <p:grpSpPr bwMode="auto">
              <a:xfrm>
                <a:off x="938" y="0"/>
                <a:ext cx="938" cy="403"/>
                <a:chOff x="938" y="0"/>
                <a:chExt cx="938" cy="403"/>
              </a:xfrm>
            </p:grpSpPr>
            <p:sp>
              <p:nvSpPr>
                <p:cNvPr id="72" name="Rectangle 9"/>
                <p:cNvSpPr>
                  <a:spLocks noChangeArrowheads="1"/>
                </p:cNvSpPr>
                <p:nvPr/>
              </p:nvSpPr>
              <p:spPr bwMode="auto">
                <a:xfrm>
                  <a:off x="981" y="0"/>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b="1" dirty="0">
                      <a:latin typeface="Times New Roman" pitchFamily="18" charset="0"/>
                    </a:rPr>
                    <a:t>甲</a:t>
                  </a:r>
                  <a:r>
                    <a:rPr kumimoji="1" lang="zh-CN" altLang="en-US" sz="2400" b="1" dirty="0" smtClean="0">
                      <a:latin typeface="Times New Roman" pitchFamily="18" charset="0"/>
                    </a:rPr>
                    <a:t>产品</a:t>
                  </a:r>
                  <a:endParaRPr kumimoji="1" lang="en-US" altLang="zh-CN" sz="2400" dirty="0">
                    <a:latin typeface="Times New Roman" pitchFamily="18" charset="0"/>
                  </a:endParaRPr>
                </a:p>
              </p:txBody>
            </p:sp>
            <p:sp>
              <p:nvSpPr>
                <p:cNvPr id="73" name="Rectangle 10"/>
                <p:cNvSpPr>
                  <a:spLocks noChangeArrowheads="1"/>
                </p:cNvSpPr>
                <p:nvPr/>
              </p:nvSpPr>
              <p:spPr bwMode="auto">
                <a:xfrm>
                  <a:off x="938" y="0"/>
                  <a:ext cx="9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3" name="Group 11"/>
              <p:cNvGrpSpPr>
                <a:grpSpLocks/>
              </p:cNvGrpSpPr>
              <p:nvPr/>
            </p:nvGrpSpPr>
            <p:grpSpPr bwMode="auto">
              <a:xfrm>
                <a:off x="1876" y="0"/>
                <a:ext cx="938" cy="403"/>
                <a:chOff x="1876" y="0"/>
                <a:chExt cx="938" cy="403"/>
              </a:xfrm>
            </p:grpSpPr>
            <p:sp>
              <p:nvSpPr>
                <p:cNvPr id="70" name="Rectangle 12"/>
                <p:cNvSpPr>
                  <a:spLocks noChangeArrowheads="1"/>
                </p:cNvSpPr>
                <p:nvPr/>
              </p:nvSpPr>
              <p:spPr bwMode="auto">
                <a:xfrm>
                  <a:off x="1919" y="0"/>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b="1" dirty="0">
                      <a:latin typeface="Times New Roman" pitchFamily="18" charset="0"/>
                    </a:rPr>
                    <a:t>乙</a:t>
                  </a:r>
                  <a:r>
                    <a:rPr kumimoji="1" lang="zh-CN" altLang="en-US" sz="2400" b="1" dirty="0" smtClean="0">
                      <a:latin typeface="Times New Roman" pitchFamily="18" charset="0"/>
                    </a:rPr>
                    <a:t>产品</a:t>
                  </a:r>
                  <a:endParaRPr kumimoji="1" lang="en-US" altLang="zh-CN" sz="2400" dirty="0">
                    <a:latin typeface="Times New Roman" pitchFamily="18" charset="0"/>
                  </a:endParaRPr>
                </a:p>
              </p:txBody>
            </p:sp>
            <p:sp>
              <p:nvSpPr>
                <p:cNvPr id="71" name="Rectangle 13"/>
                <p:cNvSpPr>
                  <a:spLocks noChangeArrowheads="1"/>
                </p:cNvSpPr>
                <p:nvPr/>
              </p:nvSpPr>
              <p:spPr bwMode="auto">
                <a:xfrm>
                  <a:off x="1876" y="0"/>
                  <a:ext cx="9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 name="Group 14"/>
              <p:cNvGrpSpPr>
                <a:grpSpLocks/>
              </p:cNvGrpSpPr>
              <p:nvPr/>
            </p:nvGrpSpPr>
            <p:grpSpPr bwMode="auto">
              <a:xfrm>
                <a:off x="2814" y="0"/>
                <a:ext cx="938" cy="403"/>
                <a:chOff x="2814" y="0"/>
                <a:chExt cx="938" cy="403"/>
              </a:xfrm>
            </p:grpSpPr>
            <p:sp>
              <p:nvSpPr>
                <p:cNvPr id="68" name="Rectangle 15"/>
                <p:cNvSpPr>
                  <a:spLocks noChangeArrowheads="1"/>
                </p:cNvSpPr>
                <p:nvPr/>
              </p:nvSpPr>
              <p:spPr bwMode="auto">
                <a:xfrm>
                  <a:off x="2857" y="0"/>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b="1" dirty="0">
                      <a:latin typeface="Times New Roman" pitchFamily="18" charset="0"/>
                    </a:rPr>
                    <a:t>资源</a:t>
                  </a:r>
                  <a:r>
                    <a:rPr kumimoji="1" lang="zh-CN" altLang="en-US" sz="2400" b="1" dirty="0" smtClean="0">
                      <a:latin typeface="Times New Roman" pitchFamily="18" charset="0"/>
                    </a:rPr>
                    <a:t>量</a:t>
                  </a:r>
                  <a:endParaRPr kumimoji="1" lang="en-US" altLang="zh-CN" sz="2400" dirty="0">
                    <a:latin typeface="Times New Roman" pitchFamily="18" charset="0"/>
                  </a:endParaRPr>
                </a:p>
              </p:txBody>
            </p:sp>
            <p:sp>
              <p:nvSpPr>
                <p:cNvPr id="69" name="Rectangle 16"/>
                <p:cNvSpPr>
                  <a:spLocks noChangeArrowheads="1"/>
                </p:cNvSpPr>
                <p:nvPr/>
              </p:nvSpPr>
              <p:spPr bwMode="auto">
                <a:xfrm>
                  <a:off x="2814" y="0"/>
                  <a:ext cx="9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6" name="Group 17"/>
              <p:cNvGrpSpPr>
                <a:grpSpLocks/>
              </p:cNvGrpSpPr>
              <p:nvPr/>
            </p:nvGrpSpPr>
            <p:grpSpPr bwMode="auto">
              <a:xfrm>
                <a:off x="0" y="403"/>
                <a:ext cx="938" cy="384"/>
                <a:chOff x="0" y="403"/>
                <a:chExt cx="938" cy="384"/>
              </a:xfrm>
            </p:grpSpPr>
            <p:sp>
              <p:nvSpPr>
                <p:cNvPr id="66" name="Rectangle 18"/>
                <p:cNvSpPr>
                  <a:spLocks noChangeArrowheads="1"/>
                </p:cNvSpPr>
                <p:nvPr/>
              </p:nvSpPr>
              <p:spPr bwMode="auto">
                <a:xfrm>
                  <a:off x="43" y="403"/>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b="1" dirty="0" smtClean="0">
                      <a:latin typeface="Times New Roman" pitchFamily="18" charset="0"/>
                    </a:rPr>
                    <a:t>设备</a:t>
                  </a:r>
                  <a:endParaRPr kumimoji="1" lang="en-US" altLang="zh-CN" sz="2400" dirty="0">
                    <a:latin typeface="Times New Roman" pitchFamily="18" charset="0"/>
                  </a:endParaRPr>
                </a:p>
              </p:txBody>
            </p:sp>
            <p:sp>
              <p:nvSpPr>
                <p:cNvPr id="67" name="Rectangle 19"/>
                <p:cNvSpPr>
                  <a:spLocks noChangeArrowheads="1"/>
                </p:cNvSpPr>
                <p:nvPr/>
              </p:nvSpPr>
              <p:spPr bwMode="auto">
                <a:xfrm>
                  <a:off x="0" y="403"/>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7" name="Group 20"/>
              <p:cNvGrpSpPr>
                <a:grpSpLocks/>
              </p:cNvGrpSpPr>
              <p:nvPr/>
            </p:nvGrpSpPr>
            <p:grpSpPr bwMode="auto">
              <a:xfrm>
                <a:off x="938" y="403"/>
                <a:ext cx="938" cy="384"/>
                <a:chOff x="938" y="403"/>
                <a:chExt cx="938" cy="384"/>
              </a:xfrm>
            </p:grpSpPr>
            <p:sp>
              <p:nvSpPr>
                <p:cNvPr id="64" name="Rectangle 21"/>
                <p:cNvSpPr>
                  <a:spLocks noChangeArrowheads="1"/>
                </p:cNvSpPr>
                <p:nvPr/>
              </p:nvSpPr>
              <p:spPr bwMode="auto">
                <a:xfrm>
                  <a:off x="981" y="403"/>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400" b="1" dirty="0" smtClean="0">
                      <a:latin typeface="Times New Roman" pitchFamily="18" charset="0"/>
                    </a:rPr>
                    <a:t>1</a:t>
                  </a:r>
                  <a:endParaRPr kumimoji="1" lang="en-US" altLang="zh-CN" sz="2400" dirty="0">
                    <a:latin typeface="Times New Roman" pitchFamily="18" charset="0"/>
                  </a:endParaRPr>
                </a:p>
              </p:txBody>
            </p:sp>
            <p:sp>
              <p:nvSpPr>
                <p:cNvPr id="65" name="Rectangle 22"/>
                <p:cNvSpPr>
                  <a:spLocks noChangeArrowheads="1"/>
                </p:cNvSpPr>
                <p:nvPr/>
              </p:nvSpPr>
              <p:spPr bwMode="auto">
                <a:xfrm>
                  <a:off x="938" y="403"/>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23"/>
              <p:cNvGrpSpPr>
                <a:grpSpLocks/>
              </p:cNvGrpSpPr>
              <p:nvPr/>
            </p:nvGrpSpPr>
            <p:grpSpPr bwMode="auto">
              <a:xfrm>
                <a:off x="1876" y="403"/>
                <a:ext cx="938" cy="384"/>
                <a:chOff x="1876" y="403"/>
                <a:chExt cx="938" cy="384"/>
              </a:xfrm>
            </p:grpSpPr>
            <p:sp>
              <p:nvSpPr>
                <p:cNvPr id="62" name="Rectangle 24"/>
                <p:cNvSpPr>
                  <a:spLocks noChangeArrowheads="1"/>
                </p:cNvSpPr>
                <p:nvPr/>
              </p:nvSpPr>
              <p:spPr bwMode="auto">
                <a:xfrm>
                  <a:off x="1919" y="403"/>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400" b="1" dirty="0" smtClean="0">
                      <a:latin typeface="Times New Roman" pitchFamily="18" charset="0"/>
                    </a:rPr>
                    <a:t> 2</a:t>
                  </a:r>
                  <a:endParaRPr kumimoji="1" lang="en-US" altLang="zh-CN" sz="2400" dirty="0">
                    <a:latin typeface="Times New Roman" pitchFamily="18" charset="0"/>
                  </a:endParaRPr>
                </a:p>
              </p:txBody>
            </p:sp>
            <p:sp>
              <p:nvSpPr>
                <p:cNvPr id="63" name="Rectangle 25"/>
                <p:cNvSpPr>
                  <a:spLocks noChangeArrowheads="1"/>
                </p:cNvSpPr>
                <p:nvPr/>
              </p:nvSpPr>
              <p:spPr bwMode="auto">
                <a:xfrm>
                  <a:off x="1876" y="403"/>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9" name="Group 26"/>
              <p:cNvGrpSpPr>
                <a:grpSpLocks/>
              </p:cNvGrpSpPr>
              <p:nvPr/>
            </p:nvGrpSpPr>
            <p:grpSpPr bwMode="auto">
              <a:xfrm>
                <a:off x="2814" y="403"/>
                <a:ext cx="938" cy="384"/>
                <a:chOff x="2814" y="403"/>
                <a:chExt cx="938" cy="384"/>
              </a:xfrm>
            </p:grpSpPr>
            <p:sp>
              <p:nvSpPr>
                <p:cNvPr id="60" name="Rectangle 27"/>
                <p:cNvSpPr>
                  <a:spLocks noChangeArrowheads="1"/>
                </p:cNvSpPr>
                <p:nvPr/>
              </p:nvSpPr>
              <p:spPr bwMode="auto">
                <a:xfrm>
                  <a:off x="2857" y="403"/>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1" lang="en-US" altLang="zh-CN" sz="2400" b="1" dirty="0">
                      <a:latin typeface="Times New Roman" pitchFamily="18" charset="0"/>
                    </a:rPr>
                    <a:t>      8 </a:t>
                  </a:r>
                  <a:r>
                    <a:rPr kumimoji="1" lang="zh-CN" altLang="en-US" sz="2400" b="1" dirty="0">
                      <a:latin typeface="Times New Roman" pitchFamily="18" charset="0"/>
                    </a:rPr>
                    <a:t>台</a:t>
                  </a:r>
                  <a:r>
                    <a:rPr kumimoji="1" lang="zh-CN" altLang="en-US" sz="2400" b="1" dirty="0" smtClean="0">
                      <a:latin typeface="Times New Roman" pitchFamily="18" charset="0"/>
                    </a:rPr>
                    <a:t>时</a:t>
                  </a:r>
                  <a:endParaRPr kumimoji="1" lang="en-US" altLang="zh-CN" sz="2400" dirty="0">
                    <a:latin typeface="Times New Roman" pitchFamily="18" charset="0"/>
                  </a:endParaRPr>
                </a:p>
              </p:txBody>
            </p:sp>
            <p:sp>
              <p:nvSpPr>
                <p:cNvPr id="61" name="Rectangle 28"/>
                <p:cNvSpPr>
                  <a:spLocks noChangeArrowheads="1"/>
                </p:cNvSpPr>
                <p:nvPr/>
              </p:nvSpPr>
              <p:spPr bwMode="auto">
                <a:xfrm>
                  <a:off x="2814" y="403"/>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0" name="Group 29"/>
              <p:cNvGrpSpPr>
                <a:grpSpLocks/>
              </p:cNvGrpSpPr>
              <p:nvPr/>
            </p:nvGrpSpPr>
            <p:grpSpPr bwMode="auto">
              <a:xfrm>
                <a:off x="0" y="787"/>
                <a:ext cx="938" cy="384"/>
                <a:chOff x="0" y="787"/>
                <a:chExt cx="938" cy="384"/>
              </a:xfrm>
            </p:grpSpPr>
            <p:sp>
              <p:nvSpPr>
                <p:cNvPr id="58" name="Rectangle 30"/>
                <p:cNvSpPr>
                  <a:spLocks noChangeArrowheads="1"/>
                </p:cNvSpPr>
                <p:nvPr/>
              </p:nvSpPr>
              <p:spPr bwMode="auto">
                <a:xfrm>
                  <a:off x="43" y="787"/>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b="1" dirty="0" smtClean="0">
                      <a:latin typeface="Times New Roman" pitchFamily="18" charset="0"/>
                    </a:rPr>
                    <a:t>原材料</a:t>
                  </a:r>
                  <a:r>
                    <a:rPr kumimoji="1" lang="en-US" altLang="zh-CN" sz="2400" b="1" dirty="0" smtClean="0">
                      <a:latin typeface="Times New Roman" pitchFamily="18" charset="0"/>
                    </a:rPr>
                    <a:t>A</a:t>
                  </a:r>
                  <a:endParaRPr kumimoji="1" lang="en-US" altLang="zh-CN" sz="2400" dirty="0">
                    <a:latin typeface="Times New Roman" pitchFamily="18" charset="0"/>
                  </a:endParaRPr>
                </a:p>
              </p:txBody>
            </p:sp>
            <p:sp>
              <p:nvSpPr>
                <p:cNvPr id="59" name="Rectangle 31"/>
                <p:cNvSpPr>
                  <a:spLocks noChangeArrowheads="1"/>
                </p:cNvSpPr>
                <p:nvPr/>
              </p:nvSpPr>
              <p:spPr bwMode="auto">
                <a:xfrm>
                  <a:off x="0" y="787"/>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1" name="Group 32"/>
              <p:cNvGrpSpPr>
                <a:grpSpLocks/>
              </p:cNvGrpSpPr>
              <p:nvPr/>
            </p:nvGrpSpPr>
            <p:grpSpPr bwMode="auto">
              <a:xfrm>
                <a:off x="938" y="787"/>
                <a:ext cx="938" cy="384"/>
                <a:chOff x="938" y="787"/>
                <a:chExt cx="938" cy="384"/>
              </a:xfrm>
            </p:grpSpPr>
            <p:sp>
              <p:nvSpPr>
                <p:cNvPr id="56" name="Rectangle 33"/>
                <p:cNvSpPr>
                  <a:spLocks noChangeArrowheads="1"/>
                </p:cNvSpPr>
                <p:nvPr/>
              </p:nvSpPr>
              <p:spPr bwMode="auto">
                <a:xfrm>
                  <a:off x="981" y="787"/>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400" b="1" dirty="0" smtClean="0">
                      <a:latin typeface="Times New Roman" pitchFamily="18" charset="0"/>
                    </a:rPr>
                    <a:t>4</a:t>
                  </a:r>
                  <a:endParaRPr kumimoji="1" lang="en-US" altLang="zh-CN" sz="2400" dirty="0">
                    <a:latin typeface="Times New Roman" pitchFamily="18" charset="0"/>
                  </a:endParaRPr>
                </a:p>
              </p:txBody>
            </p:sp>
            <p:sp>
              <p:nvSpPr>
                <p:cNvPr id="57" name="Rectangle 34"/>
                <p:cNvSpPr>
                  <a:spLocks noChangeArrowheads="1"/>
                </p:cNvSpPr>
                <p:nvPr/>
              </p:nvSpPr>
              <p:spPr bwMode="auto">
                <a:xfrm>
                  <a:off x="938" y="787"/>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2" name="Group 35"/>
              <p:cNvGrpSpPr>
                <a:grpSpLocks/>
              </p:cNvGrpSpPr>
              <p:nvPr/>
            </p:nvGrpSpPr>
            <p:grpSpPr bwMode="auto">
              <a:xfrm>
                <a:off x="1876" y="787"/>
                <a:ext cx="938" cy="384"/>
                <a:chOff x="1876" y="787"/>
                <a:chExt cx="938" cy="384"/>
              </a:xfrm>
            </p:grpSpPr>
            <p:sp>
              <p:nvSpPr>
                <p:cNvPr id="54" name="Rectangle 36"/>
                <p:cNvSpPr>
                  <a:spLocks noChangeArrowheads="1"/>
                </p:cNvSpPr>
                <p:nvPr/>
              </p:nvSpPr>
              <p:spPr bwMode="auto">
                <a:xfrm>
                  <a:off x="1919" y="787"/>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400" b="1" dirty="0" smtClean="0">
                      <a:latin typeface="Times New Roman" pitchFamily="18" charset="0"/>
                    </a:rPr>
                    <a:t> 0</a:t>
                  </a:r>
                  <a:endParaRPr kumimoji="1" lang="en-US" altLang="zh-CN" sz="2400" dirty="0">
                    <a:latin typeface="Times New Roman" pitchFamily="18" charset="0"/>
                  </a:endParaRPr>
                </a:p>
              </p:txBody>
            </p:sp>
            <p:sp>
              <p:nvSpPr>
                <p:cNvPr id="55" name="Rectangle 37"/>
                <p:cNvSpPr>
                  <a:spLocks noChangeArrowheads="1"/>
                </p:cNvSpPr>
                <p:nvPr/>
              </p:nvSpPr>
              <p:spPr bwMode="auto">
                <a:xfrm>
                  <a:off x="1876" y="787"/>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3" name="Group 38"/>
              <p:cNvGrpSpPr>
                <a:grpSpLocks/>
              </p:cNvGrpSpPr>
              <p:nvPr/>
            </p:nvGrpSpPr>
            <p:grpSpPr bwMode="auto">
              <a:xfrm>
                <a:off x="2814" y="787"/>
                <a:ext cx="938" cy="384"/>
                <a:chOff x="2814" y="787"/>
                <a:chExt cx="938" cy="384"/>
              </a:xfrm>
            </p:grpSpPr>
            <p:sp>
              <p:nvSpPr>
                <p:cNvPr id="52" name="Rectangle 39"/>
                <p:cNvSpPr>
                  <a:spLocks noChangeArrowheads="1"/>
                </p:cNvSpPr>
                <p:nvPr/>
              </p:nvSpPr>
              <p:spPr bwMode="auto">
                <a:xfrm>
                  <a:off x="2857" y="787"/>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1" lang="en-US" altLang="zh-CN" sz="2400" b="1" dirty="0">
                      <a:latin typeface="Times New Roman" pitchFamily="18" charset="0"/>
                    </a:rPr>
                    <a:t>      16</a:t>
                  </a:r>
                  <a:r>
                    <a:rPr kumimoji="1" lang="zh-CN" altLang="en-US" sz="2400" b="1" dirty="0" smtClean="0">
                      <a:latin typeface="Times New Roman" pitchFamily="18" charset="0"/>
                    </a:rPr>
                    <a:t>公斤</a:t>
                  </a:r>
                  <a:endParaRPr kumimoji="1" lang="en-US" altLang="zh-CN" sz="2400" dirty="0">
                    <a:latin typeface="Times New Roman" pitchFamily="18" charset="0"/>
                  </a:endParaRPr>
                </a:p>
              </p:txBody>
            </p:sp>
            <p:sp>
              <p:nvSpPr>
                <p:cNvPr id="53" name="Rectangle 40"/>
                <p:cNvSpPr>
                  <a:spLocks noChangeArrowheads="1"/>
                </p:cNvSpPr>
                <p:nvPr/>
              </p:nvSpPr>
              <p:spPr bwMode="auto">
                <a:xfrm>
                  <a:off x="2814" y="787"/>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6" name="Group 41"/>
              <p:cNvGrpSpPr>
                <a:grpSpLocks/>
              </p:cNvGrpSpPr>
              <p:nvPr/>
            </p:nvGrpSpPr>
            <p:grpSpPr bwMode="auto">
              <a:xfrm>
                <a:off x="0" y="1171"/>
                <a:ext cx="938" cy="384"/>
                <a:chOff x="0" y="1171"/>
                <a:chExt cx="938" cy="384"/>
              </a:xfrm>
            </p:grpSpPr>
            <p:sp>
              <p:nvSpPr>
                <p:cNvPr id="50" name="Rectangle 42"/>
                <p:cNvSpPr>
                  <a:spLocks noChangeArrowheads="1"/>
                </p:cNvSpPr>
                <p:nvPr/>
              </p:nvSpPr>
              <p:spPr bwMode="auto">
                <a:xfrm>
                  <a:off x="43" y="1171"/>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lvl="1" algn="ctr"/>
                  <a:r>
                    <a:rPr kumimoji="1" lang="zh-CN" altLang="en-US" sz="2400" b="1" dirty="0" smtClean="0">
                      <a:latin typeface="Times New Roman" pitchFamily="18" charset="0"/>
                    </a:rPr>
                    <a:t>原材料</a:t>
                  </a:r>
                  <a:r>
                    <a:rPr kumimoji="1" lang="en-US" altLang="zh-CN" sz="2400" b="1" dirty="0" smtClean="0">
                      <a:latin typeface="Times New Roman" pitchFamily="18" charset="0"/>
                    </a:rPr>
                    <a:t>B</a:t>
                  </a:r>
                  <a:endParaRPr kumimoji="1" lang="en-US" altLang="zh-CN" sz="2400" dirty="0">
                    <a:latin typeface="Times New Roman" pitchFamily="18" charset="0"/>
                  </a:endParaRPr>
                </a:p>
              </p:txBody>
            </p:sp>
            <p:sp>
              <p:nvSpPr>
                <p:cNvPr id="51" name="Rectangle 43"/>
                <p:cNvSpPr>
                  <a:spLocks noChangeArrowheads="1"/>
                </p:cNvSpPr>
                <p:nvPr/>
              </p:nvSpPr>
              <p:spPr bwMode="auto">
                <a:xfrm>
                  <a:off x="0" y="1171"/>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7" name="Group 44"/>
              <p:cNvGrpSpPr>
                <a:grpSpLocks/>
              </p:cNvGrpSpPr>
              <p:nvPr/>
            </p:nvGrpSpPr>
            <p:grpSpPr bwMode="auto">
              <a:xfrm>
                <a:off x="938" y="1171"/>
                <a:ext cx="938" cy="384"/>
                <a:chOff x="938" y="1171"/>
                <a:chExt cx="938" cy="384"/>
              </a:xfrm>
            </p:grpSpPr>
            <p:sp>
              <p:nvSpPr>
                <p:cNvPr id="48" name="Rectangle 45"/>
                <p:cNvSpPr>
                  <a:spLocks noChangeArrowheads="1"/>
                </p:cNvSpPr>
                <p:nvPr/>
              </p:nvSpPr>
              <p:spPr bwMode="auto">
                <a:xfrm>
                  <a:off x="981" y="1171"/>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400" b="1" dirty="0" smtClean="0">
                      <a:latin typeface="Times New Roman" pitchFamily="18" charset="0"/>
                    </a:rPr>
                    <a:t>0</a:t>
                  </a:r>
                  <a:endParaRPr kumimoji="1" lang="en-US" altLang="zh-CN" sz="2400" dirty="0">
                    <a:latin typeface="Times New Roman" pitchFamily="18" charset="0"/>
                  </a:endParaRPr>
                </a:p>
              </p:txBody>
            </p:sp>
            <p:sp>
              <p:nvSpPr>
                <p:cNvPr id="49" name="Rectangle 46"/>
                <p:cNvSpPr>
                  <a:spLocks noChangeArrowheads="1"/>
                </p:cNvSpPr>
                <p:nvPr/>
              </p:nvSpPr>
              <p:spPr bwMode="auto">
                <a:xfrm>
                  <a:off x="938" y="1171"/>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8" name="Group 47"/>
              <p:cNvGrpSpPr>
                <a:grpSpLocks/>
              </p:cNvGrpSpPr>
              <p:nvPr/>
            </p:nvGrpSpPr>
            <p:grpSpPr bwMode="auto">
              <a:xfrm>
                <a:off x="1876" y="1171"/>
                <a:ext cx="938" cy="384"/>
                <a:chOff x="1876" y="1171"/>
                <a:chExt cx="938" cy="384"/>
              </a:xfrm>
            </p:grpSpPr>
            <p:sp>
              <p:nvSpPr>
                <p:cNvPr id="46" name="Rectangle 48"/>
                <p:cNvSpPr>
                  <a:spLocks noChangeArrowheads="1"/>
                </p:cNvSpPr>
                <p:nvPr/>
              </p:nvSpPr>
              <p:spPr bwMode="auto">
                <a:xfrm>
                  <a:off x="1919" y="1171"/>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400" b="1" dirty="0">
                      <a:latin typeface="Times New Roman" pitchFamily="18" charset="0"/>
                    </a:rPr>
                    <a:t> </a:t>
                  </a:r>
                  <a:r>
                    <a:rPr kumimoji="1" lang="en-US" altLang="zh-CN" sz="2400" b="1" dirty="0" smtClean="0">
                      <a:latin typeface="Times New Roman" pitchFamily="18" charset="0"/>
                    </a:rPr>
                    <a:t>4</a:t>
                  </a:r>
                  <a:endParaRPr kumimoji="1" lang="en-US" altLang="zh-CN" sz="2400" dirty="0">
                    <a:latin typeface="Times New Roman" pitchFamily="18" charset="0"/>
                  </a:endParaRPr>
                </a:p>
              </p:txBody>
            </p:sp>
            <p:sp>
              <p:nvSpPr>
                <p:cNvPr id="47" name="Rectangle 49"/>
                <p:cNvSpPr>
                  <a:spLocks noChangeArrowheads="1"/>
                </p:cNvSpPr>
                <p:nvPr/>
              </p:nvSpPr>
              <p:spPr bwMode="auto">
                <a:xfrm>
                  <a:off x="1876" y="1171"/>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0" name="Group 50"/>
              <p:cNvGrpSpPr>
                <a:grpSpLocks/>
              </p:cNvGrpSpPr>
              <p:nvPr/>
            </p:nvGrpSpPr>
            <p:grpSpPr bwMode="auto">
              <a:xfrm>
                <a:off x="2814" y="1171"/>
                <a:ext cx="938" cy="384"/>
                <a:chOff x="2814" y="1171"/>
                <a:chExt cx="938" cy="384"/>
              </a:xfrm>
            </p:grpSpPr>
            <p:sp>
              <p:nvSpPr>
                <p:cNvPr id="44" name="Rectangle 51"/>
                <p:cNvSpPr>
                  <a:spLocks noChangeArrowheads="1"/>
                </p:cNvSpPr>
                <p:nvPr/>
              </p:nvSpPr>
              <p:spPr bwMode="auto">
                <a:xfrm>
                  <a:off x="2857" y="1171"/>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1" lang="en-US" altLang="zh-CN" sz="2400" b="1" dirty="0">
                      <a:latin typeface="Times New Roman" pitchFamily="18" charset="0"/>
                    </a:rPr>
                    <a:t>      12</a:t>
                  </a:r>
                  <a:r>
                    <a:rPr kumimoji="1" lang="zh-CN" altLang="en-US" sz="2400" b="1" dirty="0" smtClean="0">
                      <a:latin typeface="Times New Roman" pitchFamily="18" charset="0"/>
                    </a:rPr>
                    <a:t>公斤</a:t>
                  </a:r>
                  <a:endParaRPr kumimoji="1" lang="en-US" altLang="zh-CN" sz="2400" dirty="0">
                    <a:latin typeface="Times New Roman" pitchFamily="18" charset="0"/>
                  </a:endParaRPr>
                </a:p>
              </p:txBody>
            </p:sp>
            <p:sp>
              <p:nvSpPr>
                <p:cNvPr id="45" name="Rectangle 52"/>
                <p:cNvSpPr>
                  <a:spLocks noChangeArrowheads="1"/>
                </p:cNvSpPr>
                <p:nvPr/>
              </p:nvSpPr>
              <p:spPr bwMode="auto">
                <a:xfrm>
                  <a:off x="2814" y="1171"/>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1" name="Group 53"/>
              <p:cNvGrpSpPr>
                <a:grpSpLocks/>
              </p:cNvGrpSpPr>
              <p:nvPr/>
            </p:nvGrpSpPr>
            <p:grpSpPr bwMode="auto">
              <a:xfrm>
                <a:off x="0" y="1555"/>
                <a:ext cx="938" cy="384"/>
                <a:chOff x="0" y="1555"/>
                <a:chExt cx="938" cy="384"/>
              </a:xfrm>
            </p:grpSpPr>
            <p:sp>
              <p:nvSpPr>
                <p:cNvPr id="42" name="Rectangle 54"/>
                <p:cNvSpPr>
                  <a:spLocks noChangeArrowheads="1"/>
                </p:cNvSpPr>
                <p:nvPr/>
              </p:nvSpPr>
              <p:spPr bwMode="auto">
                <a:xfrm>
                  <a:off x="43" y="1555"/>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1" lang="zh-CN" altLang="en-US" sz="2400" b="1" dirty="0" smtClean="0">
                      <a:latin typeface="Times New Roman" pitchFamily="18" charset="0"/>
                    </a:rPr>
                    <a:t>产生</a:t>
                  </a:r>
                  <a:r>
                    <a:rPr kumimoji="1" lang="zh-CN" altLang="en-US" sz="2400" b="1" dirty="0">
                      <a:latin typeface="Times New Roman" pitchFamily="18" charset="0"/>
                    </a:rPr>
                    <a:t>的</a:t>
                  </a:r>
                  <a:r>
                    <a:rPr kumimoji="1" lang="zh-CN" altLang="en-US" sz="2400" b="1" dirty="0" smtClean="0">
                      <a:latin typeface="Times New Roman" pitchFamily="18" charset="0"/>
                    </a:rPr>
                    <a:t>利润</a:t>
                  </a:r>
                  <a:endParaRPr kumimoji="1" lang="en-US" altLang="zh-CN" sz="2400" dirty="0">
                    <a:latin typeface="Times New Roman" pitchFamily="18" charset="0"/>
                  </a:endParaRPr>
                </a:p>
              </p:txBody>
            </p:sp>
            <p:sp>
              <p:nvSpPr>
                <p:cNvPr id="43" name="Rectangle 55"/>
                <p:cNvSpPr>
                  <a:spLocks noChangeArrowheads="1"/>
                </p:cNvSpPr>
                <p:nvPr/>
              </p:nvSpPr>
              <p:spPr bwMode="auto">
                <a:xfrm>
                  <a:off x="0" y="1555"/>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2" name="Group 56"/>
              <p:cNvGrpSpPr>
                <a:grpSpLocks/>
              </p:cNvGrpSpPr>
              <p:nvPr/>
            </p:nvGrpSpPr>
            <p:grpSpPr bwMode="auto">
              <a:xfrm>
                <a:off x="938" y="1555"/>
                <a:ext cx="938" cy="384"/>
                <a:chOff x="938" y="1555"/>
                <a:chExt cx="938" cy="384"/>
              </a:xfrm>
            </p:grpSpPr>
            <p:sp>
              <p:nvSpPr>
                <p:cNvPr id="40" name="Rectangle 57"/>
                <p:cNvSpPr>
                  <a:spLocks noChangeArrowheads="1"/>
                </p:cNvSpPr>
                <p:nvPr/>
              </p:nvSpPr>
              <p:spPr bwMode="auto">
                <a:xfrm>
                  <a:off x="981" y="1555"/>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400" b="1" dirty="0">
                      <a:latin typeface="Times New Roman" pitchFamily="18" charset="0"/>
                    </a:rPr>
                    <a:t> </a:t>
                  </a:r>
                  <a:r>
                    <a:rPr kumimoji="1" lang="en-US" altLang="zh-CN" sz="2400" b="1" dirty="0" smtClean="0">
                      <a:latin typeface="Times New Roman" pitchFamily="18" charset="0"/>
                    </a:rPr>
                    <a:t>2</a:t>
                  </a:r>
                  <a:r>
                    <a:rPr kumimoji="1" lang="zh-CN" altLang="en-US" sz="2400" b="1" dirty="0" smtClean="0">
                      <a:latin typeface="Times New Roman" pitchFamily="18" charset="0"/>
                    </a:rPr>
                    <a:t>元</a:t>
                  </a:r>
                  <a:endParaRPr kumimoji="1" lang="en-US" altLang="zh-CN" sz="2400" dirty="0">
                    <a:latin typeface="Times New Roman" pitchFamily="18" charset="0"/>
                  </a:endParaRPr>
                </a:p>
              </p:txBody>
            </p:sp>
            <p:sp>
              <p:nvSpPr>
                <p:cNvPr id="41" name="Rectangle 58"/>
                <p:cNvSpPr>
                  <a:spLocks noChangeArrowheads="1"/>
                </p:cNvSpPr>
                <p:nvPr/>
              </p:nvSpPr>
              <p:spPr bwMode="auto">
                <a:xfrm>
                  <a:off x="938" y="1555"/>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4" name="Group 59"/>
              <p:cNvGrpSpPr>
                <a:grpSpLocks/>
              </p:cNvGrpSpPr>
              <p:nvPr/>
            </p:nvGrpSpPr>
            <p:grpSpPr bwMode="auto">
              <a:xfrm>
                <a:off x="1876" y="1555"/>
                <a:ext cx="938" cy="384"/>
                <a:chOff x="1876" y="1555"/>
                <a:chExt cx="938" cy="384"/>
              </a:xfrm>
            </p:grpSpPr>
            <p:sp>
              <p:nvSpPr>
                <p:cNvPr id="38" name="Rectangle 60"/>
                <p:cNvSpPr>
                  <a:spLocks noChangeArrowheads="1"/>
                </p:cNvSpPr>
                <p:nvPr/>
              </p:nvSpPr>
              <p:spPr bwMode="auto">
                <a:xfrm>
                  <a:off x="1919" y="1555"/>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400" b="1" dirty="0" smtClean="0">
                      <a:latin typeface="Times New Roman" pitchFamily="18" charset="0"/>
                    </a:rPr>
                    <a:t> </a:t>
                  </a:r>
                  <a:r>
                    <a:rPr kumimoji="1" lang="en-US" altLang="zh-CN" sz="2400" b="1" dirty="0">
                      <a:latin typeface="Times New Roman" pitchFamily="18" charset="0"/>
                    </a:rPr>
                    <a:t>3</a:t>
                  </a:r>
                  <a:r>
                    <a:rPr kumimoji="1" lang="zh-CN" altLang="en-US" sz="2400" b="1" dirty="0" smtClean="0">
                      <a:latin typeface="Times New Roman" pitchFamily="18" charset="0"/>
                    </a:rPr>
                    <a:t>元</a:t>
                  </a:r>
                  <a:endParaRPr kumimoji="1" lang="en-US" altLang="zh-CN" sz="2400" dirty="0">
                    <a:latin typeface="Times New Roman" pitchFamily="18" charset="0"/>
                  </a:endParaRPr>
                </a:p>
              </p:txBody>
            </p:sp>
            <p:sp>
              <p:nvSpPr>
                <p:cNvPr id="39" name="Rectangle 61"/>
                <p:cNvSpPr>
                  <a:spLocks noChangeArrowheads="1"/>
                </p:cNvSpPr>
                <p:nvPr/>
              </p:nvSpPr>
              <p:spPr bwMode="auto">
                <a:xfrm>
                  <a:off x="1876" y="1555"/>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5" name="Group 62"/>
              <p:cNvGrpSpPr>
                <a:grpSpLocks/>
              </p:cNvGrpSpPr>
              <p:nvPr/>
            </p:nvGrpSpPr>
            <p:grpSpPr bwMode="auto">
              <a:xfrm>
                <a:off x="2814" y="1555"/>
                <a:ext cx="938" cy="384"/>
                <a:chOff x="2814" y="1555"/>
                <a:chExt cx="938" cy="384"/>
              </a:xfrm>
            </p:grpSpPr>
            <p:sp>
              <p:nvSpPr>
                <p:cNvPr id="36" name="Rectangle 63"/>
                <p:cNvSpPr>
                  <a:spLocks noChangeArrowheads="1"/>
                </p:cNvSpPr>
                <p:nvPr/>
              </p:nvSpPr>
              <p:spPr bwMode="auto">
                <a:xfrm>
                  <a:off x="2857" y="1555"/>
                  <a:ext cx="8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a:latin typeface="Times New Roman" pitchFamily="18" charset="0"/>
                    </a:rPr>
                    <a:t> </a:t>
                  </a:r>
                </a:p>
                <a:p>
                  <a:pPr algn="just" eaLnBrk="0" hangingPunct="0"/>
                  <a:endParaRPr kumimoji="1" lang="en-US" altLang="zh-CN" sz="2400">
                    <a:latin typeface="Times New Roman" pitchFamily="18" charset="0"/>
                  </a:endParaRPr>
                </a:p>
              </p:txBody>
            </p:sp>
            <p:sp>
              <p:nvSpPr>
                <p:cNvPr id="37" name="Rectangle 64"/>
                <p:cNvSpPr>
                  <a:spLocks noChangeArrowheads="1"/>
                </p:cNvSpPr>
                <p:nvPr/>
              </p:nvSpPr>
              <p:spPr bwMode="auto">
                <a:xfrm>
                  <a:off x="2814" y="1555"/>
                  <a:ext cx="9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sp>
          <p:nvSpPr>
            <p:cNvPr id="10" name="Rectangle 65"/>
            <p:cNvSpPr>
              <a:spLocks noChangeArrowheads="1"/>
            </p:cNvSpPr>
            <p:nvPr/>
          </p:nvSpPr>
          <p:spPr bwMode="auto">
            <a:xfrm>
              <a:off x="-3" y="-3"/>
              <a:ext cx="3758" cy="1945"/>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76" name="矩形 75"/>
          <p:cNvSpPr/>
          <p:nvPr/>
        </p:nvSpPr>
        <p:spPr>
          <a:xfrm>
            <a:off x="9545498" y="3480592"/>
            <a:ext cx="2167125" cy="2246769"/>
          </a:xfrm>
          <a:prstGeom prst="rect">
            <a:avLst/>
          </a:prstGeom>
        </p:spPr>
        <p:txBody>
          <a:bodyPr wrap="square">
            <a:spAutoFit/>
          </a:bodyPr>
          <a:lstStyle/>
          <a:p>
            <a:pPr marL="342891" indent="-342891">
              <a:spcBef>
                <a:spcPct val="50000"/>
              </a:spcBef>
            </a:pPr>
            <a:r>
              <a:rPr kumimoji="1" lang="en-US" altLang="zh-CN" sz="2000" b="1" dirty="0">
                <a:latin typeface="Times New Roman" pitchFamily="18" charset="0"/>
              </a:rPr>
              <a:t>Max z=2X</a:t>
            </a:r>
            <a:r>
              <a:rPr kumimoji="1" lang="en-US" altLang="zh-CN" sz="2000" b="1" baseline="-30000" dirty="0">
                <a:latin typeface="Times New Roman" pitchFamily="18" charset="0"/>
              </a:rPr>
              <a:t>1</a:t>
            </a:r>
            <a:r>
              <a:rPr kumimoji="1" lang="en-US" altLang="zh-CN" sz="2000" b="1" dirty="0">
                <a:latin typeface="Times New Roman" pitchFamily="18" charset="0"/>
              </a:rPr>
              <a:t> +3X</a:t>
            </a:r>
            <a:r>
              <a:rPr kumimoji="1" lang="en-US" altLang="zh-CN" sz="2000" b="1" baseline="-30000" dirty="0">
                <a:latin typeface="Times New Roman" pitchFamily="18" charset="0"/>
              </a:rPr>
              <a:t>2 </a:t>
            </a:r>
          </a:p>
          <a:p>
            <a:pPr marL="342891" indent="-342891">
              <a:spcBef>
                <a:spcPct val="50000"/>
              </a:spcBef>
            </a:pPr>
            <a:r>
              <a:rPr kumimoji="1" lang="en-US" altLang="zh-CN" sz="2000" b="1" dirty="0">
                <a:latin typeface="Times New Roman" pitchFamily="18" charset="0"/>
              </a:rPr>
              <a:t>X</a:t>
            </a:r>
            <a:r>
              <a:rPr kumimoji="1" lang="en-US" altLang="zh-CN" sz="2000" b="1" baseline="-30000" dirty="0">
                <a:latin typeface="Times New Roman" pitchFamily="18" charset="0"/>
              </a:rPr>
              <a:t>1 </a:t>
            </a:r>
            <a:r>
              <a:rPr kumimoji="1" lang="en-US" altLang="zh-CN" sz="2000" b="1" dirty="0">
                <a:latin typeface="Times New Roman" pitchFamily="18" charset="0"/>
              </a:rPr>
              <a:t>+ 2X</a:t>
            </a:r>
            <a:r>
              <a:rPr kumimoji="1" lang="en-US" altLang="zh-CN" sz="2000" b="1" baseline="-30000" dirty="0">
                <a:latin typeface="Times New Roman" pitchFamily="18" charset="0"/>
              </a:rPr>
              <a:t>2 </a:t>
            </a:r>
            <a:r>
              <a:rPr kumimoji="1" lang="zh-CN" altLang="en-US" sz="2000" b="1" dirty="0" smtClean="0">
                <a:latin typeface="Times New Roman" pitchFamily="18" charset="0"/>
              </a:rPr>
              <a:t>≤</a:t>
            </a:r>
            <a:r>
              <a:rPr kumimoji="1" lang="en-US" altLang="zh-CN" sz="2000" b="1" dirty="0" smtClean="0">
                <a:latin typeface="Times New Roman" pitchFamily="18" charset="0"/>
              </a:rPr>
              <a:t> 8</a:t>
            </a:r>
            <a:endParaRPr kumimoji="1" lang="en-US" altLang="zh-CN" sz="2000" dirty="0">
              <a:latin typeface="Times New Roman" pitchFamily="18" charset="0"/>
            </a:endParaRPr>
          </a:p>
          <a:p>
            <a:pPr marL="342891" indent="-342891">
              <a:spcBef>
                <a:spcPct val="50000"/>
              </a:spcBef>
            </a:pPr>
            <a:r>
              <a:rPr kumimoji="1" lang="en-US" altLang="zh-CN" sz="2000" b="1" dirty="0">
                <a:latin typeface="Times New Roman" pitchFamily="18" charset="0"/>
              </a:rPr>
              <a:t> 4X</a:t>
            </a:r>
            <a:r>
              <a:rPr kumimoji="1" lang="en-US" altLang="zh-CN" sz="2000" b="1" baseline="-30000" dirty="0">
                <a:latin typeface="Times New Roman" pitchFamily="18" charset="0"/>
              </a:rPr>
              <a:t>1 </a:t>
            </a:r>
            <a:r>
              <a:rPr kumimoji="1" lang="zh-CN" altLang="en-US" sz="2000" b="1" dirty="0">
                <a:latin typeface="Times New Roman" pitchFamily="18" charset="0"/>
              </a:rPr>
              <a:t>≤ </a:t>
            </a:r>
            <a:r>
              <a:rPr kumimoji="1" lang="en-US" altLang="zh-CN" sz="2000" b="1" dirty="0" smtClean="0">
                <a:latin typeface="Times New Roman" pitchFamily="18" charset="0"/>
              </a:rPr>
              <a:t>16 </a:t>
            </a:r>
            <a:endParaRPr kumimoji="1" lang="en-US" altLang="zh-CN" sz="2000" b="1" dirty="0">
              <a:latin typeface="Times New Roman" pitchFamily="18" charset="0"/>
            </a:endParaRPr>
          </a:p>
          <a:p>
            <a:pPr marL="342891" indent="-342891">
              <a:spcBef>
                <a:spcPct val="50000"/>
              </a:spcBef>
            </a:pPr>
            <a:r>
              <a:rPr kumimoji="1" lang="en-US" altLang="zh-CN" sz="2000" b="1" dirty="0">
                <a:latin typeface="Times New Roman" pitchFamily="18" charset="0"/>
              </a:rPr>
              <a:t> </a:t>
            </a:r>
            <a:r>
              <a:rPr kumimoji="1" lang="en-US" altLang="zh-CN" sz="2000" b="1" dirty="0" smtClean="0">
                <a:latin typeface="Times New Roman" pitchFamily="18" charset="0"/>
              </a:rPr>
              <a:t>4X</a:t>
            </a:r>
            <a:r>
              <a:rPr kumimoji="1" lang="en-US" altLang="zh-CN" sz="2000" b="1" baseline="-30000" dirty="0" smtClean="0">
                <a:latin typeface="Times New Roman" pitchFamily="18" charset="0"/>
              </a:rPr>
              <a:t>2 </a:t>
            </a:r>
            <a:r>
              <a:rPr kumimoji="1" lang="zh-CN" altLang="en-US" sz="2000" b="1" dirty="0" smtClean="0">
                <a:latin typeface="Times New Roman" pitchFamily="18" charset="0"/>
              </a:rPr>
              <a:t> </a:t>
            </a:r>
            <a:r>
              <a:rPr kumimoji="1" lang="zh-CN" altLang="en-US" sz="2000" b="1" dirty="0">
                <a:latin typeface="Times New Roman" pitchFamily="18" charset="0"/>
              </a:rPr>
              <a:t>≤ </a:t>
            </a:r>
            <a:r>
              <a:rPr kumimoji="1" lang="en-US" altLang="zh-CN" sz="2000" b="1" dirty="0" smtClean="0">
                <a:latin typeface="Times New Roman" pitchFamily="18" charset="0"/>
              </a:rPr>
              <a:t>12</a:t>
            </a:r>
          </a:p>
          <a:p>
            <a:pPr marL="342891" indent="-342891">
              <a:spcBef>
                <a:spcPct val="50000"/>
              </a:spcBef>
            </a:pPr>
            <a:r>
              <a:rPr kumimoji="1" lang="en-US" altLang="zh-CN" sz="2000" b="1" dirty="0" smtClean="0">
                <a:latin typeface="Times New Roman" pitchFamily="18" charset="0"/>
              </a:rPr>
              <a:t>X</a:t>
            </a:r>
            <a:r>
              <a:rPr kumimoji="1" lang="en-US" altLang="zh-CN" sz="2000" b="1" baseline="-30000" dirty="0" smtClean="0">
                <a:latin typeface="Times New Roman" pitchFamily="18" charset="0"/>
              </a:rPr>
              <a:t>1</a:t>
            </a:r>
            <a:r>
              <a:rPr kumimoji="1" lang="zh-CN" altLang="en-US" sz="2000" b="1" dirty="0" smtClean="0">
                <a:latin typeface="Times New Roman" pitchFamily="18" charset="0"/>
              </a:rPr>
              <a:t>≥</a:t>
            </a:r>
            <a:r>
              <a:rPr kumimoji="1" lang="en-US" altLang="zh-CN" sz="2000" b="1" dirty="0" smtClean="0">
                <a:latin typeface="Times New Roman" pitchFamily="18" charset="0"/>
              </a:rPr>
              <a:t>0</a:t>
            </a:r>
            <a:r>
              <a:rPr kumimoji="1" lang="en-US" altLang="zh-CN" sz="2000" dirty="0" smtClean="0">
                <a:latin typeface="Times New Roman" pitchFamily="18" charset="0"/>
              </a:rPr>
              <a:t>    </a:t>
            </a:r>
            <a:r>
              <a:rPr kumimoji="1" lang="en-US" altLang="zh-CN" sz="2000" b="1" dirty="0" smtClean="0">
                <a:latin typeface="Times New Roman" pitchFamily="18" charset="0"/>
              </a:rPr>
              <a:t>X</a:t>
            </a:r>
            <a:r>
              <a:rPr kumimoji="1" lang="en-US" altLang="zh-CN" sz="2000" b="1" baseline="-30000" dirty="0" smtClean="0">
                <a:latin typeface="Times New Roman" pitchFamily="18" charset="0"/>
              </a:rPr>
              <a:t>2</a:t>
            </a:r>
            <a:r>
              <a:rPr kumimoji="1" lang="zh-CN" altLang="en-US" sz="2000" b="1" dirty="0">
                <a:latin typeface="Times New Roman" pitchFamily="18" charset="0"/>
              </a:rPr>
              <a:t> ≥ </a:t>
            </a:r>
            <a:r>
              <a:rPr kumimoji="1" lang="en-US" altLang="zh-CN" sz="2000" b="1" dirty="0" smtClean="0">
                <a:latin typeface="Times New Roman" pitchFamily="18" charset="0"/>
              </a:rPr>
              <a:t>0</a:t>
            </a:r>
            <a:endParaRPr lang="zh-CN" altLang="en-US" sz="2000" dirty="0"/>
          </a:p>
        </p:txBody>
      </p:sp>
    </p:spTree>
    <p:extLst>
      <p:ext uri="{BB962C8B-B14F-4D97-AF65-F5344CB8AC3E}">
        <p14:creationId xmlns:p14="http://schemas.microsoft.com/office/powerpoint/2010/main" val="2942191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57335" y="1484784"/>
            <a:ext cx="9126299" cy="2086725"/>
          </a:xfrm>
          <a:prstGeom prst="rect">
            <a:avLst/>
          </a:prstGeom>
        </p:spPr>
        <p:txBody>
          <a:bodyPr wrap="square">
            <a:spAutoFit/>
          </a:bodyPr>
          <a:lstStyle/>
          <a:p>
            <a:pPr algn="just">
              <a:lnSpc>
                <a:spcPct val="150000"/>
              </a:lnSpc>
              <a:defRPr/>
            </a:pPr>
            <a:r>
              <a:rPr lang="zh-CN" altLang="en-US" sz="2400" b="1" kern="100" dirty="0">
                <a:solidFill>
                  <a:schemeClr val="accent1">
                    <a:lumMod val="60000"/>
                    <a:lumOff val="40000"/>
                  </a:schemeClr>
                </a:solidFill>
                <a:latin typeface="微软雅黑" panose="020B0503020204020204" pitchFamily="34" charset="-122"/>
                <a:ea typeface="微软雅黑" panose="020B0503020204020204" pitchFamily="34" charset="-122"/>
              </a:rPr>
              <a:t>对偶问题：</a:t>
            </a:r>
            <a:r>
              <a:rPr lang="zh-CN" altLang="en-US" sz="2400" b="1" kern="100" dirty="0">
                <a:latin typeface="微软雅黑" panose="020B0503020204020204" pitchFamily="34" charset="-122"/>
                <a:ea typeface="微软雅黑" panose="020B0503020204020204" pitchFamily="34" charset="-122"/>
              </a:rPr>
              <a:t>资源价格问题</a:t>
            </a:r>
            <a:endParaRPr lang="en-US" altLang="zh-CN" sz="2400" b="1" kern="100" dirty="0">
              <a:latin typeface="微软雅黑" panose="020B0503020204020204" pitchFamily="34" charset="-122"/>
              <a:ea typeface="微软雅黑" panose="020B0503020204020204" pitchFamily="34" charset="-122"/>
            </a:endParaRPr>
          </a:p>
          <a:p>
            <a:pPr marL="342891" indent="-342891">
              <a:spcBef>
                <a:spcPct val="20000"/>
              </a:spcBef>
            </a:pPr>
            <a:r>
              <a:rPr kumimoji="1" lang="zh-CN" altLang="en-US" sz="2400" b="1" dirty="0">
                <a:latin typeface="宋体" charset="-122"/>
              </a:rPr>
              <a:t>决策者若将企业的所有资源出租或外售，他应该出价多少</a:t>
            </a:r>
            <a:r>
              <a:rPr kumimoji="1" lang="en-US" altLang="zh-CN" sz="2400" b="1" dirty="0">
                <a:latin typeface="宋体" charset="-122"/>
              </a:rPr>
              <a:t>?</a:t>
            </a:r>
          </a:p>
          <a:p>
            <a:pPr marL="342891" indent="-342891">
              <a:spcBef>
                <a:spcPct val="20000"/>
              </a:spcBef>
            </a:pPr>
            <a:r>
              <a:rPr kumimoji="1" lang="zh-CN" altLang="en-US" sz="2400" b="1" dirty="0">
                <a:latin typeface="宋体" charset="-122"/>
              </a:rPr>
              <a:t>资源在生产获利中起了多大的作用？资源的价值？</a:t>
            </a:r>
            <a:endParaRPr kumimoji="1" lang="en-US" altLang="zh-CN" sz="2400" b="1" dirty="0">
              <a:latin typeface="宋体" charset="-122"/>
            </a:endParaRPr>
          </a:p>
          <a:p>
            <a:pPr algn="just">
              <a:lnSpc>
                <a:spcPct val="150000"/>
              </a:lnSpc>
              <a:defRPr/>
            </a:pPr>
            <a:endParaRPr lang="en-US" altLang="zh-CN" sz="2400" b="1" kern="1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0" y="283716"/>
            <a:ext cx="8112224" cy="814064"/>
            <a:chOff x="0" y="342900"/>
            <a:chExt cx="7600370" cy="723900"/>
          </a:xfrm>
        </p:grpSpPr>
        <p:sp>
          <p:nvSpPr>
            <p:cNvPr id="25" name="矩形 24"/>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1"/>
            <p:cNvSpPr>
              <a:spLocks noChangeArrowheads="1"/>
            </p:cNvSpPr>
            <p:nvPr/>
          </p:nvSpPr>
          <p:spPr bwMode="auto">
            <a:xfrm>
              <a:off x="520700" y="474663"/>
              <a:ext cx="2768226"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引例：资源价格问题</a:t>
              </a:r>
              <a:endParaRPr lang="zh-CN" altLang="en-US" sz="2400" dirty="0">
                <a:solidFill>
                  <a:schemeClr val="bg1"/>
                </a:solidFill>
              </a:endParaRPr>
            </a:p>
          </p:txBody>
        </p:sp>
      </p:grpSp>
      <p:sp>
        <p:nvSpPr>
          <p:cNvPr id="2" name="矩形 1"/>
          <p:cNvSpPr/>
          <p:nvPr/>
        </p:nvSpPr>
        <p:spPr>
          <a:xfrm>
            <a:off x="8544272" y="3429002"/>
            <a:ext cx="3888432" cy="1785104"/>
          </a:xfrm>
          <a:prstGeom prst="rect">
            <a:avLst/>
          </a:prstGeom>
        </p:spPr>
        <p:txBody>
          <a:bodyPr wrap="square">
            <a:spAutoFit/>
          </a:bodyPr>
          <a:lstStyle/>
          <a:p>
            <a:pPr marL="342891" indent="-342891">
              <a:spcBef>
                <a:spcPct val="50000"/>
              </a:spcBef>
            </a:pPr>
            <a:r>
              <a:rPr kumimoji="1" lang="zh-CN" altLang="en-US" sz="2000" b="1" dirty="0">
                <a:latin typeface="Times New Roman" pitchFamily="18" charset="0"/>
              </a:rPr>
              <a:t> </a:t>
            </a:r>
            <a:r>
              <a:rPr kumimoji="1" lang="es-ES" altLang="zh-CN" sz="2000" b="1" dirty="0">
                <a:latin typeface="Times New Roman" pitchFamily="18" charset="0"/>
              </a:rPr>
              <a:t>Min  8Y</a:t>
            </a:r>
            <a:r>
              <a:rPr kumimoji="1" lang="es-ES" altLang="zh-CN" sz="2000" b="1" baseline="-25000" dirty="0">
                <a:latin typeface="Times New Roman" pitchFamily="18" charset="0"/>
              </a:rPr>
              <a:t>1</a:t>
            </a:r>
            <a:r>
              <a:rPr kumimoji="1" lang="es-ES" altLang="zh-CN" sz="2000" b="1" dirty="0">
                <a:latin typeface="Times New Roman" pitchFamily="18" charset="0"/>
              </a:rPr>
              <a:t> +16Y</a:t>
            </a:r>
            <a:r>
              <a:rPr kumimoji="1" lang="es-ES" altLang="zh-CN" sz="2000" b="1" baseline="-25000" dirty="0">
                <a:latin typeface="Times New Roman" pitchFamily="18" charset="0"/>
              </a:rPr>
              <a:t>2</a:t>
            </a:r>
            <a:r>
              <a:rPr kumimoji="1" lang="es-ES" altLang="zh-CN" sz="2000" b="1" dirty="0">
                <a:latin typeface="Times New Roman" pitchFamily="18" charset="0"/>
              </a:rPr>
              <a:t>+12Y</a:t>
            </a:r>
            <a:r>
              <a:rPr kumimoji="1" lang="es-ES" altLang="zh-CN" sz="2000" b="1" baseline="-25000" dirty="0">
                <a:latin typeface="Times New Roman" pitchFamily="18" charset="0"/>
              </a:rPr>
              <a:t>3</a:t>
            </a:r>
          </a:p>
          <a:p>
            <a:pPr marL="342891" indent="-342891">
              <a:spcBef>
                <a:spcPct val="50000"/>
              </a:spcBef>
            </a:pPr>
            <a:r>
              <a:rPr kumimoji="1" lang="es-ES" altLang="zh-CN" sz="2000" b="1" dirty="0">
                <a:latin typeface="Times New Roman" pitchFamily="18" charset="0"/>
              </a:rPr>
              <a:t>             Y</a:t>
            </a:r>
            <a:r>
              <a:rPr kumimoji="1" lang="es-ES" altLang="zh-CN" sz="2000" b="1" baseline="-25000" dirty="0">
                <a:latin typeface="Times New Roman" pitchFamily="18" charset="0"/>
              </a:rPr>
              <a:t>1 </a:t>
            </a:r>
            <a:r>
              <a:rPr kumimoji="1" lang="es-ES" altLang="zh-CN" sz="2000" b="1" dirty="0">
                <a:latin typeface="Times New Roman" pitchFamily="18" charset="0"/>
              </a:rPr>
              <a:t>+4Y</a:t>
            </a:r>
            <a:r>
              <a:rPr kumimoji="1" lang="es-ES" altLang="zh-CN" sz="2000" b="1" baseline="-25000" dirty="0">
                <a:latin typeface="Times New Roman" pitchFamily="18" charset="0"/>
              </a:rPr>
              <a:t>2</a:t>
            </a:r>
            <a:r>
              <a:rPr kumimoji="1" lang="es-ES" altLang="zh-CN" sz="2000" b="1" dirty="0">
                <a:latin typeface="Times New Roman" pitchFamily="18" charset="0"/>
              </a:rPr>
              <a:t> </a:t>
            </a:r>
            <a:r>
              <a:rPr kumimoji="1" lang="es-ES" altLang="zh-CN" sz="2000" b="1" dirty="0" smtClean="0">
                <a:latin typeface="Times New Roman" pitchFamily="18" charset="0"/>
              </a:rPr>
              <a:t>              </a:t>
            </a:r>
            <a:r>
              <a:rPr kumimoji="1" lang="zh-CN" altLang="en-US" sz="2000" b="1" dirty="0" smtClean="0">
                <a:latin typeface="Times New Roman" pitchFamily="18" charset="0"/>
              </a:rPr>
              <a:t>≥ </a:t>
            </a:r>
            <a:r>
              <a:rPr kumimoji="1" lang="es-ES" altLang="zh-CN" sz="2000" b="1" dirty="0" smtClean="0">
                <a:latin typeface="Times New Roman" pitchFamily="18" charset="0"/>
              </a:rPr>
              <a:t>2</a:t>
            </a:r>
            <a:endParaRPr kumimoji="1" lang="es-ES" altLang="zh-CN" sz="2000" b="1" dirty="0">
              <a:latin typeface="Times New Roman" pitchFamily="18" charset="0"/>
            </a:endParaRPr>
          </a:p>
          <a:p>
            <a:pPr marL="342891" indent="-342891">
              <a:spcBef>
                <a:spcPct val="50000"/>
              </a:spcBef>
            </a:pPr>
            <a:r>
              <a:rPr kumimoji="1" lang="es-ES" altLang="zh-CN" sz="2000" b="1" dirty="0">
                <a:latin typeface="Times New Roman" pitchFamily="18" charset="0"/>
              </a:rPr>
              <a:t>             2Y</a:t>
            </a:r>
            <a:r>
              <a:rPr kumimoji="1" lang="es-ES" altLang="zh-CN" sz="2000" b="1" baseline="-25000" dirty="0">
                <a:latin typeface="Times New Roman" pitchFamily="18" charset="0"/>
              </a:rPr>
              <a:t>1 </a:t>
            </a:r>
            <a:r>
              <a:rPr kumimoji="1" lang="es-ES" altLang="zh-CN" sz="2000" b="1" dirty="0">
                <a:latin typeface="Times New Roman" pitchFamily="18" charset="0"/>
              </a:rPr>
              <a:t>            +4Y</a:t>
            </a:r>
            <a:r>
              <a:rPr kumimoji="1" lang="es-ES" altLang="zh-CN" sz="2000" b="1" baseline="-25000" dirty="0">
                <a:latin typeface="Times New Roman" pitchFamily="18" charset="0"/>
              </a:rPr>
              <a:t>3</a:t>
            </a:r>
            <a:r>
              <a:rPr kumimoji="1" lang="es-ES" altLang="zh-CN" sz="2000" b="1" dirty="0">
                <a:latin typeface="Times New Roman" pitchFamily="18" charset="0"/>
              </a:rPr>
              <a:t> </a:t>
            </a:r>
            <a:r>
              <a:rPr kumimoji="1" lang="zh-CN" altLang="en-US" sz="2000" b="1" dirty="0">
                <a:latin typeface="Times New Roman" pitchFamily="18" charset="0"/>
              </a:rPr>
              <a:t>≥ </a:t>
            </a:r>
            <a:r>
              <a:rPr kumimoji="1" lang="es-ES" altLang="zh-CN" sz="2000" b="1" dirty="0" smtClean="0">
                <a:latin typeface="Times New Roman" pitchFamily="18" charset="0"/>
              </a:rPr>
              <a:t>3 </a:t>
            </a:r>
            <a:endParaRPr kumimoji="1" lang="es-ES" altLang="zh-CN" sz="2000" b="1" dirty="0">
              <a:latin typeface="Times New Roman" pitchFamily="18" charset="0"/>
            </a:endParaRPr>
          </a:p>
          <a:p>
            <a:pPr marL="342891" indent="-342891">
              <a:spcBef>
                <a:spcPct val="50000"/>
              </a:spcBef>
            </a:pPr>
            <a:r>
              <a:rPr kumimoji="1" lang="es-ES" altLang="zh-CN" sz="2000" b="1" dirty="0">
                <a:latin typeface="Times New Roman" pitchFamily="18" charset="0"/>
              </a:rPr>
              <a:t>             Y</a:t>
            </a:r>
            <a:r>
              <a:rPr kumimoji="1" lang="es-ES" altLang="zh-CN" sz="2000" b="1" baseline="-25000" dirty="0">
                <a:latin typeface="Times New Roman" pitchFamily="18" charset="0"/>
              </a:rPr>
              <a:t>1</a:t>
            </a:r>
            <a:r>
              <a:rPr kumimoji="1" lang="es-ES" altLang="zh-CN" sz="2000" b="1" dirty="0">
                <a:latin typeface="Times New Roman" pitchFamily="18" charset="0"/>
              </a:rPr>
              <a:t> , Y</a:t>
            </a:r>
            <a:r>
              <a:rPr kumimoji="1" lang="es-ES" altLang="zh-CN" sz="2000" b="1" baseline="-25000" dirty="0">
                <a:latin typeface="Times New Roman" pitchFamily="18" charset="0"/>
              </a:rPr>
              <a:t>2</a:t>
            </a:r>
            <a:r>
              <a:rPr kumimoji="1" lang="es-ES" altLang="zh-CN" sz="2000" b="1" dirty="0">
                <a:latin typeface="Times New Roman" pitchFamily="18" charset="0"/>
              </a:rPr>
              <a:t>, Y</a:t>
            </a:r>
            <a:r>
              <a:rPr kumimoji="1" lang="es-ES" altLang="zh-CN" sz="2000" b="1" baseline="-25000" dirty="0">
                <a:latin typeface="Times New Roman" pitchFamily="18" charset="0"/>
              </a:rPr>
              <a:t>3</a:t>
            </a:r>
            <a:r>
              <a:rPr kumimoji="1" lang="es-ES" altLang="zh-CN" sz="2000" b="1" dirty="0">
                <a:latin typeface="Times New Roman" pitchFamily="18" charset="0"/>
              </a:rPr>
              <a:t> </a:t>
            </a:r>
            <a:r>
              <a:rPr kumimoji="1" lang="zh-CN" altLang="en-US" sz="2000" b="1" dirty="0">
                <a:latin typeface="Times New Roman" pitchFamily="18" charset="0"/>
              </a:rPr>
              <a:t>≥ </a:t>
            </a:r>
            <a:r>
              <a:rPr kumimoji="1" lang="es-ES" altLang="zh-CN" sz="2000" b="1" dirty="0" smtClean="0">
                <a:latin typeface="Times New Roman" pitchFamily="18" charset="0"/>
              </a:rPr>
              <a:t>0</a:t>
            </a:r>
            <a:endParaRPr kumimoji="1" lang="es-ES" altLang="zh-CN" sz="2000" b="1" dirty="0">
              <a:latin typeface="Times New Roman" pitchFamily="18" charset="0"/>
            </a:endParaRPr>
          </a:p>
        </p:txBody>
      </p:sp>
      <p:graphicFrame>
        <p:nvGraphicFramePr>
          <p:cNvPr id="76" name="Group 46"/>
          <p:cNvGraphicFramePr>
            <a:graphicFrameLocks noGrp="1"/>
          </p:cNvGraphicFramePr>
          <p:nvPr>
            <p:extLst>
              <p:ext uri="{D42A27DB-BD31-4B8C-83A1-F6EECF244321}">
                <p14:modId xmlns:p14="http://schemas.microsoft.com/office/powerpoint/2010/main" val="650202689"/>
              </p:ext>
            </p:extLst>
          </p:nvPr>
        </p:nvGraphicFramePr>
        <p:xfrm>
          <a:off x="623392" y="3212977"/>
          <a:ext cx="7920880" cy="3233742"/>
        </p:xfrm>
        <a:graphic>
          <a:graphicData uri="http://schemas.openxmlformats.org/drawingml/2006/table">
            <a:tbl>
              <a:tblPr/>
              <a:tblGrid>
                <a:gridCol w="2376264">
                  <a:extLst>
                    <a:ext uri="{9D8B030D-6E8A-4147-A177-3AD203B41FA5}">
                      <a16:colId xmlns:a16="http://schemas.microsoft.com/office/drawing/2014/main" val="20000"/>
                    </a:ext>
                  </a:extLst>
                </a:gridCol>
                <a:gridCol w="1461285">
                  <a:extLst>
                    <a:ext uri="{9D8B030D-6E8A-4147-A177-3AD203B41FA5}">
                      <a16:colId xmlns:a16="http://schemas.microsoft.com/office/drawing/2014/main" val="20001"/>
                    </a:ext>
                  </a:extLst>
                </a:gridCol>
                <a:gridCol w="1211647">
                  <a:extLst>
                    <a:ext uri="{9D8B030D-6E8A-4147-A177-3AD203B41FA5}">
                      <a16:colId xmlns:a16="http://schemas.microsoft.com/office/drawing/2014/main" val="20002"/>
                    </a:ext>
                  </a:extLst>
                </a:gridCol>
                <a:gridCol w="1009035">
                  <a:extLst>
                    <a:ext uri="{9D8B030D-6E8A-4147-A177-3AD203B41FA5}">
                      <a16:colId xmlns:a16="http://schemas.microsoft.com/office/drawing/2014/main" val="20003"/>
                    </a:ext>
                  </a:extLst>
                </a:gridCol>
                <a:gridCol w="1862649">
                  <a:extLst>
                    <a:ext uri="{9D8B030D-6E8A-4147-A177-3AD203B41FA5}">
                      <a16:colId xmlns:a16="http://schemas.microsoft.com/office/drawing/2014/main" val="20004"/>
                    </a:ext>
                  </a:extLst>
                </a:gridCol>
              </a:tblGrid>
              <a:tr h="79894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 </a:t>
                      </a:r>
                      <a:r>
                        <a:rPr kumimoji="0" lang="zh-CN" altLang="en-US" sz="2000" b="1" i="0" u="none" strike="noStrike" cap="none" normalizeH="0" baseline="0" dirty="0">
                          <a:ln>
                            <a:noFill/>
                          </a:ln>
                          <a:solidFill>
                            <a:schemeClr val="tx1"/>
                          </a:solidFill>
                          <a:effectLst/>
                          <a:latin typeface="Arial" charset="0"/>
                          <a:ea typeface="宋体" charset="-122"/>
                        </a:rPr>
                        <a:t>单位产品消耗资源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产品</a:t>
                      </a:r>
                      <a:r>
                        <a:rPr kumimoji="0" lang="en-US" altLang="zh-CN" sz="2000" b="1" i="0" u="none" strike="noStrike" cap="none" normalizeH="0" baseline="0" dirty="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产品</a:t>
                      </a:r>
                      <a:r>
                        <a:rPr kumimoji="0" lang="en-US" altLang="zh-CN" sz="2000" b="1" i="0" u="none" strike="noStrike" cap="none" normalizeH="0" baseline="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资源</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约束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对偶决策变量</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单位资源定价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76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设备</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原料 </a:t>
                      </a:r>
                      <a:r>
                        <a:rPr kumimoji="0" lang="en-US" altLang="zh-CN" sz="2000" b="1" i="0" u="none" strike="noStrike" cap="none" normalizeH="0" baseline="0">
                          <a:ln>
                            <a:noFill/>
                          </a:ln>
                          <a:solidFill>
                            <a:schemeClr val="tx1"/>
                          </a:solidFill>
                          <a:effectLst/>
                          <a:latin typeface="Arial" charset="0"/>
                          <a:ea typeface="宋体" charset="-122"/>
                        </a:rPr>
                        <a:t>A</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原料 </a:t>
                      </a:r>
                      <a:r>
                        <a:rPr kumimoji="0" lang="en-US" altLang="zh-CN" sz="2000" b="1" i="0" u="none" strike="noStrike" cap="none" normalizeH="0" baseline="0">
                          <a:ln>
                            <a:noFill/>
                          </a:ln>
                          <a:solidFill>
                            <a:schemeClr val="tx1"/>
                          </a:solidFill>
                          <a:effectLst/>
                          <a:latin typeface="Arial"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y</a:t>
                      </a:r>
                      <a:r>
                        <a:rPr kumimoji="0" lang="en-US" altLang="zh-CN" sz="2000" b="1" i="0" u="none" strike="noStrike" cap="none" normalizeH="0" baseline="-25000" dirty="0">
                          <a:ln>
                            <a:noFill/>
                          </a:ln>
                          <a:solidFill>
                            <a:schemeClr val="tx1"/>
                          </a:solidFill>
                          <a:effectLst/>
                          <a:latin typeface="Arial" charset="0"/>
                          <a:ea typeface="宋体" charset="-122"/>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y</a:t>
                      </a:r>
                      <a:r>
                        <a:rPr kumimoji="0" lang="en-US" altLang="zh-CN" sz="2000" b="1" i="0" u="none" strike="noStrike" cap="none" normalizeH="0" baseline="-25000" dirty="0">
                          <a:ln>
                            <a:noFill/>
                          </a:ln>
                          <a:solidFill>
                            <a:schemeClr val="tx1"/>
                          </a:solidFill>
                          <a:effectLst/>
                          <a:latin typeface="Arial" charset="0"/>
                          <a:ea typeface="宋体" charset="-122"/>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y</a:t>
                      </a:r>
                      <a:r>
                        <a:rPr kumimoji="0" lang="en-US" altLang="zh-CN" sz="2000" b="1" i="0" u="none" strike="noStrike" cap="none" normalizeH="0" baseline="-25000" dirty="0">
                          <a:ln>
                            <a:noFill/>
                          </a:ln>
                          <a:solidFill>
                            <a:schemeClr val="tx1"/>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55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单位产品利润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r>
                        <a:rPr kumimoji="0" lang="zh-CN" altLang="en-US" sz="2000" b="1" i="0" u="none" strike="noStrike" cap="none" normalizeH="0" baseline="0">
                          <a:ln>
                            <a:noFill/>
                          </a:ln>
                          <a:solidFill>
                            <a:schemeClr val="tx1"/>
                          </a:solidFill>
                          <a:effectLst/>
                          <a:latin typeface="Arial" charset="0"/>
                          <a:ea typeface="宋体" charset="-122"/>
                        </a:rPr>
                        <a:t>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3</a:t>
                      </a:r>
                      <a:r>
                        <a:rPr kumimoji="0" lang="zh-CN" altLang="en-US" sz="2000" b="1" i="0" u="none" strike="noStrike" cap="none" normalizeH="0" baseline="0">
                          <a:ln>
                            <a:noFill/>
                          </a:ln>
                          <a:solidFill>
                            <a:schemeClr val="tx1"/>
                          </a:solidFill>
                          <a:effectLst/>
                          <a:latin typeface="Arial" charset="0"/>
                          <a:ea typeface="宋体" charset="-122"/>
                        </a:rPr>
                        <a:t>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48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原问题决策变量</a:t>
                      </a:r>
                      <a:endParaRPr kumimoji="0" lang="en-US" altLang="zh-CN"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各产品产量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x</a:t>
                      </a:r>
                      <a:r>
                        <a:rPr kumimoji="0" lang="en-US" altLang="zh-CN" sz="2000" b="1" i="0" u="none" strike="noStrike" cap="none" normalizeH="0" baseline="-25000" dirty="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x</a:t>
                      </a:r>
                      <a:r>
                        <a:rPr kumimoji="0" lang="en-US" altLang="zh-CN" sz="2000" b="1" i="0" u="none" strike="noStrike" cap="none" normalizeH="0" baseline="-25000" dirty="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3188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343472" y="1124746"/>
            <a:ext cx="3528392" cy="5853910"/>
          </a:xfrm>
          <a:prstGeom prst="rect">
            <a:avLst/>
          </a:prstGeom>
        </p:spPr>
        <p:txBody>
          <a:bodyPr wrap="square">
            <a:spAutoFit/>
          </a:bodyPr>
          <a:lstStyle/>
          <a:p>
            <a:pPr marL="342891" indent="-342891" algn="ctr">
              <a:spcBef>
                <a:spcPct val="20000"/>
              </a:spcBef>
            </a:pPr>
            <a:r>
              <a:rPr lang="zh-CN" altLang="en-US" sz="2400" b="1" kern="100" dirty="0">
                <a:solidFill>
                  <a:schemeClr val="accent1">
                    <a:lumMod val="60000"/>
                    <a:lumOff val="40000"/>
                  </a:schemeClr>
                </a:solidFill>
                <a:latin typeface="微软雅黑" panose="020B0503020204020204" pitchFamily="34" charset="-122"/>
                <a:ea typeface="微软雅黑" panose="020B0503020204020204" pitchFamily="34" charset="-122"/>
              </a:rPr>
              <a:t>原问题</a:t>
            </a:r>
            <a:endParaRPr kumimoji="1" lang="en-US" altLang="zh-CN" sz="2400" b="1" dirty="0">
              <a:latin typeface="宋体" charset="-122"/>
            </a:endParaRPr>
          </a:p>
          <a:p>
            <a:pPr marL="342891" indent="-342891">
              <a:spcBef>
                <a:spcPct val="20000"/>
              </a:spcBef>
            </a:pPr>
            <a:r>
              <a:rPr kumimoji="1" lang="zh-CN" altLang="en-US" sz="2400" b="1" dirty="0">
                <a:latin typeface="宋体" charset="-122"/>
              </a:rPr>
              <a:t>生产者追求利润最大</a:t>
            </a:r>
            <a:endParaRPr kumimoji="1" lang="en-US" altLang="zh-CN" sz="2400" b="1" dirty="0">
              <a:latin typeface="宋体" charset="-122"/>
            </a:endParaRPr>
          </a:p>
          <a:p>
            <a:pPr marL="342891" indent="-342891">
              <a:spcBef>
                <a:spcPct val="20000"/>
              </a:spcBef>
            </a:pPr>
            <a:r>
              <a:rPr kumimoji="1" lang="en-US" altLang="zh-CN" sz="2400" b="1" dirty="0">
                <a:latin typeface="宋体" charset="-122"/>
              </a:rPr>
              <a:t>St.</a:t>
            </a:r>
            <a:r>
              <a:rPr kumimoji="1" lang="zh-CN" altLang="en-US" sz="2400" b="1" dirty="0">
                <a:latin typeface="宋体" charset="-122"/>
              </a:rPr>
              <a:t>资源</a:t>
            </a:r>
            <a:r>
              <a:rPr kumimoji="1" lang="zh-CN" altLang="en-US" sz="2400" b="1" dirty="0" smtClean="0">
                <a:latin typeface="宋体" charset="-122"/>
              </a:rPr>
              <a:t>约束</a:t>
            </a:r>
            <a:r>
              <a:rPr kumimoji="1" lang="en-US" altLang="zh-CN" sz="2400" b="1" dirty="0" smtClean="0">
                <a:latin typeface="宋体" charset="-122"/>
              </a:rPr>
              <a:t>  </a:t>
            </a:r>
            <a:r>
              <a:rPr kumimoji="1" lang="zh-CN" altLang="en-US" sz="2400" b="1" dirty="0">
                <a:latin typeface="宋体" charset="-122"/>
              </a:rPr>
              <a:t>市场约束</a:t>
            </a:r>
            <a:endParaRPr kumimoji="1" lang="en-US" altLang="zh-CN" sz="2400" b="1" dirty="0">
              <a:latin typeface="宋体" charset="-122"/>
            </a:endParaRPr>
          </a:p>
          <a:p>
            <a:pPr marL="342891" indent="-342891">
              <a:spcBef>
                <a:spcPct val="50000"/>
              </a:spcBef>
            </a:pPr>
            <a:r>
              <a:rPr kumimoji="1" lang="en-US" altLang="zh-CN" sz="2400" b="1" dirty="0">
                <a:latin typeface="Times New Roman" pitchFamily="18" charset="0"/>
              </a:rPr>
              <a:t>Max z=2X</a:t>
            </a:r>
            <a:r>
              <a:rPr kumimoji="1" lang="en-US" altLang="zh-CN" sz="2400" b="1" baseline="-30000" dirty="0">
                <a:latin typeface="Times New Roman" pitchFamily="18" charset="0"/>
              </a:rPr>
              <a:t>1</a:t>
            </a:r>
            <a:r>
              <a:rPr kumimoji="1" lang="en-US" altLang="zh-CN" sz="2400" b="1" dirty="0">
                <a:latin typeface="Times New Roman" pitchFamily="18" charset="0"/>
              </a:rPr>
              <a:t> +3X</a:t>
            </a:r>
            <a:r>
              <a:rPr kumimoji="1" lang="en-US" altLang="zh-CN" sz="2400" b="1" baseline="-30000" dirty="0">
                <a:latin typeface="Times New Roman" pitchFamily="18" charset="0"/>
              </a:rPr>
              <a:t>2 </a:t>
            </a:r>
          </a:p>
          <a:p>
            <a:pPr marL="342891" indent="-342891">
              <a:spcBef>
                <a:spcPct val="50000"/>
              </a:spcBef>
            </a:pPr>
            <a:r>
              <a:rPr kumimoji="1" lang="en-US" altLang="zh-CN" sz="2400" b="1" dirty="0">
                <a:latin typeface="Times New Roman" pitchFamily="18" charset="0"/>
              </a:rPr>
              <a:t>           X</a:t>
            </a:r>
            <a:r>
              <a:rPr kumimoji="1" lang="en-US" altLang="zh-CN" sz="2400" b="1" baseline="-30000" dirty="0">
                <a:latin typeface="Times New Roman" pitchFamily="18" charset="0"/>
              </a:rPr>
              <a:t>1 </a:t>
            </a:r>
            <a:r>
              <a:rPr kumimoji="1" lang="en-US" altLang="zh-CN" sz="2400" b="1" dirty="0">
                <a:latin typeface="Times New Roman" pitchFamily="18" charset="0"/>
              </a:rPr>
              <a:t>+ 2X</a:t>
            </a:r>
            <a:r>
              <a:rPr kumimoji="1" lang="en-US" altLang="zh-CN" sz="2400" b="1" baseline="-30000" dirty="0">
                <a:latin typeface="Times New Roman" pitchFamily="18" charset="0"/>
              </a:rPr>
              <a:t>2 </a:t>
            </a:r>
            <a:r>
              <a:rPr kumimoji="1" lang="zh-CN" altLang="en-US" sz="2400" b="1" dirty="0" smtClean="0">
                <a:latin typeface="Times New Roman" pitchFamily="18" charset="0"/>
              </a:rPr>
              <a:t>≤</a:t>
            </a:r>
            <a:r>
              <a:rPr kumimoji="1" lang="en-US" altLang="zh-CN" sz="2400" b="1" dirty="0" smtClean="0">
                <a:latin typeface="Times New Roman" pitchFamily="18" charset="0"/>
              </a:rPr>
              <a:t> </a:t>
            </a:r>
            <a:r>
              <a:rPr kumimoji="1" lang="en-US" altLang="zh-CN" sz="2400" b="1" dirty="0">
                <a:latin typeface="Times New Roman" pitchFamily="18" charset="0"/>
              </a:rPr>
              <a:t>8</a:t>
            </a:r>
            <a:endParaRPr kumimoji="1" lang="en-US" altLang="zh-CN" sz="2400" dirty="0">
              <a:latin typeface="Times New Roman" pitchFamily="18" charset="0"/>
            </a:endParaRPr>
          </a:p>
          <a:p>
            <a:pPr marL="342891" indent="-342891">
              <a:spcBef>
                <a:spcPct val="50000"/>
              </a:spcBef>
            </a:pPr>
            <a:r>
              <a:rPr kumimoji="1" lang="en-US" altLang="zh-CN" sz="2400" b="1" dirty="0">
                <a:latin typeface="Times New Roman" pitchFamily="18" charset="0"/>
              </a:rPr>
              <a:t>          4X</a:t>
            </a:r>
            <a:r>
              <a:rPr kumimoji="1" lang="en-US" altLang="zh-CN" sz="2400" b="1" baseline="-30000" dirty="0">
                <a:latin typeface="Times New Roman" pitchFamily="18" charset="0"/>
              </a:rPr>
              <a:t>1            </a:t>
            </a:r>
            <a:r>
              <a:rPr kumimoji="1" lang="zh-CN" altLang="en-US" sz="2400" b="1" dirty="0" smtClean="0">
                <a:latin typeface="Times New Roman" pitchFamily="18" charset="0"/>
              </a:rPr>
              <a:t>≤ </a:t>
            </a:r>
            <a:r>
              <a:rPr kumimoji="1" lang="en-US" altLang="zh-CN" sz="2400" b="1" dirty="0" smtClean="0">
                <a:latin typeface="Times New Roman" pitchFamily="18" charset="0"/>
              </a:rPr>
              <a:t>16 </a:t>
            </a:r>
            <a:endParaRPr kumimoji="1" lang="en-US" altLang="zh-CN" sz="2400" b="1" dirty="0">
              <a:latin typeface="Times New Roman" pitchFamily="18" charset="0"/>
            </a:endParaRPr>
          </a:p>
          <a:p>
            <a:pPr marL="342891" indent="-342891">
              <a:spcBef>
                <a:spcPct val="50000"/>
              </a:spcBef>
            </a:pPr>
            <a:r>
              <a:rPr kumimoji="1" lang="en-US" altLang="zh-CN" sz="2400" b="1" dirty="0">
                <a:latin typeface="Times New Roman" pitchFamily="18" charset="0"/>
              </a:rPr>
              <a:t>                   4X</a:t>
            </a:r>
            <a:r>
              <a:rPr kumimoji="1" lang="en-US" altLang="zh-CN" sz="2400" b="1" baseline="-30000" dirty="0">
                <a:latin typeface="Times New Roman" pitchFamily="18" charset="0"/>
              </a:rPr>
              <a:t>2 </a:t>
            </a:r>
            <a:r>
              <a:rPr kumimoji="1" lang="zh-CN" altLang="en-US" sz="2400" b="1" dirty="0" smtClean="0">
                <a:latin typeface="Times New Roman" pitchFamily="18" charset="0"/>
              </a:rPr>
              <a:t> </a:t>
            </a:r>
            <a:r>
              <a:rPr kumimoji="1" lang="zh-CN" altLang="en-US" sz="2400" b="1" dirty="0">
                <a:latin typeface="Times New Roman" pitchFamily="18" charset="0"/>
              </a:rPr>
              <a:t>≤ </a:t>
            </a:r>
            <a:r>
              <a:rPr kumimoji="1" lang="en-US" altLang="zh-CN" sz="2400" b="1" dirty="0" smtClean="0">
                <a:latin typeface="Times New Roman" pitchFamily="18" charset="0"/>
              </a:rPr>
              <a:t>12</a:t>
            </a:r>
            <a:endParaRPr kumimoji="1" lang="en-US" altLang="zh-CN" sz="2400" b="1" dirty="0">
              <a:latin typeface="Times New Roman" pitchFamily="18" charset="0"/>
            </a:endParaRPr>
          </a:p>
          <a:p>
            <a:pPr marL="342891" indent="-342891">
              <a:spcBef>
                <a:spcPct val="50000"/>
              </a:spcBef>
            </a:pPr>
            <a:r>
              <a:rPr kumimoji="1" lang="en-US" altLang="zh-CN" sz="2400" b="1" dirty="0">
                <a:latin typeface="Times New Roman" pitchFamily="18" charset="0"/>
              </a:rPr>
              <a:t>           </a:t>
            </a:r>
            <a:r>
              <a:rPr kumimoji="1" lang="en-US" altLang="zh-CN" sz="2400" b="1" dirty="0" smtClean="0">
                <a:latin typeface="Times New Roman" pitchFamily="18" charset="0"/>
              </a:rPr>
              <a:t>X</a:t>
            </a:r>
            <a:r>
              <a:rPr kumimoji="1" lang="en-US" altLang="zh-CN" sz="2400" b="1" baseline="-30000" dirty="0" smtClean="0">
                <a:latin typeface="Times New Roman" pitchFamily="18" charset="0"/>
              </a:rPr>
              <a:t>1</a:t>
            </a:r>
            <a:r>
              <a:rPr kumimoji="1" lang="zh-CN" altLang="en-US" sz="2400" b="1" dirty="0" smtClean="0">
                <a:latin typeface="Times New Roman" pitchFamily="18" charset="0"/>
              </a:rPr>
              <a:t> </a:t>
            </a:r>
            <a:r>
              <a:rPr kumimoji="1" lang="zh-CN" altLang="en-US" sz="2400" b="1" dirty="0">
                <a:latin typeface="Times New Roman" pitchFamily="18" charset="0"/>
              </a:rPr>
              <a:t>≥ </a:t>
            </a:r>
            <a:r>
              <a:rPr kumimoji="1" lang="en-US" altLang="zh-CN" sz="2400" b="1" dirty="0" smtClean="0">
                <a:latin typeface="Times New Roman" pitchFamily="18" charset="0"/>
              </a:rPr>
              <a:t>0</a:t>
            </a:r>
            <a:r>
              <a:rPr kumimoji="1" lang="en-US" altLang="zh-CN" sz="2400" dirty="0" smtClean="0">
                <a:latin typeface="Times New Roman" pitchFamily="18" charset="0"/>
              </a:rPr>
              <a:t>    </a:t>
            </a:r>
            <a:r>
              <a:rPr kumimoji="1" lang="en-US" altLang="zh-CN" sz="2400" b="1" dirty="0" smtClean="0">
                <a:latin typeface="Times New Roman" pitchFamily="18" charset="0"/>
              </a:rPr>
              <a:t>X</a:t>
            </a:r>
            <a:r>
              <a:rPr kumimoji="1" lang="en-US" altLang="zh-CN" sz="2400" b="1" baseline="-30000" dirty="0" smtClean="0">
                <a:latin typeface="Times New Roman" pitchFamily="18" charset="0"/>
              </a:rPr>
              <a:t>2</a:t>
            </a:r>
            <a:r>
              <a:rPr kumimoji="1" lang="zh-CN" altLang="en-US" sz="2400" b="1" dirty="0" smtClean="0">
                <a:latin typeface="Times New Roman" pitchFamily="18" charset="0"/>
              </a:rPr>
              <a:t> </a:t>
            </a:r>
            <a:r>
              <a:rPr kumimoji="1" lang="zh-CN" altLang="en-US" sz="2400" b="1" dirty="0">
                <a:latin typeface="Times New Roman" pitchFamily="18" charset="0"/>
              </a:rPr>
              <a:t>≥ </a:t>
            </a:r>
            <a:r>
              <a:rPr kumimoji="1" lang="en-US" altLang="zh-CN" sz="2400" b="1" dirty="0" smtClean="0">
                <a:latin typeface="Times New Roman" pitchFamily="18" charset="0"/>
              </a:rPr>
              <a:t>0</a:t>
            </a:r>
            <a:endParaRPr lang="zh-CN" altLang="en-US" sz="2400" dirty="0"/>
          </a:p>
          <a:p>
            <a:pPr marL="342891" indent="-342891">
              <a:spcBef>
                <a:spcPct val="20000"/>
              </a:spcBef>
            </a:pPr>
            <a:r>
              <a:rPr kumimoji="1" lang="zh-CN" altLang="en-US" sz="2400" b="1" dirty="0">
                <a:latin typeface="宋体" charset="-122"/>
              </a:rPr>
              <a:t>模型： </a:t>
            </a:r>
            <a:r>
              <a:rPr kumimoji="1" lang="en-US" altLang="zh-CN" sz="2400" b="1" dirty="0" err="1">
                <a:latin typeface="宋体" charset="-122"/>
              </a:rPr>
              <a:t>Maxz</a:t>
            </a:r>
            <a:r>
              <a:rPr kumimoji="1" lang="en-US" altLang="zh-CN" sz="2400" b="1" dirty="0">
                <a:latin typeface="宋体" charset="-122"/>
              </a:rPr>
              <a:t>= </a:t>
            </a:r>
            <a:r>
              <a:rPr kumimoji="1" lang="en-US" altLang="zh-CN" sz="2400" b="1" dirty="0" err="1">
                <a:latin typeface="宋体" charset="-122"/>
              </a:rPr>
              <a:t>c·x</a:t>
            </a:r>
            <a:r>
              <a:rPr kumimoji="1" lang="en-US" altLang="zh-CN" sz="2400" b="1" dirty="0">
                <a:latin typeface="宋体" charset="-122"/>
              </a:rPr>
              <a:t>                                               </a:t>
            </a:r>
            <a:br>
              <a:rPr kumimoji="1" lang="en-US" altLang="zh-CN" sz="2400" b="1" dirty="0">
                <a:latin typeface="宋体" charset="-122"/>
              </a:rPr>
            </a:br>
            <a:r>
              <a:rPr kumimoji="1" lang="en-US" altLang="zh-CN" sz="2400" b="1" dirty="0">
                <a:latin typeface="宋体" charset="-122"/>
              </a:rPr>
              <a:t>     </a:t>
            </a:r>
            <a:r>
              <a:rPr kumimoji="1" lang="en-US" altLang="zh-CN" sz="2400" b="1" dirty="0" err="1">
                <a:latin typeface="宋体" charset="-122"/>
              </a:rPr>
              <a:t>St.Ax</a:t>
            </a:r>
            <a:r>
              <a:rPr lang="en-US" altLang="zh-CN" sz="2400" b="1" dirty="0">
                <a:latin typeface="Times New Roman" pitchFamily="18" charset="0"/>
              </a:rPr>
              <a:t> ≤ </a:t>
            </a:r>
            <a:r>
              <a:rPr kumimoji="1" lang="en-US" altLang="zh-CN" sz="2400" b="1" dirty="0">
                <a:latin typeface="宋体" charset="-122"/>
              </a:rPr>
              <a:t>b</a:t>
            </a:r>
            <a:br>
              <a:rPr kumimoji="1" lang="en-US" altLang="zh-CN" sz="2400" b="1" dirty="0">
                <a:latin typeface="宋体" charset="-122"/>
              </a:rPr>
            </a:br>
            <a:r>
              <a:rPr kumimoji="1" lang="en-US" altLang="zh-CN" sz="2400" b="1" dirty="0">
                <a:latin typeface="宋体" charset="-122"/>
              </a:rPr>
              <a:t>         x</a:t>
            </a:r>
            <a:r>
              <a:rPr kumimoji="1" lang="en-US" altLang="zh-CN" sz="2400" b="1" dirty="0">
                <a:latin typeface="Times New Roman" pitchFamily="18" charset="0"/>
              </a:rPr>
              <a:t> ≥ </a:t>
            </a:r>
            <a:r>
              <a:rPr kumimoji="1" lang="en-US" altLang="zh-CN" sz="2400" b="1" dirty="0">
                <a:latin typeface="宋体" charset="-122"/>
              </a:rPr>
              <a:t>0</a:t>
            </a:r>
          </a:p>
          <a:p>
            <a:pPr algn="just">
              <a:lnSpc>
                <a:spcPct val="150000"/>
              </a:lnSpc>
              <a:defRPr/>
            </a:pPr>
            <a:endParaRPr lang="en-US" altLang="zh-CN" sz="2400" b="1" kern="1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0" y="283716"/>
            <a:ext cx="8112224" cy="814064"/>
            <a:chOff x="0" y="342900"/>
            <a:chExt cx="7600370" cy="723900"/>
          </a:xfrm>
        </p:grpSpPr>
        <p:sp>
          <p:nvSpPr>
            <p:cNvPr id="25" name="矩形 24"/>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1"/>
            <p:cNvSpPr>
              <a:spLocks noChangeArrowheads="1"/>
            </p:cNvSpPr>
            <p:nvPr/>
          </p:nvSpPr>
          <p:spPr bwMode="auto">
            <a:xfrm>
              <a:off x="520700" y="474663"/>
              <a:ext cx="2768226"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引例：资源价格问题</a:t>
              </a:r>
              <a:endParaRPr lang="zh-CN" altLang="en-US" sz="2400" dirty="0">
                <a:solidFill>
                  <a:schemeClr val="bg1"/>
                </a:solidFill>
              </a:endParaRPr>
            </a:p>
          </p:txBody>
        </p:sp>
      </p:grpSp>
      <p:sp>
        <p:nvSpPr>
          <p:cNvPr id="8" name="矩形 7"/>
          <p:cNvSpPr/>
          <p:nvPr/>
        </p:nvSpPr>
        <p:spPr>
          <a:xfrm>
            <a:off x="5412837" y="1124745"/>
            <a:ext cx="4211555" cy="5447645"/>
          </a:xfrm>
          <a:prstGeom prst="rect">
            <a:avLst/>
          </a:prstGeom>
        </p:spPr>
        <p:txBody>
          <a:bodyPr wrap="square">
            <a:spAutoFit/>
          </a:bodyPr>
          <a:lstStyle/>
          <a:p>
            <a:pPr marL="342891" indent="-342891" algn="ctr">
              <a:spcBef>
                <a:spcPct val="20000"/>
              </a:spcBef>
            </a:pPr>
            <a:r>
              <a:rPr lang="zh-CN" altLang="en-US" sz="2400" b="1" kern="100" dirty="0">
                <a:solidFill>
                  <a:schemeClr val="accent1">
                    <a:lumMod val="60000"/>
                    <a:lumOff val="40000"/>
                  </a:schemeClr>
                </a:solidFill>
                <a:latin typeface="微软雅黑" panose="020B0503020204020204" pitchFamily="34" charset="-122"/>
                <a:ea typeface="微软雅黑" panose="020B0503020204020204" pitchFamily="34" charset="-122"/>
              </a:rPr>
              <a:t>对偶问题 </a:t>
            </a:r>
          </a:p>
          <a:p>
            <a:pPr marL="342891" indent="-342891" algn="ctr">
              <a:spcBef>
                <a:spcPct val="20000"/>
              </a:spcBef>
            </a:pPr>
            <a:r>
              <a:rPr kumimoji="1" lang="zh-CN" altLang="en-US" sz="2400" b="1" dirty="0">
                <a:latin typeface="Times New Roman" pitchFamily="18" charset="0"/>
              </a:rPr>
              <a:t>租用者希望租金最小</a:t>
            </a:r>
          </a:p>
          <a:p>
            <a:pPr marL="342891" indent="-342891" algn="ctr">
              <a:spcBef>
                <a:spcPct val="20000"/>
              </a:spcBef>
            </a:pPr>
            <a:r>
              <a:rPr kumimoji="1" lang="en-US" altLang="zh-CN" sz="2400" b="1" dirty="0">
                <a:latin typeface="Times New Roman" pitchFamily="18" charset="0"/>
              </a:rPr>
              <a:t>St.   </a:t>
            </a:r>
            <a:r>
              <a:rPr kumimoji="1" lang="zh-CN" altLang="en-US" sz="2400" b="1" dirty="0">
                <a:latin typeface="Times New Roman" pitchFamily="18" charset="0"/>
              </a:rPr>
              <a:t>租金不小于利润</a:t>
            </a:r>
          </a:p>
          <a:p>
            <a:pPr marL="342891" indent="-342891">
              <a:spcBef>
                <a:spcPct val="50000"/>
              </a:spcBef>
            </a:pPr>
            <a:r>
              <a:rPr kumimoji="1" lang="zh-CN" altLang="en-US" sz="2400" b="1" dirty="0">
                <a:latin typeface="Times New Roman" pitchFamily="18" charset="0"/>
              </a:rPr>
              <a:t> </a:t>
            </a:r>
            <a:r>
              <a:rPr kumimoji="1" lang="es-ES" altLang="zh-CN" sz="2400" b="1" dirty="0" smtClean="0">
                <a:latin typeface="Times New Roman" pitchFamily="18" charset="0"/>
              </a:rPr>
              <a:t>Min</a:t>
            </a:r>
            <a:r>
              <a:rPr kumimoji="1" lang="en-US" altLang="zh-CN" sz="2400" b="1" dirty="0">
                <a:latin typeface="Times New Roman" pitchFamily="18" charset="0"/>
              </a:rPr>
              <a:t>w=</a:t>
            </a:r>
            <a:r>
              <a:rPr kumimoji="1" lang="es-ES" altLang="zh-CN" sz="2400" b="1" dirty="0">
                <a:latin typeface="Times New Roman" pitchFamily="18" charset="0"/>
              </a:rPr>
              <a:t>  8Y</a:t>
            </a:r>
            <a:r>
              <a:rPr kumimoji="1" lang="es-ES" altLang="zh-CN" sz="2400" b="1" baseline="-25000" dirty="0">
                <a:latin typeface="Times New Roman" pitchFamily="18" charset="0"/>
              </a:rPr>
              <a:t>1</a:t>
            </a:r>
            <a:r>
              <a:rPr kumimoji="1" lang="es-ES" altLang="zh-CN" sz="2400" b="1" dirty="0">
                <a:latin typeface="Times New Roman" pitchFamily="18" charset="0"/>
              </a:rPr>
              <a:t> +16Y</a:t>
            </a:r>
            <a:r>
              <a:rPr kumimoji="1" lang="es-ES" altLang="zh-CN" sz="2400" b="1" baseline="-25000" dirty="0">
                <a:latin typeface="Times New Roman" pitchFamily="18" charset="0"/>
              </a:rPr>
              <a:t>2</a:t>
            </a:r>
            <a:r>
              <a:rPr kumimoji="1" lang="es-ES" altLang="zh-CN" sz="2400" b="1" dirty="0">
                <a:latin typeface="Times New Roman" pitchFamily="18" charset="0"/>
              </a:rPr>
              <a:t>+12Y</a:t>
            </a:r>
            <a:r>
              <a:rPr kumimoji="1" lang="es-ES" altLang="zh-CN" sz="2400" b="1" baseline="-25000" dirty="0">
                <a:latin typeface="Times New Roman" pitchFamily="18" charset="0"/>
              </a:rPr>
              <a:t>3</a:t>
            </a:r>
          </a:p>
          <a:p>
            <a:pPr marL="342891" indent="-342891">
              <a:spcBef>
                <a:spcPct val="50000"/>
              </a:spcBef>
            </a:pPr>
            <a:r>
              <a:rPr kumimoji="1" lang="es-ES" altLang="zh-CN" sz="2400" b="1" dirty="0">
                <a:latin typeface="Times New Roman" pitchFamily="18" charset="0"/>
              </a:rPr>
              <a:t>             Y</a:t>
            </a:r>
            <a:r>
              <a:rPr kumimoji="1" lang="es-ES" altLang="zh-CN" sz="2400" b="1" baseline="-25000" dirty="0">
                <a:latin typeface="Times New Roman" pitchFamily="18" charset="0"/>
              </a:rPr>
              <a:t>1</a:t>
            </a:r>
            <a:r>
              <a:rPr kumimoji="1" lang="es-ES" altLang="zh-CN" sz="2400" b="1" dirty="0">
                <a:latin typeface="Times New Roman" pitchFamily="18" charset="0"/>
              </a:rPr>
              <a:t> +4Y</a:t>
            </a:r>
            <a:r>
              <a:rPr kumimoji="1" lang="es-ES" altLang="zh-CN" sz="2400" b="1" baseline="-25000" dirty="0">
                <a:latin typeface="Times New Roman" pitchFamily="18" charset="0"/>
              </a:rPr>
              <a:t>2</a:t>
            </a:r>
            <a:r>
              <a:rPr kumimoji="1" lang="es-ES" altLang="zh-CN" sz="2400" b="1" dirty="0">
                <a:latin typeface="Times New Roman" pitchFamily="18" charset="0"/>
              </a:rPr>
              <a:t> </a:t>
            </a:r>
            <a:r>
              <a:rPr kumimoji="1" lang="es-ES" altLang="zh-CN" sz="2400" b="1" dirty="0" smtClean="0">
                <a:latin typeface="Times New Roman" pitchFamily="18" charset="0"/>
              </a:rPr>
              <a:t>               </a:t>
            </a:r>
            <a:r>
              <a:rPr kumimoji="1" lang="zh-CN" altLang="en-US" sz="2400" b="1" dirty="0" smtClean="0">
                <a:latin typeface="Times New Roman" pitchFamily="18" charset="0"/>
              </a:rPr>
              <a:t>≥ </a:t>
            </a:r>
            <a:r>
              <a:rPr kumimoji="1" lang="es-ES" altLang="zh-CN" sz="2400" b="1" dirty="0" smtClean="0">
                <a:latin typeface="Times New Roman" pitchFamily="18" charset="0"/>
              </a:rPr>
              <a:t>2</a:t>
            </a:r>
            <a:endParaRPr kumimoji="1" lang="es-ES" altLang="zh-CN" sz="2400" b="1" dirty="0">
              <a:latin typeface="Times New Roman" pitchFamily="18" charset="0"/>
            </a:endParaRPr>
          </a:p>
          <a:p>
            <a:pPr marL="342891" indent="-342891">
              <a:spcBef>
                <a:spcPct val="50000"/>
              </a:spcBef>
            </a:pPr>
            <a:r>
              <a:rPr kumimoji="1" lang="es-ES" altLang="zh-CN" sz="2400" b="1" dirty="0">
                <a:latin typeface="Times New Roman" pitchFamily="18" charset="0"/>
              </a:rPr>
              <a:t>             2Y</a:t>
            </a:r>
            <a:r>
              <a:rPr kumimoji="1" lang="es-ES" altLang="zh-CN" sz="2400" b="1" baseline="-25000" dirty="0">
                <a:latin typeface="Times New Roman" pitchFamily="18" charset="0"/>
              </a:rPr>
              <a:t>1</a:t>
            </a:r>
            <a:r>
              <a:rPr kumimoji="1" lang="es-ES" altLang="zh-CN" sz="2400" b="1" dirty="0">
                <a:latin typeface="Times New Roman" pitchFamily="18" charset="0"/>
              </a:rPr>
              <a:t>             +4Y</a:t>
            </a:r>
            <a:r>
              <a:rPr kumimoji="1" lang="es-ES" altLang="zh-CN" sz="2400" b="1" baseline="-25000" dirty="0">
                <a:latin typeface="Times New Roman" pitchFamily="18" charset="0"/>
              </a:rPr>
              <a:t>3</a:t>
            </a:r>
            <a:r>
              <a:rPr kumimoji="1" lang="es-ES" altLang="zh-CN" sz="2400" b="1" dirty="0">
                <a:latin typeface="Times New Roman" pitchFamily="18" charset="0"/>
              </a:rPr>
              <a:t> </a:t>
            </a:r>
            <a:r>
              <a:rPr kumimoji="1" lang="zh-CN" altLang="en-US" sz="2400" b="1" dirty="0" smtClean="0">
                <a:latin typeface="Times New Roman" pitchFamily="18" charset="0"/>
              </a:rPr>
              <a:t> </a:t>
            </a:r>
            <a:r>
              <a:rPr kumimoji="1" lang="zh-CN" altLang="en-US" sz="2400" b="1" dirty="0">
                <a:latin typeface="Times New Roman" pitchFamily="18" charset="0"/>
              </a:rPr>
              <a:t>≥ </a:t>
            </a:r>
            <a:r>
              <a:rPr kumimoji="1" lang="es-ES" altLang="zh-CN" sz="2400" b="1" dirty="0" smtClean="0">
                <a:latin typeface="Times New Roman" pitchFamily="18" charset="0"/>
              </a:rPr>
              <a:t>3 </a:t>
            </a:r>
            <a:endParaRPr kumimoji="1" lang="es-ES" altLang="zh-CN" sz="2400" b="1" dirty="0">
              <a:latin typeface="Times New Roman" pitchFamily="18" charset="0"/>
            </a:endParaRPr>
          </a:p>
          <a:p>
            <a:pPr marL="342891" indent="-342891">
              <a:spcBef>
                <a:spcPct val="50000"/>
              </a:spcBef>
            </a:pPr>
            <a:r>
              <a:rPr kumimoji="1" lang="es-ES" altLang="zh-CN" sz="2400" b="1" dirty="0">
                <a:latin typeface="Times New Roman" pitchFamily="18" charset="0"/>
              </a:rPr>
              <a:t>             Y</a:t>
            </a:r>
            <a:r>
              <a:rPr kumimoji="1" lang="es-ES" altLang="zh-CN" sz="2400" b="1" baseline="-25000" dirty="0">
                <a:latin typeface="Times New Roman" pitchFamily="18" charset="0"/>
              </a:rPr>
              <a:t>1</a:t>
            </a:r>
            <a:r>
              <a:rPr kumimoji="1" lang="es-ES" altLang="zh-CN" sz="2400" b="1" dirty="0">
                <a:latin typeface="Times New Roman" pitchFamily="18" charset="0"/>
              </a:rPr>
              <a:t> , Y</a:t>
            </a:r>
            <a:r>
              <a:rPr kumimoji="1" lang="es-ES" altLang="zh-CN" sz="2400" b="1" baseline="-25000" dirty="0">
                <a:latin typeface="Times New Roman" pitchFamily="18" charset="0"/>
              </a:rPr>
              <a:t>2</a:t>
            </a:r>
            <a:r>
              <a:rPr kumimoji="1" lang="es-ES" altLang="zh-CN" sz="2400" b="1" dirty="0">
                <a:latin typeface="Times New Roman" pitchFamily="18" charset="0"/>
              </a:rPr>
              <a:t>, Y</a:t>
            </a:r>
            <a:r>
              <a:rPr kumimoji="1" lang="es-ES" altLang="zh-CN" sz="2400" b="1" baseline="-25000" dirty="0">
                <a:latin typeface="Times New Roman" pitchFamily="18" charset="0"/>
              </a:rPr>
              <a:t>3</a:t>
            </a:r>
            <a:r>
              <a:rPr kumimoji="1" lang="es-ES" altLang="zh-CN" sz="2400" b="1" dirty="0">
                <a:latin typeface="Times New Roman" pitchFamily="18" charset="0"/>
              </a:rPr>
              <a:t> </a:t>
            </a:r>
            <a:r>
              <a:rPr kumimoji="1" lang="zh-CN" altLang="en-US" sz="2400" b="1" dirty="0" smtClean="0">
                <a:latin typeface="Times New Roman" pitchFamily="18" charset="0"/>
              </a:rPr>
              <a:t> </a:t>
            </a:r>
            <a:r>
              <a:rPr kumimoji="1" lang="zh-CN" altLang="en-US" sz="2400" b="1" dirty="0">
                <a:latin typeface="Times New Roman" pitchFamily="18" charset="0"/>
              </a:rPr>
              <a:t>≥ </a:t>
            </a:r>
            <a:r>
              <a:rPr kumimoji="1" lang="es-ES" altLang="zh-CN" sz="2400" b="1" dirty="0" smtClean="0">
                <a:latin typeface="Times New Roman" pitchFamily="18" charset="0"/>
              </a:rPr>
              <a:t>0</a:t>
            </a:r>
          </a:p>
          <a:p>
            <a:pPr marL="342891" indent="-342891">
              <a:spcBef>
                <a:spcPct val="50000"/>
              </a:spcBef>
            </a:pPr>
            <a:endParaRPr kumimoji="1" lang="es-ES" altLang="zh-CN" sz="2400" b="1" dirty="0">
              <a:latin typeface="Times New Roman" pitchFamily="18" charset="0"/>
            </a:endParaRPr>
          </a:p>
          <a:p>
            <a:pPr marL="342891" indent="-342891">
              <a:spcBef>
                <a:spcPct val="20000"/>
              </a:spcBef>
            </a:pPr>
            <a:r>
              <a:rPr kumimoji="1" lang="zh-CN" altLang="en-US" sz="2400" b="1" dirty="0" smtClean="0">
                <a:latin typeface="Times New Roman" pitchFamily="18" charset="0"/>
              </a:rPr>
              <a:t>模型</a:t>
            </a:r>
            <a:r>
              <a:rPr kumimoji="1" lang="zh-CN" altLang="en-US" sz="2400" b="1" dirty="0">
                <a:latin typeface="Times New Roman" pitchFamily="18" charset="0"/>
              </a:rPr>
              <a:t>：</a:t>
            </a:r>
            <a:r>
              <a:rPr kumimoji="1" lang="en-US" altLang="zh-CN" sz="2400" b="1" dirty="0" err="1">
                <a:latin typeface="Times New Roman" pitchFamily="18" charset="0"/>
              </a:rPr>
              <a:t>Minw</a:t>
            </a:r>
            <a:r>
              <a:rPr kumimoji="1" lang="en-US" altLang="zh-CN" sz="2400" b="1" dirty="0">
                <a:latin typeface="Times New Roman" pitchFamily="18" charset="0"/>
              </a:rPr>
              <a:t>= </a:t>
            </a:r>
            <a:r>
              <a:rPr kumimoji="1" lang="en-US" altLang="zh-CN" sz="2400" b="1" dirty="0" err="1">
                <a:latin typeface="Times New Roman" pitchFamily="18" charset="0"/>
              </a:rPr>
              <a:t>y</a:t>
            </a:r>
            <a:r>
              <a:rPr kumimoji="1" lang="en-US" altLang="zh-CN" sz="2400" b="1" dirty="0" err="1">
                <a:latin typeface="宋体" charset="-122"/>
              </a:rPr>
              <a:t>·</a:t>
            </a:r>
            <a:r>
              <a:rPr kumimoji="1" lang="en-US" altLang="zh-CN" sz="2400" b="1" dirty="0" err="1">
                <a:latin typeface="Times New Roman" pitchFamily="18" charset="0"/>
                <a:cs typeface="Times New Roman" pitchFamily="18" charset="0"/>
              </a:rPr>
              <a:t>b</a:t>
            </a:r>
            <a:r>
              <a:rPr kumimoji="1" lang="en-US" altLang="zh-CN" sz="2400" b="1" dirty="0">
                <a:latin typeface="Times New Roman" pitchFamily="18" charset="0"/>
                <a:cs typeface="Times New Roman" pitchFamily="18" charset="0"/>
              </a:rPr>
              <a:t>     </a:t>
            </a:r>
          </a:p>
          <a:p>
            <a:pPr marL="342891" indent="-342891">
              <a:spcBef>
                <a:spcPct val="20000"/>
              </a:spcBef>
            </a:pPr>
            <a:r>
              <a:rPr kumimoji="1" lang="en-US" altLang="zh-CN" sz="2400" b="1" dirty="0">
                <a:latin typeface="Times New Roman" pitchFamily="18" charset="0"/>
              </a:rPr>
              <a:t>St.   </a:t>
            </a:r>
            <a:r>
              <a:rPr kumimoji="1" lang="en-US" altLang="zh-CN" sz="2400" b="1" dirty="0" err="1">
                <a:latin typeface="Times New Roman" pitchFamily="18" charset="0"/>
              </a:rPr>
              <a:t>yA</a:t>
            </a:r>
            <a:r>
              <a:rPr kumimoji="1" lang="en-US" altLang="zh-CN" sz="2400" b="1" dirty="0">
                <a:latin typeface="Times New Roman" pitchFamily="18" charset="0"/>
              </a:rPr>
              <a:t> ≥c</a:t>
            </a:r>
          </a:p>
          <a:p>
            <a:pPr marL="342891" indent="-342891">
              <a:spcBef>
                <a:spcPct val="20000"/>
              </a:spcBef>
            </a:pPr>
            <a:r>
              <a:rPr kumimoji="1" lang="en-US" altLang="zh-CN" sz="2400" b="1" dirty="0">
                <a:latin typeface="Times New Roman" pitchFamily="18" charset="0"/>
              </a:rPr>
              <a:t>y ≥0</a:t>
            </a:r>
            <a:endParaRPr lang="en-US" altLang="zh-CN" sz="2400" b="1" kern="1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3746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283716"/>
            <a:ext cx="8112224" cy="814064"/>
            <a:chOff x="0" y="342900"/>
            <a:chExt cx="7600370" cy="723900"/>
          </a:xfrm>
        </p:grpSpPr>
        <p:sp>
          <p:nvSpPr>
            <p:cNvPr id="25" name="矩形 24"/>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rPr>
                <a:t>对偶问题</a:t>
              </a:r>
            </a:p>
          </p:txBody>
        </p:sp>
      </p:grpSp>
      <p:graphicFrame>
        <p:nvGraphicFramePr>
          <p:cNvPr id="7" name="Object 12"/>
          <p:cNvGraphicFramePr>
            <a:graphicFrameLocks noChangeAspect="1"/>
          </p:cNvGraphicFramePr>
          <p:nvPr>
            <p:extLst>
              <p:ext uri="{D42A27DB-BD31-4B8C-83A1-F6EECF244321}">
                <p14:modId xmlns:p14="http://schemas.microsoft.com/office/powerpoint/2010/main" val="2238624067"/>
              </p:ext>
            </p:extLst>
          </p:nvPr>
        </p:nvGraphicFramePr>
        <p:xfrm>
          <a:off x="889000" y="1906588"/>
          <a:ext cx="2667000" cy="490537"/>
        </p:xfrm>
        <a:graphic>
          <a:graphicData uri="http://schemas.openxmlformats.org/presentationml/2006/ole">
            <mc:AlternateContent xmlns:mc="http://schemas.openxmlformats.org/markup-compatibility/2006">
              <mc:Choice xmlns:v="urn:schemas-microsoft-com:vml" Requires="v">
                <p:oleObj spid="_x0000_s45196" name="Equation" r:id="rId4" imgW="1308100" imgH="241300" progId="">
                  <p:embed/>
                </p:oleObj>
              </mc:Choice>
              <mc:Fallback>
                <p:oleObj name="Equation" r:id="rId4" imgW="1308100" imgH="241300"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1906588"/>
                        <a:ext cx="2667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2306036772"/>
              </p:ext>
            </p:extLst>
          </p:nvPr>
        </p:nvGraphicFramePr>
        <p:xfrm>
          <a:off x="3854450" y="2495550"/>
          <a:ext cx="1684338" cy="490538"/>
        </p:xfrm>
        <a:graphic>
          <a:graphicData uri="http://schemas.openxmlformats.org/presentationml/2006/ole">
            <mc:AlternateContent xmlns:mc="http://schemas.openxmlformats.org/markup-compatibility/2006">
              <mc:Choice xmlns:v="urn:schemas-microsoft-com:vml" Requires="v">
                <p:oleObj spid="_x0000_s45197" name="Equation" r:id="rId6" imgW="825500" imgH="241300" progId="">
                  <p:embed/>
                </p:oleObj>
              </mc:Choice>
              <mc:Fallback>
                <p:oleObj name="Equation" r:id="rId6" imgW="825500" imgH="241300" progId="">
                  <p:embed/>
                  <p:pic>
                    <p:nvPicPr>
                      <p:cNvPr id="0" name="Picture 1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4450" y="2495550"/>
                        <a:ext cx="16843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pic>
                </p:oleObj>
              </mc:Fallback>
            </mc:AlternateContent>
          </a:graphicData>
        </a:graphic>
      </p:graphicFrame>
      <p:sp>
        <p:nvSpPr>
          <p:cNvPr id="3" name="矩形 2"/>
          <p:cNvSpPr/>
          <p:nvPr/>
        </p:nvSpPr>
        <p:spPr>
          <a:xfrm>
            <a:off x="1631504" y="1906693"/>
            <a:ext cx="792088" cy="49053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31504" y="2544286"/>
            <a:ext cx="792088" cy="49053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75041" y="1312630"/>
            <a:ext cx="1107996" cy="461665"/>
          </a:xfrm>
          <a:prstGeom prst="rect">
            <a:avLst/>
          </a:prstGeom>
        </p:spPr>
        <p:txBody>
          <a:bodyPr wrap="none">
            <a:spAutoFit/>
          </a:bodyPr>
          <a:lstStyle/>
          <a:p>
            <a:r>
              <a:rPr lang="zh-CN" altLang="en-US" sz="2400" dirty="0"/>
              <a:t>检验数</a:t>
            </a:r>
          </a:p>
        </p:txBody>
      </p:sp>
      <p:sp>
        <p:nvSpPr>
          <p:cNvPr id="13" name="矩形 12"/>
          <p:cNvSpPr/>
          <p:nvPr/>
        </p:nvSpPr>
        <p:spPr>
          <a:xfrm>
            <a:off x="3977383" y="2125590"/>
            <a:ext cx="1475084" cy="707886"/>
          </a:xfrm>
          <a:prstGeom prst="rect">
            <a:avLst/>
          </a:prstGeom>
        </p:spPr>
        <p:txBody>
          <a:bodyPr wrap="none">
            <a:spAutoFit/>
          </a:bodyPr>
          <a:lstStyle/>
          <a:p>
            <a:r>
              <a:rPr lang="zh-CN" altLang="en-US" sz="2000" b="1" dirty="0">
                <a:solidFill>
                  <a:srgbClr val="FF0000"/>
                </a:solidFill>
              </a:rPr>
              <a:t>单纯形乘子</a:t>
            </a:r>
            <a:endParaRPr lang="en-US" altLang="zh-CN" sz="2000" b="1" dirty="0">
              <a:solidFill>
                <a:srgbClr val="FF0000"/>
              </a:solidFill>
            </a:endParaRPr>
          </a:p>
          <a:p>
            <a:endParaRPr lang="zh-CN" altLang="en-US" sz="2000" b="1" dirty="0">
              <a:solidFill>
                <a:srgbClr val="6FC2F5"/>
              </a:solidFill>
            </a:endParaRPr>
          </a:p>
        </p:txBody>
      </p:sp>
      <p:graphicFrame>
        <p:nvGraphicFramePr>
          <p:cNvPr id="15" name="Object 12"/>
          <p:cNvGraphicFramePr>
            <a:graphicFrameLocks noChangeAspect="1"/>
          </p:cNvGraphicFramePr>
          <p:nvPr>
            <p:extLst>
              <p:ext uri="{D42A27DB-BD31-4B8C-83A1-F6EECF244321}">
                <p14:modId xmlns:p14="http://schemas.microsoft.com/office/powerpoint/2010/main" val="3865698579"/>
              </p:ext>
            </p:extLst>
          </p:nvPr>
        </p:nvGraphicFramePr>
        <p:xfrm>
          <a:off x="1405384" y="2541539"/>
          <a:ext cx="2203450" cy="490537"/>
        </p:xfrm>
        <a:graphic>
          <a:graphicData uri="http://schemas.openxmlformats.org/presentationml/2006/ole">
            <mc:AlternateContent xmlns:mc="http://schemas.openxmlformats.org/markup-compatibility/2006">
              <mc:Choice xmlns:v="urn:schemas-microsoft-com:vml" Requires="v">
                <p:oleObj spid="_x0000_s45198" name="Equation" r:id="rId8" imgW="1079032" imgH="241195" progId="">
                  <p:embed/>
                </p:oleObj>
              </mc:Choice>
              <mc:Fallback>
                <p:oleObj name="Equation" r:id="rId8" imgW="1079032" imgH="241195" progId="">
                  <p:embed/>
                  <p:pic>
                    <p:nvPicPr>
                      <p:cNvPr id="0" name="Picture 1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5384" y="2541539"/>
                        <a:ext cx="22034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768384745"/>
              </p:ext>
            </p:extLst>
          </p:nvPr>
        </p:nvGraphicFramePr>
        <p:xfrm>
          <a:off x="927100" y="3621088"/>
          <a:ext cx="4014788" cy="1962150"/>
        </p:xfrm>
        <a:graphic>
          <a:graphicData uri="http://schemas.openxmlformats.org/presentationml/2006/ole">
            <mc:AlternateContent xmlns:mc="http://schemas.openxmlformats.org/markup-compatibility/2006">
              <mc:Choice xmlns:v="urn:schemas-microsoft-com:vml" Requires="v">
                <p:oleObj spid="_x0000_s45199" name="Equation" r:id="rId10" imgW="1968480" imgH="965160" progId="">
                  <p:embed/>
                </p:oleObj>
              </mc:Choice>
              <mc:Fallback>
                <p:oleObj name="Equation" r:id="rId10" imgW="1968480" imgH="965160" progId="">
                  <p:embed/>
                  <p:pic>
                    <p:nvPicPr>
                      <p:cNvPr id="0" name="Picture 1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7100" y="3621088"/>
                        <a:ext cx="4014788"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pic>
                </p:oleObj>
              </mc:Fallback>
            </mc:AlternateContent>
          </a:graphicData>
        </a:graphic>
      </p:graphicFrame>
      <p:sp>
        <p:nvSpPr>
          <p:cNvPr id="5" name="矩形 4"/>
          <p:cNvSpPr/>
          <p:nvPr/>
        </p:nvSpPr>
        <p:spPr>
          <a:xfrm>
            <a:off x="7111000" y="2207413"/>
            <a:ext cx="3096344" cy="1557349"/>
          </a:xfrm>
          <a:prstGeom prst="rect">
            <a:avLst/>
          </a:prstGeom>
        </p:spPr>
        <p:txBody>
          <a:bodyPr wrap="square">
            <a:spAutoFit/>
          </a:bodyPr>
          <a:lstStyle/>
          <a:p>
            <a:pPr marL="342891" indent="-342891">
              <a:spcBef>
                <a:spcPct val="20000"/>
              </a:spcBef>
            </a:pPr>
            <a:r>
              <a:rPr kumimoji="1" lang="en-US" altLang="zh-CN" sz="2800" b="1" dirty="0" err="1">
                <a:latin typeface="Times New Roman" pitchFamily="18" charset="0"/>
              </a:rPr>
              <a:t>Minw</a:t>
            </a:r>
            <a:r>
              <a:rPr kumimoji="1" lang="en-US" altLang="zh-CN" sz="2800" b="1" dirty="0">
                <a:latin typeface="Times New Roman" pitchFamily="18" charset="0"/>
              </a:rPr>
              <a:t>= </a:t>
            </a:r>
            <a:r>
              <a:rPr kumimoji="1" lang="en-US" altLang="zh-CN" sz="2800" b="1" dirty="0" err="1">
                <a:latin typeface="Times New Roman" pitchFamily="18" charset="0"/>
              </a:rPr>
              <a:t>Y</a:t>
            </a:r>
            <a:r>
              <a:rPr kumimoji="1" lang="en-US" altLang="zh-CN" sz="2800" b="1" dirty="0" err="1">
                <a:latin typeface="宋体" charset="-122"/>
              </a:rPr>
              <a:t>·</a:t>
            </a:r>
            <a:r>
              <a:rPr kumimoji="1" lang="en-US" altLang="zh-CN" sz="2800" b="1" dirty="0" err="1">
                <a:latin typeface="Times New Roman" pitchFamily="18" charset="0"/>
                <a:cs typeface="Times New Roman" pitchFamily="18" charset="0"/>
              </a:rPr>
              <a:t>b</a:t>
            </a:r>
            <a:r>
              <a:rPr kumimoji="1" lang="en-US" altLang="zh-CN" sz="2800" b="1" dirty="0">
                <a:latin typeface="Times New Roman" pitchFamily="18" charset="0"/>
                <a:cs typeface="Times New Roman" pitchFamily="18" charset="0"/>
              </a:rPr>
              <a:t>     </a:t>
            </a:r>
          </a:p>
          <a:p>
            <a:pPr marL="342891" indent="-342891">
              <a:spcBef>
                <a:spcPct val="20000"/>
              </a:spcBef>
            </a:pPr>
            <a:r>
              <a:rPr kumimoji="1" lang="en-US" altLang="zh-CN" sz="2800" b="1" dirty="0">
                <a:latin typeface="Times New Roman" pitchFamily="18" charset="0"/>
              </a:rPr>
              <a:t>St.   YA ≥C</a:t>
            </a:r>
          </a:p>
          <a:p>
            <a:pPr marL="342891" indent="-342891">
              <a:spcBef>
                <a:spcPct val="20000"/>
              </a:spcBef>
            </a:pPr>
            <a:r>
              <a:rPr kumimoji="1" lang="en-US" altLang="zh-CN" sz="2800" b="1" dirty="0">
                <a:latin typeface="Times New Roman" pitchFamily="18" charset="0"/>
              </a:rPr>
              <a:t>Y ≥0</a:t>
            </a:r>
            <a:endParaRPr lang="en-US" altLang="zh-CN" sz="2800" b="1" kern="1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7016709" y="1357994"/>
            <a:ext cx="1415772" cy="461665"/>
          </a:xfrm>
          <a:prstGeom prst="rect">
            <a:avLst/>
          </a:prstGeom>
        </p:spPr>
        <p:txBody>
          <a:bodyPr wrap="none">
            <a:spAutoFit/>
          </a:bodyPr>
          <a:lstStyle/>
          <a:p>
            <a:r>
              <a:rPr lang="zh-CN" altLang="en-US" sz="2400" b="1" dirty="0">
                <a:solidFill>
                  <a:srgbClr val="6FC2F5"/>
                </a:solidFill>
              </a:rPr>
              <a:t>对偶问题</a:t>
            </a:r>
          </a:p>
        </p:txBody>
      </p:sp>
      <p:sp>
        <p:nvSpPr>
          <p:cNvPr id="2" name="矩形 1"/>
          <p:cNvSpPr/>
          <p:nvPr/>
        </p:nvSpPr>
        <p:spPr>
          <a:xfrm>
            <a:off x="3854450" y="2541539"/>
            <a:ext cx="1809502" cy="444549"/>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57228" y="4131892"/>
            <a:ext cx="1246560" cy="420428"/>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57228" y="5141332"/>
            <a:ext cx="2340639" cy="478357"/>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2" idx="3"/>
          </p:cNvCxnSpPr>
          <p:nvPr/>
        </p:nvCxnSpPr>
        <p:spPr>
          <a:xfrm>
            <a:off x="5663952" y="2763814"/>
            <a:ext cx="1368152" cy="6530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5" idx="1"/>
          </p:cNvCxnSpPr>
          <p:nvPr/>
        </p:nvCxnSpPr>
        <p:spPr>
          <a:xfrm flipV="1">
            <a:off x="2173660" y="2986088"/>
            <a:ext cx="4937340" cy="1356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267739" y="2583258"/>
            <a:ext cx="3843261" cy="27972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58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2" grpId="0" animBg="1"/>
      <p:bldP spid="16"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2225" y="2420888"/>
            <a:ext cx="12192000" cy="27241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4"/>
          <p:cNvSpPr>
            <a:spLocks noChangeArrowheads="1"/>
          </p:cNvSpPr>
          <p:nvPr/>
        </p:nvSpPr>
        <p:spPr bwMode="auto">
          <a:xfrm>
            <a:off x="1250183" y="3228965"/>
            <a:ext cx="964719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6000" b="1" dirty="0">
                <a:solidFill>
                  <a:schemeClr val="bg1"/>
                </a:solidFill>
                <a:latin typeface="微软雅黑" pitchFamily="34" charset="-122"/>
                <a:ea typeface="微软雅黑" pitchFamily="34" charset="-122"/>
              </a:rPr>
              <a:t>第三节 线性规划的对偶理论</a:t>
            </a:r>
            <a:endParaRPr lang="zh-CN" altLang="en-US" sz="6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14646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34433" y="211137"/>
            <a:ext cx="50321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latin typeface="Times New Roman" pitchFamily="18" charset="0"/>
              </a:rPr>
              <a:t>1</a:t>
            </a:r>
            <a:r>
              <a:rPr kumimoji="1" lang="zh-CN" altLang="en-US" sz="2800" dirty="0">
                <a:latin typeface="Times New Roman" pitchFamily="18" charset="0"/>
              </a:rPr>
              <a:t>、原问题与对偶问题的关系：</a:t>
            </a:r>
          </a:p>
        </p:txBody>
      </p:sp>
      <p:graphicFrame>
        <p:nvGraphicFramePr>
          <p:cNvPr id="89091" name="Object 3"/>
          <p:cNvGraphicFramePr>
            <a:graphicFrameLocks noChangeAspect="1"/>
          </p:cNvGraphicFramePr>
          <p:nvPr/>
        </p:nvGraphicFramePr>
        <p:xfrm>
          <a:off x="239186" y="765177"/>
          <a:ext cx="5566833" cy="504825"/>
        </p:xfrm>
        <a:graphic>
          <a:graphicData uri="http://schemas.openxmlformats.org/presentationml/2006/ole">
            <mc:AlternateContent xmlns:mc="http://schemas.openxmlformats.org/markup-compatibility/2006">
              <mc:Choice xmlns:v="urn:schemas-microsoft-com:vml" Requires="v">
                <p:oleObj spid="_x0000_s12061" name="公式" r:id="rId4" imgW="2209800" imgH="228600" progId="">
                  <p:embed/>
                </p:oleObj>
              </mc:Choice>
              <mc:Fallback>
                <p:oleObj name="公式" r:id="rId4" imgW="2209800" imgH="228600" progId="">
                  <p:embed/>
                  <p:pic>
                    <p:nvPicPr>
                      <p:cNvPr id="0" name="Picture 7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186" y="765177"/>
                        <a:ext cx="556683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4"/>
          <p:cNvGraphicFramePr>
            <a:graphicFrameLocks noChangeAspect="1"/>
          </p:cNvGraphicFramePr>
          <p:nvPr/>
        </p:nvGraphicFramePr>
        <p:xfrm>
          <a:off x="719668" y="1196975"/>
          <a:ext cx="4895851" cy="1944688"/>
        </p:xfrm>
        <a:graphic>
          <a:graphicData uri="http://schemas.openxmlformats.org/presentationml/2006/ole">
            <mc:AlternateContent xmlns:mc="http://schemas.openxmlformats.org/markup-compatibility/2006">
              <mc:Choice xmlns:v="urn:schemas-microsoft-com:vml" Requires="v">
                <p:oleObj spid="_x0000_s12062" name="Equation" r:id="rId6" imgW="2184400" imgH="939800" progId="">
                  <p:embed/>
                </p:oleObj>
              </mc:Choice>
              <mc:Fallback>
                <p:oleObj name="Equation" r:id="rId6" imgW="2184400" imgH="939800" progId="">
                  <p:embed/>
                  <p:pic>
                    <p:nvPicPr>
                      <p:cNvPr id="0" name="Picture 7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668" y="1196975"/>
                        <a:ext cx="4895851" cy="194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5"/>
          <p:cNvGraphicFramePr>
            <a:graphicFrameLocks noChangeAspect="1"/>
          </p:cNvGraphicFramePr>
          <p:nvPr/>
        </p:nvGraphicFramePr>
        <p:xfrm>
          <a:off x="1295402" y="3068641"/>
          <a:ext cx="3026833" cy="504825"/>
        </p:xfrm>
        <a:graphic>
          <a:graphicData uri="http://schemas.openxmlformats.org/presentationml/2006/ole">
            <mc:AlternateContent xmlns:mc="http://schemas.openxmlformats.org/markup-compatibility/2006">
              <mc:Choice xmlns:v="urn:schemas-microsoft-com:vml" Requires="v">
                <p:oleObj spid="_x0000_s12063" name="Equation" r:id="rId8" imgW="977900" imgH="228600" progId="">
                  <p:embed/>
                </p:oleObj>
              </mc:Choice>
              <mc:Fallback>
                <p:oleObj name="Equation" r:id="rId8" imgW="977900" imgH="228600" progId="">
                  <p:embed/>
                  <p:pic>
                    <p:nvPicPr>
                      <p:cNvPr id="0" name="Picture 7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2" y="3068641"/>
                        <a:ext cx="302683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4" name="Object 6"/>
          <p:cNvGraphicFramePr>
            <a:graphicFrameLocks noChangeAspect="1"/>
          </p:cNvGraphicFramePr>
          <p:nvPr/>
        </p:nvGraphicFramePr>
        <p:xfrm>
          <a:off x="6675969" y="765177"/>
          <a:ext cx="5532967" cy="504825"/>
        </p:xfrm>
        <a:graphic>
          <a:graphicData uri="http://schemas.openxmlformats.org/presentationml/2006/ole">
            <mc:AlternateContent xmlns:mc="http://schemas.openxmlformats.org/markup-compatibility/2006">
              <mc:Choice xmlns:v="urn:schemas-microsoft-com:vml" Requires="v">
                <p:oleObj spid="_x0000_s12064" name="公式" r:id="rId10" imgW="2209800" imgH="228600" progId="">
                  <p:embed/>
                </p:oleObj>
              </mc:Choice>
              <mc:Fallback>
                <p:oleObj name="公式" r:id="rId10" imgW="2209800" imgH="228600" progId="">
                  <p:embed/>
                  <p:pic>
                    <p:nvPicPr>
                      <p:cNvPr id="0" name="Picture 7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5969" y="765177"/>
                        <a:ext cx="553296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7"/>
          <p:cNvGraphicFramePr>
            <a:graphicFrameLocks noChangeAspect="1"/>
          </p:cNvGraphicFramePr>
          <p:nvPr/>
        </p:nvGraphicFramePr>
        <p:xfrm>
          <a:off x="6864353" y="1125539"/>
          <a:ext cx="5327649" cy="1943100"/>
        </p:xfrm>
        <a:graphic>
          <a:graphicData uri="http://schemas.openxmlformats.org/presentationml/2006/ole">
            <mc:AlternateContent xmlns:mc="http://schemas.openxmlformats.org/markup-compatibility/2006">
              <mc:Choice xmlns:v="urn:schemas-microsoft-com:vml" Requires="v">
                <p:oleObj spid="_x0000_s12065" name="Equation" r:id="rId12" imgW="2171700" imgH="939800" progId="">
                  <p:embed/>
                </p:oleObj>
              </mc:Choice>
              <mc:Fallback>
                <p:oleObj name="Equation" r:id="rId12" imgW="2171700" imgH="939800" progId="">
                  <p:embed/>
                  <p:pic>
                    <p:nvPicPr>
                      <p:cNvPr id="0" name="Picture 78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64353" y="1125539"/>
                        <a:ext cx="5327649"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6" name="Object 8"/>
          <p:cNvGraphicFramePr>
            <a:graphicFrameLocks noChangeAspect="1"/>
          </p:cNvGraphicFramePr>
          <p:nvPr/>
        </p:nvGraphicFramePr>
        <p:xfrm>
          <a:off x="7535333" y="2997201"/>
          <a:ext cx="3185584" cy="503239"/>
        </p:xfrm>
        <a:graphic>
          <a:graphicData uri="http://schemas.openxmlformats.org/presentationml/2006/ole">
            <mc:AlternateContent xmlns:mc="http://schemas.openxmlformats.org/markup-compatibility/2006">
              <mc:Choice xmlns:v="urn:schemas-microsoft-com:vml" Requires="v">
                <p:oleObj spid="_x0000_s12066" name="公式" r:id="rId14" imgW="1028700" imgH="228600" progId="">
                  <p:embed/>
                </p:oleObj>
              </mc:Choice>
              <mc:Fallback>
                <p:oleObj name="公式" r:id="rId14" imgW="1028700" imgH="228600" progId="">
                  <p:embed/>
                  <p:pic>
                    <p:nvPicPr>
                      <p:cNvPr id="0" name="Picture 78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35333" y="2997201"/>
                        <a:ext cx="3185584" cy="503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7" name="Object 9"/>
          <p:cNvGraphicFramePr>
            <a:graphicFrameLocks noChangeAspect="1"/>
          </p:cNvGraphicFramePr>
          <p:nvPr>
            <p:extLst>
              <p:ext uri="{D42A27DB-BD31-4B8C-83A1-F6EECF244321}">
                <p14:modId xmlns:p14="http://schemas.microsoft.com/office/powerpoint/2010/main" val="1710117115"/>
              </p:ext>
            </p:extLst>
          </p:nvPr>
        </p:nvGraphicFramePr>
        <p:xfrm>
          <a:off x="1821839" y="3717032"/>
          <a:ext cx="2438400" cy="388939"/>
        </p:xfrm>
        <a:graphic>
          <a:graphicData uri="http://schemas.openxmlformats.org/presentationml/2006/ole">
            <mc:AlternateContent xmlns:mc="http://schemas.openxmlformats.org/markup-compatibility/2006">
              <mc:Choice xmlns:v="urn:schemas-microsoft-com:vml" Requires="v">
                <p:oleObj spid="_x0000_s12067" name="Equation" r:id="rId16" imgW="787058" imgH="177723" progId="">
                  <p:embed/>
                </p:oleObj>
              </mc:Choice>
              <mc:Fallback>
                <p:oleObj name="Equation" r:id="rId16" imgW="787058" imgH="177723" progId="">
                  <p:embed/>
                  <p:pic>
                    <p:nvPicPr>
                      <p:cNvPr id="0" name="Picture 78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1839" y="3717032"/>
                        <a:ext cx="2438400" cy="388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8" name="Object 10"/>
          <p:cNvGraphicFramePr>
            <a:graphicFrameLocks noChangeAspect="1"/>
          </p:cNvGraphicFramePr>
          <p:nvPr>
            <p:extLst>
              <p:ext uri="{D42A27DB-BD31-4B8C-83A1-F6EECF244321}">
                <p14:modId xmlns:p14="http://schemas.microsoft.com/office/powerpoint/2010/main" val="1910375014"/>
              </p:ext>
            </p:extLst>
          </p:nvPr>
        </p:nvGraphicFramePr>
        <p:xfrm>
          <a:off x="1726587" y="4148833"/>
          <a:ext cx="2438400" cy="749300"/>
        </p:xfrm>
        <a:graphic>
          <a:graphicData uri="http://schemas.openxmlformats.org/presentationml/2006/ole">
            <mc:AlternateContent xmlns:mc="http://schemas.openxmlformats.org/markup-compatibility/2006">
              <mc:Choice xmlns:v="urn:schemas-microsoft-com:vml" Requires="v">
                <p:oleObj spid="_x0000_s12068" name="公式" r:id="rId18" imgW="787400" imgH="381000" progId="">
                  <p:embed/>
                </p:oleObj>
              </mc:Choice>
              <mc:Fallback>
                <p:oleObj name="公式" r:id="rId18" imgW="787400" imgH="381000" progId="">
                  <p:embed/>
                  <p:pic>
                    <p:nvPicPr>
                      <p:cNvPr id="0" name="Picture 78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26587" y="4148833"/>
                        <a:ext cx="24384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9" name="Object 11"/>
          <p:cNvGraphicFramePr>
            <a:graphicFrameLocks noChangeAspect="1"/>
          </p:cNvGraphicFramePr>
          <p:nvPr/>
        </p:nvGraphicFramePr>
        <p:xfrm>
          <a:off x="4944533" y="5186364"/>
          <a:ext cx="2042584" cy="1671637"/>
        </p:xfrm>
        <a:graphic>
          <a:graphicData uri="http://schemas.openxmlformats.org/presentationml/2006/ole">
            <mc:AlternateContent xmlns:mc="http://schemas.openxmlformats.org/markup-compatibility/2006">
              <mc:Choice xmlns:v="urn:schemas-microsoft-com:vml" Requires="v">
                <p:oleObj spid="_x0000_s12069" name="Equation" r:id="rId20" imgW="660113" imgH="939392" progId="">
                  <p:embed/>
                </p:oleObj>
              </mc:Choice>
              <mc:Fallback>
                <p:oleObj name="Equation" r:id="rId20" imgW="660113" imgH="939392" progId="">
                  <p:embed/>
                  <p:pic>
                    <p:nvPicPr>
                      <p:cNvPr id="0" name="Picture 79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44533" y="5186364"/>
                        <a:ext cx="2042584" cy="167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0" name="Object 12"/>
          <p:cNvGraphicFramePr>
            <a:graphicFrameLocks noChangeAspect="1"/>
          </p:cNvGraphicFramePr>
          <p:nvPr/>
        </p:nvGraphicFramePr>
        <p:xfrm>
          <a:off x="8784167" y="5445126"/>
          <a:ext cx="2842684" cy="444500"/>
        </p:xfrm>
        <a:graphic>
          <a:graphicData uri="http://schemas.openxmlformats.org/presentationml/2006/ole">
            <mc:AlternateContent xmlns:mc="http://schemas.openxmlformats.org/markup-compatibility/2006">
              <mc:Choice xmlns:v="urn:schemas-microsoft-com:vml" Requires="v">
                <p:oleObj spid="_x0000_s12070" name="Equation" r:id="rId22" imgW="1358900" imgH="228600" progId="">
                  <p:embed/>
                </p:oleObj>
              </mc:Choice>
              <mc:Fallback>
                <p:oleObj name="Equation" r:id="rId22" imgW="1358900" imgH="228600" progId="">
                  <p:embed/>
                  <p:pic>
                    <p:nvPicPr>
                      <p:cNvPr id="0" name="Picture 79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784167" y="5445126"/>
                        <a:ext cx="2842684"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101" name="Object 13"/>
          <p:cNvGraphicFramePr>
            <a:graphicFrameLocks noChangeAspect="1"/>
          </p:cNvGraphicFramePr>
          <p:nvPr/>
        </p:nvGraphicFramePr>
        <p:xfrm>
          <a:off x="239186" y="5229227"/>
          <a:ext cx="4881033" cy="1628775"/>
        </p:xfrm>
        <a:graphic>
          <a:graphicData uri="http://schemas.openxmlformats.org/presentationml/2006/ole">
            <mc:AlternateContent xmlns:mc="http://schemas.openxmlformats.org/markup-compatibility/2006">
              <mc:Choice xmlns:v="urn:schemas-microsoft-com:vml" Requires="v">
                <p:oleObj spid="_x0000_s12071" name="Equation" r:id="rId24" imgW="1981200" imgH="939800" progId="">
                  <p:embed/>
                </p:oleObj>
              </mc:Choice>
              <mc:Fallback>
                <p:oleObj name="Equation" r:id="rId24" imgW="1981200" imgH="939800" progId="">
                  <p:embed/>
                  <p:pic>
                    <p:nvPicPr>
                      <p:cNvPr id="0" name="Picture 79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9186" y="5229227"/>
                        <a:ext cx="4881033"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2" name="Object 14"/>
          <p:cNvGraphicFramePr>
            <a:graphicFrameLocks noChangeAspect="1"/>
          </p:cNvGraphicFramePr>
          <p:nvPr/>
        </p:nvGraphicFramePr>
        <p:xfrm>
          <a:off x="6959600" y="5181600"/>
          <a:ext cx="1388533" cy="1676400"/>
        </p:xfrm>
        <a:graphic>
          <a:graphicData uri="http://schemas.openxmlformats.org/presentationml/2006/ole">
            <mc:AlternateContent xmlns:mc="http://schemas.openxmlformats.org/markup-compatibility/2006">
              <mc:Choice xmlns:v="urn:schemas-microsoft-com:vml" Requires="v">
                <p:oleObj spid="_x0000_s12072" name="Equation" r:id="rId26" imgW="583947" imgH="939392" progId="">
                  <p:embed/>
                </p:oleObj>
              </mc:Choice>
              <mc:Fallback>
                <p:oleObj name="Equation" r:id="rId26" imgW="583947" imgH="939392" progId="">
                  <p:embed/>
                  <p:pic>
                    <p:nvPicPr>
                      <p:cNvPr id="0" name="Picture 79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959600" y="5181600"/>
                        <a:ext cx="138853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103" name="Object 15"/>
          <p:cNvGraphicFramePr>
            <a:graphicFrameLocks noChangeAspect="1"/>
          </p:cNvGraphicFramePr>
          <p:nvPr/>
        </p:nvGraphicFramePr>
        <p:xfrm>
          <a:off x="8771469" y="6092826"/>
          <a:ext cx="2976033" cy="444500"/>
        </p:xfrm>
        <a:graphic>
          <a:graphicData uri="http://schemas.openxmlformats.org/presentationml/2006/ole">
            <mc:AlternateContent xmlns:mc="http://schemas.openxmlformats.org/markup-compatibility/2006">
              <mc:Choice xmlns:v="urn:schemas-microsoft-com:vml" Requires="v">
                <p:oleObj spid="_x0000_s12073" name="公式" r:id="rId28" imgW="1422400" imgH="228600" progId="">
                  <p:embed/>
                </p:oleObj>
              </mc:Choice>
              <mc:Fallback>
                <p:oleObj name="公式" r:id="rId28" imgW="1422400" imgH="228600" progId="">
                  <p:embed/>
                  <p:pic>
                    <p:nvPicPr>
                      <p:cNvPr id="0" name="Picture 79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771469" y="6092826"/>
                        <a:ext cx="297603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104" name="Object 16"/>
          <p:cNvGraphicFramePr>
            <a:graphicFrameLocks noChangeAspect="1"/>
          </p:cNvGraphicFramePr>
          <p:nvPr>
            <p:extLst>
              <p:ext uri="{D42A27DB-BD31-4B8C-83A1-F6EECF244321}">
                <p14:modId xmlns:p14="http://schemas.microsoft.com/office/powerpoint/2010/main" val="2832740411"/>
              </p:ext>
            </p:extLst>
          </p:nvPr>
        </p:nvGraphicFramePr>
        <p:xfrm>
          <a:off x="8448559" y="3860080"/>
          <a:ext cx="2641600" cy="379413"/>
        </p:xfrm>
        <a:graphic>
          <a:graphicData uri="http://schemas.openxmlformats.org/presentationml/2006/ole">
            <mc:AlternateContent xmlns:mc="http://schemas.openxmlformats.org/markup-compatibility/2006">
              <mc:Choice xmlns:v="urn:schemas-microsoft-com:vml" Requires="v">
                <p:oleObj spid="_x0000_s12074" name="Equation" r:id="rId30" imgW="710891" imgH="177723" progId="">
                  <p:embed/>
                </p:oleObj>
              </mc:Choice>
              <mc:Fallback>
                <p:oleObj name="Equation" r:id="rId30" imgW="710891" imgH="177723" progId="">
                  <p:embed/>
                  <p:pic>
                    <p:nvPicPr>
                      <p:cNvPr id="0" name="Picture 79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448559" y="3860080"/>
                        <a:ext cx="26416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5" name="Object 17"/>
          <p:cNvGraphicFramePr>
            <a:graphicFrameLocks noChangeAspect="1"/>
          </p:cNvGraphicFramePr>
          <p:nvPr>
            <p:extLst>
              <p:ext uri="{D42A27DB-BD31-4B8C-83A1-F6EECF244321}">
                <p14:modId xmlns:p14="http://schemas.microsoft.com/office/powerpoint/2010/main" val="3643661"/>
              </p:ext>
            </p:extLst>
          </p:nvPr>
        </p:nvGraphicFramePr>
        <p:xfrm>
          <a:off x="8543810" y="4220444"/>
          <a:ext cx="2357967" cy="720725"/>
        </p:xfrm>
        <a:graphic>
          <a:graphicData uri="http://schemas.openxmlformats.org/presentationml/2006/ole">
            <mc:AlternateContent xmlns:mc="http://schemas.openxmlformats.org/markup-compatibility/2006">
              <mc:Choice xmlns:v="urn:schemas-microsoft-com:vml" Requires="v">
                <p:oleObj spid="_x0000_s12075" name="公式" r:id="rId32" imgW="761669" imgH="380835" progId="">
                  <p:embed/>
                </p:oleObj>
              </mc:Choice>
              <mc:Fallback>
                <p:oleObj name="公式" r:id="rId32" imgW="761669" imgH="380835" progId="">
                  <p:embed/>
                  <p:pic>
                    <p:nvPicPr>
                      <p:cNvPr id="0" name="Picture 79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543810" y="4220444"/>
                        <a:ext cx="235796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8" name="Rectangle 20"/>
          <p:cNvSpPr>
            <a:spLocks noChangeArrowheads="1"/>
          </p:cNvSpPr>
          <p:nvPr/>
        </p:nvSpPr>
        <p:spPr bwMode="auto">
          <a:xfrm>
            <a:off x="1343473" y="3790058"/>
            <a:ext cx="3839633" cy="1079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9" name="Rectangle 21"/>
          <p:cNvSpPr>
            <a:spLocks noChangeArrowheads="1"/>
          </p:cNvSpPr>
          <p:nvPr/>
        </p:nvSpPr>
        <p:spPr bwMode="auto">
          <a:xfrm>
            <a:off x="7584961" y="3860079"/>
            <a:ext cx="3839633" cy="1079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直接连接符 21"/>
          <p:cNvCxnSpPr/>
          <p:nvPr/>
        </p:nvCxnSpPr>
        <p:spPr>
          <a:xfrm>
            <a:off x="8739517" y="6597352"/>
            <a:ext cx="30451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75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6" name="Object 4"/>
          <p:cNvGraphicFramePr>
            <a:graphicFrameLocks noChangeAspect="1"/>
          </p:cNvGraphicFramePr>
          <p:nvPr>
            <p:extLst>
              <p:ext uri="{D42A27DB-BD31-4B8C-83A1-F6EECF244321}">
                <p14:modId xmlns:p14="http://schemas.microsoft.com/office/powerpoint/2010/main" val="3527621793"/>
              </p:ext>
            </p:extLst>
          </p:nvPr>
        </p:nvGraphicFramePr>
        <p:xfrm>
          <a:off x="479376" y="836616"/>
          <a:ext cx="4374433" cy="460213"/>
        </p:xfrm>
        <a:graphic>
          <a:graphicData uri="http://schemas.openxmlformats.org/presentationml/2006/ole">
            <mc:AlternateContent xmlns:mc="http://schemas.openxmlformats.org/markup-compatibility/2006">
              <mc:Choice xmlns:v="urn:schemas-microsoft-com:vml" Requires="v">
                <p:oleObj spid="_x0000_s12788" name="Equation" r:id="rId4" imgW="1905000" imgH="228600" progId="">
                  <p:embed/>
                </p:oleObj>
              </mc:Choice>
              <mc:Fallback>
                <p:oleObj name="Equation" r:id="rId4" imgW="1905000" imgH="228600" progId="">
                  <p:embed/>
                  <p:pic>
                    <p:nvPicPr>
                      <p:cNvPr id="0" name="Picture 4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76" y="836616"/>
                        <a:ext cx="4374433" cy="46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7" name="Object 5"/>
          <p:cNvGraphicFramePr>
            <a:graphicFrameLocks noChangeAspect="1"/>
          </p:cNvGraphicFramePr>
          <p:nvPr>
            <p:extLst>
              <p:ext uri="{D42A27DB-BD31-4B8C-83A1-F6EECF244321}">
                <p14:modId xmlns:p14="http://schemas.microsoft.com/office/powerpoint/2010/main" val="1077622386"/>
              </p:ext>
            </p:extLst>
          </p:nvPr>
        </p:nvGraphicFramePr>
        <p:xfrm>
          <a:off x="574627" y="1196975"/>
          <a:ext cx="4463193" cy="1772832"/>
        </p:xfrm>
        <a:graphic>
          <a:graphicData uri="http://schemas.openxmlformats.org/presentationml/2006/ole">
            <mc:AlternateContent xmlns:mc="http://schemas.openxmlformats.org/markup-compatibility/2006">
              <mc:Choice xmlns:v="urn:schemas-microsoft-com:vml" Requires="v">
                <p:oleObj spid="_x0000_s12789" name="公式" r:id="rId6" imgW="2184400" imgH="939800" progId="">
                  <p:embed/>
                </p:oleObj>
              </mc:Choice>
              <mc:Fallback>
                <p:oleObj name="公式" r:id="rId6" imgW="2184400" imgH="939800" progId="">
                  <p:embed/>
                  <p:pic>
                    <p:nvPicPr>
                      <p:cNvPr id="0" name="Picture 4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627" y="1196975"/>
                        <a:ext cx="4463193" cy="17728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8" name="Object 6"/>
          <p:cNvGraphicFramePr>
            <a:graphicFrameLocks noChangeAspect="1"/>
          </p:cNvGraphicFramePr>
          <p:nvPr>
            <p:extLst>
              <p:ext uri="{D42A27DB-BD31-4B8C-83A1-F6EECF244321}">
                <p14:modId xmlns:p14="http://schemas.microsoft.com/office/powerpoint/2010/main" val="1061335591"/>
              </p:ext>
            </p:extLst>
          </p:nvPr>
        </p:nvGraphicFramePr>
        <p:xfrm>
          <a:off x="1176415" y="2997202"/>
          <a:ext cx="2759346" cy="460213"/>
        </p:xfrm>
        <a:graphic>
          <a:graphicData uri="http://schemas.openxmlformats.org/presentationml/2006/ole">
            <mc:AlternateContent xmlns:mc="http://schemas.openxmlformats.org/markup-compatibility/2006">
              <mc:Choice xmlns:v="urn:schemas-microsoft-com:vml" Requires="v">
                <p:oleObj spid="_x0000_s12790" name="Equation" r:id="rId8" imgW="977900" imgH="228600" progId="">
                  <p:embed/>
                </p:oleObj>
              </mc:Choice>
              <mc:Fallback>
                <p:oleObj name="Equation" r:id="rId8" imgW="977900" imgH="228600" progId="">
                  <p:embed/>
                  <p:pic>
                    <p:nvPicPr>
                      <p:cNvPr id="0" name="Picture 4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6415" y="2997202"/>
                        <a:ext cx="2759346" cy="46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9" name="Text Box 7"/>
          <p:cNvSpPr txBox="1">
            <a:spLocks noChangeArrowheads="1"/>
          </p:cNvSpPr>
          <p:nvPr/>
        </p:nvSpPr>
        <p:spPr bwMode="auto">
          <a:xfrm>
            <a:off x="527053" y="333376"/>
            <a:ext cx="39709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2</a:t>
            </a:r>
            <a:r>
              <a:rPr kumimoji="1" lang="zh-CN" altLang="en-US" sz="2800" b="1">
                <a:latin typeface="Times New Roman" pitchFamily="18" charset="0"/>
              </a:rPr>
              <a:t>、标准型的对偶问题：</a:t>
            </a:r>
          </a:p>
        </p:txBody>
      </p:sp>
      <p:graphicFrame>
        <p:nvGraphicFramePr>
          <p:cNvPr id="90120" name="Object 8"/>
          <p:cNvGraphicFramePr>
            <a:graphicFrameLocks noChangeAspect="1"/>
          </p:cNvGraphicFramePr>
          <p:nvPr>
            <p:extLst>
              <p:ext uri="{D42A27DB-BD31-4B8C-83A1-F6EECF244321}">
                <p14:modId xmlns:p14="http://schemas.microsoft.com/office/powerpoint/2010/main" val="2811152614"/>
              </p:ext>
            </p:extLst>
          </p:nvPr>
        </p:nvGraphicFramePr>
        <p:xfrm>
          <a:off x="607401" y="4076702"/>
          <a:ext cx="5314949" cy="504825"/>
        </p:xfrm>
        <a:graphic>
          <a:graphicData uri="http://schemas.openxmlformats.org/presentationml/2006/ole">
            <mc:AlternateContent xmlns:mc="http://schemas.openxmlformats.org/markup-compatibility/2006">
              <mc:Choice xmlns:v="urn:schemas-microsoft-com:vml" Requires="v">
                <p:oleObj spid="_x0000_s12791" name="公式" r:id="rId10" imgW="1968500" imgH="228600" progId="">
                  <p:embed/>
                </p:oleObj>
              </mc:Choice>
              <mc:Fallback>
                <p:oleObj name="公式" r:id="rId10" imgW="1968500" imgH="228600" progId="">
                  <p:embed/>
                  <p:pic>
                    <p:nvPicPr>
                      <p:cNvPr id="0" name="Picture 4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401" y="4076702"/>
                        <a:ext cx="5314949"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1" name="Object 9"/>
          <p:cNvGraphicFramePr>
            <a:graphicFrameLocks noChangeAspect="1"/>
          </p:cNvGraphicFramePr>
          <p:nvPr>
            <p:extLst>
              <p:ext uri="{D42A27DB-BD31-4B8C-83A1-F6EECF244321}">
                <p14:modId xmlns:p14="http://schemas.microsoft.com/office/powerpoint/2010/main" val="3198783804"/>
              </p:ext>
            </p:extLst>
          </p:nvPr>
        </p:nvGraphicFramePr>
        <p:xfrm>
          <a:off x="624335" y="4508502"/>
          <a:ext cx="5327649" cy="1800225"/>
        </p:xfrm>
        <a:graphic>
          <a:graphicData uri="http://schemas.openxmlformats.org/presentationml/2006/ole">
            <mc:AlternateContent xmlns:mc="http://schemas.openxmlformats.org/markup-compatibility/2006">
              <mc:Choice xmlns:v="urn:schemas-microsoft-com:vml" Requires="v">
                <p:oleObj spid="_x0000_s12792" name="Equation" r:id="rId12" imgW="2171700" imgH="939800" progId="">
                  <p:embed/>
                </p:oleObj>
              </mc:Choice>
              <mc:Fallback>
                <p:oleObj name="Equation" r:id="rId12" imgW="2171700" imgH="939800" progId="">
                  <p:embed/>
                  <p:pic>
                    <p:nvPicPr>
                      <p:cNvPr id="0" name="Picture 4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335" y="4508502"/>
                        <a:ext cx="5327649"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2" name="Object 10"/>
          <p:cNvGraphicFramePr>
            <a:graphicFrameLocks noChangeAspect="1"/>
          </p:cNvGraphicFramePr>
          <p:nvPr>
            <p:extLst>
              <p:ext uri="{D42A27DB-BD31-4B8C-83A1-F6EECF244321}">
                <p14:modId xmlns:p14="http://schemas.microsoft.com/office/powerpoint/2010/main" val="1287466338"/>
              </p:ext>
            </p:extLst>
          </p:nvPr>
        </p:nvGraphicFramePr>
        <p:xfrm>
          <a:off x="1104815" y="6165852"/>
          <a:ext cx="4718051" cy="531813"/>
        </p:xfrm>
        <a:graphic>
          <a:graphicData uri="http://schemas.openxmlformats.org/presentationml/2006/ole">
            <mc:AlternateContent xmlns:mc="http://schemas.openxmlformats.org/markup-compatibility/2006">
              <mc:Choice xmlns:v="urn:schemas-microsoft-com:vml" Requires="v">
                <p:oleObj spid="_x0000_s12793" name="公式" r:id="rId14" imgW="1524000" imgH="241300" progId="">
                  <p:embed/>
                </p:oleObj>
              </mc:Choice>
              <mc:Fallback>
                <p:oleObj name="公式" r:id="rId14" imgW="1524000" imgH="241300" progId="">
                  <p:embed/>
                  <p:pic>
                    <p:nvPicPr>
                      <p:cNvPr id="0" name="Picture 4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4815" y="6165852"/>
                        <a:ext cx="4718051"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9" name="Text Box 17"/>
          <p:cNvSpPr txBox="1">
            <a:spLocks noChangeArrowheads="1"/>
          </p:cNvSpPr>
          <p:nvPr/>
        </p:nvSpPr>
        <p:spPr bwMode="auto">
          <a:xfrm>
            <a:off x="527052" y="3573463"/>
            <a:ext cx="36904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rPr>
              <a:t>则对偶问题（</a:t>
            </a:r>
            <a:r>
              <a:rPr kumimoji="1" lang="en-US" altLang="zh-CN" sz="2800" b="1">
                <a:latin typeface="Times New Roman" pitchFamily="18" charset="0"/>
              </a:rPr>
              <a:t>D</a:t>
            </a:r>
            <a:r>
              <a:rPr kumimoji="1" lang="zh-CN" altLang="en-US" sz="2800" b="1">
                <a:latin typeface="Times New Roman" pitchFamily="18" charset="0"/>
              </a:rPr>
              <a:t>）为：</a:t>
            </a:r>
          </a:p>
        </p:txBody>
      </p:sp>
      <p:sp>
        <p:nvSpPr>
          <p:cNvPr id="2" name="矩形 1"/>
          <p:cNvSpPr/>
          <p:nvPr/>
        </p:nvSpPr>
        <p:spPr>
          <a:xfrm>
            <a:off x="1005573" y="1708648"/>
            <a:ext cx="4127498" cy="41182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0" name="Object 12"/>
          <p:cNvGraphicFramePr>
            <a:graphicFrameLocks noChangeAspect="1"/>
          </p:cNvGraphicFramePr>
          <p:nvPr>
            <p:extLst>
              <p:ext uri="{D42A27DB-BD31-4B8C-83A1-F6EECF244321}">
                <p14:modId xmlns:p14="http://schemas.microsoft.com/office/powerpoint/2010/main" val="1068117338"/>
              </p:ext>
            </p:extLst>
          </p:nvPr>
        </p:nvGraphicFramePr>
        <p:xfrm>
          <a:off x="6439040" y="2653835"/>
          <a:ext cx="5505450" cy="1618729"/>
        </p:xfrm>
        <a:graphic>
          <a:graphicData uri="http://schemas.openxmlformats.org/presentationml/2006/ole">
            <mc:AlternateContent xmlns:mc="http://schemas.openxmlformats.org/markup-compatibility/2006">
              <mc:Choice xmlns:v="urn:schemas-microsoft-com:vml" Requires="v">
                <p:oleObj spid="_x0000_s12794" name="Equation" r:id="rId16" imgW="2387600" imgH="1104900" progId="">
                  <p:embed/>
                </p:oleObj>
              </mc:Choice>
              <mc:Fallback>
                <p:oleObj name="Equation" r:id="rId16" imgW="2387600" imgH="1104900" progId="">
                  <p:embed/>
                  <p:pic>
                    <p:nvPicPr>
                      <p:cNvPr id="0" name="Picture 49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39040" y="2653835"/>
                        <a:ext cx="5505450" cy="1618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1466517071"/>
              </p:ext>
            </p:extLst>
          </p:nvPr>
        </p:nvGraphicFramePr>
        <p:xfrm>
          <a:off x="6439040" y="753063"/>
          <a:ext cx="4284716" cy="1441250"/>
        </p:xfrm>
        <a:graphic>
          <a:graphicData uri="http://schemas.openxmlformats.org/presentationml/2006/ole">
            <mc:AlternateContent xmlns:mc="http://schemas.openxmlformats.org/markup-compatibility/2006">
              <mc:Choice xmlns:v="urn:schemas-microsoft-com:vml" Requires="v">
                <p:oleObj spid="_x0000_s12795" name="Equation" r:id="rId18" imgW="1727200" imgH="914400" progId="">
                  <p:embed/>
                </p:oleObj>
              </mc:Choice>
              <mc:Fallback>
                <p:oleObj name="Equation" r:id="rId18" imgW="1727200" imgH="914400" progId="">
                  <p:embed/>
                  <p:pic>
                    <p:nvPicPr>
                      <p:cNvPr id="0" name="Picture 49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39040" y="753063"/>
                        <a:ext cx="4284716" cy="144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AutoShape 15"/>
          <p:cNvSpPr>
            <a:spLocks noChangeArrowheads="1"/>
          </p:cNvSpPr>
          <p:nvPr/>
        </p:nvSpPr>
        <p:spPr bwMode="auto">
          <a:xfrm>
            <a:off x="8344170" y="2120470"/>
            <a:ext cx="677985" cy="315763"/>
          </a:xfrm>
          <a:prstGeom prst="downArrow">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1010291202"/>
              </p:ext>
            </p:extLst>
          </p:nvPr>
        </p:nvGraphicFramePr>
        <p:xfrm>
          <a:off x="7170083" y="4758923"/>
          <a:ext cx="4043363" cy="1768475"/>
        </p:xfrm>
        <a:graphic>
          <a:graphicData uri="http://schemas.openxmlformats.org/presentationml/2006/ole">
            <mc:AlternateContent xmlns:mc="http://schemas.openxmlformats.org/markup-compatibility/2006">
              <mc:Choice xmlns:v="urn:schemas-microsoft-com:vml" Requires="v">
                <p:oleObj spid="_x0000_s12796" name="Equation" r:id="rId20" imgW="1993900" imgH="1371600" progId="">
                  <p:embed/>
                </p:oleObj>
              </mc:Choice>
              <mc:Fallback>
                <p:oleObj name="Equation" r:id="rId20" imgW="1993900" imgH="1371600" progId="">
                  <p:embed/>
                  <p:pic>
                    <p:nvPicPr>
                      <p:cNvPr id="0" name="Picture 49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70083" y="4758923"/>
                        <a:ext cx="4043363"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AutoShape 15"/>
          <p:cNvSpPr>
            <a:spLocks noChangeArrowheads="1"/>
          </p:cNvSpPr>
          <p:nvPr/>
        </p:nvSpPr>
        <p:spPr bwMode="auto">
          <a:xfrm>
            <a:off x="8713717" y="4272564"/>
            <a:ext cx="677985" cy="348724"/>
          </a:xfrm>
          <a:prstGeom prst="downArrow">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15"/>
          <p:cNvSpPr>
            <a:spLocks noChangeArrowheads="1"/>
          </p:cNvSpPr>
          <p:nvPr/>
        </p:nvSpPr>
        <p:spPr bwMode="auto">
          <a:xfrm rot="5400000">
            <a:off x="6199547" y="5275092"/>
            <a:ext cx="677985" cy="267046"/>
          </a:xfrm>
          <a:prstGeom prst="downArrow">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utoShape 15"/>
          <p:cNvSpPr>
            <a:spLocks noChangeArrowheads="1"/>
          </p:cNvSpPr>
          <p:nvPr/>
        </p:nvSpPr>
        <p:spPr bwMode="auto">
          <a:xfrm rot="16200000">
            <a:off x="5399482" y="1490111"/>
            <a:ext cx="677985" cy="437074"/>
          </a:xfrm>
          <a:prstGeom prst="downArrow">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99316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9" name="Group 3"/>
          <p:cNvGraphicFramePr>
            <a:graphicFrameLocks noGrp="1"/>
          </p:cNvGraphicFramePr>
          <p:nvPr>
            <p:extLst>
              <p:ext uri="{D42A27DB-BD31-4B8C-83A1-F6EECF244321}">
                <p14:modId xmlns:p14="http://schemas.microsoft.com/office/powerpoint/2010/main" val="2592822383"/>
              </p:ext>
            </p:extLst>
          </p:nvPr>
        </p:nvGraphicFramePr>
        <p:xfrm>
          <a:off x="2279576" y="1412776"/>
          <a:ext cx="7704856" cy="4707950"/>
        </p:xfrm>
        <a:graphic>
          <a:graphicData uri="http://schemas.openxmlformats.org/drawingml/2006/table">
            <a:tbl>
              <a:tblPr/>
              <a:tblGrid>
                <a:gridCol w="1363768">
                  <a:extLst>
                    <a:ext uri="{9D8B030D-6E8A-4147-A177-3AD203B41FA5}">
                      <a16:colId xmlns:a16="http://schemas.microsoft.com/office/drawing/2014/main" val="20000"/>
                    </a:ext>
                  </a:extLst>
                </a:gridCol>
                <a:gridCol w="3577124">
                  <a:extLst>
                    <a:ext uri="{9D8B030D-6E8A-4147-A177-3AD203B41FA5}">
                      <a16:colId xmlns:a16="http://schemas.microsoft.com/office/drawing/2014/main" val="20001"/>
                    </a:ext>
                  </a:extLst>
                </a:gridCol>
                <a:gridCol w="2763964">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原问题（对偶问题）</a:t>
                      </a:r>
                      <a:endParaRPr kumimoji="0" lang="en-US" altLang="zh-CN" sz="2000" b="1"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原问题（对偶问题）</a:t>
                      </a:r>
                      <a:endParaRPr kumimoji="0" lang="en-US" altLang="zh-CN" sz="2000" b="1"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71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目标函数</a:t>
                      </a:r>
                      <a:endParaRPr kumimoji="0" lang="en-US" altLang="zh-CN" sz="2000" b="1" i="0" u="none" strike="noStrike" cap="none" normalizeH="0" baseline="0" dirty="0">
                        <a:ln>
                          <a:noFill/>
                        </a:ln>
                        <a:solidFill>
                          <a:schemeClr val="tx1"/>
                        </a:solidFill>
                        <a:effectLst/>
                        <a:latin typeface="Arial" charset="0"/>
                        <a:ea typeface="宋体" charset="-122"/>
                      </a:endParaRPr>
                    </a:p>
                  </a:txBody>
                  <a:tcPr marL="121920" marR="12192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max  z</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000" b="1" i="0" u="none" strike="noStrike" cap="none" normalizeH="0" baseline="0" dirty="0">
                          <a:ln>
                            <a:noFill/>
                          </a:ln>
                          <a:solidFill>
                            <a:schemeClr val="tx1"/>
                          </a:solidFill>
                          <a:effectLst/>
                          <a:latin typeface="Arial" charset="0"/>
                          <a:ea typeface="宋体" charset="-122"/>
                        </a:rPr>
                        <a:t>min  w</a:t>
                      </a:r>
                      <a:endParaRPr kumimoji="0" lang="zh-CN" altLang="en-US" sz="2000" b="1"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212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000" b="1" i="0" u="none" strike="noStrike" cap="none" normalizeH="0" baseline="0" dirty="0">
                          <a:ln>
                            <a:noFill/>
                          </a:ln>
                          <a:solidFill>
                            <a:schemeClr val="tx1"/>
                          </a:solidFill>
                          <a:effectLst/>
                          <a:latin typeface="Arial" charset="0"/>
                          <a:ea typeface="宋体" charset="-122"/>
                        </a:rPr>
                        <a:t>约束条件</a:t>
                      </a:r>
                      <a:endParaRPr kumimoji="0" lang="en-US" altLang="zh-CN"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121920" marR="12192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t>
                      </a:r>
                      <a:r>
                        <a:rPr kumimoji="0" lang="zh-CN" altLang="en-US" sz="2000" b="1" i="0" u="none" strike="noStrike" cap="none" normalizeH="0" baseline="0" dirty="0">
                          <a:ln>
                            <a:noFill/>
                          </a:ln>
                          <a:solidFill>
                            <a:schemeClr val="tx1"/>
                          </a:solidFill>
                          <a:effectLst/>
                          <a:latin typeface="Arial" charset="0"/>
                          <a:ea typeface="宋体" charset="-122"/>
                        </a:rPr>
                        <a:t>个        </a:t>
                      </a:r>
                      <a:endParaRPr kumimoji="0" lang="en-US" altLang="zh-CN"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&lt;=</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&gt;=</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 =</a:t>
                      </a:r>
                      <a:r>
                        <a:rPr kumimoji="0" lang="zh-CN" altLang="en-US" sz="2000" b="1" i="0" u="none" strike="noStrike" cap="none" normalizeH="0" baseline="0" dirty="0">
                          <a:ln>
                            <a:noFill/>
                          </a:ln>
                          <a:solidFill>
                            <a:schemeClr val="tx1"/>
                          </a:solidFill>
                          <a:effectLst/>
                          <a:latin typeface="Arial" charset="0"/>
                          <a:ea typeface="宋体" charset="-122"/>
                        </a:rPr>
                        <a:t> </a:t>
                      </a:r>
                      <a:endParaRPr kumimoji="0" lang="en-US" altLang="zh-CN" sz="2000" b="1" i="0" u="none" strike="noStrike" cap="none" normalizeH="0" baseline="0" dirty="0">
                        <a:ln>
                          <a:noFill/>
                        </a:ln>
                        <a:solidFill>
                          <a:schemeClr val="tx1"/>
                        </a:solidFill>
                        <a:effectLst/>
                        <a:latin typeface="Arial" charset="0"/>
                        <a:ea typeface="宋体" charset="-122"/>
                      </a:endParaRP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a:t>
                      </a:r>
                      <a:r>
                        <a:rPr kumimoji="0" lang="zh-CN" altLang="en-US" sz="2000" b="1" i="0" u="none" strike="noStrike" cap="none" normalizeH="0" baseline="0" dirty="0">
                          <a:ln>
                            <a:noFill/>
                          </a:ln>
                          <a:solidFill>
                            <a:schemeClr val="tx1"/>
                          </a:solidFill>
                          <a:effectLst/>
                          <a:latin typeface="Arial" charset="0"/>
                          <a:ea typeface="宋体" charset="-122"/>
                        </a:rPr>
                        <a:t>个</a:t>
                      </a:r>
                      <a:endParaRPr kumimoji="0" lang="en-US" altLang="zh-CN"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&gt;=</a:t>
                      </a:r>
                      <a:endParaRPr kumimoji="0" lang="zh-CN" altLang="en-US"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&lt;=</a:t>
                      </a:r>
                      <a:endParaRPr kumimoji="0" lang="zh-CN" altLang="en-US"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a:t>
                      </a:r>
                      <a:endParaRPr kumimoji="0" lang="zh-CN" altLang="en-US" sz="2000" b="1"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86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000" b="1" i="0" u="none" strike="noStrike" cap="none" normalizeH="0" baseline="0" dirty="0">
                          <a:ln>
                            <a:noFill/>
                          </a:ln>
                          <a:solidFill>
                            <a:schemeClr val="tx1"/>
                          </a:solidFill>
                          <a:effectLst/>
                          <a:latin typeface="Arial" charset="0"/>
                          <a:ea typeface="宋体" charset="-122"/>
                        </a:rPr>
                        <a:t>变量</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121920" marR="12192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a:t>
                      </a:r>
                      <a:r>
                        <a:rPr kumimoji="0" lang="zh-CN" altLang="en-US" sz="2000" b="1" i="0" u="none" strike="noStrike" cap="none" normalizeH="0" baseline="0" dirty="0">
                          <a:ln>
                            <a:noFill/>
                          </a:ln>
                          <a:solidFill>
                            <a:schemeClr val="tx1"/>
                          </a:solidFill>
                          <a:effectLst/>
                          <a:latin typeface="Arial" charset="0"/>
                          <a:ea typeface="宋体" charset="-122"/>
                        </a:rPr>
                        <a:t>个      </a:t>
                      </a:r>
                      <a:endParaRPr kumimoji="0" lang="en-US" altLang="zh-CN"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&gt;=0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&lt;=0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无约束</a:t>
                      </a:r>
                      <a:endParaRPr kumimoji="0" lang="en-US" altLang="zh-CN" sz="2000" b="1"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  </a:t>
                      </a:r>
                      <a:r>
                        <a:rPr kumimoji="0" lang="zh-CN" altLang="en-US" sz="2000" b="1" i="0" u="none" strike="noStrike" cap="none" normalizeH="0" baseline="0" dirty="0">
                          <a:ln>
                            <a:noFill/>
                          </a:ln>
                          <a:solidFill>
                            <a:schemeClr val="tx1"/>
                          </a:solidFill>
                          <a:effectLst/>
                          <a:latin typeface="Arial" charset="0"/>
                          <a:ea typeface="宋体" charset="-122"/>
                        </a:rPr>
                        <a:t>个</a:t>
                      </a:r>
                      <a:endParaRPr kumimoji="0" lang="en-US" altLang="zh-CN"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&gt;=0</a:t>
                      </a:r>
                      <a:endParaRPr kumimoji="0" lang="zh-CN" altLang="en-US"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&lt;=0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无约束</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7376">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原问题（对偶问题）资源系数</a:t>
                      </a:r>
                      <a:r>
                        <a:rPr kumimoji="0" lang="en-US" altLang="zh-CN" sz="2000" b="1" i="0" u="none" strike="noStrike" cap="none" normalizeH="0" baseline="0" dirty="0">
                          <a:ln>
                            <a:noFill/>
                          </a:ln>
                          <a:solidFill>
                            <a:srgbClr val="628EE3"/>
                          </a:solidFill>
                          <a:effectLst/>
                          <a:latin typeface="Arial" charset="0"/>
                          <a:ea typeface="宋体" charset="-122"/>
                        </a:rPr>
                        <a:t>b</a:t>
                      </a:r>
                      <a:r>
                        <a:rPr kumimoji="0" lang="zh-CN" altLang="en-US" sz="2000" b="1" i="0" u="none" strike="noStrike" cap="none" normalizeH="0" baseline="0" dirty="0">
                          <a:ln>
                            <a:noFill/>
                          </a:ln>
                          <a:solidFill>
                            <a:schemeClr val="tx1"/>
                          </a:solidFill>
                          <a:effectLst/>
                          <a:latin typeface="Arial" charset="0"/>
                          <a:ea typeface="宋体" charset="-122"/>
                        </a:rPr>
                        <a:t>为对偶问题（原问题）价值系数</a:t>
                      </a:r>
                      <a:r>
                        <a:rPr kumimoji="0" lang="en-US" altLang="zh-CN" sz="2000" b="1" i="0" u="none" strike="noStrike" cap="none" normalizeH="0" baseline="0" dirty="0">
                          <a:ln>
                            <a:noFill/>
                          </a:ln>
                          <a:solidFill>
                            <a:srgbClr val="628EE3"/>
                          </a:solidFill>
                          <a:effectLst/>
                          <a:latin typeface="Arial" charset="0"/>
                          <a:ea typeface="宋体" charset="-122"/>
                        </a:rPr>
                        <a:t>c</a:t>
                      </a:r>
                      <a:endParaRPr kumimoji="0" lang="zh-CN" altLang="en-US" sz="2000" b="1"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原问题（对偶问题）价值系数</a:t>
                      </a:r>
                      <a:r>
                        <a:rPr kumimoji="0" lang="en-US" altLang="zh-CN" sz="2000" b="1" i="0" u="none" strike="noStrike" cap="none" normalizeH="0" baseline="0" dirty="0">
                          <a:ln>
                            <a:noFill/>
                          </a:ln>
                          <a:solidFill>
                            <a:srgbClr val="628EE3"/>
                          </a:solidFill>
                          <a:effectLst/>
                          <a:latin typeface="Arial" charset="0"/>
                          <a:ea typeface="宋体" charset="-122"/>
                        </a:rPr>
                        <a:t>c</a:t>
                      </a:r>
                      <a:r>
                        <a:rPr kumimoji="0" lang="zh-CN" altLang="en-US" sz="2000" b="1" i="0" u="none" strike="noStrike" cap="none" normalizeH="0" baseline="0" dirty="0">
                          <a:ln>
                            <a:noFill/>
                          </a:ln>
                          <a:solidFill>
                            <a:schemeClr val="tx1"/>
                          </a:solidFill>
                          <a:effectLst/>
                          <a:latin typeface="Arial" charset="0"/>
                          <a:ea typeface="宋体" charset="-122"/>
                        </a:rPr>
                        <a:t>为对偶问题（原问题）资源系数</a:t>
                      </a:r>
                      <a:r>
                        <a:rPr kumimoji="0" lang="en-US" altLang="zh-CN" sz="2000" b="1" i="0" u="none" strike="noStrike" cap="none" normalizeH="0" baseline="0" dirty="0">
                          <a:ln>
                            <a:noFill/>
                          </a:ln>
                          <a:solidFill>
                            <a:srgbClr val="628EE3"/>
                          </a:solidFill>
                          <a:effectLst/>
                          <a:latin typeface="Arial" charset="0"/>
                          <a:ea typeface="宋体" charset="-122"/>
                        </a:rPr>
                        <a:t>b</a:t>
                      </a:r>
                      <a:endParaRPr kumimoji="0" lang="zh-CN" altLang="en-US" sz="2000" b="1" i="0" u="none" strike="noStrike" cap="none" normalizeH="0" baseline="0" dirty="0">
                        <a:ln>
                          <a:noFill/>
                        </a:ln>
                        <a:solidFill>
                          <a:srgbClr val="628EE3"/>
                        </a:solidFill>
                        <a:effectLst/>
                        <a:latin typeface="Arial"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dirty="0">
                        <a:ln>
                          <a:noFill/>
                        </a:ln>
                        <a:solidFill>
                          <a:srgbClr val="628EE3"/>
                        </a:solidFill>
                        <a:effectLst/>
                        <a:latin typeface="Arial"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dirty="0">
                        <a:ln>
                          <a:noFill/>
                        </a:ln>
                        <a:solidFill>
                          <a:srgbClr val="628EE3"/>
                        </a:solidFill>
                        <a:effectLst/>
                        <a:latin typeface="Arial"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 name="组合 4"/>
          <p:cNvGrpSpPr/>
          <p:nvPr/>
        </p:nvGrpSpPr>
        <p:grpSpPr>
          <a:xfrm>
            <a:off x="1" y="283716"/>
            <a:ext cx="8112224" cy="814064"/>
            <a:chOff x="0" y="342900"/>
            <a:chExt cx="7600370" cy="723900"/>
          </a:xfrm>
        </p:grpSpPr>
        <p:sp>
          <p:nvSpPr>
            <p:cNvPr id="6" name="矩形 5"/>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1"/>
            <p:cNvSpPr>
              <a:spLocks noChangeArrowheads="1"/>
            </p:cNvSpPr>
            <p:nvPr/>
          </p:nvSpPr>
          <p:spPr bwMode="auto">
            <a:xfrm>
              <a:off x="520700" y="474663"/>
              <a:ext cx="6561921"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bg1"/>
                  </a:solidFill>
                  <a:latin typeface="微软雅黑" pitchFamily="34" charset="-122"/>
                  <a:ea typeface="微软雅黑" pitchFamily="34" charset="-122"/>
                </a:rPr>
                <a:t>原问题与对偶问题的关系</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行列换位，系数转置</a:t>
              </a:r>
            </a:p>
          </p:txBody>
        </p:sp>
      </p:grpSp>
      <p:cxnSp>
        <p:nvCxnSpPr>
          <p:cNvPr id="3" name="直接箭头连接符 2"/>
          <p:cNvCxnSpPr/>
          <p:nvPr/>
        </p:nvCxnSpPr>
        <p:spPr>
          <a:xfrm>
            <a:off x="5779921" y="2952373"/>
            <a:ext cx="2471935" cy="1656184"/>
          </a:xfrm>
          <a:prstGeom prst="straightConnector1">
            <a:avLst/>
          </a:prstGeom>
          <a:ln w="28575">
            <a:solidFill>
              <a:schemeClr val="accent6">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5779921" y="2952373"/>
            <a:ext cx="2471935" cy="1656184"/>
          </a:xfrm>
          <a:prstGeom prst="straightConnector1">
            <a:avLst/>
          </a:prstGeom>
          <a:ln w="28575">
            <a:solidFill>
              <a:srgbClr val="628EE3"/>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392630" y="2969412"/>
            <a:ext cx="995129" cy="452945"/>
          </a:xfrm>
          <a:prstGeom prst="rect">
            <a:avLst/>
          </a:prstGeom>
          <a:noFill/>
        </p:spPr>
        <p:txBody>
          <a:bodyPr wrap="square" rtlCol="0">
            <a:spAutoFit/>
          </a:bodyPr>
          <a:lstStyle/>
          <a:p>
            <a:pPr>
              <a:lnSpc>
                <a:spcPct val="130000"/>
              </a:lnSpc>
            </a:pPr>
            <a:r>
              <a:rPr lang="zh-CN" altLang="en-US" sz="2000" b="1" dirty="0">
                <a:solidFill>
                  <a:schemeClr val="accent6">
                    <a:lumMod val="60000"/>
                    <a:lumOff val="40000"/>
                  </a:schemeClr>
                </a:solidFill>
                <a:latin typeface="Arial" panose="020B0604020202020204" pitchFamily="34" charset="0"/>
                <a:ea typeface="微软雅黑" panose="020B0503020204020204" pitchFamily="34" charset="-122"/>
              </a:rPr>
              <a:t>相反</a:t>
            </a:r>
          </a:p>
        </p:txBody>
      </p:sp>
      <p:sp>
        <p:nvSpPr>
          <p:cNvPr id="12" name="文本框 11"/>
          <p:cNvSpPr txBox="1"/>
          <p:nvPr/>
        </p:nvSpPr>
        <p:spPr>
          <a:xfrm>
            <a:off x="6392630" y="4155612"/>
            <a:ext cx="915752" cy="452945"/>
          </a:xfrm>
          <a:prstGeom prst="rect">
            <a:avLst/>
          </a:prstGeom>
          <a:noFill/>
        </p:spPr>
        <p:txBody>
          <a:bodyPr wrap="square" rtlCol="0">
            <a:spAutoFit/>
          </a:bodyPr>
          <a:lstStyle/>
          <a:p>
            <a:pPr>
              <a:lnSpc>
                <a:spcPct val="130000"/>
              </a:lnSpc>
            </a:pPr>
            <a:r>
              <a:rPr lang="zh-CN" altLang="en-US" sz="2000" b="1" dirty="0">
                <a:solidFill>
                  <a:srgbClr val="628EE3"/>
                </a:solidFill>
                <a:latin typeface="Arial" panose="020B0604020202020204" pitchFamily="34" charset="0"/>
                <a:ea typeface="微软雅黑" panose="020B0503020204020204" pitchFamily="34" charset="-122"/>
              </a:rPr>
              <a:t>相同</a:t>
            </a:r>
          </a:p>
        </p:txBody>
      </p:sp>
    </p:spTree>
    <p:extLst>
      <p:ext uri="{BB962C8B-B14F-4D97-AF65-F5344CB8AC3E}">
        <p14:creationId xmlns:p14="http://schemas.microsoft.com/office/powerpoint/2010/main" val="368235863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283716"/>
            <a:ext cx="8112224" cy="814064"/>
            <a:chOff x="0" y="342900"/>
            <a:chExt cx="7600370" cy="723900"/>
          </a:xfrm>
        </p:grpSpPr>
        <p:sp>
          <p:nvSpPr>
            <p:cNvPr id="6" name="矩形 5"/>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1"/>
            <p:cNvSpPr>
              <a:spLocks noChangeArrowheads="1"/>
            </p:cNvSpPr>
            <p:nvPr/>
          </p:nvSpPr>
          <p:spPr bwMode="auto">
            <a:xfrm>
              <a:off x="520700" y="474663"/>
              <a:ext cx="6561921"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bg1"/>
                  </a:solidFill>
                  <a:latin typeface="微软雅黑" pitchFamily="34" charset="-122"/>
                  <a:ea typeface="微软雅黑" pitchFamily="34" charset="-122"/>
                </a:rPr>
                <a:t>原问题与对偶问题的关系</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行列换位，系数转置</a:t>
              </a:r>
            </a:p>
          </p:txBody>
        </p:sp>
      </p:grpSp>
      <p:graphicFrame>
        <p:nvGraphicFramePr>
          <p:cNvPr id="20" name="Object 9"/>
          <p:cNvGraphicFramePr>
            <a:graphicFrameLocks noChangeAspect="1"/>
          </p:cNvGraphicFramePr>
          <p:nvPr>
            <p:extLst>
              <p:ext uri="{D42A27DB-BD31-4B8C-83A1-F6EECF244321}">
                <p14:modId xmlns:p14="http://schemas.microsoft.com/office/powerpoint/2010/main" val="3763395243"/>
              </p:ext>
            </p:extLst>
          </p:nvPr>
        </p:nvGraphicFramePr>
        <p:xfrm>
          <a:off x="1775520" y="2204864"/>
          <a:ext cx="2060575" cy="1824038"/>
        </p:xfrm>
        <a:graphic>
          <a:graphicData uri="http://schemas.openxmlformats.org/presentationml/2006/ole">
            <mc:AlternateContent xmlns:mc="http://schemas.openxmlformats.org/markup-compatibility/2006">
              <mc:Choice xmlns:v="urn:schemas-microsoft-com:vml" Requires="v">
                <p:oleObj spid="_x0000_s42070" name="Equation" r:id="rId4" imgW="774364" imgH="685502" progId="">
                  <p:embed/>
                </p:oleObj>
              </mc:Choice>
              <mc:Fallback>
                <p:oleObj name="Equation" r:id="rId4" imgW="774364" imgH="685502" progId="">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5520" y="2204864"/>
                        <a:ext cx="2060575" cy="182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1080266131"/>
              </p:ext>
            </p:extLst>
          </p:nvPr>
        </p:nvGraphicFramePr>
        <p:xfrm>
          <a:off x="7320136" y="2210543"/>
          <a:ext cx="2617788" cy="1851025"/>
        </p:xfrm>
        <a:graphic>
          <a:graphicData uri="http://schemas.openxmlformats.org/presentationml/2006/ole">
            <mc:AlternateContent xmlns:mc="http://schemas.openxmlformats.org/markup-compatibility/2006">
              <mc:Choice xmlns:v="urn:schemas-microsoft-com:vml" Requires="v">
                <p:oleObj spid="_x0000_s42071" name="Equation" r:id="rId6" imgW="838200" imgH="685800" progId="">
                  <p:embed/>
                </p:oleObj>
              </mc:Choice>
              <mc:Fallback>
                <p:oleObj name="Equation" r:id="rId6" imgW="838200" imgH="685800" progId="">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0136" y="2210543"/>
                        <a:ext cx="2617788"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 name="直接箭头连接符 13"/>
          <p:cNvCxnSpPr/>
          <p:nvPr/>
        </p:nvCxnSpPr>
        <p:spPr>
          <a:xfrm>
            <a:off x="4007768" y="3068960"/>
            <a:ext cx="3312368" cy="792088"/>
          </a:xfrm>
          <a:prstGeom prst="straightConnector1">
            <a:avLst/>
          </a:prstGeom>
          <a:ln w="28575">
            <a:solidFill>
              <a:schemeClr val="accent6">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921931" y="3068961"/>
            <a:ext cx="3398205" cy="720079"/>
          </a:xfrm>
          <a:prstGeom prst="straightConnector1">
            <a:avLst/>
          </a:prstGeom>
          <a:ln w="28575">
            <a:solidFill>
              <a:srgbClr val="628EE3"/>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28863" y="2770480"/>
            <a:ext cx="995129" cy="452945"/>
          </a:xfrm>
          <a:prstGeom prst="rect">
            <a:avLst/>
          </a:prstGeom>
          <a:noFill/>
        </p:spPr>
        <p:txBody>
          <a:bodyPr wrap="square" rtlCol="0">
            <a:spAutoFit/>
          </a:bodyPr>
          <a:lstStyle/>
          <a:p>
            <a:pPr algn="ctr">
              <a:lnSpc>
                <a:spcPct val="130000"/>
              </a:lnSpc>
            </a:pPr>
            <a:r>
              <a:rPr lang="zh-CN" altLang="en-US" sz="2000" b="1" dirty="0">
                <a:solidFill>
                  <a:schemeClr val="accent6">
                    <a:lumMod val="60000"/>
                    <a:lumOff val="40000"/>
                  </a:schemeClr>
                </a:solidFill>
                <a:latin typeface="Arial" panose="020B0604020202020204" pitchFamily="34" charset="0"/>
                <a:ea typeface="微软雅黑" panose="020B0503020204020204" pitchFamily="34" charset="-122"/>
              </a:rPr>
              <a:t>相反</a:t>
            </a:r>
          </a:p>
        </p:txBody>
      </p:sp>
      <p:sp>
        <p:nvSpPr>
          <p:cNvPr id="17" name="文本框 16"/>
          <p:cNvSpPr txBox="1"/>
          <p:nvPr/>
        </p:nvSpPr>
        <p:spPr>
          <a:xfrm>
            <a:off x="5031796" y="3605579"/>
            <a:ext cx="915752" cy="452945"/>
          </a:xfrm>
          <a:prstGeom prst="rect">
            <a:avLst/>
          </a:prstGeom>
          <a:noFill/>
        </p:spPr>
        <p:txBody>
          <a:bodyPr wrap="square" rtlCol="0">
            <a:spAutoFit/>
          </a:bodyPr>
          <a:lstStyle/>
          <a:p>
            <a:pPr algn="ctr">
              <a:lnSpc>
                <a:spcPct val="130000"/>
              </a:lnSpc>
            </a:pPr>
            <a:r>
              <a:rPr lang="zh-CN" altLang="en-US" sz="2000" b="1" dirty="0">
                <a:solidFill>
                  <a:srgbClr val="628EE3"/>
                </a:solidFill>
                <a:latin typeface="Arial" panose="020B0604020202020204" pitchFamily="34" charset="0"/>
                <a:ea typeface="微软雅黑" panose="020B0503020204020204" pitchFamily="34" charset="-122"/>
              </a:rPr>
              <a:t>相同</a:t>
            </a:r>
          </a:p>
        </p:txBody>
      </p:sp>
    </p:spTree>
    <p:extLst>
      <p:ext uri="{BB962C8B-B14F-4D97-AF65-F5344CB8AC3E}">
        <p14:creationId xmlns:p14="http://schemas.microsoft.com/office/powerpoint/2010/main" val="32013368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p14="http://schemas.microsoft.com/office/powerpoint/2010/main" val="4129025117"/>
              </p:ext>
            </p:extLst>
          </p:nvPr>
        </p:nvGraphicFramePr>
        <p:xfrm>
          <a:off x="282575" y="2708275"/>
          <a:ext cx="5387975" cy="2351088"/>
        </p:xfrm>
        <a:graphic>
          <a:graphicData uri="http://schemas.openxmlformats.org/presentationml/2006/ole">
            <mc:AlternateContent xmlns:mc="http://schemas.openxmlformats.org/markup-compatibility/2006">
              <mc:Choice xmlns:v="urn:schemas-microsoft-com:vml" Requires="v">
                <p:oleObj spid="_x0000_s32943" name="Equation" r:id="rId4" imgW="1904760" imgH="1193760" progId="">
                  <p:embed/>
                </p:oleObj>
              </mc:Choice>
              <mc:Fallback>
                <p:oleObj name="Equation" r:id="rId4" imgW="1904760" imgH="1193760" progId="">
                  <p:embed/>
                  <p:pic>
                    <p:nvPicPr>
                      <p:cNvPr id="0" name="Picture 1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 y="2708275"/>
                        <a:ext cx="5387975" cy="235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0214" name="Object 6"/>
          <p:cNvGraphicFramePr>
            <a:graphicFrameLocks noChangeAspect="1"/>
          </p:cNvGraphicFramePr>
          <p:nvPr>
            <p:extLst>
              <p:ext uri="{D42A27DB-BD31-4B8C-83A1-F6EECF244321}">
                <p14:modId xmlns:p14="http://schemas.microsoft.com/office/powerpoint/2010/main" val="2310338176"/>
              </p:ext>
            </p:extLst>
          </p:nvPr>
        </p:nvGraphicFramePr>
        <p:xfrm>
          <a:off x="6403358" y="3501008"/>
          <a:ext cx="4573587" cy="2389188"/>
        </p:xfrm>
        <a:graphic>
          <a:graphicData uri="http://schemas.openxmlformats.org/presentationml/2006/ole">
            <mc:AlternateContent xmlns:mc="http://schemas.openxmlformats.org/markup-compatibility/2006">
              <mc:Choice xmlns:v="urn:schemas-microsoft-com:vml" Requires="v">
                <p:oleObj spid="_x0000_s32944" name="Equation" r:id="rId6" imgW="1714320" imgH="1193760" progId="">
                  <p:embed/>
                </p:oleObj>
              </mc:Choice>
              <mc:Fallback>
                <p:oleObj name="Equation" r:id="rId6" imgW="1714320" imgH="1193760" progId="">
                  <p:embed/>
                  <p:pic>
                    <p:nvPicPr>
                      <p:cNvPr id="0" name="Picture 1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3358" y="3501008"/>
                        <a:ext cx="4573587" cy="238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7"/>
          <p:cNvSpPr>
            <a:spLocks noChangeArrowheads="1"/>
          </p:cNvSpPr>
          <p:nvPr/>
        </p:nvSpPr>
        <p:spPr bwMode="auto">
          <a:xfrm>
            <a:off x="767408" y="1478408"/>
            <a:ext cx="4343722"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891" indent="-342891">
              <a:lnSpc>
                <a:spcPct val="105000"/>
              </a:lnSpc>
              <a:spcBef>
                <a:spcPct val="0"/>
              </a:spcBef>
            </a:pPr>
            <a:r>
              <a:rPr lang="zh-CN" altLang="en-US" sz="2800" b="1" dirty="0">
                <a:latin typeface="Times New Roman" pitchFamily="18" charset="0"/>
                <a:ea typeface="宋体" charset="-122"/>
              </a:rPr>
              <a:t>例</a:t>
            </a:r>
            <a:r>
              <a:rPr lang="en-US" altLang="zh-CN" sz="2800" b="1" dirty="0">
                <a:latin typeface="Times New Roman" pitchFamily="18" charset="0"/>
                <a:ea typeface="宋体" charset="-122"/>
              </a:rPr>
              <a:t>.</a:t>
            </a:r>
            <a:r>
              <a:rPr lang="zh-CN" altLang="en-US" sz="2800" b="1" dirty="0">
                <a:latin typeface="Times New Roman" pitchFamily="18" charset="0"/>
                <a:ea typeface="宋体" charset="-122"/>
              </a:rPr>
              <a:t>写出</a:t>
            </a:r>
            <a:r>
              <a:rPr lang="zh-CN" altLang="en-US" sz="2800" b="1" dirty="0">
                <a:ea typeface="宋体" charset="-122"/>
              </a:rPr>
              <a:t>线性规划问</a:t>
            </a:r>
          </a:p>
          <a:p>
            <a:pPr marL="342891" indent="-342891">
              <a:lnSpc>
                <a:spcPct val="105000"/>
              </a:lnSpc>
              <a:spcBef>
                <a:spcPct val="0"/>
              </a:spcBef>
            </a:pPr>
            <a:r>
              <a:rPr lang="zh-CN" altLang="en-US" sz="2800" b="1" dirty="0">
                <a:ea typeface="宋体" charset="-122"/>
              </a:rPr>
              <a:t>    题的对偶问题</a:t>
            </a:r>
            <a:r>
              <a:rPr lang="en-US" altLang="zh-CN" sz="2800" b="1" dirty="0">
                <a:ea typeface="宋体" charset="-122"/>
              </a:rPr>
              <a:t>.</a:t>
            </a:r>
          </a:p>
        </p:txBody>
      </p:sp>
      <p:grpSp>
        <p:nvGrpSpPr>
          <p:cNvPr id="8" name="组合 7"/>
          <p:cNvGrpSpPr/>
          <p:nvPr/>
        </p:nvGrpSpPr>
        <p:grpSpPr>
          <a:xfrm>
            <a:off x="0" y="283716"/>
            <a:ext cx="8112224" cy="814064"/>
            <a:chOff x="0" y="342900"/>
            <a:chExt cx="7600370" cy="723900"/>
          </a:xfrm>
        </p:grpSpPr>
        <p:sp>
          <p:nvSpPr>
            <p:cNvPr id="9" name="矩形 8"/>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1"/>
            <p:cNvSpPr>
              <a:spLocks noChangeArrowheads="1"/>
            </p:cNvSpPr>
            <p:nvPr/>
          </p:nvSpPr>
          <p:spPr bwMode="auto">
            <a:xfrm>
              <a:off x="520700" y="474663"/>
              <a:ext cx="749728"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练习</a:t>
              </a:r>
              <a:endParaRPr lang="zh-CN" altLang="en-US" sz="2400" dirty="0">
                <a:solidFill>
                  <a:schemeClr val="bg1"/>
                </a:solidFill>
              </a:endParaRPr>
            </a:p>
          </p:txBody>
        </p:sp>
      </p:grpSp>
      <p:cxnSp>
        <p:nvCxnSpPr>
          <p:cNvPr id="3" name="直接连接符 2"/>
          <p:cNvCxnSpPr/>
          <p:nvPr/>
        </p:nvCxnSpPr>
        <p:spPr>
          <a:xfrm>
            <a:off x="5591944" y="1478408"/>
            <a:ext cx="0" cy="41828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aphicFrame>
        <p:nvGraphicFramePr>
          <p:cNvPr id="12" name="Object 9"/>
          <p:cNvGraphicFramePr>
            <a:graphicFrameLocks noChangeAspect="1"/>
          </p:cNvGraphicFramePr>
          <p:nvPr>
            <p:extLst>
              <p:ext uri="{D42A27DB-BD31-4B8C-83A1-F6EECF244321}">
                <p14:modId xmlns:p14="http://schemas.microsoft.com/office/powerpoint/2010/main" val="3240583880"/>
              </p:ext>
            </p:extLst>
          </p:nvPr>
        </p:nvGraphicFramePr>
        <p:xfrm>
          <a:off x="6427102" y="1340768"/>
          <a:ext cx="1656184" cy="1466068"/>
        </p:xfrm>
        <a:graphic>
          <a:graphicData uri="http://schemas.openxmlformats.org/presentationml/2006/ole">
            <mc:AlternateContent xmlns:mc="http://schemas.openxmlformats.org/markup-compatibility/2006">
              <mc:Choice xmlns:v="urn:schemas-microsoft-com:vml" Requires="v">
                <p:oleObj spid="_x0000_s32945" name="Equation" r:id="rId8" imgW="774364" imgH="685502" progId="">
                  <p:embed/>
                </p:oleObj>
              </mc:Choice>
              <mc:Fallback>
                <p:oleObj name="Equation" r:id="rId8" imgW="774364" imgH="685502" progId="">
                  <p:embed/>
                  <p:pic>
                    <p:nvPicPr>
                      <p:cNvPr id="0" name="Picture 1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7102" y="1340768"/>
                        <a:ext cx="1656184" cy="1466068"/>
                      </a:xfrm>
                      <a:prstGeom prst="rect">
                        <a:avLst/>
                      </a:prstGeom>
                      <a:solidFill>
                        <a:srgbClr val="FFFF00"/>
                      </a:solidFill>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2446786605"/>
              </p:ext>
            </p:extLst>
          </p:nvPr>
        </p:nvGraphicFramePr>
        <p:xfrm>
          <a:off x="8976320" y="1315586"/>
          <a:ext cx="2088232" cy="1476579"/>
        </p:xfrm>
        <a:graphic>
          <a:graphicData uri="http://schemas.openxmlformats.org/presentationml/2006/ole">
            <mc:AlternateContent xmlns:mc="http://schemas.openxmlformats.org/markup-compatibility/2006">
              <mc:Choice xmlns:v="urn:schemas-microsoft-com:vml" Requires="v">
                <p:oleObj spid="_x0000_s32946" name="Equation" r:id="rId10" imgW="838200" imgH="685800" progId="">
                  <p:embed/>
                </p:oleObj>
              </mc:Choice>
              <mc:Fallback>
                <p:oleObj name="Equation" r:id="rId10" imgW="838200" imgH="685800" progId="">
                  <p:embed/>
                  <p:pic>
                    <p:nvPicPr>
                      <p:cNvPr id="0" name="Picture 1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76320" y="1315586"/>
                        <a:ext cx="2088232" cy="1476579"/>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2918177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50214"/>
                                        </p:tgtEl>
                                        <p:attrNameLst>
                                          <p:attrName>style.visibility</p:attrName>
                                        </p:attrNameLst>
                                      </p:cBhvr>
                                      <p:to>
                                        <p:strVal val="visible"/>
                                      </p:to>
                                    </p:set>
                                    <p:animEffect transition="in" filter="barn(outVertical)">
                                      <p:cBhvr>
                                        <p:cTn id="7" dur="500"/>
                                        <p:tgtEl>
                                          <p:spTgt spid="350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2225" y="2420888"/>
            <a:ext cx="12192000" cy="27241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628EE3"/>
              </a:solidFill>
            </a:endParaRPr>
          </a:p>
        </p:txBody>
      </p:sp>
      <p:sp>
        <p:nvSpPr>
          <p:cNvPr id="18" name="矩形 4"/>
          <p:cNvSpPr>
            <a:spLocks noChangeArrowheads="1"/>
          </p:cNvSpPr>
          <p:nvPr/>
        </p:nvSpPr>
        <p:spPr bwMode="auto">
          <a:xfrm>
            <a:off x="777294" y="3228965"/>
            <a:ext cx="1059296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6600" b="1" dirty="0">
                <a:solidFill>
                  <a:schemeClr val="bg1"/>
                </a:solidFill>
                <a:latin typeface="微软雅黑" pitchFamily="34" charset="-122"/>
                <a:ea typeface="微软雅黑" pitchFamily="34" charset="-122"/>
              </a:rPr>
              <a:t>第一节 单纯形法的矩阵描述</a:t>
            </a:r>
            <a:endParaRPr lang="zh-CN" altLang="en-US" sz="72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66547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2284" y="260350"/>
            <a:ext cx="10657416" cy="579439"/>
          </a:xfrm>
        </p:spPr>
        <p:txBody>
          <a:bodyPr/>
          <a:lstStyle/>
          <a:p>
            <a:pPr eaLnBrk="1" hangingPunct="1"/>
            <a:r>
              <a:rPr lang="en-US" altLang="zh-CN" dirty="0">
                <a:latin typeface="Times New Roman" pitchFamily="18" charset="0"/>
                <a:ea typeface="宋体" charset="-122"/>
              </a:rPr>
              <a:t>4.2  </a:t>
            </a:r>
            <a:r>
              <a:rPr lang="zh-CN" altLang="en-US" dirty="0">
                <a:latin typeface="Times New Roman" pitchFamily="18" charset="0"/>
                <a:ea typeface="宋体" charset="-122"/>
              </a:rPr>
              <a:t>对偶原理（对偶问题的基本性质）</a:t>
            </a:r>
          </a:p>
        </p:txBody>
      </p:sp>
      <p:sp>
        <p:nvSpPr>
          <p:cNvPr id="373763" name="Text Box 3"/>
          <p:cNvSpPr txBox="1">
            <a:spLocks noChangeArrowheads="1"/>
          </p:cNvSpPr>
          <p:nvPr/>
        </p:nvSpPr>
        <p:spPr bwMode="auto">
          <a:xfrm>
            <a:off x="878417" y="1052513"/>
            <a:ext cx="1107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2"/>
                </a:solidFill>
                <a:latin typeface="Verdana" pitchFamily="34" charset="0"/>
                <a:ea typeface="PMingLiU" pitchFamily="18" charset="-120"/>
              </a:defRPr>
            </a:lvl1pPr>
            <a:lvl2pPr marL="742950" indent="-285750" eaLnBrk="0" hangingPunct="0">
              <a:defRPr kumimoji="1">
                <a:solidFill>
                  <a:schemeClr val="tx2"/>
                </a:solidFill>
                <a:latin typeface="Verdana" pitchFamily="34" charset="0"/>
                <a:ea typeface="PMingLiU" pitchFamily="18" charset="-120"/>
              </a:defRPr>
            </a:lvl2pPr>
            <a:lvl3pPr marL="1143000" indent="-228600" eaLnBrk="0" hangingPunct="0">
              <a:defRPr kumimoji="1">
                <a:solidFill>
                  <a:schemeClr val="tx2"/>
                </a:solidFill>
                <a:latin typeface="Verdana" pitchFamily="34" charset="0"/>
                <a:ea typeface="PMingLiU" pitchFamily="18" charset="-120"/>
              </a:defRPr>
            </a:lvl3pPr>
            <a:lvl4pPr marL="1600200" indent="-228600" eaLnBrk="0" hangingPunct="0">
              <a:defRPr kumimoji="1">
                <a:solidFill>
                  <a:schemeClr val="tx2"/>
                </a:solidFill>
                <a:latin typeface="Verdana" pitchFamily="34" charset="0"/>
                <a:ea typeface="PMingLiU" pitchFamily="18" charset="-120"/>
              </a:defRPr>
            </a:lvl4pPr>
            <a:lvl5pPr marL="2057400" indent="-228600" eaLnBrk="0" hangingPunct="0">
              <a:defRPr kumimoji="1">
                <a:solidFill>
                  <a:schemeClr val="tx2"/>
                </a:solidFill>
                <a:latin typeface="Verdana" pitchFamily="34" charset="0"/>
                <a:ea typeface="PMingLiU" pitchFamily="18" charset="-120"/>
              </a:defRPr>
            </a:lvl5pPr>
            <a:lvl6pPr marL="25146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6pPr>
            <a:lvl7pPr marL="29718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7pPr>
            <a:lvl8pPr marL="34290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8pPr>
            <a:lvl9pPr marL="3886200" indent="-228600" algn="ctr" eaLnBrk="0" fontAlgn="base" hangingPunct="0">
              <a:spcBef>
                <a:spcPct val="50000"/>
              </a:spcBef>
              <a:spcAft>
                <a:spcPct val="0"/>
              </a:spcAft>
              <a:defRPr kumimoji="1">
                <a:solidFill>
                  <a:schemeClr val="tx2"/>
                </a:solidFill>
                <a:latin typeface="Verdana" pitchFamily="34" charset="0"/>
                <a:ea typeface="PMingLiU" pitchFamily="18" charset="-120"/>
              </a:defRPr>
            </a:lvl9pPr>
          </a:lstStyle>
          <a:p>
            <a:pPr algn="l" eaLnBrk="1" hangingPunct="1"/>
            <a:r>
              <a:rPr lang="zh-CN" altLang="en-US" sz="2800" b="1">
                <a:solidFill>
                  <a:schemeClr val="tx1"/>
                </a:solidFill>
                <a:latin typeface="Times New Roman" pitchFamily="18" charset="0"/>
                <a:ea typeface="宋体" charset="-122"/>
              </a:rPr>
              <a:t>对偶原理给出了原问题和对偶问题之间的重要关系</a:t>
            </a:r>
            <a:r>
              <a:rPr lang="en-US" altLang="zh-CN" sz="2800" b="1">
                <a:solidFill>
                  <a:schemeClr val="tx1"/>
                </a:solidFill>
                <a:latin typeface="Times New Roman" pitchFamily="18" charset="0"/>
                <a:ea typeface="宋体" charset="-122"/>
              </a:rPr>
              <a:t>.</a:t>
            </a:r>
          </a:p>
        </p:txBody>
      </p:sp>
      <p:sp>
        <p:nvSpPr>
          <p:cNvPr id="373764" name="Rectangle 4"/>
          <p:cNvSpPr>
            <a:spLocks noChangeArrowheads="1"/>
          </p:cNvSpPr>
          <p:nvPr/>
        </p:nvSpPr>
        <p:spPr bwMode="auto">
          <a:xfrm>
            <a:off x="912285" y="1844675"/>
            <a:ext cx="10752667" cy="129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t">
              <a:lnSpc>
                <a:spcPct val="140000"/>
              </a:lnSpc>
            </a:pPr>
            <a:r>
              <a:rPr lang="zh-CN" altLang="en-US" sz="2800" b="1" dirty="0">
                <a:latin typeface="Times New Roman" pitchFamily="18" charset="0"/>
                <a:ea typeface="宋体" charset="-122"/>
              </a:rPr>
              <a:t>为了讨论问题方便我们以“对称型对偶问题”来进行研究和证明，当然所有这些结论对于其它形式的对偶问题也同样成立。</a:t>
            </a:r>
          </a:p>
        </p:txBody>
      </p:sp>
      <p:grpSp>
        <p:nvGrpSpPr>
          <p:cNvPr id="373765" name="Group 5"/>
          <p:cNvGrpSpPr>
            <a:grpSpLocks/>
          </p:cNvGrpSpPr>
          <p:nvPr/>
        </p:nvGrpSpPr>
        <p:grpSpPr bwMode="auto">
          <a:xfrm>
            <a:off x="1559496" y="3981450"/>
            <a:ext cx="9505056" cy="1824039"/>
            <a:chOff x="384" y="2493"/>
            <a:chExt cx="5124" cy="1149"/>
          </a:xfrm>
        </p:grpSpPr>
        <p:graphicFrame>
          <p:nvGraphicFramePr>
            <p:cNvPr id="44038" name="Object 6"/>
            <p:cNvGraphicFramePr>
              <a:graphicFrameLocks noChangeAspect="1"/>
            </p:cNvGraphicFramePr>
            <p:nvPr>
              <p:extLst>
                <p:ext uri="{D42A27DB-BD31-4B8C-83A1-F6EECF244321}">
                  <p14:modId xmlns:p14="http://schemas.microsoft.com/office/powerpoint/2010/main" val="3789518431"/>
                </p:ext>
              </p:extLst>
            </p:nvPr>
          </p:nvGraphicFramePr>
          <p:xfrm>
            <a:off x="384" y="2493"/>
            <a:ext cx="1913" cy="1147"/>
          </p:xfrm>
          <a:graphic>
            <a:graphicData uri="http://schemas.openxmlformats.org/presentationml/2006/ole">
              <mc:AlternateContent xmlns:mc="http://schemas.openxmlformats.org/markup-compatibility/2006">
                <mc:Choice xmlns:v="urn:schemas-microsoft-com:vml" Requires="v">
                  <p:oleObj spid="_x0000_s33900" name="Equation" r:id="rId3" imgW="1499040" imgH="889200" progId="">
                    <p:embed/>
                  </p:oleObj>
                </mc:Choice>
                <mc:Fallback>
                  <p:oleObj name="Equation" r:id="rId3" imgW="1499040" imgH="889200" progId="">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3"/>
                          <a:ext cx="1913" cy="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9" name="Object 7"/>
            <p:cNvGraphicFramePr>
              <a:graphicFrameLocks noChangeAspect="1"/>
            </p:cNvGraphicFramePr>
            <p:nvPr/>
          </p:nvGraphicFramePr>
          <p:xfrm>
            <a:off x="3552" y="2493"/>
            <a:ext cx="1956" cy="1149"/>
          </p:xfrm>
          <a:graphic>
            <a:graphicData uri="http://schemas.openxmlformats.org/presentationml/2006/ole">
              <mc:AlternateContent xmlns:mc="http://schemas.openxmlformats.org/markup-compatibility/2006">
                <mc:Choice xmlns:v="urn:schemas-microsoft-com:vml" Requires="v">
                  <p:oleObj spid="_x0000_s33901" name="Equation" r:id="rId5" imgW="1537200" imgH="889200" progId="">
                    <p:embed/>
                  </p:oleObj>
                </mc:Choice>
                <mc:Fallback>
                  <p:oleObj name="Equation" r:id="rId5" imgW="1537200" imgH="889200" progId="">
                    <p:embed/>
                    <p:pic>
                      <p:nvPicPr>
                        <p:cNvPr id="0" name="Picture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2493"/>
                          <a:ext cx="1956" cy="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0" name="Line 8"/>
            <p:cNvSpPr>
              <a:spLocks noChangeShapeType="1"/>
            </p:cNvSpPr>
            <p:nvPr/>
          </p:nvSpPr>
          <p:spPr bwMode="auto">
            <a:xfrm>
              <a:off x="2352" y="3120"/>
              <a:ext cx="912" cy="0"/>
            </a:xfrm>
            <a:prstGeom prst="line">
              <a:avLst/>
            </a:prstGeom>
            <a:noFill/>
            <a:ln w="762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组合 8"/>
          <p:cNvGrpSpPr/>
          <p:nvPr/>
        </p:nvGrpSpPr>
        <p:grpSpPr>
          <a:xfrm>
            <a:off x="0" y="283716"/>
            <a:ext cx="8112224" cy="814064"/>
            <a:chOff x="0" y="342900"/>
            <a:chExt cx="7600370" cy="723900"/>
          </a:xfrm>
        </p:grpSpPr>
        <p:sp>
          <p:nvSpPr>
            <p:cNvPr id="10" name="矩形 9"/>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
            <p:cNvSpPr>
              <a:spLocks noChangeArrowheads="1"/>
            </p:cNvSpPr>
            <p:nvPr/>
          </p:nvSpPr>
          <p:spPr bwMode="auto">
            <a:xfrm>
              <a:off x="520700" y="474663"/>
              <a:ext cx="4498367"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对偶原理（对偶问题的基本性质）</a:t>
              </a:r>
              <a:endParaRPr lang="zh-CN" altLang="en-US" sz="2400" dirty="0">
                <a:solidFill>
                  <a:schemeClr val="bg1"/>
                </a:solidFill>
              </a:endParaRPr>
            </a:p>
          </p:txBody>
        </p:sp>
      </p:grpSp>
    </p:spTree>
    <p:extLst>
      <p:ext uri="{BB962C8B-B14F-4D97-AF65-F5344CB8AC3E}">
        <p14:creationId xmlns:p14="http://schemas.microsoft.com/office/powerpoint/2010/main" val="388197721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3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p:bldP spid="3737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814919" y="470469"/>
            <a:ext cx="1075478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0"/>
              </a:spcBef>
            </a:pPr>
            <a:r>
              <a:rPr lang="zh-CN" altLang="en-US" sz="2800" b="1" dirty="0">
                <a:latin typeface="+mj-ea"/>
                <a:ea typeface="+mj-ea"/>
              </a:rPr>
              <a:t>定理</a:t>
            </a:r>
            <a:r>
              <a:rPr lang="en-US" altLang="zh-CN" sz="2800" b="1" dirty="0">
                <a:latin typeface="+mj-ea"/>
                <a:ea typeface="+mj-ea"/>
              </a:rPr>
              <a:t>1</a:t>
            </a:r>
            <a:r>
              <a:rPr lang="zh-CN" altLang="en-US" sz="2800" b="1" dirty="0">
                <a:latin typeface="+mj-ea"/>
                <a:ea typeface="+mj-ea"/>
              </a:rPr>
              <a:t>（对称性定理）</a:t>
            </a:r>
            <a:endParaRPr lang="en-US" altLang="zh-CN" sz="2800" b="1" dirty="0">
              <a:latin typeface="+mj-ea"/>
              <a:ea typeface="+mj-ea"/>
            </a:endParaRPr>
          </a:p>
          <a:p>
            <a:pPr algn="l">
              <a:lnSpc>
                <a:spcPct val="150000"/>
              </a:lnSpc>
              <a:spcBef>
                <a:spcPct val="0"/>
              </a:spcBef>
            </a:pPr>
            <a:r>
              <a:rPr lang="zh-CN" altLang="en-US" sz="2800" b="1" dirty="0">
                <a:latin typeface="+mj-ea"/>
                <a:ea typeface="+mj-ea"/>
              </a:rPr>
              <a:t>对偶问题的对偶是原</a:t>
            </a:r>
            <a:r>
              <a:rPr lang="zh-CN" altLang="en-US" sz="2800" b="1" dirty="0" smtClean="0">
                <a:latin typeface="+mj-ea"/>
                <a:ea typeface="+mj-ea"/>
              </a:rPr>
              <a:t>问题。</a:t>
            </a:r>
            <a:endParaRPr lang="en-US" altLang="zh-CN" sz="2800" b="1" dirty="0">
              <a:latin typeface="+mj-ea"/>
              <a:ea typeface="+mj-ea"/>
            </a:endParaRPr>
          </a:p>
        </p:txBody>
      </p:sp>
      <p:sp>
        <p:nvSpPr>
          <p:cNvPr id="15" name="Text Box 3"/>
          <p:cNvSpPr txBox="1">
            <a:spLocks noChangeArrowheads="1"/>
          </p:cNvSpPr>
          <p:nvPr/>
        </p:nvSpPr>
        <p:spPr bwMode="auto">
          <a:xfrm>
            <a:off x="814919" y="2150551"/>
            <a:ext cx="66246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证明：</a:t>
            </a:r>
          </a:p>
        </p:txBody>
      </p:sp>
      <p:sp>
        <p:nvSpPr>
          <p:cNvPr id="16" name="Text Box 4"/>
          <p:cNvSpPr txBox="1">
            <a:spLocks noChangeArrowheads="1"/>
          </p:cNvSpPr>
          <p:nvPr/>
        </p:nvSpPr>
        <p:spPr bwMode="auto">
          <a:xfrm>
            <a:off x="1751544" y="2132856"/>
            <a:ext cx="49672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t>P</a:t>
            </a:r>
            <a:r>
              <a:rPr lang="zh-CN" altLang="en-US" sz="2800" dirty="0"/>
              <a:t>：</a:t>
            </a:r>
            <a:r>
              <a:rPr lang="en-US" sz="2800" dirty="0"/>
              <a:t>max</a:t>
            </a:r>
            <a:r>
              <a:rPr lang="zh-CN" altLang="en-US" sz="2800" dirty="0"/>
              <a:t> </a:t>
            </a:r>
            <a:r>
              <a:rPr lang="en-US" sz="2800" dirty="0"/>
              <a:t>z=CX;</a:t>
            </a:r>
            <a:r>
              <a:rPr lang="zh-CN" altLang="en-US" sz="2800" dirty="0"/>
              <a:t> </a:t>
            </a:r>
            <a:r>
              <a:rPr lang="en-US" sz="2800" dirty="0" err="1"/>
              <a:t>AX≤b</a:t>
            </a:r>
            <a:r>
              <a:rPr lang="en-US" sz="2800" dirty="0"/>
              <a:t>;</a:t>
            </a:r>
            <a:r>
              <a:rPr lang="zh-CN" altLang="en-US" sz="2800" dirty="0"/>
              <a:t> </a:t>
            </a:r>
            <a:r>
              <a:rPr lang="en-US" sz="2800" dirty="0"/>
              <a:t>X≥0</a:t>
            </a:r>
          </a:p>
        </p:txBody>
      </p:sp>
      <p:sp>
        <p:nvSpPr>
          <p:cNvPr id="17" name="Text Box 5"/>
          <p:cNvSpPr txBox="1">
            <a:spLocks noChangeArrowheads="1"/>
          </p:cNvSpPr>
          <p:nvPr/>
        </p:nvSpPr>
        <p:spPr bwMode="auto">
          <a:xfrm>
            <a:off x="1751544" y="2617276"/>
            <a:ext cx="5651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t>D:</a:t>
            </a:r>
            <a:r>
              <a:rPr lang="zh-CN" altLang="en-US" sz="2800" dirty="0"/>
              <a:t> </a:t>
            </a:r>
            <a:r>
              <a:rPr lang="en-US" sz="2800" dirty="0"/>
              <a:t>  min</a:t>
            </a:r>
            <a:r>
              <a:rPr lang="zh-CN" altLang="en-US" sz="2800" dirty="0"/>
              <a:t> </a:t>
            </a:r>
            <a:r>
              <a:rPr lang="en-US" sz="2800" dirty="0"/>
              <a:t>w=</a:t>
            </a:r>
            <a:r>
              <a:rPr lang="en-US" sz="2800" dirty="0" err="1"/>
              <a:t>Yb</a:t>
            </a:r>
            <a:r>
              <a:rPr lang="en-US" sz="2800" dirty="0"/>
              <a:t>;</a:t>
            </a:r>
            <a:r>
              <a:rPr lang="zh-CN" altLang="en-US" sz="2800" dirty="0"/>
              <a:t> </a:t>
            </a:r>
            <a:r>
              <a:rPr lang="en-US" sz="2800" dirty="0"/>
              <a:t>YA≥C;</a:t>
            </a:r>
            <a:r>
              <a:rPr lang="zh-CN" altLang="en-US" sz="2800" dirty="0"/>
              <a:t> </a:t>
            </a:r>
            <a:r>
              <a:rPr lang="en-US" sz="2800" dirty="0"/>
              <a:t>Y≥0</a:t>
            </a:r>
          </a:p>
        </p:txBody>
      </p:sp>
      <p:sp>
        <p:nvSpPr>
          <p:cNvPr id="18" name="Text Box 6"/>
          <p:cNvSpPr txBox="1">
            <a:spLocks noChangeArrowheads="1"/>
          </p:cNvSpPr>
          <p:nvPr/>
        </p:nvSpPr>
        <p:spPr bwMode="auto">
          <a:xfrm>
            <a:off x="1715032" y="3014151"/>
            <a:ext cx="826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t>（</a:t>
            </a:r>
            <a:r>
              <a:rPr lang="en-US" sz="2800" dirty="0"/>
              <a:t>1</a:t>
            </a:r>
            <a:r>
              <a:rPr lang="zh-CN" altLang="en-US" sz="2800" dirty="0"/>
              <a:t>）</a:t>
            </a:r>
            <a:r>
              <a:rPr lang="en-US" sz="2800" dirty="0"/>
              <a:t>max(-w)=</a:t>
            </a:r>
            <a:r>
              <a:rPr lang="zh-CN" altLang="en-US" sz="2800" dirty="0"/>
              <a:t> </a:t>
            </a:r>
            <a:r>
              <a:rPr lang="en-US" sz="2800" dirty="0"/>
              <a:t>-</a:t>
            </a:r>
            <a:r>
              <a:rPr lang="en-US" sz="2800" dirty="0" err="1"/>
              <a:t>Yb</a:t>
            </a:r>
            <a:r>
              <a:rPr lang="en-US" sz="2800" dirty="0"/>
              <a:t>;</a:t>
            </a:r>
            <a:r>
              <a:rPr lang="zh-CN" altLang="en-US" sz="2800" dirty="0"/>
              <a:t> </a:t>
            </a:r>
            <a:r>
              <a:rPr lang="en-US" sz="2800" dirty="0"/>
              <a:t>-YA≤-C;</a:t>
            </a:r>
            <a:r>
              <a:rPr lang="zh-CN" altLang="en-US" sz="2800" dirty="0"/>
              <a:t> </a:t>
            </a:r>
            <a:r>
              <a:rPr lang="en-US" sz="2800" dirty="0"/>
              <a:t>Y≥</a:t>
            </a:r>
            <a:r>
              <a:rPr lang="en-US" sz="2800" dirty="0" smtClean="0"/>
              <a:t>0          </a:t>
            </a:r>
            <a:r>
              <a:rPr lang="zh-CN" altLang="en-US" sz="2800" dirty="0" smtClean="0"/>
              <a:t>对偶问题的改写</a:t>
            </a:r>
            <a:endParaRPr lang="en-US" sz="2800" dirty="0"/>
          </a:p>
        </p:txBody>
      </p:sp>
      <p:sp>
        <p:nvSpPr>
          <p:cNvPr id="19" name="Text Box 7"/>
          <p:cNvSpPr txBox="1">
            <a:spLocks noChangeArrowheads="1"/>
          </p:cNvSpPr>
          <p:nvPr/>
        </p:nvSpPr>
        <p:spPr bwMode="auto">
          <a:xfrm>
            <a:off x="1715032" y="3518976"/>
            <a:ext cx="81973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t>（2）</a:t>
            </a:r>
            <a:r>
              <a:rPr lang="en-US" sz="2800" dirty="0"/>
              <a:t>min(-</a:t>
            </a:r>
            <a:r>
              <a:rPr lang="zh-CN" altLang="en-US" sz="2800" dirty="0"/>
              <a:t>w</a:t>
            </a:r>
            <a:r>
              <a:rPr lang="en-US" altLang="zh-CN" sz="2800" dirty="0"/>
              <a:t>’</a:t>
            </a:r>
            <a:r>
              <a:rPr lang="en-US" sz="2800" dirty="0"/>
              <a:t>)=</a:t>
            </a:r>
            <a:r>
              <a:rPr lang="zh-CN" altLang="en-US" sz="2800" dirty="0"/>
              <a:t> </a:t>
            </a:r>
            <a:r>
              <a:rPr lang="en-US" sz="2800" dirty="0"/>
              <a:t>-CX;</a:t>
            </a:r>
            <a:r>
              <a:rPr lang="zh-CN" altLang="en-US" sz="2800" dirty="0"/>
              <a:t> </a:t>
            </a:r>
            <a:r>
              <a:rPr lang="en-US" sz="2800" dirty="0"/>
              <a:t>-AX≥-b;</a:t>
            </a:r>
            <a:r>
              <a:rPr lang="zh-CN" altLang="en-US" sz="2800" dirty="0"/>
              <a:t> </a:t>
            </a:r>
            <a:r>
              <a:rPr lang="en-US" sz="2800" dirty="0"/>
              <a:t>X≥0         </a:t>
            </a:r>
            <a:r>
              <a:rPr lang="zh-CN" altLang="en-US" sz="2800" dirty="0"/>
              <a:t>对偶问题的对偶</a:t>
            </a:r>
            <a:endParaRPr lang="en-US" sz="2800" dirty="0"/>
          </a:p>
        </p:txBody>
      </p:sp>
      <p:sp>
        <p:nvSpPr>
          <p:cNvPr id="20" name="Text Box 8"/>
          <p:cNvSpPr txBox="1">
            <a:spLocks noChangeArrowheads="1"/>
          </p:cNvSpPr>
          <p:nvPr/>
        </p:nvSpPr>
        <p:spPr bwMode="auto">
          <a:xfrm>
            <a:off x="1715032" y="4561964"/>
            <a:ext cx="6661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（4）</a:t>
            </a:r>
            <a:r>
              <a:rPr lang="en-US" sz="2800"/>
              <a:t>max</a:t>
            </a:r>
            <a:r>
              <a:rPr lang="zh-CN" altLang="en-US" sz="2800"/>
              <a:t> w'</a:t>
            </a:r>
            <a:r>
              <a:rPr lang="en-US" sz="2800"/>
              <a:t>=</a:t>
            </a:r>
            <a:r>
              <a:rPr lang="zh-CN" altLang="en-US" sz="2800"/>
              <a:t>max z=</a:t>
            </a:r>
            <a:r>
              <a:rPr lang="en-US" sz="2800"/>
              <a:t>CX;</a:t>
            </a:r>
            <a:r>
              <a:rPr lang="zh-CN" altLang="en-US" sz="2800"/>
              <a:t> </a:t>
            </a:r>
            <a:r>
              <a:rPr lang="en-US" sz="2800"/>
              <a:t>AX≤b;</a:t>
            </a:r>
            <a:r>
              <a:rPr lang="zh-CN" altLang="en-US" sz="2800"/>
              <a:t> </a:t>
            </a:r>
            <a:r>
              <a:rPr lang="en-US" sz="2800"/>
              <a:t>X≥0</a:t>
            </a:r>
          </a:p>
        </p:txBody>
      </p:sp>
      <p:sp>
        <p:nvSpPr>
          <p:cNvPr id="21" name="Text Box 13"/>
          <p:cNvSpPr txBox="1">
            <a:spLocks noChangeArrowheads="1"/>
          </p:cNvSpPr>
          <p:nvPr/>
        </p:nvSpPr>
        <p:spPr bwMode="auto">
          <a:xfrm>
            <a:off x="1715032" y="4058726"/>
            <a:ext cx="89894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t>（3）</a:t>
            </a:r>
            <a:r>
              <a:rPr lang="en-US" sz="2800" dirty="0"/>
              <a:t>m</a:t>
            </a:r>
            <a:r>
              <a:rPr lang="zh-CN" altLang="en-US" sz="2800" dirty="0"/>
              <a:t>in</a:t>
            </a:r>
            <a:r>
              <a:rPr lang="zh-CN" altLang="en-US" sz="2800" dirty="0" smtClean="0"/>
              <a:t>(-w)</a:t>
            </a:r>
            <a:r>
              <a:rPr lang="en-US" sz="2800" dirty="0" smtClean="0"/>
              <a:t>=</a:t>
            </a:r>
            <a:r>
              <a:rPr lang="zh-CN" altLang="en-US" sz="2800" dirty="0" smtClean="0"/>
              <a:t> </a:t>
            </a:r>
            <a:r>
              <a:rPr lang="zh-CN" altLang="en-US" sz="2800" dirty="0"/>
              <a:t>-max </a:t>
            </a:r>
            <a:r>
              <a:rPr lang="zh-CN" altLang="en-US" sz="2800" dirty="0" smtClean="0"/>
              <a:t>w</a:t>
            </a:r>
            <a:r>
              <a:rPr lang="en-US" altLang="zh-CN" sz="2800" dirty="0" smtClean="0"/>
              <a:t>’                </a:t>
            </a:r>
            <a:r>
              <a:rPr lang="zh-CN" altLang="en-US" sz="2800" dirty="0" smtClean="0"/>
              <a:t>          对偶的对偶的改写 </a:t>
            </a:r>
            <a:endParaRPr lang="zh-CN" altLang="en-US" sz="2800" dirty="0"/>
          </a:p>
        </p:txBody>
      </p:sp>
    </p:spTree>
    <p:extLst>
      <p:ext uri="{BB962C8B-B14F-4D97-AF65-F5344CB8AC3E}">
        <p14:creationId xmlns:p14="http://schemas.microsoft.com/office/powerpoint/2010/main" val="3998385461"/>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7" name="Rectangle 3"/>
          <p:cNvSpPr>
            <a:spLocks noChangeArrowheads="1"/>
          </p:cNvSpPr>
          <p:nvPr/>
        </p:nvSpPr>
        <p:spPr bwMode="auto">
          <a:xfrm>
            <a:off x="814920" y="313492"/>
            <a:ext cx="73342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spcBef>
                <a:spcPct val="0"/>
              </a:spcBef>
            </a:pPr>
            <a:r>
              <a:rPr lang="zh-CN" altLang="en-US" sz="2800" b="1" dirty="0">
                <a:latin typeface="+mj-ea"/>
                <a:ea typeface="+mj-ea"/>
              </a:rPr>
              <a:t>定理</a:t>
            </a:r>
            <a:r>
              <a:rPr lang="en-US" altLang="zh-CN" sz="2800" b="1" dirty="0">
                <a:latin typeface="+mj-ea"/>
                <a:ea typeface="+mj-ea"/>
              </a:rPr>
              <a:t>2</a:t>
            </a:r>
            <a:r>
              <a:rPr lang="zh-CN" altLang="en-US" sz="2800" b="1" dirty="0">
                <a:latin typeface="+mj-ea"/>
                <a:ea typeface="+mj-ea"/>
              </a:rPr>
              <a:t>（弱对偶定理）</a:t>
            </a:r>
          </a:p>
        </p:txBody>
      </p:sp>
      <p:sp>
        <p:nvSpPr>
          <p:cNvPr id="374788" name="Rectangle 4"/>
          <p:cNvSpPr>
            <a:spLocks noChangeArrowheads="1"/>
          </p:cNvSpPr>
          <p:nvPr/>
        </p:nvSpPr>
        <p:spPr bwMode="auto">
          <a:xfrm>
            <a:off x="2567608" y="954608"/>
            <a:ext cx="7401983" cy="412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891" indent="-342891">
              <a:lnSpc>
                <a:spcPct val="90000"/>
              </a:lnSpc>
            </a:pPr>
            <a:r>
              <a:rPr lang="zh-CN" altLang="en-US" sz="2400" b="1" dirty="0">
                <a:solidFill>
                  <a:srgbClr val="000000"/>
                </a:solidFill>
                <a:latin typeface="Times New Roman" pitchFamily="18" charset="0"/>
                <a:ea typeface="宋体" charset="-122"/>
              </a:rPr>
              <a:t>分别是问题</a:t>
            </a:r>
            <a:r>
              <a:rPr lang="en-US" altLang="zh-CN" sz="2400" b="1" dirty="0">
                <a:solidFill>
                  <a:srgbClr val="000000"/>
                </a:solidFill>
                <a:latin typeface="Times New Roman" pitchFamily="18" charset="0"/>
                <a:ea typeface="宋体" charset="-122"/>
              </a:rPr>
              <a:t>(P)</a:t>
            </a:r>
            <a:r>
              <a:rPr lang="zh-CN" altLang="en-US" sz="2400" b="1" dirty="0">
                <a:solidFill>
                  <a:srgbClr val="000000"/>
                </a:solidFill>
                <a:latin typeface="Times New Roman" pitchFamily="18" charset="0"/>
                <a:ea typeface="宋体" charset="-122"/>
              </a:rPr>
              <a:t>和</a:t>
            </a:r>
            <a:r>
              <a:rPr lang="en-US" altLang="zh-CN" sz="2400" b="1" dirty="0">
                <a:solidFill>
                  <a:srgbClr val="000000"/>
                </a:solidFill>
                <a:latin typeface="Times New Roman" pitchFamily="18" charset="0"/>
                <a:ea typeface="宋体" charset="-122"/>
              </a:rPr>
              <a:t>(D)</a:t>
            </a:r>
            <a:r>
              <a:rPr lang="zh-CN" altLang="en-US" sz="2400" b="1" dirty="0">
                <a:solidFill>
                  <a:srgbClr val="000000"/>
                </a:solidFill>
                <a:latin typeface="Times New Roman" pitchFamily="18" charset="0"/>
                <a:ea typeface="宋体" charset="-122"/>
              </a:rPr>
              <a:t>的可行解，</a:t>
            </a:r>
          </a:p>
        </p:txBody>
      </p:sp>
      <p:graphicFrame>
        <p:nvGraphicFramePr>
          <p:cNvPr id="374789" name="Object 5"/>
          <p:cNvGraphicFramePr>
            <a:graphicFrameLocks noChangeAspect="1"/>
          </p:cNvGraphicFramePr>
          <p:nvPr>
            <p:extLst>
              <p:ext uri="{D42A27DB-BD31-4B8C-83A1-F6EECF244321}">
                <p14:modId xmlns:p14="http://schemas.microsoft.com/office/powerpoint/2010/main" val="3657838165"/>
              </p:ext>
            </p:extLst>
          </p:nvPr>
        </p:nvGraphicFramePr>
        <p:xfrm>
          <a:off x="1271464" y="970483"/>
          <a:ext cx="474133" cy="381000"/>
        </p:xfrm>
        <a:graphic>
          <a:graphicData uri="http://schemas.openxmlformats.org/presentationml/2006/ole">
            <mc:AlternateContent xmlns:mc="http://schemas.openxmlformats.org/markup-compatibility/2006">
              <mc:Choice xmlns:v="urn:schemas-microsoft-com:vml" Requires="v">
                <p:oleObj spid="_x0000_s35232" name="Equation" r:id="rId4" imgW="177646" imgH="190335" progId="">
                  <p:embed/>
                </p:oleObj>
              </mc:Choice>
              <mc:Fallback>
                <p:oleObj name="Equation" r:id="rId4" imgW="177646" imgH="190335" progId="">
                  <p:embed/>
                  <p:pic>
                    <p:nvPicPr>
                      <p:cNvPr id="0" name="Picture 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464" y="970483"/>
                        <a:ext cx="47413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4790" name="Object 6"/>
          <p:cNvGraphicFramePr>
            <a:graphicFrameLocks noChangeAspect="1"/>
          </p:cNvGraphicFramePr>
          <p:nvPr>
            <p:extLst>
              <p:ext uri="{D42A27DB-BD31-4B8C-83A1-F6EECF244321}">
                <p14:modId xmlns:p14="http://schemas.microsoft.com/office/powerpoint/2010/main" val="404407143"/>
              </p:ext>
            </p:extLst>
          </p:nvPr>
        </p:nvGraphicFramePr>
        <p:xfrm>
          <a:off x="2207568" y="970483"/>
          <a:ext cx="404284" cy="381000"/>
        </p:xfrm>
        <a:graphic>
          <a:graphicData uri="http://schemas.openxmlformats.org/presentationml/2006/ole">
            <mc:AlternateContent xmlns:mc="http://schemas.openxmlformats.org/markup-compatibility/2006">
              <mc:Choice xmlns:v="urn:schemas-microsoft-com:vml" Requires="v">
                <p:oleObj spid="_x0000_s35233" name="Equation" r:id="rId6" imgW="152334" imgH="190417" progId="">
                  <p:embed/>
                </p:oleObj>
              </mc:Choice>
              <mc:Fallback>
                <p:oleObj name="Equation" r:id="rId6" imgW="152334" imgH="190417" progId="">
                  <p:embed/>
                  <p:pic>
                    <p:nvPicPr>
                      <p:cNvPr id="0" name="Picture 4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7568" y="970483"/>
                        <a:ext cx="40428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4791" name="Object 7"/>
          <p:cNvGraphicFramePr>
            <a:graphicFrameLocks noChangeAspect="1"/>
          </p:cNvGraphicFramePr>
          <p:nvPr>
            <p:extLst>
              <p:ext uri="{D42A27DB-BD31-4B8C-83A1-F6EECF244321}">
                <p14:modId xmlns:p14="http://schemas.microsoft.com/office/powerpoint/2010/main" val="511647480"/>
              </p:ext>
            </p:extLst>
          </p:nvPr>
        </p:nvGraphicFramePr>
        <p:xfrm>
          <a:off x="4368800" y="1456408"/>
          <a:ext cx="2313517" cy="469900"/>
        </p:xfrm>
        <a:graphic>
          <a:graphicData uri="http://schemas.openxmlformats.org/presentationml/2006/ole">
            <mc:AlternateContent xmlns:mc="http://schemas.openxmlformats.org/markup-compatibility/2006">
              <mc:Choice xmlns:v="urn:schemas-microsoft-com:vml" Requires="v">
                <p:oleObj spid="_x0000_s35234" name="Equation" r:id="rId8" imgW="558558" imgH="203112" progId="">
                  <p:embed/>
                </p:oleObj>
              </mc:Choice>
              <mc:Fallback>
                <p:oleObj name="Equation" r:id="rId8" imgW="558558" imgH="203112" progId="">
                  <p:embed/>
                  <p:pic>
                    <p:nvPicPr>
                      <p:cNvPr id="0" name="Picture 4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800" y="1456408"/>
                        <a:ext cx="231351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4792" name="Rectangle 8"/>
          <p:cNvSpPr>
            <a:spLocks noChangeArrowheads="1"/>
          </p:cNvSpPr>
          <p:nvPr/>
        </p:nvSpPr>
        <p:spPr bwMode="auto">
          <a:xfrm>
            <a:off x="766233" y="93015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400" b="1" dirty="0">
                <a:solidFill>
                  <a:srgbClr val="000000"/>
                </a:solidFill>
                <a:latin typeface="Times New Roman" pitchFamily="18" charset="0"/>
                <a:ea typeface="宋体" charset="-122"/>
              </a:rPr>
              <a:t>设</a:t>
            </a:r>
          </a:p>
        </p:txBody>
      </p:sp>
      <p:sp>
        <p:nvSpPr>
          <p:cNvPr id="374793" name="Rectangle 9"/>
          <p:cNvSpPr>
            <a:spLocks noChangeArrowheads="1"/>
          </p:cNvSpPr>
          <p:nvPr/>
        </p:nvSpPr>
        <p:spPr bwMode="auto">
          <a:xfrm>
            <a:off x="1631504" y="93015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400" b="1" dirty="0">
                <a:solidFill>
                  <a:srgbClr val="000000"/>
                </a:solidFill>
                <a:latin typeface="Times New Roman" pitchFamily="18" charset="0"/>
                <a:ea typeface="宋体" charset="-122"/>
              </a:rPr>
              <a:t>和</a:t>
            </a:r>
          </a:p>
        </p:txBody>
      </p:sp>
      <p:sp>
        <p:nvSpPr>
          <p:cNvPr id="374794" name="Rectangle 10"/>
          <p:cNvSpPr>
            <a:spLocks noChangeArrowheads="1"/>
          </p:cNvSpPr>
          <p:nvPr/>
        </p:nvSpPr>
        <p:spPr bwMode="auto">
          <a:xfrm>
            <a:off x="6744072" y="93015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400" b="1" dirty="0">
                <a:solidFill>
                  <a:srgbClr val="000000"/>
                </a:solidFill>
                <a:latin typeface="Times New Roman" pitchFamily="18" charset="0"/>
                <a:ea typeface="宋体" charset="-122"/>
              </a:rPr>
              <a:t>则必有</a:t>
            </a:r>
          </a:p>
        </p:txBody>
      </p:sp>
      <p:sp>
        <p:nvSpPr>
          <p:cNvPr id="374796" name="Rectangle 12"/>
          <p:cNvSpPr>
            <a:spLocks noChangeArrowheads="1"/>
          </p:cNvSpPr>
          <p:nvPr/>
        </p:nvSpPr>
        <p:spPr bwMode="auto">
          <a:xfrm>
            <a:off x="629799" y="7671281"/>
            <a:ext cx="1158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b="1" dirty="0">
                <a:latin typeface="黑体" pitchFamily="2" charset="-122"/>
                <a:ea typeface="黑体" pitchFamily="2" charset="-122"/>
              </a:rPr>
              <a:t>推论</a:t>
            </a:r>
            <a:r>
              <a:rPr lang="en-US" altLang="zh-CN" sz="2400" b="1" dirty="0">
                <a:latin typeface="黑体" pitchFamily="2" charset="-122"/>
                <a:ea typeface="黑体" pitchFamily="2" charset="-122"/>
              </a:rPr>
              <a:t>1</a:t>
            </a:r>
            <a:r>
              <a:rPr lang="zh-CN" altLang="en-US" sz="2400" b="1" dirty="0">
                <a:latin typeface="黑体" pitchFamily="2" charset="-122"/>
                <a:ea typeface="黑体" pitchFamily="2" charset="-122"/>
              </a:rPr>
              <a:t>：</a:t>
            </a:r>
            <a:r>
              <a:rPr lang="zh-CN" altLang="en-US" sz="2400" b="1" dirty="0">
                <a:latin typeface="Times New Roman" pitchFamily="18" charset="0"/>
                <a:ea typeface="宋体" charset="-122"/>
              </a:rPr>
              <a:t>若  </a:t>
            </a:r>
            <a:r>
              <a:rPr lang="en-US" altLang="zh-CN" sz="2400" b="1" i="1" dirty="0">
                <a:latin typeface="Times New Roman" pitchFamily="18" charset="0"/>
                <a:ea typeface="宋体" charset="-122"/>
              </a:rPr>
              <a:t>X</a:t>
            </a:r>
            <a:r>
              <a:rPr lang="en-US" altLang="zh-CN" sz="2400" b="1" baseline="-25000" dirty="0">
                <a:latin typeface="Times New Roman" pitchFamily="18" charset="0"/>
                <a:ea typeface="宋体" charset="-122"/>
              </a:rPr>
              <a:t>0</a:t>
            </a:r>
            <a:r>
              <a:rPr lang="en-US" altLang="zh-CN" sz="2400" b="1" dirty="0">
                <a:latin typeface="Times New Roman" pitchFamily="18" charset="0"/>
                <a:ea typeface="宋体" charset="-122"/>
              </a:rPr>
              <a:t> </a:t>
            </a:r>
            <a:r>
              <a:rPr lang="zh-CN" altLang="en-US" sz="2400" b="1" dirty="0">
                <a:latin typeface="Times New Roman" pitchFamily="18" charset="0"/>
                <a:ea typeface="宋体" charset="-122"/>
              </a:rPr>
              <a:t>和</a:t>
            </a:r>
            <a:r>
              <a:rPr lang="en-US" altLang="zh-CN" sz="2400" b="1" i="1" dirty="0">
                <a:latin typeface="Times New Roman" pitchFamily="18" charset="0"/>
                <a:ea typeface="宋体" charset="-122"/>
              </a:rPr>
              <a:t>Y</a:t>
            </a:r>
            <a:r>
              <a:rPr lang="en-US" altLang="zh-CN" sz="2400" b="1" baseline="-25000" dirty="0">
                <a:latin typeface="Times New Roman" pitchFamily="18" charset="0"/>
                <a:ea typeface="宋体" charset="-122"/>
              </a:rPr>
              <a:t>0</a:t>
            </a:r>
            <a:r>
              <a:rPr lang="en-US" altLang="zh-CN" sz="2400" b="1" dirty="0">
                <a:latin typeface="Times New Roman" pitchFamily="18" charset="0"/>
                <a:ea typeface="宋体" charset="-122"/>
              </a:rPr>
              <a:t> </a:t>
            </a:r>
            <a:r>
              <a:rPr lang="zh-CN" altLang="en-US" sz="2400" b="1" dirty="0">
                <a:latin typeface="Times New Roman" pitchFamily="18" charset="0"/>
                <a:ea typeface="宋体" charset="-122"/>
              </a:rPr>
              <a:t>分别是问题</a:t>
            </a:r>
            <a:r>
              <a:rPr lang="en-US" altLang="zh-CN" sz="2400" b="1" dirty="0">
                <a:latin typeface="Times New Roman" pitchFamily="18" charset="0"/>
                <a:ea typeface="宋体" charset="-122"/>
              </a:rPr>
              <a:t>(</a:t>
            </a:r>
            <a:r>
              <a:rPr lang="en-US" altLang="zh-CN" sz="2400" b="1" i="1" dirty="0">
                <a:latin typeface="Times New Roman" pitchFamily="18" charset="0"/>
                <a:ea typeface="宋体" charset="-122"/>
              </a:rPr>
              <a:t>P</a:t>
            </a:r>
            <a:r>
              <a:rPr lang="en-US" altLang="zh-CN" sz="2400" b="1" dirty="0">
                <a:latin typeface="Times New Roman" pitchFamily="18" charset="0"/>
                <a:ea typeface="宋体" charset="-122"/>
              </a:rPr>
              <a:t>)</a:t>
            </a:r>
            <a:r>
              <a:rPr lang="zh-CN" altLang="en-US" sz="2400" b="1" dirty="0">
                <a:latin typeface="Times New Roman" pitchFamily="18" charset="0"/>
                <a:ea typeface="宋体" charset="-122"/>
              </a:rPr>
              <a:t>和</a:t>
            </a:r>
            <a:r>
              <a:rPr lang="en-US" altLang="zh-CN" sz="2400" b="1" dirty="0">
                <a:latin typeface="Times New Roman" pitchFamily="18" charset="0"/>
                <a:ea typeface="宋体" charset="-122"/>
              </a:rPr>
              <a:t>(</a:t>
            </a:r>
            <a:r>
              <a:rPr lang="en-US" altLang="zh-CN" sz="2400" b="1" i="1" dirty="0">
                <a:latin typeface="Times New Roman" pitchFamily="18" charset="0"/>
                <a:ea typeface="宋体" charset="-122"/>
              </a:rPr>
              <a:t>D</a:t>
            </a:r>
            <a:r>
              <a:rPr lang="en-US" altLang="zh-CN" sz="2400" b="1" dirty="0">
                <a:latin typeface="Times New Roman" pitchFamily="18" charset="0"/>
                <a:ea typeface="宋体" charset="-122"/>
              </a:rPr>
              <a:t>)</a:t>
            </a:r>
            <a:r>
              <a:rPr lang="zh-CN" altLang="en-US" sz="2400" b="1" dirty="0">
                <a:latin typeface="Times New Roman" pitchFamily="18" charset="0"/>
                <a:ea typeface="宋体" charset="-122"/>
              </a:rPr>
              <a:t>的可行解，则 </a:t>
            </a:r>
            <a:br>
              <a:rPr lang="zh-CN" altLang="en-US" sz="2400" b="1" dirty="0">
                <a:latin typeface="Times New Roman" pitchFamily="18" charset="0"/>
                <a:ea typeface="宋体" charset="-122"/>
              </a:rPr>
            </a:br>
            <a:r>
              <a:rPr lang="zh-CN" altLang="en-US" sz="2400" b="1" dirty="0">
                <a:latin typeface="Times New Roman" pitchFamily="18" charset="0"/>
                <a:ea typeface="宋体" charset="-122"/>
              </a:rPr>
              <a:t>（</a:t>
            </a:r>
            <a:r>
              <a:rPr lang="en-US" altLang="zh-CN" sz="2400" b="1" dirty="0">
                <a:latin typeface="Times New Roman" pitchFamily="18" charset="0"/>
                <a:ea typeface="宋体" charset="-122"/>
              </a:rPr>
              <a:t>1</a:t>
            </a:r>
            <a:r>
              <a:rPr lang="zh-CN" altLang="en-US" sz="2400" b="1" dirty="0">
                <a:latin typeface="Times New Roman" pitchFamily="18" charset="0"/>
                <a:ea typeface="宋体" charset="-122"/>
              </a:rPr>
              <a:t>） </a:t>
            </a:r>
            <a:r>
              <a:rPr lang="en-US" altLang="zh-CN" sz="2400" b="1" i="1" dirty="0">
                <a:latin typeface="Times New Roman" pitchFamily="18" charset="0"/>
                <a:ea typeface="宋体" charset="-122"/>
              </a:rPr>
              <a:t>CX</a:t>
            </a:r>
            <a:r>
              <a:rPr lang="en-US" altLang="zh-CN" sz="2400" b="1" baseline="-25000" dirty="0">
                <a:latin typeface="Times New Roman" pitchFamily="18" charset="0"/>
                <a:ea typeface="宋体" charset="-122"/>
              </a:rPr>
              <a:t>0</a:t>
            </a:r>
            <a:r>
              <a:rPr lang="zh-CN" altLang="en-US" sz="2400" b="1" dirty="0">
                <a:latin typeface="Times New Roman" pitchFamily="18" charset="0"/>
                <a:ea typeface="宋体" charset="-122"/>
              </a:rPr>
              <a:t>是问题</a:t>
            </a:r>
            <a:r>
              <a:rPr lang="en-US" altLang="zh-CN" sz="2400" b="1" dirty="0">
                <a:latin typeface="Times New Roman" pitchFamily="18" charset="0"/>
                <a:ea typeface="宋体" charset="-122"/>
              </a:rPr>
              <a:t>(</a:t>
            </a:r>
            <a:r>
              <a:rPr lang="en-US" altLang="zh-CN" sz="2400" b="1" i="1" dirty="0">
                <a:latin typeface="Times New Roman" pitchFamily="18" charset="0"/>
                <a:ea typeface="宋体" charset="-122"/>
              </a:rPr>
              <a:t>D</a:t>
            </a:r>
            <a:r>
              <a:rPr lang="en-US" altLang="zh-CN" sz="2400" b="1" dirty="0">
                <a:latin typeface="Times New Roman" pitchFamily="18" charset="0"/>
                <a:ea typeface="宋体" charset="-122"/>
              </a:rPr>
              <a:t>)</a:t>
            </a:r>
            <a:r>
              <a:rPr lang="zh-CN" altLang="en-US" sz="2400" b="1" dirty="0">
                <a:latin typeface="Times New Roman" pitchFamily="18" charset="0"/>
                <a:ea typeface="宋体" charset="-122"/>
              </a:rPr>
              <a:t>的目标函数的一个下界；</a:t>
            </a:r>
            <a:br>
              <a:rPr lang="zh-CN" altLang="en-US" sz="2400" b="1" dirty="0">
                <a:latin typeface="Times New Roman" pitchFamily="18" charset="0"/>
                <a:ea typeface="宋体" charset="-122"/>
              </a:rPr>
            </a:br>
            <a:r>
              <a:rPr lang="zh-CN" altLang="en-US" sz="2400" b="1" dirty="0">
                <a:latin typeface="Times New Roman" pitchFamily="18" charset="0"/>
                <a:ea typeface="宋体" charset="-122"/>
              </a:rPr>
              <a:t>（</a:t>
            </a:r>
            <a:r>
              <a:rPr lang="en-US" altLang="zh-CN" sz="2400" b="1" dirty="0">
                <a:latin typeface="Times New Roman" pitchFamily="18" charset="0"/>
                <a:ea typeface="宋体" charset="-122"/>
              </a:rPr>
              <a:t>2</a:t>
            </a:r>
            <a:r>
              <a:rPr lang="zh-CN" altLang="en-US" sz="2400" b="1" dirty="0">
                <a:latin typeface="Times New Roman" pitchFamily="18" charset="0"/>
                <a:ea typeface="宋体" charset="-122"/>
              </a:rPr>
              <a:t>）</a:t>
            </a:r>
            <a:r>
              <a:rPr lang="zh-CN" altLang="en-US" sz="2400" b="1" i="1" dirty="0">
                <a:latin typeface="Times New Roman" pitchFamily="18" charset="0"/>
                <a:ea typeface="宋体" charset="-122"/>
              </a:rPr>
              <a:t> </a:t>
            </a:r>
            <a:r>
              <a:rPr lang="en-US" altLang="zh-CN" sz="2400" b="1" i="1" dirty="0">
                <a:latin typeface="Times New Roman" pitchFamily="18" charset="0"/>
                <a:ea typeface="宋体" charset="-122"/>
              </a:rPr>
              <a:t>Y</a:t>
            </a:r>
            <a:r>
              <a:rPr lang="en-US" altLang="zh-CN" sz="2400" b="1" baseline="-25000" dirty="0">
                <a:latin typeface="Times New Roman" pitchFamily="18" charset="0"/>
                <a:ea typeface="宋体" charset="-122"/>
              </a:rPr>
              <a:t>0</a:t>
            </a:r>
            <a:r>
              <a:rPr lang="en-US" altLang="zh-CN" sz="2400" b="1" dirty="0">
                <a:latin typeface="Times New Roman" pitchFamily="18" charset="0"/>
                <a:ea typeface="宋体" charset="-122"/>
              </a:rPr>
              <a:t> </a:t>
            </a:r>
            <a:r>
              <a:rPr lang="en-US" altLang="zh-CN" sz="2400" b="1" i="1" dirty="0">
                <a:latin typeface="Times New Roman" pitchFamily="18" charset="0"/>
                <a:ea typeface="宋体" charset="-122"/>
              </a:rPr>
              <a:t>b</a:t>
            </a:r>
            <a:r>
              <a:rPr lang="zh-CN" altLang="en-US" sz="2400" b="1" dirty="0">
                <a:latin typeface="Times New Roman" pitchFamily="18" charset="0"/>
                <a:ea typeface="宋体" charset="-122"/>
              </a:rPr>
              <a:t>是问题</a:t>
            </a:r>
            <a:r>
              <a:rPr lang="en-US" altLang="zh-CN" sz="2400" b="1" dirty="0">
                <a:latin typeface="Times New Roman" pitchFamily="18" charset="0"/>
                <a:ea typeface="宋体" charset="-122"/>
              </a:rPr>
              <a:t>(</a:t>
            </a:r>
            <a:r>
              <a:rPr lang="en-US" altLang="zh-CN" sz="2400" b="1" i="1" dirty="0">
                <a:latin typeface="Times New Roman" pitchFamily="18" charset="0"/>
                <a:ea typeface="宋体" charset="-122"/>
              </a:rPr>
              <a:t>P</a:t>
            </a:r>
            <a:r>
              <a:rPr lang="en-US" altLang="zh-CN" sz="2400" b="1" dirty="0">
                <a:latin typeface="Times New Roman" pitchFamily="18" charset="0"/>
                <a:ea typeface="宋体" charset="-122"/>
              </a:rPr>
              <a:t>)</a:t>
            </a:r>
            <a:r>
              <a:rPr lang="zh-CN" altLang="en-US" sz="2400" b="1" dirty="0">
                <a:latin typeface="Times New Roman" pitchFamily="18" charset="0"/>
                <a:ea typeface="宋体" charset="-122"/>
              </a:rPr>
              <a:t>的目标函数的一个上界。</a:t>
            </a:r>
          </a:p>
        </p:txBody>
      </p:sp>
      <p:sp>
        <p:nvSpPr>
          <p:cNvPr id="374797" name="Rectangle 13"/>
          <p:cNvSpPr>
            <a:spLocks noChangeArrowheads="1"/>
          </p:cNvSpPr>
          <p:nvPr/>
        </p:nvSpPr>
        <p:spPr bwMode="auto">
          <a:xfrm>
            <a:off x="767408" y="4437112"/>
            <a:ext cx="10592929"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800" b="1" dirty="0">
                <a:latin typeface="+mj-ea"/>
                <a:ea typeface="+mj-ea"/>
              </a:rPr>
              <a:t>定理</a:t>
            </a:r>
            <a:r>
              <a:rPr lang="en-US" altLang="zh-CN" sz="2800" b="1" dirty="0">
                <a:latin typeface="+mj-ea"/>
                <a:ea typeface="+mj-ea"/>
              </a:rPr>
              <a:t>3 (</a:t>
            </a:r>
            <a:r>
              <a:rPr lang="zh-CN" altLang="en-US" sz="2800" b="1" dirty="0">
                <a:latin typeface="+mj-ea"/>
                <a:ea typeface="+mj-ea"/>
              </a:rPr>
              <a:t>无界性</a:t>
            </a:r>
            <a:r>
              <a:rPr lang="en-US" altLang="zh-CN" sz="2800" b="1" dirty="0">
                <a:latin typeface="+mj-ea"/>
                <a:ea typeface="+mj-ea"/>
              </a:rPr>
              <a:t>)</a:t>
            </a:r>
          </a:p>
          <a:p>
            <a:pPr>
              <a:spcBef>
                <a:spcPct val="0"/>
              </a:spcBef>
            </a:pPr>
            <a:endParaRPr lang="en-US" altLang="zh-CN" sz="1000" b="1" dirty="0" smtClean="0">
              <a:solidFill>
                <a:srgbClr val="000000"/>
              </a:solidFill>
              <a:latin typeface="宋体" pitchFamily="2" charset="-122"/>
              <a:ea typeface="宋体" pitchFamily="2" charset="-122"/>
            </a:endParaRPr>
          </a:p>
          <a:p>
            <a:pPr>
              <a:spcBef>
                <a:spcPct val="0"/>
              </a:spcBef>
            </a:pPr>
            <a:r>
              <a:rPr lang="zh-CN" altLang="en-US" sz="2400" b="1" dirty="0" smtClean="0">
                <a:solidFill>
                  <a:srgbClr val="000000"/>
                </a:solidFill>
                <a:latin typeface="宋体" pitchFamily="2" charset="-122"/>
                <a:ea typeface="宋体" pitchFamily="2" charset="-122"/>
              </a:rPr>
              <a:t>在</a:t>
            </a:r>
            <a:r>
              <a:rPr lang="zh-CN" altLang="en-US" sz="2400" b="1" dirty="0">
                <a:solidFill>
                  <a:srgbClr val="000000"/>
                </a:solidFill>
                <a:latin typeface="宋体" pitchFamily="2" charset="-122"/>
                <a:ea typeface="宋体" pitchFamily="2" charset="-122"/>
              </a:rPr>
              <a:t>一对对偶</a:t>
            </a:r>
            <a:r>
              <a:rPr lang="zh-CN" altLang="en-US" sz="2400" b="1" dirty="0" smtClean="0">
                <a:solidFill>
                  <a:srgbClr val="000000"/>
                </a:solidFill>
                <a:latin typeface="宋体" pitchFamily="2" charset="-122"/>
                <a:ea typeface="宋体" pitchFamily="2" charset="-122"/>
              </a:rPr>
              <a:t>问题（</a:t>
            </a:r>
            <a:r>
              <a:rPr lang="en-US" altLang="zh-CN" sz="2400" b="1" dirty="0" smtClean="0">
                <a:solidFill>
                  <a:srgbClr val="000000"/>
                </a:solidFill>
                <a:latin typeface="宋体" pitchFamily="2" charset="-122"/>
                <a:ea typeface="宋体" pitchFamily="2" charset="-122"/>
              </a:rPr>
              <a:t>P</a:t>
            </a:r>
            <a:r>
              <a:rPr lang="zh-CN" altLang="en-US" sz="2400" b="1" dirty="0" smtClean="0">
                <a:solidFill>
                  <a:srgbClr val="000000"/>
                </a:solidFill>
                <a:latin typeface="宋体" pitchFamily="2" charset="-122"/>
                <a:ea typeface="宋体" pitchFamily="2" charset="-122"/>
              </a:rPr>
              <a:t>）和（</a:t>
            </a:r>
            <a:r>
              <a:rPr lang="en-US" altLang="zh-CN" sz="2400" b="1" dirty="0" smtClean="0">
                <a:solidFill>
                  <a:srgbClr val="000000"/>
                </a:solidFill>
                <a:latin typeface="宋体" pitchFamily="2" charset="-122"/>
                <a:ea typeface="宋体" pitchFamily="2" charset="-122"/>
              </a:rPr>
              <a:t>D</a:t>
            </a:r>
            <a:r>
              <a:rPr lang="zh-CN" altLang="en-US" sz="2400" b="1" dirty="0" smtClean="0">
                <a:solidFill>
                  <a:srgbClr val="000000"/>
                </a:solidFill>
                <a:latin typeface="宋体" pitchFamily="2" charset="-122"/>
                <a:ea typeface="宋体" pitchFamily="2" charset="-122"/>
              </a:rPr>
              <a:t>）中</a:t>
            </a:r>
            <a:r>
              <a:rPr lang="zh-CN" altLang="en-US" sz="2400" b="1" dirty="0">
                <a:solidFill>
                  <a:srgbClr val="000000"/>
                </a:solidFill>
                <a:latin typeface="宋体" pitchFamily="2" charset="-122"/>
                <a:ea typeface="宋体" pitchFamily="2" charset="-122"/>
              </a:rPr>
              <a:t>，若其中一个问题有可行解，但目标函数无界，则另一个问题无可行解。</a:t>
            </a:r>
            <a:r>
              <a:rPr lang="zh-CN" altLang="en-US" sz="2400" b="1" dirty="0">
                <a:solidFill>
                  <a:srgbClr val="FF0000"/>
                </a:solidFill>
                <a:latin typeface="宋体" pitchFamily="2" charset="-122"/>
                <a:ea typeface="宋体" pitchFamily="2" charset="-122"/>
              </a:rPr>
              <a:t>反之不成立</a:t>
            </a:r>
            <a:r>
              <a:rPr lang="zh-CN" altLang="en-US" sz="2400" b="1" dirty="0">
                <a:solidFill>
                  <a:srgbClr val="000000"/>
                </a:solidFill>
                <a:latin typeface="宋体" pitchFamily="2" charset="-122"/>
                <a:ea typeface="宋体" pitchFamily="2" charset="-122"/>
              </a:rPr>
              <a:t>，即当原问题（对偶问题）无可行解时，其对偶问题（原问题）或具有无界解或无可行解。</a:t>
            </a:r>
          </a:p>
          <a:p>
            <a:pPr>
              <a:spcBef>
                <a:spcPct val="0"/>
              </a:spcBef>
            </a:pPr>
            <a:endParaRPr lang="en-US" altLang="zh-CN" sz="2400" b="1" dirty="0">
              <a:latin typeface="+mj-ea"/>
              <a:ea typeface="+mj-ea"/>
            </a:endParaRPr>
          </a:p>
        </p:txBody>
      </p:sp>
      <p:sp>
        <p:nvSpPr>
          <p:cNvPr id="374798" name="Rectangle 14"/>
          <p:cNvSpPr>
            <a:spLocks noChangeArrowheads="1"/>
          </p:cNvSpPr>
          <p:nvPr/>
        </p:nvSpPr>
        <p:spPr bwMode="auto">
          <a:xfrm>
            <a:off x="629799" y="6812292"/>
            <a:ext cx="11277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b="1" dirty="0">
                <a:latin typeface="黑体" pitchFamily="2" charset="-122"/>
                <a:ea typeface="黑体" pitchFamily="2" charset="-122"/>
              </a:rPr>
              <a:t>推论</a:t>
            </a:r>
            <a:r>
              <a:rPr lang="en-US" altLang="zh-CN" sz="2400" b="1" dirty="0">
                <a:latin typeface="黑体" pitchFamily="2" charset="-122"/>
                <a:ea typeface="黑体" pitchFamily="2" charset="-122"/>
              </a:rPr>
              <a:t>3</a:t>
            </a:r>
            <a:r>
              <a:rPr lang="zh-CN" altLang="en-US" sz="2400" b="1" dirty="0">
                <a:latin typeface="黑体" pitchFamily="2" charset="-122"/>
                <a:ea typeface="黑体" pitchFamily="2" charset="-122"/>
              </a:rPr>
              <a:t>：</a:t>
            </a:r>
            <a:r>
              <a:rPr lang="zh-CN" altLang="en-US" sz="2400" b="1" dirty="0">
                <a:latin typeface="Times New Roman" pitchFamily="18" charset="0"/>
                <a:ea typeface="宋体" charset="-122"/>
              </a:rPr>
              <a:t>在一对对偶问题</a:t>
            </a:r>
            <a:r>
              <a:rPr lang="en-US" altLang="zh-CN" sz="2400" b="1" dirty="0">
                <a:latin typeface="Times New Roman" pitchFamily="18" charset="0"/>
                <a:ea typeface="宋体" charset="-122"/>
              </a:rPr>
              <a:t>(</a:t>
            </a:r>
            <a:r>
              <a:rPr lang="en-US" altLang="zh-CN" sz="2400" b="1" i="1" dirty="0">
                <a:latin typeface="Times New Roman" pitchFamily="18" charset="0"/>
                <a:ea typeface="宋体" charset="-122"/>
              </a:rPr>
              <a:t>P</a:t>
            </a:r>
            <a:r>
              <a:rPr lang="en-US" altLang="zh-CN" sz="2400" b="1" dirty="0">
                <a:latin typeface="Times New Roman" pitchFamily="18" charset="0"/>
                <a:ea typeface="宋体" charset="-122"/>
              </a:rPr>
              <a:t>)</a:t>
            </a:r>
            <a:r>
              <a:rPr lang="zh-CN" altLang="en-US" sz="2400" b="1" dirty="0">
                <a:latin typeface="Times New Roman" pitchFamily="18" charset="0"/>
                <a:ea typeface="宋体" charset="-122"/>
              </a:rPr>
              <a:t>和</a:t>
            </a:r>
            <a:r>
              <a:rPr lang="en-US" altLang="zh-CN" sz="2400" b="1" dirty="0">
                <a:latin typeface="Times New Roman" pitchFamily="18" charset="0"/>
                <a:ea typeface="宋体" charset="-122"/>
              </a:rPr>
              <a:t>(</a:t>
            </a:r>
            <a:r>
              <a:rPr lang="en-US" altLang="zh-CN" sz="2400" b="1" i="1" dirty="0">
                <a:latin typeface="Times New Roman" pitchFamily="18" charset="0"/>
                <a:ea typeface="宋体" charset="-122"/>
              </a:rPr>
              <a:t>D</a:t>
            </a:r>
            <a:r>
              <a:rPr lang="en-US" altLang="zh-CN" sz="2400" b="1" dirty="0">
                <a:latin typeface="Times New Roman" pitchFamily="18" charset="0"/>
                <a:ea typeface="宋体" charset="-122"/>
              </a:rPr>
              <a:t>)</a:t>
            </a:r>
            <a:r>
              <a:rPr lang="zh-CN" altLang="en-US" sz="2400" b="1" dirty="0">
                <a:latin typeface="Times New Roman" pitchFamily="18" charset="0"/>
                <a:ea typeface="宋体" charset="-122"/>
              </a:rPr>
              <a:t>中，若其中一个问题有可行解，而另一个无可行解，则该问题无界</a:t>
            </a:r>
            <a:r>
              <a:rPr lang="en-US" altLang="zh-CN" sz="2400" b="1" dirty="0">
                <a:latin typeface="Times New Roman" pitchFamily="18" charset="0"/>
                <a:ea typeface="宋体" charset="-122"/>
              </a:rPr>
              <a:t>. </a:t>
            </a:r>
          </a:p>
        </p:txBody>
      </p:sp>
      <p:sp>
        <p:nvSpPr>
          <p:cNvPr id="45" name="Text Box 7"/>
          <p:cNvSpPr txBox="1">
            <a:spLocks noChangeArrowheads="1"/>
          </p:cNvSpPr>
          <p:nvPr/>
        </p:nvSpPr>
        <p:spPr bwMode="auto">
          <a:xfrm>
            <a:off x="1620838" y="2060575"/>
            <a:ext cx="4967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solidFill>
                  <a:srgbClr val="000000"/>
                </a:solidFill>
              </a:rPr>
              <a:t>P</a:t>
            </a:r>
            <a:r>
              <a:rPr lang="zh-CN" altLang="en-US" sz="2400" dirty="0">
                <a:solidFill>
                  <a:srgbClr val="000000"/>
                </a:solidFill>
              </a:rPr>
              <a:t>：</a:t>
            </a:r>
            <a:r>
              <a:rPr lang="en-US" sz="2400" dirty="0">
                <a:solidFill>
                  <a:srgbClr val="000000"/>
                </a:solidFill>
              </a:rPr>
              <a:t>max</a:t>
            </a:r>
            <a:r>
              <a:rPr lang="zh-CN" altLang="en-US" sz="2400" dirty="0">
                <a:solidFill>
                  <a:srgbClr val="000000"/>
                </a:solidFill>
              </a:rPr>
              <a:t> </a:t>
            </a:r>
            <a:r>
              <a:rPr lang="en-US" sz="2400" dirty="0">
                <a:solidFill>
                  <a:srgbClr val="000000"/>
                </a:solidFill>
              </a:rPr>
              <a:t>z=CX;</a:t>
            </a:r>
            <a:r>
              <a:rPr lang="zh-CN" altLang="en-US" sz="2400" dirty="0">
                <a:solidFill>
                  <a:srgbClr val="000000"/>
                </a:solidFill>
              </a:rPr>
              <a:t> </a:t>
            </a:r>
            <a:r>
              <a:rPr lang="en-US" sz="2400" dirty="0" err="1">
                <a:solidFill>
                  <a:srgbClr val="000000"/>
                </a:solidFill>
              </a:rPr>
              <a:t>AX≤b</a:t>
            </a:r>
            <a:r>
              <a:rPr lang="en-US" sz="2400" dirty="0">
                <a:solidFill>
                  <a:srgbClr val="000000"/>
                </a:solidFill>
              </a:rPr>
              <a:t>;</a:t>
            </a:r>
            <a:r>
              <a:rPr lang="zh-CN" altLang="en-US" sz="2400" dirty="0">
                <a:solidFill>
                  <a:srgbClr val="000000"/>
                </a:solidFill>
              </a:rPr>
              <a:t> </a:t>
            </a:r>
            <a:r>
              <a:rPr lang="en-US" sz="2400" dirty="0">
                <a:solidFill>
                  <a:srgbClr val="000000"/>
                </a:solidFill>
              </a:rPr>
              <a:t>X≥0    ①</a:t>
            </a:r>
          </a:p>
        </p:txBody>
      </p:sp>
      <p:sp>
        <p:nvSpPr>
          <p:cNvPr id="46" name="Text Box 8"/>
          <p:cNvSpPr txBox="1">
            <a:spLocks noChangeArrowheads="1"/>
          </p:cNvSpPr>
          <p:nvPr/>
        </p:nvSpPr>
        <p:spPr bwMode="auto">
          <a:xfrm>
            <a:off x="1620838" y="2492375"/>
            <a:ext cx="5651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solidFill>
                  <a:srgbClr val="000000"/>
                </a:solidFill>
              </a:rPr>
              <a:t>D: </a:t>
            </a:r>
            <a:r>
              <a:rPr lang="zh-CN" altLang="en-US" sz="2400" dirty="0">
                <a:solidFill>
                  <a:srgbClr val="000000"/>
                </a:solidFill>
              </a:rPr>
              <a:t> </a:t>
            </a:r>
            <a:r>
              <a:rPr lang="en-US" sz="2400" dirty="0">
                <a:solidFill>
                  <a:srgbClr val="000000"/>
                </a:solidFill>
              </a:rPr>
              <a:t> min</a:t>
            </a:r>
            <a:r>
              <a:rPr lang="zh-CN" altLang="en-US" sz="2400" dirty="0">
                <a:solidFill>
                  <a:srgbClr val="000000"/>
                </a:solidFill>
              </a:rPr>
              <a:t> </a:t>
            </a:r>
            <a:r>
              <a:rPr lang="en-US" sz="2400" dirty="0">
                <a:solidFill>
                  <a:srgbClr val="000000"/>
                </a:solidFill>
              </a:rPr>
              <a:t>w=</a:t>
            </a:r>
            <a:r>
              <a:rPr lang="en-US" sz="2400" dirty="0" err="1">
                <a:solidFill>
                  <a:srgbClr val="000000"/>
                </a:solidFill>
              </a:rPr>
              <a:t>Yb</a:t>
            </a:r>
            <a:r>
              <a:rPr lang="en-US" sz="2400" dirty="0">
                <a:solidFill>
                  <a:srgbClr val="000000"/>
                </a:solidFill>
              </a:rPr>
              <a:t>;</a:t>
            </a:r>
            <a:r>
              <a:rPr lang="zh-CN" altLang="en-US" sz="2400" dirty="0">
                <a:solidFill>
                  <a:srgbClr val="000000"/>
                </a:solidFill>
              </a:rPr>
              <a:t> </a:t>
            </a:r>
            <a:r>
              <a:rPr lang="en-US" sz="2400" dirty="0">
                <a:solidFill>
                  <a:srgbClr val="000000"/>
                </a:solidFill>
              </a:rPr>
              <a:t>YA≥C;</a:t>
            </a:r>
            <a:r>
              <a:rPr lang="zh-CN" altLang="en-US" sz="2400" dirty="0">
                <a:solidFill>
                  <a:srgbClr val="000000"/>
                </a:solidFill>
              </a:rPr>
              <a:t> </a:t>
            </a:r>
            <a:r>
              <a:rPr lang="en-US" sz="2400" dirty="0">
                <a:solidFill>
                  <a:srgbClr val="000000"/>
                </a:solidFill>
              </a:rPr>
              <a:t>Y≥0    ②</a:t>
            </a:r>
          </a:p>
        </p:txBody>
      </p:sp>
      <p:sp>
        <p:nvSpPr>
          <p:cNvPr id="47" name="Text Box 9"/>
          <p:cNvSpPr txBox="1">
            <a:spLocks noChangeArrowheads="1"/>
          </p:cNvSpPr>
          <p:nvPr/>
        </p:nvSpPr>
        <p:spPr bwMode="auto">
          <a:xfrm>
            <a:off x="792163" y="1809750"/>
            <a:ext cx="66246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000000"/>
                </a:solidFill>
              </a:rPr>
              <a:t>证明：</a:t>
            </a:r>
          </a:p>
        </p:txBody>
      </p:sp>
      <p:sp>
        <p:nvSpPr>
          <p:cNvPr id="48" name="Text Box 10"/>
          <p:cNvSpPr txBox="1">
            <a:spLocks noChangeArrowheads="1"/>
          </p:cNvSpPr>
          <p:nvPr/>
        </p:nvSpPr>
        <p:spPr bwMode="auto">
          <a:xfrm>
            <a:off x="684213" y="2959100"/>
            <a:ext cx="6372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000000"/>
                </a:solidFill>
              </a:rPr>
              <a:t>（</a:t>
            </a:r>
            <a:r>
              <a:rPr lang="en-US" sz="2000" dirty="0">
                <a:solidFill>
                  <a:srgbClr val="000000"/>
                </a:solidFill>
              </a:rPr>
              <a:t>1</a:t>
            </a:r>
            <a:r>
              <a:rPr lang="zh-CN" altLang="en-US" sz="2000" b="1" dirty="0">
                <a:solidFill>
                  <a:srgbClr val="000000"/>
                </a:solidFill>
              </a:rPr>
              <a:t>）  </a:t>
            </a:r>
            <a:r>
              <a:rPr lang="en-US" sz="2000" b="1" dirty="0">
                <a:solidFill>
                  <a:srgbClr val="000000"/>
                </a:solidFill>
              </a:rPr>
              <a:t>①</a:t>
            </a:r>
            <a:r>
              <a:rPr lang="zh-CN" altLang="en-US" sz="2000" b="1" dirty="0">
                <a:solidFill>
                  <a:srgbClr val="000000"/>
                </a:solidFill>
              </a:rPr>
              <a:t>式左乘</a:t>
            </a:r>
            <a:r>
              <a:rPr lang="zh-CN" altLang="en-US" sz="2000" dirty="0">
                <a:solidFill>
                  <a:srgbClr val="000000"/>
                </a:solidFill>
              </a:rPr>
              <a:t>   </a:t>
            </a:r>
          </a:p>
        </p:txBody>
      </p:sp>
      <p:graphicFrame>
        <p:nvGraphicFramePr>
          <p:cNvPr id="49" name="Object 11"/>
          <p:cNvGraphicFramePr>
            <a:graphicFrameLocks noChangeAspect="1"/>
          </p:cNvGraphicFramePr>
          <p:nvPr>
            <p:extLst>
              <p:ext uri="{D42A27DB-BD31-4B8C-83A1-F6EECF244321}">
                <p14:modId xmlns:p14="http://schemas.microsoft.com/office/powerpoint/2010/main" val="1746646406"/>
              </p:ext>
            </p:extLst>
          </p:nvPr>
        </p:nvGraphicFramePr>
        <p:xfrm>
          <a:off x="2525713" y="2943473"/>
          <a:ext cx="388937" cy="461963"/>
        </p:xfrm>
        <a:graphic>
          <a:graphicData uri="http://schemas.openxmlformats.org/presentationml/2006/ole">
            <mc:AlternateContent xmlns:mc="http://schemas.openxmlformats.org/markup-compatibility/2006">
              <mc:Choice xmlns:v="urn:schemas-microsoft-com:vml" Requires="v">
                <p:oleObj spid="_x0000_s35235" name="Equation" r:id="rId10" imgW="203112" imgH="241195" progId="">
                  <p:embed/>
                </p:oleObj>
              </mc:Choice>
              <mc:Fallback>
                <p:oleObj name="Equation" r:id="rId10" imgW="203112" imgH="241195" progId="">
                  <p:embed/>
                  <p:pic>
                    <p:nvPicPr>
                      <p:cNvPr id="0" name="Picture 4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25713" y="2943473"/>
                        <a:ext cx="388937" cy="461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13"/>
          <p:cNvGraphicFramePr>
            <a:graphicFrameLocks noChangeAspect="1"/>
          </p:cNvGraphicFramePr>
          <p:nvPr>
            <p:extLst>
              <p:ext uri="{D42A27DB-BD31-4B8C-83A1-F6EECF244321}">
                <p14:modId xmlns:p14="http://schemas.microsoft.com/office/powerpoint/2010/main" val="1484211150"/>
              </p:ext>
            </p:extLst>
          </p:nvPr>
        </p:nvGraphicFramePr>
        <p:xfrm>
          <a:off x="3333750" y="2975223"/>
          <a:ext cx="1308100" cy="422275"/>
        </p:xfrm>
        <a:graphic>
          <a:graphicData uri="http://schemas.openxmlformats.org/presentationml/2006/ole">
            <mc:AlternateContent xmlns:mc="http://schemas.openxmlformats.org/markup-compatibility/2006">
              <mc:Choice xmlns:v="urn:schemas-microsoft-com:vml" Requires="v">
                <p:oleObj spid="_x0000_s35236" name="Equation" r:id="rId12" imgW="672808" imgH="215806" progId="">
                  <p:embed/>
                </p:oleObj>
              </mc:Choice>
              <mc:Fallback>
                <p:oleObj name="Equation" r:id="rId12" imgW="672808" imgH="215806" progId="">
                  <p:embed/>
                  <p:pic>
                    <p:nvPicPr>
                      <p:cNvPr id="0" name="Picture 4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3750" y="2975223"/>
                        <a:ext cx="13081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Text Box 18"/>
          <p:cNvSpPr txBox="1">
            <a:spLocks noChangeArrowheads="1"/>
          </p:cNvSpPr>
          <p:nvPr/>
        </p:nvSpPr>
        <p:spPr bwMode="auto">
          <a:xfrm>
            <a:off x="675517" y="3401709"/>
            <a:ext cx="56530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000000"/>
                </a:solidFill>
              </a:rPr>
              <a:t>（</a:t>
            </a:r>
            <a:r>
              <a:rPr lang="en-US" sz="2000" b="1" dirty="0">
                <a:solidFill>
                  <a:srgbClr val="000000"/>
                </a:solidFill>
              </a:rPr>
              <a:t>2</a:t>
            </a:r>
            <a:r>
              <a:rPr lang="zh-CN" altLang="en-US" sz="2000" b="1" dirty="0">
                <a:solidFill>
                  <a:srgbClr val="000000"/>
                </a:solidFill>
              </a:rPr>
              <a:t>）  </a:t>
            </a:r>
            <a:r>
              <a:rPr lang="en-US" sz="2000" b="1" dirty="0">
                <a:solidFill>
                  <a:srgbClr val="000000"/>
                </a:solidFill>
              </a:rPr>
              <a:t>②</a:t>
            </a:r>
            <a:r>
              <a:rPr lang="zh-CN" altLang="en-US" sz="2000" b="1" dirty="0">
                <a:solidFill>
                  <a:srgbClr val="000000"/>
                </a:solidFill>
              </a:rPr>
              <a:t>式右乘</a:t>
            </a:r>
          </a:p>
        </p:txBody>
      </p:sp>
      <p:graphicFrame>
        <p:nvGraphicFramePr>
          <p:cNvPr id="56" name="Object 19"/>
          <p:cNvGraphicFramePr>
            <a:graphicFrameLocks noChangeAspect="1"/>
          </p:cNvGraphicFramePr>
          <p:nvPr>
            <p:extLst>
              <p:ext uri="{D42A27DB-BD31-4B8C-83A1-F6EECF244321}">
                <p14:modId xmlns:p14="http://schemas.microsoft.com/office/powerpoint/2010/main" val="3678255603"/>
              </p:ext>
            </p:extLst>
          </p:nvPr>
        </p:nvGraphicFramePr>
        <p:xfrm>
          <a:off x="2474913" y="3443536"/>
          <a:ext cx="415925" cy="417512"/>
        </p:xfrm>
        <a:graphic>
          <a:graphicData uri="http://schemas.openxmlformats.org/presentationml/2006/ole">
            <mc:AlternateContent xmlns:mc="http://schemas.openxmlformats.org/markup-compatibility/2006">
              <mc:Choice xmlns:v="urn:schemas-microsoft-com:vml" Requires="v">
                <p:oleObj spid="_x0000_s35237" name="Equation" r:id="rId14" imgW="241195" imgH="241195" progId="">
                  <p:embed/>
                </p:oleObj>
              </mc:Choice>
              <mc:Fallback>
                <p:oleObj name="Equation" r:id="rId14" imgW="241195" imgH="241195" progId="">
                  <p:embed/>
                  <p:pic>
                    <p:nvPicPr>
                      <p:cNvPr id="0" name="Picture 4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74913" y="3443536"/>
                        <a:ext cx="415925" cy="417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21"/>
          <p:cNvGraphicFramePr>
            <a:graphicFrameLocks noChangeAspect="1"/>
          </p:cNvGraphicFramePr>
          <p:nvPr>
            <p:extLst>
              <p:ext uri="{D42A27DB-BD31-4B8C-83A1-F6EECF244321}">
                <p14:modId xmlns:p14="http://schemas.microsoft.com/office/powerpoint/2010/main" val="3800794472"/>
              </p:ext>
            </p:extLst>
          </p:nvPr>
        </p:nvGraphicFramePr>
        <p:xfrm>
          <a:off x="3263900" y="3380036"/>
          <a:ext cx="1457325" cy="411162"/>
        </p:xfrm>
        <a:graphic>
          <a:graphicData uri="http://schemas.openxmlformats.org/presentationml/2006/ole">
            <mc:AlternateContent xmlns:mc="http://schemas.openxmlformats.org/markup-compatibility/2006">
              <mc:Choice xmlns:v="urn:schemas-microsoft-com:vml" Requires="v">
                <p:oleObj spid="_x0000_s35238" name="Equation" r:id="rId16" imgW="761669" imgH="215806" progId="">
                  <p:embed/>
                </p:oleObj>
              </mc:Choice>
              <mc:Fallback>
                <p:oleObj name="Equation" r:id="rId16" imgW="761669" imgH="215806" progId="">
                  <p:embed/>
                  <p:pic>
                    <p:nvPicPr>
                      <p:cNvPr id="0" name="Picture 4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3900" y="3380036"/>
                        <a:ext cx="1457325" cy="41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13"/>
          <p:cNvGraphicFramePr>
            <a:graphicFrameLocks noChangeAspect="1"/>
          </p:cNvGraphicFramePr>
          <p:nvPr>
            <p:extLst>
              <p:ext uri="{D42A27DB-BD31-4B8C-83A1-F6EECF244321}">
                <p14:modId xmlns:p14="http://schemas.microsoft.com/office/powerpoint/2010/main" val="2925799554"/>
              </p:ext>
            </p:extLst>
          </p:nvPr>
        </p:nvGraphicFramePr>
        <p:xfrm>
          <a:off x="814917" y="3773469"/>
          <a:ext cx="2319337" cy="422275"/>
        </p:xfrm>
        <a:graphic>
          <a:graphicData uri="http://schemas.openxmlformats.org/presentationml/2006/ole">
            <mc:AlternateContent xmlns:mc="http://schemas.openxmlformats.org/markup-compatibility/2006">
              <mc:Choice xmlns:v="urn:schemas-microsoft-com:vml" Requires="v">
                <p:oleObj spid="_x0000_s35239" name="Equation" r:id="rId18" imgW="1193800" imgH="215900" progId="">
                  <p:embed/>
                </p:oleObj>
              </mc:Choice>
              <mc:Fallback>
                <p:oleObj name="Equation" r:id="rId18" imgW="1193800" imgH="215900" progId="">
                  <p:embed/>
                  <p:pic>
                    <p:nvPicPr>
                      <p:cNvPr id="0" name="Picture 4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4917" y="3773469"/>
                        <a:ext cx="2319337"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930218" y="3854912"/>
            <a:ext cx="877163" cy="369332"/>
          </a:xfrm>
          <a:prstGeom prst="rect">
            <a:avLst/>
          </a:prstGeom>
        </p:spPr>
        <p:txBody>
          <a:bodyPr wrap="none">
            <a:spAutoFit/>
          </a:bodyPr>
          <a:lstStyle/>
          <a:p>
            <a:r>
              <a:rPr lang="zh-CN" altLang="en-US" b="1" dirty="0">
                <a:solidFill>
                  <a:srgbClr val="000000"/>
                </a:solidFill>
              </a:rPr>
              <a:t>证毕。</a:t>
            </a:r>
          </a:p>
        </p:txBody>
      </p:sp>
    </p:spTree>
    <p:extLst>
      <p:ext uri="{BB962C8B-B14F-4D97-AF65-F5344CB8AC3E}">
        <p14:creationId xmlns:p14="http://schemas.microsoft.com/office/powerpoint/2010/main" val="388290975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7"/>
          <p:cNvSpPr>
            <a:spLocks noChangeArrowheads="1"/>
          </p:cNvSpPr>
          <p:nvPr/>
        </p:nvSpPr>
        <p:spPr bwMode="auto">
          <a:xfrm>
            <a:off x="1181102" y="349251"/>
            <a:ext cx="10291233" cy="1590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50000"/>
              </a:lnSpc>
              <a:spcBef>
                <a:spcPct val="10000"/>
              </a:spcBef>
            </a:pPr>
            <a:r>
              <a:rPr lang="zh-CN" altLang="en-US" sz="2400" b="1" dirty="0">
                <a:latin typeface="+mj-ea"/>
                <a:ea typeface="+mj-ea"/>
              </a:rPr>
              <a:t>定理</a:t>
            </a:r>
            <a:r>
              <a:rPr lang="en-US" altLang="zh-CN" sz="2400" b="1" dirty="0">
                <a:latin typeface="+mj-ea"/>
                <a:ea typeface="+mj-ea"/>
              </a:rPr>
              <a:t>4(</a:t>
            </a:r>
            <a:r>
              <a:rPr lang="zh-CN" altLang="en-US" sz="2400" b="1" dirty="0">
                <a:latin typeface="+mj-ea"/>
                <a:ea typeface="+mj-ea"/>
              </a:rPr>
              <a:t>最优性判别定理</a:t>
            </a:r>
            <a:r>
              <a:rPr lang="en-US" altLang="zh-CN" sz="2400" b="1" dirty="0">
                <a:latin typeface="+mj-ea"/>
                <a:ea typeface="+mj-ea"/>
              </a:rPr>
              <a:t>) </a:t>
            </a:r>
          </a:p>
          <a:p>
            <a:pPr>
              <a:lnSpc>
                <a:spcPct val="150000"/>
              </a:lnSpc>
              <a:spcBef>
                <a:spcPct val="10000"/>
              </a:spcBef>
            </a:pPr>
            <a:r>
              <a:rPr lang="zh-CN" altLang="en-US" sz="2000" dirty="0">
                <a:latin typeface="+mj-ea"/>
                <a:ea typeface="+mj-ea"/>
              </a:rPr>
              <a:t>若</a:t>
            </a:r>
            <a:r>
              <a:rPr lang="en-US" altLang="zh-CN" sz="2000" dirty="0">
                <a:latin typeface="+mj-ea"/>
                <a:ea typeface="+mj-ea"/>
              </a:rPr>
              <a:t>X</a:t>
            </a:r>
            <a:r>
              <a:rPr lang="en-US" altLang="zh-CN" sz="2000" baseline="30000" dirty="0">
                <a:latin typeface="+mj-ea"/>
                <a:ea typeface="+mj-ea"/>
              </a:rPr>
              <a:t>*</a:t>
            </a:r>
            <a:r>
              <a:rPr lang="zh-CN" altLang="en-US" sz="2000" dirty="0">
                <a:latin typeface="+mj-ea"/>
                <a:ea typeface="+mj-ea"/>
              </a:rPr>
              <a:t>和</a:t>
            </a:r>
            <a:r>
              <a:rPr lang="en-US" altLang="zh-CN" sz="2000" dirty="0">
                <a:latin typeface="+mj-ea"/>
                <a:ea typeface="+mj-ea"/>
              </a:rPr>
              <a:t>Y</a:t>
            </a:r>
            <a:r>
              <a:rPr lang="en-US" altLang="zh-CN" sz="2000" baseline="30000" dirty="0">
                <a:latin typeface="+mj-ea"/>
                <a:ea typeface="+mj-ea"/>
              </a:rPr>
              <a:t>*</a:t>
            </a:r>
            <a:r>
              <a:rPr lang="zh-CN" altLang="en-US" sz="2000" dirty="0">
                <a:latin typeface="+mj-ea"/>
                <a:ea typeface="+mj-ea"/>
              </a:rPr>
              <a:t>分别是问题</a:t>
            </a:r>
            <a:r>
              <a:rPr lang="en-US" altLang="zh-CN" sz="2000" dirty="0">
                <a:latin typeface="+mj-ea"/>
                <a:ea typeface="+mj-ea"/>
              </a:rPr>
              <a:t>(P)</a:t>
            </a:r>
            <a:r>
              <a:rPr lang="zh-CN" altLang="en-US" sz="2000" dirty="0">
                <a:latin typeface="+mj-ea"/>
                <a:ea typeface="+mj-ea"/>
              </a:rPr>
              <a:t>和</a:t>
            </a:r>
            <a:r>
              <a:rPr lang="en-US" altLang="zh-CN" sz="2000" dirty="0">
                <a:latin typeface="+mj-ea"/>
                <a:ea typeface="+mj-ea"/>
              </a:rPr>
              <a:t>(D)</a:t>
            </a:r>
            <a:r>
              <a:rPr lang="zh-CN" altLang="en-US" sz="2000" dirty="0">
                <a:latin typeface="+mj-ea"/>
                <a:ea typeface="+mj-ea"/>
              </a:rPr>
              <a:t>的可行解，且</a:t>
            </a:r>
            <a:r>
              <a:rPr lang="en-US" altLang="zh-CN" sz="2000" dirty="0">
                <a:latin typeface="+mj-ea"/>
                <a:ea typeface="+mj-ea"/>
              </a:rPr>
              <a:t>CX*=Y*b</a:t>
            </a:r>
            <a:r>
              <a:rPr lang="zh-CN" altLang="en-US" sz="2000" dirty="0">
                <a:latin typeface="+mj-ea"/>
                <a:ea typeface="+mj-ea"/>
              </a:rPr>
              <a:t>，</a:t>
            </a:r>
          </a:p>
          <a:p>
            <a:pPr algn="l">
              <a:lnSpc>
                <a:spcPct val="150000"/>
              </a:lnSpc>
              <a:spcBef>
                <a:spcPct val="15000"/>
              </a:spcBef>
            </a:pPr>
            <a:r>
              <a:rPr lang="zh-CN" altLang="en-US" sz="2000" dirty="0">
                <a:latin typeface="+mj-ea"/>
                <a:ea typeface="+mj-ea"/>
              </a:rPr>
              <a:t>则</a:t>
            </a:r>
            <a:r>
              <a:rPr lang="en-US" altLang="zh-CN" sz="2000" dirty="0">
                <a:latin typeface="+mj-ea"/>
                <a:ea typeface="+mj-ea"/>
              </a:rPr>
              <a:t>X</a:t>
            </a:r>
            <a:r>
              <a:rPr lang="en-US" altLang="zh-CN" sz="2000" baseline="30000" dirty="0">
                <a:latin typeface="+mj-ea"/>
                <a:ea typeface="+mj-ea"/>
              </a:rPr>
              <a:t>*</a:t>
            </a:r>
            <a:r>
              <a:rPr lang="zh-CN" altLang="en-US" sz="2000" dirty="0">
                <a:latin typeface="+mj-ea"/>
                <a:ea typeface="+mj-ea"/>
              </a:rPr>
              <a:t>，</a:t>
            </a:r>
            <a:r>
              <a:rPr lang="en-US" altLang="zh-CN" sz="2000" dirty="0">
                <a:latin typeface="+mj-ea"/>
                <a:ea typeface="+mj-ea"/>
              </a:rPr>
              <a:t>Y</a:t>
            </a:r>
            <a:r>
              <a:rPr lang="en-US" altLang="zh-CN" sz="2000" baseline="30000" dirty="0">
                <a:latin typeface="+mj-ea"/>
                <a:ea typeface="+mj-ea"/>
              </a:rPr>
              <a:t>*</a:t>
            </a:r>
            <a:r>
              <a:rPr lang="zh-CN" altLang="en-US" sz="2000" dirty="0">
                <a:latin typeface="+mj-ea"/>
                <a:ea typeface="+mj-ea"/>
              </a:rPr>
              <a:t>分别是问题</a:t>
            </a:r>
            <a:r>
              <a:rPr lang="en-US" altLang="zh-CN" sz="2000" dirty="0">
                <a:latin typeface="+mj-ea"/>
                <a:ea typeface="+mj-ea"/>
              </a:rPr>
              <a:t>(P)</a:t>
            </a:r>
            <a:r>
              <a:rPr lang="zh-CN" altLang="en-US" sz="2000" dirty="0">
                <a:latin typeface="+mj-ea"/>
                <a:ea typeface="+mj-ea"/>
              </a:rPr>
              <a:t>和</a:t>
            </a:r>
            <a:r>
              <a:rPr lang="en-US" altLang="zh-CN" sz="2000" dirty="0">
                <a:latin typeface="+mj-ea"/>
                <a:ea typeface="+mj-ea"/>
              </a:rPr>
              <a:t>(D)</a:t>
            </a:r>
            <a:r>
              <a:rPr lang="zh-CN" altLang="en-US" sz="2000" dirty="0">
                <a:latin typeface="+mj-ea"/>
                <a:ea typeface="+mj-ea"/>
              </a:rPr>
              <a:t>的最优解</a:t>
            </a:r>
            <a:r>
              <a:rPr lang="en-US" altLang="zh-CN" sz="2000" dirty="0">
                <a:latin typeface="+mj-ea"/>
                <a:ea typeface="+mj-ea"/>
              </a:rPr>
              <a:t>.              </a:t>
            </a:r>
          </a:p>
        </p:txBody>
      </p:sp>
      <p:sp>
        <p:nvSpPr>
          <p:cNvPr id="11" name="文本框 10"/>
          <p:cNvSpPr txBox="1"/>
          <p:nvPr/>
        </p:nvSpPr>
        <p:spPr>
          <a:xfrm>
            <a:off x="1176301" y="4593727"/>
            <a:ext cx="6264696" cy="452945"/>
          </a:xfrm>
          <a:prstGeom prst="rect">
            <a:avLst/>
          </a:prstGeom>
          <a:noFill/>
        </p:spPr>
        <p:txBody>
          <a:bodyPr wrap="square" rtlCol="0">
            <a:spAutoFit/>
          </a:bodyPr>
          <a:lstStyle/>
          <a:p>
            <a:pPr>
              <a:lnSpc>
                <a:spcPct val="130000"/>
              </a:lnSpc>
            </a:pPr>
            <a:r>
              <a:rPr lang="zh-CN" altLang="en-US" sz="2000" b="1" dirty="0">
                <a:latin typeface="Arial" panose="020B0604020202020204" pitchFamily="34" charset="0"/>
                <a:ea typeface="微软雅黑" panose="020B0503020204020204" pitchFamily="34" charset="-122"/>
              </a:rPr>
              <a:t>原问题与对偶问题解的情况必然是下列三种情况之一：</a:t>
            </a:r>
            <a:endParaRPr lang="en-US" altLang="zh-CN" sz="2000" b="1" dirty="0">
              <a:latin typeface="Arial" panose="020B0604020202020204" pitchFamily="34" charset="0"/>
              <a:ea typeface="微软雅黑" panose="020B0503020204020204" pitchFamily="34" charset="-122"/>
            </a:endParaRPr>
          </a:p>
        </p:txBody>
      </p:sp>
      <p:sp>
        <p:nvSpPr>
          <p:cNvPr id="12" name="文本框 11"/>
          <p:cNvSpPr txBox="1"/>
          <p:nvPr/>
        </p:nvSpPr>
        <p:spPr>
          <a:xfrm>
            <a:off x="1176301" y="5180299"/>
            <a:ext cx="7272808" cy="1292662"/>
          </a:xfrm>
          <a:prstGeom prst="rect">
            <a:avLst/>
          </a:prstGeom>
          <a:noFill/>
        </p:spPr>
        <p:txBody>
          <a:bodyPr wrap="square" rtlCol="0">
            <a:spAutoFit/>
          </a:bodyPr>
          <a:lstStyle/>
          <a:p>
            <a:pPr>
              <a:lnSpc>
                <a:spcPct val="130000"/>
              </a:lnSpc>
            </a:pPr>
            <a:r>
              <a:rPr lang="zh-CN" altLang="en-US" sz="2000" dirty="0">
                <a:latin typeface="Arial" panose="020B0604020202020204" pitchFamily="34" charset="0"/>
                <a:ea typeface="微软雅黑" panose="020B0503020204020204" pitchFamily="34" charset="-122"/>
              </a:rPr>
              <a:t>①原问题与对偶问题都有最优解，且</a:t>
            </a:r>
            <a:r>
              <a:rPr lang="en-US" altLang="zh-CN" sz="2000" dirty="0">
                <a:latin typeface="Arial" panose="020B0604020202020204" pitchFamily="34" charset="0"/>
                <a:ea typeface="微软雅黑" panose="020B0503020204020204" pitchFamily="34" charset="-122"/>
              </a:rPr>
              <a:t>CX=</a:t>
            </a:r>
            <a:r>
              <a:rPr lang="en-US" altLang="zh-CN" sz="2000" dirty="0" err="1">
                <a:latin typeface="Arial" panose="020B0604020202020204" pitchFamily="34" charset="0"/>
                <a:ea typeface="微软雅黑" panose="020B0503020204020204" pitchFamily="34" charset="-122"/>
              </a:rPr>
              <a:t>Yb</a:t>
            </a:r>
            <a:r>
              <a:rPr lang="zh-CN" altLang="en-US" sz="2000" dirty="0">
                <a:latin typeface="Arial" panose="020B0604020202020204" pitchFamily="34" charset="0"/>
                <a:ea typeface="微软雅黑" panose="020B0503020204020204" pitchFamily="34" charset="-122"/>
              </a:rPr>
              <a:t>（定理</a:t>
            </a:r>
            <a:r>
              <a:rPr lang="en-US" altLang="zh-CN" sz="2000" dirty="0">
                <a:latin typeface="Arial" panose="020B0604020202020204" pitchFamily="34" charset="0"/>
                <a:ea typeface="微软雅黑" panose="020B0503020204020204" pitchFamily="34" charset="-122"/>
              </a:rPr>
              <a:t>4.5</a:t>
            </a:r>
            <a:r>
              <a:rPr lang="zh-CN" altLang="en-US"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a:p>
            <a:pPr>
              <a:lnSpc>
                <a:spcPct val="130000"/>
              </a:lnSpc>
            </a:pPr>
            <a:r>
              <a:rPr lang="zh-CN" altLang="en-US" sz="2000" dirty="0">
                <a:latin typeface="Arial" panose="020B0604020202020204" pitchFamily="34" charset="0"/>
                <a:ea typeface="微软雅黑" panose="020B0503020204020204" pitchFamily="34" charset="-122"/>
              </a:rPr>
              <a:t>②一个问题具有无界解，则它的对偶问题没有可行解（定理</a:t>
            </a:r>
            <a:r>
              <a:rPr lang="en-US" altLang="zh-CN" sz="2000" dirty="0">
                <a:latin typeface="Arial" panose="020B0604020202020204" pitchFamily="34" charset="0"/>
                <a:ea typeface="微软雅黑" panose="020B0503020204020204" pitchFamily="34" charset="-122"/>
              </a:rPr>
              <a:t>3</a:t>
            </a:r>
            <a:r>
              <a:rPr lang="zh-CN" altLang="en-US"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a:p>
            <a:pPr>
              <a:lnSpc>
                <a:spcPct val="130000"/>
              </a:lnSpc>
            </a:pPr>
            <a:r>
              <a:rPr lang="zh-CN" altLang="en-US" sz="2000" dirty="0">
                <a:latin typeface="Arial" panose="020B0604020202020204" pitchFamily="34" charset="0"/>
                <a:ea typeface="微软雅黑" panose="020B0503020204020204" pitchFamily="34" charset="-122"/>
              </a:rPr>
              <a:t>③两个问题均无可行解</a:t>
            </a:r>
          </a:p>
        </p:txBody>
      </p:sp>
      <p:grpSp>
        <p:nvGrpSpPr>
          <p:cNvPr id="13" name="组合 12"/>
          <p:cNvGrpSpPr/>
          <p:nvPr/>
        </p:nvGrpSpPr>
        <p:grpSpPr>
          <a:xfrm>
            <a:off x="0" y="3779663"/>
            <a:ext cx="8112224" cy="814064"/>
            <a:chOff x="0" y="342900"/>
            <a:chExt cx="7600370" cy="723900"/>
          </a:xfrm>
        </p:grpSpPr>
        <p:sp>
          <p:nvSpPr>
            <p:cNvPr id="14" name="矩形 13"/>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
            <p:cNvSpPr>
              <a:spLocks noChangeArrowheads="1"/>
            </p:cNvSpPr>
            <p:nvPr/>
          </p:nvSpPr>
          <p:spPr bwMode="auto">
            <a:xfrm>
              <a:off x="520700" y="474663"/>
              <a:ext cx="3633297"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bg1"/>
                  </a:solidFill>
                  <a:latin typeface="微软雅黑" pitchFamily="34" charset="-122"/>
                  <a:ea typeface="微软雅黑" pitchFamily="34" charset="-122"/>
                </a:rPr>
                <a:t>原问题与对偶问题解的关系</a:t>
              </a:r>
            </a:p>
          </p:txBody>
        </p:sp>
      </p:grpSp>
      <p:sp>
        <p:nvSpPr>
          <p:cNvPr id="3" name="矩形 2"/>
          <p:cNvSpPr/>
          <p:nvPr/>
        </p:nvSpPr>
        <p:spPr>
          <a:xfrm>
            <a:off x="1202376" y="1961450"/>
            <a:ext cx="6983681" cy="1515287"/>
          </a:xfrm>
          <a:prstGeom prst="rect">
            <a:avLst/>
          </a:prstGeom>
        </p:spPr>
        <p:txBody>
          <a:bodyPr wrap="square">
            <a:spAutoFit/>
          </a:bodyPr>
          <a:lstStyle/>
          <a:p>
            <a:pPr>
              <a:lnSpc>
                <a:spcPct val="150000"/>
              </a:lnSpc>
              <a:spcBef>
                <a:spcPct val="0"/>
              </a:spcBef>
            </a:pPr>
            <a:r>
              <a:rPr lang="zh-CN" altLang="en-US" sz="2400" b="1" dirty="0">
                <a:latin typeface="+mj-ea"/>
                <a:ea typeface="+mj-ea"/>
              </a:rPr>
              <a:t>定理</a:t>
            </a:r>
            <a:r>
              <a:rPr lang="en-US" altLang="zh-CN" sz="2400" b="1" dirty="0">
                <a:latin typeface="+mj-ea"/>
                <a:ea typeface="+mj-ea"/>
              </a:rPr>
              <a:t>5</a:t>
            </a:r>
            <a:r>
              <a:rPr lang="zh-CN" altLang="en-US" sz="2400" b="1" dirty="0">
                <a:latin typeface="+mj-ea"/>
                <a:ea typeface="+mj-ea"/>
              </a:rPr>
              <a:t>（对偶定理）</a:t>
            </a:r>
          </a:p>
          <a:p>
            <a:pPr>
              <a:lnSpc>
                <a:spcPct val="150000"/>
              </a:lnSpc>
              <a:spcBef>
                <a:spcPct val="0"/>
              </a:spcBef>
            </a:pPr>
            <a:r>
              <a:rPr lang="zh-CN" altLang="en-US" sz="2000" dirty="0">
                <a:latin typeface="+mj-ea"/>
                <a:ea typeface="+mj-ea"/>
              </a:rPr>
              <a:t>若一对对偶问题（</a:t>
            </a:r>
            <a:r>
              <a:rPr lang="en-US" altLang="zh-CN" sz="2000" i="1" dirty="0">
                <a:latin typeface="+mj-ea"/>
                <a:ea typeface="+mj-ea"/>
              </a:rPr>
              <a:t>P</a:t>
            </a:r>
            <a:r>
              <a:rPr lang="zh-CN" altLang="en-US" sz="2000" dirty="0">
                <a:latin typeface="+mj-ea"/>
                <a:ea typeface="+mj-ea"/>
              </a:rPr>
              <a:t>）和（</a:t>
            </a:r>
            <a:r>
              <a:rPr lang="en-US" altLang="zh-CN" sz="2000" i="1" dirty="0">
                <a:latin typeface="+mj-ea"/>
                <a:ea typeface="+mj-ea"/>
              </a:rPr>
              <a:t>D</a:t>
            </a:r>
            <a:r>
              <a:rPr lang="zh-CN" altLang="en-US" sz="2000" dirty="0">
                <a:latin typeface="+mj-ea"/>
                <a:ea typeface="+mj-ea"/>
              </a:rPr>
              <a:t>）一个有最优解，则另一个也有最优解，且目标函数的最优值必相等。</a:t>
            </a:r>
            <a:endParaRPr lang="en-US" altLang="zh-CN" sz="2000" dirty="0">
              <a:latin typeface="+mj-ea"/>
              <a:ea typeface="+mj-ea"/>
            </a:endParaRPr>
          </a:p>
        </p:txBody>
      </p:sp>
    </p:spTree>
    <p:extLst>
      <p:ext uri="{BB962C8B-B14F-4D97-AF65-F5344CB8AC3E}">
        <p14:creationId xmlns:p14="http://schemas.microsoft.com/office/powerpoint/2010/main" val="440174200"/>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ChangeArrowheads="1"/>
          </p:cNvSpPr>
          <p:nvPr/>
        </p:nvSpPr>
        <p:spPr bwMode="auto">
          <a:xfrm>
            <a:off x="623392" y="476672"/>
            <a:ext cx="37920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a:spcBef>
                <a:spcPct val="0"/>
              </a:spcBef>
            </a:pPr>
            <a:r>
              <a:rPr lang="zh-CN" altLang="en-US" sz="2800" b="1" dirty="0">
                <a:latin typeface="黑体" pitchFamily="2" charset="-122"/>
                <a:ea typeface="黑体" pitchFamily="2" charset="-122"/>
              </a:rPr>
              <a:t>定理</a:t>
            </a:r>
            <a:r>
              <a:rPr lang="en-US" altLang="zh-CN" sz="2800" b="1" dirty="0">
                <a:latin typeface="黑体" pitchFamily="2" charset="-122"/>
                <a:ea typeface="黑体" pitchFamily="2" charset="-122"/>
              </a:rPr>
              <a:t>6</a:t>
            </a:r>
            <a:r>
              <a:rPr lang="zh-CN" altLang="en-US" sz="2800" b="1" dirty="0">
                <a:solidFill>
                  <a:srgbClr val="FF0000"/>
                </a:solidFill>
                <a:ea typeface="黑体" pitchFamily="2" charset="-122"/>
              </a:rPr>
              <a:t>（互补松弛定理）</a:t>
            </a:r>
            <a:endParaRPr lang="en-US" altLang="zh-CN" sz="2800" b="1" dirty="0">
              <a:latin typeface="黑体" pitchFamily="2" charset="-122"/>
              <a:ea typeface="黑体" pitchFamily="2" charset="-122"/>
            </a:endParaRPr>
          </a:p>
        </p:txBody>
      </p:sp>
      <p:sp>
        <p:nvSpPr>
          <p:cNvPr id="24" name="Rectangle 5"/>
          <p:cNvSpPr>
            <a:spLocks noChangeArrowheads="1"/>
          </p:cNvSpPr>
          <p:nvPr/>
        </p:nvSpPr>
        <p:spPr bwMode="auto">
          <a:xfrm>
            <a:off x="606459" y="1009415"/>
            <a:ext cx="1044786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zh-CN" altLang="en-US" sz="2800" b="1" dirty="0" smtClean="0">
                <a:latin typeface="Times New Roman" pitchFamily="18" charset="0"/>
                <a:ea typeface="宋体" charset="-122"/>
              </a:rPr>
              <a:t>设</a:t>
            </a:r>
            <a:r>
              <a:rPr lang="en-US" altLang="zh-CN" sz="2800" b="1" i="1" dirty="0" smtClean="0">
                <a:latin typeface="Times New Roman" pitchFamily="18" charset="0"/>
                <a:ea typeface="宋体" charset="-122"/>
              </a:rPr>
              <a:t>   </a:t>
            </a:r>
            <a:r>
              <a:rPr lang="zh-CN" altLang="en-US" sz="2800" b="1" i="1" dirty="0" smtClean="0">
                <a:latin typeface="Times New Roman" pitchFamily="18" charset="0"/>
                <a:ea typeface="宋体" charset="-122"/>
              </a:rPr>
              <a:t>，</a:t>
            </a:r>
            <a:r>
              <a:rPr lang="en-US" altLang="zh-CN" sz="2800" b="1" i="1" dirty="0" smtClean="0">
                <a:latin typeface="Times New Roman" pitchFamily="18" charset="0"/>
                <a:ea typeface="宋体" charset="-122"/>
              </a:rPr>
              <a:t>   </a:t>
            </a:r>
            <a:r>
              <a:rPr lang="zh-CN" altLang="en-US" sz="2800" b="1" dirty="0" smtClean="0">
                <a:latin typeface="Times New Roman" pitchFamily="18" charset="0"/>
                <a:ea typeface="宋体" charset="-122"/>
              </a:rPr>
              <a:t>分别是问题（</a:t>
            </a:r>
            <a:r>
              <a:rPr lang="en-US" altLang="zh-CN" sz="2800" b="1" i="1" dirty="0" smtClean="0">
                <a:latin typeface="Times New Roman" pitchFamily="18" charset="0"/>
                <a:ea typeface="宋体" charset="-122"/>
              </a:rPr>
              <a:t>P</a:t>
            </a:r>
            <a:r>
              <a:rPr lang="zh-CN" altLang="en-US" sz="2800" b="1" dirty="0" smtClean="0">
                <a:latin typeface="Times New Roman" pitchFamily="18" charset="0"/>
                <a:ea typeface="宋体" charset="-122"/>
              </a:rPr>
              <a:t>）和（</a:t>
            </a:r>
            <a:r>
              <a:rPr lang="en-US" altLang="zh-CN" sz="2800" b="1" i="1" dirty="0" smtClean="0">
                <a:latin typeface="Times New Roman" pitchFamily="18" charset="0"/>
                <a:ea typeface="宋体" charset="-122"/>
              </a:rPr>
              <a:t>D</a:t>
            </a:r>
            <a:r>
              <a:rPr lang="zh-CN" altLang="en-US" sz="2800" b="1" dirty="0" smtClean="0">
                <a:latin typeface="Times New Roman" pitchFamily="18" charset="0"/>
                <a:ea typeface="宋体" charset="-122"/>
              </a:rPr>
              <a:t>）的可行解，</a:t>
            </a:r>
            <a:r>
              <a:rPr lang="zh-CN" altLang="en-US" sz="2800" dirty="0" smtClean="0">
                <a:latin typeface="黑体" panose="02010609060101010101" pitchFamily="49" charset="-122"/>
                <a:ea typeface="黑体" panose="02010609060101010101" pitchFamily="49" charset="-122"/>
              </a:rPr>
              <a:t>那么       和</a:t>
            </a:r>
            <a:endParaRPr lang="en-US" altLang="zh-CN" sz="2000" dirty="0" smtClean="0">
              <a:latin typeface="Arial" pitchFamily="34" charset="0"/>
              <a:ea typeface="宋体" pitchFamily="2" charset="-122"/>
              <a:cs typeface="宋体" pitchFamily="2" charset="-122"/>
            </a:endParaRPr>
          </a:p>
          <a:p>
            <a:r>
              <a:rPr lang="zh-CN" altLang="en-US" sz="2800" dirty="0" smtClean="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当且仅当  </a:t>
            </a:r>
            <a:r>
              <a:rPr lang="zh-CN" altLang="en-US" sz="2800" dirty="0" smtClean="0">
                <a:latin typeface="黑体" panose="02010609060101010101" pitchFamily="49" charset="-122"/>
                <a:ea typeface="黑体" panose="02010609060101010101" pitchFamily="49" charset="-122"/>
              </a:rPr>
              <a:t>，  为</a:t>
            </a:r>
            <a:r>
              <a:rPr lang="zh-CN" altLang="en-US" sz="2800" dirty="0">
                <a:latin typeface="黑体" panose="02010609060101010101" pitchFamily="49" charset="-122"/>
                <a:ea typeface="黑体" panose="02010609060101010101" pitchFamily="49" charset="-122"/>
              </a:rPr>
              <a:t>最优解。</a:t>
            </a:r>
            <a:endParaRPr lang="zh-CN" altLang="en-US" sz="2800" b="1" dirty="0">
              <a:latin typeface="Times New Roman" pitchFamily="18" charset="0"/>
              <a:ea typeface="宋体" charset="-122"/>
            </a:endParaRPr>
          </a:p>
        </p:txBody>
      </p:sp>
      <p:sp>
        <p:nvSpPr>
          <p:cNvPr id="39" name="Text Box 3"/>
          <p:cNvSpPr txBox="1">
            <a:spLocks noChangeArrowheads="1"/>
          </p:cNvSpPr>
          <p:nvPr/>
        </p:nvSpPr>
        <p:spPr bwMode="auto">
          <a:xfrm>
            <a:off x="710971" y="2142224"/>
            <a:ext cx="3594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t>证明：</a:t>
            </a:r>
          </a:p>
        </p:txBody>
      </p:sp>
      <p:sp>
        <p:nvSpPr>
          <p:cNvPr id="40" name="Text Box 4"/>
          <p:cNvSpPr txBox="1">
            <a:spLocks noChangeArrowheads="1"/>
          </p:cNvSpPr>
          <p:nvPr/>
        </p:nvSpPr>
        <p:spPr bwMode="auto">
          <a:xfrm>
            <a:off x="1466421" y="2134509"/>
            <a:ext cx="280646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a:t>
            </a:r>
            <a:r>
              <a:rPr lang="en-US" sz="2400" dirty="0"/>
              <a:t>P</a:t>
            </a:r>
            <a:r>
              <a:rPr lang="zh-CN" altLang="en-US" sz="2400" dirty="0"/>
              <a:t>）</a:t>
            </a:r>
            <a:r>
              <a:rPr lang="en-US" sz="2400" dirty="0"/>
              <a:t>max</a:t>
            </a:r>
            <a:r>
              <a:rPr lang="zh-CN" altLang="en-US" sz="2400" dirty="0"/>
              <a:t> </a:t>
            </a:r>
            <a:r>
              <a:rPr lang="en-US" sz="2400" dirty="0"/>
              <a:t>z=CX</a:t>
            </a:r>
          </a:p>
          <a:p>
            <a:pPr>
              <a:spcBef>
                <a:spcPct val="50000"/>
              </a:spcBef>
            </a:pPr>
            <a:r>
              <a:rPr lang="en-US" sz="2400" dirty="0"/>
              <a:t>          AX+X</a:t>
            </a:r>
            <a:r>
              <a:rPr lang="en-US" sz="2400" baseline="-25000" dirty="0"/>
              <a:t>S</a:t>
            </a:r>
            <a:r>
              <a:rPr lang="en-US" sz="2400" dirty="0"/>
              <a:t>=b  ①</a:t>
            </a:r>
          </a:p>
          <a:p>
            <a:pPr>
              <a:spcBef>
                <a:spcPct val="50000"/>
              </a:spcBef>
            </a:pPr>
            <a:r>
              <a:rPr lang="en-US" sz="2400" dirty="0"/>
              <a:t>          X,X</a:t>
            </a:r>
            <a:r>
              <a:rPr lang="en-US" sz="2400" baseline="-25000" dirty="0"/>
              <a:t>S</a:t>
            </a:r>
            <a:r>
              <a:rPr lang="en-US" sz="2400" dirty="0"/>
              <a:t>≥0</a:t>
            </a:r>
          </a:p>
        </p:txBody>
      </p:sp>
      <p:sp>
        <p:nvSpPr>
          <p:cNvPr id="41" name="AutoShape 5"/>
          <p:cNvSpPr>
            <a:spLocks/>
          </p:cNvSpPr>
          <p:nvPr/>
        </p:nvSpPr>
        <p:spPr bwMode="auto">
          <a:xfrm>
            <a:off x="2044997" y="2909428"/>
            <a:ext cx="45719" cy="565419"/>
          </a:xfrm>
          <a:prstGeom prst="leftBrace">
            <a:avLst>
              <a:gd name="adj1" fmla="val 98549"/>
              <a:gd name="adj2" fmla="val 50000"/>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2" name="Text Box 6"/>
          <p:cNvSpPr txBox="1">
            <a:spLocks noChangeArrowheads="1"/>
          </p:cNvSpPr>
          <p:nvPr/>
        </p:nvSpPr>
        <p:spPr bwMode="auto">
          <a:xfrm>
            <a:off x="4582301" y="2163292"/>
            <a:ext cx="25978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a:t>
            </a:r>
            <a:r>
              <a:rPr lang="en-US" sz="2400" dirty="0"/>
              <a:t>D</a:t>
            </a:r>
            <a:r>
              <a:rPr lang="zh-CN" altLang="en-US" sz="2400" dirty="0"/>
              <a:t>）</a:t>
            </a:r>
            <a:r>
              <a:rPr lang="en-US" sz="2400" dirty="0"/>
              <a:t>min</a:t>
            </a:r>
            <a:r>
              <a:rPr lang="zh-CN" altLang="en-US" sz="2400" dirty="0"/>
              <a:t> </a:t>
            </a:r>
            <a:r>
              <a:rPr lang="en-US" sz="2400" dirty="0"/>
              <a:t>w=</a:t>
            </a:r>
            <a:r>
              <a:rPr lang="en-US" sz="2400" dirty="0" err="1"/>
              <a:t>Yb</a:t>
            </a:r>
            <a:endParaRPr lang="en-US" sz="2400" dirty="0"/>
          </a:p>
          <a:p>
            <a:pPr>
              <a:spcBef>
                <a:spcPct val="50000"/>
              </a:spcBef>
            </a:pPr>
            <a:r>
              <a:rPr lang="en-US" sz="2400" dirty="0"/>
              <a:t>          YA-Y</a:t>
            </a:r>
            <a:r>
              <a:rPr lang="en-US" sz="2400" baseline="-25000" dirty="0"/>
              <a:t>S</a:t>
            </a:r>
            <a:r>
              <a:rPr lang="en-US" sz="2400" dirty="0"/>
              <a:t>=C  ②</a:t>
            </a:r>
          </a:p>
          <a:p>
            <a:pPr>
              <a:spcBef>
                <a:spcPct val="50000"/>
              </a:spcBef>
            </a:pPr>
            <a:r>
              <a:rPr lang="en-US" sz="2400" dirty="0"/>
              <a:t>          Y,Y</a:t>
            </a:r>
            <a:r>
              <a:rPr lang="en-US" sz="2400" baseline="-25000" dirty="0"/>
              <a:t>S</a:t>
            </a:r>
            <a:r>
              <a:rPr lang="en-US" sz="2400" dirty="0"/>
              <a:t>≥0</a:t>
            </a:r>
          </a:p>
        </p:txBody>
      </p:sp>
      <p:sp>
        <p:nvSpPr>
          <p:cNvPr id="43" name="AutoShape 7"/>
          <p:cNvSpPr>
            <a:spLocks/>
          </p:cNvSpPr>
          <p:nvPr/>
        </p:nvSpPr>
        <p:spPr bwMode="auto">
          <a:xfrm>
            <a:off x="5262102" y="2902613"/>
            <a:ext cx="45719" cy="661041"/>
          </a:xfrm>
          <a:prstGeom prst="leftBrace">
            <a:avLst>
              <a:gd name="adj1" fmla="val 57609"/>
              <a:gd name="adj2" fmla="val 50000"/>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4" name="Text Box 8"/>
          <p:cNvSpPr txBox="1">
            <a:spLocks noChangeArrowheads="1"/>
          </p:cNvSpPr>
          <p:nvPr/>
        </p:nvSpPr>
        <p:spPr bwMode="auto">
          <a:xfrm>
            <a:off x="787836" y="3952417"/>
            <a:ext cx="82089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a:t>
            </a:r>
            <a:r>
              <a:rPr lang="en-US" sz="2400" dirty="0"/>
              <a:t>1</a:t>
            </a:r>
            <a:r>
              <a:rPr lang="zh-CN" altLang="en-US" sz="2400" dirty="0"/>
              <a:t>）将目标函数中的</a:t>
            </a:r>
            <a:r>
              <a:rPr lang="en-US" sz="2400" dirty="0" err="1"/>
              <a:t>b,C</a:t>
            </a:r>
            <a:r>
              <a:rPr lang="zh-CN" altLang="en-US" sz="2400" dirty="0"/>
              <a:t>分别用</a:t>
            </a:r>
            <a:r>
              <a:rPr lang="en-US" sz="2400" dirty="0"/>
              <a:t>①</a:t>
            </a:r>
            <a:r>
              <a:rPr lang="zh-CN" altLang="en-US" sz="2400" dirty="0"/>
              <a:t>，</a:t>
            </a:r>
            <a:r>
              <a:rPr lang="en-US" sz="2400" dirty="0"/>
              <a:t>②</a:t>
            </a:r>
            <a:r>
              <a:rPr lang="zh-CN" altLang="en-US" sz="2400" dirty="0"/>
              <a:t>式表示，得</a:t>
            </a:r>
          </a:p>
          <a:p>
            <a:pPr>
              <a:spcBef>
                <a:spcPct val="50000"/>
              </a:spcBef>
            </a:pPr>
            <a:endParaRPr lang="zh-CN" altLang="en-US" sz="2400" dirty="0"/>
          </a:p>
        </p:txBody>
      </p:sp>
      <p:sp>
        <p:nvSpPr>
          <p:cNvPr id="46" name="Text Box 10"/>
          <p:cNvSpPr txBox="1">
            <a:spLocks noChangeArrowheads="1"/>
          </p:cNvSpPr>
          <p:nvPr/>
        </p:nvSpPr>
        <p:spPr bwMode="auto">
          <a:xfrm>
            <a:off x="787836" y="6093296"/>
            <a:ext cx="9772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smtClean="0"/>
              <a:t>（</a:t>
            </a:r>
            <a:r>
              <a:rPr lang="en-US" altLang="zh-CN" sz="2400" dirty="0" smtClean="0"/>
              <a:t>3</a:t>
            </a:r>
            <a:r>
              <a:rPr lang="zh-CN" altLang="en-US" sz="2400" dirty="0" smtClean="0"/>
              <a:t>）</a:t>
            </a:r>
            <a:r>
              <a:rPr lang="zh-CN" altLang="en-US" sz="2400" dirty="0"/>
              <a:t>已知 </a:t>
            </a:r>
            <a:r>
              <a:rPr lang="en-US" sz="2400" b="1" dirty="0"/>
              <a:t>   </a:t>
            </a:r>
            <a:r>
              <a:rPr lang="zh-CN" altLang="en-US" sz="2400" dirty="0"/>
              <a:t>和</a:t>
            </a:r>
            <a:r>
              <a:rPr lang="zh-CN" altLang="en-US" sz="2400" i="1" dirty="0"/>
              <a:t> </a:t>
            </a:r>
            <a:r>
              <a:rPr lang="en-US" sz="2400" b="1" dirty="0"/>
              <a:t>   </a:t>
            </a:r>
            <a:r>
              <a:rPr lang="zh-CN" altLang="en-US" sz="2400" dirty="0"/>
              <a:t>为最优，则z</a:t>
            </a:r>
            <a:r>
              <a:rPr lang="en-US" sz="2400" dirty="0"/>
              <a:t>=</a:t>
            </a:r>
            <a:r>
              <a:rPr lang="zh-CN" altLang="en-US" sz="2400" dirty="0"/>
              <a:t>w</a:t>
            </a:r>
            <a:r>
              <a:rPr lang="en-US" sz="2400" dirty="0"/>
              <a:t>=YAX</a:t>
            </a:r>
            <a:r>
              <a:rPr lang="zh-CN" altLang="en-US" sz="2400" dirty="0"/>
              <a:t>，</a:t>
            </a:r>
            <a:r>
              <a:rPr lang="zh-CN" altLang="en-US" sz="2400" dirty="0" smtClean="0"/>
              <a:t>所以                   ，</a:t>
            </a:r>
            <a:endParaRPr lang="zh-CN" altLang="en-US" sz="2400" dirty="0"/>
          </a:p>
        </p:txBody>
      </p:sp>
      <p:sp>
        <p:nvSpPr>
          <p:cNvPr id="47" name="Text Box 11"/>
          <p:cNvSpPr txBox="1">
            <a:spLocks noChangeArrowheads="1"/>
          </p:cNvSpPr>
          <p:nvPr/>
        </p:nvSpPr>
        <p:spPr bwMode="auto">
          <a:xfrm>
            <a:off x="787836" y="5495178"/>
            <a:ext cx="101326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smtClean="0"/>
              <a:t>（</a:t>
            </a:r>
            <a:r>
              <a:rPr lang="en-US" altLang="zh-CN" sz="2400" dirty="0" smtClean="0"/>
              <a:t>2</a:t>
            </a:r>
            <a:r>
              <a:rPr lang="zh-CN" altLang="en-US" sz="2400" dirty="0" smtClean="0"/>
              <a:t>）</a:t>
            </a:r>
            <a:r>
              <a:rPr lang="zh-CN" altLang="en-US" sz="2400" dirty="0"/>
              <a:t>已知       </a:t>
            </a:r>
            <a:r>
              <a:rPr lang="zh-CN" altLang="en-US" sz="2400" dirty="0" smtClean="0"/>
              <a:t>  </a:t>
            </a:r>
            <a:r>
              <a:rPr lang="en-US" sz="2400" dirty="0" smtClean="0"/>
              <a:t>          </a:t>
            </a:r>
            <a:r>
              <a:rPr lang="zh-CN" altLang="en-US" sz="2400" dirty="0" smtClean="0"/>
              <a:t>，</a:t>
            </a:r>
            <a:r>
              <a:rPr lang="en-US" sz="2400" dirty="0" smtClean="0"/>
              <a:t>               </a:t>
            </a:r>
            <a:r>
              <a:rPr lang="zh-CN" altLang="en-US" sz="2400" dirty="0" smtClean="0"/>
              <a:t>，则</a:t>
            </a:r>
            <a:r>
              <a:rPr lang="zh-CN" altLang="en-US" sz="2400" dirty="0"/>
              <a:t>z</a:t>
            </a:r>
            <a:r>
              <a:rPr lang="en-US" sz="2400" dirty="0"/>
              <a:t>=</a:t>
            </a:r>
            <a:r>
              <a:rPr lang="zh-CN" altLang="en-US" sz="2400" dirty="0"/>
              <a:t>w，所以     ，   是最优解</a:t>
            </a:r>
          </a:p>
        </p:txBody>
      </p:sp>
      <p:graphicFrame>
        <p:nvGraphicFramePr>
          <p:cNvPr id="57" name="Object 3"/>
          <p:cNvGraphicFramePr>
            <a:graphicFrameLocks noChangeAspect="1"/>
          </p:cNvGraphicFramePr>
          <p:nvPr>
            <p:extLst>
              <p:ext uri="{D42A27DB-BD31-4B8C-83A1-F6EECF244321}">
                <p14:modId xmlns:p14="http://schemas.microsoft.com/office/powerpoint/2010/main" val="515390823"/>
              </p:ext>
            </p:extLst>
          </p:nvPr>
        </p:nvGraphicFramePr>
        <p:xfrm>
          <a:off x="1681163" y="4556125"/>
          <a:ext cx="4137025" cy="712788"/>
        </p:xfrm>
        <a:graphic>
          <a:graphicData uri="http://schemas.openxmlformats.org/presentationml/2006/ole">
            <mc:AlternateContent xmlns:mc="http://schemas.openxmlformats.org/markup-compatibility/2006">
              <mc:Choice xmlns:v="urn:schemas-microsoft-com:vml" Requires="v">
                <p:oleObj spid="_x0000_s43483" name="Equation" r:id="rId4" imgW="1981080" imgH="457200" progId="">
                  <p:embed/>
                </p:oleObj>
              </mc:Choice>
              <mc:Fallback>
                <p:oleObj name="Equation" r:id="rId4" imgW="1981080" imgH="457200" progId="">
                  <p:embed/>
                  <p:pic>
                    <p:nvPicPr>
                      <p:cNvPr id="0" name="Picture 4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4556125"/>
                        <a:ext cx="413702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487" name="Rectangle 47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3489" name="Rectangle 48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3488" name="Picture 48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127448" y="1075209"/>
            <a:ext cx="190500" cy="409575"/>
          </a:xfrm>
          <a:prstGeom prst="rect">
            <a:avLst/>
          </a:prstGeom>
          <a:noFill/>
        </p:spPr>
      </p:pic>
      <p:sp>
        <p:nvSpPr>
          <p:cNvPr id="43490" name="Rectangle 482"/>
          <p:cNvSpPr>
            <a:spLocks noChangeArrowheads="1"/>
          </p:cNvSpPr>
          <p:nvPr/>
        </p:nvSpPr>
        <p:spPr bwMode="auto">
          <a:xfrm>
            <a:off x="0" y="8667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3492" name="Rectangle 48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3491" name="Picture 48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631504" y="1075209"/>
            <a:ext cx="190500" cy="409575"/>
          </a:xfrm>
          <a:prstGeom prst="rect">
            <a:avLst/>
          </a:prstGeom>
          <a:noFill/>
        </p:spPr>
      </p:pic>
      <p:sp>
        <p:nvSpPr>
          <p:cNvPr id="43493" name="Rectangle 485"/>
          <p:cNvSpPr>
            <a:spLocks noChangeArrowheads="1"/>
          </p:cNvSpPr>
          <p:nvPr/>
        </p:nvSpPr>
        <p:spPr bwMode="auto">
          <a:xfrm>
            <a:off x="0" y="8667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3495" name="Rectangle 487"/>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6" name="Picture 48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35760" y="1507257"/>
            <a:ext cx="190500" cy="409575"/>
          </a:xfrm>
          <a:prstGeom prst="rect">
            <a:avLst/>
          </a:prstGeom>
          <a:noFill/>
        </p:spPr>
      </p:pic>
      <p:pic>
        <p:nvPicPr>
          <p:cNvPr id="37" name="Picture 48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511824" y="1507257"/>
            <a:ext cx="190500" cy="409575"/>
          </a:xfrm>
          <a:prstGeom prst="rect">
            <a:avLst/>
          </a:prstGeom>
          <a:noFill/>
        </p:spPr>
      </p:pic>
      <p:sp>
        <p:nvSpPr>
          <p:cNvPr id="43501" name="Rectangle 49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3502" name="Rectangle 494"/>
          <p:cNvSpPr>
            <a:spLocks noChangeArrowheads="1"/>
          </p:cNvSpPr>
          <p:nvPr/>
        </p:nvSpPr>
        <p:spPr bwMode="auto">
          <a:xfrm>
            <a:off x="0" y="8667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3504" name="Rectangle 49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3503" name="Picture 49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8616280" y="1075209"/>
            <a:ext cx="1123950" cy="409575"/>
          </a:xfrm>
          <a:prstGeom prst="rect">
            <a:avLst/>
          </a:prstGeom>
          <a:noFill/>
        </p:spPr>
      </p:pic>
      <p:sp>
        <p:nvSpPr>
          <p:cNvPr id="43505" name="Rectangle 497"/>
          <p:cNvSpPr>
            <a:spLocks noChangeArrowheads="1"/>
          </p:cNvSpPr>
          <p:nvPr/>
        </p:nvSpPr>
        <p:spPr bwMode="auto">
          <a:xfrm>
            <a:off x="0" y="8667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3507" name="Rectangle 49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3506" name="Picture 498"/>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911424" y="1507257"/>
            <a:ext cx="1104900" cy="409575"/>
          </a:xfrm>
          <a:prstGeom prst="rect">
            <a:avLst/>
          </a:prstGeom>
          <a:noFill/>
        </p:spPr>
      </p:pic>
      <p:sp>
        <p:nvSpPr>
          <p:cNvPr id="43508" name="Rectangle 500"/>
          <p:cNvSpPr>
            <a:spLocks noChangeArrowheads="1"/>
          </p:cNvSpPr>
          <p:nvPr/>
        </p:nvSpPr>
        <p:spPr bwMode="auto">
          <a:xfrm>
            <a:off x="0" y="8667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50" name="Picture 49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351584" y="5517232"/>
            <a:ext cx="1123950" cy="409575"/>
          </a:xfrm>
          <a:prstGeom prst="rect">
            <a:avLst/>
          </a:prstGeom>
          <a:noFill/>
        </p:spPr>
      </p:pic>
      <p:pic>
        <p:nvPicPr>
          <p:cNvPr id="51" name="Picture 498"/>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647728" y="5517232"/>
            <a:ext cx="1104900" cy="409575"/>
          </a:xfrm>
          <a:prstGeom prst="rect">
            <a:avLst/>
          </a:prstGeom>
          <a:noFill/>
        </p:spPr>
      </p:pic>
      <p:pic>
        <p:nvPicPr>
          <p:cNvPr id="52" name="Picture 48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888088" y="5517232"/>
            <a:ext cx="190500" cy="409575"/>
          </a:xfrm>
          <a:prstGeom prst="rect">
            <a:avLst/>
          </a:prstGeom>
          <a:noFill/>
        </p:spPr>
      </p:pic>
      <p:pic>
        <p:nvPicPr>
          <p:cNvPr id="60" name="Picture 48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392144" y="5517232"/>
            <a:ext cx="190500" cy="409575"/>
          </a:xfrm>
          <a:prstGeom prst="rect">
            <a:avLst/>
          </a:prstGeom>
          <a:noFill/>
        </p:spPr>
      </p:pic>
      <p:pic>
        <p:nvPicPr>
          <p:cNvPr id="62" name="Picture 48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927648" y="6093296"/>
            <a:ext cx="190500" cy="409575"/>
          </a:xfrm>
          <a:prstGeom prst="rect">
            <a:avLst/>
          </a:prstGeom>
          <a:noFill/>
        </p:spPr>
      </p:pic>
      <p:pic>
        <p:nvPicPr>
          <p:cNvPr id="63" name="Picture 48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279576" y="6093296"/>
            <a:ext cx="190500" cy="409575"/>
          </a:xfrm>
          <a:prstGeom prst="rect">
            <a:avLst/>
          </a:prstGeom>
          <a:noFill/>
        </p:spPr>
      </p:pic>
      <p:pic>
        <p:nvPicPr>
          <p:cNvPr id="64" name="Picture 49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700242" y="6093296"/>
            <a:ext cx="1123950" cy="409575"/>
          </a:xfrm>
          <a:prstGeom prst="rect">
            <a:avLst/>
          </a:prstGeom>
          <a:noFill/>
        </p:spPr>
      </p:pic>
      <p:pic>
        <p:nvPicPr>
          <p:cNvPr id="65" name="Picture 498"/>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8112224" y="6093296"/>
            <a:ext cx="1104900" cy="409575"/>
          </a:xfrm>
          <a:prstGeom prst="rect">
            <a:avLst/>
          </a:prstGeom>
          <a:noFill/>
        </p:spPr>
      </p:pic>
    </p:spTree>
    <p:extLst>
      <p:ext uri="{BB962C8B-B14F-4D97-AF65-F5344CB8AC3E}">
        <p14:creationId xmlns:p14="http://schemas.microsoft.com/office/powerpoint/2010/main" val="2208733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ChangeArrowheads="1"/>
          </p:cNvSpPr>
          <p:nvPr/>
        </p:nvSpPr>
        <p:spPr bwMode="auto">
          <a:xfrm>
            <a:off x="767408" y="332656"/>
            <a:ext cx="10657417"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0"/>
              </a:spcBef>
            </a:pPr>
            <a:r>
              <a:rPr lang="zh-CN" altLang="en-US" sz="2800" b="1" dirty="0">
                <a:latin typeface="黑体" pitchFamily="2" charset="-122"/>
                <a:ea typeface="黑体" pitchFamily="2" charset="-122"/>
              </a:rPr>
              <a:t>定理</a:t>
            </a:r>
            <a:r>
              <a:rPr lang="en-US" altLang="zh-CN" sz="2800" b="1" dirty="0">
                <a:latin typeface="黑体" pitchFamily="2" charset="-122"/>
                <a:ea typeface="黑体" pitchFamily="2" charset="-122"/>
              </a:rPr>
              <a:t>7</a:t>
            </a:r>
            <a:endParaRPr lang="zh-CN" altLang="en-US" sz="2800" b="1" dirty="0">
              <a:latin typeface="黑体" pitchFamily="2" charset="-122"/>
              <a:ea typeface="黑体" pitchFamily="2" charset="-122"/>
            </a:endParaRPr>
          </a:p>
          <a:p>
            <a:pPr>
              <a:spcBef>
                <a:spcPct val="50000"/>
              </a:spcBef>
            </a:pPr>
            <a:r>
              <a:rPr lang="zh-CN" altLang="en-US" sz="2400" b="1" dirty="0">
                <a:latin typeface="Times New Roman" pitchFamily="18" charset="0"/>
                <a:ea typeface="宋体" charset="-122"/>
              </a:rPr>
              <a:t>设原问题是 </a:t>
            </a:r>
            <a:r>
              <a:rPr lang="en-US" altLang="zh-CN" sz="2400" i="1" dirty="0">
                <a:latin typeface="Times New Roman" panose="02020603050405020304" pitchFamily="18" charset="0"/>
                <a:cs typeface="Times New Roman" panose="02020603050405020304" pitchFamily="18" charset="0"/>
              </a:rPr>
              <a:t>max</a:t>
            </a:r>
            <a:r>
              <a:rPr lang="zh-CN" altLang="en-US"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z=CX</a:t>
            </a:r>
            <a:r>
              <a:rPr lang="zh-CN" altLang="en-US"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AX+X</a:t>
            </a:r>
            <a:r>
              <a:rPr lang="en-US" altLang="zh-CN" sz="2400" i="1" baseline="-25000" dirty="0">
                <a:latin typeface="Times New Roman" panose="02020603050405020304" pitchFamily="18" charset="0"/>
                <a:cs typeface="Times New Roman" panose="02020603050405020304" pitchFamily="18" charset="0"/>
              </a:rPr>
              <a:t>S</a:t>
            </a:r>
            <a:r>
              <a:rPr lang="en-US" altLang="zh-CN" sz="2400" i="1" dirty="0">
                <a:latin typeface="Times New Roman" panose="02020603050405020304" pitchFamily="18" charset="0"/>
                <a:cs typeface="Times New Roman" panose="02020603050405020304" pitchFamily="18" charset="0"/>
              </a:rPr>
              <a:t>=b</a:t>
            </a:r>
            <a:r>
              <a:rPr lang="zh-CN" altLang="en-US"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X,X</a:t>
            </a:r>
            <a:r>
              <a:rPr lang="en-US" altLang="zh-CN" sz="2400" i="1" baseline="-25000" dirty="0">
                <a:latin typeface="Times New Roman" panose="02020603050405020304" pitchFamily="18" charset="0"/>
                <a:cs typeface="Times New Roman" panose="02020603050405020304" pitchFamily="18" charset="0"/>
              </a:rPr>
              <a:t>S</a:t>
            </a:r>
            <a:r>
              <a:rPr lang="en-US" altLang="zh-CN" sz="2400" i="1" dirty="0">
                <a:latin typeface="Times New Roman" panose="02020603050405020304" pitchFamily="18" charset="0"/>
                <a:cs typeface="Times New Roman" panose="02020603050405020304" pitchFamily="18" charset="0"/>
              </a:rPr>
              <a:t>≥0</a:t>
            </a:r>
          </a:p>
          <a:p>
            <a:pPr>
              <a:spcBef>
                <a:spcPct val="50000"/>
              </a:spcBef>
            </a:pPr>
            <a:r>
              <a:rPr lang="zh-CN" altLang="en-US" sz="2400" b="1" dirty="0">
                <a:latin typeface="Times New Roman" pitchFamily="18" charset="0"/>
                <a:ea typeface="宋体" charset="-122"/>
              </a:rPr>
              <a:t>它的对偶问题是 </a:t>
            </a:r>
            <a:r>
              <a:rPr lang="en-US" altLang="zh-CN" sz="2400" i="1" dirty="0">
                <a:latin typeface="Times New Roman" panose="02020603050405020304" pitchFamily="18" charset="0"/>
                <a:cs typeface="Times New Roman" panose="02020603050405020304" pitchFamily="18" charset="0"/>
              </a:rPr>
              <a:t>min</a:t>
            </a:r>
            <a:r>
              <a:rPr lang="zh-CN" altLang="en-US"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w=</a:t>
            </a:r>
            <a:r>
              <a:rPr lang="en-US" altLang="zh-CN" sz="2400" i="1" dirty="0" err="1">
                <a:latin typeface="Times New Roman" panose="02020603050405020304" pitchFamily="18" charset="0"/>
                <a:cs typeface="Times New Roman" panose="02020603050405020304" pitchFamily="18" charset="0"/>
              </a:rPr>
              <a:t>Yb</a:t>
            </a:r>
            <a:r>
              <a:rPr lang="zh-CN" altLang="en-US"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YA-Y</a:t>
            </a:r>
            <a:r>
              <a:rPr lang="en-US" altLang="zh-CN" sz="2400" i="1" baseline="-25000" dirty="0">
                <a:latin typeface="Times New Roman" panose="02020603050405020304" pitchFamily="18" charset="0"/>
                <a:cs typeface="Times New Roman" panose="02020603050405020304" pitchFamily="18" charset="0"/>
              </a:rPr>
              <a:t>S</a:t>
            </a:r>
            <a:r>
              <a:rPr lang="en-US" altLang="zh-CN" sz="2400" i="1" dirty="0">
                <a:latin typeface="Times New Roman" panose="02020603050405020304" pitchFamily="18" charset="0"/>
                <a:cs typeface="Times New Roman" panose="02020603050405020304" pitchFamily="18" charset="0"/>
              </a:rPr>
              <a:t>=C</a:t>
            </a:r>
            <a:r>
              <a:rPr lang="zh-CN" altLang="en-US"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Y,Y</a:t>
            </a:r>
            <a:r>
              <a:rPr lang="en-US" altLang="zh-CN" sz="2400" i="1" baseline="-25000" dirty="0">
                <a:latin typeface="Times New Roman" panose="02020603050405020304" pitchFamily="18" charset="0"/>
                <a:cs typeface="Times New Roman" panose="02020603050405020304" pitchFamily="18" charset="0"/>
              </a:rPr>
              <a:t>S</a:t>
            </a:r>
            <a:r>
              <a:rPr lang="en-US" altLang="zh-CN" sz="2400" i="1" dirty="0">
                <a:latin typeface="Times New Roman" panose="02020603050405020304" pitchFamily="18" charset="0"/>
                <a:cs typeface="Times New Roman" panose="02020603050405020304" pitchFamily="18" charset="0"/>
              </a:rPr>
              <a:t>≥0</a:t>
            </a:r>
          </a:p>
          <a:p>
            <a:pPr algn="l">
              <a:lnSpc>
                <a:spcPct val="150000"/>
              </a:lnSpc>
              <a:spcBef>
                <a:spcPct val="0"/>
              </a:spcBef>
            </a:pPr>
            <a:r>
              <a:rPr lang="zh-CN" altLang="en-US" sz="2400" b="1" dirty="0">
                <a:latin typeface="Times New Roman" pitchFamily="18" charset="0"/>
                <a:ea typeface="宋体" charset="-122"/>
              </a:rPr>
              <a:t>则原问题单纯性表的检验数行对应其对偶问题的一个基解，其对应关系见下表。</a:t>
            </a:r>
            <a:endParaRPr lang="en-US" altLang="zh-CN" sz="2400" b="1" dirty="0">
              <a:latin typeface="Times New Roman" pitchFamily="18" charset="0"/>
              <a:ea typeface="宋体" charset="-122"/>
            </a:endParaRPr>
          </a:p>
        </p:txBody>
      </p:sp>
      <p:graphicFrame>
        <p:nvGraphicFramePr>
          <p:cNvPr id="9" name="Group 3"/>
          <p:cNvGraphicFramePr>
            <a:graphicFrameLocks noGrp="1"/>
          </p:cNvGraphicFramePr>
          <p:nvPr>
            <p:ph/>
            <p:extLst>
              <p:ext uri="{D42A27DB-BD31-4B8C-83A1-F6EECF244321}">
                <p14:modId xmlns:p14="http://schemas.microsoft.com/office/powerpoint/2010/main" val="2207437192"/>
              </p:ext>
            </p:extLst>
          </p:nvPr>
        </p:nvGraphicFramePr>
        <p:xfrm>
          <a:off x="2063552" y="2636912"/>
          <a:ext cx="7560000" cy="1645920"/>
        </p:xfrm>
        <a:graphic>
          <a:graphicData uri="http://schemas.openxmlformats.org/drawingml/2006/table">
            <a:tbl>
              <a:tblPr/>
              <a:tblGrid>
                <a:gridCol w="1890000">
                  <a:extLst>
                    <a:ext uri="{9D8B030D-6E8A-4147-A177-3AD203B41FA5}">
                      <a16:colId xmlns:a16="http://schemas.microsoft.com/office/drawing/2014/main" val="20000"/>
                    </a:ext>
                  </a:extLst>
                </a:gridCol>
                <a:gridCol w="1890000">
                  <a:extLst>
                    <a:ext uri="{9D8B030D-6E8A-4147-A177-3AD203B41FA5}">
                      <a16:colId xmlns:a16="http://schemas.microsoft.com/office/drawing/2014/main" val="20001"/>
                    </a:ext>
                  </a:extLst>
                </a:gridCol>
                <a:gridCol w="1890000">
                  <a:extLst>
                    <a:ext uri="{9D8B030D-6E8A-4147-A177-3AD203B41FA5}">
                      <a16:colId xmlns:a16="http://schemas.microsoft.com/office/drawing/2014/main" val="20002"/>
                    </a:ext>
                  </a:extLst>
                </a:gridCol>
                <a:gridCol w="1890000">
                  <a:extLst>
                    <a:ext uri="{9D8B030D-6E8A-4147-A177-3AD203B41FA5}">
                      <a16:colId xmlns:a16="http://schemas.microsoft.com/office/drawing/2014/main" val="20003"/>
                    </a:ext>
                  </a:extLst>
                </a:gridCol>
              </a:tblGrid>
              <a:tr h="50405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原问题变量</a:t>
                      </a:r>
                      <a:endParaRPr kumimoji="0" lang="en-US"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defRPr/>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X</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X</a:t>
                      </a:r>
                      <a:r>
                        <a:rPr kumimoji="0" lang="en-US"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r>
                        <a:rPr kumimoji="0" lang="en-US"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05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原问题检验数</a:t>
                      </a:r>
                      <a:endPar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en-US"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N</a:t>
                      </a: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en-US"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B</a:t>
                      </a: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r>
                        <a:rPr kumimoji="0" lang="en-US" sz="20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en-US"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B</a:t>
                      </a: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r>
                        <a:rPr kumimoji="0" lang="en-US" sz="20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05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对偶问题基解</a:t>
                      </a:r>
                      <a:endParaRPr kumimoji="0" lang="en-US" sz="20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Y</a:t>
                      </a:r>
                      <a:r>
                        <a:rPr kumimoji="0" lang="en-US" altLang="zh-CN" sz="20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s1</a:t>
                      </a:r>
                      <a:endParaRPr kumimoji="0" lang="en-US" sz="20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-Y</a:t>
                      </a:r>
                      <a:r>
                        <a:rPr kumimoji="0" lang="en-US"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s2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-Y</a:t>
                      </a:r>
                      <a:endParaRPr kumimoji="0" lang="en-US" sz="20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grpSp>
        <p:nvGrpSpPr>
          <p:cNvPr id="3" name="组合 2"/>
          <p:cNvGrpSpPr/>
          <p:nvPr/>
        </p:nvGrpSpPr>
        <p:grpSpPr>
          <a:xfrm>
            <a:off x="1847528" y="4258331"/>
            <a:ext cx="7128792" cy="2310223"/>
            <a:chOff x="191345" y="4111739"/>
            <a:chExt cx="7128792" cy="2310223"/>
          </a:xfrm>
        </p:grpSpPr>
        <p:graphicFrame>
          <p:nvGraphicFramePr>
            <p:cNvPr id="11" name="Object 29"/>
            <p:cNvGraphicFramePr>
              <a:graphicFrameLocks noChangeAspect="1"/>
            </p:cNvGraphicFramePr>
            <p:nvPr>
              <p:extLst>
                <p:ext uri="{D42A27DB-BD31-4B8C-83A1-F6EECF244321}">
                  <p14:modId xmlns:p14="http://schemas.microsoft.com/office/powerpoint/2010/main" val="252338293"/>
                </p:ext>
              </p:extLst>
            </p:nvPr>
          </p:nvGraphicFramePr>
          <p:xfrm>
            <a:off x="191345" y="4218512"/>
            <a:ext cx="3960812" cy="2203450"/>
          </p:xfrm>
          <a:graphic>
            <a:graphicData uri="http://schemas.openxmlformats.org/presentationml/2006/ole">
              <mc:AlternateContent xmlns:mc="http://schemas.openxmlformats.org/markup-compatibility/2006">
                <mc:Choice xmlns:v="urn:schemas-microsoft-com:vml" Requires="v">
                  <p:oleObj spid="_x0000_s44121" name="Equation" r:id="rId4" imgW="2387520" imgH="1676160" progId="">
                    <p:embed/>
                  </p:oleObj>
                </mc:Choice>
                <mc:Fallback>
                  <p:oleObj name="Equation" r:id="rId4" imgW="2387520" imgH="1676160" progId="">
                    <p:embed/>
                    <p:pic>
                      <p:nvPicPr>
                        <p:cNvPr id="0" name="Picture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45" y="4218512"/>
                          <a:ext cx="3960812" cy="220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9"/>
            <p:cNvGraphicFramePr>
              <a:graphicFrameLocks noChangeAspect="1"/>
            </p:cNvGraphicFramePr>
            <p:nvPr>
              <p:extLst>
                <p:ext uri="{D42A27DB-BD31-4B8C-83A1-F6EECF244321}">
                  <p14:modId xmlns:p14="http://schemas.microsoft.com/office/powerpoint/2010/main" val="1646470001"/>
                </p:ext>
              </p:extLst>
            </p:nvPr>
          </p:nvGraphicFramePr>
          <p:xfrm>
            <a:off x="4583833" y="4111739"/>
            <a:ext cx="2736304" cy="1208498"/>
          </p:xfrm>
          <a:graphic>
            <a:graphicData uri="http://schemas.openxmlformats.org/presentationml/2006/ole">
              <mc:AlternateContent xmlns:mc="http://schemas.openxmlformats.org/markup-compatibility/2006">
                <mc:Choice xmlns:v="urn:schemas-microsoft-com:vml" Requires="v">
                  <p:oleObj spid="_x0000_s44122" name="Equation" r:id="rId6" imgW="1638300" imgH="914400" progId="">
                    <p:embed/>
                  </p:oleObj>
                </mc:Choice>
                <mc:Fallback>
                  <p:oleObj name="Equation" r:id="rId6" imgW="1638300" imgH="914400" progId="">
                    <p:embed/>
                    <p:pic>
                      <p:nvPicPr>
                        <p:cNvPr id="0" name="Picture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3833" y="4111739"/>
                          <a:ext cx="2736304" cy="1208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0821865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9744041" y="6116348"/>
            <a:ext cx="1824567" cy="360363"/>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3" name="Rectangle 3"/>
          <p:cNvSpPr>
            <a:spLocks noChangeArrowheads="1"/>
          </p:cNvSpPr>
          <p:nvPr/>
        </p:nvSpPr>
        <p:spPr bwMode="auto">
          <a:xfrm>
            <a:off x="3541713" y="6345162"/>
            <a:ext cx="2116361" cy="360363"/>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4" name="Text Box 4"/>
          <p:cNvSpPr txBox="1">
            <a:spLocks noChangeArrowheads="1"/>
          </p:cNvSpPr>
          <p:nvPr/>
        </p:nvSpPr>
        <p:spPr bwMode="auto">
          <a:xfrm>
            <a:off x="6557435" y="4340226"/>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最优单纯形表：</a:t>
            </a:r>
          </a:p>
        </p:txBody>
      </p:sp>
      <p:grpSp>
        <p:nvGrpSpPr>
          <p:cNvPr id="87045" name="Group 5"/>
          <p:cNvGrpSpPr>
            <a:grpSpLocks/>
          </p:cNvGrpSpPr>
          <p:nvPr/>
        </p:nvGrpSpPr>
        <p:grpSpPr bwMode="auto">
          <a:xfrm>
            <a:off x="9839286" y="4045758"/>
            <a:ext cx="1581763" cy="1223963"/>
            <a:chOff x="929" y="2477"/>
            <a:chExt cx="863" cy="681"/>
          </a:xfrm>
        </p:grpSpPr>
        <p:sp>
          <p:nvSpPr>
            <p:cNvPr id="87046" name="AutoShape 6"/>
            <p:cNvSpPr>
              <a:spLocks noChangeArrowheads="1"/>
            </p:cNvSpPr>
            <p:nvPr/>
          </p:nvSpPr>
          <p:spPr bwMode="auto">
            <a:xfrm>
              <a:off x="929" y="2477"/>
              <a:ext cx="863" cy="428"/>
            </a:xfrm>
            <a:prstGeom prst="wedgeRoundRectCallout">
              <a:avLst>
                <a:gd name="adj1" fmla="val 6306"/>
                <a:gd name="adj2" fmla="val 45792"/>
                <a:gd name="adj3" fmla="val 16667"/>
              </a:avLst>
            </a:prstGeom>
            <a:solidFill>
              <a:srgbClr val="CCFFFF"/>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dirty="0">
                  <a:latin typeface="Times New Roman" pitchFamily="18" charset="0"/>
                </a:rPr>
                <a:t>对偶问题剩余变量</a:t>
              </a:r>
            </a:p>
          </p:txBody>
        </p:sp>
        <p:sp>
          <p:nvSpPr>
            <p:cNvPr id="87047" name="AutoShape 7"/>
            <p:cNvSpPr>
              <a:spLocks noChangeArrowheads="1"/>
            </p:cNvSpPr>
            <p:nvPr/>
          </p:nvSpPr>
          <p:spPr bwMode="auto">
            <a:xfrm>
              <a:off x="930" y="2976"/>
              <a:ext cx="861" cy="182"/>
            </a:xfrm>
            <a:prstGeom prst="wedgeRoundRectCallout">
              <a:avLst>
                <a:gd name="adj1" fmla="val -639"/>
                <a:gd name="adj2" fmla="val 38463"/>
                <a:gd name="adj3" fmla="val 16667"/>
              </a:avLst>
            </a:prstGeom>
            <a:solidFill>
              <a:srgbClr val="CCFFFF"/>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zh-CN" sz="2000">
                <a:latin typeface="Times New Roman" pitchFamily="18" charset="0"/>
              </a:endParaRPr>
            </a:p>
          </p:txBody>
        </p:sp>
      </p:grpSp>
      <p:grpSp>
        <p:nvGrpSpPr>
          <p:cNvPr id="87048" name="Group 8"/>
          <p:cNvGrpSpPr>
            <a:grpSpLocks/>
          </p:cNvGrpSpPr>
          <p:nvPr/>
        </p:nvGrpSpPr>
        <p:grpSpPr bwMode="auto">
          <a:xfrm>
            <a:off x="7725832" y="4045758"/>
            <a:ext cx="2095483" cy="1223963"/>
            <a:chOff x="-23" y="2297"/>
            <a:chExt cx="653" cy="634"/>
          </a:xfrm>
        </p:grpSpPr>
        <p:sp>
          <p:nvSpPr>
            <p:cNvPr id="87049" name="AutoShape 9"/>
            <p:cNvSpPr>
              <a:spLocks noChangeArrowheads="1"/>
            </p:cNvSpPr>
            <p:nvPr/>
          </p:nvSpPr>
          <p:spPr bwMode="auto">
            <a:xfrm>
              <a:off x="0" y="2750"/>
              <a:ext cx="612" cy="181"/>
            </a:xfrm>
            <a:prstGeom prst="wedgeRoundRectCallout">
              <a:avLst>
                <a:gd name="adj1" fmla="val -491"/>
                <a:gd name="adj2" fmla="val 44477"/>
                <a:gd name="adj3" fmla="val 16667"/>
              </a:avLst>
            </a:prstGeom>
            <a:solidFill>
              <a:srgbClr val="99CC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zh-CN" sz="2000">
                <a:latin typeface="Times New Roman" pitchFamily="18" charset="0"/>
              </a:endParaRPr>
            </a:p>
          </p:txBody>
        </p:sp>
        <p:sp>
          <p:nvSpPr>
            <p:cNvPr id="87050" name="AutoShape 10"/>
            <p:cNvSpPr>
              <a:spLocks noChangeArrowheads="1"/>
            </p:cNvSpPr>
            <p:nvPr/>
          </p:nvSpPr>
          <p:spPr bwMode="auto">
            <a:xfrm>
              <a:off x="-23" y="2297"/>
              <a:ext cx="653" cy="395"/>
            </a:xfrm>
            <a:prstGeom prst="wedgeRoundRectCallout">
              <a:avLst>
                <a:gd name="adj1" fmla="val -5588"/>
                <a:gd name="adj2" fmla="val 45806"/>
                <a:gd name="adj3" fmla="val 16667"/>
              </a:avLst>
            </a:prstGeom>
            <a:solidFill>
              <a:srgbClr val="99CC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dirty="0">
                  <a:latin typeface="Times New Roman" pitchFamily="18" charset="0"/>
                </a:rPr>
                <a:t>   </a:t>
              </a:r>
              <a:r>
                <a:rPr kumimoji="1" lang="zh-CN" altLang="en-US" sz="2000" dirty="0">
                  <a:latin typeface="Times New Roman" pitchFamily="18" charset="0"/>
                </a:rPr>
                <a:t>对偶问题</a:t>
              </a:r>
            </a:p>
            <a:p>
              <a:pPr algn="ctr"/>
              <a:r>
                <a:rPr kumimoji="1" lang="zh-CN" altLang="en-US" sz="2000" dirty="0">
                  <a:latin typeface="Times New Roman" pitchFamily="18" charset="0"/>
                </a:rPr>
                <a:t>     的变量</a:t>
              </a:r>
            </a:p>
          </p:txBody>
        </p:sp>
      </p:grpSp>
      <p:sp>
        <p:nvSpPr>
          <p:cNvPr id="87051" name="Text Box 11"/>
          <p:cNvSpPr txBox="1">
            <a:spLocks noChangeArrowheads="1"/>
          </p:cNvSpPr>
          <p:nvPr/>
        </p:nvSpPr>
        <p:spPr bwMode="auto">
          <a:xfrm>
            <a:off x="527052" y="4221164"/>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最优单纯形表：</a:t>
            </a:r>
          </a:p>
        </p:txBody>
      </p:sp>
      <p:grpSp>
        <p:nvGrpSpPr>
          <p:cNvPr id="87052" name="Group 12"/>
          <p:cNvGrpSpPr>
            <a:grpSpLocks/>
          </p:cNvGrpSpPr>
          <p:nvPr/>
        </p:nvGrpSpPr>
        <p:grpSpPr bwMode="auto">
          <a:xfrm>
            <a:off x="3634247" y="4058020"/>
            <a:ext cx="2023827" cy="1008063"/>
            <a:chOff x="930" y="2477"/>
            <a:chExt cx="862" cy="681"/>
          </a:xfrm>
        </p:grpSpPr>
        <p:sp>
          <p:nvSpPr>
            <p:cNvPr id="87053" name="AutoShape 13"/>
            <p:cNvSpPr>
              <a:spLocks noChangeArrowheads="1"/>
            </p:cNvSpPr>
            <p:nvPr/>
          </p:nvSpPr>
          <p:spPr bwMode="auto">
            <a:xfrm>
              <a:off x="944" y="2477"/>
              <a:ext cx="848" cy="499"/>
            </a:xfrm>
            <a:prstGeom prst="wedgeRoundRectCallout">
              <a:avLst>
                <a:gd name="adj1" fmla="val 6306"/>
                <a:gd name="adj2" fmla="val 45792"/>
                <a:gd name="adj3" fmla="val 16667"/>
              </a:avLst>
            </a:prstGeom>
            <a:solidFill>
              <a:srgbClr val="CCFFFF"/>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dirty="0">
                  <a:latin typeface="Times New Roman" pitchFamily="18" charset="0"/>
                </a:rPr>
                <a:t>原问题的</a:t>
              </a:r>
            </a:p>
            <a:p>
              <a:pPr algn="ctr"/>
              <a:r>
                <a:rPr kumimoji="1" lang="zh-CN" altLang="en-US" sz="2000" dirty="0">
                  <a:latin typeface="Times New Roman" pitchFamily="18" charset="0"/>
                </a:rPr>
                <a:t>松弛变量</a:t>
              </a:r>
            </a:p>
          </p:txBody>
        </p:sp>
        <p:sp>
          <p:nvSpPr>
            <p:cNvPr id="87054" name="AutoShape 14"/>
            <p:cNvSpPr>
              <a:spLocks noChangeArrowheads="1"/>
            </p:cNvSpPr>
            <p:nvPr/>
          </p:nvSpPr>
          <p:spPr bwMode="auto">
            <a:xfrm>
              <a:off x="930" y="2976"/>
              <a:ext cx="861" cy="182"/>
            </a:xfrm>
            <a:prstGeom prst="wedgeRoundRectCallout">
              <a:avLst>
                <a:gd name="adj1" fmla="val -639"/>
                <a:gd name="adj2" fmla="val 38463"/>
                <a:gd name="adj3" fmla="val 16667"/>
              </a:avLst>
            </a:prstGeom>
            <a:solidFill>
              <a:srgbClr val="CCFFFF"/>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zh-CN" sz="2000">
                <a:latin typeface="Times New Roman" pitchFamily="18" charset="0"/>
              </a:endParaRPr>
            </a:p>
          </p:txBody>
        </p:sp>
      </p:grpSp>
      <p:grpSp>
        <p:nvGrpSpPr>
          <p:cNvPr id="87055" name="Group 15"/>
          <p:cNvGrpSpPr>
            <a:grpSpLocks/>
          </p:cNvGrpSpPr>
          <p:nvPr/>
        </p:nvGrpSpPr>
        <p:grpSpPr bwMode="auto">
          <a:xfrm>
            <a:off x="2079612" y="4046272"/>
            <a:ext cx="1295400" cy="1006475"/>
            <a:chOff x="0" y="2297"/>
            <a:chExt cx="612" cy="634"/>
          </a:xfrm>
        </p:grpSpPr>
        <p:sp>
          <p:nvSpPr>
            <p:cNvPr id="87056" name="AutoShape 16"/>
            <p:cNvSpPr>
              <a:spLocks noChangeArrowheads="1"/>
            </p:cNvSpPr>
            <p:nvPr/>
          </p:nvSpPr>
          <p:spPr bwMode="auto">
            <a:xfrm>
              <a:off x="0" y="2750"/>
              <a:ext cx="612" cy="181"/>
            </a:xfrm>
            <a:prstGeom prst="wedgeRoundRectCallout">
              <a:avLst>
                <a:gd name="adj1" fmla="val -491"/>
                <a:gd name="adj2" fmla="val 44477"/>
                <a:gd name="adj3" fmla="val 16667"/>
              </a:avLst>
            </a:prstGeom>
            <a:solidFill>
              <a:srgbClr val="99CC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zh-CN" sz="2000">
                <a:latin typeface="Times New Roman" pitchFamily="18" charset="0"/>
              </a:endParaRPr>
            </a:p>
          </p:txBody>
        </p:sp>
        <p:sp>
          <p:nvSpPr>
            <p:cNvPr id="87057" name="AutoShape 17"/>
            <p:cNvSpPr>
              <a:spLocks noChangeArrowheads="1"/>
            </p:cNvSpPr>
            <p:nvPr/>
          </p:nvSpPr>
          <p:spPr bwMode="auto">
            <a:xfrm>
              <a:off x="0" y="2297"/>
              <a:ext cx="611" cy="420"/>
            </a:xfrm>
            <a:prstGeom prst="wedgeRoundRectCallout">
              <a:avLst>
                <a:gd name="adj1" fmla="val -5588"/>
                <a:gd name="adj2" fmla="val 45806"/>
                <a:gd name="adj3" fmla="val 16667"/>
              </a:avLst>
            </a:prstGeom>
            <a:solidFill>
              <a:srgbClr val="99CC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dirty="0">
                  <a:latin typeface="Times New Roman" pitchFamily="18" charset="0"/>
                </a:rPr>
                <a:t>原问题</a:t>
              </a:r>
            </a:p>
            <a:p>
              <a:pPr algn="ctr"/>
              <a:r>
                <a:rPr kumimoji="1" lang="zh-CN" altLang="en-US" sz="2000" dirty="0">
                  <a:latin typeface="Times New Roman" pitchFamily="18" charset="0"/>
                </a:rPr>
                <a:t>的变量</a:t>
              </a:r>
            </a:p>
          </p:txBody>
        </p:sp>
      </p:grpSp>
      <p:graphicFrame>
        <p:nvGraphicFramePr>
          <p:cNvPr id="87058" name="Object 18"/>
          <p:cNvGraphicFramePr>
            <a:graphicFrameLocks noChangeAspect="1"/>
          </p:cNvGraphicFramePr>
          <p:nvPr>
            <p:extLst>
              <p:ext uri="{D42A27DB-BD31-4B8C-83A1-F6EECF244321}">
                <p14:modId xmlns:p14="http://schemas.microsoft.com/office/powerpoint/2010/main" val="4198728107"/>
              </p:ext>
            </p:extLst>
          </p:nvPr>
        </p:nvGraphicFramePr>
        <p:xfrm>
          <a:off x="1146175" y="116632"/>
          <a:ext cx="2395538" cy="1955800"/>
        </p:xfrm>
        <a:graphic>
          <a:graphicData uri="http://schemas.openxmlformats.org/presentationml/2006/ole">
            <mc:AlternateContent xmlns:mc="http://schemas.openxmlformats.org/markup-compatibility/2006">
              <mc:Choice xmlns:v="urn:schemas-microsoft-com:vml" Requires="v">
                <p:oleObj spid="_x0000_s14801" name="Equation" r:id="rId4" imgW="1130300" imgH="1117600" progId="">
                  <p:embed/>
                </p:oleObj>
              </mc:Choice>
              <mc:Fallback>
                <p:oleObj name="Equation" r:id="rId4" imgW="1130300" imgH="1117600" progId="">
                  <p:embed/>
                  <p:pic>
                    <p:nvPicPr>
                      <p:cNvPr id="0" name="Picture 4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16632"/>
                        <a:ext cx="2395538" cy="195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9" name="Object 19"/>
          <p:cNvGraphicFramePr>
            <a:graphicFrameLocks noChangeAspect="1"/>
          </p:cNvGraphicFramePr>
          <p:nvPr>
            <p:extLst>
              <p:ext uri="{D42A27DB-BD31-4B8C-83A1-F6EECF244321}">
                <p14:modId xmlns:p14="http://schemas.microsoft.com/office/powerpoint/2010/main" val="3087274363"/>
              </p:ext>
            </p:extLst>
          </p:nvPr>
        </p:nvGraphicFramePr>
        <p:xfrm>
          <a:off x="1072031" y="1865255"/>
          <a:ext cx="3076575" cy="2160587"/>
        </p:xfrm>
        <a:graphic>
          <a:graphicData uri="http://schemas.openxmlformats.org/presentationml/2006/ole">
            <mc:AlternateContent xmlns:mc="http://schemas.openxmlformats.org/markup-compatibility/2006">
              <mc:Choice xmlns:v="urn:schemas-microsoft-com:vml" Requires="v">
                <p:oleObj spid="_x0000_s14802" name="Equation" r:id="rId6" imgW="1459866" imgH="1129810" progId="">
                  <p:embed/>
                </p:oleObj>
              </mc:Choice>
              <mc:Fallback>
                <p:oleObj name="Equation" r:id="rId6" imgW="1459866" imgH="1129810" progId="">
                  <p:embed/>
                  <p:pic>
                    <p:nvPicPr>
                      <p:cNvPr id="0" name="Picture 4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2031" y="1865255"/>
                        <a:ext cx="3076575"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8" name="Object 28"/>
          <p:cNvGraphicFramePr>
            <a:graphicFrameLocks noChangeAspect="1"/>
          </p:cNvGraphicFramePr>
          <p:nvPr>
            <p:extLst>
              <p:ext uri="{D42A27DB-BD31-4B8C-83A1-F6EECF244321}">
                <p14:modId xmlns:p14="http://schemas.microsoft.com/office/powerpoint/2010/main" val="1541727438"/>
              </p:ext>
            </p:extLst>
          </p:nvPr>
        </p:nvGraphicFramePr>
        <p:xfrm>
          <a:off x="7521767" y="547719"/>
          <a:ext cx="2844427" cy="1260171"/>
        </p:xfrm>
        <a:graphic>
          <a:graphicData uri="http://schemas.openxmlformats.org/presentationml/2006/ole">
            <mc:AlternateContent xmlns:mc="http://schemas.openxmlformats.org/markup-compatibility/2006">
              <mc:Choice xmlns:v="urn:schemas-microsoft-com:vml" Requires="v">
                <p:oleObj spid="_x0000_s14803" name="Equation" r:id="rId8" imgW="1371600" imgH="685800" progId="">
                  <p:embed/>
                </p:oleObj>
              </mc:Choice>
              <mc:Fallback>
                <p:oleObj name="Equation" r:id="rId8" imgW="1371600" imgH="685800" progId="">
                  <p:embed/>
                  <p:pic>
                    <p:nvPicPr>
                      <p:cNvPr id="0" name="Picture 4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1767" y="547719"/>
                        <a:ext cx="2844427" cy="1260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9" name="Object 29"/>
          <p:cNvGraphicFramePr>
            <a:graphicFrameLocks noChangeAspect="1"/>
          </p:cNvGraphicFramePr>
          <p:nvPr>
            <p:extLst>
              <p:ext uri="{D42A27DB-BD31-4B8C-83A1-F6EECF244321}">
                <p14:modId xmlns:p14="http://schemas.microsoft.com/office/powerpoint/2010/main" val="2437291884"/>
              </p:ext>
            </p:extLst>
          </p:nvPr>
        </p:nvGraphicFramePr>
        <p:xfrm>
          <a:off x="7353301" y="153991"/>
          <a:ext cx="3647017" cy="415270"/>
        </p:xfrm>
        <a:graphic>
          <a:graphicData uri="http://schemas.openxmlformats.org/presentationml/2006/ole">
            <mc:AlternateContent xmlns:mc="http://schemas.openxmlformats.org/markup-compatibility/2006">
              <mc:Choice xmlns:v="urn:schemas-microsoft-com:vml" Requires="v">
                <p:oleObj spid="_x0000_s14804" name="Equation" r:id="rId10" imgW="1587500" imgH="228600" progId="">
                  <p:embed/>
                </p:oleObj>
              </mc:Choice>
              <mc:Fallback>
                <p:oleObj name="Equation" r:id="rId10" imgW="1587500" imgH="228600" progId="">
                  <p:embed/>
                  <p:pic>
                    <p:nvPicPr>
                      <p:cNvPr id="0" name="Picture 4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3301" y="153991"/>
                        <a:ext cx="3647017" cy="415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0" name="Object 30"/>
          <p:cNvGraphicFramePr>
            <a:graphicFrameLocks noChangeAspect="1"/>
          </p:cNvGraphicFramePr>
          <p:nvPr>
            <p:extLst>
              <p:ext uri="{D42A27DB-BD31-4B8C-83A1-F6EECF244321}">
                <p14:modId xmlns:p14="http://schemas.microsoft.com/office/powerpoint/2010/main" val="604094010"/>
              </p:ext>
            </p:extLst>
          </p:nvPr>
        </p:nvGraphicFramePr>
        <p:xfrm>
          <a:off x="7152049" y="1848264"/>
          <a:ext cx="3552463" cy="459815"/>
        </p:xfrm>
        <a:graphic>
          <a:graphicData uri="http://schemas.openxmlformats.org/presentationml/2006/ole">
            <mc:AlternateContent xmlns:mc="http://schemas.openxmlformats.org/markup-compatibility/2006">
              <mc:Choice xmlns:v="urn:schemas-microsoft-com:vml" Requires="v">
                <p:oleObj spid="_x0000_s14805" name="Equation" r:id="rId12" imgW="1739900" imgH="228600" progId="">
                  <p:embed/>
                </p:oleObj>
              </mc:Choice>
              <mc:Fallback>
                <p:oleObj name="Equation" r:id="rId12" imgW="1739900" imgH="228600" progId="">
                  <p:embed/>
                  <p:pic>
                    <p:nvPicPr>
                      <p:cNvPr id="0" name="Picture 4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52049" y="1848264"/>
                        <a:ext cx="3552463" cy="459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1" name="Object 31"/>
          <p:cNvGraphicFramePr>
            <a:graphicFrameLocks noChangeAspect="1"/>
          </p:cNvGraphicFramePr>
          <p:nvPr>
            <p:extLst>
              <p:ext uri="{D42A27DB-BD31-4B8C-83A1-F6EECF244321}">
                <p14:modId xmlns:p14="http://schemas.microsoft.com/office/powerpoint/2010/main" val="3431093967"/>
              </p:ext>
            </p:extLst>
          </p:nvPr>
        </p:nvGraphicFramePr>
        <p:xfrm>
          <a:off x="7490568" y="2483645"/>
          <a:ext cx="3967162" cy="1323975"/>
        </p:xfrm>
        <a:graphic>
          <a:graphicData uri="http://schemas.openxmlformats.org/presentationml/2006/ole">
            <mc:AlternateContent xmlns:mc="http://schemas.openxmlformats.org/markup-compatibility/2006">
              <mc:Choice xmlns:v="urn:schemas-microsoft-com:vml" Requires="v">
                <p:oleObj spid="_x0000_s14806" name="Equation" r:id="rId14" imgW="1651000" imgH="685800" progId="">
                  <p:embed/>
                </p:oleObj>
              </mc:Choice>
              <mc:Fallback>
                <p:oleObj name="Equation" r:id="rId14" imgW="1651000" imgH="685800" progId="">
                  <p:embed/>
                  <p:pic>
                    <p:nvPicPr>
                      <p:cNvPr id="0" name="Picture 4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90568" y="2483645"/>
                        <a:ext cx="3967162"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115" name="AutoShape 75"/>
          <p:cNvSpPr>
            <a:spLocks noChangeArrowheads="1"/>
          </p:cNvSpPr>
          <p:nvPr/>
        </p:nvSpPr>
        <p:spPr bwMode="auto">
          <a:xfrm>
            <a:off x="1295400" y="1916116"/>
            <a:ext cx="3456517" cy="936625"/>
          </a:xfrm>
          <a:prstGeom prst="wedgeEllipseCallout">
            <a:avLst>
              <a:gd name="adj1" fmla="val -51347"/>
              <a:gd name="adj2" fmla="val -176440"/>
            </a:avLst>
          </a:prstGeom>
          <a:solidFill>
            <a:srgbClr val="CCFF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dirty="0">
                <a:latin typeface="Times New Roman" pitchFamily="18" charset="0"/>
              </a:rPr>
              <a:t>最优值</a:t>
            </a:r>
            <a:r>
              <a:rPr kumimoji="1" lang="en-US" altLang="zh-CN" sz="2400" dirty="0">
                <a:latin typeface="Times New Roman" pitchFamily="18" charset="0"/>
              </a:rPr>
              <a:t>Z*=17/2</a:t>
            </a:r>
          </a:p>
        </p:txBody>
      </p:sp>
      <p:sp>
        <p:nvSpPr>
          <p:cNvPr id="87116" name="AutoShape 76"/>
          <p:cNvSpPr>
            <a:spLocks noChangeArrowheads="1"/>
          </p:cNvSpPr>
          <p:nvPr/>
        </p:nvSpPr>
        <p:spPr bwMode="auto">
          <a:xfrm>
            <a:off x="7920567" y="1989141"/>
            <a:ext cx="3073400" cy="936625"/>
          </a:xfrm>
          <a:prstGeom prst="wedgeEllipseCallout">
            <a:avLst>
              <a:gd name="adj1" fmla="val -53583"/>
              <a:gd name="adj2" fmla="val -177968"/>
            </a:avLst>
          </a:prstGeom>
          <a:solidFill>
            <a:srgbClr val="CCFF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a:latin typeface="Times New Roman" pitchFamily="18" charset="0"/>
              </a:rPr>
              <a:t>最优值</a:t>
            </a:r>
            <a:r>
              <a:rPr kumimoji="1" lang="en-US" altLang="zh-CN" sz="2400">
                <a:latin typeface="Times New Roman" pitchFamily="18" charset="0"/>
              </a:rPr>
              <a:t>W*=17/2</a:t>
            </a:r>
          </a:p>
        </p:txBody>
      </p:sp>
      <p:sp>
        <p:nvSpPr>
          <p:cNvPr id="87117" name="Text Box 77"/>
          <p:cNvSpPr txBox="1">
            <a:spLocks noChangeArrowheads="1"/>
          </p:cNvSpPr>
          <p:nvPr/>
        </p:nvSpPr>
        <p:spPr bwMode="auto">
          <a:xfrm>
            <a:off x="1488019" y="2997202"/>
            <a:ext cx="3263900" cy="830997"/>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itchFamily="18" charset="0"/>
              </a:rPr>
              <a:t>最优解</a:t>
            </a:r>
          </a:p>
          <a:p>
            <a:r>
              <a:rPr kumimoji="1" lang="zh-CN" altLang="en-US" sz="2400">
                <a:latin typeface="Times New Roman" pitchFamily="18" charset="0"/>
              </a:rPr>
              <a:t>（</a:t>
            </a:r>
            <a:r>
              <a:rPr kumimoji="1" lang="en-US" altLang="zh-CN" sz="2400">
                <a:latin typeface="Times New Roman" pitchFamily="18" charset="0"/>
              </a:rPr>
              <a:t>7/2</a:t>
            </a:r>
            <a:r>
              <a:rPr kumimoji="1" lang="zh-CN" altLang="en-US" sz="2400">
                <a:latin typeface="Times New Roman" pitchFamily="18" charset="0"/>
              </a:rPr>
              <a:t>，</a:t>
            </a:r>
            <a:r>
              <a:rPr kumimoji="1" lang="en-US" altLang="zh-CN" sz="2400">
                <a:latin typeface="Times New Roman" pitchFamily="18" charset="0"/>
              </a:rPr>
              <a:t>3/2</a:t>
            </a:r>
            <a:r>
              <a:rPr kumimoji="1" lang="zh-CN" altLang="en-US" sz="2400">
                <a:latin typeface="Times New Roman" pitchFamily="18" charset="0"/>
              </a:rPr>
              <a:t>）</a:t>
            </a:r>
          </a:p>
        </p:txBody>
      </p:sp>
      <p:sp>
        <p:nvSpPr>
          <p:cNvPr id="87118" name="Text Box 78"/>
          <p:cNvSpPr txBox="1">
            <a:spLocks noChangeArrowheads="1"/>
          </p:cNvSpPr>
          <p:nvPr/>
        </p:nvSpPr>
        <p:spPr bwMode="auto">
          <a:xfrm>
            <a:off x="7727953" y="2924177"/>
            <a:ext cx="3168649" cy="830997"/>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itchFamily="18" charset="0"/>
              </a:rPr>
              <a:t>最优解</a:t>
            </a:r>
          </a:p>
          <a:p>
            <a:r>
              <a:rPr kumimoji="1" lang="zh-CN" altLang="en-US" sz="2400">
                <a:latin typeface="Times New Roman" pitchFamily="18" charset="0"/>
              </a:rPr>
              <a:t>（</a:t>
            </a:r>
            <a:r>
              <a:rPr kumimoji="1" lang="en-US" altLang="zh-CN" sz="2400">
                <a:latin typeface="Times New Roman" pitchFamily="18" charset="0"/>
              </a:rPr>
              <a:t>0</a:t>
            </a:r>
            <a:r>
              <a:rPr kumimoji="1" lang="zh-CN" altLang="en-US" sz="2400">
                <a:latin typeface="Times New Roman" pitchFamily="18" charset="0"/>
              </a:rPr>
              <a:t>，</a:t>
            </a:r>
            <a:r>
              <a:rPr kumimoji="1" lang="en-US" altLang="zh-CN" sz="2400">
                <a:latin typeface="Times New Roman" pitchFamily="18" charset="0"/>
              </a:rPr>
              <a:t>1/4</a:t>
            </a:r>
            <a:r>
              <a:rPr kumimoji="1" lang="zh-CN" altLang="en-US" sz="2400">
                <a:latin typeface="Times New Roman" pitchFamily="18" charset="0"/>
              </a:rPr>
              <a:t>，</a:t>
            </a:r>
            <a:r>
              <a:rPr kumimoji="1" lang="en-US" altLang="zh-CN" sz="2400">
                <a:latin typeface="Times New Roman" pitchFamily="18" charset="0"/>
              </a:rPr>
              <a:t>1/2</a:t>
            </a:r>
            <a:r>
              <a:rPr kumimoji="1" lang="zh-CN" altLang="en-US" sz="2400">
                <a:latin typeface="Times New Roman" pitchFamily="18" charset="0"/>
              </a:rPr>
              <a:t>）</a:t>
            </a:r>
          </a:p>
        </p:txBody>
      </p:sp>
      <p:sp>
        <p:nvSpPr>
          <p:cNvPr id="87119" name="Line 79"/>
          <p:cNvSpPr>
            <a:spLocks noChangeShapeType="1"/>
          </p:cNvSpPr>
          <p:nvPr/>
        </p:nvSpPr>
        <p:spPr bwMode="auto">
          <a:xfrm flipV="1">
            <a:off x="5295901" y="3716340"/>
            <a:ext cx="2239432" cy="2608242"/>
          </a:xfrm>
          <a:prstGeom prst="line">
            <a:avLst/>
          </a:prstGeom>
          <a:noFill/>
          <a:ln w="4762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20" name="Line 80"/>
          <p:cNvSpPr>
            <a:spLocks noChangeShapeType="1"/>
          </p:cNvSpPr>
          <p:nvPr/>
        </p:nvSpPr>
        <p:spPr bwMode="auto">
          <a:xfrm flipH="1" flipV="1">
            <a:off x="4847166" y="3644901"/>
            <a:ext cx="4896874" cy="2419001"/>
          </a:xfrm>
          <a:prstGeom prst="line">
            <a:avLst/>
          </a:prstGeom>
          <a:noFill/>
          <a:ln w="4762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43934" y="160624"/>
            <a:ext cx="1151466" cy="452432"/>
          </a:xfrm>
          <a:prstGeom prst="rect">
            <a:avLst/>
          </a:prstGeom>
          <a:noFill/>
        </p:spPr>
        <p:txBody>
          <a:bodyPr wrap="square" rtlCol="0">
            <a:spAutoFit/>
          </a:bodyPr>
          <a:lstStyle/>
          <a:p>
            <a:pPr>
              <a:lnSpc>
                <a:spcPct val="130000"/>
              </a:lnSpc>
            </a:pPr>
            <a:r>
              <a:rPr lang="zh-CN" altLang="en-US" b="1" dirty="0">
                <a:solidFill>
                  <a:srgbClr val="628EE3"/>
                </a:solidFill>
                <a:latin typeface="Arial" panose="020B0604020202020204" pitchFamily="34" charset="0"/>
                <a:ea typeface="微软雅黑" panose="020B0503020204020204" pitchFamily="34" charset="-122"/>
              </a:rPr>
              <a:t>原问题</a:t>
            </a:r>
          </a:p>
        </p:txBody>
      </p:sp>
      <p:cxnSp>
        <p:nvCxnSpPr>
          <p:cNvPr id="4" name="直接连接符 3"/>
          <p:cNvCxnSpPr/>
          <p:nvPr/>
        </p:nvCxnSpPr>
        <p:spPr>
          <a:xfrm>
            <a:off x="5951984" y="564498"/>
            <a:ext cx="0" cy="5960846"/>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47563" y="1848382"/>
            <a:ext cx="1151466" cy="416909"/>
          </a:xfrm>
          <a:prstGeom prst="rect">
            <a:avLst/>
          </a:prstGeom>
          <a:noFill/>
        </p:spPr>
        <p:txBody>
          <a:bodyPr wrap="square" rtlCol="0">
            <a:spAutoFit/>
          </a:bodyPr>
          <a:lstStyle/>
          <a:p>
            <a:pPr>
              <a:lnSpc>
                <a:spcPct val="130000"/>
              </a:lnSpc>
            </a:pPr>
            <a:r>
              <a:rPr lang="zh-CN" altLang="en-US" b="1" dirty="0">
                <a:solidFill>
                  <a:srgbClr val="628EE3"/>
                </a:solidFill>
                <a:latin typeface="Arial" panose="020B0604020202020204" pitchFamily="34" charset="0"/>
                <a:ea typeface="微软雅黑" panose="020B0503020204020204" pitchFamily="34" charset="-122"/>
              </a:rPr>
              <a:t>标准型</a:t>
            </a:r>
          </a:p>
        </p:txBody>
      </p:sp>
      <p:sp>
        <p:nvSpPr>
          <p:cNvPr id="46" name="文本框 45"/>
          <p:cNvSpPr txBox="1"/>
          <p:nvPr/>
        </p:nvSpPr>
        <p:spPr>
          <a:xfrm>
            <a:off x="6175354" y="153991"/>
            <a:ext cx="1151466" cy="452432"/>
          </a:xfrm>
          <a:prstGeom prst="rect">
            <a:avLst/>
          </a:prstGeom>
          <a:noFill/>
        </p:spPr>
        <p:txBody>
          <a:bodyPr wrap="square" rtlCol="0">
            <a:spAutoFit/>
          </a:bodyPr>
          <a:lstStyle/>
          <a:p>
            <a:pPr>
              <a:lnSpc>
                <a:spcPct val="130000"/>
              </a:lnSpc>
            </a:pPr>
            <a:r>
              <a:rPr lang="zh-CN" altLang="en-US" b="1" dirty="0">
                <a:solidFill>
                  <a:srgbClr val="628EE3"/>
                </a:solidFill>
                <a:latin typeface="Arial" panose="020B0604020202020204" pitchFamily="34" charset="0"/>
                <a:ea typeface="微软雅黑" panose="020B0503020204020204" pitchFamily="34" charset="-122"/>
              </a:rPr>
              <a:t>对偶问题</a:t>
            </a:r>
          </a:p>
        </p:txBody>
      </p:sp>
      <p:sp>
        <p:nvSpPr>
          <p:cNvPr id="47" name="文本框 46"/>
          <p:cNvSpPr txBox="1"/>
          <p:nvPr/>
        </p:nvSpPr>
        <p:spPr>
          <a:xfrm>
            <a:off x="6175354" y="1862753"/>
            <a:ext cx="1151466" cy="416909"/>
          </a:xfrm>
          <a:prstGeom prst="rect">
            <a:avLst/>
          </a:prstGeom>
          <a:noFill/>
        </p:spPr>
        <p:txBody>
          <a:bodyPr wrap="square" rtlCol="0">
            <a:spAutoFit/>
          </a:bodyPr>
          <a:lstStyle/>
          <a:p>
            <a:pPr>
              <a:lnSpc>
                <a:spcPct val="130000"/>
              </a:lnSpc>
            </a:pPr>
            <a:r>
              <a:rPr lang="zh-CN" altLang="en-US" b="1" dirty="0">
                <a:solidFill>
                  <a:srgbClr val="628EE3"/>
                </a:solidFill>
                <a:latin typeface="Arial" panose="020B0604020202020204" pitchFamily="34" charset="0"/>
                <a:ea typeface="微软雅黑" panose="020B0503020204020204" pitchFamily="34" charset="-122"/>
              </a:rPr>
              <a:t>标准型</a:t>
            </a:r>
          </a:p>
        </p:txBody>
      </p:sp>
      <p:graphicFrame>
        <p:nvGraphicFramePr>
          <p:cNvPr id="87073" name="Group 33"/>
          <p:cNvGraphicFramePr>
            <a:graphicFrameLocks noGrp="1"/>
          </p:cNvGraphicFramePr>
          <p:nvPr>
            <p:extLst>
              <p:ext uri="{D42A27DB-BD31-4B8C-83A1-F6EECF244321}">
                <p14:modId xmlns:p14="http://schemas.microsoft.com/office/powerpoint/2010/main" val="3798816741"/>
              </p:ext>
            </p:extLst>
          </p:nvPr>
        </p:nvGraphicFramePr>
        <p:xfrm>
          <a:off x="6096002" y="4883153"/>
          <a:ext cx="5397580" cy="1600200"/>
        </p:xfrm>
        <a:graphic>
          <a:graphicData uri="http://schemas.openxmlformats.org/drawingml/2006/table">
            <a:tbl>
              <a:tblPr/>
              <a:tblGrid>
                <a:gridCol w="606647">
                  <a:extLst>
                    <a:ext uri="{9D8B030D-6E8A-4147-A177-3AD203B41FA5}">
                      <a16:colId xmlns:a16="http://schemas.microsoft.com/office/drawing/2014/main" val="20000"/>
                    </a:ext>
                  </a:extLst>
                </a:gridCol>
                <a:gridCol w="1070928">
                  <a:extLst>
                    <a:ext uri="{9D8B030D-6E8A-4147-A177-3AD203B41FA5}">
                      <a16:colId xmlns:a16="http://schemas.microsoft.com/office/drawing/2014/main" val="20001"/>
                    </a:ext>
                  </a:extLst>
                </a:gridCol>
                <a:gridCol w="864186">
                  <a:extLst>
                    <a:ext uri="{9D8B030D-6E8A-4147-A177-3AD203B41FA5}">
                      <a16:colId xmlns:a16="http://schemas.microsoft.com/office/drawing/2014/main" val="20002"/>
                    </a:ext>
                  </a:extLst>
                </a:gridCol>
                <a:gridCol w="606647">
                  <a:extLst>
                    <a:ext uri="{9D8B030D-6E8A-4147-A177-3AD203B41FA5}">
                      <a16:colId xmlns:a16="http://schemas.microsoft.com/office/drawing/2014/main" val="20003"/>
                    </a:ext>
                  </a:extLst>
                </a:gridCol>
                <a:gridCol w="604739">
                  <a:extLst>
                    <a:ext uri="{9D8B030D-6E8A-4147-A177-3AD203B41FA5}">
                      <a16:colId xmlns:a16="http://schemas.microsoft.com/office/drawing/2014/main" val="20004"/>
                    </a:ext>
                  </a:extLst>
                </a:gridCol>
                <a:gridCol w="778339">
                  <a:extLst>
                    <a:ext uri="{9D8B030D-6E8A-4147-A177-3AD203B41FA5}">
                      <a16:colId xmlns:a16="http://schemas.microsoft.com/office/drawing/2014/main" val="20005"/>
                    </a:ext>
                  </a:extLst>
                </a:gridCol>
                <a:gridCol w="866094">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0"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y</a:t>
                      </a:r>
                      <a:r>
                        <a:rPr kumimoji="0" lang="en-US" altLang="zh-CN" sz="1900" b="0" i="0" u="none" strike="noStrike" cap="none" normalizeH="0" baseline="-25000" dirty="0">
                          <a:ln>
                            <a:noFill/>
                          </a:ln>
                          <a:solidFill>
                            <a:schemeClr val="tx1"/>
                          </a:solidFill>
                          <a:effectLst/>
                          <a:latin typeface="Arial" charset="0"/>
                          <a:ea typeface="宋体" charset="-122"/>
                        </a:rPr>
                        <a:t>1</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y</a:t>
                      </a:r>
                      <a:r>
                        <a:rPr kumimoji="0" lang="en-US" altLang="zh-CN" sz="1900" b="0" i="0" u="none" strike="noStrike" cap="none" normalizeH="0" baseline="-25000">
                          <a:ln>
                            <a:noFill/>
                          </a:ln>
                          <a:solidFill>
                            <a:schemeClr val="tx1"/>
                          </a:solidFill>
                          <a:effectLst/>
                          <a:latin typeface="Arial" charset="0"/>
                          <a:ea typeface="宋体" charset="-122"/>
                        </a:rPr>
                        <a:t>2</a:t>
                      </a:r>
                      <a:endParaRPr kumimoji="0" lang="en-US" altLang="zh-CN" sz="1900" b="0" i="0" u="none" strike="noStrike" cap="none" normalizeH="0" baseline="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y</a:t>
                      </a:r>
                      <a:r>
                        <a:rPr kumimoji="0" lang="en-US" altLang="zh-CN" sz="1900" b="0" i="0" u="none" strike="noStrike" cap="none" normalizeH="0" baseline="-25000" dirty="0">
                          <a:ln>
                            <a:noFill/>
                          </a:ln>
                          <a:solidFill>
                            <a:schemeClr val="tx1"/>
                          </a:solidFill>
                          <a:effectLst/>
                          <a:latin typeface="Arial" charset="0"/>
                          <a:ea typeface="宋体" charset="-122"/>
                        </a:rPr>
                        <a:t>3</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y</a:t>
                      </a:r>
                      <a:r>
                        <a:rPr kumimoji="0" lang="en-US" altLang="zh-CN" sz="1900" b="0" i="0" u="none" strike="noStrike" cap="none" normalizeH="0" baseline="-25000" dirty="0">
                          <a:ln>
                            <a:noFill/>
                          </a:ln>
                          <a:solidFill>
                            <a:schemeClr val="tx1"/>
                          </a:solidFill>
                          <a:effectLst/>
                          <a:latin typeface="Arial" charset="0"/>
                          <a:ea typeface="宋体" charset="-122"/>
                        </a:rPr>
                        <a:t>4</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y</a:t>
                      </a:r>
                      <a:r>
                        <a:rPr kumimoji="0" lang="en-US" altLang="zh-CN" sz="1900" b="0" i="0" u="none" strike="noStrike" cap="none" normalizeH="0" baseline="-25000" dirty="0">
                          <a:ln>
                            <a:noFill/>
                          </a:ln>
                          <a:solidFill>
                            <a:schemeClr val="tx1"/>
                          </a:solidFill>
                          <a:effectLst/>
                          <a:latin typeface="Arial" charset="0"/>
                          <a:ea typeface="宋体" charset="-122"/>
                        </a:rPr>
                        <a:t>5</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y</a:t>
                      </a:r>
                      <a:r>
                        <a:rPr kumimoji="0" lang="en-US" altLang="zh-CN" sz="1900" b="0" i="0" u="none" strike="noStrike" cap="none" normalizeH="0" baseline="-25000" dirty="0">
                          <a:ln>
                            <a:noFill/>
                          </a:ln>
                          <a:solidFill>
                            <a:schemeClr val="tx1"/>
                          </a:solidFill>
                          <a:effectLst/>
                          <a:latin typeface="Arial" charset="0"/>
                          <a:ea typeface="宋体" charset="-122"/>
                        </a:rPr>
                        <a:t>2</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-5/4 </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y</a:t>
                      </a:r>
                      <a:r>
                        <a:rPr kumimoji="0" lang="en-US" altLang="zh-CN" sz="1900" b="0" i="0" u="none" strike="noStrike" cap="none" normalizeH="0" baseline="-25000" dirty="0">
                          <a:ln>
                            <a:noFill/>
                          </a:ln>
                          <a:solidFill>
                            <a:schemeClr val="tx1"/>
                          </a:solidFill>
                          <a:effectLst/>
                          <a:latin typeface="Arial" charset="0"/>
                          <a:ea typeface="宋体" charset="-122"/>
                        </a:rPr>
                        <a:t>3</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15/2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a:ln>
                            <a:noFill/>
                          </a:ln>
                          <a:solidFill>
                            <a:schemeClr val="tx1"/>
                          </a:solidFill>
                          <a:effectLst/>
                          <a:latin typeface="Arial" charset="0"/>
                          <a:ea typeface="宋体" charset="-122"/>
                        </a:rPr>
                        <a:t>-3/2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900" b="0" i="0" u="none" strike="noStrike" cap="none" normalizeH="0" baseline="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Z=17/2</a:t>
                      </a:r>
                      <a:endParaRPr kumimoji="0" lang="zh-CN"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-15/2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-7/2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-3/2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8" name="Group 33"/>
          <p:cNvGraphicFramePr>
            <a:graphicFrameLocks noGrp="1"/>
          </p:cNvGraphicFramePr>
          <p:nvPr>
            <p:extLst>
              <p:ext uri="{D42A27DB-BD31-4B8C-83A1-F6EECF244321}">
                <p14:modId xmlns:p14="http://schemas.microsoft.com/office/powerpoint/2010/main" val="2823562806"/>
              </p:ext>
            </p:extLst>
          </p:nvPr>
        </p:nvGraphicFramePr>
        <p:xfrm>
          <a:off x="312352" y="4753991"/>
          <a:ext cx="5397580" cy="1981200"/>
        </p:xfrm>
        <a:graphic>
          <a:graphicData uri="http://schemas.openxmlformats.org/drawingml/2006/table">
            <a:tbl>
              <a:tblPr/>
              <a:tblGrid>
                <a:gridCol w="606647">
                  <a:extLst>
                    <a:ext uri="{9D8B030D-6E8A-4147-A177-3AD203B41FA5}">
                      <a16:colId xmlns:a16="http://schemas.microsoft.com/office/drawing/2014/main" val="20000"/>
                    </a:ext>
                  </a:extLst>
                </a:gridCol>
                <a:gridCol w="1070928">
                  <a:extLst>
                    <a:ext uri="{9D8B030D-6E8A-4147-A177-3AD203B41FA5}">
                      <a16:colId xmlns:a16="http://schemas.microsoft.com/office/drawing/2014/main" val="20001"/>
                    </a:ext>
                  </a:extLst>
                </a:gridCol>
                <a:gridCol w="864186">
                  <a:extLst>
                    <a:ext uri="{9D8B030D-6E8A-4147-A177-3AD203B41FA5}">
                      <a16:colId xmlns:a16="http://schemas.microsoft.com/office/drawing/2014/main" val="20002"/>
                    </a:ext>
                  </a:extLst>
                </a:gridCol>
                <a:gridCol w="606647">
                  <a:extLst>
                    <a:ext uri="{9D8B030D-6E8A-4147-A177-3AD203B41FA5}">
                      <a16:colId xmlns:a16="http://schemas.microsoft.com/office/drawing/2014/main" val="20003"/>
                    </a:ext>
                  </a:extLst>
                </a:gridCol>
                <a:gridCol w="604739">
                  <a:extLst>
                    <a:ext uri="{9D8B030D-6E8A-4147-A177-3AD203B41FA5}">
                      <a16:colId xmlns:a16="http://schemas.microsoft.com/office/drawing/2014/main" val="20004"/>
                    </a:ext>
                  </a:extLst>
                </a:gridCol>
                <a:gridCol w="778339">
                  <a:extLst>
                    <a:ext uri="{9D8B030D-6E8A-4147-A177-3AD203B41FA5}">
                      <a16:colId xmlns:a16="http://schemas.microsoft.com/office/drawing/2014/main" val="20005"/>
                    </a:ext>
                  </a:extLst>
                </a:gridCol>
                <a:gridCol w="866094">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0"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x</a:t>
                      </a:r>
                      <a:r>
                        <a:rPr kumimoji="0" lang="en-US" altLang="zh-CN" sz="1900" b="0" i="0" u="none" strike="noStrike" cap="none" normalizeH="0" baseline="-25000" dirty="0">
                          <a:ln>
                            <a:noFill/>
                          </a:ln>
                          <a:solidFill>
                            <a:schemeClr val="tx1"/>
                          </a:solidFill>
                          <a:effectLst/>
                          <a:latin typeface="Arial" charset="0"/>
                          <a:ea typeface="宋体" charset="-122"/>
                        </a:rPr>
                        <a:t>1</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x</a:t>
                      </a:r>
                      <a:r>
                        <a:rPr kumimoji="0" lang="en-US" altLang="zh-CN" sz="1900" b="0" i="0" u="none" strike="noStrike" cap="none" normalizeH="0" baseline="-25000" dirty="0">
                          <a:ln>
                            <a:noFill/>
                          </a:ln>
                          <a:solidFill>
                            <a:schemeClr val="tx1"/>
                          </a:solidFill>
                          <a:effectLst/>
                          <a:latin typeface="Arial" charset="0"/>
                          <a:ea typeface="宋体" charset="-122"/>
                        </a:rPr>
                        <a:t>2</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x</a:t>
                      </a:r>
                      <a:r>
                        <a:rPr kumimoji="0" lang="en-US" altLang="zh-CN" sz="1900" b="0" i="0" u="none" strike="noStrike" cap="none" normalizeH="0" baseline="-25000" dirty="0">
                          <a:ln>
                            <a:noFill/>
                          </a:ln>
                          <a:solidFill>
                            <a:schemeClr val="tx1"/>
                          </a:solidFill>
                          <a:effectLst/>
                          <a:latin typeface="Arial" charset="0"/>
                          <a:ea typeface="宋体" charset="-122"/>
                        </a:rPr>
                        <a:t>3</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x</a:t>
                      </a:r>
                      <a:r>
                        <a:rPr kumimoji="0" lang="en-US" altLang="zh-CN" sz="1900" b="0" i="0" u="none" strike="noStrike" cap="none" normalizeH="0" baseline="-25000" dirty="0">
                          <a:ln>
                            <a:noFill/>
                          </a:ln>
                          <a:solidFill>
                            <a:schemeClr val="tx1"/>
                          </a:solidFill>
                          <a:effectLst/>
                          <a:latin typeface="Arial" charset="0"/>
                          <a:ea typeface="宋体" charset="-122"/>
                        </a:rPr>
                        <a:t>4</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x</a:t>
                      </a:r>
                      <a:r>
                        <a:rPr kumimoji="0" lang="en-US" altLang="zh-CN" sz="1900" b="0" i="0" u="none" strike="noStrike" cap="none" normalizeH="0" baseline="-25000" dirty="0">
                          <a:ln>
                            <a:noFill/>
                          </a:ln>
                          <a:solidFill>
                            <a:schemeClr val="tx1"/>
                          </a:solidFill>
                          <a:effectLst/>
                          <a:latin typeface="Arial" charset="0"/>
                          <a:ea typeface="宋体" charset="-122"/>
                        </a:rPr>
                        <a:t>5</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x</a:t>
                      </a:r>
                      <a:r>
                        <a:rPr kumimoji="0" lang="en-US" altLang="zh-CN" sz="1900" b="0" i="0" u="none" strike="noStrike" cap="none" normalizeH="0" baseline="-25000" dirty="0">
                          <a:ln>
                            <a:noFill/>
                          </a:ln>
                          <a:solidFill>
                            <a:schemeClr val="tx1"/>
                          </a:solidFill>
                          <a:effectLst/>
                          <a:latin typeface="Arial" charset="0"/>
                          <a:ea typeface="宋体" charset="-122"/>
                        </a:rPr>
                        <a:t>3</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15/2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5/4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-15/2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x</a:t>
                      </a:r>
                      <a:r>
                        <a:rPr kumimoji="0" lang="en-US" altLang="zh-CN" sz="1900" b="0" i="0" u="none" strike="noStrike" cap="none" normalizeH="0" baseline="-25000" dirty="0">
                          <a:ln>
                            <a:noFill/>
                          </a:ln>
                          <a:solidFill>
                            <a:schemeClr val="tx1"/>
                          </a:solidFill>
                          <a:effectLst/>
                          <a:latin typeface="Arial" charset="0"/>
                          <a:ea typeface="宋体" charset="-122"/>
                        </a:rPr>
                        <a:t>1</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7/2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1900" b="0" i="0" u="none" strike="noStrike" cap="none" normalizeH="0" baseline="0" dirty="0">
                          <a:ln>
                            <a:noFill/>
                          </a:ln>
                          <a:solidFill>
                            <a:schemeClr val="tx1"/>
                          </a:solidFill>
                          <a:effectLst/>
                          <a:latin typeface="Arial" charset="0"/>
                          <a:ea typeface="宋体" charset="-122"/>
                        </a:rPr>
                        <a:t>x</a:t>
                      </a:r>
                      <a:r>
                        <a:rPr kumimoji="0" lang="en-US" altLang="zh-CN" sz="1900" b="0" i="0" u="none" strike="noStrike" cap="none" normalizeH="0" baseline="-25000" dirty="0">
                          <a:ln>
                            <a:noFill/>
                          </a:ln>
                          <a:solidFill>
                            <a:schemeClr val="tx1"/>
                          </a:solidFill>
                          <a:effectLst/>
                          <a:latin typeface="Arial" charset="0"/>
                          <a:ea typeface="宋体" charset="-122"/>
                        </a:rPr>
                        <a:t>2</a:t>
                      </a: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3/2</a:t>
                      </a:r>
                      <a:endParaRPr kumimoji="0" lang="zh-CN"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3/2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endParaRPr kumimoji="0" lang="en-US"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17/2</a:t>
                      </a:r>
                      <a:endParaRPr kumimoji="0" lang="zh-CN" altLang="zh-CN" sz="1900" b="0" i="0" u="none" strike="noStrike" cap="none" normalizeH="0" baseline="0" dirty="0">
                        <a:ln>
                          <a:noFill/>
                        </a:ln>
                        <a:solidFill>
                          <a:schemeClr val="tx1"/>
                        </a:solidFill>
                        <a:effectLst/>
                        <a:latin typeface="Arial" charset="0"/>
                        <a:ea typeface="宋体"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900" b="0" i="0" u="none" strike="noStrike" cap="none" normalizeH="0" baseline="0" dirty="0">
                          <a:ln>
                            <a:noFill/>
                          </a:ln>
                          <a:solidFill>
                            <a:schemeClr val="tx1"/>
                          </a:solidFill>
                          <a:effectLst/>
                          <a:latin typeface="Arial" charset="0"/>
                          <a:ea typeface="宋体" charset="-122"/>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6417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7115"/>
                                        </p:tgtEl>
                                        <p:attrNameLst>
                                          <p:attrName>style.visibility</p:attrName>
                                        </p:attrNameLst>
                                      </p:cBhvr>
                                      <p:to>
                                        <p:strVal val="visible"/>
                                      </p:to>
                                    </p:set>
                                    <p:animEffect transition="in" filter="slide(fromRight)">
                                      <p:cBhvr>
                                        <p:cTn id="7" dur="500"/>
                                        <p:tgtEl>
                                          <p:spTgt spid="87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87116"/>
                                        </p:tgtEl>
                                        <p:attrNameLst>
                                          <p:attrName>style.visibility</p:attrName>
                                        </p:attrNameLst>
                                      </p:cBhvr>
                                      <p:to>
                                        <p:strVal val="visible"/>
                                      </p:to>
                                    </p:set>
                                    <p:animEffect transition="in" filter="slide(fromRight)">
                                      <p:cBhvr>
                                        <p:cTn id="12" dur="500"/>
                                        <p:tgtEl>
                                          <p:spTgt spid="87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117"/>
                                        </p:tgtEl>
                                        <p:attrNameLst>
                                          <p:attrName>style.visibility</p:attrName>
                                        </p:attrNameLst>
                                      </p:cBhvr>
                                      <p:to>
                                        <p:strVal val="visible"/>
                                      </p:to>
                                    </p:set>
                                    <p:animEffect transition="in" filter="blinds(horizontal)">
                                      <p:cBhvr>
                                        <p:cTn id="17" dur="500"/>
                                        <p:tgtEl>
                                          <p:spTgt spid="871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118"/>
                                        </p:tgtEl>
                                        <p:attrNameLst>
                                          <p:attrName>style.visibility</p:attrName>
                                        </p:attrNameLst>
                                      </p:cBhvr>
                                      <p:to>
                                        <p:strVal val="visible"/>
                                      </p:to>
                                    </p:set>
                                    <p:animEffect transition="in" filter="blinds(horizontal)">
                                      <p:cBhvr>
                                        <p:cTn id="22" dur="500"/>
                                        <p:tgtEl>
                                          <p:spTgt spid="871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87055"/>
                                        </p:tgtEl>
                                        <p:attrNameLst>
                                          <p:attrName>style.visibility</p:attrName>
                                        </p:attrNameLst>
                                      </p:cBhvr>
                                      <p:to>
                                        <p:strVal val="visible"/>
                                      </p:to>
                                    </p:set>
                                    <p:anim calcmode="lin" valueType="num">
                                      <p:cBhvr>
                                        <p:cTn id="27" dur="500" fill="hold"/>
                                        <p:tgtEl>
                                          <p:spTgt spid="87055"/>
                                        </p:tgtEl>
                                        <p:attrNameLst>
                                          <p:attrName>ppt_w</p:attrName>
                                        </p:attrNameLst>
                                      </p:cBhvr>
                                      <p:tavLst>
                                        <p:tav tm="0">
                                          <p:val>
                                            <p:fltVal val="0"/>
                                          </p:val>
                                        </p:tav>
                                        <p:tav tm="100000">
                                          <p:val>
                                            <p:strVal val="#ppt_w"/>
                                          </p:val>
                                        </p:tav>
                                      </p:tavLst>
                                    </p:anim>
                                    <p:anim calcmode="lin" valueType="num">
                                      <p:cBhvr>
                                        <p:cTn id="28" dur="500" fill="hold"/>
                                        <p:tgtEl>
                                          <p:spTgt spid="8705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87052"/>
                                        </p:tgtEl>
                                        <p:attrNameLst>
                                          <p:attrName>style.visibility</p:attrName>
                                        </p:attrNameLst>
                                      </p:cBhvr>
                                      <p:to>
                                        <p:strVal val="visible"/>
                                      </p:to>
                                    </p:set>
                                    <p:anim calcmode="lin" valueType="num">
                                      <p:cBhvr>
                                        <p:cTn id="33" dur="500" fill="hold"/>
                                        <p:tgtEl>
                                          <p:spTgt spid="87052"/>
                                        </p:tgtEl>
                                        <p:attrNameLst>
                                          <p:attrName>ppt_w</p:attrName>
                                        </p:attrNameLst>
                                      </p:cBhvr>
                                      <p:tavLst>
                                        <p:tav tm="0">
                                          <p:val>
                                            <p:fltVal val="0"/>
                                          </p:val>
                                        </p:tav>
                                        <p:tav tm="100000">
                                          <p:val>
                                            <p:strVal val="#ppt_w"/>
                                          </p:val>
                                        </p:tav>
                                      </p:tavLst>
                                    </p:anim>
                                    <p:anim calcmode="lin" valueType="num">
                                      <p:cBhvr>
                                        <p:cTn id="34" dur="500" fill="hold"/>
                                        <p:tgtEl>
                                          <p:spTgt spid="87052"/>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87048"/>
                                        </p:tgtEl>
                                        <p:attrNameLst>
                                          <p:attrName>style.visibility</p:attrName>
                                        </p:attrNameLst>
                                      </p:cBhvr>
                                      <p:to>
                                        <p:strVal val="visible"/>
                                      </p:to>
                                    </p:set>
                                    <p:anim calcmode="lin" valueType="num">
                                      <p:cBhvr>
                                        <p:cTn id="39" dur="500" fill="hold"/>
                                        <p:tgtEl>
                                          <p:spTgt spid="87048"/>
                                        </p:tgtEl>
                                        <p:attrNameLst>
                                          <p:attrName>ppt_w</p:attrName>
                                        </p:attrNameLst>
                                      </p:cBhvr>
                                      <p:tavLst>
                                        <p:tav tm="0">
                                          <p:val>
                                            <p:fltVal val="0"/>
                                          </p:val>
                                        </p:tav>
                                        <p:tav tm="100000">
                                          <p:val>
                                            <p:strVal val="#ppt_w"/>
                                          </p:val>
                                        </p:tav>
                                      </p:tavLst>
                                    </p:anim>
                                    <p:anim calcmode="lin" valueType="num">
                                      <p:cBhvr>
                                        <p:cTn id="40" dur="500" fill="hold"/>
                                        <p:tgtEl>
                                          <p:spTgt spid="87048"/>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nodeType="clickEffect">
                                  <p:stCondLst>
                                    <p:cond delay="0"/>
                                  </p:stCondLst>
                                  <p:childTnLst>
                                    <p:set>
                                      <p:cBhvr>
                                        <p:cTn id="44" dur="1" fill="hold">
                                          <p:stCondLst>
                                            <p:cond delay="0"/>
                                          </p:stCondLst>
                                        </p:cTn>
                                        <p:tgtEl>
                                          <p:spTgt spid="87045"/>
                                        </p:tgtEl>
                                        <p:attrNameLst>
                                          <p:attrName>style.visibility</p:attrName>
                                        </p:attrNameLst>
                                      </p:cBhvr>
                                      <p:to>
                                        <p:strVal val="visible"/>
                                      </p:to>
                                    </p:set>
                                    <p:anim calcmode="lin" valueType="num">
                                      <p:cBhvr>
                                        <p:cTn id="45" dur="500" fill="hold"/>
                                        <p:tgtEl>
                                          <p:spTgt spid="87045"/>
                                        </p:tgtEl>
                                        <p:attrNameLst>
                                          <p:attrName>ppt_w</p:attrName>
                                        </p:attrNameLst>
                                      </p:cBhvr>
                                      <p:tavLst>
                                        <p:tav tm="0">
                                          <p:val>
                                            <p:fltVal val="0"/>
                                          </p:val>
                                        </p:tav>
                                        <p:tav tm="100000">
                                          <p:val>
                                            <p:strVal val="#ppt_w"/>
                                          </p:val>
                                        </p:tav>
                                      </p:tavLst>
                                    </p:anim>
                                    <p:anim calcmode="lin" valueType="num">
                                      <p:cBhvr>
                                        <p:cTn id="46" dur="500" fill="hold"/>
                                        <p:tgtEl>
                                          <p:spTgt spid="87045"/>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87043"/>
                                        </p:tgtEl>
                                        <p:attrNameLst>
                                          <p:attrName>style.visibility</p:attrName>
                                        </p:attrNameLst>
                                      </p:cBhvr>
                                      <p:to>
                                        <p:strVal val="visible"/>
                                      </p:to>
                                    </p:set>
                                    <p:anim calcmode="lin" valueType="num">
                                      <p:cBhvr>
                                        <p:cTn id="51" dur="500" fill="hold"/>
                                        <p:tgtEl>
                                          <p:spTgt spid="87043"/>
                                        </p:tgtEl>
                                        <p:attrNameLst>
                                          <p:attrName>ppt_w</p:attrName>
                                        </p:attrNameLst>
                                      </p:cBhvr>
                                      <p:tavLst>
                                        <p:tav tm="0">
                                          <p:val>
                                            <p:fltVal val="0"/>
                                          </p:val>
                                        </p:tav>
                                        <p:tav tm="100000">
                                          <p:val>
                                            <p:strVal val="#ppt_w"/>
                                          </p:val>
                                        </p:tav>
                                      </p:tavLst>
                                    </p:anim>
                                    <p:anim calcmode="lin" valueType="num">
                                      <p:cBhvr>
                                        <p:cTn id="52" dur="500" fill="hold"/>
                                        <p:tgtEl>
                                          <p:spTgt spid="87043"/>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7119"/>
                                        </p:tgtEl>
                                        <p:attrNameLst>
                                          <p:attrName>style.visibility</p:attrName>
                                        </p:attrNameLst>
                                      </p:cBhvr>
                                      <p:to>
                                        <p:strVal val="visible"/>
                                      </p:to>
                                    </p:set>
                                    <p:animEffect transition="in" filter="wipe(down)">
                                      <p:cBhvr>
                                        <p:cTn id="57" dur="500"/>
                                        <p:tgtEl>
                                          <p:spTgt spid="871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87042"/>
                                        </p:tgtEl>
                                        <p:attrNameLst>
                                          <p:attrName>style.visibility</p:attrName>
                                        </p:attrNameLst>
                                      </p:cBhvr>
                                      <p:to>
                                        <p:strVal val="visible"/>
                                      </p:to>
                                    </p:set>
                                    <p:anim calcmode="lin" valueType="num">
                                      <p:cBhvr>
                                        <p:cTn id="62" dur="500" fill="hold"/>
                                        <p:tgtEl>
                                          <p:spTgt spid="87042"/>
                                        </p:tgtEl>
                                        <p:attrNameLst>
                                          <p:attrName>ppt_w</p:attrName>
                                        </p:attrNameLst>
                                      </p:cBhvr>
                                      <p:tavLst>
                                        <p:tav tm="0">
                                          <p:val>
                                            <p:fltVal val="0"/>
                                          </p:val>
                                        </p:tav>
                                        <p:tav tm="100000">
                                          <p:val>
                                            <p:strVal val="#ppt_w"/>
                                          </p:val>
                                        </p:tav>
                                      </p:tavLst>
                                    </p:anim>
                                    <p:anim calcmode="lin" valueType="num">
                                      <p:cBhvr>
                                        <p:cTn id="63" dur="500" fill="hold"/>
                                        <p:tgtEl>
                                          <p:spTgt spid="87042"/>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87120"/>
                                        </p:tgtEl>
                                        <p:attrNameLst>
                                          <p:attrName>style.visibility</p:attrName>
                                        </p:attrNameLst>
                                      </p:cBhvr>
                                      <p:to>
                                        <p:strVal val="visible"/>
                                      </p:to>
                                    </p:set>
                                    <p:animEffect transition="in" filter="wipe(down)">
                                      <p:cBhvr>
                                        <p:cTn id="68" dur="500"/>
                                        <p:tgtEl>
                                          <p:spTgt spid="87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nimBg="1"/>
      <p:bldP spid="87043" grpId="0" animBg="1"/>
      <p:bldP spid="87115" grpId="0" animBg="1"/>
      <p:bldP spid="87116" grpId="0" animBg="1"/>
      <p:bldP spid="87117" grpId="0" animBg="1"/>
      <p:bldP spid="87118" grpId="0" animBg="1"/>
      <p:bldP spid="87119" grpId="0" animBg="1"/>
      <p:bldP spid="871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extLst>
              <p:ext uri="{D42A27DB-BD31-4B8C-83A1-F6EECF244321}">
                <p14:modId xmlns:p14="http://schemas.microsoft.com/office/powerpoint/2010/main" val="890566876"/>
              </p:ext>
            </p:extLst>
          </p:nvPr>
        </p:nvGraphicFramePr>
        <p:xfrm>
          <a:off x="590550" y="3425825"/>
          <a:ext cx="5176838" cy="1428750"/>
        </p:xfrm>
        <a:graphic>
          <a:graphicData uri="http://schemas.openxmlformats.org/presentationml/2006/ole">
            <mc:AlternateContent xmlns:mc="http://schemas.openxmlformats.org/markup-compatibility/2006">
              <mc:Choice xmlns:v="urn:schemas-microsoft-com:vml" Requires="v">
                <p:oleObj spid="_x0000_s17022" name="Equation" r:id="rId4" imgW="2476500" imgH="762000" progId="">
                  <p:embed/>
                </p:oleObj>
              </mc:Choice>
              <mc:Fallback>
                <p:oleObj name="Equation" r:id="rId4" imgW="2476500" imgH="762000" progId="">
                  <p:embed/>
                  <p:pic>
                    <p:nvPicPr>
                      <p:cNvPr id="0" name="Picture 6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3425825"/>
                        <a:ext cx="5176838"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5" name="Object 3"/>
          <p:cNvGraphicFramePr>
            <a:graphicFrameLocks noChangeAspect="1"/>
          </p:cNvGraphicFramePr>
          <p:nvPr/>
        </p:nvGraphicFramePr>
        <p:xfrm>
          <a:off x="624417" y="1600202"/>
          <a:ext cx="5088467" cy="1800225"/>
        </p:xfrm>
        <a:graphic>
          <a:graphicData uri="http://schemas.openxmlformats.org/presentationml/2006/ole">
            <mc:AlternateContent xmlns:mc="http://schemas.openxmlformats.org/markup-compatibility/2006">
              <mc:Choice xmlns:v="urn:schemas-microsoft-com:vml" Requires="v">
                <p:oleObj spid="_x0000_s17023" name="公式" r:id="rId6" imgW="1993900" imgH="939800" progId="">
                  <p:embed/>
                </p:oleObj>
              </mc:Choice>
              <mc:Fallback>
                <p:oleObj name="公式" r:id="rId6" imgW="1993900" imgH="939800" progId="">
                  <p:embed/>
                  <p:pic>
                    <p:nvPicPr>
                      <p:cNvPr id="0" name="Picture 6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417" y="1600202"/>
                        <a:ext cx="5088467"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6" name="Object 4"/>
          <p:cNvGraphicFramePr>
            <a:graphicFrameLocks noChangeAspect="1"/>
          </p:cNvGraphicFramePr>
          <p:nvPr/>
        </p:nvGraphicFramePr>
        <p:xfrm>
          <a:off x="554569" y="727076"/>
          <a:ext cx="4119033" cy="720725"/>
        </p:xfrm>
        <a:graphic>
          <a:graphicData uri="http://schemas.openxmlformats.org/presentationml/2006/ole">
            <mc:AlternateContent xmlns:mc="http://schemas.openxmlformats.org/markup-compatibility/2006">
              <mc:Choice xmlns:v="urn:schemas-microsoft-com:vml" Requires="v">
                <p:oleObj spid="_x0000_s17024" name="公式" r:id="rId8" imgW="1434477" imgH="406224" progId="">
                  <p:embed/>
                </p:oleObj>
              </mc:Choice>
              <mc:Fallback>
                <p:oleObj name="公式" r:id="rId8" imgW="1434477" imgH="406224" progId="">
                  <p:embed/>
                  <p:pic>
                    <p:nvPicPr>
                      <p:cNvPr id="0" name="Picture 6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569" y="727076"/>
                        <a:ext cx="4119033"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5"/>
          <p:cNvGraphicFramePr>
            <a:graphicFrameLocks noChangeAspect="1"/>
          </p:cNvGraphicFramePr>
          <p:nvPr/>
        </p:nvGraphicFramePr>
        <p:xfrm>
          <a:off x="6671735" y="188915"/>
          <a:ext cx="4265084" cy="720725"/>
        </p:xfrm>
        <a:graphic>
          <a:graphicData uri="http://schemas.openxmlformats.org/presentationml/2006/ole">
            <mc:AlternateContent xmlns:mc="http://schemas.openxmlformats.org/markup-compatibility/2006">
              <mc:Choice xmlns:v="urn:schemas-microsoft-com:vml" Requires="v">
                <p:oleObj spid="_x0000_s17025" name="公式" r:id="rId10" imgW="1485255" imgH="406224" progId="">
                  <p:embed/>
                </p:oleObj>
              </mc:Choice>
              <mc:Fallback>
                <p:oleObj name="公式" r:id="rId10" imgW="1485255" imgH="406224" progId="">
                  <p:embed/>
                  <p:pic>
                    <p:nvPicPr>
                      <p:cNvPr id="0" name="Picture 6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1735" y="188915"/>
                        <a:ext cx="4265084"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8" name="Object 6"/>
          <p:cNvGraphicFramePr>
            <a:graphicFrameLocks noChangeAspect="1"/>
          </p:cNvGraphicFramePr>
          <p:nvPr/>
        </p:nvGraphicFramePr>
        <p:xfrm>
          <a:off x="6576485" y="908052"/>
          <a:ext cx="5154083" cy="1800225"/>
        </p:xfrm>
        <a:graphic>
          <a:graphicData uri="http://schemas.openxmlformats.org/presentationml/2006/ole">
            <mc:AlternateContent xmlns:mc="http://schemas.openxmlformats.org/markup-compatibility/2006">
              <mc:Choice xmlns:v="urn:schemas-microsoft-com:vml" Requires="v">
                <p:oleObj spid="_x0000_s17026" name="公式" r:id="rId12" imgW="2019300" imgH="939800" progId="">
                  <p:embed/>
                </p:oleObj>
              </mc:Choice>
              <mc:Fallback>
                <p:oleObj name="公式" r:id="rId12" imgW="2019300" imgH="939800" progId="">
                  <p:embed/>
                  <p:pic>
                    <p:nvPicPr>
                      <p:cNvPr id="0" name="Picture 6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6485" y="908052"/>
                        <a:ext cx="5154083"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7"/>
          <p:cNvGraphicFramePr>
            <a:graphicFrameLocks noChangeAspect="1"/>
          </p:cNvGraphicFramePr>
          <p:nvPr/>
        </p:nvGraphicFramePr>
        <p:xfrm>
          <a:off x="6864352" y="2636841"/>
          <a:ext cx="4656667" cy="809625"/>
        </p:xfrm>
        <a:graphic>
          <a:graphicData uri="http://schemas.openxmlformats.org/presentationml/2006/ole">
            <mc:AlternateContent xmlns:mc="http://schemas.openxmlformats.org/markup-compatibility/2006">
              <mc:Choice xmlns:v="urn:schemas-microsoft-com:vml" Requires="v">
                <p:oleObj spid="_x0000_s17027" name="公式" r:id="rId14" imgW="1816100" imgH="431800" progId="">
                  <p:embed/>
                </p:oleObj>
              </mc:Choice>
              <mc:Fallback>
                <p:oleObj name="公式" r:id="rId14" imgW="1816100" imgH="431800" progId="">
                  <p:embed/>
                  <p:pic>
                    <p:nvPicPr>
                      <p:cNvPr id="0" name="Picture 6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64352" y="2636841"/>
                        <a:ext cx="465666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0" name="Object 8"/>
          <p:cNvGraphicFramePr>
            <a:graphicFrameLocks noChangeAspect="1"/>
          </p:cNvGraphicFramePr>
          <p:nvPr/>
        </p:nvGraphicFramePr>
        <p:xfrm>
          <a:off x="6849533" y="3500440"/>
          <a:ext cx="1619251" cy="1362075"/>
        </p:xfrm>
        <a:graphic>
          <a:graphicData uri="http://schemas.openxmlformats.org/presentationml/2006/ole">
            <mc:AlternateContent xmlns:mc="http://schemas.openxmlformats.org/markup-compatibility/2006">
              <mc:Choice xmlns:v="urn:schemas-microsoft-com:vml" Requires="v">
                <p:oleObj spid="_x0000_s17028" name="公式" r:id="rId16" imgW="634725" imgH="710891" progId="">
                  <p:embed/>
                </p:oleObj>
              </mc:Choice>
              <mc:Fallback>
                <p:oleObj name="公式" r:id="rId16" imgW="634725" imgH="710891" progId="">
                  <p:embed/>
                  <p:pic>
                    <p:nvPicPr>
                      <p:cNvPr id="0" name="Picture 6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9533" y="3500440"/>
                        <a:ext cx="1619251"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1" name="Object 9"/>
          <p:cNvGraphicFramePr>
            <a:graphicFrameLocks noChangeAspect="1"/>
          </p:cNvGraphicFramePr>
          <p:nvPr/>
        </p:nvGraphicFramePr>
        <p:xfrm>
          <a:off x="8401051" y="3500440"/>
          <a:ext cx="1943100" cy="1362075"/>
        </p:xfrm>
        <a:graphic>
          <a:graphicData uri="http://schemas.openxmlformats.org/presentationml/2006/ole">
            <mc:AlternateContent xmlns:mc="http://schemas.openxmlformats.org/markup-compatibility/2006">
              <mc:Choice xmlns:v="urn:schemas-microsoft-com:vml" Requires="v">
                <p:oleObj spid="_x0000_s17029" name="公式" r:id="rId18" imgW="761669" imgH="710891" progId="">
                  <p:embed/>
                </p:oleObj>
              </mc:Choice>
              <mc:Fallback>
                <p:oleObj name="公式" r:id="rId18" imgW="761669" imgH="710891" progId="">
                  <p:embed/>
                  <p:pic>
                    <p:nvPicPr>
                      <p:cNvPr id="0" name="Picture 6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01051" y="3500440"/>
                        <a:ext cx="1943100"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2" name="Object 10"/>
          <p:cNvGraphicFramePr>
            <a:graphicFrameLocks noChangeAspect="1"/>
          </p:cNvGraphicFramePr>
          <p:nvPr/>
        </p:nvGraphicFramePr>
        <p:xfrm>
          <a:off x="6754286" y="4797428"/>
          <a:ext cx="2702983" cy="428625"/>
        </p:xfrm>
        <a:graphic>
          <a:graphicData uri="http://schemas.openxmlformats.org/presentationml/2006/ole">
            <mc:AlternateContent xmlns:mc="http://schemas.openxmlformats.org/markup-compatibility/2006">
              <mc:Choice xmlns:v="urn:schemas-microsoft-com:vml" Requires="v">
                <p:oleObj spid="_x0000_s17030" name="公式" r:id="rId20" imgW="1054100" imgH="228600" progId="">
                  <p:embed/>
                </p:oleObj>
              </mc:Choice>
              <mc:Fallback>
                <p:oleObj name="公式" r:id="rId20" imgW="1054100" imgH="228600" progId="">
                  <p:embed/>
                  <p:pic>
                    <p:nvPicPr>
                      <p:cNvPr id="0" name="Picture 6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54286" y="4797428"/>
                        <a:ext cx="270298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3" name="Object 11"/>
          <p:cNvGraphicFramePr>
            <a:graphicFrameLocks noChangeAspect="1"/>
          </p:cNvGraphicFramePr>
          <p:nvPr/>
        </p:nvGraphicFramePr>
        <p:xfrm>
          <a:off x="6576486" y="5300663"/>
          <a:ext cx="3727449" cy="438151"/>
        </p:xfrm>
        <a:graphic>
          <a:graphicData uri="http://schemas.openxmlformats.org/presentationml/2006/ole">
            <mc:AlternateContent xmlns:mc="http://schemas.openxmlformats.org/markup-compatibility/2006">
              <mc:Choice xmlns:v="urn:schemas-microsoft-com:vml" Requires="v">
                <p:oleObj spid="_x0000_s17031" name="公式" r:id="rId22" imgW="1460500" imgH="228600" progId="">
                  <p:embed/>
                </p:oleObj>
              </mc:Choice>
              <mc:Fallback>
                <p:oleObj name="公式" r:id="rId22" imgW="1460500" imgH="228600" progId="">
                  <p:embed/>
                  <p:pic>
                    <p:nvPicPr>
                      <p:cNvPr id="0" name="Picture 63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76486" y="5300663"/>
                        <a:ext cx="3727449" cy="438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4" name="Object 12"/>
          <p:cNvGraphicFramePr>
            <a:graphicFrameLocks noChangeAspect="1"/>
          </p:cNvGraphicFramePr>
          <p:nvPr/>
        </p:nvGraphicFramePr>
        <p:xfrm>
          <a:off x="6671736" y="5734050"/>
          <a:ext cx="1716617" cy="438151"/>
        </p:xfrm>
        <a:graphic>
          <a:graphicData uri="http://schemas.openxmlformats.org/presentationml/2006/ole">
            <mc:AlternateContent xmlns:mc="http://schemas.openxmlformats.org/markup-compatibility/2006">
              <mc:Choice xmlns:v="urn:schemas-microsoft-com:vml" Requires="v">
                <p:oleObj spid="_x0000_s17032" name="公式" r:id="rId24" imgW="672808" imgH="228501" progId="">
                  <p:embed/>
                </p:oleObj>
              </mc:Choice>
              <mc:Fallback>
                <p:oleObj name="公式" r:id="rId24" imgW="672808" imgH="228501" progId="">
                  <p:embed/>
                  <p:pic>
                    <p:nvPicPr>
                      <p:cNvPr id="0" name="Picture 6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71736" y="5734050"/>
                        <a:ext cx="1716617" cy="438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5" name="Object 13"/>
          <p:cNvGraphicFramePr>
            <a:graphicFrameLocks noChangeAspect="1"/>
          </p:cNvGraphicFramePr>
          <p:nvPr/>
        </p:nvGraphicFramePr>
        <p:xfrm>
          <a:off x="431802" y="5105400"/>
          <a:ext cx="5281084" cy="1295400"/>
        </p:xfrm>
        <a:graphic>
          <a:graphicData uri="http://schemas.openxmlformats.org/presentationml/2006/ole">
            <mc:AlternateContent xmlns:mc="http://schemas.openxmlformats.org/markup-compatibility/2006">
              <mc:Choice xmlns:v="urn:schemas-microsoft-com:vml" Requires="v">
                <p:oleObj spid="_x0000_s17033" name="公式" r:id="rId26" imgW="1320227" imgH="571252" progId="">
                  <p:embed/>
                </p:oleObj>
              </mc:Choice>
              <mc:Fallback>
                <p:oleObj name="公式" r:id="rId26" imgW="1320227" imgH="571252" progId="">
                  <p:embed/>
                  <p:pic>
                    <p:nvPicPr>
                      <p:cNvPr id="0" name="Picture 63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1802" y="5105400"/>
                        <a:ext cx="5281084" cy="1295400"/>
                      </a:xfrm>
                      <a:prstGeom prst="rect">
                        <a:avLst/>
                      </a:prstGeom>
                      <a:solidFill>
                        <a:srgbClr val="CCFFCC"/>
                      </a:solid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2812348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animEffect transition="in" filter="wipe(left)">
                                      <p:cBhvr>
                                        <p:cTn id="19" dur="500"/>
                                        <p:tgtEl>
                                          <p:spTgt spid="952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95241"/>
                                        </p:tgtEl>
                                        <p:attrNameLst>
                                          <p:attrName>style.visibility</p:attrName>
                                        </p:attrNameLst>
                                      </p:cBhvr>
                                      <p:to>
                                        <p:strVal val="visible"/>
                                      </p:to>
                                    </p:set>
                                    <p:animEffect transition="in" filter="wipe(up)">
                                      <p:cBhvr>
                                        <p:cTn id="24" dur="500"/>
                                        <p:tgtEl>
                                          <p:spTgt spid="952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524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524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5244"/>
                                        </p:tgtEl>
                                        <p:attrNameLst>
                                          <p:attrName>style.visibility</p:attrName>
                                        </p:attrNameLst>
                                      </p:cBhvr>
                                      <p:to>
                                        <p:strVal val="visible"/>
                                      </p:to>
                                    </p:set>
                                    <p:animEffect transition="in" filter="wipe(left)">
                                      <p:cBhvr>
                                        <p:cTn id="37" dur="500"/>
                                        <p:tgtEl>
                                          <p:spTgt spid="95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5245"/>
                                        </p:tgtEl>
                                        <p:attrNameLst>
                                          <p:attrName>style.visibility</p:attrName>
                                        </p:attrNameLst>
                                      </p:cBhvr>
                                      <p:to>
                                        <p:strVal val="visible"/>
                                      </p:to>
                                    </p:set>
                                    <p:animEffect transition="in" filter="blinds(horizontal)">
                                      <p:cBhvr>
                                        <p:cTn id="42" dur="500"/>
                                        <p:tgtEl>
                                          <p:spTgt spid="9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2225" y="2420888"/>
            <a:ext cx="12192000" cy="27241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628EE3"/>
              </a:solidFill>
            </a:endParaRPr>
          </a:p>
        </p:txBody>
      </p:sp>
      <p:sp>
        <p:nvSpPr>
          <p:cNvPr id="18" name="矩形 4"/>
          <p:cNvSpPr>
            <a:spLocks noChangeArrowheads="1"/>
          </p:cNvSpPr>
          <p:nvPr/>
        </p:nvSpPr>
        <p:spPr bwMode="auto">
          <a:xfrm>
            <a:off x="2893258" y="3228965"/>
            <a:ext cx="636103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6600" b="1" dirty="0" smtClean="0">
                <a:solidFill>
                  <a:schemeClr val="bg1"/>
                </a:solidFill>
                <a:latin typeface="微软雅黑" pitchFamily="34" charset="-122"/>
                <a:ea typeface="微软雅黑" pitchFamily="34" charset="-122"/>
              </a:rPr>
              <a:t>第四节 影子价格</a:t>
            </a:r>
            <a:endParaRPr lang="zh-CN" altLang="en-US" sz="72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9273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911424" y="1449388"/>
            <a:ext cx="1065718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defRPr/>
            </a:pPr>
            <a:r>
              <a:rPr kumimoji="0" lang="zh-CN" altLang="en-US" sz="2400" dirty="0">
                <a:latin typeface="微软雅黑" panose="020B0503020204020204" pitchFamily="34" charset="-122"/>
                <a:ea typeface="微软雅黑" panose="020B0503020204020204" pitchFamily="34" charset="-122"/>
              </a:rPr>
              <a:t>在单纯形法的每步迭代中，目标函数z=C</a:t>
            </a:r>
            <a:r>
              <a:rPr kumimoji="0" lang="zh-CN" altLang="en-US" sz="2400" baseline="-25000" dirty="0">
                <a:latin typeface="微软雅黑" panose="020B0503020204020204" pitchFamily="34" charset="-122"/>
                <a:ea typeface="微软雅黑" panose="020B0503020204020204" pitchFamily="34" charset="-122"/>
              </a:rPr>
              <a:t>B</a:t>
            </a:r>
            <a:r>
              <a:rPr kumimoji="0" lang="zh-CN" altLang="en-US" sz="2400" dirty="0">
                <a:latin typeface="微软雅黑" panose="020B0503020204020204" pitchFamily="34" charset="-122"/>
                <a:ea typeface="微软雅黑" panose="020B0503020204020204" pitchFamily="34" charset="-122"/>
              </a:rPr>
              <a:t>B</a:t>
            </a:r>
            <a:r>
              <a:rPr kumimoji="0" lang="zh-CN" altLang="en-US" sz="2400" baseline="30000" dirty="0">
                <a:latin typeface="微软雅黑" panose="020B0503020204020204" pitchFamily="34" charset="-122"/>
                <a:ea typeface="微软雅黑" panose="020B0503020204020204" pitchFamily="34" charset="-122"/>
              </a:rPr>
              <a:t>-1</a:t>
            </a:r>
            <a:r>
              <a:rPr kumimoji="0" lang="zh-CN" altLang="en-US" sz="2400" dirty="0">
                <a:latin typeface="微软雅黑" panose="020B0503020204020204" pitchFamily="34" charset="-122"/>
                <a:ea typeface="微软雅黑" panose="020B0503020204020204" pitchFamily="34" charset="-122"/>
              </a:rPr>
              <a:t>b和检验数C</a:t>
            </a:r>
            <a:r>
              <a:rPr kumimoji="0" lang="zh-CN" altLang="en-US" sz="2400" baseline="-25000" dirty="0">
                <a:latin typeface="微软雅黑" panose="020B0503020204020204" pitchFamily="34" charset="-122"/>
                <a:ea typeface="微软雅黑" panose="020B0503020204020204" pitchFamily="34" charset="-122"/>
              </a:rPr>
              <a:t>N</a:t>
            </a:r>
            <a:r>
              <a:rPr kumimoji="0" lang="zh-CN" altLang="en-US" sz="2400" dirty="0">
                <a:latin typeface="微软雅黑" panose="020B0503020204020204" pitchFamily="34" charset="-122"/>
                <a:ea typeface="微软雅黑" panose="020B0503020204020204" pitchFamily="34" charset="-122"/>
              </a:rPr>
              <a:t>-C</a:t>
            </a:r>
            <a:r>
              <a:rPr kumimoji="0" lang="zh-CN" altLang="en-US" sz="2400" baseline="-25000" dirty="0">
                <a:latin typeface="微软雅黑" panose="020B0503020204020204" pitchFamily="34" charset="-122"/>
                <a:ea typeface="微软雅黑" panose="020B0503020204020204" pitchFamily="34" charset="-122"/>
              </a:rPr>
              <a:t>B</a:t>
            </a:r>
            <a:r>
              <a:rPr kumimoji="0" lang="zh-CN" altLang="en-US" sz="2400" dirty="0">
                <a:latin typeface="微软雅黑" panose="020B0503020204020204" pitchFamily="34" charset="-122"/>
                <a:ea typeface="微软雅黑" panose="020B0503020204020204" pitchFamily="34" charset="-122"/>
              </a:rPr>
              <a:t>B</a:t>
            </a:r>
            <a:r>
              <a:rPr kumimoji="0" lang="zh-CN" altLang="en-US" sz="2400" baseline="30000" dirty="0">
                <a:latin typeface="微软雅黑" panose="020B0503020204020204" pitchFamily="34" charset="-122"/>
                <a:ea typeface="微软雅黑" panose="020B0503020204020204" pitchFamily="34" charset="-122"/>
              </a:rPr>
              <a:t>-1</a:t>
            </a:r>
            <a:r>
              <a:rPr kumimoji="0" lang="zh-CN" altLang="en-US" sz="2400" dirty="0">
                <a:latin typeface="微软雅黑" panose="020B0503020204020204" pitchFamily="34" charset="-122"/>
                <a:ea typeface="微软雅黑" panose="020B0503020204020204" pitchFamily="34" charset="-122"/>
              </a:rPr>
              <a:t>N</a:t>
            </a:r>
          </a:p>
          <a:p>
            <a:pPr eaLnBrk="1" hangingPunct="1">
              <a:spcBef>
                <a:spcPct val="50000"/>
              </a:spcBef>
              <a:buFontTx/>
              <a:buNone/>
              <a:defRPr/>
            </a:pPr>
            <a:r>
              <a:rPr kumimoji="0" lang="zh-CN" altLang="en-US" sz="2400" dirty="0" smtClean="0">
                <a:latin typeface="微软雅黑" panose="020B0503020204020204" pitchFamily="34" charset="-122"/>
                <a:ea typeface="微软雅黑" panose="020B0503020204020204" pitchFamily="34" charset="-122"/>
              </a:rPr>
              <a:t>都</a:t>
            </a:r>
            <a:r>
              <a:rPr kumimoji="0" lang="zh-CN" altLang="en-US" sz="2400" dirty="0">
                <a:latin typeface="微软雅黑" panose="020B0503020204020204" pitchFamily="34" charset="-122"/>
                <a:ea typeface="微软雅黑" panose="020B0503020204020204" pitchFamily="34" charset="-122"/>
              </a:rPr>
              <a:t>有一个</a:t>
            </a:r>
            <a:r>
              <a:rPr kumimoji="0" lang="zh-CN" altLang="en-US" sz="2400" b="1" dirty="0">
                <a:solidFill>
                  <a:schemeClr val="accent2"/>
                </a:solidFill>
                <a:latin typeface="微软雅黑" panose="020B0503020204020204" pitchFamily="34" charset="-122"/>
                <a:ea typeface="微软雅黑" panose="020B0503020204020204" pitchFamily="34" charset="-122"/>
              </a:rPr>
              <a:t>乘子Y=C</a:t>
            </a:r>
            <a:r>
              <a:rPr kumimoji="0" lang="zh-CN" altLang="en-US" sz="2400" b="1" baseline="-25000" dirty="0">
                <a:solidFill>
                  <a:schemeClr val="accent2"/>
                </a:solidFill>
                <a:latin typeface="微软雅黑" panose="020B0503020204020204" pitchFamily="34" charset="-122"/>
                <a:ea typeface="微软雅黑" panose="020B0503020204020204" pitchFamily="34" charset="-122"/>
              </a:rPr>
              <a:t>B</a:t>
            </a:r>
            <a:r>
              <a:rPr kumimoji="0" lang="zh-CN" altLang="en-US" sz="2400" b="1" dirty="0">
                <a:solidFill>
                  <a:schemeClr val="accent2"/>
                </a:solidFill>
                <a:latin typeface="微软雅黑" panose="020B0503020204020204" pitchFamily="34" charset="-122"/>
                <a:ea typeface="微软雅黑" panose="020B0503020204020204" pitchFamily="34" charset="-122"/>
              </a:rPr>
              <a:t>B</a:t>
            </a:r>
            <a:r>
              <a:rPr kumimoji="0" lang="zh-CN" altLang="en-US" sz="2400" b="1" baseline="30000" dirty="0">
                <a:solidFill>
                  <a:schemeClr val="accent2"/>
                </a:solidFill>
                <a:latin typeface="微软雅黑" panose="020B0503020204020204" pitchFamily="34" charset="-122"/>
                <a:ea typeface="微软雅黑" panose="020B0503020204020204" pitchFamily="34" charset="-122"/>
              </a:rPr>
              <a:t>-1</a:t>
            </a:r>
            <a:r>
              <a:rPr kumimoji="0" lang="zh-CN" altLang="en-US" sz="2400" dirty="0">
                <a:latin typeface="微软雅黑" panose="020B0503020204020204" pitchFamily="34" charset="-122"/>
                <a:ea typeface="微软雅黑" panose="020B0503020204020204" pitchFamily="34" charset="-122"/>
              </a:rPr>
              <a:t>, Y的经济学意义是什么？</a:t>
            </a:r>
          </a:p>
        </p:txBody>
      </p:sp>
      <p:grpSp>
        <p:nvGrpSpPr>
          <p:cNvPr id="8195" name="Group 5"/>
          <p:cNvGrpSpPr>
            <a:grpSpLocks/>
          </p:cNvGrpSpPr>
          <p:nvPr/>
        </p:nvGrpSpPr>
        <p:grpSpPr bwMode="auto">
          <a:xfrm>
            <a:off x="1047751" y="-406400"/>
            <a:ext cx="9667875" cy="1690688"/>
            <a:chOff x="0" y="0"/>
            <a:chExt cx="5124704" cy="911788"/>
          </a:xfrm>
        </p:grpSpPr>
        <p:sp>
          <p:nvSpPr>
            <p:cNvPr id="7173" name="矩形 1"/>
            <p:cNvSpPr>
              <a:spLocks noChangeArrowheads="1"/>
            </p:cNvSpPr>
            <p:nvPr/>
          </p:nvSpPr>
          <p:spPr bwMode="auto">
            <a:xfrm>
              <a:off x="663940" y="200336"/>
              <a:ext cx="4460764" cy="511115"/>
            </a:xfrm>
            <a:prstGeom prst="rect">
              <a:avLst/>
            </a:prstGeom>
            <a:gradFill rotWithShape="1">
              <a:gsLst>
                <a:gs pos="0">
                  <a:srgbClr val="BFBFBF"/>
                </a:gs>
                <a:gs pos="100000">
                  <a:srgbClr val="BFBFB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buFont typeface="Arial" charset="0"/>
                <a:buNone/>
                <a:defRPr/>
              </a:pPr>
              <a:endParaRPr lang="zh-CN" altLang="en-US">
                <a:solidFill>
                  <a:srgbClr val="FFFFFF"/>
                </a:solidFill>
                <a:latin typeface="宋体" charset="0"/>
                <a:ea typeface="宋体" charset="0"/>
                <a:sym typeface="宋体" charset="0"/>
              </a:endParaRPr>
            </a:p>
          </p:txBody>
        </p:sp>
        <p:sp>
          <p:nvSpPr>
            <p:cNvPr id="7174" name="椭圆 2"/>
            <p:cNvSpPr>
              <a:spLocks noChangeArrowheads="1"/>
            </p:cNvSpPr>
            <p:nvPr/>
          </p:nvSpPr>
          <p:spPr bwMode="auto">
            <a:xfrm>
              <a:off x="0" y="0"/>
              <a:ext cx="912180" cy="911788"/>
            </a:xfrm>
            <a:prstGeom prst="ellipse">
              <a:avLst/>
            </a:prstGeom>
            <a:solidFill>
              <a:srgbClr val="BFBFBF"/>
            </a:solidFill>
            <a:ln w="76200">
              <a:solidFill>
                <a:srgbClr val="287ED3"/>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buFont typeface="Arial" panose="020B0604020202020204" pitchFamily="34" charset="0"/>
                <a:buNone/>
                <a:defRPr/>
              </a:pPr>
              <a:r>
                <a:rPr lang="zh-CN" altLang="en-US" sz="4400" b="1">
                  <a:solidFill>
                    <a:srgbClr val="287ED3"/>
                  </a:solidFill>
                  <a:latin typeface="Calibri" pitchFamily="34" charset="0"/>
                  <a:sym typeface="Calibri" pitchFamily="34" charset="0"/>
                </a:rPr>
                <a:t>4</a:t>
              </a:r>
              <a:endParaRPr lang="zh-CN" altLang="en-US"/>
            </a:p>
          </p:txBody>
        </p:sp>
      </p:grpSp>
      <p:sp>
        <p:nvSpPr>
          <p:cNvPr id="7172" name="文本框 4"/>
          <p:cNvSpPr>
            <a:spLocks noChangeArrowheads="1"/>
          </p:cNvSpPr>
          <p:nvPr/>
        </p:nvSpPr>
        <p:spPr bwMode="auto">
          <a:xfrm>
            <a:off x="2940051" y="188913"/>
            <a:ext cx="74771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spAutoFit/>
          </a:bodyPr>
          <a:lstStyle/>
          <a:p>
            <a:pPr>
              <a:buFont typeface="Arial" panose="020B0604020202020204" pitchFamily="34" charset="0"/>
              <a:buNone/>
              <a:defRPr/>
            </a:pPr>
            <a:r>
              <a:rPr lang="zh-CN" altLang="en-US" sz="2800" b="1">
                <a:solidFill>
                  <a:srgbClr val="000000"/>
                </a:solidFill>
                <a:latin typeface="微软雅黑" pitchFamily="34" charset="-122"/>
                <a:ea typeface="微软雅黑" pitchFamily="34" charset="-122"/>
                <a:sym typeface="微软雅黑" pitchFamily="34" charset="-122"/>
              </a:rPr>
              <a:t>对偶问题的经济解释</a:t>
            </a:r>
            <a:r>
              <a:rPr lang="zh-CN" altLang="en-US" sz="2800" b="1">
                <a:solidFill>
                  <a:srgbClr val="000000"/>
                </a:solidFill>
                <a:ea typeface="微软雅黑" pitchFamily="34" charset="-122"/>
                <a:sym typeface="微软雅黑" pitchFamily="34" charset="-122"/>
              </a:rPr>
              <a:t>——</a:t>
            </a:r>
            <a:r>
              <a:rPr lang="zh-CN" altLang="en-US" sz="2800" b="1">
                <a:solidFill>
                  <a:srgbClr val="000000"/>
                </a:solidFill>
                <a:latin typeface="微软雅黑" pitchFamily="34" charset="-122"/>
                <a:ea typeface="微软雅黑" pitchFamily="34" charset="-122"/>
                <a:sym typeface="微软雅黑" pitchFamily="34" charset="-122"/>
              </a:rPr>
              <a:t>影子价格</a:t>
            </a:r>
          </a:p>
        </p:txBody>
      </p:sp>
      <p:sp>
        <p:nvSpPr>
          <p:cNvPr id="7" name="Rectangle 2"/>
          <p:cNvSpPr>
            <a:spLocks noChangeArrowheads="1"/>
          </p:cNvSpPr>
          <p:nvPr/>
        </p:nvSpPr>
        <p:spPr bwMode="auto">
          <a:xfrm>
            <a:off x="2279651" y="3775448"/>
            <a:ext cx="5688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eaLnBrk="1" hangingPunct="1">
              <a:buFont typeface="Arial" panose="020B0604020202020204" pitchFamily="34" charset="0"/>
              <a:buNone/>
              <a:defRPr/>
            </a:pPr>
            <a:r>
              <a:rPr lang="zh-TW" altLang="en-US" sz="2400" b="1" dirty="0">
                <a:latin typeface="Times New Roman" pitchFamily="18" charset="0"/>
              </a:rPr>
              <a:t>考虑一对对称的对偶问题</a:t>
            </a:r>
          </a:p>
        </p:txBody>
      </p:sp>
      <p:graphicFrame>
        <p:nvGraphicFramePr>
          <p:cNvPr id="8" name="Object 4"/>
          <p:cNvGraphicFramePr>
            <a:graphicFrameLocks noChangeAspect="1"/>
          </p:cNvGraphicFramePr>
          <p:nvPr>
            <p:extLst>
              <p:ext uri="{D42A27DB-BD31-4B8C-83A1-F6EECF244321}">
                <p14:modId xmlns:p14="http://schemas.microsoft.com/office/powerpoint/2010/main" val="2216199002"/>
              </p:ext>
            </p:extLst>
          </p:nvPr>
        </p:nvGraphicFramePr>
        <p:xfrm>
          <a:off x="2855913" y="4308699"/>
          <a:ext cx="2252662" cy="1349375"/>
        </p:xfrm>
        <a:graphic>
          <a:graphicData uri="http://schemas.openxmlformats.org/presentationml/2006/ole">
            <mc:AlternateContent xmlns:mc="http://schemas.openxmlformats.org/markup-compatibility/2006">
              <mc:Choice xmlns:v="urn:schemas-microsoft-com:vml" Requires="v">
                <p:oleObj spid="_x0000_s56332" name="Equation" r:id="rId3" imgW="1040040" imgH="600840" progId="">
                  <p:embed/>
                </p:oleObj>
              </mc:Choice>
              <mc:Fallback>
                <p:oleObj name="Equation" r:id="rId3" imgW="1040040" imgH="60084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4308699"/>
                        <a:ext cx="2252662"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681468250"/>
              </p:ext>
            </p:extLst>
          </p:nvPr>
        </p:nvGraphicFramePr>
        <p:xfrm>
          <a:off x="5592763" y="4308698"/>
          <a:ext cx="2303462" cy="1352550"/>
        </p:xfrm>
        <a:graphic>
          <a:graphicData uri="http://schemas.openxmlformats.org/presentationml/2006/ole">
            <mc:AlternateContent xmlns:mc="http://schemas.openxmlformats.org/markup-compatibility/2006">
              <mc:Choice xmlns:v="urn:schemas-microsoft-com:vml" Requires="v">
                <p:oleObj spid="_x0000_s56333" name="Equation" r:id="rId5" imgW="1067400" imgH="600840" progId="">
                  <p:embed/>
                </p:oleObj>
              </mc:Choice>
              <mc:Fallback>
                <p:oleObj name="Equation" r:id="rId5" imgW="1067400" imgH="600840" progId="">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2763" y="4308698"/>
                        <a:ext cx="2303462"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76833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矩形 13"/>
          <p:cNvSpPr>
            <a:spLocks noRot="1" noChangeAspect="1" noMove="1" noResize="1" noEditPoints="1" noAdjustHandles="1" noChangeArrowheads="1" noChangeShapeType="1" noTextEdit="1"/>
          </p:cNvSpPr>
          <p:nvPr/>
        </p:nvSpPr>
        <p:spPr>
          <a:xfrm>
            <a:off x="1343472" y="1628800"/>
            <a:ext cx="9126298" cy="3463769"/>
          </a:xfrm>
          <a:prstGeom prst="rect">
            <a:avLst/>
          </a:prstGeom>
          <a:blipFill rotWithShape="1">
            <a:blip r:embed="rId3" cstate="print"/>
            <a:stretch>
              <a:fillRect l="-1002" b="-1232"/>
            </a:stretch>
          </a:blipFill>
        </p:spPr>
        <p:txBody>
          <a:bodyPr/>
          <a:lstStyle/>
          <a:p>
            <a:r>
              <a:rPr lang="zh-CN" altLang="en-US">
                <a:solidFill>
                  <a:srgbClr val="000000"/>
                </a:solidFill>
              </a:rPr>
              <a:t> </a:t>
            </a:r>
          </a:p>
        </p:txBody>
      </p:sp>
      <p:grpSp>
        <p:nvGrpSpPr>
          <p:cNvPr id="24" name="组合 23"/>
          <p:cNvGrpSpPr/>
          <p:nvPr/>
        </p:nvGrpSpPr>
        <p:grpSpPr>
          <a:xfrm>
            <a:off x="0" y="283716"/>
            <a:ext cx="8112224" cy="814064"/>
            <a:chOff x="0" y="342900"/>
            <a:chExt cx="7600370" cy="723900"/>
          </a:xfrm>
        </p:grpSpPr>
        <p:sp>
          <p:nvSpPr>
            <p:cNvPr id="25" name="矩形 24"/>
            <p:cNvSpPr/>
            <p:nvPr/>
          </p:nvSpPr>
          <p:spPr>
            <a:xfrm>
              <a:off x="0" y="342900"/>
              <a:ext cx="760037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1"/>
            <p:cNvSpPr>
              <a:spLocks noChangeArrowheads="1"/>
            </p:cNvSpPr>
            <p:nvPr/>
          </p:nvSpPr>
          <p:spPr bwMode="auto">
            <a:xfrm>
              <a:off x="520700" y="474663"/>
              <a:ext cx="1903155"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整体掌握步骤</a:t>
              </a:r>
              <a:endParaRPr lang="zh-CN" altLang="en-US" sz="2400" dirty="0">
                <a:solidFill>
                  <a:schemeClr val="bg1"/>
                </a:solidFill>
              </a:endParaRPr>
            </a:p>
          </p:txBody>
        </p:sp>
      </p:grpSp>
      <p:cxnSp>
        <p:nvCxnSpPr>
          <p:cNvPr id="3" name="直接箭头连接符 2"/>
          <p:cNvCxnSpPr/>
          <p:nvPr/>
        </p:nvCxnSpPr>
        <p:spPr>
          <a:xfrm>
            <a:off x="1775520" y="2204865"/>
            <a:ext cx="0" cy="1155820"/>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22517" y="2342211"/>
            <a:ext cx="3312368" cy="853567"/>
          </a:xfrm>
          <a:prstGeom prst="rect">
            <a:avLst/>
          </a:prstGeom>
          <a:noFill/>
        </p:spPr>
        <p:txBody>
          <a:bodyPr wrap="square" rtlCol="0">
            <a:spAutoFit/>
          </a:bodyPr>
          <a:lstStyle/>
          <a:p>
            <a:pPr>
              <a:lnSpc>
                <a:spcPct val="130000"/>
              </a:lnSpc>
            </a:pPr>
            <a:r>
              <a:rPr lang="zh-CN" altLang="en-US" sz="2000" dirty="0">
                <a:solidFill>
                  <a:srgbClr val="000000"/>
                </a:solidFill>
                <a:latin typeface="+mj-ea"/>
                <a:ea typeface="+mj-ea"/>
              </a:rPr>
              <a:t>①观察发现统一规律</a:t>
            </a:r>
            <a:endParaRPr lang="en-US" altLang="zh-CN" sz="2000" dirty="0">
              <a:solidFill>
                <a:srgbClr val="000000"/>
              </a:solidFill>
              <a:latin typeface="+mj-ea"/>
              <a:ea typeface="+mj-ea"/>
            </a:endParaRPr>
          </a:p>
          <a:p>
            <a:pPr>
              <a:lnSpc>
                <a:spcPct val="130000"/>
              </a:lnSpc>
            </a:pPr>
            <a:r>
              <a:rPr lang="zh-CN" altLang="en-US" sz="2000" dirty="0">
                <a:solidFill>
                  <a:srgbClr val="000000"/>
                </a:solidFill>
                <a:latin typeface="+mj-ea"/>
                <a:ea typeface="+mj-ea"/>
              </a:rPr>
              <a:t>②进行逐一过程探索</a:t>
            </a:r>
          </a:p>
        </p:txBody>
      </p:sp>
    </p:spTree>
    <p:extLst>
      <p:ext uri="{BB962C8B-B14F-4D97-AF65-F5344CB8AC3E}">
        <p14:creationId xmlns:p14="http://schemas.microsoft.com/office/powerpoint/2010/main" val="1998511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03" name="Object 3"/>
          <p:cNvGraphicFramePr>
            <a:graphicFrameLocks noChangeAspect="1"/>
          </p:cNvGraphicFramePr>
          <p:nvPr>
            <p:extLst>
              <p:ext uri="{D42A27DB-BD31-4B8C-83A1-F6EECF244321}">
                <p14:modId xmlns:p14="http://schemas.microsoft.com/office/powerpoint/2010/main" val="3362864891"/>
              </p:ext>
            </p:extLst>
          </p:nvPr>
        </p:nvGraphicFramePr>
        <p:xfrm>
          <a:off x="3792539" y="1890861"/>
          <a:ext cx="4103687" cy="1120775"/>
        </p:xfrm>
        <a:graphic>
          <a:graphicData uri="http://schemas.openxmlformats.org/presentationml/2006/ole">
            <mc:AlternateContent xmlns:mc="http://schemas.openxmlformats.org/markup-compatibility/2006">
              <mc:Choice xmlns:v="urn:schemas-microsoft-com:vml" Requires="v">
                <p:oleObj spid="_x0000_s46125" name="Equation" r:id="rId4" imgW="1637589" imgH="444307" progId="">
                  <p:embed/>
                </p:oleObj>
              </mc:Choice>
              <mc:Fallback>
                <p:oleObj name="Equation" r:id="rId4" imgW="1637589" imgH="444307"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9" y="1890861"/>
                        <a:ext cx="4103687"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06" name="Rectangle 6"/>
          <p:cNvSpPr>
            <a:spLocks noChangeArrowheads="1"/>
          </p:cNvSpPr>
          <p:nvPr/>
        </p:nvSpPr>
        <p:spPr bwMode="auto">
          <a:xfrm>
            <a:off x="2027239" y="889176"/>
            <a:ext cx="8245475"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eaLnBrk="1" hangingPunct="1">
              <a:lnSpc>
                <a:spcPct val="150000"/>
              </a:lnSpc>
              <a:buFont typeface="Arial" panose="020B0604020202020204" pitchFamily="34" charset="0"/>
              <a:buNone/>
              <a:defRPr/>
            </a:pPr>
            <a:r>
              <a:rPr lang="zh-CN" altLang="en-US" sz="2400" b="1" dirty="0">
                <a:latin typeface="Times New Roman" pitchFamily="18" charset="0"/>
              </a:rPr>
              <a:t>从对偶问题的基本性质可知，当</a:t>
            </a:r>
            <a:r>
              <a:rPr lang="en-US" altLang="zh-CN" sz="2400" b="1" dirty="0">
                <a:latin typeface="Times New Roman" pitchFamily="18" charset="0"/>
              </a:rPr>
              <a:t>(P)</a:t>
            </a:r>
            <a:r>
              <a:rPr lang="zh-CN" altLang="en-US" sz="2400" b="1" dirty="0">
                <a:latin typeface="Times New Roman" pitchFamily="18" charset="0"/>
              </a:rPr>
              <a:t>问题求得最优解 </a:t>
            </a:r>
            <a:r>
              <a:rPr lang="en-US" altLang="zh-CN" sz="2400" b="1" i="1" dirty="0">
                <a:latin typeface="Times New Roman" pitchFamily="18" charset="0"/>
              </a:rPr>
              <a:t>x</a:t>
            </a:r>
            <a:r>
              <a:rPr lang="en-US" altLang="zh-CN" sz="2400" b="1" dirty="0">
                <a:latin typeface="Times New Roman" pitchFamily="18" charset="0"/>
              </a:rPr>
              <a:t>* </a:t>
            </a:r>
            <a:r>
              <a:rPr lang="zh-CN" altLang="en-US" sz="2400" b="1" dirty="0">
                <a:latin typeface="Times New Roman" pitchFamily="18" charset="0"/>
              </a:rPr>
              <a:t>时，</a:t>
            </a:r>
            <a:r>
              <a:rPr lang="en-US" altLang="zh-CN" sz="2400" b="1" dirty="0">
                <a:latin typeface="Times New Roman" pitchFamily="18" charset="0"/>
              </a:rPr>
              <a:t>(D)</a:t>
            </a:r>
            <a:r>
              <a:rPr lang="zh-CN" altLang="en-US" sz="2400" b="1" dirty="0">
                <a:latin typeface="Times New Roman" pitchFamily="18" charset="0"/>
              </a:rPr>
              <a:t>问题也得到最优解 </a:t>
            </a:r>
            <a:r>
              <a:rPr lang="en-US" altLang="zh-CN" sz="2400" b="1" i="1" dirty="0">
                <a:latin typeface="Times New Roman" pitchFamily="18" charset="0"/>
              </a:rPr>
              <a:t>y</a:t>
            </a:r>
            <a:r>
              <a:rPr lang="en-US" altLang="zh-CN" sz="2400" b="1" dirty="0">
                <a:latin typeface="Times New Roman" pitchFamily="18" charset="0"/>
              </a:rPr>
              <a:t>*</a:t>
            </a:r>
            <a:r>
              <a:rPr lang="zh-CN" altLang="en-US" sz="2400" b="1" dirty="0">
                <a:solidFill>
                  <a:srgbClr val="FF0000"/>
                </a:solidFill>
                <a:latin typeface="Times New Roman" pitchFamily="18" charset="0"/>
              </a:rPr>
              <a:t>（对偶定律）</a:t>
            </a:r>
          </a:p>
        </p:txBody>
      </p:sp>
      <p:sp>
        <p:nvSpPr>
          <p:cNvPr id="409607" name="Rectangle 7"/>
          <p:cNvSpPr>
            <a:spLocks noChangeArrowheads="1"/>
          </p:cNvSpPr>
          <p:nvPr/>
        </p:nvSpPr>
        <p:spPr bwMode="auto">
          <a:xfrm>
            <a:off x="2279650" y="2089446"/>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eaLnBrk="1" hangingPunct="1">
              <a:buFont typeface="Arial" charset="0"/>
              <a:buNone/>
              <a:defRPr/>
            </a:pPr>
            <a:r>
              <a:rPr lang="zh-CN" altLang="en-US" sz="2400" b="1">
                <a:latin typeface="Times New Roman" charset="0"/>
                <a:ea typeface="宋体" charset="0"/>
              </a:rPr>
              <a:t>且有</a:t>
            </a:r>
            <a:endParaRPr lang="zh-TW" altLang="en-US" sz="2400" b="1">
              <a:latin typeface="Times New Roman" charset="0"/>
              <a:ea typeface="宋体" charset="0"/>
            </a:endParaRPr>
          </a:p>
        </p:txBody>
      </p:sp>
      <p:graphicFrame>
        <p:nvGraphicFramePr>
          <p:cNvPr id="409608" name="Object 8"/>
          <p:cNvGraphicFramePr>
            <a:graphicFrameLocks noChangeAspect="1"/>
          </p:cNvGraphicFramePr>
          <p:nvPr>
            <p:extLst>
              <p:ext uri="{D42A27DB-BD31-4B8C-83A1-F6EECF244321}">
                <p14:modId xmlns:p14="http://schemas.microsoft.com/office/powerpoint/2010/main" val="3701027886"/>
              </p:ext>
            </p:extLst>
          </p:nvPr>
        </p:nvGraphicFramePr>
        <p:xfrm>
          <a:off x="7392144" y="2849860"/>
          <a:ext cx="1150938" cy="968375"/>
        </p:xfrm>
        <a:graphic>
          <a:graphicData uri="http://schemas.openxmlformats.org/presentationml/2006/ole">
            <mc:AlternateContent xmlns:mc="http://schemas.openxmlformats.org/markup-compatibility/2006">
              <mc:Choice xmlns:v="urn:schemas-microsoft-com:vml" Requires="v">
                <p:oleObj spid="_x0000_s46126" name="Equation" r:id="rId6" imgW="545863" imgH="457002" progId="">
                  <p:embed/>
                </p:oleObj>
              </mc:Choice>
              <mc:Fallback>
                <p:oleObj name="Equation" r:id="rId6" imgW="545863" imgH="457002" progId="">
                  <p:embed/>
                  <p:pic>
                    <p:nvPicPr>
                      <p:cNvPr id="0"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2144" y="2849860"/>
                        <a:ext cx="1150938"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09" name="Rectangle 9"/>
          <p:cNvSpPr>
            <a:spLocks noChangeArrowheads="1"/>
          </p:cNvSpPr>
          <p:nvPr/>
        </p:nvSpPr>
        <p:spPr bwMode="auto">
          <a:xfrm>
            <a:off x="2279651" y="3097510"/>
            <a:ext cx="3095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eaLnBrk="1" hangingPunct="1">
              <a:buFont typeface="Arial" panose="020B0604020202020204" pitchFamily="34" charset="0"/>
              <a:buNone/>
              <a:defRPr/>
            </a:pPr>
            <a:r>
              <a:rPr lang="zh-TW" altLang="en-US" sz="2400" b="1">
                <a:latin typeface="Times New Roman" pitchFamily="18" charset="0"/>
              </a:rPr>
              <a:t>在上式中对</a:t>
            </a:r>
            <a:r>
              <a:rPr lang="zh-TW" altLang="zh-CN" sz="2400" b="1">
                <a:latin typeface="Times New Roman" pitchFamily="18" charset="0"/>
              </a:rPr>
              <a:t> </a:t>
            </a:r>
            <a:r>
              <a:rPr lang="en-US" altLang="zh-TW" sz="2400" b="1" i="1">
                <a:latin typeface="Times New Roman" pitchFamily="18" charset="0"/>
              </a:rPr>
              <a:t>z</a:t>
            </a:r>
            <a:r>
              <a:rPr lang="en-US" altLang="zh-CN" sz="2400" b="1" i="1">
                <a:latin typeface="Times New Roman" pitchFamily="18" charset="0"/>
              </a:rPr>
              <a:t> </a:t>
            </a:r>
            <a:r>
              <a:rPr lang="zh-TW" altLang="en-US" sz="2400" b="1">
                <a:latin typeface="Times New Roman" pitchFamily="18" charset="0"/>
              </a:rPr>
              <a:t>求</a:t>
            </a:r>
          </a:p>
        </p:txBody>
      </p:sp>
      <p:graphicFrame>
        <p:nvGraphicFramePr>
          <p:cNvPr id="409610" name="Object 10"/>
          <p:cNvGraphicFramePr>
            <a:graphicFrameLocks noChangeAspect="1"/>
          </p:cNvGraphicFramePr>
          <p:nvPr>
            <p:extLst>
              <p:ext uri="{D42A27DB-BD31-4B8C-83A1-F6EECF244321}">
                <p14:modId xmlns:p14="http://schemas.microsoft.com/office/powerpoint/2010/main" val="2924913976"/>
              </p:ext>
            </p:extLst>
          </p:nvPr>
        </p:nvGraphicFramePr>
        <p:xfrm>
          <a:off x="4845050" y="2434650"/>
          <a:ext cx="387350" cy="619125"/>
        </p:xfrm>
        <a:graphic>
          <a:graphicData uri="http://schemas.openxmlformats.org/presentationml/2006/ole">
            <mc:AlternateContent xmlns:mc="http://schemas.openxmlformats.org/markup-compatibility/2006">
              <mc:Choice xmlns:v="urn:schemas-microsoft-com:vml" Requires="v">
                <p:oleObj spid="_x0000_s46127" name="Equation" r:id="rId8" imgW="139700" imgH="228600" progId="">
                  <p:embed/>
                </p:oleObj>
              </mc:Choice>
              <mc:Fallback>
                <p:oleObj name="Equation" r:id="rId8" imgW="139700" imgH="228600" progId="">
                  <p:embed/>
                  <p:pic>
                    <p:nvPicPr>
                      <p:cNvPr id="0" name="Picture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5050" y="2434650"/>
                        <a:ext cx="38735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11" name="Rectangle 11"/>
          <p:cNvSpPr>
            <a:spLocks noChangeArrowheads="1"/>
          </p:cNvSpPr>
          <p:nvPr/>
        </p:nvSpPr>
        <p:spPr bwMode="auto">
          <a:xfrm>
            <a:off x="5087939" y="3068935"/>
            <a:ext cx="3024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eaLnBrk="1" hangingPunct="1">
              <a:buFont typeface="Arial" panose="020B0604020202020204" pitchFamily="34" charset="0"/>
              <a:buNone/>
              <a:defRPr/>
            </a:pPr>
            <a:r>
              <a:rPr lang="zh-TW" altLang="en-US" sz="2400" b="1">
                <a:latin typeface="Times New Roman" pitchFamily="18" charset="0"/>
              </a:rPr>
              <a:t>的偏导数，得</a:t>
            </a:r>
            <a:r>
              <a:rPr lang="zh-CN" altLang="en-US" sz="2400" b="1">
                <a:latin typeface="Times New Roman" pitchFamily="18" charset="0"/>
              </a:rPr>
              <a:t>：</a:t>
            </a:r>
          </a:p>
        </p:txBody>
      </p:sp>
      <p:graphicFrame>
        <p:nvGraphicFramePr>
          <p:cNvPr id="409612" name="Object 12"/>
          <p:cNvGraphicFramePr>
            <a:graphicFrameLocks noChangeAspect="1"/>
          </p:cNvGraphicFramePr>
          <p:nvPr>
            <p:extLst>
              <p:ext uri="{D42A27DB-BD31-4B8C-83A1-F6EECF244321}">
                <p14:modId xmlns:p14="http://schemas.microsoft.com/office/powerpoint/2010/main" val="3879654117"/>
              </p:ext>
            </p:extLst>
          </p:nvPr>
        </p:nvGraphicFramePr>
        <p:xfrm>
          <a:off x="3503613" y="3645198"/>
          <a:ext cx="493712" cy="649287"/>
        </p:xfrm>
        <a:graphic>
          <a:graphicData uri="http://schemas.openxmlformats.org/presentationml/2006/ole">
            <mc:AlternateContent xmlns:mc="http://schemas.openxmlformats.org/markup-compatibility/2006">
              <mc:Choice xmlns:v="urn:schemas-microsoft-com:vml" Requires="v">
                <p:oleObj spid="_x0000_s46128" name="公式" r:id="rId10" imgW="177646" imgH="241091" progId="">
                  <p:embed/>
                </p:oleObj>
              </mc:Choice>
              <mc:Fallback>
                <p:oleObj name="公式" r:id="rId10" imgW="177646" imgH="241091" progId="">
                  <p:embed/>
                  <p:pic>
                    <p:nvPicPr>
                      <p:cNvPr id="0" name="Picture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3613" y="3645198"/>
                        <a:ext cx="493712"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13" name="Rectangle 13"/>
          <p:cNvSpPr>
            <a:spLocks noChangeArrowheads="1"/>
          </p:cNvSpPr>
          <p:nvPr/>
        </p:nvSpPr>
        <p:spPr bwMode="auto">
          <a:xfrm>
            <a:off x="3935760" y="3716783"/>
            <a:ext cx="6551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eaLnBrk="1" hangingPunct="1">
              <a:buFont typeface="Arial" panose="020B0604020202020204" pitchFamily="34" charset="0"/>
              <a:buNone/>
              <a:defRPr/>
            </a:pPr>
            <a:r>
              <a:rPr lang="zh-TW" altLang="en-US" sz="2400" b="1" dirty="0">
                <a:latin typeface="Times New Roman" pitchFamily="18" charset="0"/>
              </a:rPr>
              <a:t>的值相当于在资源得到最优利用的</a:t>
            </a:r>
            <a:r>
              <a:rPr lang="zh-TW" altLang="en-US" sz="2400" b="1" dirty="0" smtClean="0">
                <a:latin typeface="Times New Roman" pitchFamily="18" charset="0"/>
              </a:rPr>
              <a:t>生产</a:t>
            </a:r>
            <a:r>
              <a:rPr lang="zh-CN" altLang="en-US" sz="2400" b="1" dirty="0" smtClean="0">
                <a:latin typeface="Times New Roman" pitchFamily="18" charset="0"/>
              </a:rPr>
              <a:t>条件下</a:t>
            </a:r>
            <a:endParaRPr lang="zh-TW" altLang="en-US" sz="2400" b="1" dirty="0">
              <a:latin typeface="Times New Roman" pitchFamily="18" charset="0"/>
            </a:endParaRPr>
          </a:p>
        </p:txBody>
      </p:sp>
      <p:graphicFrame>
        <p:nvGraphicFramePr>
          <p:cNvPr id="409614" name="Object 14"/>
          <p:cNvGraphicFramePr>
            <a:graphicFrameLocks noChangeAspect="1"/>
          </p:cNvGraphicFramePr>
          <p:nvPr>
            <p:extLst>
              <p:ext uri="{D42A27DB-BD31-4B8C-83A1-F6EECF244321}">
                <p14:modId xmlns:p14="http://schemas.microsoft.com/office/powerpoint/2010/main" val="2747133148"/>
              </p:ext>
            </p:extLst>
          </p:nvPr>
        </p:nvGraphicFramePr>
        <p:xfrm>
          <a:off x="3503712" y="4250035"/>
          <a:ext cx="387350" cy="619125"/>
        </p:xfrm>
        <a:graphic>
          <a:graphicData uri="http://schemas.openxmlformats.org/presentationml/2006/ole">
            <mc:AlternateContent xmlns:mc="http://schemas.openxmlformats.org/markup-compatibility/2006">
              <mc:Choice xmlns:v="urn:schemas-microsoft-com:vml" Requires="v">
                <p:oleObj spid="_x0000_s46129" name="公式" r:id="rId12" imgW="139700" imgH="228600" progId="">
                  <p:embed/>
                </p:oleObj>
              </mc:Choice>
              <mc:Fallback>
                <p:oleObj name="公式" r:id="rId12" imgW="139700" imgH="228600" progId="">
                  <p:embed/>
                  <p:pic>
                    <p:nvPicPr>
                      <p:cNvPr id="0" name="Picture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3712" y="4250035"/>
                        <a:ext cx="38735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15" name="Rectangle 15"/>
          <p:cNvSpPr>
            <a:spLocks noChangeArrowheads="1"/>
          </p:cNvSpPr>
          <p:nvPr/>
        </p:nvSpPr>
        <p:spPr bwMode="auto">
          <a:xfrm>
            <a:off x="3863752" y="4307334"/>
            <a:ext cx="6048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eaLnBrk="1" hangingPunct="1">
              <a:buFont typeface="Arial" panose="020B0604020202020204" pitchFamily="34" charset="0"/>
              <a:buNone/>
              <a:defRPr/>
            </a:pPr>
            <a:r>
              <a:rPr lang="zh-TW" altLang="en-US" sz="2400" b="1" dirty="0">
                <a:latin typeface="Times New Roman" pitchFamily="18" charset="0"/>
              </a:rPr>
              <a:t>每增加一个单位时目标函数</a:t>
            </a:r>
            <a:r>
              <a:rPr lang="en-US" altLang="zh-TW" sz="2400" b="1" i="1" dirty="0">
                <a:latin typeface="Times New Roman" pitchFamily="18" charset="0"/>
              </a:rPr>
              <a:t>z</a:t>
            </a:r>
            <a:r>
              <a:rPr lang="zh-TW" altLang="en-US" sz="2400" b="1" dirty="0">
                <a:latin typeface="Times New Roman" pitchFamily="18" charset="0"/>
              </a:rPr>
              <a:t>的增量，</a:t>
            </a:r>
          </a:p>
        </p:txBody>
      </p:sp>
      <p:sp>
        <p:nvSpPr>
          <p:cNvPr id="409616" name="Rectangle 16"/>
          <p:cNvSpPr>
            <a:spLocks noChangeArrowheads="1"/>
          </p:cNvSpPr>
          <p:nvPr/>
        </p:nvSpPr>
        <p:spPr bwMode="auto">
          <a:xfrm>
            <a:off x="2279651" y="3718222"/>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buFont typeface="Arial" panose="020B0604020202020204" pitchFamily="34" charset="0"/>
              <a:buNone/>
              <a:defRPr/>
            </a:pPr>
            <a:r>
              <a:rPr lang="zh-TW" altLang="en-US" sz="2400" b="1">
                <a:latin typeface="Times New Roman" pitchFamily="18" charset="0"/>
              </a:rPr>
              <a:t>这说明</a:t>
            </a:r>
            <a:endParaRPr lang="zh-CN" altLang="en-US" sz="2400" b="1">
              <a:latin typeface="Times New Roman" pitchFamily="18" charset="0"/>
            </a:endParaRPr>
          </a:p>
        </p:txBody>
      </p:sp>
      <p:sp>
        <p:nvSpPr>
          <p:cNvPr id="18" name="内容占位符 2"/>
          <p:cNvSpPr>
            <a:spLocks noGrp="1"/>
          </p:cNvSpPr>
          <p:nvPr>
            <p:ph idx="1"/>
          </p:nvPr>
        </p:nvSpPr>
        <p:spPr>
          <a:xfrm>
            <a:off x="623392" y="4954161"/>
            <a:ext cx="10834777" cy="1427167"/>
          </a:xfrm>
        </p:spPr>
        <p:txBody>
          <a:bodyPr>
            <a:normAutofit/>
          </a:bodyPr>
          <a:lstStyle/>
          <a:p>
            <a:pPr eaLnBrk="1" hangingPunct="1">
              <a:lnSpc>
                <a:spcPct val="150000"/>
              </a:lnSpc>
            </a:pPr>
            <a:r>
              <a:rPr lang="zh-CN" altLang="en-US" dirty="0" smtClean="0"/>
              <a:t>    的值代表对第</a:t>
            </a:r>
            <a:r>
              <a:rPr lang="en-US" altLang="zh-CN" dirty="0" err="1" smtClean="0"/>
              <a:t>i</a:t>
            </a:r>
            <a:r>
              <a:rPr lang="zh-CN" altLang="en-US" dirty="0" smtClean="0"/>
              <a:t>种资源的估价，这种价格是针对具体工厂的具体产品而存在的一种特殊价格，称它为</a:t>
            </a:r>
            <a:r>
              <a:rPr lang="zh-CN" altLang="en-US" dirty="0" smtClean="0">
                <a:solidFill>
                  <a:srgbClr val="FF0000"/>
                </a:solidFill>
              </a:rPr>
              <a:t>影子价格</a:t>
            </a:r>
            <a:r>
              <a:rPr lang="zh-CN" altLang="en-US" dirty="0" smtClean="0"/>
              <a:t>。</a:t>
            </a:r>
          </a:p>
        </p:txBody>
      </p:sp>
      <p:graphicFrame>
        <p:nvGraphicFramePr>
          <p:cNvPr id="19" name="Object 12"/>
          <p:cNvGraphicFramePr>
            <a:graphicFrameLocks noChangeAspect="1"/>
          </p:cNvGraphicFramePr>
          <p:nvPr>
            <p:extLst>
              <p:ext uri="{D42A27DB-BD31-4B8C-83A1-F6EECF244321}">
                <p14:modId xmlns:p14="http://schemas.microsoft.com/office/powerpoint/2010/main" val="2093195114"/>
              </p:ext>
            </p:extLst>
          </p:nvPr>
        </p:nvGraphicFramePr>
        <p:xfrm>
          <a:off x="911424" y="4954161"/>
          <a:ext cx="395287" cy="620645"/>
        </p:xfrm>
        <a:graphic>
          <a:graphicData uri="http://schemas.openxmlformats.org/presentationml/2006/ole">
            <mc:AlternateContent xmlns:mc="http://schemas.openxmlformats.org/markup-compatibility/2006">
              <mc:Choice xmlns:v="urn:schemas-microsoft-com:vml" Requires="v">
                <p:oleObj spid="_x0000_s46130" name="公式" r:id="rId13" imgW="177646" imgH="241091" progId="">
                  <p:embed/>
                </p:oleObj>
              </mc:Choice>
              <mc:Fallback>
                <p:oleObj name="公式" r:id="rId13" imgW="177646" imgH="241091" progId="">
                  <p:embed/>
                  <p:pic>
                    <p:nvPicPr>
                      <p:cNvPr id="0" name="Picture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1424" y="4954161"/>
                        <a:ext cx="395287" cy="6206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106156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6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6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096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96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6" grpId="0"/>
      <p:bldP spid="409607" grpId="0"/>
      <p:bldP spid="409609" grpId="0"/>
      <p:bldP spid="409611" grpId="0"/>
      <p:bldP spid="409613" grpId="0"/>
      <p:bldP spid="409615" grpId="0"/>
      <p:bldP spid="4096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2063552" y="1196752"/>
            <a:ext cx="7164387"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lang="en-US" altLang="zh-CN" sz="3600" i="1" dirty="0">
                <a:latin typeface="Times New Roman" panose="02020603050405020304" pitchFamily="18" charset="0"/>
                <a:cs typeface="Times New Roman" panose="02020603050405020304" pitchFamily="18" charset="0"/>
              </a:rPr>
              <a:t>Max z=5x</a:t>
            </a:r>
            <a:r>
              <a:rPr lang="en-US" altLang="zh-CN" sz="3600" i="1" baseline="-250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+4x</a:t>
            </a:r>
            <a:r>
              <a:rPr lang="en-US" altLang="zh-CN" sz="3600" i="1" baseline="-250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+0x</a:t>
            </a:r>
            <a:r>
              <a:rPr lang="en-US" altLang="zh-CN" sz="3600" i="1" baseline="-25000" dirty="0">
                <a:latin typeface="Times New Roman" panose="02020603050405020304" pitchFamily="18" charset="0"/>
                <a:cs typeface="Times New Roman" panose="02020603050405020304" pitchFamily="18" charset="0"/>
              </a:rPr>
              <a:t>3</a:t>
            </a:r>
            <a:r>
              <a:rPr lang="en-US" altLang="zh-CN" sz="3600" i="1" dirty="0">
                <a:latin typeface="Times New Roman" panose="02020603050405020304" pitchFamily="18" charset="0"/>
                <a:cs typeface="Times New Roman" panose="02020603050405020304" pitchFamily="18" charset="0"/>
              </a:rPr>
              <a:t>+0x</a:t>
            </a:r>
            <a:r>
              <a:rPr lang="en-US" altLang="zh-CN" sz="3600" i="1" baseline="-25000" dirty="0">
                <a:latin typeface="Times New Roman" panose="02020603050405020304" pitchFamily="18" charset="0"/>
                <a:cs typeface="Times New Roman" panose="02020603050405020304" pitchFamily="18" charset="0"/>
              </a:rPr>
              <a:t>4</a:t>
            </a:r>
            <a:r>
              <a:rPr lang="en-US" altLang="zh-CN" sz="3600" i="1" dirty="0">
                <a:latin typeface="Times New Roman" panose="02020603050405020304" pitchFamily="18" charset="0"/>
                <a:cs typeface="Times New Roman" panose="02020603050405020304" pitchFamily="18" charset="0"/>
              </a:rPr>
              <a:t>+0x</a:t>
            </a:r>
            <a:r>
              <a:rPr lang="en-US" altLang="zh-CN" sz="3600" i="1" baseline="-25000" dirty="0">
                <a:latin typeface="Times New Roman" panose="02020603050405020304" pitchFamily="18" charset="0"/>
                <a:cs typeface="Times New Roman" panose="02020603050405020304" pitchFamily="18" charset="0"/>
              </a:rPr>
              <a:t>5</a:t>
            </a:r>
            <a:endParaRPr lang="zh-CN" altLang="zh-CN" sz="3600" dirty="0">
              <a:latin typeface="Times New Roman" panose="02020603050405020304" pitchFamily="18" charset="0"/>
              <a:cs typeface="Times New Roman" panose="02020603050405020304" pitchFamily="18" charset="0"/>
            </a:endParaRPr>
          </a:p>
          <a:p>
            <a:pPr eaLnBrk="1" hangingPunct="1">
              <a:spcBef>
                <a:spcPct val="0"/>
              </a:spcBef>
              <a:buFontTx/>
              <a:buNone/>
              <a:defRPr/>
            </a:pPr>
            <a:r>
              <a:rPr lang="en-US" altLang="zh-CN" sz="3600" i="1" dirty="0">
                <a:latin typeface="Times New Roman" panose="02020603050405020304" pitchFamily="18" charset="0"/>
                <a:cs typeface="Times New Roman" panose="02020603050405020304" pitchFamily="18" charset="0"/>
              </a:rPr>
              <a:t>    x</a:t>
            </a:r>
            <a:r>
              <a:rPr lang="en-US" altLang="zh-CN" sz="3600" i="1" baseline="-250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+3x</a:t>
            </a:r>
            <a:r>
              <a:rPr lang="en-US" altLang="zh-CN" sz="3600" i="1" baseline="-250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3</a:t>
            </a:r>
            <a:r>
              <a:rPr lang="en-US" altLang="zh-CN" sz="3600" i="1" dirty="0">
                <a:latin typeface="Times New Roman" panose="02020603050405020304" pitchFamily="18" charset="0"/>
                <a:cs typeface="Times New Roman" panose="02020603050405020304" pitchFamily="18" charset="0"/>
              </a:rPr>
              <a:t>=90</a:t>
            </a:r>
            <a:endParaRPr lang="zh-CN" altLang="zh-CN" sz="3600" dirty="0">
              <a:latin typeface="Times New Roman" panose="02020603050405020304" pitchFamily="18" charset="0"/>
              <a:cs typeface="Times New Roman" panose="02020603050405020304" pitchFamily="18" charset="0"/>
            </a:endParaRPr>
          </a:p>
          <a:p>
            <a:pPr eaLnBrk="1" hangingPunct="1">
              <a:spcBef>
                <a:spcPct val="0"/>
              </a:spcBef>
              <a:buFontTx/>
              <a:buNone/>
              <a:defRPr/>
            </a:pPr>
            <a:r>
              <a:rPr lang="en-US" altLang="zh-CN" sz="3600" i="1" dirty="0">
                <a:latin typeface="Times New Roman" panose="02020603050405020304" pitchFamily="18" charset="0"/>
                <a:cs typeface="Times New Roman" panose="02020603050405020304" pitchFamily="18" charset="0"/>
              </a:rPr>
              <a:t>    2x</a:t>
            </a:r>
            <a:r>
              <a:rPr lang="en-US" altLang="zh-CN" sz="3600" i="1" baseline="-250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4</a:t>
            </a:r>
            <a:r>
              <a:rPr lang="en-US" altLang="zh-CN" sz="3600" i="1" dirty="0">
                <a:latin typeface="Times New Roman" panose="02020603050405020304" pitchFamily="18" charset="0"/>
                <a:cs typeface="Times New Roman" panose="02020603050405020304" pitchFamily="18" charset="0"/>
              </a:rPr>
              <a:t>=80</a:t>
            </a:r>
            <a:endParaRPr lang="zh-CN" altLang="zh-CN" sz="3600" dirty="0">
              <a:latin typeface="Times New Roman" panose="02020603050405020304" pitchFamily="18" charset="0"/>
              <a:cs typeface="Times New Roman" panose="02020603050405020304" pitchFamily="18" charset="0"/>
            </a:endParaRPr>
          </a:p>
          <a:p>
            <a:pPr eaLnBrk="1" hangingPunct="1">
              <a:spcBef>
                <a:spcPct val="0"/>
              </a:spcBef>
              <a:buFontTx/>
              <a:buNone/>
              <a:defRPr/>
            </a:pPr>
            <a:r>
              <a:rPr lang="en-US" altLang="zh-CN" sz="3600" i="1" dirty="0">
                <a:latin typeface="Times New Roman" panose="02020603050405020304" pitchFamily="18" charset="0"/>
                <a:cs typeface="Times New Roman" panose="02020603050405020304" pitchFamily="18" charset="0"/>
              </a:rPr>
              <a:t>    x</a:t>
            </a:r>
            <a:r>
              <a:rPr lang="en-US" altLang="zh-CN" sz="3600" i="1" baseline="-250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5</a:t>
            </a:r>
            <a:r>
              <a:rPr lang="en-US" altLang="zh-CN" sz="3600" i="1" dirty="0">
                <a:latin typeface="Times New Roman" panose="02020603050405020304" pitchFamily="18" charset="0"/>
                <a:cs typeface="Times New Roman" panose="02020603050405020304" pitchFamily="18" charset="0"/>
              </a:rPr>
              <a:t>=45</a:t>
            </a:r>
            <a:endParaRPr lang="zh-CN" altLang="zh-CN" sz="3600" dirty="0">
              <a:latin typeface="Times New Roman" panose="02020603050405020304" pitchFamily="18" charset="0"/>
              <a:cs typeface="Times New Roman" panose="02020603050405020304" pitchFamily="18" charset="0"/>
            </a:endParaRPr>
          </a:p>
          <a:p>
            <a:pPr eaLnBrk="1" hangingPunct="1">
              <a:spcBef>
                <a:spcPct val="0"/>
              </a:spcBef>
              <a:buFontTx/>
              <a:buNone/>
              <a:defRPr/>
            </a:pPr>
            <a:r>
              <a:rPr lang="en-US" altLang="zh-CN" sz="3600" i="1" dirty="0">
                <a:latin typeface="Times New Roman" panose="02020603050405020304" pitchFamily="18" charset="0"/>
                <a:cs typeface="Times New Roman" panose="02020603050405020304" pitchFamily="18" charset="0"/>
              </a:rPr>
              <a:t>    x</a:t>
            </a:r>
            <a:r>
              <a:rPr lang="en-US" altLang="zh-CN" sz="3600" i="1" baseline="-250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3</a:t>
            </a:r>
            <a:r>
              <a:rPr lang="en-US" altLang="zh-CN" sz="3600" i="1" dirty="0">
                <a:latin typeface="Times New Roman" panose="02020603050405020304" pitchFamily="18" charset="0"/>
                <a:cs typeface="Times New Roman" panose="02020603050405020304" pitchFamily="18" charset="0"/>
              </a:rPr>
              <a:t>, x</a:t>
            </a:r>
            <a:r>
              <a:rPr lang="en-US" altLang="zh-CN" sz="3600" i="1" baseline="-25000" dirty="0">
                <a:latin typeface="Times New Roman" panose="02020603050405020304" pitchFamily="18" charset="0"/>
                <a:cs typeface="Times New Roman" panose="02020603050405020304" pitchFamily="18" charset="0"/>
              </a:rPr>
              <a:t>3</a:t>
            </a:r>
            <a:r>
              <a:rPr lang="en-US" altLang="zh-CN" sz="3600" i="1" dirty="0">
                <a:latin typeface="Times New Roman" panose="02020603050405020304" pitchFamily="18" charset="0"/>
                <a:cs typeface="Times New Roman" panose="02020603050405020304" pitchFamily="18" charset="0"/>
              </a:rPr>
              <a:t>, x</a:t>
            </a:r>
            <a:r>
              <a:rPr lang="en-US" altLang="zh-CN" sz="3600" i="1" baseline="-25000" dirty="0">
                <a:latin typeface="Times New Roman" panose="02020603050405020304" pitchFamily="18" charset="0"/>
                <a:cs typeface="Times New Roman" panose="02020603050405020304" pitchFamily="18" charset="0"/>
              </a:rPr>
              <a:t>5</a:t>
            </a:r>
            <a:r>
              <a:rPr lang="en-US" altLang="zh-CN" sz="3600" i="1" dirty="0">
                <a:latin typeface="Times New Roman" panose="02020603050405020304" pitchFamily="18" charset="0"/>
                <a:cs typeface="Times New Roman" panose="02020603050405020304" pitchFamily="18" charset="0"/>
              </a:rPr>
              <a:t>≥0</a:t>
            </a:r>
          </a:p>
          <a:p>
            <a:pPr eaLnBrk="1" hangingPunct="1">
              <a:spcBef>
                <a:spcPct val="0"/>
              </a:spcBef>
              <a:buFontTx/>
              <a:buNone/>
              <a:defRPr/>
            </a:pPr>
            <a:endParaRPr lang="en-US" altLang="zh-CN" sz="3600" i="1" dirty="0">
              <a:latin typeface="Times New Roman" panose="02020603050405020304" pitchFamily="18" charset="0"/>
              <a:cs typeface="Times New Roman" panose="02020603050405020304" pitchFamily="18" charset="0"/>
            </a:endParaRPr>
          </a:p>
          <a:p>
            <a:pPr eaLnBrk="1" hangingPunct="1">
              <a:spcBef>
                <a:spcPct val="0"/>
              </a:spcBef>
              <a:buFontTx/>
              <a:buNone/>
              <a:defRPr/>
            </a:pPr>
            <a:r>
              <a:rPr lang="en-US" altLang="zh-CN" i="1" dirty="0">
                <a:latin typeface="Times New Roman" panose="02020603050405020304" pitchFamily="18" charset="0"/>
                <a:cs typeface="Times New Roman" panose="02020603050405020304" pitchFamily="18" charset="0"/>
              </a:rPr>
              <a:t>X</a:t>
            </a:r>
            <a:r>
              <a:rPr lang="ja-JP" altLang="zh-CN" i="1"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t>
            </a:r>
            <a:r>
              <a:rPr lang="ja-JP" altLang="zh-CN"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35,10,45,0,0</a:t>
            </a:r>
            <a:r>
              <a:rPr lang="ja-JP" altLang="zh-CN" i="1" dirty="0">
                <a:latin typeface="Times New Roman" panose="02020603050405020304" pitchFamily="18" charset="0"/>
                <a:cs typeface="Times New Roman" panose="02020603050405020304" pitchFamily="18" charset="0"/>
              </a:rPr>
              <a:t>）</a:t>
            </a:r>
            <a:r>
              <a:rPr lang="en-US" altLang="zh-CN" i="1" baseline="30000" dirty="0">
                <a:latin typeface="Times New Roman" panose="02020603050405020304" pitchFamily="18" charset="0"/>
                <a:cs typeface="Times New Roman" panose="02020603050405020304" pitchFamily="18" charset="0"/>
              </a:rPr>
              <a:t>T</a:t>
            </a:r>
            <a:endParaRPr lang="zh-CN" altLang="zh-CN" dirty="0">
              <a:latin typeface="Times New Roman" panose="02020603050405020304" pitchFamily="18" charset="0"/>
              <a:cs typeface="Times New Roman" panose="02020603050405020304" pitchFamily="18" charset="0"/>
            </a:endParaRPr>
          </a:p>
          <a:p>
            <a:pPr eaLnBrk="1" hangingPunct="1">
              <a:spcBef>
                <a:spcPct val="0"/>
              </a:spcBef>
              <a:buFontTx/>
              <a:buNone/>
              <a:defRPr/>
            </a:pPr>
            <a:r>
              <a:rPr lang="en-US" altLang="zh-CN" i="1" dirty="0">
                <a:latin typeface="Times New Roman" panose="02020603050405020304" pitchFamily="18" charset="0"/>
                <a:cs typeface="Times New Roman" panose="02020603050405020304" pitchFamily="18" charset="0"/>
              </a:rPr>
              <a:t>Z</a:t>
            </a:r>
            <a:r>
              <a:rPr lang="zh-CN" altLang="zh-CN" i="1"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=215</a:t>
            </a:r>
            <a:endParaRPr lang="zh-CN" altLang="zh-CN" dirty="0">
              <a:latin typeface="Times New Roman" panose="02020603050405020304" pitchFamily="18" charset="0"/>
              <a:cs typeface="Times New Roman" panose="02020603050405020304" pitchFamily="18" charset="0"/>
            </a:endParaRPr>
          </a:p>
          <a:p>
            <a:pPr algn="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p>
        </p:txBody>
      </p:sp>
      <p:sp>
        <p:nvSpPr>
          <p:cNvPr id="3" name="左大括号 2"/>
          <p:cNvSpPr/>
          <p:nvPr/>
        </p:nvSpPr>
        <p:spPr bwMode="auto">
          <a:xfrm>
            <a:off x="2135560" y="2492896"/>
            <a:ext cx="250825" cy="1728787"/>
          </a:xfrm>
          <a:prstGeom prst="leftBrace">
            <a:avLst/>
          </a:prstGeom>
          <a:noFill/>
          <a:ln w="19050" cap="flat" cmpd="sng" algn="ctr">
            <a:solidFill>
              <a:schemeClr val="tx1"/>
            </a:solidFill>
            <a:prstDash val="solid"/>
            <a:round/>
            <a:headEnd type="none" w="med" len="med"/>
            <a:tailEnd type="none" w="med" len="med"/>
          </a:ln>
          <a:effectLst/>
          <a:extLst/>
        </p:spPr>
        <p:txBody>
          <a:bodyPr/>
          <a:lstStyle/>
          <a:p>
            <a:pPr eaLnBrk="1" hangingPunct="1">
              <a:buFont typeface="Arial" charset="0"/>
              <a:buNone/>
              <a:defRPr/>
            </a:pPr>
            <a:endParaRPr lang="zh-CN" altLang="en-US">
              <a:latin typeface="Arial" charset="0"/>
              <a:ea typeface="宋体" charset="0"/>
            </a:endParaRPr>
          </a:p>
        </p:txBody>
      </p:sp>
      <p:sp>
        <p:nvSpPr>
          <p:cNvPr id="5" name="Rectangle 58"/>
          <p:cNvSpPr>
            <a:spLocks noChangeArrowheads="1"/>
          </p:cNvSpPr>
          <p:nvPr/>
        </p:nvSpPr>
        <p:spPr bwMode="auto">
          <a:xfrm>
            <a:off x="1992314" y="333376"/>
            <a:ext cx="8135937" cy="574675"/>
          </a:xfrm>
          <a:prstGeom prst="rect">
            <a:avLst/>
          </a:prstGeom>
          <a:solidFill>
            <a:srgbClr val="6FC2F5"/>
          </a:solidFill>
          <a:ln w="9525">
            <a:solidFill>
              <a:schemeClr val="tx1"/>
            </a:solidFill>
            <a:miter lim="800000"/>
            <a:headEnd/>
            <a:tailEnd/>
          </a:ln>
          <a:effectLst/>
          <a:extLst/>
        </p:spPr>
        <p:txBody>
          <a:bodyPr wrap="none" anchor="ctr"/>
          <a:lstStyle/>
          <a:p>
            <a:pPr eaLnBrk="1" hangingPunct="1">
              <a:buFont typeface="Arial" panose="020B0604020202020204" pitchFamily="34" charset="0"/>
              <a:buNone/>
              <a:defRPr/>
            </a:pPr>
            <a:r>
              <a:rPr lang="zh-CN" altLang="en-US" sz="3200" b="1" dirty="0">
                <a:ea typeface="楷体_GB2312" pitchFamily="1" charset="-122"/>
              </a:rPr>
              <a:t>影子价格</a:t>
            </a:r>
            <a:r>
              <a:rPr lang="zh-CN" altLang="en-US" sz="3200" b="1" dirty="0" smtClean="0">
                <a:ea typeface="楷体_GB2312" pitchFamily="1" charset="-122"/>
              </a:rPr>
              <a:t>的单纯形法</a:t>
            </a:r>
            <a:endParaRPr lang="zh-CN" altLang="en-US" sz="3200" b="1" dirty="0">
              <a:ea typeface="楷体_GB2312" pitchFamily="1" charset="-122"/>
            </a:endParaRPr>
          </a:p>
        </p:txBody>
      </p:sp>
    </p:spTree>
    <p:extLst>
      <p:ext uri="{BB962C8B-B14F-4D97-AF65-F5344CB8AC3E}">
        <p14:creationId xmlns:p14="http://schemas.microsoft.com/office/powerpoint/2010/main" val="1675308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850" y="512763"/>
          <a:ext cx="8459785" cy="5795960"/>
        </p:xfrm>
        <a:graphic>
          <a:graphicData uri="http://schemas.openxmlformats.org/drawingml/2006/table">
            <a:tbl>
              <a:tblPr firstRow="1" firstCol="1" bandRow="1">
                <a:tableStyleId>{5C22544A-7EE6-4342-B048-85BDC9FD1C3A}</a:tableStyleId>
              </a:tblPr>
              <a:tblGrid>
                <a:gridCol w="939182">
                  <a:extLst>
                    <a:ext uri="{9D8B030D-6E8A-4147-A177-3AD203B41FA5}">
                      <a16:colId xmlns:a16="http://schemas.microsoft.com/office/drawing/2014/main" val="20000"/>
                    </a:ext>
                  </a:extLst>
                </a:gridCol>
                <a:gridCol w="939182">
                  <a:extLst>
                    <a:ext uri="{9D8B030D-6E8A-4147-A177-3AD203B41FA5}">
                      <a16:colId xmlns:a16="http://schemas.microsoft.com/office/drawing/2014/main" val="20001"/>
                    </a:ext>
                  </a:extLst>
                </a:gridCol>
                <a:gridCol w="940203">
                  <a:extLst>
                    <a:ext uri="{9D8B030D-6E8A-4147-A177-3AD203B41FA5}">
                      <a16:colId xmlns:a16="http://schemas.microsoft.com/office/drawing/2014/main" val="20002"/>
                    </a:ext>
                  </a:extLst>
                </a:gridCol>
                <a:gridCol w="940203">
                  <a:extLst>
                    <a:ext uri="{9D8B030D-6E8A-4147-A177-3AD203B41FA5}">
                      <a16:colId xmlns:a16="http://schemas.microsoft.com/office/drawing/2014/main" val="20003"/>
                    </a:ext>
                  </a:extLst>
                </a:gridCol>
                <a:gridCol w="940203">
                  <a:extLst>
                    <a:ext uri="{9D8B030D-6E8A-4147-A177-3AD203B41FA5}">
                      <a16:colId xmlns:a16="http://schemas.microsoft.com/office/drawing/2014/main" val="20004"/>
                    </a:ext>
                  </a:extLst>
                </a:gridCol>
                <a:gridCol w="940203">
                  <a:extLst>
                    <a:ext uri="{9D8B030D-6E8A-4147-A177-3AD203B41FA5}">
                      <a16:colId xmlns:a16="http://schemas.microsoft.com/office/drawing/2014/main" val="20005"/>
                    </a:ext>
                  </a:extLst>
                </a:gridCol>
                <a:gridCol w="940203">
                  <a:extLst>
                    <a:ext uri="{9D8B030D-6E8A-4147-A177-3AD203B41FA5}">
                      <a16:colId xmlns:a16="http://schemas.microsoft.com/office/drawing/2014/main" val="20006"/>
                    </a:ext>
                  </a:extLst>
                </a:gridCol>
                <a:gridCol w="940203">
                  <a:extLst>
                    <a:ext uri="{9D8B030D-6E8A-4147-A177-3AD203B41FA5}">
                      <a16:colId xmlns:a16="http://schemas.microsoft.com/office/drawing/2014/main" val="20007"/>
                    </a:ext>
                  </a:extLst>
                </a:gridCol>
                <a:gridCol w="940203">
                  <a:extLst>
                    <a:ext uri="{9D8B030D-6E8A-4147-A177-3AD203B41FA5}">
                      <a16:colId xmlns:a16="http://schemas.microsoft.com/office/drawing/2014/main" val="20008"/>
                    </a:ext>
                  </a:extLst>
                </a:gridCol>
              </a:tblGrid>
              <a:tr h="375665">
                <a:tc gridSpan="3">
                  <a:txBody>
                    <a:bodyPr/>
                    <a:lstStyle/>
                    <a:p>
                      <a:pPr algn="ctr">
                        <a:spcAft>
                          <a:spcPts val="0"/>
                        </a:spcAft>
                      </a:pPr>
                      <a:r>
                        <a:rPr lang="en-US" sz="2000" kern="100" dirty="0" err="1">
                          <a:solidFill>
                            <a:schemeClr val="tx1"/>
                          </a:solidFill>
                          <a:effectLst/>
                          <a:latin typeface="Times New Roman" panose="02020603050405020304" pitchFamily="18" charset="0"/>
                          <a:cs typeface="Times New Roman" panose="02020603050405020304" pitchFamily="18" charset="0"/>
                        </a:rPr>
                        <a:t>C</a:t>
                      </a:r>
                      <a:r>
                        <a:rPr lang="en-US" sz="2000" kern="100" baseline="-25000" dirty="0" err="1">
                          <a:solidFill>
                            <a:schemeClr val="tx1"/>
                          </a:solidFill>
                          <a:effectLst/>
                          <a:latin typeface="Times New Roman" panose="02020603050405020304" pitchFamily="18" charset="0"/>
                          <a:cs typeface="Times New Roman" panose="02020603050405020304" pitchFamily="18" charset="0"/>
                        </a:rPr>
                        <a:t>j</a:t>
                      </a:r>
                      <a:endParaRPr lang="zh-CN" sz="2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000" kern="100">
                          <a:solidFill>
                            <a:schemeClr val="tx1"/>
                          </a:solidFill>
                          <a:effectLst/>
                          <a:latin typeface="Times New Roman" panose="02020603050405020304" pitchFamily="18" charset="0"/>
                          <a:cs typeface="Times New Roman" panose="02020603050405020304" pitchFamily="18" charset="0"/>
                        </a:rPr>
                        <a:t>5</a:t>
                      </a:r>
                      <a:endParaRPr lang="zh-CN" sz="2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Times New Roman" panose="02020603050405020304" pitchFamily="18" charset="0"/>
                          <a:cs typeface="Times New Roman" panose="02020603050405020304" pitchFamily="18" charset="0"/>
                        </a:rPr>
                        <a:t>4</a:t>
                      </a:r>
                      <a:endParaRPr lang="zh-CN" sz="2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Times New Roman" panose="02020603050405020304" pitchFamily="18" charset="0"/>
                          <a:cs typeface="Times New Roman" panose="02020603050405020304" pitchFamily="18" charset="0"/>
                        </a:rPr>
                        <a:t>0</a:t>
                      </a:r>
                      <a:endParaRPr lang="zh-CN" sz="2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Times New Roman" panose="02020603050405020304" pitchFamily="18" charset="0"/>
                          <a:cs typeface="Times New Roman" panose="02020603050405020304" pitchFamily="18" charset="0"/>
                        </a:rPr>
                        <a:t>0</a:t>
                      </a:r>
                      <a:endParaRPr lang="zh-CN" sz="2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Times New Roman" panose="02020603050405020304" pitchFamily="18" charset="0"/>
                          <a:cs typeface="Times New Roman" panose="02020603050405020304" pitchFamily="18" charset="0"/>
                        </a:rPr>
                        <a:t>0</a:t>
                      </a:r>
                      <a:endParaRPr lang="zh-CN" sz="2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 </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9330">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C</a:t>
                      </a:r>
                      <a:r>
                        <a:rPr lang="en-US" sz="2000" b="1" kern="100" baseline="-25000" dirty="0">
                          <a:solidFill>
                            <a:schemeClr val="tx1"/>
                          </a:solidFill>
                          <a:effectLst/>
                          <a:latin typeface="Times New Roman" panose="02020603050405020304" pitchFamily="18" charset="0"/>
                          <a:cs typeface="Times New Roman" panose="02020603050405020304" pitchFamily="18" charset="0"/>
                        </a:rPr>
                        <a:t>B</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B</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b</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x</a:t>
                      </a:r>
                      <a:r>
                        <a:rPr lang="en-US" sz="2000" b="1" kern="100" baseline="-25000">
                          <a:solidFill>
                            <a:schemeClr val="tx1"/>
                          </a:solidFill>
                          <a:effectLst/>
                          <a:latin typeface="Times New Roman" panose="02020603050405020304" pitchFamily="18" charset="0"/>
                          <a:cs typeface="Times New Roman" panose="02020603050405020304" pitchFamily="18" charset="0"/>
                        </a:rPr>
                        <a:t>2</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3</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4</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5</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extLst>
                  <a:ext uri="{0D108BD9-81ED-4DB2-BD59-A6C34878D82A}">
                    <a16:rowId xmlns:a16="http://schemas.microsoft.com/office/drawing/2014/main" val="10001"/>
                  </a:ext>
                </a:extLst>
              </a:tr>
              <a:tr h="429330">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3</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90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3</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90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9330">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4</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80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[2]</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[40]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9330">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5</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45</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45</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5665">
                <a:tc gridSpan="3">
                  <a:txBody>
                    <a:bodyPr/>
                    <a:lstStyle/>
                    <a:p>
                      <a:pPr algn="ctr">
                        <a:spcAft>
                          <a:spcPts val="0"/>
                        </a:spcAft>
                      </a:pPr>
                      <a:r>
                        <a:rPr lang="en-US" sz="2000" b="1" kern="100" dirty="0" err="1">
                          <a:solidFill>
                            <a:schemeClr val="tx1"/>
                          </a:solidFill>
                          <a:effectLst/>
                          <a:latin typeface="Times New Roman" panose="02020603050405020304" pitchFamily="18" charset="0"/>
                          <a:cs typeface="Times New Roman" panose="02020603050405020304" pitchFamily="18" charset="0"/>
                        </a:rPr>
                        <a:t>c</a:t>
                      </a:r>
                      <a:r>
                        <a:rPr lang="en-US" sz="2000" b="1" kern="100" baseline="-25000" dirty="0" err="1">
                          <a:solidFill>
                            <a:schemeClr val="tx1"/>
                          </a:solidFill>
                          <a:effectLst/>
                          <a:latin typeface="Times New Roman" panose="02020603050405020304" pitchFamily="18" charset="0"/>
                          <a:cs typeface="Times New Roman" panose="02020603050405020304" pitchFamily="18" charset="0"/>
                        </a:rPr>
                        <a:t>j</a:t>
                      </a:r>
                      <a:r>
                        <a:rPr lang="en-US" sz="2000" b="1" kern="100" dirty="0" err="1">
                          <a:solidFill>
                            <a:schemeClr val="tx1"/>
                          </a:solidFill>
                          <a:effectLst/>
                          <a:latin typeface="Times New Roman" panose="02020603050405020304" pitchFamily="18" charset="0"/>
                          <a:cs typeface="Times New Roman" panose="02020603050405020304" pitchFamily="18" charset="0"/>
                        </a:rPr>
                        <a:t>-z</a:t>
                      </a:r>
                      <a:r>
                        <a:rPr lang="en-US" sz="2000" b="1" kern="100" baseline="-25000" dirty="0" err="1">
                          <a:solidFill>
                            <a:schemeClr val="tx1"/>
                          </a:solidFill>
                          <a:effectLst/>
                          <a:latin typeface="Times New Roman" panose="02020603050405020304" pitchFamily="18" charset="0"/>
                          <a:cs typeface="Times New Roman" panose="02020603050405020304" pitchFamily="18" charset="0"/>
                        </a:rPr>
                        <a:t>j</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[5]</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4</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 </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9330">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3</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50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5/2</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-1/2</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20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29330">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5</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40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1/2</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1/2</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80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29330">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x</a:t>
                      </a:r>
                      <a:r>
                        <a:rPr lang="en-US" sz="2000" b="1" kern="100" baseline="-25000" dirty="0">
                          <a:solidFill>
                            <a:schemeClr val="tx1"/>
                          </a:solidFill>
                          <a:effectLst/>
                          <a:latin typeface="Times New Roman" panose="02020603050405020304" pitchFamily="18" charset="0"/>
                          <a:cs typeface="Times New Roman" panose="02020603050405020304" pitchFamily="18" charset="0"/>
                        </a:rPr>
                        <a:t>5</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5</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[1/2]</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-1/2</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5665">
                <a:tc gridSpan="3">
                  <a:txBody>
                    <a:bodyPr/>
                    <a:lstStyle/>
                    <a:p>
                      <a:pPr algn="ctr">
                        <a:spcAft>
                          <a:spcPts val="0"/>
                        </a:spcAft>
                      </a:pPr>
                      <a:r>
                        <a:rPr lang="en-US" sz="2000" b="1" kern="100" dirty="0" err="1">
                          <a:solidFill>
                            <a:schemeClr val="tx1"/>
                          </a:solidFill>
                          <a:effectLst/>
                          <a:latin typeface="Times New Roman" panose="02020603050405020304" pitchFamily="18" charset="0"/>
                          <a:cs typeface="Times New Roman" panose="02020603050405020304" pitchFamily="18" charset="0"/>
                        </a:rPr>
                        <a:t>c</a:t>
                      </a:r>
                      <a:r>
                        <a:rPr lang="en-US" sz="2000" b="1" kern="100" baseline="-25000" dirty="0" err="1">
                          <a:solidFill>
                            <a:schemeClr val="tx1"/>
                          </a:solidFill>
                          <a:effectLst/>
                          <a:latin typeface="Times New Roman" panose="02020603050405020304" pitchFamily="18" charset="0"/>
                          <a:cs typeface="Times New Roman" panose="02020603050405020304" pitchFamily="18" charset="0"/>
                        </a:rPr>
                        <a:t>j</a:t>
                      </a:r>
                      <a:r>
                        <a:rPr lang="en-US" sz="2000" b="1" kern="100" dirty="0" err="1">
                          <a:solidFill>
                            <a:schemeClr val="tx1"/>
                          </a:solidFill>
                          <a:effectLst/>
                          <a:latin typeface="Times New Roman" panose="02020603050405020304" pitchFamily="18" charset="0"/>
                          <a:cs typeface="Times New Roman" panose="02020603050405020304" pitchFamily="18" charset="0"/>
                        </a:rPr>
                        <a:t>-z</a:t>
                      </a:r>
                      <a:r>
                        <a:rPr lang="en-US" sz="2000" b="1" kern="100" baseline="-25000" dirty="0" err="1">
                          <a:solidFill>
                            <a:schemeClr val="tx1"/>
                          </a:solidFill>
                          <a:effectLst/>
                          <a:latin typeface="Times New Roman" panose="02020603050405020304" pitchFamily="18" charset="0"/>
                          <a:cs typeface="Times New Roman" panose="02020603050405020304" pitchFamily="18" charset="0"/>
                        </a:rPr>
                        <a:t>j</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[3/2]</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-5/2</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 </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29330">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x</a:t>
                      </a:r>
                      <a:r>
                        <a:rPr lang="en-US" sz="2000" b="1" kern="100" baseline="-25000">
                          <a:solidFill>
                            <a:schemeClr val="tx1"/>
                          </a:solidFill>
                          <a:effectLst/>
                          <a:latin typeface="Times New Roman" panose="02020603050405020304" pitchFamily="18" charset="0"/>
                          <a:cs typeface="Times New Roman" panose="02020603050405020304" pitchFamily="18" charset="0"/>
                        </a:rPr>
                        <a:t>3</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45</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 </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429330">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5</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x</a:t>
                      </a:r>
                      <a:r>
                        <a:rPr lang="en-US" sz="2000" b="1" kern="100" baseline="-250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35</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-1</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 </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429330">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4</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x</a:t>
                      </a:r>
                      <a:r>
                        <a:rPr lang="en-US" sz="2000" b="1" kern="100" baseline="-25000">
                          <a:solidFill>
                            <a:schemeClr val="tx1"/>
                          </a:solidFill>
                          <a:effectLst/>
                          <a:latin typeface="Times New Roman" panose="02020603050405020304" pitchFamily="18" charset="0"/>
                          <a:cs typeface="Times New Roman" panose="02020603050405020304" pitchFamily="18" charset="0"/>
                        </a:rPr>
                        <a:t>2</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a:solidFill>
                            <a:schemeClr val="tx1"/>
                          </a:solidFill>
                          <a:effectLst/>
                          <a:latin typeface="Times New Roman" panose="02020603050405020304" pitchFamily="18" charset="0"/>
                          <a:cs typeface="Times New Roman" panose="02020603050405020304" pitchFamily="18" charset="0"/>
                        </a:rPr>
                        <a:t>0</a:t>
                      </a:r>
                      <a:endParaRPr lang="zh-CN" sz="2000" b="1"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2</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 </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5665">
                <a:tc gridSpan="3">
                  <a:txBody>
                    <a:bodyPr/>
                    <a:lstStyle/>
                    <a:p>
                      <a:pPr algn="ctr">
                        <a:spcAft>
                          <a:spcPts val="0"/>
                        </a:spcAft>
                      </a:pPr>
                      <a:r>
                        <a:rPr lang="en-US" sz="2000" b="1" kern="100" dirty="0" err="1">
                          <a:solidFill>
                            <a:schemeClr val="tx1"/>
                          </a:solidFill>
                          <a:effectLst/>
                          <a:latin typeface="Times New Roman" panose="02020603050405020304" pitchFamily="18" charset="0"/>
                          <a:cs typeface="Times New Roman" panose="02020603050405020304" pitchFamily="18" charset="0"/>
                        </a:rPr>
                        <a:t>c</a:t>
                      </a:r>
                      <a:r>
                        <a:rPr lang="en-US" sz="2000" b="1" kern="100" baseline="-25000" dirty="0" err="1">
                          <a:solidFill>
                            <a:schemeClr val="tx1"/>
                          </a:solidFill>
                          <a:effectLst/>
                          <a:latin typeface="Times New Roman" panose="02020603050405020304" pitchFamily="18" charset="0"/>
                          <a:cs typeface="Times New Roman" panose="02020603050405020304" pitchFamily="18" charset="0"/>
                        </a:rPr>
                        <a:t>j</a:t>
                      </a:r>
                      <a:r>
                        <a:rPr lang="en-US" sz="2000" b="1" kern="100" dirty="0" err="1">
                          <a:solidFill>
                            <a:schemeClr val="tx1"/>
                          </a:solidFill>
                          <a:effectLst/>
                          <a:latin typeface="Times New Roman" panose="02020603050405020304" pitchFamily="18" charset="0"/>
                          <a:cs typeface="Times New Roman" panose="02020603050405020304" pitchFamily="18" charset="0"/>
                        </a:rPr>
                        <a:t>-z</a:t>
                      </a:r>
                      <a:r>
                        <a:rPr lang="en-US" sz="2000" b="1" kern="100" baseline="-25000" dirty="0" err="1">
                          <a:solidFill>
                            <a:schemeClr val="tx1"/>
                          </a:solidFill>
                          <a:effectLst/>
                          <a:latin typeface="Times New Roman" panose="02020603050405020304" pitchFamily="18" charset="0"/>
                          <a:cs typeface="Times New Roman" panose="02020603050405020304" pitchFamily="18" charset="0"/>
                        </a:rPr>
                        <a:t>j</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0</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-1</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-3</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US" sz="2000" b="1" kern="100" dirty="0">
                          <a:solidFill>
                            <a:schemeClr val="tx1"/>
                          </a:solidFill>
                          <a:effectLst/>
                          <a:latin typeface="Times New Roman" panose="02020603050405020304" pitchFamily="18" charset="0"/>
                          <a:cs typeface="Times New Roman" panose="02020603050405020304" pitchFamily="18" charset="0"/>
                        </a:rPr>
                        <a:t> </a:t>
                      </a:r>
                      <a:endParaRPr lang="zh-CN" sz="20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16112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Line 3"/>
          <p:cNvSpPr>
            <a:spLocks noChangeShapeType="1"/>
          </p:cNvSpPr>
          <p:nvPr/>
        </p:nvSpPr>
        <p:spPr bwMode="auto">
          <a:xfrm flipV="1">
            <a:off x="5794176"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28" name="Line 4"/>
          <p:cNvSpPr>
            <a:spLocks noChangeShapeType="1"/>
          </p:cNvSpPr>
          <p:nvPr/>
        </p:nvSpPr>
        <p:spPr bwMode="auto">
          <a:xfrm flipV="1">
            <a:off x="7927776"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29" name="Line 5"/>
          <p:cNvSpPr>
            <a:spLocks noChangeShapeType="1"/>
          </p:cNvSpPr>
          <p:nvPr/>
        </p:nvSpPr>
        <p:spPr bwMode="auto">
          <a:xfrm flipV="1">
            <a:off x="4651176"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30" name="Line 6"/>
          <p:cNvSpPr>
            <a:spLocks noChangeShapeType="1"/>
          </p:cNvSpPr>
          <p:nvPr/>
        </p:nvSpPr>
        <p:spPr bwMode="auto">
          <a:xfrm flipV="1">
            <a:off x="6860976"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31" name="Line 7"/>
          <p:cNvSpPr>
            <a:spLocks noChangeShapeType="1"/>
          </p:cNvSpPr>
          <p:nvPr/>
        </p:nvSpPr>
        <p:spPr bwMode="auto">
          <a:xfrm>
            <a:off x="3584376" y="51816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32" name="Line 8"/>
          <p:cNvSpPr>
            <a:spLocks noChangeShapeType="1"/>
          </p:cNvSpPr>
          <p:nvPr/>
        </p:nvSpPr>
        <p:spPr bwMode="auto">
          <a:xfrm>
            <a:off x="3584376" y="40386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33" name="Line 9"/>
          <p:cNvSpPr>
            <a:spLocks noChangeShapeType="1"/>
          </p:cNvSpPr>
          <p:nvPr/>
        </p:nvSpPr>
        <p:spPr bwMode="auto">
          <a:xfrm>
            <a:off x="3584376" y="29718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34" name="Line 10"/>
          <p:cNvSpPr>
            <a:spLocks noChangeShapeType="1"/>
          </p:cNvSpPr>
          <p:nvPr/>
        </p:nvSpPr>
        <p:spPr bwMode="auto">
          <a:xfrm>
            <a:off x="3584376" y="18288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35" name="Line 11"/>
          <p:cNvSpPr>
            <a:spLocks noChangeShapeType="1"/>
          </p:cNvSpPr>
          <p:nvPr/>
        </p:nvSpPr>
        <p:spPr bwMode="auto">
          <a:xfrm>
            <a:off x="3048000" y="7620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36" name="Text Box 12"/>
          <p:cNvSpPr txBox="1">
            <a:spLocks noChangeArrowheads="1"/>
          </p:cNvSpPr>
          <p:nvPr/>
        </p:nvSpPr>
        <p:spPr bwMode="auto">
          <a:xfrm>
            <a:off x="2898576"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30</a:t>
            </a:r>
          </a:p>
        </p:txBody>
      </p:sp>
      <p:sp>
        <p:nvSpPr>
          <p:cNvPr id="410637" name="Text Box 13"/>
          <p:cNvSpPr txBox="1">
            <a:spLocks noChangeArrowheads="1"/>
          </p:cNvSpPr>
          <p:nvPr/>
        </p:nvSpPr>
        <p:spPr bwMode="auto">
          <a:xfrm>
            <a:off x="2898576"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20</a:t>
            </a:r>
          </a:p>
        </p:txBody>
      </p:sp>
      <p:sp>
        <p:nvSpPr>
          <p:cNvPr id="410638" name="Text Box 14"/>
          <p:cNvSpPr txBox="1">
            <a:spLocks noChangeArrowheads="1"/>
          </p:cNvSpPr>
          <p:nvPr/>
        </p:nvSpPr>
        <p:spPr bwMode="auto">
          <a:xfrm>
            <a:off x="2898576" y="4953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10</a:t>
            </a:r>
          </a:p>
        </p:txBody>
      </p:sp>
      <p:sp>
        <p:nvSpPr>
          <p:cNvPr id="410639" name="Text Box 15"/>
          <p:cNvSpPr txBox="1">
            <a:spLocks noChangeArrowheads="1"/>
          </p:cNvSpPr>
          <p:nvPr/>
        </p:nvSpPr>
        <p:spPr bwMode="auto">
          <a:xfrm>
            <a:off x="1166614" y="1695529"/>
            <a:ext cx="4343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max </a:t>
            </a:r>
            <a:r>
              <a:rPr kumimoji="0" lang="en-US" altLang="zh-CN" sz="2400" b="1" dirty="0">
                <a:effectLst>
                  <a:outerShdw blurRad="38100" dist="38100" dir="2700000" algn="tl">
                    <a:srgbClr val="C0C0C0"/>
                  </a:outerShdw>
                </a:effectLst>
                <a:latin typeface="Times New Roman" panose="02020603050405020304" pitchFamily="18" charset="0"/>
              </a:rPr>
              <a:t>Z=5x</a:t>
            </a:r>
            <a:r>
              <a:rPr kumimoji="0" lang="en-US" altLang="zh-CN" sz="2400" b="1" baseline="-25000" dirty="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+4x</a:t>
            </a:r>
            <a:r>
              <a:rPr kumimoji="0" lang="en-US" altLang="zh-CN" sz="2400" b="1" baseline="-25000" dirty="0">
                <a:effectLst>
                  <a:outerShdw blurRad="38100" dist="38100" dir="2700000" algn="tl">
                    <a:srgbClr val="C0C0C0"/>
                  </a:outerShdw>
                </a:effectLst>
                <a:latin typeface="Times New Roman" panose="02020603050405020304" pitchFamily="18" charset="0"/>
              </a:rPr>
              <a:t>2                                               </a:t>
            </a:r>
            <a:endParaRPr kumimoji="0" lang="en-US" altLang="zh-CN"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smtClean="0">
                <a:effectLst>
                  <a:outerShdw blurRad="38100" dist="38100" dir="2700000" algn="tl">
                    <a:srgbClr val="C0C0C0"/>
                  </a:outerShdw>
                </a:effectLst>
                <a:latin typeface="Times New Roman" panose="02020603050405020304" pitchFamily="18" charset="0"/>
              </a:rPr>
              <a:t>+3x</a:t>
            </a:r>
            <a:r>
              <a:rPr kumimoji="0" lang="en-US" altLang="zh-CN" sz="2400" b="1" baseline="-25000" dirty="0" smtClean="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90  </a:t>
            </a:r>
            <a:r>
              <a:rPr kumimoji="0" lang="en-US" altLang="zh-CN" sz="2400" b="1" dirty="0" smtClean="0">
                <a:effectLst>
                  <a:outerShdw blurRad="38100" dist="38100" dir="2700000" algn="tl">
                    <a:srgbClr val="C0C0C0"/>
                  </a:outerShdw>
                </a:effectLst>
                <a:latin typeface="Times New Roman" panose="02020603050405020304" pitchFamily="18" charset="0"/>
              </a:rPr>
              <a:t>    </a:t>
            </a:r>
            <a:r>
              <a:rPr kumimoji="0" lang="en-US" altLang="zh-CN" sz="2400" b="1" dirty="0">
                <a:effectLst>
                  <a:outerShdw blurRad="38100" dist="38100" dir="2700000" algn="tl">
                    <a:srgbClr val="C0C0C0"/>
                  </a:outerShdw>
                </a:effectLst>
                <a:latin typeface="Times New Roman" panose="02020603050405020304" pitchFamily="18" charset="0"/>
              </a:rPr>
              <a:t>①</a:t>
            </a:r>
          </a:p>
          <a:p>
            <a:pPr>
              <a:spcBef>
                <a:spcPct val="0"/>
              </a:spcBef>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2x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  x</a:t>
            </a:r>
            <a:r>
              <a:rPr kumimoji="0" lang="en-US" altLang="zh-CN" sz="2400" b="1" baseline="-25000" dirty="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80</a:t>
            </a:r>
            <a:r>
              <a:rPr kumimoji="0" lang="zh-CN" altLang="en-US" sz="2400" b="1" dirty="0">
                <a:effectLst>
                  <a:outerShdw blurRad="38100" dist="38100" dir="2700000" algn="tl">
                    <a:srgbClr val="C0C0C0"/>
                  </a:outerShdw>
                </a:effectLst>
                <a:latin typeface="Times New Roman" panose="02020603050405020304" pitchFamily="18" charset="0"/>
              </a:rPr>
              <a:t>　</a:t>
            </a:r>
            <a:r>
              <a:rPr kumimoji="0" lang="en-US" altLang="zh-CN" sz="2400" b="1" dirty="0">
                <a:effectLst>
                  <a:outerShdw blurRad="38100" dist="38100" dir="2700000" algn="tl">
                    <a:srgbClr val="C0C0C0"/>
                  </a:outerShdw>
                </a:effectLst>
                <a:latin typeface="Times New Roman" panose="02020603050405020304" pitchFamily="18" charset="0"/>
              </a:rPr>
              <a:t>②</a:t>
            </a: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            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  x</a:t>
            </a:r>
            <a:r>
              <a:rPr kumimoji="0" lang="en-US" altLang="zh-CN" sz="2400" b="1" baseline="-25000" dirty="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45 </a:t>
            </a:r>
            <a:r>
              <a:rPr kumimoji="0" lang="zh-CN" altLang="en-US" sz="2400" b="1" dirty="0">
                <a:latin typeface="Times New Roman" panose="02020603050405020304" pitchFamily="18" charset="0"/>
                <a:sym typeface="Symbol" panose="05050102010706020507" pitchFamily="18" charset="2"/>
              </a:rPr>
              <a:t>　</a:t>
            </a:r>
            <a:r>
              <a:rPr kumimoji="0" lang="zh-CN" altLang="en-US" sz="2400" b="1" dirty="0" smtClean="0">
                <a:latin typeface="Times New Roman" panose="02020603050405020304" pitchFamily="18" charset="0"/>
                <a:sym typeface="Symbol" panose="05050102010706020507" pitchFamily="18" charset="2"/>
              </a:rPr>
              <a:t> </a:t>
            </a:r>
            <a:r>
              <a:rPr kumimoji="0" lang="en-US" altLang="zh-CN" sz="2400" b="1" dirty="0" smtClean="0">
                <a:latin typeface="Times New Roman" panose="02020603050405020304" pitchFamily="18" charset="0"/>
                <a:sym typeface="Symbol" panose="05050102010706020507" pitchFamily="18" charset="2"/>
              </a:rPr>
              <a:t>③</a:t>
            </a:r>
            <a:endParaRPr kumimoji="0" lang="en-US" altLang="zh-CN" sz="2400" b="1" dirty="0">
              <a:latin typeface="Times New Roman" panose="02020603050405020304" pitchFamily="18" charset="0"/>
            </a:endParaRP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smtClean="0">
                <a:effectLst>
                  <a:outerShdw blurRad="38100" dist="38100" dir="2700000" algn="tl">
                    <a:srgbClr val="C0C0C0"/>
                  </a:outerShdw>
                </a:effectLst>
                <a:latin typeface="Times New Roman" panose="02020603050405020304" pitchFamily="18" charset="0"/>
              </a:rPr>
              <a:t>,x</a:t>
            </a:r>
            <a:r>
              <a:rPr kumimoji="0" lang="en-US" altLang="zh-CN" sz="2400" b="1" baseline="-25000" dirty="0" smtClean="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0</a:t>
            </a:r>
            <a:r>
              <a:rPr kumimoji="0" lang="zh-CN" altLang="en-US" sz="2400" b="1" dirty="0">
                <a:effectLst>
                  <a:outerShdw blurRad="38100" dist="38100" dir="2700000" algn="tl">
                    <a:srgbClr val="C0C0C0"/>
                  </a:outerShdw>
                </a:effectLst>
                <a:latin typeface="Times New Roman" panose="02020603050405020304" pitchFamily="18" charset="0"/>
              </a:rPr>
              <a:t>　</a:t>
            </a:r>
            <a:r>
              <a:rPr kumimoji="0" lang="zh-CN" altLang="en-US" sz="2400" b="1" dirty="0" smtClean="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④</a:t>
            </a:r>
            <a:endParaRPr kumimoji="0" lang="en-US" altLang="zh-CN"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endParaRPr kumimoji="0" lang="en-US" altLang="zh-CN" sz="2400" b="1" dirty="0" smtClean="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  </a:t>
            </a:r>
            <a:r>
              <a:rPr kumimoji="0" lang="zh-CN" altLang="en-US" sz="2400" b="1" dirty="0" smtClean="0">
                <a:effectLst>
                  <a:outerShdw blurRad="38100" dist="38100" dir="2700000" algn="tl">
                    <a:srgbClr val="C0C0C0"/>
                  </a:outerShdw>
                </a:effectLst>
                <a:latin typeface="Times New Roman" panose="02020603050405020304" pitchFamily="18" charset="0"/>
              </a:rPr>
              <a:t>由</a:t>
            </a:r>
            <a:r>
              <a:rPr kumimoji="0" lang="zh-CN" altLang="en-US" sz="2400" b="1" dirty="0">
                <a:effectLst>
                  <a:outerShdw blurRad="38100" dist="38100" dir="2700000" algn="tl">
                    <a:srgbClr val="C0C0C0"/>
                  </a:outerShdw>
                </a:effectLst>
                <a:latin typeface="Times New Roman" panose="02020603050405020304" pitchFamily="18" charset="0"/>
              </a:rPr>
              <a:t>图示可知最优点为</a:t>
            </a:r>
            <a:r>
              <a:rPr kumimoji="0" lang="en-US" altLang="zh-CN" sz="2400" b="1" dirty="0">
                <a:effectLst>
                  <a:outerShdw blurRad="38100" dist="38100" dir="2700000" algn="tl">
                    <a:srgbClr val="C0C0C0"/>
                  </a:outerShdw>
                </a:effectLst>
                <a:latin typeface="Times New Roman" panose="02020603050405020304" pitchFamily="18" charset="0"/>
              </a:rPr>
              <a:t>B                                                   </a:t>
            </a:r>
            <a:r>
              <a:rPr kumimoji="0" lang="zh-CN" altLang="en-US" sz="2400" b="1" dirty="0">
                <a:effectLst>
                  <a:outerShdw blurRad="38100" dist="38100" dir="2700000" algn="tl">
                    <a:srgbClr val="C0C0C0"/>
                  </a:outerShdw>
                </a:effectLst>
                <a:latin typeface="Times New Roman" panose="02020603050405020304" pitchFamily="18" charset="0"/>
              </a:rPr>
              <a:t>（</a:t>
            </a:r>
            <a:r>
              <a:rPr kumimoji="0" lang="en-US" altLang="zh-CN" sz="2400" b="1" dirty="0">
                <a:effectLst>
                  <a:outerShdw blurRad="38100" dist="38100" dir="2700000" algn="tl">
                    <a:srgbClr val="C0C0C0"/>
                  </a:outerShdw>
                </a:effectLst>
                <a:latin typeface="Times New Roman" panose="02020603050405020304" pitchFamily="18" charset="0"/>
              </a:rPr>
              <a:t>35</a:t>
            </a:r>
            <a:r>
              <a:rPr kumimoji="0" lang="zh-CN" altLang="en-US" sz="2400" b="1" dirty="0">
                <a:effectLst>
                  <a:outerShdw blurRad="38100" dist="38100" dir="2700000" algn="tl">
                    <a:srgbClr val="C0C0C0"/>
                  </a:outerShdw>
                </a:effectLst>
                <a:latin typeface="Times New Roman" panose="02020603050405020304" pitchFamily="18" charset="0"/>
              </a:rPr>
              <a:t>，</a:t>
            </a:r>
            <a:r>
              <a:rPr kumimoji="0" lang="en-US" altLang="zh-CN" sz="2400" b="1" dirty="0">
                <a:effectLst>
                  <a:outerShdw blurRad="38100" dist="38100" dir="2700000" algn="tl">
                    <a:srgbClr val="C0C0C0"/>
                  </a:outerShdw>
                </a:effectLst>
                <a:latin typeface="Times New Roman" panose="02020603050405020304" pitchFamily="18" charset="0"/>
              </a:rPr>
              <a:t>10</a:t>
            </a:r>
            <a:r>
              <a:rPr kumimoji="0" lang="zh-CN" altLang="en-US" sz="2400" b="1" dirty="0">
                <a:effectLst>
                  <a:outerShdw blurRad="38100" dist="38100" dir="2700000" algn="tl">
                    <a:srgbClr val="C0C0C0"/>
                  </a:outerShdw>
                </a:effectLst>
                <a:latin typeface="Times New Roman" panose="02020603050405020304" pitchFamily="18" charset="0"/>
              </a:rPr>
              <a:t>），最优值为</a:t>
            </a:r>
            <a:r>
              <a:rPr kumimoji="0" lang="en-US" altLang="zh-CN" sz="2400" b="1" dirty="0">
                <a:effectLst>
                  <a:outerShdw blurRad="38100" dist="38100" dir="2700000" algn="tl">
                    <a:srgbClr val="C0C0C0"/>
                  </a:outerShdw>
                </a:effectLst>
                <a:latin typeface="Times New Roman" panose="02020603050405020304" pitchFamily="18" charset="0"/>
              </a:rPr>
              <a:t>215</a:t>
            </a:r>
          </a:p>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p:txBody>
      </p:sp>
      <p:sp>
        <p:nvSpPr>
          <p:cNvPr id="410640" name="AutoShape 16"/>
          <p:cNvSpPr>
            <a:spLocks/>
          </p:cNvSpPr>
          <p:nvPr/>
        </p:nvSpPr>
        <p:spPr bwMode="auto">
          <a:xfrm>
            <a:off x="2029598" y="2698750"/>
            <a:ext cx="228600" cy="1231900"/>
          </a:xfrm>
          <a:prstGeom prst="leftBrace">
            <a:avLst>
              <a:gd name="adj1" fmla="val 4490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0641" name="Rectangle 17">
            <a:hlinkClick r:id="rId3" action="ppaction://hlinkfile"/>
          </p:cNvPr>
          <p:cNvSpPr>
            <a:spLocks noChangeArrowheads="1"/>
          </p:cNvSpPr>
          <p:nvPr/>
        </p:nvSpPr>
        <p:spPr bwMode="auto">
          <a:xfrm>
            <a:off x="6327576" y="1682750"/>
            <a:ext cx="4648200" cy="44958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sz="2800" b="1">
              <a:effectLst>
                <a:outerShdw blurRad="38100" dist="38100" dir="2700000" algn="tl">
                  <a:srgbClr val="FFFFFF"/>
                </a:outerShdw>
              </a:effectLst>
              <a:latin typeface="Times New Roman" charset="0"/>
              <a:ea typeface="宋体" charset="0"/>
            </a:endParaRPr>
          </a:p>
          <a:p>
            <a:pPr eaLnBrk="1" hangingPunct="1">
              <a:buFont typeface="Arial" charset="0"/>
              <a:buNone/>
              <a:defRPr/>
            </a:pPr>
            <a:endParaRPr lang="zh-CN" altLang="en-US" sz="2400">
              <a:latin typeface="Times New Roman" charset="0"/>
              <a:ea typeface="宋体" charset="0"/>
            </a:endParaRPr>
          </a:p>
        </p:txBody>
      </p:sp>
      <p:sp>
        <p:nvSpPr>
          <p:cNvPr id="410642" name="Line 18"/>
          <p:cNvSpPr>
            <a:spLocks noChangeShapeType="1"/>
          </p:cNvSpPr>
          <p:nvPr/>
        </p:nvSpPr>
        <p:spPr bwMode="auto">
          <a:xfrm>
            <a:off x="6937176" y="5656263"/>
            <a:ext cx="396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0643" name="Line 19"/>
          <p:cNvSpPr>
            <a:spLocks noChangeShapeType="1"/>
          </p:cNvSpPr>
          <p:nvPr/>
        </p:nvSpPr>
        <p:spPr bwMode="auto">
          <a:xfrm flipV="1">
            <a:off x="6937176" y="1828800"/>
            <a:ext cx="0" cy="3810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0644" name="Text Box 20"/>
          <p:cNvSpPr txBox="1">
            <a:spLocks noChangeArrowheads="1"/>
          </p:cNvSpPr>
          <p:nvPr/>
        </p:nvSpPr>
        <p:spPr bwMode="auto">
          <a:xfrm>
            <a:off x="5943600" y="246063"/>
            <a:ext cx="762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endParaRPr lang="zh-CN" altLang="en-US">
              <a:latin typeface="Times New Roman" charset="0"/>
              <a:ea typeface="宋体" charset="0"/>
            </a:endParaRPr>
          </a:p>
        </p:txBody>
      </p:sp>
      <p:sp>
        <p:nvSpPr>
          <p:cNvPr id="410645" name="Line 21"/>
          <p:cNvSpPr>
            <a:spLocks noChangeShapeType="1"/>
          </p:cNvSpPr>
          <p:nvPr/>
        </p:nvSpPr>
        <p:spPr bwMode="auto">
          <a:xfrm flipV="1">
            <a:off x="8232576"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46" name="Line 22"/>
          <p:cNvSpPr>
            <a:spLocks noChangeShapeType="1"/>
          </p:cNvSpPr>
          <p:nvPr/>
        </p:nvSpPr>
        <p:spPr bwMode="auto">
          <a:xfrm flipV="1">
            <a:off x="12268200" y="5427663"/>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47" name="Line 23"/>
          <p:cNvSpPr>
            <a:spLocks noChangeShapeType="1"/>
          </p:cNvSpPr>
          <p:nvPr/>
        </p:nvSpPr>
        <p:spPr bwMode="auto">
          <a:xfrm flipV="1">
            <a:off x="7546776"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48" name="Line 24"/>
          <p:cNvSpPr>
            <a:spLocks noChangeShapeType="1"/>
          </p:cNvSpPr>
          <p:nvPr/>
        </p:nvSpPr>
        <p:spPr bwMode="auto">
          <a:xfrm flipV="1">
            <a:off x="8842176"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49" name="Line 25"/>
          <p:cNvSpPr>
            <a:spLocks noChangeShapeType="1"/>
          </p:cNvSpPr>
          <p:nvPr/>
        </p:nvSpPr>
        <p:spPr bwMode="auto">
          <a:xfrm>
            <a:off x="6937176" y="50990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50" name="Line 26"/>
          <p:cNvSpPr>
            <a:spLocks noChangeShapeType="1"/>
          </p:cNvSpPr>
          <p:nvPr/>
        </p:nvSpPr>
        <p:spPr bwMode="auto">
          <a:xfrm>
            <a:off x="6937176" y="45132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51" name="Line 27"/>
          <p:cNvSpPr>
            <a:spLocks noChangeShapeType="1"/>
          </p:cNvSpPr>
          <p:nvPr/>
        </p:nvSpPr>
        <p:spPr bwMode="auto">
          <a:xfrm>
            <a:off x="6937176" y="392112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52" name="Line 28"/>
          <p:cNvSpPr>
            <a:spLocks noChangeShapeType="1"/>
          </p:cNvSpPr>
          <p:nvPr/>
        </p:nvSpPr>
        <p:spPr bwMode="auto">
          <a:xfrm>
            <a:off x="6400800" y="1160463"/>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53" name="Line 29"/>
          <p:cNvSpPr>
            <a:spLocks noChangeShapeType="1"/>
          </p:cNvSpPr>
          <p:nvPr/>
        </p:nvSpPr>
        <p:spPr bwMode="auto">
          <a:xfrm>
            <a:off x="6400800" y="93663"/>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54" name="Text Box 30"/>
          <p:cNvSpPr txBox="1">
            <a:spLocks noChangeArrowheads="1"/>
          </p:cNvSpPr>
          <p:nvPr/>
        </p:nvSpPr>
        <p:spPr bwMode="auto">
          <a:xfrm>
            <a:off x="6556176" y="254635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100</a:t>
            </a:r>
          </a:p>
        </p:txBody>
      </p:sp>
      <p:sp>
        <p:nvSpPr>
          <p:cNvPr id="410655" name="Text Box 31"/>
          <p:cNvSpPr txBox="1">
            <a:spLocks noChangeArrowheads="1"/>
          </p:cNvSpPr>
          <p:nvPr/>
        </p:nvSpPr>
        <p:spPr bwMode="auto">
          <a:xfrm>
            <a:off x="6584751" y="318293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80</a:t>
            </a:r>
          </a:p>
        </p:txBody>
      </p:sp>
      <p:sp>
        <p:nvSpPr>
          <p:cNvPr id="410656" name="Text Box 32"/>
          <p:cNvSpPr txBox="1">
            <a:spLocks noChangeArrowheads="1"/>
          </p:cNvSpPr>
          <p:nvPr/>
        </p:nvSpPr>
        <p:spPr bwMode="auto">
          <a:xfrm>
            <a:off x="6556176" y="373062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60</a:t>
            </a:r>
          </a:p>
        </p:txBody>
      </p:sp>
      <p:sp>
        <p:nvSpPr>
          <p:cNvPr id="410657" name="Text Box 33"/>
          <p:cNvSpPr txBox="1">
            <a:spLocks noChangeArrowheads="1"/>
          </p:cNvSpPr>
          <p:nvPr/>
        </p:nvSpPr>
        <p:spPr bwMode="auto">
          <a:xfrm>
            <a:off x="6549826" y="43434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40</a:t>
            </a:r>
          </a:p>
        </p:txBody>
      </p:sp>
      <p:sp>
        <p:nvSpPr>
          <p:cNvPr id="410658" name="Text Box 34"/>
          <p:cNvSpPr txBox="1">
            <a:spLocks noChangeArrowheads="1"/>
          </p:cNvSpPr>
          <p:nvPr/>
        </p:nvSpPr>
        <p:spPr bwMode="auto">
          <a:xfrm>
            <a:off x="6532364" y="491172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20</a:t>
            </a:r>
          </a:p>
        </p:txBody>
      </p:sp>
      <p:sp>
        <p:nvSpPr>
          <p:cNvPr id="410659" name="Text Box 35"/>
          <p:cNvSpPr txBox="1">
            <a:spLocks noChangeArrowheads="1"/>
          </p:cNvSpPr>
          <p:nvPr/>
        </p:nvSpPr>
        <p:spPr bwMode="auto">
          <a:xfrm>
            <a:off x="7318176"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20</a:t>
            </a:r>
          </a:p>
        </p:txBody>
      </p:sp>
      <p:sp>
        <p:nvSpPr>
          <p:cNvPr id="410660" name="Text Box 36"/>
          <p:cNvSpPr txBox="1">
            <a:spLocks noChangeArrowheads="1"/>
          </p:cNvSpPr>
          <p:nvPr/>
        </p:nvSpPr>
        <p:spPr bwMode="auto">
          <a:xfrm>
            <a:off x="8080176" y="5715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40</a:t>
            </a:r>
          </a:p>
        </p:txBody>
      </p:sp>
      <p:sp>
        <p:nvSpPr>
          <p:cNvPr id="410661" name="Text Box 37"/>
          <p:cNvSpPr txBox="1">
            <a:spLocks noChangeArrowheads="1"/>
          </p:cNvSpPr>
          <p:nvPr/>
        </p:nvSpPr>
        <p:spPr bwMode="auto">
          <a:xfrm>
            <a:off x="8613576"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60</a:t>
            </a:r>
          </a:p>
        </p:txBody>
      </p:sp>
      <p:sp>
        <p:nvSpPr>
          <p:cNvPr id="410662" name="Text Box 38"/>
          <p:cNvSpPr txBox="1">
            <a:spLocks noChangeArrowheads="1"/>
          </p:cNvSpPr>
          <p:nvPr/>
        </p:nvSpPr>
        <p:spPr bwMode="auto">
          <a:xfrm>
            <a:off x="9299376" y="5715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80</a:t>
            </a:r>
          </a:p>
        </p:txBody>
      </p:sp>
      <p:sp>
        <p:nvSpPr>
          <p:cNvPr id="410663" name="Text Box 39"/>
          <p:cNvSpPr txBox="1">
            <a:spLocks noChangeArrowheads="1"/>
          </p:cNvSpPr>
          <p:nvPr/>
        </p:nvSpPr>
        <p:spPr bwMode="auto">
          <a:xfrm>
            <a:off x="10747176" y="56388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defRPr/>
            </a:pPr>
            <a:r>
              <a:rPr kumimoji="0" lang="en-US" altLang="zh-CN" sz="1800">
                <a:latin typeface="Times New Roman" panose="02020603050405020304" pitchFamily="18" charset="0"/>
              </a:rPr>
              <a:t>x</a:t>
            </a:r>
            <a:r>
              <a:rPr kumimoji="0" lang="en-US" altLang="zh-CN" sz="1800" baseline="-25000">
                <a:latin typeface="Times New Roman" panose="02020603050405020304" pitchFamily="18" charset="0"/>
              </a:rPr>
              <a:t>1</a:t>
            </a:r>
            <a:endParaRPr kumimoji="0" lang="en-US" altLang="zh-CN" sz="1800">
              <a:latin typeface="Times New Roman" panose="02020603050405020304" pitchFamily="18" charset="0"/>
            </a:endParaRPr>
          </a:p>
        </p:txBody>
      </p:sp>
      <p:sp>
        <p:nvSpPr>
          <p:cNvPr id="410664" name="Line 40"/>
          <p:cNvSpPr>
            <a:spLocks noChangeShapeType="1"/>
          </p:cNvSpPr>
          <p:nvPr/>
        </p:nvSpPr>
        <p:spPr bwMode="auto">
          <a:xfrm flipV="1">
            <a:off x="8189949" y="3465774"/>
            <a:ext cx="762000" cy="1295400"/>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65" name="Line 41"/>
          <p:cNvSpPr>
            <a:spLocks noChangeShapeType="1"/>
          </p:cNvSpPr>
          <p:nvPr/>
        </p:nvSpPr>
        <p:spPr bwMode="auto">
          <a:xfrm flipV="1">
            <a:off x="10020101" y="542766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66" name="Line 42"/>
          <p:cNvSpPr>
            <a:spLocks noChangeShapeType="1"/>
          </p:cNvSpPr>
          <p:nvPr/>
        </p:nvSpPr>
        <p:spPr bwMode="auto">
          <a:xfrm flipV="1">
            <a:off x="9445426"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67" name="Line 43"/>
          <p:cNvSpPr>
            <a:spLocks noChangeShapeType="1"/>
          </p:cNvSpPr>
          <p:nvPr/>
        </p:nvSpPr>
        <p:spPr bwMode="auto">
          <a:xfrm>
            <a:off x="6919714" y="272573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68" name="Line 44"/>
          <p:cNvSpPr>
            <a:spLocks noChangeShapeType="1"/>
          </p:cNvSpPr>
          <p:nvPr/>
        </p:nvSpPr>
        <p:spPr bwMode="auto">
          <a:xfrm>
            <a:off x="6943526" y="334168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69" name="Line 45"/>
          <p:cNvSpPr>
            <a:spLocks noChangeShapeType="1"/>
          </p:cNvSpPr>
          <p:nvPr/>
        </p:nvSpPr>
        <p:spPr bwMode="auto">
          <a:xfrm>
            <a:off x="6919715" y="4797425"/>
            <a:ext cx="2808287"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0670" name="Line 46"/>
          <p:cNvSpPr>
            <a:spLocks noChangeShapeType="1"/>
          </p:cNvSpPr>
          <p:nvPr/>
        </p:nvSpPr>
        <p:spPr bwMode="auto">
          <a:xfrm>
            <a:off x="6976865" y="3357564"/>
            <a:ext cx="1239837" cy="2281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0671" name="Line 47"/>
          <p:cNvSpPr>
            <a:spLocks noChangeShapeType="1"/>
          </p:cNvSpPr>
          <p:nvPr/>
        </p:nvSpPr>
        <p:spPr bwMode="auto">
          <a:xfrm>
            <a:off x="6937177" y="4338639"/>
            <a:ext cx="1495425" cy="1322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0672" name="Rectangle 48"/>
          <p:cNvSpPr>
            <a:spLocks noChangeArrowheads="1"/>
          </p:cNvSpPr>
          <p:nvPr/>
        </p:nvSpPr>
        <p:spPr bwMode="auto">
          <a:xfrm>
            <a:off x="6560939" y="4098925"/>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latin typeface="Times New Roman" charset="0"/>
                <a:ea typeface="宋体" charset="0"/>
                <a:sym typeface="Symbol" charset="0"/>
              </a:rPr>
              <a:t>③</a:t>
            </a:r>
          </a:p>
        </p:txBody>
      </p:sp>
      <p:sp>
        <p:nvSpPr>
          <p:cNvPr id="410673" name="Rectangle 49"/>
          <p:cNvSpPr>
            <a:spLocks noChangeArrowheads="1"/>
          </p:cNvSpPr>
          <p:nvPr/>
        </p:nvSpPr>
        <p:spPr bwMode="auto">
          <a:xfrm>
            <a:off x="7064176" y="3248025"/>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effectLst>
                  <a:outerShdw blurRad="38100" dist="38100" dir="2700000" algn="tl">
                    <a:srgbClr val="FFFFFF"/>
                  </a:outerShdw>
                </a:effectLst>
                <a:latin typeface="Times New Roman" charset="0"/>
                <a:ea typeface="宋体" charset="0"/>
              </a:rPr>
              <a:t>②</a:t>
            </a:r>
          </a:p>
        </p:txBody>
      </p:sp>
      <p:sp>
        <p:nvSpPr>
          <p:cNvPr id="410674" name="Rectangle 50"/>
          <p:cNvSpPr>
            <a:spLocks noChangeArrowheads="1"/>
          </p:cNvSpPr>
          <p:nvPr/>
        </p:nvSpPr>
        <p:spPr bwMode="auto">
          <a:xfrm>
            <a:off x="9577189" y="5300663"/>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effectLst>
                  <a:outerShdw blurRad="38100" dist="38100" dir="2700000" algn="tl">
                    <a:srgbClr val="FFFFFF"/>
                  </a:outerShdw>
                </a:effectLst>
                <a:latin typeface="Times New Roman" charset="0"/>
                <a:ea typeface="宋体" charset="0"/>
              </a:rPr>
              <a:t>①</a:t>
            </a:r>
          </a:p>
        </p:txBody>
      </p:sp>
      <p:sp>
        <p:nvSpPr>
          <p:cNvPr id="410675" name="Text Box 51"/>
          <p:cNvSpPr txBox="1">
            <a:spLocks noChangeArrowheads="1"/>
          </p:cNvSpPr>
          <p:nvPr/>
        </p:nvSpPr>
        <p:spPr bwMode="auto">
          <a:xfrm>
            <a:off x="9832776"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100</a:t>
            </a:r>
          </a:p>
        </p:txBody>
      </p:sp>
      <p:sp>
        <p:nvSpPr>
          <p:cNvPr id="410676" name="Line 52"/>
          <p:cNvSpPr>
            <a:spLocks noChangeShapeType="1"/>
          </p:cNvSpPr>
          <p:nvPr/>
        </p:nvSpPr>
        <p:spPr bwMode="auto">
          <a:xfrm>
            <a:off x="6200577" y="3141664"/>
            <a:ext cx="2620963" cy="3095625"/>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77" name="Oval 53"/>
          <p:cNvSpPr>
            <a:spLocks noChangeArrowheads="1"/>
          </p:cNvSpPr>
          <p:nvPr/>
        </p:nvSpPr>
        <p:spPr bwMode="auto">
          <a:xfrm>
            <a:off x="8072239" y="5170489"/>
            <a:ext cx="381000" cy="34607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r>
              <a:rPr lang="en-US" altLang="zh-CN">
                <a:latin typeface="Times New Roman" charset="0"/>
                <a:ea typeface="宋体" charset="0"/>
              </a:rPr>
              <a:t>B</a:t>
            </a:r>
          </a:p>
        </p:txBody>
      </p:sp>
      <p:sp>
        <p:nvSpPr>
          <p:cNvPr id="410678" name="Line 54"/>
          <p:cNvSpPr>
            <a:spLocks noChangeShapeType="1"/>
          </p:cNvSpPr>
          <p:nvPr/>
        </p:nvSpPr>
        <p:spPr bwMode="auto">
          <a:xfrm flipH="1" flipV="1">
            <a:off x="7784901" y="5084764"/>
            <a:ext cx="287338"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eaLnBrk="1" hangingPunct="1">
              <a:buFont typeface="Arial" charset="0"/>
              <a:buNone/>
              <a:defRPr/>
            </a:pPr>
            <a:endParaRPr lang="zh-CN" altLang="en-US">
              <a:latin typeface="Arial" charset="0"/>
              <a:ea typeface="宋体" charset="0"/>
            </a:endParaRPr>
          </a:p>
        </p:txBody>
      </p:sp>
      <p:sp>
        <p:nvSpPr>
          <p:cNvPr id="410679" name="Freeform 55"/>
          <p:cNvSpPr>
            <a:spLocks/>
          </p:cNvSpPr>
          <p:nvPr/>
        </p:nvSpPr>
        <p:spPr bwMode="auto">
          <a:xfrm>
            <a:off x="6919715" y="4797425"/>
            <a:ext cx="1368425" cy="863600"/>
          </a:xfrm>
          <a:custGeom>
            <a:avLst/>
            <a:gdLst>
              <a:gd name="T0" fmla="*/ 0 w 862"/>
              <a:gd name="T1" fmla="*/ 0 h 544"/>
              <a:gd name="T2" fmla="*/ 0 w 862"/>
              <a:gd name="T3" fmla="*/ 2147483647 h 544"/>
              <a:gd name="T4" fmla="*/ 2147483647 w 862"/>
              <a:gd name="T5" fmla="*/ 2147483647 h 544"/>
              <a:gd name="T6" fmla="*/ 2147483647 w 862"/>
              <a:gd name="T7" fmla="*/ 2147483647 h 544"/>
              <a:gd name="T8" fmla="*/ 2147483647 w 862"/>
              <a:gd name="T9" fmla="*/ 2147483647 h 544"/>
              <a:gd name="T10" fmla="*/ 0 w 862"/>
              <a:gd name="T11" fmla="*/ 0 h 5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2" h="544">
                <a:moveTo>
                  <a:pt x="0" y="0"/>
                </a:moveTo>
                <a:lnTo>
                  <a:pt x="0" y="544"/>
                </a:lnTo>
                <a:lnTo>
                  <a:pt x="862" y="544"/>
                </a:lnTo>
                <a:lnTo>
                  <a:pt x="726" y="363"/>
                </a:lnTo>
                <a:lnTo>
                  <a:pt x="545" y="181"/>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eaLnBrk="1" hangingPunct="1">
              <a:buFont typeface="Arial" panose="020B0604020202020204" pitchFamily="34" charset="0"/>
              <a:buNone/>
              <a:defRPr/>
            </a:pPr>
            <a:endParaRPr lang="zh-CN" altLang="en-US"/>
          </a:p>
        </p:txBody>
      </p:sp>
      <p:sp>
        <p:nvSpPr>
          <p:cNvPr id="410680" name="AutoShape 56"/>
          <p:cNvSpPr>
            <a:spLocks noChangeArrowheads="1"/>
          </p:cNvSpPr>
          <p:nvPr/>
        </p:nvSpPr>
        <p:spPr bwMode="auto">
          <a:xfrm>
            <a:off x="8000802" y="5300663"/>
            <a:ext cx="144463" cy="144462"/>
          </a:xfrm>
          <a:prstGeom prst="flowChartConnector">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0681" name="Line 57"/>
          <p:cNvSpPr>
            <a:spLocks noChangeShapeType="1"/>
          </p:cNvSpPr>
          <p:nvPr/>
        </p:nvSpPr>
        <p:spPr bwMode="auto">
          <a:xfrm>
            <a:off x="5840215" y="3644900"/>
            <a:ext cx="2447925" cy="2808288"/>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60" name="Text Box 15"/>
          <p:cNvSpPr txBox="1">
            <a:spLocks noChangeArrowheads="1"/>
          </p:cNvSpPr>
          <p:nvPr/>
        </p:nvSpPr>
        <p:spPr bwMode="auto">
          <a:xfrm>
            <a:off x="1267959" y="3017192"/>
            <a:ext cx="674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defRPr/>
            </a:pPr>
            <a:r>
              <a:rPr kumimoji="0" lang="en-US" altLang="zh-CN" sz="2400" b="1" dirty="0" err="1" smtClean="0">
                <a:effectLst>
                  <a:outerShdw blurRad="38100" dist="38100" dir="2700000" algn="tl">
                    <a:srgbClr val="C0C0C0"/>
                  </a:outerShdw>
                </a:effectLst>
                <a:latin typeface="Times New Roman" panose="02020603050405020304" pitchFamily="18" charset="0"/>
              </a:rPr>
              <a:t>s.t.</a:t>
            </a:r>
            <a:endParaRPr kumimoji="0" lang="zh-CN" altLang="en-US" sz="2400" b="1" dirty="0">
              <a:effectLst>
                <a:outerShdw blurRad="38100" dist="38100" dir="2700000" algn="tl">
                  <a:srgbClr val="C0C0C0"/>
                </a:outerShdw>
              </a:effectLst>
              <a:latin typeface="Times New Roman" panose="02020603050405020304" pitchFamily="18" charset="0"/>
            </a:endParaRPr>
          </a:p>
        </p:txBody>
      </p:sp>
      <p:sp>
        <p:nvSpPr>
          <p:cNvPr id="61" name="Rectangle 58"/>
          <p:cNvSpPr>
            <a:spLocks noChangeArrowheads="1"/>
          </p:cNvSpPr>
          <p:nvPr/>
        </p:nvSpPr>
        <p:spPr bwMode="auto">
          <a:xfrm>
            <a:off x="1992314" y="333376"/>
            <a:ext cx="8135937" cy="574675"/>
          </a:xfrm>
          <a:prstGeom prst="rect">
            <a:avLst/>
          </a:prstGeom>
          <a:solidFill>
            <a:srgbClr val="6FC2F5"/>
          </a:solidFill>
          <a:ln w="9525">
            <a:solidFill>
              <a:schemeClr val="tx1"/>
            </a:solidFill>
            <a:miter lim="800000"/>
            <a:headEnd/>
            <a:tailEnd/>
          </a:ln>
          <a:effectLst/>
          <a:extLst/>
        </p:spPr>
        <p:txBody>
          <a:bodyPr wrap="none" anchor="ctr"/>
          <a:lstStyle/>
          <a:p>
            <a:pPr eaLnBrk="1" hangingPunct="1">
              <a:buFont typeface="Arial" panose="020B0604020202020204" pitchFamily="34" charset="0"/>
              <a:buNone/>
              <a:defRPr/>
            </a:pPr>
            <a:r>
              <a:rPr lang="zh-CN" altLang="en-US" sz="3200" b="1" dirty="0">
                <a:ea typeface="楷体_GB2312" pitchFamily="1" charset="-122"/>
              </a:rPr>
              <a:t>影子价格的图解法</a:t>
            </a:r>
          </a:p>
        </p:txBody>
      </p:sp>
    </p:spTree>
    <p:extLst>
      <p:ext uri="{BB962C8B-B14F-4D97-AF65-F5344CB8AC3E}">
        <p14:creationId xmlns:p14="http://schemas.microsoft.com/office/powerpoint/2010/main" val="15438057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0681"/>
                                        </p:tgtEl>
                                        <p:attrNameLst>
                                          <p:attrName>style.visibility</p:attrName>
                                        </p:attrNameLst>
                                      </p:cBhvr>
                                      <p:to>
                                        <p:strVal val="visible"/>
                                      </p:to>
                                    </p:set>
                                    <p:anim calcmode="lin" valueType="num">
                                      <p:cBhvr additive="base">
                                        <p:cTn id="7" dur="500" fill="hold"/>
                                        <p:tgtEl>
                                          <p:spTgt spid="410681"/>
                                        </p:tgtEl>
                                        <p:attrNameLst>
                                          <p:attrName>ppt_x</p:attrName>
                                        </p:attrNameLst>
                                      </p:cBhvr>
                                      <p:tavLst>
                                        <p:tav tm="0">
                                          <p:val>
                                            <p:strVal val="#ppt_x"/>
                                          </p:val>
                                        </p:tav>
                                        <p:tav tm="100000">
                                          <p:val>
                                            <p:strVal val="#ppt_x"/>
                                          </p:val>
                                        </p:tav>
                                      </p:tavLst>
                                    </p:anim>
                                    <p:anim calcmode="lin" valueType="num">
                                      <p:cBhvr additive="base">
                                        <p:cTn id="8" dur="500" fill="hold"/>
                                        <p:tgtEl>
                                          <p:spTgt spid="41068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676"/>
                                        </p:tgtEl>
                                        <p:attrNameLst>
                                          <p:attrName>style.visibility</p:attrName>
                                        </p:attrNameLst>
                                      </p:cBhvr>
                                      <p:to>
                                        <p:strVal val="visible"/>
                                      </p:to>
                                    </p:set>
                                    <p:anim calcmode="lin" valueType="num">
                                      <p:cBhvr additive="base">
                                        <p:cTn id="13" dur="500" fill="hold"/>
                                        <p:tgtEl>
                                          <p:spTgt spid="410676"/>
                                        </p:tgtEl>
                                        <p:attrNameLst>
                                          <p:attrName>ppt_x</p:attrName>
                                        </p:attrNameLst>
                                      </p:cBhvr>
                                      <p:tavLst>
                                        <p:tav tm="0">
                                          <p:val>
                                            <p:strVal val="#ppt_x"/>
                                          </p:val>
                                        </p:tav>
                                        <p:tav tm="100000">
                                          <p:val>
                                            <p:strVal val="#ppt_x"/>
                                          </p:val>
                                        </p:tav>
                                      </p:tavLst>
                                    </p:anim>
                                    <p:anim calcmode="lin" valueType="num">
                                      <p:cBhvr additive="base">
                                        <p:cTn id="14" dur="500" fill="hold"/>
                                        <p:tgtEl>
                                          <p:spTgt spid="41067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10680"/>
                                        </p:tgtEl>
                                        <p:attrNameLst>
                                          <p:attrName>style.visibility</p:attrName>
                                        </p:attrNameLst>
                                      </p:cBhvr>
                                      <p:to>
                                        <p:strVal val="visible"/>
                                      </p:to>
                                    </p:set>
                                    <p:animEffect transition="in" filter="blinds(horizontal)">
                                      <p:cBhvr>
                                        <p:cTn id="19" dur="500"/>
                                        <p:tgtEl>
                                          <p:spTgt spid="4106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10677"/>
                                        </p:tgtEl>
                                        <p:attrNameLst>
                                          <p:attrName>style.visibility</p:attrName>
                                        </p:attrNameLst>
                                      </p:cBhvr>
                                      <p:to>
                                        <p:strVal val="visible"/>
                                      </p:to>
                                    </p:set>
                                    <p:animEffect transition="in" filter="blinds(horizontal)">
                                      <p:cBhvr>
                                        <p:cTn id="24" dur="500"/>
                                        <p:tgtEl>
                                          <p:spTgt spid="410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77" grpId="0"/>
      <p:bldP spid="41068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Line 3"/>
          <p:cNvSpPr>
            <a:spLocks noChangeShapeType="1"/>
          </p:cNvSpPr>
          <p:nvPr/>
        </p:nvSpPr>
        <p:spPr bwMode="auto">
          <a:xfrm flipV="1">
            <a:off x="57221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52" name="Line 4"/>
          <p:cNvSpPr>
            <a:spLocks noChangeShapeType="1"/>
          </p:cNvSpPr>
          <p:nvPr/>
        </p:nvSpPr>
        <p:spPr bwMode="auto">
          <a:xfrm flipV="1">
            <a:off x="78557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53" name="Line 5"/>
          <p:cNvSpPr>
            <a:spLocks noChangeShapeType="1"/>
          </p:cNvSpPr>
          <p:nvPr/>
        </p:nvSpPr>
        <p:spPr bwMode="auto">
          <a:xfrm flipV="1">
            <a:off x="45791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54" name="Line 6"/>
          <p:cNvSpPr>
            <a:spLocks noChangeShapeType="1"/>
          </p:cNvSpPr>
          <p:nvPr/>
        </p:nvSpPr>
        <p:spPr bwMode="auto">
          <a:xfrm flipV="1">
            <a:off x="67889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55" name="Line 7"/>
          <p:cNvSpPr>
            <a:spLocks noChangeShapeType="1"/>
          </p:cNvSpPr>
          <p:nvPr/>
        </p:nvSpPr>
        <p:spPr bwMode="auto">
          <a:xfrm>
            <a:off x="3512368" y="51816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56" name="Line 8"/>
          <p:cNvSpPr>
            <a:spLocks noChangeShapeType="1"/>
          </p:cNvSpPr>
          <p:nvPr/>
        </p:nvSpPr>
        <p:spPr bwMode="auto">
          <a:xfrm>
            <a:off x="3512368" y="40386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57" name="Line 9"/>
          <p:cNvSpPr>
            <a:spLocks noChangeShapeType="1"/>
          </p:cNvSpPr>
          <p:nvPr/>
        </p:nvSpPr>
        <p:spPr bwMode="auto">
          <a:xfrm>
            <a:off x="3512368" y="29718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58" name="Line 10"/>
          <p:cNvSpPr>
            <a:spLocks noChangeShapeType="1"/>
          </p:cNvSpPr>
          <p:nvPr/>
        </p:nvSpPr>
        <p:spPr bwMode="auto">
          <a:xfrm>
            <a:off x="3512368" y="18288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59" name="Line 11"/>
          <p:cNvSpPr>
            <a:spLocks noChangeShapeType="1"/>
          </p:cNvSpPr>
          <p:nvPr/>
        </p:nvSpPr>
        <p:spPr bwMode="auto">
          <a:xfrm>
            <a:off x="3048000" y="7620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60" name="Text Box 12"/>
          <p:cNvSpPr txBox="1">
            <a:spLocks noChangeArrowheads="1"/>
          </p:cNvSpPr>
          <p:nvPr/>
        </p:nvSpPr>
        <p:spPr bwMode="auto">
          <a:xfrm>
            <a:off x="2826568"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20</a:t>
            </a:r>
          </a:p>
        </p:txBody>
      </p:sp>
      <p:sp>
        <p:nvSpPr>
          <p:cNvPr id="411661" name="Text Box 13"/>
          <p:cNvSpPr txBox="1">
            <a:spLocks noChangeArrowheads="1"/>
          </p:cNvSpPr>
          <p:nvPr/>
        </p:nvSpPr>
        <p:spPr bwMode="auto">
          <a:xfrm>
            <a:off x="2826568" y="4953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10</a:t>
            </a:r>
          </a:p>
        </p:txBody>
      </p:sp>
      <p:sp>
        <p:nvSpPr>
          <p:cNvPr id="411664" name="Rectangle 16">
            <a:hlinkClick r:id="rId3" action="ppaction://hlinkfile"/>
          </p:cNvPr>
          <p:cNvSpPr>
            <a:spLocks noChangeArrowheads="1"/>
          </p:cNvSpPr>
          <p:nvPr/>
        </p:nvSpPr>
        <p:spPr bwMode="auto">
          <a:xfrm>
            <a:off x="6200006" y="1628775"/>
            <a:ext cx="4648200" cy="44958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sz="2800" b="1">
              <a:effectLst>
                <a:outerShdw blurRad="38100" dist="38100" dir="2700000" algn="tl">
                  <a:srgbClr val="FFFFFF"/>
                </a:outerShdw>
              </a:effectLst>
              <a:latin typeface="Times New Roman" charset="0"/>
              <a:ea typeface="宋体" charset="0"/>
            </a:endParaRPr>
          </a:p>
          <a:p>
            <a:pPr eaLnBrk="1" hangingPunct="1">
              <a:buFont typeface="Arial" charset="0"/>
              <a:buNone/>
              <a:defRPr/>
            </a:pPr>
            <a:endParaRPr lang="zh-CN" altLang="en-US" sz="2400">
              <a:latin typeface="Times New Roman" charset="0"/>
              <a:ea typeface="宋体" charset="0"/>
            </a:endParaRPr>
          </a:p>
        </p:txBody>
      </p:sp>
      <p:sp>
        <p:nvSpPr>
          <p:cNvPr id="411665" name="Line 17"/>
          <p:cNvSpPr>
            <a:spLocks noChangeShapeType="1"/>
          </p:cNvSpPr>
          <p:nvPr/>
        </p:nvSpPr>
        <p:spPr bwMode="auto">
          <a:xfrm>
            <a:off x="6865168" y="5656263"/>
            <a:ext cx="396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1666" name="Line 18"/>
          <p:cNvSpPr>
            <a:spLocks noChangeShapeType="1"/>
          </p:cNvSpPr>
          <p:nvPr/>
        </p:nvSpPr>
        <p:spPr bwMode="auto">
          <a:xfrm flipV="1">
            <a:off x="6865168" y="1828800"/>
            <a:ext cx="0" cy="3810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1667" name="Text Box 19"/>
          <p:cNvSpPr txBox="1">
            <a:spLocks noChangeArrowheads="1"/>
          </p:cNvSpPr>
          <p:nvPr/>
        </p:nvSpPr>
        <p:spPr bwMode="auto">
          <a:xfrm>
            <a:off x="5943600" y="246063"/>
            <a:ext cx="762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endParaRPr lang="zh-CN" altLang="en-US">
              <a:latin typeface="Times New Roman" charset="0"/>
              <a:ea typeface="宋体" charset="0"/>
            </a:endParaRPr>
          </a:p>
        </p:txBody>
      </p:sp>
      <p:sp>
        <p:nvSpPr>
          <p:cNvPr id="411668" name="Line 20"/>
          <p:cNvSpPr>
            <a:spLocks noChangeShapeType="1"/>
          </p:cNvSpPr>
          <p:nvPr/>
        </p:nvSpPr>
        <p:spPr bwMode="auto">
          <a:xfrm flipV="1">
            <a:off x="81605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69" name="Line 21"/>
          <p:cNvSpPr>
            <a:spLocks noChangeShapeType="1"/>
          </p:cNvSpPr>
          <p:nvPr/>
        </p:nvSpPr>
        <p:spPr bwMode="auto">
          <a:xfrm flipV="1">
            <a:off x="12268200" y="5427663"/>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70" name="Line 22"/>
          <p:cNvSpPr>
            <a:spLocks noChangeShapeType="1"/>
          </p:cNvSpPr>
          <p:nvPr/>
        </p:nvSpPr>
        <p:spPr bwMode="auto">
          <a:xfrm flipV="1">
            <a:off x="74747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71" name="Line 23"/>
          <p:cNvSpPr>
            <a:spLocks noChangeShapeType="1"/>
          </p:cNvSpPr>
          <p:nvPr/>
        </p:nvSpPr>
        <p:spPr bwMode="auto">
          <a:xfrm flipV="1">
            <a:off x="87701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72" name="Line 24"/>
          <p:cNvSpPr>
            <a:spLocks noChangeShapeType="1"/>
          </p:cNvSpPr>
          <p:nvPr/>
        </p:nvSpPr>
        <p:spPr bwMode="auto">
          <a:xfrm>
            <a:off x="6865168" y="50990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73" name="Line 25"/>
          <p:cNvSpPr>
            <a:spLocks noChangeShapeType="1"/>
          </p:cNvSpPr>
          <p:nvPr/>
        </p:nvSpPr>
        <p:spPr bwMode="auto">
          <a:xfrm>
            <a:off x="6865168" y="45132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74" name="Line 26"/>
          <p:cNvSpPr>
            <a:spLocks noChangeShapeType="1"/>
          </p:cNvSpPr>
          <p:nvPr/>
        </p:nvSpPr>
        <p:spPr bwMode="auto">
          <a:xfrm>
            <a:off x="6865168" y="392112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75" name="Line 27"/>
          <p:cNvSpPr>
            <a:spLocks noChangeShapeType="1"/>
          </p:cNvSpPr>
          <p:nvPr/>
        </p:nvSpPr>
        <p:spPr bwMode="auto">
          <a:xfrm>
            <a:off x="6400800" y="1160463"/>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76" name="Line 28"/>
          <p:cNvSpPr>
            <a:spLocks noChangeShapeType="1"/>
          </p:cNvSpPr>
          <p:nvPr/>
        </p:nvSpPr>
        <p:spPr bwMode="auto">
          <a:xfrm>
            <a:off x="6400800" y="93663"/>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77" name="Text Box 29"/>
          <p:cNvSpPr txBox="1">
            <a:spLocks noChangeArrowheads="1"/>
          </p:cNvSpPr>
          <p:nvPr/>
        </p:nvSpPr>
        <p:spPr bwMode="auto">
          <a:xfrm>
            <a:off x="6484168" y="254635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100</a:t>
            </a:r>
          </a:p>
        </p:txBody>
      </p:sp>
      <p:sp>
        <p:nvSpPr>
          <p:cNvPr id="411678" name="Text Box 30"/>
          <p:cNvSpPr txBox="1">
            <a:spLocks noChangeArrowheads="1"/>
          </p:cNvSpPr>
          <p:nvPr/>
        </p:nvSpPr>
        <p:spPr bwMode="auto">
          <a:xfrm>
            <a:off x="6512743" y="318293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80</a:t>
            </a:r>
          </a:p>
        </p:txBody>
      </p:sp>
      <p:sp>
        <p:nvSpPr>
          <p:cNvPr id="411679" name="Text Box 31"/>
          <p:cNvSpPr txBox="1">
            <a:spLocks noChangeArrowheads="1"/>
          </p:cNvSpPr>
          <p:nvPr/>
        </p:nvSpPr>
        <p:spPr bwMode="auto">
          <a:xfrm>
            <a:off x="6484168" y="373062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60</a:t>
            </a:r>
          </a:p>
        </p:txBody>
      </p:sp>
      <p:sp>
        <p:nvSpPr>
          <p:cNvPr id="411680" name="Text Box 32"/>
          <p:cNvSpPr txBox="1">
            <a:spLocks noChangeArrowheads="1"/>
          </p:cNvSpPr>
          <p:nvPr/>
        </p:nvSpPr>
        <p:spPr bwMode="auto">
          <a:xfrm>
            <a:off x="6477818" y="43434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40</a:t>
            </a:r>
          </a:p>
        </p:txBody>
      </p:sp>
      <p:sp>
        <p:nvSpPr>
          <p:cNvPr id="411681" name="Text Box 33"/>
          <p:cNvSpPr txBox="1">
            <a:spLocks noChangeArrowheads="1"/>
          </p:cNvSpPr>
          <p:nvPr/>
        </p:nvSpPr>
        <p:spPr bwMode="auto">
          <a:xfrm>
            <a:off x="6460356" y="491172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20</a:t>
            </a:r>
          </a:p>
        </p:txBody>
      </p:sp>
      <p:sp>
        <p:nvSpPr>
          <p:cNvPr id="411682" name="Text Box 34"/>
          <p:cNvSpPr txBox="1">
            <a:spLocks noChangeArrowheads="1"/>
          </p:cNvSpPr>
          <p:nvPr/>
        </p:nvSpPr>
        <p:spPr bwMode="auto">
          <a:xfrm>
            <a:off x="72461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20</a:t>
            </a:r>
          </a:p>
        </p:txBody>
      </p:sp>
      <p:sp>
        <p:nvSpPr>
          <p:cNvPr id="411683" name="Text Box 35"/>
          <p:cNvSpPr txBox="1">
            <a:spLocks noChangeArrowheads="1"/>
          </p:cNvSpPr>
          <p:nvPr/>
        </p:nvSpPr>
        <p:spPr bwMode="auto">
          <a:xfrm>
            <a:off x="8008168" y="5715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40</a:t>
            </a:r>
          </a:p>
        </p:txBody>
      </p:sp>
      <p:sp>
        <p:nvSpPr>
          <p:cNvPr id="411684" name="Text Box 36"/>
          <p:cNvSpPr txBox="1">
            <a:spLocks noChangeArrowheads="1"/>
          </p:cNvSpPr>
          <p:nvPr/>
        </p:nvSpPr>
        <p:spPr bwMode="auto">
          <a:xfrm>
            <a:off x="85415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60</a:t>
            </a:r>
          </a:p>
        </p:txBody>
      </p:sp>
      <p:sp>
        <p:nvSpPr>
          <p:cNvPr id="411685" name="Text Box 37"/>
          <p:cNvSpPr txBox="1">
            <a:spLocks noChangeArrowheads="1"/>
          </p:cNvSpPr>
          <p:nvPr/>
        </p:nvSpPr>
        <p:spPr bwMode="auto">
          <a:xfrm>
            <a:off x="9227368" y="5715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80</a:t>
            </a:r>
          </a:p>
        </p:txBody>
      </p:sp>
      <p:sp>
        <p:nvSpPr>
          <p:cNvPr id="411686" name="Text Box 38"/>
          <p:cNvSpPr txBox="1">
            <a:spLocks noChangeArrowheads="1"/>
          </p:cNvSpPr>
          <p:nvPr/>
        </p:nvSpPr>
        <p:spPr bwMode="auto">
          <a:xfrm>
            <a:off x="10675168" y="56388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defRPr/>
            </a:pPr>
            <a:r>
              <a:rPr kumimoji="0" lang="en-US" altLang="zh-CN" sz="1800">
                <a:latin typeface="Times New Roman" panose="02020603050405020304" pitchFamily="18" charset="0"/>
              </a:rPr>
              <a:t>x</a:t>
            </a:r>
            <a:r>
              <a:rPr kumimoji="0" lang="en-US" altLang="zh-CN" sz="1800" baseline="-25000">
                <a:latin typeface="Times New Roman" panose="02020603050405020304" pitchFamily="18" charset="0"/>
              </a:rPr>
              <a:t>1</a:t>
            </a:r>
            <a:endParaRPr kumimoji="0" lang="en-US" altLang="zh-CN" sz="1800">
              <a:latin typeface="Times New Roman" panose="02020603050405020304" pitchFamily="18" charset="0"/>
            </a:endParaRPr>
          </a:p>
        </p:txBody>
      </p:sp>
      <p:sp>
        <p:nvSpPr>
          <p:cNvPr id="411687" name="Line 39"/>
          <p:cNvSpPr>
            <a:spLocks noChangeShapeType="1"/>
          </p:cNvSpPr>
          <p:nvPr/>
        </p:nvSpPr>
        <p:spPr bwMode="auto">
          <a:xfrm flipV="1">
            <a:off x="8124018" y="3255965"/>
            <a:ext cx="762000" cy="1295400"/>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88" name="Line 40"/>
          <p:cNvSpPr>
            <a:spLocks noChangeShapeType="1"/>
          </p:cNvSpPr>
          <p:nvPr/>
        </p:nvSpPr>
        <p:spPr bwMode="auto">
          <a:xfrm flipV="1">
            <a:off x="9948093" y="542766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89" name="Line 41"/>
          <p:cNvSpPr>
            <a:spLocks noChangeShapeType="1"/>
          </p:cNvSpPr>
          <p:nvPr/>
        </p:nvSpPr>
        <p:spPr bwMode="auto">
          <a:xfrm flipV="1">
            <a:off x="937341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90" name="Line 42"/>
          <p:cNvSpPr>
            <a:spLocks noChangeShapeType="1"/>
          </p:cNvSpPr>
          <p:nvPr/>
        </p:nvSpPr>
        <p:spPr bwMode="auto">
          <a:xfrm>
            <a:off x="6847706" y="272573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91" name="Line 43"/>
          <p:cNvSpPr>
            <a:spLocks noChangeShapeType="1"/>
          </p:cNvSpPr>
          <p:nvPr/>
        </p:nvSpPr>
        <p:spPr bwMode="auto">
          <a:xfrm>
            <a:off x="6871518" y="334168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692" name="Line 44"/>
          <p:cNvSpPr>
            <a:spLocks noChangeShapeType="1"/>
          </p:cNvSpPr>
          <p:nvPr/>
        </p:nvSpPr>
        <p:spPr bwMode="auto">
          <a:xfrm>
            <a:off x="6861993" y="4797425"/>
            <a:ext cx="2808288"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1693" name="Line 45"/>
          <p:cNvSpPr>
            <a:spLocks noChangeShapeType="1"/>
          </p:cNvSpPr>
          <p:nvPr/>
        </p:nvSpPr>
        <p:spPr bwMode="auto">
          <a:xfrm>
            <a:off x="6904857" y="3357564"/>
            <a:ext cx="1239837" cy="2281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1694" name="Line 46"/>
          <p:cNvSpPr>
            <a:spLocks noChangeShapeType="1"/>
          </p:cNvSpPr>
          <p:nvPr/>
        </p:nvSpPr>
        <p:spPr bwMode="auto">
          <a:xfrm>
            <a:off x="6865169" y="4338639"/>
            <a:ext cx="1495425" cy="1322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1695" name="Rectangle 47"/>
          <p:cNvSpPr>
            <a:spLocks noChangeArrowheads="1"/>
          </p:cNvSpPr>
          <p:nvPr/>
        </p:nvSpPr>
        <p:spPr bwMode="auto">
          <a:xfrm>
            <a:off x="6488931" y="4098925"/>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latin typeface="Times New Roman" charset="0"/>
                <a:ea typeface="宋体" charset="0"/>
                <a:sym typeface="Symbol" charset="0"/>
              </a:rPr>
              <a:t>③</a:t>
            </a:r>
          </a:p>
        </p:txBody>
      </p:sp>
      <p:sp>
        <p:nvSpPr>
          <p:cNvPr id="411696" name="Rectangle 48"/>
          <p:cNvSpPr>
            <a:spLocks noChangeArrowheads="1"/>
          </p:cNvSpPr>
          <p:nvPr/>
        </p:nvSpPr>
        <p:spPr bwMode="auto">
          <a:xfrm>
            <a:off x="6992168" y="3248025"/>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effectLst>
                  <a:outerShdw blurRad="38100" dist="38100" dir="2700000" algn="tl">
                    <a:srgbClr val="FFFFFF"/>
                  </a:outerShdw>
                </a:effectLst>
                <a:latin typeface="Times New Roman" charset="0"/>
                <a:ea typeface="宋体" charset="0"/>
              </a:rPr>
              <a:t>②</a:t>
            </a:r>
          </a:p>
        </p:txBody>
      </p:sp>
      <p:sp>
        <p:nvSpPr>
          <p:cNvPr id="411697" name="Rectangle 49"/>
          <p:cNvSpPr>
            <a:spLocks noChangeArrowheads="1"/>
          </p:cNvSpPr>
          <p:nvPr/>
        </p:nvSpPr>
        <p:spPr bwMode="auto">
          <a:xfrm>
            <a:off x="9505181" y="5300663"/>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effectLst>
                  <a:outerShdw blurRad="38100" dist="38100" dir="2700000" algn="tl">
                    <a:srgbClr val="FFFFFF"/>
                  </a:outerShdw>
                </a:effectLst>
                <a:latin typeface="Times New Roman" charset="0"/>
                <a:ea typeface="宋体" charset="0"/>
              </a:rPr>
              <a:t>①</a:t>
            </a:r>
          </a:p>
        </p:txBody>
      </p:sp>
      <p:sp>
        <p:nvSpPr>
          <p:cNvPr id="411698" name="Text Box 50"/>
          <p:cNvSpPr txBox="1">
            <a:spLocks noChangeArrowheads="1"/>
          </p:cNvSpPr>
          <p:nvPr/>
        </p:nvSpPr>
        <p:spPr bwMode="auto">
          <a:xfrm>
            <a:off x="97607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100</a:t>
            </a:r>
          </a:p>
        </p:txBody>
      </p:sp>
      <p:sp>
        <p:nvSpPr>
          <p:cNvPr id="411699" name="Oval 51"/>
          <p:cNvSpPr>
            <a:spLocks noChangeArrowheads="1"/>
          </p:cNvSpPr>
          <p:nvPr/>
        </p:nvSpPr>
        <p:spPr bwMode="auto">
          <a:xfrm>
            <a:off x="8000231" y="5170489"/>
            <a:ext cx="381000" cy="34607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r>
              <a:rPr lang="en-US" altLang="zh-CN">
                <a:latin typeface="Times New Roman" charset="0"/>
                <a:ea typeface="宋体" charset="0"/>
              </a:rPr>
              <a:t>B</a:t>
            </a:r>
          </a:p>
        </p:txBody>
      </p:sp>
      <p:sp>
        <p:nvSpPr>
          <p:cNvPr id="411700" name="Line 52"/>
          <p:cNvSpPr>
            <a:spLocks noChangeShapeType="1"/>
          </p:cNvSpPr>
          <p:nvPr/>
        </p:nvSpPr>
        <p:spPr bwMode="auto">
          <a:xfrm>
            <a:off x="6892157" y="4752975"/>
            <a:ext cx="2808287" cy="863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1701" name="Freeform 53"/>
          <p:cNvSpPr>
            <a:spLocks/>
          </p:cNvSpPr>
          <p:nvPr/>
        </p:nvSpPr>
        <p:spPr bwMode="auto">
          <a:xfrm>
            <a:off x="6847707" y="4724401"/>
            <a:ext cx="1296987" cy="936625"/>
          </a:xfrm>
          <a:custGeom>
            <a:avLst/>
            <a:gdLst>
              <a:gd name="T0" fmla="*/ 0 w 817"/>
              <a:gd name="T1" fmla="*/ 0 h 590"/>
              <a:gd name="T2" fmla="*/ 0 w 817"/>
              <a:gd name="T3" fmla="*/ 2147483647 h 590"/>
              <a:gd name="T4" fmla="*/ 2147483647 w 817"/>
              <a:gd name="T5" fmla="*/ 2147483647 h 590"/>
              <a:gd name="T6" fmla="*/ 2147483647 w 817"/>
              <a:gd name="T7" fmla="*/ 2147483647 h 590"/>
              <a:gd name="T8" fmla="*/ 2147483647 w 817"/>
              <a:gd name="T9" fmla="*/ 2147483647 h 590"/>
              <a:gd name="T10" fmla="*/ 0 w 817"/>
              <a:gd name="T11" fmla="*/ 0 h 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7" h="590">
                <a:moveTo>
                  <a:pt x="0" y="0"/>
                </a:moveTo>
                <a:lnTo>
                  <a:pt x="0" y="590"/>
                </a:lnTo>
                <a:lnTo>
                  <a:pt x="817" y="590"/>
                </a:lnTo>
                <a:lnTo>
                  <a:pt x="726" y="409"/>
                </a:lnTo>
                <a:lnTo>
                  <a:pt x="454" y="137"/>
                </a:lnTo>
                <a:lnTo>
                  <a:pt x="0" y="0"/>
                </a:lnTo>
                <a:close/>
              </a:path>
            </a:pathLst>
          </a:custGeom>
          <a:solidFill>
            <a:srgbClr val="FF99FF"/>
          </a:solidFill>
          <a:ln>
            <a:noFill/>
          </a:ln>
          <a:effectLst/>
          <a:extLst>
            <a:ext uri="{91240B29-F687-4F45-9708-019B960494DF}">
              <a14:hiddenLine xmlns:a14="http://schemas.microsoft.com/office/drawing/2010/main" w="9525">
                <a:solidFill>
                  <a:srgbClr val="FF99FF"/>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eaLnBrk="1" hangingPunct="1">
              <a:buFont typeface="Arial" panose="020B0604020202020204" pitchFamily="34" charset="0"/>
              <a:buNone/>
              <a:defRPr/>
            </a:pPr>
            <a:endParaRPr lang="zh-CN" altLang="en-US"/>
          </a:p>
        </p:txBody>
      </p:sp>
      <p:sp>
        <p:nvSpPr>
          <p:cNvPr id="411702" name="Line 54"/>
          <p:cNvSpPr>
            <a:spLocks noChangeShapeType="1"/>
          </p:cNvSpPr>
          <p:nvPr/>
        </p:nvSpPr>
        <p:spPr bwMode="auto">
          <a:xfrm>
            <a:off x="5768207" y="3644900"/>
            <a:ext cx="2447925" cy="2808288"/>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703" name="Line 55"/>
          <p:cNvSpPr>
            <a:spLocks noChangeShapeType="1"/>
          </p:cNvSpPr>
          <p:nvPr/>
        </p:nvSpPr>
        <p:spPr bwMode="auto">
          <a:xfrm>
            <a:off x="6128569" y="3141664"/>
            <a:ext cx="2620963" cy="3095625"/>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1704" name="AutoShape 56"/>
          <p:cNvSpPr>
            <a:spLocks noChangeArrowheads="1"/>
          </p:cNvSpPr>
          <p:nvPr/>
        </p:nvSpPr>
        <p:spPr bwMode="auto">
          <a:xfrm>
            <a:off x="7928794" y="5300663"/>
            <a:ext cx="144463" cy="144462"/>
          </a:xfrm>
          <a:prstGeom prst="flowChartConnector">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58" name="Text Box 15"/>
          <p:cNvSpPr txBox="1">
            <a:spLocks noChangeArrowheads="1"/>
          </p:cNvSpPr>
          <p:nvPr/>
        </p:nvSpPr>
        <p:spPr bwMode="auto">
          <a:xfrm>
            <a:off x="1094606" y="1695529"/>
            <a:ext cx="4343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max </a:t>
            </a:r>
            <a:r>
              <a:rPr kumimoji="0" lang="en-US" altLang="zh-CN" sz="2400" b="1" dirty="0">
                <a:effectLst>
                  <a:outerShdw blurRad="38100" dist="38100" dir="2700000" algn="tl">
                    <a:srgbClr val="C0C0C0"/>
                  </a:outerShdw>
                </a:effectLst>
                <a:latin typeface="Times New Roman" panose="02020603050405020304" pitchFamily="18" charset="0"/>
              </a:rPr>
              <a:t>Z=5x</a:t>
            </a:r>
            <a:r>
              <a:rPr kumimoji="0" lang="en-US" altLang="zh-CN" sz="2400" b="1" baseline="-25000" dirty="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+4x</a:t>
            </a:r>
            <a:r>
              <a:rPr kumimoji="0" lang="en-US" altLang="zh-CN" sz="2400" b="1" baseline="-25000" dirty="0">
                <a:effectLst>
                  <a:outerShdw blurRad="38100" dist="38100" dir="2700000" algn="tl">
                    <a:srgbClr val="C0C0C0"/>
                  </a:outerShdw>
                </a:effectLst>
                <a:latin typeface="Times New Roman" panose="02020603050405020304" pitchFamily="18" charset="0"/>
              </a:rPr>
              <a:t>2                                               </a:t>
            </a:r>
            <a:endParaRPr kumimoji="0" lang="en-US" altLang="zh-CN"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smtClean="0">
                <a:effectLst>
                  <a:outerShdw blurRad="38100" dist="38100" dir="2700000" algn="tl">
                    <a:srgbClr val="C0C0C0"/>
                  </a:outerShdw>
                </a:effectLst>
                <a:latin typeface="Times New Roman" panose="02020603050405020304" pitchFamily="18" charset="0"/>
              </a:rPr>
              <a:t>+3x</a:t>
            </a:r>
            <a:r>
              <a:rPr kumimoji="0" lang="en-US" altLang="zh-CN" sz="2400" b="1" baseline="-25000" dirty="0" smtClean="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solidFill>
                  <a:srgbClr val="FF0000"/>
                </a:solidFill>
                <a:effectLst>
                  <a:outerShdw blurRad="38100" dist="38100" dir="2700000" algn="tl">
                    <a:srgbClr val="C0C0C0"/>
                  </a:outerShdw>
                </a:effectLst>
                <a:latin typeface="Times New Roman" panose="02020603050405020304" pitchFamily="18" charset="0"/>
              </a:rPr>
              <a:t>91 </a:t>
            </a:r>
            <a:r>
              <a:rPr kumimoji="0" lang="en-US" altLang="zh-CN" sz="2400" b="1" dirty="0" smtClean="0">
                <a:effectLst>
                  <a:outerShdw blurRad="38100" dist="38100" dir="2700000" algn="tl">
                    <a:srgbClr val="C0C0C0"/>
                  </a:outerShdw>
                </a:effectLst>
                <a:latin typeface="Times New Roman" panose="02020603050405020304" pitchFamily="18" charset="0"/>
              </a:rPr>
              <a:t>     </a:t>
            </a:r>
            <a:r>
              <a:rPr kumimoji="0" lang="en-US" altLang="zh-CN" sz="2400" b="1" dirty="0">
                <a:effectLst>
                  <a:outerShdw blurRad="38100" dist="38100" dir="2700000" algn="tl">
                    <a:srgbClr val="C0C0C0"/>
                  </a:outerShdw>
                </a:effectLst>
                <a:latin typeface="Times New Roman" panose="02020603050405020304" pitchFamily="18" charset="0"/>
              </a:rPr>
              <a:t>①</a:t>
            </a:r>
          </a:p>
          <a:p>
            <a:pPr>
              <a:spcBef>
                <a:spcPct val="0"/>
              </a:spcBef>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2x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  x</a:t>
            </a:r>
            <a:r>
              <a:rPr kumimoji="0" lang="en-US" altLang="zh-CN" sz="2400" b="1" baseline="-25000" dirty="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80</a:t>
            </a:r>
            <a:r>
              <a:rPr kumimoji="0" lang="zh-CN" altLang="en-US" sz="2400" b="1" dirty="0">
                <a:effectLst>
                  <a:outerShdw blurRad="38100" dist="38100" dir="2700000" algn="tl">
                    <a:srgbClr val="C0C0C0"/>
                  </a:outerShdw>
                </a:effectLst>
                <a:latin typeface="Times New Roman" panose="02020603050405020304" pitchFamily="18" charset="0"/>
              </a:rPr>
              <a:t>　</a:t>
            </a:r>
            <a:r>
              <a:rPr kumimoji="0" lang="en-US" altLang="zh-CN" sz="2400" b="1" dirty="0">
                <a:effectLst>
                  <a:outerShdw blurRad="38100" dist="38100" dir="2700000" algn="tl">
                    <a:srgbClr val="C0C0C0"/>
                  </a:outerShdw>
                </a:effectLst>
                <a:latin typeface="Times New Roman" panose="02020603050405020304" pitchFamily="18" charset="0"/>
              </a:rPr>
              <a:t>②</a:t>
            </a: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            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  x</a:t>
            </a:r>
            <a:r>
              <a:rPr kumimoji="0" lang="en-US" altLang="zh-CN" sz="2400" b="1" baseline="-25000" dirty="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45 </a:t>
            </a:r>
            <a:r>
              <a:rPr kumimoji="0" lang="zh-CN" altLang="en-US" sz="2400" b="1" dirty="0">
                <a:latin typeface="Times New Roman" panose="02020603050405020304" pitchFamily="18" charset="0"/>
                <a:sym typeface="Symbol" panose="05050102010706020507" pitchFamily="18" charset="2"/>
              </a:rPr>
              <a:t>　</a:t>
            </a:r>
            <a:r>
              <a:rPr kumimoji="0" lang="zh-CN" altLang="en-US" sz="2400" b="1" dirty="0" smtClean="0">
                <a:latin typeface="Times New Roman" panose="02020603050405020304" pitchFamily="18" charset="0"/>
                <a:sym typeface="Symbol" panose="05050102010706020507" pitchFamily="18" charset="2"/>
              </a:rPr>
              <a:t> </a:t>
            </a:r>
            <a:r>
              <a:rPr kumimoji="0" lang="en-US" altLang="zh-CN" sz="2400" b="1" dirty="0" smtClean="0">
                <a:latin typeface="Times New Roman" panose="02020603050405020304" pitchFamily="18" charset="0"/>
                <a:sym typeface="Symbol" panose="05050102010706020507" pitchFamily="18" charset="2"/>
              </a:rPr>
              <a:t>③</a:t>
            </a:r>
            <a:endParaRPr kumimoji="0" lang="en-US" altLang="zh-CN" sz="2400" b="1" dirty="0">
              <a:latin typeface="Times New Roman" panose="02020603050405020304" pitchFamily="18" charset="0"/>
            </a:endParaRP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smtClean="0">
                <a:effectLst>
                  <a:outerShdw blurRad="38100" dist="38100" dir="2700000" algn="tl">
                    <a:srgbClr val="C0C0C0"/>
                  </a:outerShdw>
                </a:effectLst>
                <a:latin typeface="Times New Roman" panose="02020603050405020304" pitchFamily="18" charset="0"/>
              </a:rPr>
              <a:t>,x</a:t>
            </a:r>
            <a:r>
              <a:rPr kumimoji="0" lang="en-US" altLang="zh-CN" sz="2400" b="1" baseline="-25000" dirty="0" smtClean="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0</a:t>
            </a:r>
            <a:r>
              <a:rPr kumimoji="0" lang="zh-CN" altLang="en-US" sz="2400" b="1" dirty="0">
                <a:effectLst>
                  <a:outerShdw blurRad="38100" dist="38100" dir="2700000" algn="tl">
                    <a:srgbClr val="C0C0C0"/>
                  </a:outerShdw>
                </a:effectLst>
                <a:latin typeface="Times New Roman" panose="02020603050405020304" pitchFamily="18" charset="0"/>
              </a:rPr>
              <a:t>　</a:t>
            </a:r>
            <a:r>
              <a:rPr kumimoji="0" lang="zh-CN" altLang="en-US" sz="2400" b="1" dirty="0" smtClean="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④</a:t>
            </a:r>
            <a:endParaRPr kumimoji="0" lang="en-US" altLang="zh-CN"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endParaRPr kumimoji="0" lang="en-US" altLang="zh-CN" sz="2400" b="1" dirty="0" smtClean="0">
              <a:effectLst>
                <a:outerShdw blurRad="38100" dist="38100" dir="2700000" algn="tl">
                  <a:srgbClr val="C0C0C0"/>
                </a:outerShdw>
              </a:effectLst>
              <a:latin typeface="Times New Roman" panose="02020603050405020304" pitchFamily="18" charset="0"/>
            </a:endParaRPr>
          </a:p>
          <a:p>
            <a:pPr>
              <a:spcBef>
                <a:spcPct val="0"/>
              </a:spcBef>
              <a:buNone/>
              <a:defRPr/>
            </a:pPr>
            <a:r>
              <a:rPr kumimoji="0" lang="zh-CN" altLang="en-US" sz="2400" b="1" dirty="0">
                <a:effectLst>
                  <a:outerShdw blurRad="38100" dist="38100" dir="2700000" algn="tl">
                    <a:srgbClr val="C0C0C0"/>
                  </a:outerShdw>
                </a:effectLst>
                <a:latin typeface="Times New Roman" panose="02020603050405020304" pitchFamily="18" charset="0"/>
              </a:rPr>
              <a:t>由图示可知最优点为</a:t>
            </a:r>
          </a:p>
          <a:p>
            <a:pPr>
              <a:spcBef>
                <a:spcPct val="0"/>
              </a:spcBef>
              <a:buNone/>
              <a:defRPr/>
            </a:pPr>
            <a:r>
              <a:rPr kumimoji="0" lang="en-US" altLang="zh-CN" sz="2400" b="1" dirty="0">
                <a:effectLst>
                  <a:outerShdw blurRad="38100" dist="38100" dir="2700000" algn="tl">
                    <a:srgbClr val="C0C0C0"/>
                  </a:outerShdw>
                </a:effectLst>
                <a:latin typeface="Times New Roman" panose="02020603050405020304" pitchFamily="18" charset="0"/>
              </a:rPr>
              <a:t>B(35,10) ,</a:t>
            </a:r>
            <a:r>
              <a:rPr kumimoji="0" lang="zh-CN" altLang="en-US" sz="2400" b="1" dirty="0">
                <a:effectLst>
                  <a:outerShdw blurRad="38100" dist="38100" dir="2700000" algn="tl">
                    <a:srgbClr val="C0C0C0"/>
                  </a:outerShdw>
                </a:effectLst>
                <a:latin typeface="Times New Roman" panose="02020603050405020304" pitchFamily="18" charset="0"/>
              </a:rPr>
              <a:t>最优值为</a:t>
            </a:r>
            <a:r>
              <a:rPr kumimoji="0" lang="en-US" altLang="zh-CN" sz="2400" b="1" dirty="0">
                <a:effectLst>
                  <a:outerShdw blurRad="38100" dist="38100" dir="2700000" algn="tl">
                    <a:srgbClr val="C0C0C0"/>
                  </a:outerShdw>
                </a:effectLst>
                <a:latin typeface="Times New Roman" panose="02020603050405020304" pitchFamily="18" charset="0"/>
              </a:rPr>
              <a:t>215 </a:t>
            </a:r>
            <a:r>
              <a:rPr kumimoji="0" lang="zh-CN" altLang="en-US" sz="2400" b="1" dirty="0">
                <a:effectLst>
                  <a:outerShdw blurRad="38100" dist="38100" dir="2700000" algn="tl">
                    <a:srgbClr val="C0C0C0"/>
                  </a:outerShdw>
                </a:effectLst>
                <a:latin typeface="Times New Roman" panose="02020603050405020304" pitchFamily="18" charset="0"/>
              </a:rPr>
              <a:t>，</a:t>
            </a:r>
            <a:r>
              <a:rPr kumimoji="0" lang="en-US" altLang="zh-CN" sz="2400" b="1" dirty="0">
                <a:effectLst>
                  <a:outerShdw blurRad="38100" dist="38100" dir="2700000" algn="tl">
                    <a:srgbClr val="C0C0C0"/>
                  </a:outerShdw>
                </a:effectLst>
                <a:latin typeface="Times New Roman" panose="02020603050405020304" pitchFamily="18" charset="0"/>
              </a:rPr>
              <a:t>                                              </a:t>
            </a:r>
          </a:p>
          <a:p>
            <a:pPr>
              <a:spcBef>
                <a:spcPct val="0"/>
              </a:spcBef>
              <a:buNone/>
              <a:defRPr/>
            </a:pPr>
            <a:r>
              <a:rPr kumimoji="0" lang="zh-CN" altLang="en-US" sz="2400" b="1" dirty="0">
                <a:effectLst>
                  <a:outerShdw blurRad="38100" dist="38100" dir="2700000" algn="tl">
                    <a:srgbClr val="C0C0C0"/>
                  </a:outerShdw>
                </a:effectLst>
                <a:latin typeface="Times New Roman" panose="02020603050405020304" pitchFamily="18" charset="0"/>
              </a:rPr>
              <a:t>故资源</a:t>
            </a:r>
            <a:r>
              <a:rPr kumimoji="0" lang="en-US" altLang="zh-CN" sz="2400" b="1" dirty="0">
                <a:effectLst>
                  <a:outerShdw blurRad="38100" dist="38100" dir="2700000" algn="tl">
                    <a:srgbClr val="C0C0C0"/>
                  </a:outerShdw>
                </a:effectLst>
                <a:latin typeface="Times New Roman" panose="02020603050405020304" pitchFamily="18" charset="0"/>
              </a:rPr>
              <a:t>A</a:t>
            </a:r>
            <a:r>
              <a:rPr kumimoji="0" lang="zh-CN" altLang="en-US" sz="2400" b="1" dirty="0">
                <a:effectLst>
                  <a:outerShdw blurRad="38100" dist="38100" dir="2700000" algn="tl">
                    <a:srgbClr val="C0C0C0"/>
                  </a:outerShdw>
                </a:effectLst>
                <a:latin typeface="Times New Roman" panose="02020603050405020304" pitchFamily="18" charset="0"/>
              </a:rPr>
              <a:t>的影子价格为</a:t>
            </a:r>
            <a:r>
              <a:rPr kumimoji="0" lang="en-US" altLang="zh-CN" sz="2400" b="1" dirty="0">
                <a:effectLst>
                  <a:outerShdw blurRad="38100" dist="38100" dir="2700000" algn="tl">
                    <a:srgbClr val="C0C0C0"/>
                  </a:outerShdw>
                </a:effectLst>
                <a:latin typeface="Times New Roman" panose="02020603050405020304" pitchFamily="18" charset="0"/>
              </a:rPr>
              <a:t>0</a:t>
            </a:r>
          </a:p>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p:txBody>
      </p:sp>
      <p:sp>
        <p:nvSpPr>
          <p:cNvPr id="59" name="Text Box 15"/>
          <p:cNvSpPr txBox="1">
            <a:spLocks noChangeArrowheads="1"/>
          </p:cNvSpPr>
          <p:nvPr/>
        </p:nvSpPr>
        <p:spPr bwMode="auto">
          <a:xfrm>
            <a:off x="1195951" y="3017192"/>
            <a:ext cx="674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defRPr/>
            </a:pPr>
            <a:r>
              <a:rPr kumimoji="0" lang="en-US" altLang="zh-CN" sz="2400" b="1" dirty="0" err="1" smtClean="0">
                <a:effectLst>
                  <a:outerShdw blurRad="38100" dist="38100" dir="2700000" algn="tl">
                    <a:srgbClr val="C0C0C0"/>
                  </a:outerShdw>
                </a:effectLst>
                <a:latin typeface="Times New Roman" panose="02020603050405020304" pitchFamily="18" charset="0"/>
              </a:rPr>
              <a:t>s.t.</a:t>
            </a:r>
            <a:endParaRPr kumimoji="0" lang="zh-CN" altLang="en-US" sz="2400" b="1" dirty="0">
              <a:effectLst>
                <a:outerShdw blurRad="38100" dist="38100" dir="2700000" algn="tl">
                  <a:srgbClr val="C0C0C0"/>
                </a:outerShdw>
              </a:effectLst>
              <a:latin typeface="Times New Roman" panose="02020603050405020304" pitchFamily="18" charset="0"/>
            </a:endParaRPr>
          </a:p>
        </p:txBody>
      </p:sp>
      <p:sp>
        <p:nvSpPr>
          <p:cNvPr id="60" name="AutoShape 16"/>
          <p:cNvSpPr>
            <a:spLocks/>
          </p:cNvSpPr>
          <p:nvPr/>
        </p:nvSpPr>
        <p:spPr bwMode="auto">
          <a:xfrm>
            <a:off x="1963487" y="2682082"/>
            <a:ext cx="228600" cy="1231900"/>
          </a:xfrm>
          <a:prstGeom prst="leftBrace">
            <a:avLst>
              <a:gd name="adj1" fmla="val 4490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61" name="Rectangle 58"/>
          <p:cNvSpPr>
            <a:spLocks noChangeArrowheads="1"/>
          </p:cNvSpPr>
          <p:nvPr/>
        </p:nvSpPr>
        <p:spPr bwMode="auto">
          <a:xfrm>
            <a:off x="1992314" y="333376"/>
            <a:ext cx="8135937" cy="574675"/>
          </a:xfrm>
          <a:prstGeom prst="rect">
            <a:avLst/>
          </a:prstGeom>
          <a:solidFill>
            <a:srgbClr val="6FC2F5"/>
          </a:solidFill>
          <a:ln w="9525">
            <a:solidFill>
              <a:schemeClr val="tx1"/>
            </a:solidFill>
            <a:miter lim="800000"/>
            <a:headEnd/>
            <a:tailEnd/>
          </a:ln>
          <a:effectLst/>
          <a:extLst/>
        </p:spPr>
        <p:txBody>
          <a:bodyPr wrap="none" anchor="ctr"/>
          <a:lstStyle/>
          <a:p>
            <a:pPr eaLnBrk="1" hangingPunct="1">
              <a:buFont typeface="Arial" panose="020B0604020202020204" pitchFamily="34" charset="0"/>
              <a:buNone/>
              <a:defRPr/>
            </a:pPr>
            <a:r>
              <a:rPr lang="zh-CN" altLang="en-US" sz="3200" b="1" dirty="0">
                <a:ea typeface="楷体_GB2312" pitchFamily="1" charset="-122"/>
              </a:rPr>
              <a:t>影子价格的图解法</a:t>
            </a:r>
          </a:p>
        </p:txBody>
      </p:sp>
    </p:spTree>
    <p:extLst>
      <p:ext uri="{BB962C8B-B14F-4D97-AF65-F5344CB8AC3E}">
        <p14:creationId xmlns:p14="http://schemas.microsoft.com/office/powerpoint/2010/main" val="501035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700"/>
                                        </p:tgtEl>
                                        <p:attrNameLst>
                                          <p:attrName>style.visibility</p:attrName>
                                        </p:attrNameLst>
                                      </p:cBhvr>
                                      <p:to>
                                        <p:strVal val="visible"/>
                                      </p:to>
                                    </p:set>
                                    <p:animEffect transition="in" filter="blinds(horizontal)">
                                      <p:cBhvr>
                                        <p:cTn id="7" dur="500"/>
                                        <p:tgtEl>
                                          <p:spTgt spid="411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1701"/>
                                        </p:tgtEl>
                                        <p:attrNameLst>
                                          <p:attrName>style.visibility</p:attrName>
                                        </p:attrNameLst>
                                      </p:cBhvr>
                                      <p:to>
                                        <p:strVal val="visible"/>
                                      </p:to>
                                    </p:set>
                                    <p:animEffect transition="in" filter="box(in)">
                                      <p:cBhvr>
                                        <p:cTn id="12" dur="500"/>
                                        <p:tgtEl>
                                          <p:spTgt spid="411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11702"/>
                                        </p:tgtEl>
                                        <p:attrNameLst>
                                          <p:attrName>style.visibility</p:attrName>
                                        </p:attrNameLst>
                                      </p:cBhvr>
                                      <p:to>
                                        <p:strVal val="visible"/>
                                      </p:to>
                                    </p:set>
                                    <p:anim calcmode="lin" valueType="num">
                                      <p:cBhvr additive="base">
                                        <p:cTn id="17" dur="500" fill="hold"/>
                                        <p:tgtEl>
                                          <p:spTgt spid="411702"/>
                                        </p:tgtEl>
                                        <p:attrNameLst>
                                          <p:attrName>ppt_x</p:attrName>
                                        </p:attrNameLst>
                                      </p:cBhvr>
                                      <p:tavLst>
                                        <p:tav tm="0">
                                          <p:val>
                                            <p:strVal val="#ppt_x"/>
                                          </p:val>
                                        </p:tav>
                                        <p:tav tm="100000">
                                          <p:val>
                                            <p:strVal val="#ppt_x"/>
                                          </p:val>
                                        </p:tav>
                                      </p:tavLst>
                                    </p:anim>
                                    <p:anim calcmode="lin" valueType="num">
                                      <p:cBhvr additive="base">
                                        <p:cTn id="18" dur="500" fill="hold"/>
                                        <p:tgtEl>
                                          <p:spTgt spid="41170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11703"/>
                                        </p:tgtEl>
                                        <p:attrNameLst>
                                          <p:attrName>style.visibility</p:attrName>
                                        </p:attrNameLst>
                                      </p:cBhvr>
                                      <p:to>
                                        <p:strVal val="visible"/>
                                      </p:to>
                                    </p:set>
                                    <p:anim calcmode="lin" valueType="num">
                                      <p:cBhvr additive="base">
                                        <p:cTn id="23" dur="500" fill="hold"/>
                                        <p:tgtEl>
                                          <p:spTgt spid="411703"/>
                                        </p:tgtEl>
                                        <p:attrNameLst>
                                          <p:attrName>ppt_x</p:attrName>
                                        </p:attrNameLst>
                                      </p:cBhvr>
                                      <p:tavLst>
                                        <p:tav tm="0">
                                          <p:val>
                                            <p:strVal val="#ppt_x"/>
                                          </p:val>
                                        </p:tav>
                                        <p:tav tm="100000">
                                          <p:val>
                                            <p:strVal val="#ppt_x"/>
                                          </p:val>
                                        </p:tav>
                                      </p:tavLst>
                                    </p:anim>
                                    <p:anim calcmode="lin" valueType="num">
                                      <p:cBhvr additive="base">
                                        <p:cTn id="24" dur="500" fill="hold"/>
                                        <p:tgtEl>
                                          <p:spTgt spid="41170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11704"/>
                                        </p:tgtEl>
                                        <p:attrNameLst>
                                          <p:attrName>style.visibility</p:attrName>
                                        </p:attrNameLst>
                                      </p:cBhvr>
                                      <p:to>
                                        <p:strVal val="visible"/>
                                      </p:to>
                                    </p:set>
                                    <p:animEffect transition="in" filter="blinds(horizontal)">
                                      <p:cBhvr>
                                        <p:cTn id="29" dur="500"/>
                                        <p:tgtEl>
                                          <p:spTgt spid="41170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1699"/>
                                        </p:tgtEl>
                                        <p:attrNameLst>
                                          <p:attrName>style.visibility</p:attrName>
                                        </p:attrNameLst>
                                      </p:cBhvr>
                                      <p:to>
                                        <p:strVal val="visible"/>
                                      </p:to>
                                    </p:set>
                                    <p:animEffect transition="in" filter="blinds(horizontal)">
                                      <p:cBhvr>
                                        <p:cTn id="34" dur="500"/>
                                        <p:tgtEl>
                                          <p:spTgt spid="41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99" grpId="0"/>
      <p:bldP spid="41170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2590800" y="9144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endParaRPr lang="zh-CN" altLang="en-US" sz="2400">
              <a:latin typeface="Times New Roman" charset="0"/>
              <a:ea typeface="宋体" charset="0"/>
            </a:endParaRPr>
          </a:p>
        </p:txBody>
      </p:sp>
      <p:sp>
        <p:nvSpPr>
          <p:cNvPr id="412675" name="Line 3"/>
          <p:cNvSpPr>
            <a:spLocks noChangeShapeType="1"/>
          </p:cNvSpPr>
          <p:nvPr/>
        </p:nvSpPr>
        <p:spPr bwMode="auto">
          <a:xfrm flipV="1">
            <a:off x="57221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76" name="Line 4"/>
          <p:cNvSpPr>
            <a:spLocks noChangeShapeType="1"/>
          </p:cNvSpPr>
          <p:nvPr/>
        </p:nvSpPr>
        <p:spPr bwMode="auto">
          <a:xfrm flipV="1">
            <a:off x="78557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77" name="Line 5"/>
          <p:cNvSpPr>
            <a:spLocks noChangeShapeType="1"/>
          </p:cNvSpPr>
          <p:nvPr/>
        </p:nvSpPr>
        <p:spPr bwMode="auto">
          <a:xfrm flipV="1">
            <a:off x="45791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78" name="Line 6"/>
          <p:cNvSpPr>
            <a:spLocks noChangeShapeType="1"/>
          </p:cNvSpPr>
          <p:nvPr/>
        </p:nvSpPr>
        <p:spPr bwMode="auto">
          <a:xfrm flipV="1">
            <a:off x="67889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79" name="Line 7"/>
          <p:cNvSpPr>
            <a:spLocks noChangeShapeType="1"/>
          </p:cNvSpPr>
          <p:nvPr/>
        </p:nvSpPr>
        <p:spPr bwMode="auto">
          <a:xfrm>
            <a:off x="3512368" y="51816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80" name="Line 8"/>
          <p:cNvSpPr>
            <a:spLocks noChangeShapeType="1"/>
          </p:cNvSpPr>
          <p:nvPr/>
        </p:nvSpPr>
        <p:spPr bwMode="auto">
          <a:xfrm>
            <a:off x="3512368" y="40386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81" name="Line 9"/>
          <p:cNvSpPr>
            <a:spLocks noChangeShapeType="1"/>
          </p:cNvSpPr>
          <p:nvPr/>
        </p:nvSpPr>
        <p:spPr bwMode="auto">
          <a:xfrm>
            <a:off x="3512368" y="29718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82" name="Line 10"/>
          <p:cNvSpPr>
            <a:spLocks noChangeShapeType="1"/>
          </p:cNvSpPr>
          <p:nvPr/>
        </p:nvSpPr>
        <p:spPr bwMode="auto">
          <a:xfrm>
            <a:off x="3512368" y="18288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83" name="Line 11"/>
          <p:cNvSpPr>
            <a:spLocks noChangeShapeType="1"/>
          </p:cNvSpPr>
          <p:nvPr/>
        </p:nvSpPr>
        <p:spPr bwMode="auto">
          <a:xfrm>
            <a:off x="3048000" y="7620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84" name="Text Box 12"/>
          <p:cNvSpPr txBox="1">
            <a:spLocks noChangeArrowheads="1"/>
          </p:cNvSpPr>
          <p:nvPr/>
        </p:nvSpPr>
        <p:spPr bwMode="auto">
          <a:xfrm>
            <a:off x="2826568"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30</a:t>
            </a:r>
          </a:p>
        </p:txBody>
      </p:sp>
      <p:sp>
        <p:nvSpPr>
          <p:cNvPr id="412685" name="Text Box 13"/>
          <p:cNvSpPr txBox="1">
            <a:spLocks noChangeArrowheads="1"/>
          </p:cNvSpPr>
          <p:nvPr/>
        </p:nvSpPr>
        <p:spPr bwMode="auto">
          <a:xfrm>
            <a:off x="2826568"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20</a:t>
            </a:r>
          </a:p>
        </p:txBody>
      </p:sp>
      <p:sp>
        <p:nvSpPr>
          <p:cNvPr id="412686" name="Text Box 14"/>
          <p:cNvSpPr txBox="1">
            <a:spLocks noChangeArrowheads="1"/>
          </p:cNvSpPr>
          <p:nvPr/>
        </p:nvSpPr>
        <p:spPr bwMode="auto">
          <a:xfrm>
            <a:off x="2826568" y="4953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10</a:t>
            </a:r>
          </a:p>
        </p:txBody>
      </p:sp>
      <p:sp>
        <p:nvSpPr>
          <p:cNvPr id="412689" name="Rectangle 17">
            <a:hlinkClick r:id="rId3" action="ppaction://hlinkfile"/>
          </p:cNvPr>
          <p:cNvSpPr>
            <a:spLocks noChangeArrowheads="1"/>
          </p:cNvSpPr>
          <p:nvPr/>
        </p:nvSpPr>
        <p:spPr bwMode="auto">
          <a:xfrm>
            <a:off x="6255568" y="1682750"/>
            <a:ext cx="4648200" cy="44958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sz="2800" b="1">
              <a:effectLst>
                <a:outerShdw blurRad="38100" dist="38100" dir="2700000" algn="tl">
                  <a:srgbClr val="FFFFFF"/>
                </a:outerShdw>
              </a:effectLst>
              <a:latin typeface="Times New Roman" charset="0"/>
              <a:ea typeface="宋体" charset="0"/>
            </a:endParaRPr>
          </a:p>
          <a:p>
            <a:pPr eaLnBrk="1" hangingPunct="1">
              <a:buFont typeface="Arial" charset="0"/>
              <a:buNone/>
              <a:defRPr/>
            </a:pPr>
            <a:endParaRPr lang="zh-CN" altLang="en-US" sz="2400">
              <a:latin typeface="Times New Roman" charset="0"/>
              <a:ea typeface="宋体" charset="0"/>
            </a:endParaRPr>
          </a:p>
        </p:txBody>
      </p:sp>
      <p:sp>
        <p:nvSpPr>
          <p:cNvPr id="412690" name="Line 18"/>
          <p:cNvSpPr>
            <a:spLocks noChangeShapeType="1"/>
          </p:cNvSpPr>
          <p:nvPr/>
        </p:nvSpPr>
        <p:spPr bwMode="auto">
          <a:xfrm>
            <a:off x="6865168" y="5656263"/>
            <a:ext cx="396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2691" name="Line 19"/>
          <p:cNvSpPr>
            <a:spLocks noChangeShapeType="1"/>
          </p:cNvSpPr>
          <p:nvPr/>
        </p:nvSpPr>
        <p:spPr bwMode="auto">
          <a:xfrm flipV="1">
            <a:off x="6865168" y="1828800"/>
            <a:ext cx="0" cy="3810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2692" name="Text Box 20"/>
          <p:cNvSpPr txBox="1">
            <a:spLocks noChangeArrowheads="1"/>
          </p:cNvSpPr>
          <p:nvPr/>
        </p:nvSpPr>
        <p:spPr bwMode="auto">
          <a:xfrm>
            <a:off x="5943600" y="246063"/>
            <a:ext cx="762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endParaRPr lang="zh-CN" altLang="en-US">
              <a:latin typeface="Times New Roman" charset="0"/>
              <a:ea typeface="宋体" charset="0"/>
            </a:endParaRPr>
          </a:p>
        </p:txBody>
      </p:sp>
      <p:sp>
        <p:nvSpPr>
          <p:cNvPr id="412693" name="Line 21"/>
          <p:cNvSpPr>
            <a:spLocks noChangeShapeType="1"/>
          </p:cNvSpPr>
          <p:nvPr/>
        </p:nvSpPr>
        <p:spPr bwMode="auto">
          <a:xfrm flipV="1">
            <a:off x="81605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94" name="Line 22"/>
          <p:cNvSpPr>
            <a:spLocks noChangeShapeType="1"/>
          </p:cNvSpPr>
          <p:nvPr/>
        </p:nvSpPr>
        <p:spPr bwMode="auto">
          <a:xfrm flipV="1">
            <a:off x="12268200" y="5427663"/>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95" name="Line 23"/>
          <p:cNvSpPr>
            <a:spLocks noChangeShapeType="1"/>
          </p:cNvSpPr>
          <p:nvPr/>
        </p:nvSpPr>
        <p:spPr bwMode="auto">
          <a:xfrm flipV="1">
            <a:off x="74747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96" name="Line 24"/>
          <p:cNvSpPr>
            <a:spLocks noChangeShapeType="1"/>
          </p:cNvSpPr>
          <p:nvPr/>
        </p:nvSpPr>
        <p:spPr bwMode="auto">
          <a:xfrm flipV="1">
            <a:off x="87701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97" name="Line 25"/>
          <p:cNvSpPr>
            <a:spLocks noChangeShapeType="1"/>
          </p:cNvSpPr>
          <p:nvPr/>
        </p:nvSpPr>
        <p:spPr bwMode="auto">
          <a:xfrm>
            <a:off x="6865168" y="50990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98" name="Line 26"/>
          <p:cNvSpPr>
            <a:spLocks noChangeShapeType="1"/>
          </p:cNvSpPr>
          <p:nvPr/>
        </p:nvSpPr>
        <p:spPr bwMode="auto">
          <a:xfrm>
            <a:off x="6865168" y="45132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699" name="Line 27"/>
          <p:cNvSpPr>
            <a:spLocks noChangeShapeType="1"/>
          </p:cNvSpPr>
          <p:nvPr/>
        </p:nvSpPr>
        <p:spPr bwMode="auto">
          <a:xfrm>
            <a:off x="6865168" y="392112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00" name="Line 28"/>
          <p:cNvSpPr>
            <a:spLocks noChangeShapeType="1"/>
          </p:cNvSpPr>
          <p:nvPr/>
        </p:nvSpPr>
        <p:spPr bwMode="auto">
          <a:xfrm>
            <a:off x="6865168" y="1160463"/>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01" name="Line 29"/>
          <p:cNvSpPr>
            <a:spLocks noChangeShapeType="1"/>
          </p:cNvSpPr>
          <p:nvPr/>
        </p:nvSpPr>
        <p:spPr bwMode="auto">
          <a:xfrm>
            <a:off x="6400800" y="93663"/>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02" name="Text Box 30"/>
          <p:cNvSpPr txBox="1">
            <a:spLocks noChangeArrowheads="1"/>
          </p:cNvSpPr>
          <p:nvPr/>
        </p:nvSpPr>
        <p:spPr bwMode="auto">
          <a:xfrm>
            <a:off x="6484168" y="254635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100</a:t>
            </a:r>
          </a:p>
        </p:txBody>
      </p:sp>
      <p:sp>
        <p:nvSpPr>
          <p:cNvPr id="412703" name="Text Box 31"/>
          <p:cNvSpPr txBox="1">
            <a:spLocks noChangeArrowheads="1"/>
          </p:cNvSpPr>
          <p:nvPr/>
        </p:nvSpPr>
        <p:spPr bwMode="auto">
          <a:xfrm>
            <a:off x="6512743" y="318293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80</a:t>
            </a:r>
          </a:p>
        </p:txBody>
      </p:sp>
      <p:sp>
        <p:nvSpPr>
          <p:cNvPr id="412704" name="Text Box 32"/>
          <p:cNvSpPr txBox="1">
            <a:spLocks noChangeArrowheads="1"/>
          </p:cNvSpPr>
          <p:nvPr/>
        </p:nvSpPr>
        <p:spPr bwMode="auto">
          <a:xfrm>
            <a:off x="6484168" y="373062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60</a:t>
            </a:r>
          </a:p>
        </p:txBody>
      </p:sp>
      <p:sp>
        <p:nvSpPr>
          <p:cNvPr id="412705" name="Text Box 33"/>
          <p:cNvSpPr txBox="1">
            <a:spLocks noChangeArrowheads="1"/>
          </p:cNvSpPr>
          <p:nvPr/>
        </p:nvSpPr>
        <p:spPr bwMode="auto">
          <a:xfrm>
            <a:off x="6477818" y="43434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40</a:t>
            </a:r>
          </a:p>
        </p:txBody>
      </p:sp>
      <p:sp>
        <p:nvSpPr>
          <p:cNvPr id="412706" name="Text Box 34"/>
          <p:cNvSpPr txBox="1">
            <a:spLocks noChangeArrowheads="1"/>
          </p:cNvSpPr>
          <p:nvPr/>
        </p:nvSpPr>
        <p:spPr bwMode="auto">
          <a:xfrm>
            <a:off x="6460356" y="491172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20</a:t>
            </a:r>
          </a:p>
        </p:txBody>
      </p:sp>
      <p:sp>
        <p:nvSpPr>
          <p:cNvPr id="412707" name="Text Box 35"/>
          <p:cNvSpPr txBox="1">
            <a:spLocks noChangeArrowheads="1"/>
          </p:cNvSpPr>
          <p:nvPr/>
        </p:nvSpPr>
        <p:spPr bwMode="auto">
          <a:xfrm>
            <a:off x="72461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20</a:t>
            </a:r>
          </a:p>
        </p:txBody>
      </p:sp>
      <p:sp>
        <p:nvSpPr>
          <p:cNvPr id="412708" name="Text Box 36"/>
          <p:cNvSpPr txBox="1">
            <a:spLocks noChangeArrowheads="1"/>
          </p:cNvSpPr>
          <p:nvPr/>
        </p:nvSpPr>
        <p:spPr bwMode="auto">
          <a:xfrm>
            <a:off x="8008168" y="5715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40</a:t>
            </a:r>
          </a:p>
        </p:txBody>
      </p:sp>
      <p:sp>
        <p:nvSpPr>
          <p:cNvPr id="412709" name="Text Box 37"/>
          <p:cNvSpPr txBox="1">
            <a:spLocks noChangeArrowheads="1"/>
          </p:cNvSpPr>
          <p:nvPr/>
        </p:nvSpPr>
        <p:spPr bwMode="auto">
          <a:xfrm>
            <a:off x="85415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60</a:t>
            </a:r>
          </a:p>
        </p:txBody>
      </p:sp>
      <p:sp>
        <p:nvSpPr>
          <p:cNvPr id="412710" name="Text Box 38"/>
          <p:cNvSpPr txBox="1">
            <a:spLocks noChangeArrowheads="1"/>
          </p:cNvSpPr>
          <p:nvPr/>
        </p:nvSpPr>
        <p:spPr bwMode="auto">
          <a:xfrm>
            <a:off x="9227368" y="5715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80</a:t>
            </a:r>
          </a:p>
        </p:txBody>
      </p:sp>
      <p:sp>
        <p:nvSpPr>
          <p:cNvPr id="412711" name="Text Box 39"/>
          <p:cNvSpPr txBox="1">
            <a:spLocks noChangeArrowheads="1"/>
          </p:cNvSpPr>
          <p:nvPr/>
        </p:nvSpPr>
        <p:spPr bwMode="auto">
          <a:xfrm>
            <a:off x="10675168" y="56388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defRPr/>
            </a:pPr>
            <a:r>
              <a:rPr kumimoji="0" lang="en-US" altLang="zh-CN" sz="1800">
                <a:latin typeface="Times New Roman" panose="02020603050405020304" pitchFamily="18" charset="0"/>
              </a:rPr>
              <a:t>x</a:t>
            </a:r>
            <a:r>
              <a:rPr kumimoji="0" lang="en-US" altLang="zh-CN" sz="1800" baseline="-25000">
                <a:latin typeface="Times New Roman" panose="02020603050405020304" pitchFamily="18" charset="0"/>
              </a:rPr>
              <a:t>1</a:t>
            </a:r>
            <a:endParaRPr kumimoji="0" lang="en-US" altLang="zh-CN" sz="1800">
              <a:latin typeface="Times New Roman" panose="02020603050405020304" pitchFamily="18" charset="0"/>
            </a:endParaRPr>
          </a:p>
        </p:txBody>
      </p:sp>
      <p:sp>
        <p:nvSpPr>
          <p:cNvPr id="412712" name="Line 40"/>
          <p:cNvSpPr>
            <a:spLocks noChangeShapeType="1"/>
          </p:cNvSpPr>
          <p:nvPr/>
        </p:nvSpPr>
        <p:spPr bwMode="auto">
          <a:xfrm flipV="1">
            <a:off x="8125645" y="3334284"/>
            <a:ext cx="762000" cy="1295400"/>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13" name="Line 41"/>
          <p:cNvSpPr>
            <a:spLocks noChangeShapeType="1"/>
          </p:cNvSpPr>
          <p:nvPr/>
        </p:nvSpPr>
        <p:spPr bwMode="auto">
          <a:xfrm flipV="1">
            <a:off x="9948093" y="542766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14" name="Line 42"/>
          <p:cNvSpPr>
            <a:spLocks noChangeShapeType="1"/>
          </p:cNvSpPr>
          <p:nvPr/>
        </p:nvSpPr>
        <p:spPr bwMode="auto">
          <a:xfrm flipV="1">
            <a:off x="937341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15" name="Line 43"/>
          <p:cNvSpPr>
            <a:spLocks noChangeShapeType="1"/>
          </p:cNvSpPr>
          <p:nvPr/>
        </p:nvSpPr>
        <p:spPr bwMode="auto">
          <a:xfrm>
            <a:off x="6847706" y="272573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16" name="Line 44"/>
          <p:cNvSpPr>
            <a:spLocks noChangeShapeType="1"/>
          </p:cNvSpPr>
          <p:nvPr/>
        </p:nvSpPr>
        <p:spPr bwMode="auto">
          <a:xfrm>
            <a:off x="6871518" y="334168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17" name="Line 45"/>
          <p:cNvSpPr>
            <a:spLocks noChangeShapeType="1"/>
          </p:cNvSpPr>
          <p:nvPr/>
        </p:nvSpPr>
        <p:spPr bwMode="auto">
          <a:xfrm>
            <a:off x="6847707" y="4797425"/>
            <a:ext cx="2808287"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2718" name="Line 46"/>
          <p:cNvSpPr>
            <a:spLocks noChangeShapeType="1"/>
          </p:cNvSpPr>
          <p:nvPr/>
        </p:nvSpPr>
        <p:spPr bwMode="auto">
          <a:xfrm>
            <a:off x="6904857" y="3357564"/>
            <a:ext cx="1239837" cy="228123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2719" name="Line 47"/>
          <p:cNvSpPr>
            <a:spLocks noChangeShapeType="1"/>
          </p:cNvSpPr>
          <p:nvPr/>
        </p:nvSpPr>
        <p:spPr bwMode="auto">
          <a:xfrm>
            <a:off x="6865169" y="4338639"/>
            <a:ext cx="1495425" cy="1322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2720" name="Rectangle 48"/>
          <p:cNvSpPr>
            <a:spLocks noChangeArrowheads="1"/>
          </p:cNvSpPr>
          <p:nvPr/>
        </p:nvSpPr>
        <p:spPr bwMode="auto">
          <a:xfrm>
            <a:off x="6488931" y="4098925"/>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latin typeface="Times New Roman" charset="0"/>
                <a:ea typeface="宋体" charset="0"/>
                <a:sym typeface="Symbol" charset="0"/>
              </a:rPr>
              <a:t>③</a:t>
            </a:r>
          </a:p>
        </p:txBody>
      </p:sp>
      <p:sp>
        <p:nvSpPr>
          <p:cNvPr id="412721" name="Rectangle 49"/>
          <p:cNvSpPr>
            <a:spLocks noChangeArrowheads="1"/>
          </p:cNvSpPr>
          <p:nvPr/>
        </p:nvSpPr>
        <p:spPr bwMode="auto">
          <a:xfrm>
            <a:off x="6992168" y="3248025"/>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effectLst>
                  <a:outerShdw blurRad="38100" dist="38100" dir="2700000" algn="tl">
                    <a:srgbClr val="FFFFFF"/>
                  </a:outerShdw>
                </a:effectLst>
                <a:latin typeface="Times New Roman" charset="0"/>
                <a:ea typeface="宋体" charset="0"/>
              </a:rPr>
              <a:t>②</a:t>
            </a:r>
          </a:p>
        </p:txBody>
      </p:sp>
      <p:sp>
        <p:nvSpPr>
          <p:cNvPr id="412722" name="Rectangle 50"/>
          <p:cNvSpPr>
            <a:spLocks noChangeArrowheads="1"/>
          </p:cNvSpPr>
          <p:nvPr/>
        </p:nvSpPr>
        <p:spPr bwMode="auto">
          <a:xfrm>
            <a:off x="9505181" y="5300663"/>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effectLst>
                  <a:outerShdw blurRad="38100" dist="38100" dir="2700000" algn="tl">
                    <a:srgbClr val="FFFFFF"/>
                  </a:outerShdw>
                </a:effectLst>
                <a:latin typeface="Times New Roman" charset="0"/>
                <a:ea typeface="宋体" charset="0"/>
              </a:rPr>
              <a:t>①</a:t>
            </a:r>
          </a:p>
        </p:txBody>
      </p:sp>
      <p:sp>
        <p:nvSpPr>
          <p:cNvPr id="412723" name="Text Box 51"/>
          <p:cNvSpPr txBox="1">
            <a:spLocks noChangeArrowheads="1"/>
          </p:cNvSpPr>
          <p:nvPr/>
        </p:nvSpPr>
        <p:spPr bwMode="auto">
          <a:xfrm>
            <a:off x="97607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100</a:t>
            </a:r>
          </a:p>
        </p:txBody>
      </p:sp>
      <p:sp>
        <p:nvSpPr>
          <p:cNvPr id="412724" name="Oval 52"/>
          <p:cNvSpPr>
            <a:spLocks noChangeArrowheads="1"/>
          </p:cNvSpPr>
          <p:nvPr/>
        </p:nvSpPr>
        <p:spPr bwMode="auto">
          <a:xfrm>
            <a:off x="8000231" y="5170489"/>
            <a:ext cx="381000" cy="34607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r>
              <a:rPr lang="en-US" altLang="zh-CN">
                <a:latin typeface="Times New Roman" charset="0"/>
                <a:ea typeface="宋体" charset="0"/>
              </a:rPr>
              <a:t>B</a:t>
            </a:r>
          </a:p>
        </p:txBody>
      </p:sp>
      <p:sp>
        <p:nvSpPr>
          <p:cNvPr id="412725" name="Line 53"/>
          <p:cNvSpPr>
            <a:spLocks noChangeShapeType="1"/>
          </p:cNvSpPr>
          <p:nvPr/>
        </p:nvSpPr>
        <p:spPr bwMode="auto">
          <a:xfrm>
            <a:off x="6847707" y="3170239"/>
            <a:ext cx="1355725" cy="249713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2726" name="Freeform 54"/>
          <p:cNvSpPr>
            <a:spLocks/>
          </p:cNvSpPr>
          <p:nvPr/>
        </p:nvSpPr>
        <p:spPr bwMode="auto">
          <a:xfrm>
            <a:off x="6847707" y="4797425"/>
            <a:ext cx="1368425" cy="863600"/>
          </a:xfrm>
          <a:custGeom>
            <a:avLst/>
            <a:gdLst>
              <a:gd name="T0" fmla="*/ 0 w 862"/>
              <a:gd name="T1" fmla="*/ 0 h 544"/>
              <a:gd name="T2" fmla="*/ 0 w 862"/>
              <a:gd name="T3" fmla="*/ 2147483647 h 544"/>
              <a:gd name="T4" fmla="*/ 2147483647 w 862"/>
              <a:gd name="T5" fmla="*/ 2147483647 h 544"/>
              <a:gd name="T6" fmla="*/ 2147483647 w 862"/>
              <a:gd name="T7" fmla="*/ 2147483647 h 544"/>
              <a:gd name="T8" fmla="*/ 2147483647 w 862"/>
              <a:gd name="T9" fmla="*/ 2147483647 h 544"/>
              <a:gd name="T10" fmla="*/ 0 w 862"/>
              <a:gd name="T11" fmla="*/ 0 h 5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2" h="544">
                <a:moveTo>
                  <a:pt x="0" y="0"/>
                </a:moveTo>
                <a:lnTo>
                  <a:pt x="0" y="544"/>
                </a:lnTo>
                <a:lnTo>
                  <a:pt x="862" y="544"/>
                </a:lnTo>
                <a:lnTo>
                  <a:pt x="772" y="363"/>
                </a:lnTo>
                <a:lnTo>
                  <a:pt x="545" y="181"/>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eaLnBrk="1" hangingPunct="1">
              <a:buFont typeface="Arial" panose="020B0604020202020204" pitchFamily="34" charset="0"/>
              <a:buNone/>
              <a:defRPr/>
            </a:pPr>
            <a:endParaRPr lang="zh-CN" altLang="en-US"/>
          </a:p>
        </p:txBody>
      </p:sp>
      <p:sp>
        <p:nvSpPr>
          <p:cNvPr id="412727" name="AutoShape 55"/>
          <p:cNvSpPr>
            <a:spLocks noChangeArrowheads="1"/>
          </p:cNvSpPr>
          <p:nvPr/>
        </p:nvSpPr>
        <p:spPr bwMode="auto">
          <a:xfrm>
            <a:off x="7943081" y="5314951"/>
            <a:ext cx="144462" cy="144463"/>
          </a:xfrm>
          <a:prstGeom prst="flowChartConnector">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28" name="Line 56"/>
          <p:cNvSpPr>
            <a:spLocks noChangeShapeType="1"/>
          </p:cNvSpPr>
          <p:nvPr/>
        </p:nvSpPr>
        <p:spPr bwMode="auto">
          <a:xfrm>
            <a:off x="5768207" y="3644900"/>
            <a:ext cx="2447925" cy="2808288"/>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2729" name="Line 57"/>
          <p:cNvSpPr>
            <a:spLocks noChangeShapeType="1"/>
          </p:cNvSpPr>
          <p:nvPr/>
        </p:nvSpPr>
        <p:spPr bwMode="auto">
          <a:xfrm>
            <a:off x="6157144" y="3141664"/>
            <a:ext cx="2620963" cy="3095625"/>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59" name="Text Box 15"/>
          <p:cNvSpPr txBox="1">
            <a:spLocks noChangeArrowheads="1"/>
          </p:cNvSpPr>
          <p:nvPr/>
        </p:nvSpPr>
        <p:spPr bwMode="auto">
          <a:xfrm>
            <a:off x="1322413" y="1682750"/>
            <a:ext cx="4343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max </a:t>
            </a:r>
            <a:r>
              <a:rPr kumimoji="0" lang="en-US" altLang="zh-CN" sz="2400" b="1" dirty="0">
                <a:effectLst>
                  <a:outerShdw blurRad="38100" dist="38100" dir="2700000" algn="tl">
                    <a:srgbClr val="C0C0C0"/>
                  </a:outerShdw>
                </a:effectLst>
                <a:latin typeface="Times New Roman" panose="02020603050405020304" pitchFamily="18" charset="0"/>
              </a:rPr>
              <a:t>Z=5x</a:t>
            </a:r>
            <a:r>
              <a:rPr kumimoji="0" lang="en-US" altLang="zh-CN" sz="2400" b="1" baseline="-25000" dirty="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+4x</a:t>
            </a:r>
            <a:r>
              <a:rPr kumimoji="0" lang="en-US" altLang="zh-CN" sz="2400" b="1" baseline="-25000" dirty="0">
                <a:effectLst>
                  <a:outerShdw blurRad="38100" dist="38100" dir="2700000" algn="tl">
                    <a:srgbClr val="C0C0C0"/>
                  </a:outerShdw>
                </a:effectLst>
                <a:latin typeface="Times New Roman" panose="02020603050405020304" pitchFamily="18" charset="0"/>
              </a:rPr>
              <a:t>2                                               </a:t>
            </a:r>
            <a:endParaRPr kumimoji="0" lang="en-US" altLang="zh-CN"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smtClean="0">
                <a:effectLst>
                  <a:outerShdw blurRad="38100" dist="38100" dir="2700000" algn="tl">
                    <a:srgbClr val="C0C0C0"/>
                  </a:outerShdw>
                </a:effectLst>
                <a:latin typeface="Times New Roman" panose="02020603050405020304" pitchFamily="18" charset="0"/>
              </a:rPr>
              <a:t>+3x</a:t>
            </a:r>
            <a:r>
              <a:rPr kumimoji="0" lang="en-US" altLang="zh-CN" sz="2400" b="1" baseline="-25000" dirty="0" smtClean="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90  </a:t>
            </a:r>
            <a:r>
              <a:rPr kumimoji="0" lang="en-US" altLang="zh-CN" sz="2400" b="1" dirty="0" smtClean="0">
                <a:effectLst>
                  <a:outerShdw blurRad="38100" dist="38100" dir="2700000" algn="tl">
                    <a:srgbClr val="C0C0C0"/>
                  </a:outerShdw>
                </a:effectLst>
                <a:latin typeface="Times New Roman" panose="02020603050405020304" pitchFamily="18" charset="0"/>
              </a:rPr>
              <a:t>    </a:t>
            </a:r>
            <a:r>
              <a:rPr kumimoji="0" lang="en-US" altLang="zh-CN" sz="2400" b="1" dirty="0">
                <a:effectLst>
                  <a:outerShdw blurRad="38100" dist="38100" dir="2700000" algn="tl">
                    <a:srgbClr val="C0C0C0"/>
                  </a:outerShdw>
                </a:effectLst>
                <a:latin typeface="Times New Roman" panose="02020603050405020304" pitchFamily="18" charset="0"/>
              </a:rPr>
              <a:t>①</a:t>
            </a:r>
          </a:p>
          <a:p>
            <a:pPr>
              <a:spcBef>
                <a:spcPct val="0"/>
              </a:spcBef>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2x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  x</a:t>
            </a:r>
            <a:r>
              <a:rPr kumimoji="0" lang="en-US" altLang="zh-CN" sz="2400" b="1" baseline="-25000" dirty="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solidFill>
                  <a:srgbClr val="FF0000"/>
                </a:solidFill>
                <a:effectLst>
                  <a:outerShdw blurRad="38100" dist="38100" dir="2700000" algn="tl">
                    <a:srgbClr val="C0C0C0"/>
                  </a:outerShdw>
                </a:effectLst>
                <a:latin typeface="Times New Roman" panose="02020603050405020304" pitchFamily="18" charset="0"/>
              </a:rPr>
              <a:t>81</a:t>
            </a:r>
            <a:r>
              <a:rPr kumimoji="0" lang="zh-CN" altLang="en-US" sz="2400" b="1" dirty="0">
                <a:effectLst>
                  <a:outerShdw blurRad="38100" dist="38100" dir="2700000" algn="tl">
                    <a:srgbClr val="C0C0C0"/>
                  </a:outerShdw>
                </a:effectLst>
                <a:latin typeface="Times New Roman" panose="02020603050405020304" pitchFamily="18" charset="0"/>
              </a:rPr>
              <a:t>　</a:t>
            </a:r>
            <a:r>
              <a:rPr kumimoji="0" lang="en-US" altLang="zh-CN" sz="2400" b="1" dirty="0">
                <a:effectLst>
                  <a:outerShdw blurRad="38100" dist="38100" dir="2700000" algn="tl">
                    <a:srgbClr val="C0C0C0"/>
                  </a:outerShdw>
                </a:effectLst>
                <a:latin typeface="Times New Roman" panose="02020603050405020304" pitchFamily="18" charset="0"/>
              </a:rPr>
              <a:t>②</a:t>
            </a: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            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  x</a:t>
            </a:r>
            <a:r>
              <a:rPr kumimoji="0" lang="en-US" altLang="zh-CN" sz="2400" b="1" baseline="-25000" dirty="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45 </a:t>
            </a:r>
            <a:r>
              <a:rPr kumimoji="0" lang="zh-CN" altLang="en-US" sz="2400" b="1" dirty="0">
                <a:latin typeface="Times New Roman" panose="02020603050405020304" pitchFamily="18" charset="0"/>
                <a:sym typeface="Symbol" panose="05050102010706020507" pitchFamily="18" charset="2"/>
              </a:rPr>
              <a:t>　</a:t>
            </a:r>
            <a:r>
              <a:rPr kumimoji="0" lang="zh-CN" altLang="en-US" sz="2400" b="1" dirty="0" smtClean="0">
                <a:latin typeface="Times New Roman" panose="02020603050405020304" pitchFamily="18" charset="0"/>
                <a:sym typeface="Symbol" panose="05050102010706020507" pitchFamily="18" charset="2"/>
              </a:rPr>
              <a:t> </a:t>
            </a:r>
            <a:r>
              <a:rPr kumimoji="0" lang="en-US" altLang="zh-CN" sz="2400" b="1" dirty="0" smtClean="0">
                <a:latin typeface="Times New Roman" panose="02020603050405020304" pitchFamily="18" charset="0"/>
                <a:sym typeface="Symbol" panose="05050102010706020507" pitchFamily="18" charset="2"/>
              </a:rPr>
              <a:t>③</a:t>
            </a:r>
            <a:endParaRPr kumimoji="0" lang="en-US" altLang="zh-CN" sz="2400" b="1" dirty="0">
              <a:latin typeface="Times New Roman" panose="02020603050405020304" pitchFamily="18" charset="0"/>
            </a:endParaRP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smtClean="0">
                <a:effectLst>
                  <a:outerShdw blurRad="38100" dist="38100" dir="2700000" algn="tl">
                    <a:srgbClr val="C0C0C0"/>
                  </a:outerShdw>
                </a:effectLst>
                <a:latin typeface="Times New Roman" panose="02020603050405020304" pitchFamily="18" charset="0"/>
              </a:rPr>
              <a:t>,x</a:t>
            </a:r>
            <a:r>
              <a:rPr kumimoji="0" lang="en-US" altLang="zh-CN" sz="2400" b="1" baseline="-25000" dirty="0" smtClean="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0</a:t>
            </a:r>
            <a:r>
              <a:rPr kumimoji="0" lang="zh-CN" altLang="en-US" sz="2400" b="1" dirty="0">
                <a:effectLst>
                  <a:outerShdw blurRad="38100" dist="38100" dir="2700000" algn="tl">
                    <a:srgbClr val="C0C0C0"/>
                  </a:outerShdw>
                </a:effectLst>
                <a:latin typeface="Times New Roman" panose="02020603050405020304" pitchFamily="18" charset="0"/>
              </a:rPr>
              <a:t>　</a:t>
            </a:r>
            <a:r>
              <a:rPr kumimoji="0" lang="zh-CN" altLang="en-US" sz="2400" b="1" dirty="0" smtClean="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④</a:t>
            </a:r>
          </a:p>
          <a:p>
            <a:pPr eaLnBrk="1" hangingPunct="1">
              <a:spcBef>
                <a:spcPct val="0"/>
              </a:spcBef>
              <a:buFontTx/>
              <a:buNone/>
              <a:defRPr/>
            </a:pPr>
            <a:endParaRPr kumimoji="0" lang="en-US" altLang="zh-CN"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zh-CN" altLang="en-US" sz="2400" b="1" dirty="0" smtClean="0">
                <a:effectLst>
                  <a:outerShdw blurRad="38100" dist="38100" dir="2700000" algn="tl">
                    <a:srgbClr val="C0C0C0"/>
                  </a:outerShdw>
                </a:effectLst>
                <a:latin typeface="Times New Roman" panose="02020603050405020304" pitchFamily="18" charset="0"/>
              </a:rPr>
              <a:t>由</a:t>
            </a:r>
            <a:r>
              <a:rPr kumimoji="0" lang="zh-CN" altLang="en-US" sz="2400" b="1" dirty="0">
                <a:effectLst>
                  <a:outerShdw blurRad="38100" dist="38100" dir="2700000" algn="tl">
                    <a:srgbClr val="C0C0C0"/>
                  </a:outerShdw>
                </a:effectLst>
                <a:latin typeface="Times New Roman" panose="02020603050405020304" pitchFamily="18" charset="0"/>
              </a:rPr>
              <a:t>图示可知最优点为</a:t>
            </a:r>
            <a:r>
              <a:rPr kumimoji="0" lang="en-US" altLang="zh-CN" sz="2400" b="1" dirty="0">
                <a:effectLst>
                  <a:outerShdw blurRad="38100" dist="38100" dir="2700000" algn="tl">
                    <a:srgbClr val="C0C0C0"/>
                  </a:outerShdw>
                </a:effectLst>
                <a:latin typeface="Times New Roman" panose="02020603050405020304" pitchFamily="18" charset="0"/>
              </a:rPr>
              <a:t>B                                                   </a:t>
            </a:r>
            <a:r>
              <a:rPr kumimoji="0" lang="zh-CN" altLang="en-US" sz="2400" b="1" dirty="0">
                <a:effectLst>
                  <a:outerShdw blurRad="38100" dist="38100" dir="2700000" algn="tl">
                    <a:srgbClr val="C0C0C0"/>
                  </a:outerShdw>
                </a:effectLst>
                <a:latin typeface="Times New Roman" panose="02020603050405020304" pitchFamily="18" charset="0"/>
              </a:rPr>
              <a:t>（</a:t>
            </a:r>
            <a:r>
              <a:rPr kumimoji="0" lang="en-US" altLang="zh-CN" sz="2400" b="1" dirty="0">
                <a:effectLst>
                  <a:outerShdw blurRad="38100" dist="38100" dir="2700000" algn="tl">
                    <a:srgbClr val="C0C0C0"/>
                  </a:outerShdw>
                </a:effectLst>
                <a:latin typeface="Times New Roman" panose="02020603050405020304" pitchFamily="18" charset="0"/>
              </a:rPr>
              <a:t>36</a:t>
            </a:r>
            <a:r>
              <a:rPr kumimoji="0" lang="zh-CN" altLang="en-US" sz="2400" b="1" dirty="0">
                <a:effectLst>
                  <a:outerShdw blurRad="38100" dist="38100" dir="2700000" algn="tl">
                    <a:srgbClr val="C0C0C0"/>
                  </a:outerShdw>
                </a:effectLst>
                <a:latin typeface="Times New Roman" panose="02020603050405020304" pitchFamily="18" charset="0"/>
              </a:rPr>
              <a:t>，</a:t>
            </a:r>
            <a:r>
              <a:rPr kumimoji="0" lang="en-US" altLang="zh-CN" sz="2400" b="1" dirty="0">
                <a:effectLst>
                  <a:outerShdw blurRad="38100" dist="38100" dir="2700000" algn="tl">
                    <a:srgbClr val="C0C0C0"/>
                  </a:outerShdw>
                </a:effectLst>
                <a:latin typeface="Times New Roman" panose="02020603050405020304" pitchFamily="18" charset="0"/>
              </a:rPr>
              <a:t>9</a:t>
            </a:r>
            <a:r>
              <a:rPr kumimoji="0" lang="zh-CN" altLang="en-US" sz="2400" b="1" dirty="0">
                <a:effectLst>
                  <a:outerShdw blurRad="38100" dist="38100" dir="2700000" algn="tl">
                    <a:srgbClr val="C0C0C0"/>
                  </a:outerShdw>
                </a:effectLst>
                <a:latin typeface="Times New Roman" panose="02020603050405020304" pitchFamily="18" charset="0"/>
              </a:rPr>
              <a:t>），最优值为</a:t>
            </a:r>
            <a:r>
              <a:rPr kumimoji="0" lang="en-US" altLang="zh-CN" sz="2400" b="1" dirty="0">
                <a:effectLst>
                  <a:outerShdw blurRad="38100" dist="38100" dir="2700000" algn="tl">
                    <a:srgbClr val="C0C0C0"/>
                  </a:outerShdw>
                </a:effectLst>
                <a:latin typeface="Times New Roman" panose="02020603050405020304" pitchFamily="18" charset="0"/>
              </a:rPr>
              <a:t>216</a:t>
            </a:r>
            <a:r>
              <a:rPr kumimoji="0" lang="zh-CN" altLang="en-US" sz="2400" b="1" dirty="0">
                <a:effectLst>
                  <a:outerShdw blurRad="38100" dist="38100" dir="2700000" algn="tl">
                    <a:srgbClr val="C0C0C0"/>
                  </a:outerShdw>
                </a:effectLst>
                <a:latin typeface="Times New Roman" panose="02020603050405020304" pitchFamily="18" charset="0"/>
              </a:rPr>
              <a:t>，</a:t>
            </a:r>
            <a:endParaRPr kumimoji="0" lang="en-US" altLang="zh-CN" sz="2400" b="1" dirty="0">
              <a:effectLst>
                <a:outerShdw blurRad="38100" dist="38100" dir="2700000" algn="tl">
                  <a:srgbClr val="C0C0C0"/>
                </a:outerShdw>
              </a:effectLst>
              <a:latin typeface="Times New Roman" panose="02020603050405020304" pitchFamily="18" charset="0"/>
            </a:endParaRPr>
          </a:p>
          <a:p>
            <a:pPr>
              <a:spcBef>
                <a:spcPct val="0"/>
              </a:spcBef>
              <a:buNone/>
              <a:defRPr/>
            </a:pPr>
            <a:r>
              <a:rPr kumimoji="0" lang="zh-CN" altLang="en-US" sz="2400" b="1" dirty="0">
                <a:effectLst>
                  <a:outerShdw blurRad="38100" dist="38100" dir="2700000" algn="tl">
                    <a:srgbClr val="C0C0C0"/>
                  </a:outerShdw>
                </a:effectLst>
                <a:latin typeface="Arial" panose="020B0604020202020204" pitchFamily="34" charset="0"/>
              </a:rPr>
              <a:t>故资源</a:t>
            </a:r>
            <a:r>
              <a:rPr kumimoji="0" lang="en-US" altLang="zh-CN" sz="2400" b="1" dirty="0">
                <a:effectLst>
                  <a:outerShdw blurRad="38100" dist="38100" dir="2700000" algn="tl">
                    <a:srgbClr val="C0C0C0"/>
                  </a:outerShdw>
                </a:effectLst>
                <a:latin typeface="Arial" panose="020B0604020202020204" pitchFamily="34" charset="0"/>
              </a:rPr>
              <a:t>B</a:t>
            </a:r>
            <a:r>
              <a:rPr kumimoji="0" lang="zh-CN" altLang="en-US" sz="2400" b="1" dirty="0">
                <a:effectLst>
                  <a:outerShdw blurRad="38100" dist="38100" dir="2700000" algn="tl">
                    <a:srgbClr val="C0C0C0"/>
                  </a:outerShdw>
                </a:effectLst>
                <a:latin typeface="Arial" panose="020B0604020202020204" pitchFamily="34" charset="0"/>
              </a:rPr>
              <a:t>的影子价格为</a:t>
            </a:r>
            <a:r>
              <a:rPr kumimoji="0" lang="en-US" altLang="zh-CN" sz="2400" b="1" dirty="0">
                <a:effectLst>
                  <a:outerShdw blurRad="38100" dist="38100" dir="2700000" algn="tl">
                    <a:srgbClr val="C0C0C0"/>
                  </a:outerShdw>
                </a:effectLst>
                <a:latin typeface="Arial" panose="020B0604020202020204" pitchFamily="34" charset="0"/>
              </a:rPr>
              <a:t>1</a:t>
            </a:r>
          </a:p>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p:txBody>
      </p:sp>
      <p:sp>
        <p:nvSpPr>
          <p:cNvPr id="60" name="AutoShape 16"/>
          <p:cNvSpPr>
            <a:spLocks/>
          </p:cNvSpPr>
          <p:nvPr/>
        </p:nvSpPr>
        <p:spPr bwMode="auto">
          <a:xfrm>
            <a:off x="1957590" y="2698750"/>
            <a:ext cx="228600" cy="1231900"/>
          </a:xfrm>
          <a:prstGeom prst="leftBrace">
            <a:avLst>
              <a:gd name="adj1" fmla="val 4490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61" name="Text Box 15"/>
          <p:cNvSpPr txBox="1">
            <a:spLocks noChangeArrowheads="1"/>
          </p:cNvSpPr>
          <p:nvPr/>
        </p:nvSpPr>
        <p:spPr bwMode="auto">
          <a:xfrm>
            <a:off x="1195951" y="3017192"/>
            <a:ext cx="674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defRPr/>
            </a:pPr>
            <a:r>
              <a:rPr kumimoji="0" lang="en-US" altLang="zh-CN" sz="2400" b="1" dirty="0" err="1" smtClean="0">
                <a:effectLst>
                  <a:outerShdw blurRad="38100" dist="38100" dir="2700000" algn="tl">
                    <a:srgbClr val="C0C0C0"/>
                  </a:outerShdw>
                </a:effectLst>
                <a:latin typeface="Times New Roman" panose="02020603050405020304" pitchFamily="18" charset="0"/>
              </a:rPr>
              <a:t>s.t.</a:t>
            </a:r>
            <a:endParaRPr kumimoji="0" lang="zh-CN" altLang="en-US" sz="2400" b="1" dirty="0">
              <a:effectLst>
                <a:outerShdw blurRad="38100" dist="38100" dir="2700000" algn="tl">
                  <a:srgbClr val="C0C0C0"/>
                </a:outerShdw>
              </a:effectLst>
              <a:latin typeface="Times New Roman" panose="02020603050405020304" pitchFamily="18" charset="0"/>
            </a:endParaRPr>
          </a:p>
        </p:txBody>
      </p:sp>
      <p:sp>
        <p:nvSpPr>
          <p:cNvPr id="62" name="Rectangle 58"/>
          <p:cNvSpPr>
            <a:spLocks noChangeArrowheads="1"/>
          </p:cNvSpPr>
          <p:nvPr/>
        </p:nvSpPr>
        <p:spPr bwMode="auto">
          <a:xfrm>
            <a:off x="1992314" y="333376"/>
            <a:ext cx="8135937" cy="574675"/>
          </a:xfrm>
          <a:prstGeom prst="rect">
            <a:avLst/>
          </a:prstGeom>
          <a:solidFill>
            <a:srgbClr val="6FC2F5"/>
          </a:solidFill>
          <a:ln w="9525">
            <a:solidFill>
              <a:schemeClr val="tx1"/>
            </a:solidFill>
            <a:miter lim="800000"/>
            <a:headEnd/>
            <a:tailEnd/>
          </a:ln>
          <a:effectLst/>
          <a:extLst/>
        </p:spPr>
        <p:txBody>
          <a:bodyPr wrap="none" anchor="ctr"/>
          <a:lstStyle/>
          <a:p>
            <a:pPr eaLnBrk="1" hangingPunct="1">
              <a:buFont typeface="Arial" panose="020B0604020202020204" pitchFamily="34" charset="0"/>
              <a:buNone/>
              <a:defRPr/>
            </a:pPr>
            <a:r>
              <a:rPr lang="zh-CN" altLang="en-US" sz="3200" b="1" dirty="0">
                <a:ea typeface="楷体_GB2312" pitchFamily="1" charset="-122"/>
              </a:rPr>
              <a:t>影子价格的图解法</a:t>
            </a:r>
          </a:p>
        </p:txBody>
      </p:sp>
    </p:spTree>
    <p:extLst>
      <p:ext uri="{BB962C8B-B14F-4D97-AF65-F5344CB8AC3E}">
        <p14:creationId xmlns:p14="http://schemas.microsoft.com/office/powerpoint/2010/main" val="33755727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2725"/>
                                        </p:tgtEl>
                                        <p:attrNameLst>
                                          <p:attrName>style.visibility</p:attrName>
                                        </p:attrNameLst>
                                      </p:cBhvr>
                                      <p:to>
                                        <p:strVal val="visible"/>
                                      </p:to>
                                    </p:set>
                                    <p:animEffect transition="in" filter="blinds(horizontal)">
                                      <p:cBhvr>
                                        <p:cTn id="7" dur="500"/>
                                        <p:tgtEl>
                                          <p:spTgt spid="412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2726"/>
                                        </p:tgtEl>
                                        <p:attrNameLst>
                                          <p:attrName>style.visibility</p:attrName>
                                        </p:attrNameLst>
                                      </p:cBhvr>
                                      <p:to>
                                        <p:strVal val="visible"/>
                                      </p:to>
                                    </p:set>
                                    <p:animEffect transition="in" filter="blinds(horizontal)">
                                      <p:cBhvr>
                                        <p:cTn id="12" dur="500"/>
                                        <p:tgtEl>
                                          <p:spTgt spid="412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12728"/>
                                        </p:tgtEl>
                                        <p:attrNameLst>
                                          <p:attrName>style.visibility</p:attrName>
                                        </p:attrNameLst>
                                      </p:cBhvr>
                                      <p:to>
                                        <p:strVal val="visible"/>
                                      </p:to>
                                    </p:set>
                                    <p:anim calcmode="lin" valueType="num">
                                      <p:cBhvr additive="base">
                                        <p:cTn id="17" dur="500" fill="hold"/>
                                        <p:tgtEl>
                                          <p:spTgt spid="412728"/>
                                        </p:tgtEl>
                                        <p:attrNameLst>
                                          <p:attrName>ppt_x</p:attrName>
                                        </p:attrNameLst>
                                      </p:cBhvr>
                                      <p:tavLst>
                                        <p:tav tm="0">
                                          <p:val>
                                            <p:strVal val="#ppt_x"/>
                                          </p:val>
                                        </p:tav>
                                        <p:tav tm="100000">
                                          <p:val>
                                            <p:strVal val="#ppt_x"/>
                                          </p:val>
                                        </p:tav>
                                      </p:tavLst>
                                    </p:anim>
                                    <p:anim calcmode="lin" valueType="num">
                                      <p:cBhvr additive="base">
                                        <p:cTn id="18" dur="500" fill="hold"/>
                                        <p:tgtEl>
                                          <p:spTgt spid="41272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12729"/>
                                        </p:tgtEl>
                                        <p:attrNameLst>
                                          <p:attrName>style.visibility</p:attrName>
                                        </p:attrNameLst>
                                      </p:cBhvr>
                                      <p:to>
                                        <p:strVal val="visible"/>
                                      </p:to>
                                    </p:set>
                                    <p:anim calcmode="lin" valueType="num">
                                      <p:cBhvr additive="base">
                                        <p:cTn id="23" dur="500" fill="hold"/>
                                        <p:tgtEl>
                                          <p:spTgt spid="412729"/>
                                        </p:tgtEl>
                                        <p:attrNameLst>
                                          <p:attrName>ppt_x</p:attrName>
                                        </p:attrNameLst>
                                      </p:cBhvr>
                                      <p:tavLst>
                                        <p:tav tm="0">
                                          <p:val>
                                            <p:strVal val="#ppt_x"/>
                                          </p:val>
                                        </p:tav>
                                        <p:tav tm="100000">
                                          <p:val>
                                            <p:strVal val="#ppt_x"/>
                                          </p:val>
                                        </p:tav>
                                      </p:tavLst>
                                    </p:anim>
                                    <p:anim calcmode="lin" valueType="num">
                                      <p:cBhvr additive="base">
                                        <p:cTn id="24" dur="500" fill="hold"/>
                                        <p:tgtEl>
                                          <p:spTgt spid="41272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12727"/>
                                        </p:tgtEl>
                                        <p:attrNameLst>
                                          <p:attrName>style.visibility</p:attrName>
                                        </p:attrNameLst>
                                      </p:cBhvr>
                                      <p:to>
                                        <p:strVal val="visible"/>
                                      </p:to>
                                    </p:set>
                                    <p:animEffect transition="in" filter="blinds(horizontal)">
                                      <p:cBhvr>
                                        <p:cTn id="29" dur="500"/>
                                        <p:tgtEl>
                                          <p:spTgt spid="4127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2724"/>
                                        </p:tgtEl>
                                        <p:attrNameLst>
                                          <p:attrName>style.visibility</p:attrName>
                                        </p:attrNameLst>
                                      </p:cBhvr>
                                      <p:to>
                                        <p:strVal val="visible"/>
                                      </p:to>
                                    </p:set>
                                    <p:animEffect transition="in" filter="blinds(horizontal)">
                                      <p:cBhvr>
                                        <p:cTn id="34" dur="500"/>
                                        <p:tgtEl>
                                          <p:spTgt spid="412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724" grpId="0"/>
      <p:bldP spid="4127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Line 3"/>
          <p:cNvSpPr>
            <a:spLocks noChangeShapeType="1"/>
          </p:cNvSpPr>
          <p:nvPr/>
        </p:nvSpPr>
        <p:spPr bwMode="auto">
          <a:xfrm flipV="1">
            <a:off x="57221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0" name="Line 4"/>
          <p:cNvSpPr>
            <a:spLocks noChangeShapeType="1"/>
          </p:cNvSpPr>
          <p:nvPr/>
        </p:nvSpPr>
        <p:spPr bwMode="auto">
          <a:xfrm flipV="1">
            <a:off x="78557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1" name="Line 5"/>
          <p:cNvSpPr>
            <a:spLocks noChangeShapeType="1"/>
          </p:cNvSpPr>
          <p:nvPr/>
        </p:nvSpPr>
        <p:spPr bwMode="auto">
          <a:xfrm flipV="1">
            <a:off x="45791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2" name="Line 6"/>
          <p:cNvSpPr>
            <a:spLocks noChangeShapeType="1"/>
          </p:cNvSpPr>
          <p:nvPr/>
        </p:nvSpPr>
        <p:spPr bwMode="auto">
          <a:xfrm flipV="1">
            <a:off x="6788968" y="6096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3" name="Line 7"/>
          <p:cNvSpPr>
            <a:spLocks noChangeShapeType="1"/>
          </p:cNvSpPr>
          <p:nvPr/>
        </p:nvSpPr>
        <p:spPr bwMode="auto">
          <a:xfrm>
            <a:off x="3512368" y="51816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4" name="Line 8"/>
          <p:cNvSpPr>
            <a:spLocks noChangeShapeType="1"/>
          </p:cNvSpPr>
          <p:nvPr/>
        </p:nvSpPr>
        <p:spPr bwMode="auto">
          <a:xfrm>
            <a:off x="3512368" y="40386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5" name="Line 9"/>
          <p:cNvSpPr>
            <a:spLocks noChangeShapeType="1"/>
          </p:cNvSpPr>
          <p:nvPr/>
        </p:nvSpPr>
        <p:spPr bwMode="auto">
          <a:xfrm>
            <a:off x="623392" y="997662"/>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6" name="Line 10"/>
          <p:cNvSpPr>
            <a:spLocks noChangeShapeType="1"/>
          </p:cNvSpPr>
          <p:nvPr/>
        </p:nvSpPr>
        <p:spPr bwMode="auto">
          <a:xfrm>
            <a:off x="3512368" y="18288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7" name="Line 11"/>
          <p:cNvSpPr>
            <a:spLocks noChangeShapeType="1"/>
          </p:cNvSpPr>
          <p:nvPr/>
        </p:nvSpPr>
        <p:spPr bwMode="auto">
          <a:xfrm>
            <a:off x="3048000" y="7620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08" name="Text Box 12"/>
          <p:cNvSpPr txBox="1">
            <a:spLocks noChangeArrowheads="1"/>
          </p:cNvSpPr>
          <p:nvPr/>
        </p:nvSpPr>
        <p:spPr bwMode="auto">
          <a:xfrm>
            <a:off x="2826568"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20</a:t>
            </a:r>
          </a:p>
        </p:txBody>
      </p:sp>
      <p:sp>
        <p:nvSpPr>
          <p:cNvPr id="413709" name="Text Box 13"/>
          <p:cNvSpPr txBox="1">
            <a:spLocks noChangeArrowheads="1"/>
          </p:cNvSpPr>
          <p:nvPr/>
        </p:nvSpPr>
        <p:spPr bwMode="auto">
          <a:xfrm>
            <a:off x="2826568" y="4953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sz="2400">
                <a:solidFill>
                  <a:schemeClr val="bg1"/>
                </a:solidFill>
                <a:latin typeface="Times New Roman" charset="0"/>
                <a:ea typeface="宋体" charset="0"/>
              </a:rPr>
              <a:t>10</a:t>
            </a:r>
          </a:p>
        </p:txBody>
      </p:sp>
      <p:sp>
        <p:nvSpPr>
          <p:cNvPr id="413712" name="Rectangle 16">
            <a:hlinkClick r:id="rId3" action="ppaction://hlinkfile"/>
          </p:cNvPr>
          <p:cNvSpPr>
            <a:spLocks noChangeArrowheads="1"/>
          </p:cNvSpPr>
          <p:nvPr/>
        </p:nvSpPr>
        <p:spPr bwMode="auto">
          <a:xfrm>
            <a:off x="6255568" y="1682750"/>
            <a:ext cx="4648200" cy="44958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sz="2800" b="1">
              <a:effectLst>
                <a:outerShdw blurRad="38100" dist="38100" dir="2700000" algn="tl">
                  <a:srgbClr val="FFFFFF"/>
                </a:outerShdw>
              </a:effectLst>
              <a:latin typeface="Times New Roman" charset="0"/>
              <a:ea typeface="宋体" charset="0"/>
            </a:endParaRPr>
          </a:p>
          <a:p>
            <a:pPr eaLnBrk="1" hangingPunct="1">
              <a:buFont typeface="Arial" charset="0"/>
              <a:buNone/>
              <a:defRPr/>
            </a:pPr>
            <a:endParaRPr lang="zh-CN" altLang="en-US" sz="2400">
              <a:latin typeface="Times New Roman" charset="0"/>
              <a:ea typeface="宋体" charset="0"/>
            </a:endParaRPr>
          </a:p>
        </p:txBody>
      </p:sp>
      <p:sp>
        <p:nvSpPr>
          <p:cNvPr id="413713" name="Line 17"/>
          <p:cNvSpPr>
            <a:spLocks noChangeShapeType="1"/>
          </p:cNvSpPr>
          <p:nvPr/>
        </p:nvSpPr>
        <p:spPr bwMode="auto">
          <a:xfrm>
            <a:off x="6865168" y="5656263"/>
            <a:ext cx="396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3714" name="Line 18"/>
          <p:cNvSpPr>
            <a:spLocks noChangeShapeType="1"/>
          </p:cNvSpPr>
          <p:nvPr/>
        </p:nvSpPr>
        <p:spPr bwMode="auto">
          <a:xfrm flipV="1">
            <a:off x="6865168" y="1828800"/>
            <a:ext cx="0" cy="3810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3715" name="Text Box 19"/>
          <p:cNvSpPr txBox="1">
            <a:spLocks noChangeArrowheads="1"/>
          </p:cNvSpPr>
          <p:nvPr/>
        </p:nvSpPr>
        <p:spPr bwMode="auto">
          <a:xfrm>
            <a:off x="5943600" y="246063"/>
            <a:ext cx="762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endParaRPr lang="zh-CN" altLang="en-US">
              <a:latin typeface="Times New Roman" charset="0"/>
              <a:ea typeface="宋体" charset="0"/>
            </a:endParaRPr>
          </a:p>
        </p:txBody>
      </p:sp>
      <p:sp>
        <p:nvSpPr>
          <p:cNvPr id="413716" name="Line 20"/>
          <p:cNvSpPr>
            <a:spLocks noChangeShapeType="1"/>
          </p:cNvSpPr>
          <p:nvPr/>
        </p:nvSpPr>
        <p:spPr bwMode="auto">
          <a:xfrm flipV="1">
            <a:off x="81605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17" name="Line 21"/>
          <p:cNvSpPr>
            <a:spLocks noChangeShapeType="1"/>
          </p:cNvSpPr>
          <p:nvPr/>
        </p:nvSpPr>
        <p:spPr bwMode="auto">
          <a:xfrm flipV="1">
            <a:off x="12268200" y="5427663"/>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18" name="Line 22"/>
          <p:cNvSpPr>
            <a:spLocks noChangeShapeType="1"/>
          </p:cNvSpPr>
          <p:nvPr/>
        </p:nvSpPr>
        <p:spPr bwMode="auto">
          <a:xfrm flipV="1">
            <a:off x="74747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19" name="Line 23"/>
          <p:cNvSpPr>
            <a:spLocks noChangeShapeType="1"/>
          </p:cNvSpPr>
          <p:nvPr/>
        </p:nvSpPr>
        <p:spPr bwMode="auto">
          <a:xfrm flipV="1">
            <a:off x="877016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20" name="Line 24"/>
          <p:cNvSpPr>
            <a:spLocks noChangeShapeType="1"/>
          </p:cNvSpPr>
          <p:nvPr/>
        </p:nvSpPr>
        <p:spPr bwMode="auto">
          <a:xfrm>
            <a:off x="6865168" y="50990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21" name="Line 25"/>
          <p:cNvSpPr>
            <a:spLocks noChangeShapeType="1"/>
          </p:cNvSpPr>
          <p:nvPr/>
        </p:nvSpPr>
        <p:spPr bwMode="auto">
          <a:xfrm>
            <a:off x="6865168" y="45132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22" name="Line 26"/>
          <p:cNvSpPr>
            <a:spLocks noChangeShapeType="1"/>
          </p:cNvSpPr>
          <p:nvPr/>
        </p:nvSpPr>
        <p:spPr bwMode="auto">
          <a:xfrm>
            <a:off x="6865168" y="392112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23" name="Line 27"/>
          <p:cNvSpPr>
            <a:spLocks noChangeShapeType="1"/>
          </p:cNvSpPr>
          <p:nvPr/>
        </p:nvSpPr>
        <p:spPr bwMode="auto">
          <a:xfrm>
            <a:off x="6400800" y="1160463"/>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24" name="Line 28"/>
          <p:cNvSpPr>
            <a:spLocks noChangeShapeType="1"/>
          </p:cNvSpPr>
          <p:nvPr/>
        </p:nvSpPr>
        <p:spPr bwMode="auto">
          <a:xfrm>
            <a:off x="6400800" y="93663"/>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25" name="Text Box 29"/>
          <p:cNvSpPr txBox="1">
            <a:spLocks noChangeArrowheads="1"/>
          </p:cNvSpPr>
          <p:nvPr/>
        </p:nvSpPr>
        <p:spPr bwMode="auto">
          <a:xfrm>
            <a:off x="6484168" y="254635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100</a:t>
            </a:r>
          </a:p>
        </p:txBody>
      </p:sp>
      <p:sp>
        <p:nvSpPr>
          <p:cNvPr id="413726" name="Text Box 30"/>
          <p:cNvSpPr txBox="1">
            <a:spLocks noChangeArrowheads="1"/>
          </p:cNvSpPr>
          <p:nvPr/>
        </p:nvSpPr>
        <p:spPr bwMode="auto">
          <a:xfrm>
            <a:off x="6512743" y="318293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80</a:t>
            </a:r>
          </a:p>
        </p:txBody>
      </p:sp>
      <p:sp>
        <p:nvSpPr>
          <p:cNvPr id="413727" name="Text Box 31"/>
          <p:cNvSpPr txBox="1">
            <a:spLocks noChangeArrowheads="1"/>
          </p:cNvSpPr>
          <p:nvPr/>
        </p:nvSpPr>
        <p:spPr bwMode="auto">
          <a:xfrm>
            <a:off x="6484168" y="373062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60</a:t>
            </a:r>
          </a:p>
        </p:txBody>
      </p:sp>
      <p:sp>
        <p:nvSpPr>
          <p:cNvPr id="413728" name="Text Box 32"/>
          <p:cNvSpPr txBox="1">
            <a:spLocks noChangeArrowheads="1"/>
          </p:cNvSpPr>
          <p:nvPr/>
        </p:nvSpPr>
        <p:spPr bwMode="auto">
          <a:xfrm>
            <a:off x="6477818" y="43434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40</a:t>
            </a:r>
          </a:p>
        </p:txBody>
      </p:sp>
      <p:sp>
        <p:nvSpPr>
          <p:cNvPr id="413729" name="Text Box 33"/>
          <p:cNvSpPr txBox="1">
            <a:spLocks noChangeArrowheads="1"/>
          </p:cNvSpPr>
          <p:nvPr/>
        </p:nvSpPr>
        <p:spPr bwMode="auto">
          <a:xfrm>
            <a:off x="6460356" y="491172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20</a:t>
            </a:r>
          </a:p>
        </p:txBody>
      </p:sp>
      <p:sp>
        <p:nvSpPr>
          <p:cNvPr id="413730" name="Text Box 34"/>
          <p:cNvSpPr txBox="1">
            <a:spLocks noChangeArrowheads="1"/>
          </p:cNvSpPr>
          <p:nvPr/>
        </p:nvSpPr>
        <p:spPr bwMode="auto">
          <a:xfrm>
            <a:off x="72461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20</a:t>
            </a:r>
          </a:p>
        </p:txBody>
      </p:sp>
      <p:sp>
        <p:nvSpPr>
          <p:cNvPr id="413731" name="Text Box 35"/>
          <p:cNvSpPr txBox="1">
            <a:spLocks noChangeArrowheads="1"/>
          </p:cNvSpPr>
          <p:nvPr/>
        </p:nvSpPr>
        <p:spPr bwMode="auto">
          <a:xfrm>
            <a:off x="8008168" y="5715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40</a:t>
            </a:r>
          </a:p>
        </p:txBody>
      </p:sp>
      <p:sp>
        <p:nvSpPr>
          <p:cNvPr id="413732" name="Text Box 36"/>
          <p:cNvSpPr txBox="1">
            <a:spLocks noChangeArrowheads="1"/>
          </p:cNvSpPr>
          <p:nvPr/>
        </p:nvSpPr>
        <p:spPr bwMode="auto">
          <a:xfrm>
            <a:off x="85415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60</a:t>
            </a:r>
          </a:p>
        </p:txBody>
      </p:sp>
      <p:sp>
        <p:nvSpPr>
          <p:cNvPr id="413733" name="Text Box 37"/>
          <p:cNvSpPr txBox="1">
            <a:spLocks noChangeArrowheads="1"/>
          </p:cNvSpPr>
          <p:nvPr/>
        </p:nvSpPr>
        <p:spPr bwMode="auto">
          <a:xfrm>
            <a:off x="9227368" y="5715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80</a:t>
            </a:r>
          </a:p>
        </p:txBody>
      </p:sp>
      <p:sp>
        <p:nvSpPr>
          <p:cNvPr id="413734" name="Text Box 38"/>
          <p:cNvSpPr txBox="1">
            <a:spLocks noChangeArrowheads="1"/>
          </p:cNvSpPr>
          <p:nvPr/>
        </p:nvSpPr>
        <p:spPr bwMode="auto">
          <a:xfrm>
            <a:off x="10675168" y="56388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defRPr/>
            </a:pPr>
            <a:r>
              <a:rPr kumimoji="0" lang="en-US" altLang="zh-CN" sz="1800">
                <a:latin typeface="Times New Roman" panose="02020603050405020304" pitchFamily="18" charset="0"/>
              </a:rPr>
              <a:t>x</a:t>
            </a:r>
            <a:r>
              <a:rPr kumimoji="0" lang="en-US" altLang="zh-CN" sz="1800" baseline="-25000">
                <a:latin typeface="Times New Roman" panose="02020603050405020304" pitchFamily="18" charset="0"/>
              </a:rPr>
              <a:t>1</a:t>
            </a:r>
            <a:endParaRPr kumimoji="0" lang="en-US" altLang="zh-CN" sz="1800">
              <a:latin typeface="Times New Roman" panose="02020603050405020304" pitchFamily="18" charset="0"/>
            </a:endParaRPr>
          </a:p>
        </p:txBody>
      </p:sp>
      <p:sp>
        <p:nvSpPr>
          <p:cNvPr id="413735" name="Line 39"/>
          <p:cNvSpPr>
            <a:spLocks noChangeShapeType="1"/>
          </p:cNvSpPr>
          <p:nvPr/>
        </p:nvSpPr>
        <p:spPr bwMode="auto">
          <a:xfrm flipV="1">
            <a:off x="8124056" y="3438706"/>
            <a:ext cx="762000" cy="1295400"/>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36" name="Line 40"/>
          <p:cNvSpPr>
            <a:spLocks noChangeShapeType="1"/>
          </p:cNvSpPr>
          <p:nvPr/>
        </p:nvSpPr>
        <p:spPr bwMode="auto">
          <a:xfrm flipV="1">
            <a:off x="9948093" y="542766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37" name="Line 41"/>
          <p:cNvSpPr>
            <a:spLocks noChangeShapeType="1"/>
          </p:cNvSpPr>
          <p:nvPr/>
        </p:nvSpPr>
        <p:spPr bwMode="auto">
          <a:xfrm flipV="1">
            <a:off x="9373418"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38" name="Line 42"/>
          <p:cNvSpPr>
            <a:spLocks noChangeShapeType="1"/>
          </p:cNvSpPr>
          <p:nvPr/>
        </p:nvSpPr>
        <p:spPr bwMode="auto">
          <a:xfrm>
            <a:off x="6847706" y="272573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39" name="Line 43"/>
          <p:cNvSpPr>
            <a:spLocks noChangeShapeType="1"/>
          </p:cNvSpPr>
          <p:nvPr/>
        </p:nvSpPr>
        <p:spPr bwMode="auto">
          <a:xfrm>
            <a:off x="6871518" y="334168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40" name="Line 44"/>
          <p:cNvSpPr>
            <a:spLocks noChangeShapeType="1"/>
          </p:cNvSpPr>
          <p:nvPr/>
        </p:nvSpPr>
        <p:spPr bwMode="auto">
          <a:xfrm>
            <a:off x="6847707" y="4797425"/>
            <a:ext cx="2808287"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3741" name="Line 45"/>
          <p:cNvSpPr>
            <a:spLocks noChangeShapeType="1"/>
          </p:cNvSpPr>
          <p:nvPr/>
        </p:nvSpPr>
        <p:spPr bwMode="auto">
          <a:xfrm>
            <a:off x="6904857" y="3357564"/>
            <a:ext cx="1239837" cy="2281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3742" name="Line 46"/>
          <p:cNvSpPr>
            <a:spLocks noChangeShapeType="1"/>
          </p:cNvSpPr>
          <p:nvPr/>
        </p:nvSpPr>
        <p:spPr bwMode="auto">
          <a:xfrm>
            <a:off x="6865169" y="4338639"/>
            <a:ext cx="1495425" cy="1322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3743" name="Rectangle 47"/>
          <p:cNvSpPr>
            <a:spLocks noChangeArrowheads="1"/>
          </p:cNvSpPr>
          <p:nvPr/>
        </p:nvSpPr>
        <p:spPr bwMode="auto">
          <a:xfrm>
            <a:off x="6488931" y="4098925"/>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latin typeface="Times New Roman" charset="0"/>
                <a:ea typeface="宋体" charset="0"/>
                <a:sym typeface="Symbol" charset="0"/>
              </a:rPr>
              <a:t>③</a:t>
            </a:r>
          </a:p>
        </p:txBody>
      </p:sp>
      <p:sp>
        <p:nvSpPr>
          <p:cNvPr id="413744" name="Rectangle 48"/>
          <p:cNvSpPr>
            <a:spLocks noChangeArrowheads="1"/>
          </p:cNvSpPr>
          <p:nvPr/>
        </p:nvSpPr>
        <p:spPr bwMode="auto">
          <a:xfrm>
            <a:off x="6992168" y="3248025"/>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effectLst>
                  <a:outerShdw blurRad="38100" dist="38100" dir="2700000" algn="tl">
                    <a:srgbClr val="FFFFFF"/>
                  </a:outerShdw>
                </a:effectLst>
                <a:latin typeface="Times New Roman" charset="0"/>
                <a:ea typeface="宋体" charset="0"/>
              </a:rPr>
              <a:t>②</a:t>
            </a:r>
          </a:p>
        </p:txBody>
      </p:sp>
      <p:sp>
        <p:nvSpPr>
          <p:cNvPr id="413745" name="Rectangle 49"/>
          <p:cNvSpPr>
            <a:spLocks noChangeArrowheads="1"/>
          </p:cNvSpPr>
          <p:nvPr/>
        </p:nvSpPr>
        <p:spPr bwMode="auto">
          <a:xfrm>
            <a:off x="9505181" y="5300663"/>
            <a:ext cx="4440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spAutoFit/>
          </a:bodyPr>
          <a:lstStyle/>
          <a:p>
            <a:pPr eaLnBrk="1" hangingPunct="1">
              <a:buFont typeface="Arial" charset="0"/>
              <a:buNone/>
              <a:defRPr/>
            </a:pPr>
            <a:r>
              <a:rPr lang="en-US" altLang="zh-CN" sz="2000" b="1">
                <a:effectLst>
                  <a:outerShdw blurRad="38100" dist="38100" dir="2700000" algn="tl">
                    <a:srgbClr val="FFFFFF"/>
                  </a:outerShdw>
                </a:effectLst>
                <a:latin typeface="Times New Roman" charset="0"/>
                <a:ea typeface="宋体" charset="0"/>
              </a:rPr>
              <a:t>①</a:t>
            </a:r>
          </a:p>
        </p:txBody>
      </p:sp>
      <p:sp>
        <p:nvSpPr>
          <p:cNvPr id="413746" name="Text Box 50"/>
          <p:cNvSpPr txBox="1">
            <a:spLocks noChangeArrowheads="1"/>
          </p:cNvSpPr>
          <p:nvPr/>
        </p:nvSpPr>
        <p:spPr bwMode="auto">
          <a:xfrm>
            <a:off x="9760768" y="5715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charset="0"/>
              <a:buNone/>
              <a:defRPr/>
            </a:pPr>
            <a:r>
              <a:rPr lang="en-US" altLang="zh-CN">
                <a:latin typeface="Times New Roman" charset="0"/>
                <a:ea typeface="宋体" charset="0"/>
              </a:rPr>
              <a:t>100</a:t>
            </a:r>
          </a:p>
        </p:txBody>
      </p:sp>
      <p:sp>
        <p:nvSpPr>
          <p:cNvPr id="413747" name="Oval 51"/>
          <p:cNvSpPr>
            <a:spLocks noChangeArrowheads="1"/>
          </p:cNvSpPr>
          <p:nvPr/>
        </p:nvSpPr>
        <p:spPr bwMode="auto">
          <a:xfrm>
            <a:off x="7928793" y="4868864"/>
            <a:ext cx="381000" cy="34607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r>
              <a:rPr lang="en-US" altLang="zh-CN">
                <a:latin typeface="Times New Roman" charset="0"/>
                <a:ea typeface="宋体" charset="0"/>
              </a:rPr>
              <a:t>B</a:t>
            </a:r>
          </a:p>
        </p:txBody>
      </p:sp>
      <p:sp>
        <p:nvSpPr>
          <p:cNvPr id="413748" name="AutoShape 52"/>
          <p:cNvSpPr>
            <a:spLocks noChangeArrowheads="1"/>
          </p:cNvSpPr>
          <p:nvPr/>
        </p:nvSpPr>
        <p:spPr bwMode="auto">
          <a:xfrm>
            <a:off x="7898631" y="5284788"/>
            <a:ext cx="144462" cy="144462"/>
          </a:xfrm>
          <a:prstGeom prst="flowChartConnector">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49" name="Line 53"/>
          <p:cNvSpPr>
            <a:spLocks noChangeShapeType="1"/>
          </p:cNvSpPr>
          <p:nvPr/>
        </p:nvSpPr>
        <p:spPr bwMode="auto">
          <a:xfrm>
            <a:off x="6588944" y="3644900"/>
            <a:ext cx="2447925" cy="2808288"/>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50" name="Line 54"/>
          <p:cNvSpPr>
            <a:spLocks noChangeShapeType="1"/>
          </p:cNvSpPr>
          <p:nvPr/>
        </p:nvSpPr>
        <p:spPr bwMode="auto">
          <a:xfrm>
            <a:off x="6776268" y="4194176"/>
            <a:ext cx="1657350" cy="145256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413751" name="Line 55"/>
          <p:cNvSpPr>
            <a:spLocks noChangeShapeType="1"/>
          </p:cNvSpPr>
          <p:nvPr/>
        </p:nvSpPr>
        <p:spPr bwMode="auto">
          <a:xfrm>
            <a:off x="6128569" y="3141664"/>
            <a:ext cx="2620963" cy="3095625"/>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52" name="AutoShape 56"/>
          <p:cNvSpPr>
            <a:spLocks noChangeArrowheads="1"/>
          </p:cNvSpPr>
          <p:nvPr/>
        </p:nvSpPr>
        <p:spPr bwMode="auto">
          <a:xfrm>
            <a:off x="7841481" y="5084763"/>
            <a:ext cx="144462" cy="144462"/>
          </a:xfrm>
          <a:prstGeom prst="flowChartConnector">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charset="0"/>
              <a:buNone/>
              <a:defRPr/>
            </a:pPr>
            <a:endParaRPr lang="zh-CN" altLang="en-US">
              <a:latin typeface="Arial" charset="0"/>
              <a:ea typeface="宋体" charset="0"/>
            </a:endParaRPr>
          </a:p>
        </p:txBody>
      </p:sp>
      <p:sp>
        <p:nvSpPr>
          <p:cNvPr id="413753" name="Freeform 57"/>
          <p:cNvSpPr>
            <a:spLocks/>
          </p:cNvSpPr>
          <p:nvPr/>
        </p:nvSpPr>
        <p:spPr bwMode="auto">
          <a:xfrm>
            <a:off x="6860407" y="4797425"/>
            <a:ext cx="1296987" cy="863600"/>
          </a:xfrm>
          <a:custGeom>
            <a:avLst/>
            <a:gdLst>
              <a:gd name="T0" fmla="*/ 0 w 817"/>
              <a:gd name="T1" fmla="*/ 0 h 544"/>
              <a:gd name="T2" fmla="*/ 0 w 817"/>
              <a:gd name="T3" fmla="*/ 2147483647 h 544"/>
              <a:gd name="T4" fmla="*/ 2147483647 w 817"/>
              <a:gd name="T5" fmla="*/ 2147483647 h 544"/>
              <a:gd name="T6" fmla="*/ 2147483647 w 817"/>
              <a:gd name="T7" fmla="*/ 2147483647 h 544"/>
              <a:gd name="T8" fmla="*/ 2147483647 w 817"/>
              <a:gd name="T9" fmla="*/ 2147483647 h 544"/>
              <a:gd name="T10" fmla="*/ 0 w 817"/>
              <a:gd name="T11" fmla="*/ 0 h 5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7" h="544">
                <a:moveTo>
                  <a:pt x="0" y="0"/>
                </a:moveTo>
                <a:lnTo>
                  <a:pt x="0" y="544"/>
                </a:lnTo>
                <a:lnTo>
                  <a:pt x="817" y="544"/>
                </a:lnTo>
                <a:lnTo>
                  <a:pt x="635" y="227"/>
                </a:lnTo>
                <a:lnTo>
                  <a:pt x="590" y="181"/>
                </a:lnTo>
                <a:lnTo>
                  <a:pt x="0" y="0"/>
                </a:lnTo>
                <a:close/>
              </a:path>
            </a:pathLst>
          </a:cu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eaLnBrk="1" hangingPunct="1">
              <a:buFont typeface="Arial" panose="020B0604020202020204" pitchFamily="34" charset="0"/>
              <a:buNone/>
              <a:defRPr/>
            </a:pPr>
            <a:endParaRPr lang="zh-CN" altLang="en-US"/>
          </a:p>
        </p:txBody>
      </p:sp>
      <p:sp>
        <p:nvSpPr>
          <p:cNvPr id="58" name="Rectangle 58"/>
          <p:cNvSpPr>
            <a:spLocks noChangeArrowheads="1"/>
          </p:cNvSpPr>
          <p:nvPr/>
        </p:nvSpPr>
        <p:spPr bwMode="auto">
          <a:xfrm>
            <a:off x="1992314" y="333376"/>
            <a:ext cx="8135937" cy="574675"/>
          </a:xfrm>
          <a:prstGeom prst="rect">
            <a:avLst/>
          </a:prstGeom>
          <a:solidFill>
            <a:srgbClr val="6FC2F5"/>
          </a:solidFill>
          <a:ln w="9525">
            <a:solidFill>
              <a:schemeClr val="tx1"/>
            </a:solidFill>
            <a:miter lim="800000"/>
            <a:headEnd/>
            <a:tailEnd/>
          </a:ln>
          <a:effectLst/>
          <a:extLst/>
        </p:spPr>
        <p:txBody>
          <a:bodyPr wrap="none" anchor="ctr"/>
          <a:lstStyle/>
          <a:p>
            <a:pPr eaLnBrk="1" hangingPunct="1">
              <a:buFont typeface="Arial" panose="020B0604020202020204" pitchFamily="34" charset="0"/>
              <a:buNone/>
              <a:defRPr/>
            </a:pPr>
            <a:r>
              <a:rPr lang="zh-CN" altLang="en-US" sz="3200" b="1" dirty="0">
                <a:ea typeface="楷体_GB2312" pitchFamily="1" charset="-122"/>
              </a:rPr>
              <a:t>影子价格的图解法</a:t>
            </a:r>
          </a:p>
        </p:txBody>
      </p:sp>
      <p:sp>
        <p:nvSpPr>
          <p:cNvPr id="59" name="Text Box 15"/>
          <p:cNvSpPr txBox="1">
            <a:spLocks noChangeArrowheads="1"/>
          </p:cNvSpPr>
          <p:nvPr/>
        </p:nvSpPr>
        <p:spPr bwMode="auto">
          <a:xfrm>
            <a:off x="1094606" y="1695529"/>
            <a:ext cx="4343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max </a:t>
            </a:r>
            <a:r>
              <a:rPr kumimoji="0" lang="en-US" altLang="zh-CN" sz="2400" b="1" dirty="0">
                <a:effectLst>
                  <a:outerShdw blurRad="38100" dist="38100" dir="2700000" algn="tl">
                    <a:srgbClr val="C0C0C0"/>
                  </a:outerShdw>
                </a:effectLst>
                <a:latin typeface="Times New Roman" panose="02020603050405020304" pitchFamily="18" charset="0"/>
              </a:rPr>
              <a:t>Z=5x</a:t>
            </a:r>
            <a:r>
              <a:rPr kumimoji="0" lang="en-US" altLang="zh-CN" sz="2400" b="1" baseline="-25000" dirty="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+4x</a:t>
            </a:r>
            <a:r>
              <a:rPr kumimoji="0" lang="en-US" altLang="zh-CN" sz="2400" b="1" baseline="-25000" dirty="0">
                <a:effectLst>
                  <a:outerShdw blurRad="38100" dist="38100" dir="2700000" algn="tl">
                    <a:srgbClr val="C0C0C0"/>
                  </a:outerShdw>
                </a:effectLst>
                <a:latin typeface="Times New Roman" panose="02020603050405020304" pitchFamily="18" charset="0"/>
              </a:rPr>
              <a:t>2                                               </a:t>
            </a:r>
            <a:endParaRPr kumimoji="0" lang="en-US" altLang="zh-CN"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smtClean="0">
                <a:effectLst>
                  <a:outerShdw blurRad="38100" dist="38100" dir="2700000" algn="tl">
                    <a:srgbClr val="C0C0C0"/>
                  </a:outerShdw>
                </a:effectLst>
                <a:latin typeface="Times New Roman" panose="02020603050405020304" pitchFamily="18" charset="0"/>
              </a:rPr>
              <a:t>+3x</a:t>
            </a:r>
            <a:r>
              <a:rPr kumimoji="0" lang="en-US" altLang="zh-CN" sz="2400" b="1" baseline="-25000" dirty="0" smtClean="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90  </a:t>
            </a:r>
            <a:r>
              <a:rPr kumimoji="0" lang="en-US" altLang="zh-CN" sz="2400" b="1" dirty="0" smtClean="0">
                <a:effectLst>
                  <a:outerShdw blurRad="38100" dist="38100" dir="2700000" algn="tl">
                    <a:srgbClr val="C0C0C0"/>
                  </a:outerShdw>
                </a:effectLst>
                <a:latin typeface="Times New Roman" panose="02020603050405020304" pitchFamily="18" charset="0"/>
              </a:rPr>
              <a:t>    </a:t>
            </a:r>
            <a:r>
              <a:rPr kumimoji="0" lang="en-US" altLang="zh-CN" sz="2400" b="1" dirty="0">
                <a:effectLst>
                  <a:outerShdw blurRad="38100" dist="38100" dir="2700000" algn="tl">
                    <a:srgbClr val="C0C0C0"/>
                  </a:outerShdw>
                </a:effectLst>
                <a:latin typeface="Times New Roman" panose="02020603050405020304" pitchFamily="18" charset="0"/>
              </a:rPr>
              <a:t>①</a:t>
            </a:r>
          </a:p>
          <a:p>
            <a:pPr>
              <a:spcBef>
                <a:spcPct val="0"/>
              </a:spcBef>
              <a:buNone/>
              <a:defRPr/>
            </a:pPr>
            <a:r>
              <a:rPr kumimoji="0" lang="en-US" altLang="zh-CN" sz="2400" b="1" dirty="0" smtClean="0">
                <a:effectLst>
                  <a:outerShdw blurRad="38100" dist="38100" dir="2700000" algn="tl">
                    <a:srgbClr val="C0C0C0"/>
                  </a:outerShdw>
                </a:effectLst>
                <a:latin typeface="Times New Roman" panose="02020603050405020304" pitchFamily="18" charset="0"/>
              </a:rPr>
              <a:t>              2x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  x</a:t>
            </a:r>
            <a:r>
              <a:rPr kumimoji="0" lang="en-US" altLang="zh-CN" sz="2400" b="1" baseline="-25000" dirty="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80</a:t>
            </a:r>
            <a:r>
              <a:rPr kumimoji="0" lang="zh-CN" altLang="en-US" sz="2400" b="1" dirty="0">
                <a:effectLst>
                  <a:outerShdw blurRad="38100" dist="38100" dir="2700000" algn="tl">
                    <a:srgbClr val="C0C0C0"/>
                  </a:outerShdw>
                </a:effectLst>
                <a:latin typeface="Times New Roman" panose="02020603050405020304" pitchFamily="18" charset="0"/>
              </a:rPr>
              <a:t>　</a:t>
            </a:r>
            <a:r>
              <a:rPr kumimoji="0" lang="en-US" altLang="zh-CN" sz="2400" b="1" dirty="0">
                <a:effectLst>
                  <a:outerShdw blurRad="38100" dist="38100" dir="2700000" algn="tl">
                    <a:srgbClr val="C0C0C0"/>
                  </a:outerShdw>
                </a:effectLst>
                <a:latin typeface="Times New Roman" panose="02020603050405020304" pitchFamily="18" charset="0"/>
              </a:rPr>
              <a:t>②</a:t>
            </a: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            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a:effectLst>
                  <a:outerShdw blurRad="38100" dist="38100" dir="2700000" algn="tl">
                    <a:srgbClr val="C0C0C0"/>
                  </a:outerShdw>
                </a:effectLst>
                <a:latin typeface="Times New Roman" panose="02020603050405020304" pitchFamily="18" charset="0"/>
              </a:rPr>
              <a:t>+  x</a:t>
            </a:r>
            <a:r>
              <a:rPr kumimoji="0" lang="en-US" altLang="zh-CN" sz="2400" b="1" baseline="-25000" dirty="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solidFill>
                  <a:srgbClr val="FF0000"/>
                </a:solidFill>
                <a:effectLst>
                  <a:outerShdw blurRad="38100" dist="38100" dir="2700000" algn="tl">
                    <a:srgbClr val="C0C0C0"/>
                  </a:outerShdw>
                </a:effectLst>
                <a:latin typeface="Times New Roman" panose="02020603050405020304" pitchFamily="18" charset="0"/>
              </a:rPr>
              <a:t>46 </a:t>
            </a:r>
            <a:r>
              <a:rPr kumimoji="0" lang="zh-CN" altLang="en-US" sz="2400" b="1" dirty="0">
                <a:latin typeface="Times New Roman" panose="02020603050405020304" pitchFamily="18" charset="0"/>
                <a:sym typeface="Symbol" panose="05050102010706020507" pitchFamily="18" charset="2"/>
              </a:rPr>
              <a:t>　</a:t>
            </a:r>
            <a:r>
              <a:rPr kumimoji="0" lang="zh-CN" altLang="en-US" sz="2400" b="1" dirty="0" smtClean="0">
                <a:latin typeface="Times New Roman" panose="02020603050405020304" pitchFamily="18" charset="0"/>
                <a:sym typeface="Symbol" panose="05050102010706020507" pitchFamily="18" charset="2"/>
              </a:rPr>
              <a:t> </a:t>
            </a:r>
            <a:r>
              <a:rPr kumimoji="0" lang="en-US" altLang="zh-CN" sz="2400" b="1" dirty="0" smtClean="0">
                <a:latin typeface="Times New Roman" panose="02020603050405020304" pitchFamily="18" charset="0"/>
                <a:sym typeface="Symbol" panose="05050102010706020507" pitchFamily="18" charset="2"/>
              </a:rPr>
              <a:t>③</a:t>
            </a:r>
            <a:endParaRPr kumimoji="0" lang="en-US" altLang="zh-CN" sz="2400" b="1" dirty="0">
              <a:latin typeface="Times New Roman" panose="02020603050405020304" pitchFamily="18" charset="0"/>
            </a:endParaRP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x</a:t>
            </a:r>
            <a:r>
              <a:rPr kumimoji="0" lang="en-US" altLang="zh-CN" sz="2400" b="1" baseline="-25000" dirty="0" smtClean="0">
                <a:effectLst>
                  <a:outerShdw blurRad="38100" dist="38100" dir="2700000" algn="tl">
                    <a:srgbClr val="C0C0C0"/>
                  </a:outerShdw>
                </a:effectLst>
                <a:latin typeface="Times New Roman" panose="02020603050405020304" pitchFamily="18" charset="0"/>
              </a:rPr>
              <a:t>1</a:t>
            </a:r>
            <a:r>
              <a:rPr kumimoji="0" lang="en-US" altLang="zh-CN" sz="2400" b="1" dirty="0" smtClean="0">
                <a:effectLst>
                  <a:outerShdw blurRad="38100" dist="38100" dir="2700000" algn="tl">
                    <a:srgbClr val="C0C0C0"/>
                  </a:outerShdw>
                </a:effectLst>
                <a:latin typeface="Times New Roman" panose="02020603050405020304" pitchFamily="18" charset="0"/>
              </a:rPr>
              <a:t>,x</a:t>
            </a:r>
            <a:r>
              <a:rPr kumimoji="0" lang="en-US" altLang="zh-CN" sz="2400" b="1" baseline="-25000" dirty="0" smtClean="0">
                <a:effectLst>
                  <a:outerShdw blurRad="38100" dist="38100" dir="2700000" algn="tl">
                    <a:srgbClr val="C0C0C0"/>
                  </a:outerShdw>
                </a:effectLst>
                <a:latin typeface="Times New Roman" panose="02020603050405020304" pitchFamily="18" charset="0"/>
              </a:rPr>
              <a:t>2 </a:t>
            </a:r>
            <a:r>
              <a:rPr kumimoji="0" lang="en-US" altLang="zh-CN" sz="2400" b="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0" lang="en-US" altLang="zh-CN" sz="2400" b="1" dirty="0">
                <a:effectLst>
                  <a:outerShdw blurRad="38100" dist="38100" dir="2700000" algn="tl">
                    <a:srgbClr val="C0C0C0"/>
                  </a:outerShdw>
                </a:effectLst>
                <a:latin typeface="Times New Roman" panose="02020603050405020304" pitchFamily="18" charset="0"/>
              </a:rPr>
              <a:t> 0</a:t>
            </a:r>
            <a:r>
              <a:rPr kumimoji="0" lang="zh-CN" altLang="en-US" sz="2400" b="1" dirty="0">
                <a:effectLst>
                  <a:outerShdw blurRad="38100" dist="38100" dir="2700000" algn="tl">
                    <a:srgbClr val="C0C0C0"/>
                  </a:outerShdw>
                </a:effectLst>
                <a:latin typeface="Times New Roman" panose="02020603050405020304" pitchFamily="18" charset="0"/>
              </a:rPr>
              <a:t>　</a:t>
            </a:r>
            <a:r>
              <a:rPr kumimoji="0" lang="zh-CN" altLang="en-US" sz="2400" b="1" dirty="0" smtClean="0">
                <a:effectLst>
                  <a:outerShdw blurRad="38100" dist="38100" dir="2700000" algn="tl">
                    <a:srgbClr val="C0C0C0"/>
                  </a:outerShdw>
                </a:effectLst>
                <a:latin typeface="Times New Roman" panose="02020603050405020304" pitchFamily="18" charset="0"/>
              </a:rPr>
              <a:t>       </a:t>
            </a:r>
            <a:r>
              <a:rPr kumimoji="0" lang="en-US" altLang="zh-CN" sz="2400" b="1" dirty="0" smtClean="0">
                <a:effectLst>
                  <a:outerShdw blurRad="38100" dist="38100" dir="2700000" algn="tl">
                    <a:srgbClr val="C0C0C0"/>
                  </a:outerShdw>
                </a:effectLst>
                <a:latin typeface="Times New Roman" panose="02020603050405020304" pitchFamily="18" charset="0"/>
              </a:rPr>
              <a:t>④</a:t>
            </a:r>
            <a:endParaRPr kumimoji="0" lang="en-US" altLang="zh-CN" sz="2400" b="1" dirty="0">
              <a:effectLst>
                <a:outerShdw blurRad="38100" dist="38100" dir="2700000" algn="tl">
                  <a:srgbClr val="C0C0C0"/>
                </a:outerShdw>
              </a:effectLst>
              <a:latin typeface="Times New Roman" panose="02020603050405020304" pitchFamily="18" charset="0"/>
            </a:endParaRPr>
          </a:p>
          <a:p>
            <a:pPr eaLnBrk="1" hangingPunct="1">
              <a:spcBef>
                <a:spcPct val="0"/>
              </a:spcBef>
              <a:buFontTx/>
              <a:buNone/>
              <a:defRPr/>
            </a:pPr>
            <a:r>
              <a:rPr kumimoji="0" lang="en-US" altLang="zh-CN" sz="2400" b="1" dirty="0">
                <a:effectLst>
                  <a:outerShdw blurRad="38100" dist="38100" dir="2700000" algn="tl">
                    <a:srgbClr val="C0C0C0"/>
                  </a:outerShdw>
                </a:effectLst>
                <a:latin typeface="Times New Roman" panose="02020603050405020304" pitchFamily="18" charset="0"/>
              </a:rPr>
              <a:t>     </a:t>
            </a:r>
            <a:endParaRPr kumimoji="0" lang="en-US" altLang="zh-CN" sz="2400" b="1" dirty="0" smtClean="0">
              <a:effectLst>
                <a:outerShdw blurRad="38100" dist="38100" dir="2700000" algn="tl">
                  <a:srgbClr val="C0C0C0"/>
                </a:outerShdw>
              </a:effectLst>
              <a:latin typeface="Times New Roman" panose="02020603050405020304" pitchFamily="18" charset="0"/>
            </a:endParaRPr>
          </a:p>
          <a:p>
            <a:pPr>
              <a:spcBef>
                <a:spcPct val="0"/>
              </a:spcBef>
              <a:buNone/>
              <a:defRPr/>
            </a:pPr>
            <a:r>
              <a:rPr kumimoji="0" lang="zh-CN" altLang="en-US" sz="2400" b="1" dirty="0">
                <a:effectLst>
                  <a:outerShdw blurRad="38100" dist="38100" dir="2700000" algn="tl">
                    <a:srgbClr val="C0C0C0"/>
                  </a:outerShdw>
                </a:effectLst>
                <a:latin typeface="Times New Roman" panose="02020603050405020304" pitchFamily="18" charset="0"/>
              </a:rPr>
              <a:t>由图示可知最优为</a:t>
            </a:r>
          </a:p>
          <a:p>
            <a:pPr>
              <a:spcBef>
                <a:spcPct val="0"/>
              </a:spcBef>
              <a:buNone/>
              <a:defRPr/>
            </a:pPr>
            <a:r>
              <a:rPr kumimoji="0" lang="en-US" altLang="zh-CN" sz="2400" b="1" dirty="0">
                <a:effectLst>
                  <a:outerShdw blurRad="38100" dist="38100" dir="2700000" algn="tl">
                    <a:srgbClr val="C0C0C0"/>
                  </a:outerShdw>
                </a:effectLst>
                <a:latin typeface="Times New Roman" panose="02020603050405020304" pitchFamily="18" charset="0"/>
              </a:rPr>
              <a:t>B(34</a:t>
            </a:r>
            <a:r>
              <a:rPr kumimoji="0" lang="zh-CN" altLang="en-US" sz="2400" b="1" dirty="0">
                <a:effectLst>
                  <a:outerShdw blurRad="38100" dist="38100" dir="2700000" algn="tl">
                    <a:srgbClr val="C0C0C0"/>
                  </a:outerShdw>
                </a:effectLst>
                <a:latin typeface="Times New Roman" panose="02020603050405020304" pitchFamily="18" charset="0"/>
              </a:rPr>
              <a:t>，</a:t>
            </a:r>
            <a:r>
              <a:rPr kumimoji="0" lang="en-US" altLang="zh-CN" sz="2400" b="1" dirty="0">
                <a:effectLst>
                  <a:outerShdw blurRad="38100" dist="38100" dir="2700000" algn="tl">
                    <a:srgbClr val="C0C0C0"/>
                  </a:outerShdw>
                </a:effectLst>
                <a:latin typeface="Times New Roman" panose="02020603050405020304" pitchFamily="18" charset="0"/>
              </a:rPr>
              <a:t>12</a:t>
            </a:r>
            <a:r>
              <a:rPr kumimoji="0" lang="zh-CN" altLang="en-US" sz="2400" b="1" dirty="0">
                <a:effectLst>
                  <a:outerShdw blurRad="38100" dist="38100" dir="2700000" algn="tl">
                    <a:srgbClr val="C0C0C0"/>
                  </a:outerShdw>
                </a:effectLst>
                <a:latin typeface="Times New Roman" panose="02020603050405020304" pitchFamily="18" charset="0"/>
              </a:rPr>
              <a:t>），最优值为</a:t>
            </a:r>
            <a:r>
              <a:rPr kumimoji="0" lang="en-US" altLang="zh-CN" sz="2400" b="1" dirty="0">
                <a:effectLst>
                  <a:outerShdw blurRad="38100" dist="38100" dir="2700000" algn="tl">
                    <a:srgbClr val="C0C0C0"/>
                  </a:outerShdw>
                </a:effectLst>
                <a:latin typeface="Times New Roman" panose="02020603050405020304" pitchFamily="18" charset="0"/>
              </a:rPr>
              <a:t>218,</a:t>
            </a:r>
            <a:r>
              <a:rPr kumimoji="0" lang="zh-CN" altLang="en-US" sz="2400" b="1" dirty="0">
                <a:effectLst>
                  <a:outerShdw blurRad="38100" dist="38100" dir="2700000" algn="tl">
                    <a:srgbClr val="C0C0C0"/>
                  </a:outerShdw>
                </a:effectLst>
                <a:latin typeface="Times New Roman" panose="02020603050405020304" pitchFamily="18" charset="0"/>
              </a:rPr>
              <a:t>故</a:t>
            </a:r>
            <a:r>
              <a:rPr kumimoji="0" lang="en-US" altLang="zh-CN" sz="2400" b="1" dirty="0">
                <a:effectLst>
                  <a:outerShdw blurRad="38100" dist="38100" dir="2700000" algn="tl">
                    <a:srgbClr val="C0C0C0"/>
                  </a:outerShdw>
                </a:effectLst>
                <a:latin typeface="Times New Roman" panose="02020603050405020304" pitchFamily="18" charset="0"/>
              </a:rPr>
              <a:t>C</a:t>
            </a:r>
            <a:r>
              <a:rPr kumimoji="0" lang="zh-CN" altLang="en-US" sz="2400" b="1" dirty="0">
                <a:effectLst>
                  <a:outerShdw blurRad="38100" dist="38100" dir="2700000" algn="tl">
                    <a:srgbClr val="C0C0C0"/>
                  </a:outerShdw>
                </a:effectLst>
                <a:latin typeface="Times New Roman" panose="02020603050405020304" pitchFamily="18" charset="0"/>
              </a:rPr>
              <a:t>的影子价格为</a:t>
            </a:r>
            <a:r>
              <a:rPr kumimoji="0" lang="en-US" altLang="zh-CN" sz="2400" b="1" dirty="0">
                <a:effectLst>
                  <a:outerShdw blurRad="38100" dist="38100" dir="2700000" algn="tl">
                    <a:srgbClr val="C0C0C0"/>
                  </a:outerShdw>
                </a:effectLst>
                <a:latin typeface="Times New Roman" panose="02020603050405020304" pitchFamily="18" charset="0"/>
              </a:rPr>
              <a:t>3</a:t>
            </a:r>
          </a:p>
          <a:p>
            <a:pPr algn="r" eaLnBrk="1" hangingPunct="1">
              <a:spcBef>
                <a:spcPct val="0"/>
              </a:spcBef>
              <a:buFontTx/>
              <a:buNone/>
              <a:defRPr/>
            </a:pPr>
            <a:endParaRPr kumimoji="0" lang="zh-CN" altLang="en-US" sz="2400" b="1" dirty="0">
              <a:effectLst>
                <a:outerShdw blurRad="38100" dist="38100" dir="2700000" algn="tl">
                  <a:srgbClr val="C0C0C0"/>
                </a:outerShdw>
              </a:effectLst>
              <a:latin typeface="Times New Roman" panose="02020603050405020304" pitchFamily="18" charset="0"/>
            </a:endParaRPr>
          </a:p>
        </p:txBody>
      </p:sp>
      <p:sp>
        <p:nvSpPr>
          <p:cNvPr id="60" name="AutoShape 16"/>
          <p:cNvSpPr>
            <a:spLocks/>
          </p:cNvSpPr>
          <p:nvPr/>
        </p:nvSpPr>
        <p:spPr bwMode="auto">
          <a:xfrm>
            <a:off x="1957590" y="2698750"/>
            <a:ext cx="228600" cy="1231900"/>
          </a:xfrm>
          <a:prstGeom prst="leftBrace">
            <a:avLst>
              <a:gd name="adj1" fmla="val 4490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2075" tIns="46038" rIns="92075" bIns="46038" anchor="ctr"/>
          <a:lstStyle/>
          <a:p>
            <a:pPr eaLnBrk="1" hangingPunct="1">
              <a:buFont typeface="Arial" charset="0"/>
              <a:buNone/>
              <a:defRPr/>
            </a:pPr>
            <a:endParaRPr lang="zh-CN" altLang="en-US">
              <a:latin typeface="Arial" charset="0"/>
              <a:ea typeface="宋体" charset="0"/>
            </a:endParaRPr>
          </a:p>
        </p:txBody>
      </p:sp>
      <p:sp>
        <p:nvSpPr>
          <p:cNvPr id="61" name="Text Box 15"/>
          <p:cNvSpPr txBox="1">
            <a:spLocks noChangeArrowheads="1"/>
          </p:cNvSpPr>
          <p:nvPr/>
        </p:nvSpPr>
        <p:spPr bwMode="auto">
          <a:xfrm>
            <a:off x="1195951" y="3017192"/>
            <a:ext cx="674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defRPr/>
            </a:pPr>
            <a:r>
              <a:rPr kumimoji="0" lang="en-US" altLang="zh-CN" sz="2400" b="1" dirty="0" err="1" smtClean="0">
                <a:effectLst>
                  <a:outerShdw blurRad="38100" dist="38100" dir="2700000" algn="tl">
                    <a:srgbClr val="C0C0C0"/>
                  </a:outerShdw>
                </a:effectLst>
                <a:latin typeface="Times New Roman" panose="02020603050405020304" pitchFamily="18" charset="0"/>
              </a:rPr>
              <a:t>s.t.</a:t>
            </a:r>
            <a:endParaRPr kumimoji="0" lang="zh-CN" altLang="en-US" sz="2400" b="1" dirty="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37648672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750"/>
                                        </p:tgtEl>
                                        <p:attrNameLst>
                                          <p:attrName>style.visibility</p:attrName>
                                        </p:attrNameLst>
                                      </p:cBhvr>
                                      <p:to>
                                        <p:strVal val="visible"/>
                                      </p:to>
                                    </p:set>
                                    <p:animEffect transition="in" filter="blinds(horizontal)">
                                      <p:cBhvr>
                                        <p:cTn id="7" dur="500"/>
                                        <p:tgtEl>
                                          <p:spTgt spid="413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3753"/>
                                        </p:tgtEl>
                                        <p:attrNameLst>
                                          <p:attrName>style.visibility</p:attrName>
                                        </p:attrNameLst>
                                      </p:cBhvr>
                                      <p:to>
                                        <p:strVal val="visible"/>
                                      </p:to>
                                    </p:set>
                                    <p:animEffect transition="in" filter="blinds(horizontal)">
                                      <p:cBhvr>
                                        <p:cTn id="12" dur="500"/>
                                        <p:tgtEl>
                                          <p:spTgt spid="4137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3748"/>
                                        </p:tgtEl>
                                        <p:attrNameLst>
                                          <p:attrName>style.visibility</p:attrName>
                                        </p:attrNameLst>
                                      </p:cBhvr>
                                      <p:to>
                                        <p:strVal val="visible"/>
                                      </p:to>
                                    </p:set>
                                    <p:animEffect transition="in" filter="blinds(horizontal)">
                                      <p:cBhvr>
                                        <p:cTn id="17" dur="500"/>
                                        <p:tgtEl>
                                          <p:spTgt spid="4137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3751"/>
                                        </p:tgtEl>
                                        <p:attrNameLst>
                                          <p:attrName>style.visibility</p:attrName>
                                        </p:attrNameLst>
                                      </p:cBhvr>
                                      <p:to>
                                        <p:strVal val="visible"/>
                                      </p:to>
                                    </p:set>
                                    <p:animEffect transition="in" filter="blinds(horizontal)">
                                      <p:cBhvr>
                                        <p:cTn id="22" dur="500"/>
                                        <p:tgtEl>
                                          <p:spTgt spid="4137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3752"/>
                                        </p:tgtEl>
                                        <p:attrNameLst>
                                          <p:attrName>style.visibility</p:attrName>
                                        </p:attrNameLst>
                                      </p:cBhvr>
                                      <p:to>
                                        <p:strVal val="visible"/>
                                      </p:to>
                                    </p:set>
                                    <p:animEffect transition="in" filter="blinds(horizontal)">
                                      <p:cBhvr>
                                        <p:cTn id="27" dur="500"/>
                                        <p:tgtEl>
                                          <p:spTgt spid="4137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3749"/>
                                        </p:tgtEl>
                                        <p:attrNameLst>
                                          <p:attrName>style.visibility</p:attrName>
                                        </p:attrNameLst>
                                      </p:cBhvr>
                                      <p:to>
                                        <p:strVal val="visible"/>
                                      </p:to>
                                    </p:set>
                                    <p:animEffect transition="in" filter="blinds(horizontal)">
                                      <p:cBhvr>
                                        <p:cTn id="32" dur="500"/>
                                        <p:tgtEl>
                                          <p:spTgt spid="413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48" grpId="0" animBg="1"/>
      <p:bldP spid="41375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1127448" y="1268760"/>
            <a:ext cx="9721206"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indent="306388">
              <a:lnSpc>
                <a:spcPct val="130000"/>
              </a:lnSpc>
              <a:spcBef>
                <a:spcPct val="20000"/>
              </a:spcBef>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影子价格说明增加哪一种资源对增加经济效益最</a:t>
            </a:r>
            <a:r>
              <a:rPr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有利</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三种资源的影子价格为（</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0,1,3</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），说明首先应考虑增加资源</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，因为相比之下它能给收益带来的增加最大</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306388">
              <a:lnSpc>
                <a:spcPct val="130000"/>
              </a:lnSpc>
              <a:spcBef>
                <a:spcPct val="20000"/>
              </a:spcBef>
              <a:defRPr/>
            </a:pP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306388">
              <a:lnSpc>
                <a:spcPct val="130000"/>
              </a:lnSpc>
              <a:spcBef>
                <a:spcPct val="20000"/>
              </a:spcBef>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）在完全市场经济的条件下，当某种资源的市场价低于影子价格时，企业应买进该资源扩大生产，当某种资源的市场价高于企业影子价格时，则企业的决策者应把已有资源卖掉，可见，</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影子价格对市场有调节作用。</a:t>
            </a:r>
          </a:p>
        </p:txBody>
      </p:sp>
      <p:sp>
        <p:nvSpPr>
          <p:cNvPr id="4" name="Rectangle 58"/>
          <p:cNvSpPr>
            <a:spLocks noChangeArrowheads="1"/>
          </p:cNvSpPr>
          <p:nvPr/>
        </p:nvSpPr>
        <p:spPr bwMode="auto">
          <a:xfrm>
            <a:off x="1992314" y="333376"/>
            <a:ext cx="8135937" cy="574675"/>
          </a:xfrm>
          <a:prstGeom prst="rect">
            <a:avLst/>
          </a:prstGeom>
          <a:solidFill>
            <a:srgbClr val="6FC2F5"/>
          </a:solidFill>
          <a:ln w="9525">
            <a:solidFill>
              <a:schemeClr val="tx1"/>
            </a:solidFill>
            <a:miter lim="800000"/>
            <a:headEnd/>
            <a:tailEnd/>
          </a:ln>
          <a:effectLst/>
          <a:extLst/>
        </p:spPr>
        <p:txBody>
          <a:bodyPr wrap="none" anchor="ctr"/>
          <a:lstStyle/>
          <a:p>
            <a:pPr>
              <a:defRPr/>
            </a:pPr>
            <a:r>
              <a:rPr lang="zh-CN" altLang="en-US" sz="3200" b="1" dirty="0">
                <a:latin typeface="Times New Roman" pitchFamily="18" charset="0"/>
              </a:rPr>
              <a:t>影子价格在经营管理中的应用</a:t>
            </a:r>
            <a:endParaRPr lang="zh-CN" altLang="en-US" sz="3200" b="1" dirty="0">
              <a:latin typeface="楷体_GB2312" pitchFamily="1" charset="-122"/>
            </a:endParaRPr>
          </a:p>
        </p:txBody>
      </p:sp>
    </p:spTree>
    <p:extLst>
      <p:ext uri="{BB962C8B-B14F-4D97-AF65-F5344CB8AC3E}">
        <p14:creationId xmlns:p14="http://schemas.microsoft.com/office/powerpoint/2010/main" val="25323188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4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47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2225" y="2420888"/>
            <a:ext cx="12192000" cy="27241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628EE3"/>
              </a:solidFill>
            </a:endParaRPr>
          </a:p>
        </p:txBody>
      </p:sp>
      <p:sp>
        <p:nvSpPr>
          <p:cNvPr id="18" name="矩形 4"/>
          <p:cNvSpPr>
            <a:spLocks noChangeArrowheads="1"/>
          </p:cNvSpPr>
          <p:nvPr/>
        </p:nvSpPr>
        <p:spPr bwMode="auto">
          <a:xfrm>
            <a:off x="2046874" y="3228965"/>
            <a:ext cx="80538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6600" b="1" dirty="0" smtClean="0">
                <a:solidFill>
                  <a:schemeClr val="bg1"/>
                </a:solidFill>
                <a:latin typeface="微软雅黑" pitchFamily="34" charset="-122"/>
                <a:ea typeface="微软雅黑" pitchFamily="34" charset="-122"/>
              </a:rPr>
              <a:t>第五节 对偶单纯形法</a:t>
            </a:r>
            <a:endParaRPr lang="zh-CN" altLang="en-US" sz="72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25598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3"/>
          <p:cNvGrpSpPr>
            <a:grpSpLocks/>
          </p:cNvGrpSpPr>
          <p:nvPr/>
        </p:nvGrpSpPr>
        <p:grpSpPr bwMode="auto">
          <a:xfrm>
            <a:off x="1047751" y="-406400"/>
            <a:ext cx="9667875" cy="1690688"/>
            <a:chOff x="0" y="0"/>
            <a:chExt cx="5124704" cy="911788"/>
          </a:xfrm>
        </p:grpSpPr>
        <p:sp>
          <p:nvSpPr>
            <p:cNvPr id="19464" name="矩形 1"/>
            <p:cNvSpPr>
              <a:spLocks noChangeArrowheads="1"/>
            </p:cNvSpPr>
            <p:nvPr/>
          </p:nvSpPr>
          <p:spPr bwMode="auto">
            <a:xfrm>
              <a:off x="663940" y="200336"/>
              <a:ext cx="4460764" cy="511115"/>
            </a:xfrm>
            <a:prstGeom prst="rect">
              <a:avLst/>
            </a:prstGeom>
            <a:gradFill rotWithShape="1">
              <a:gsLst>
                <a:gs pos="0">
                  <a:srgbClr val="BFBFBF"/>
                </a:gs>
                <a:gs pos="100000">
                  <a:srgbClr val="BFBFB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buFont typeface="Arial" charset="0"/>
                <a:buNone/>
                <a:defRPr/>
              </a:pPr>
              <a:endParaRPr lang="zh-CN" altLang="en-US">
                <a:solidFill>
                  <a:srgbClr val="FFFFFF"/>
                </a:solidFill>
                <a:latin typeface="宋体" charset="0"/>
                <a:ea typeface="幼圆" charset="0"/>
                <a:sym typeface="宋体" charset="0"/>
              </a:endParaRPr>
            </a:p>
          </p:txBody>
        </p:sp>
        <p:sp>
          <p:nvSpPr>
            <p:cNvPr id="19465" name="椭圆 2"/>
            <p:cNvSpPr>
              <a:spLocks noChangeArrowheads="1"/>
            </p:cNvSpPr>
            <p:nvPr/>
          </p:nvSpPr>
          <p:spPr bwMode="auto">
            <a:xfrm>
              <a:off x="0" y="0"/>
              <a:ext cx="912180" cy="911788"/>
            </a:xfrm>
            <a:prstGeom prst="ellipse">
              <a:avLst/>
            </a:prstGeom>
            <a:solidFill>
              <a:srgbClr val="BFBFBF"/>
            </a:solidFill>
            <a:ln w="76200">
              <a:solidFill>
                <a:srgbClr val="287ED3"/>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buFont typeface="Arial" panose="020B0604020202020204" pitchFamily="34" charset="0"/>
                <a:buNone/>
                <a:defRPr/>
              </a:pPr>
              <a:r>
                <a:rPr lang="zh-CN" altLang="en-US" sz="4400" b="1">
                  <a:solidFill>
                    <a:srgbClr val="287ED3"/>
                  </a:solidFill>
                  <a:latin typeface="Calibri" pitchFamily="34" charset="0"/>
                  <a:ea typeface="幼圆" pitchFamily="49" charset="-122"/>
                  <a:sym typeface="Calibri" pitchFamily="34" charset="0"/>
                </a:rPr>
                <a:t>5</a:t>
              </a:r>
              <a:endParaRPr lang="zh-CN" altLang="en-US">
                <a:ea typeface="幼圆" pitchFamily="49" charset="-122"/>
              </a:endParaRPr>
            </a:p>
          </p:txBody>
        </p:sp>
      </p:grpSp>
      <p:sp>
        <p:nvSpPr>
          <p:cNvPr id="19459" name="文本框 4"/>
          <p:cNvSpPr>
            <a:spLocks noChangeArrowheads="1"/>
          </p:cNvSpPr>
          <p:nvPr/>
        </p:nvSpPr>
        <p:spPr bwMode="auto">
          <a:xfrm>
            <a:off x="2940051" y="188913"/>
            <a:ext cx="74771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spAutoFit/>
          </a:bodyPr>
          <a:lstStyle/>
          <a:p>
            <a:pPr>
              <a:buFont typeface="Arial" panose="020B0604020202020204" pitchFamily="34" charset="0"/>
              <a:buNone/>
              <a:defRPr/>
            </a:pPr>
            <a:r>
              <a:rPr lang="zh-CN" altLang="en-US" sz="2800" b="1">
                <a:solidFill>
                  <a:srgbClr val="000000"/>
                </a:solidFill>
                <a:latin typeface="微软雅黑" pitchFamily="34" charset="-122"/>
                <a:ea typeface="微软雅黑" pitchFamily="34" charset="-122"/>
                <a:sym typeface="微软雅黑" pitchFamily="34" charset="-122"/>
              </a:rPr>
              <a:t>对偶单纯形法</a:t>
            </a:r>
          </a:p>
        </p:txBody>
      </p:sp>
      <p:sp>
        <p:nvSpPr>
          <p:cNvPr id="7" name="Rectangle 2"/>
          <p:cNvSpPr txBox="1">
            <a:spLocks noChangeArrowheads="1"/>
          </p:cNvSpPr>
          <p:nvPr/>
        </p:nvSpPr>
        <p:spPr bwMode="auto">
          <a:xfrm>
            <a:off x="2019271" y="1414464"/>
            <a:ext cx="8712447"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73050">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marL="69850" indent="0">
              <a:lnSpc>
                <a:spcPct val="120000"/>
              </a:lnSpc>
              <a:spcBef>
                <a:spcPct val="0"/>
              </a:spcBef>
              <a:buNone/>
            </a:pPr>
            <a:r>
              <a:rPr lang="zh-CN" altLang="en-US" sz="2800" dirty="0">
                <a:solidFill>
                  <a:srgbClr val="000000"/>
                </a:solidFill>
                <a:latin typeface="宋体" panose="02010600030101010101" pitchFamily="2" charset="-122"/>
                <a:ea typeface="宋体" panose="02010600030101010101" pitchFamily="2" charset="-122"/>
              </a:rPr>
              <a:t>对偶单纯形法是求解线性规划的另一个基本方法，它是根据对偶原理和单纯形法的原理而设计出来的，因此称为</a:t>
            </a:r>
            <a:r>
              <a:rPr lang="zh-CN" altLang="en-US" sz="2800" b="1" dirty="0">
                <a:solidFill>
                  <a:srgbClr val="FF0000"/>
                </a:solidFill>
                <a:latin typeface="宋体" panose="02010600030101010101" pitchFamily="2" charset="-122"/>
                <a:ea typeface="宋体" panose="02010600030101010101" pitchFamily="2" charset="-122"/>
              </a:rPr>
              <a:t>对偶单纯形法</a:t>
            </a:r>
            <a:r>
              <a:rPr lang="zh-CN" altLang="en-US" sz="2800" dirty="0">
                <a:solidFill>
                  <a:srgbClr val="000000"/>
                </a:solidFill>
                <a:latin typeface="宋体" panose="02010600030101010101" pitchFamily="2" charset="-122"/>
                <a:ea typeface="宋体" panose="02010600030101010101" pitchFamily="2" charset="-122"/>
              </a:rPr>
              <a:t>。</a:t>
            </a:r>
          </a:p>
        </p:txBody>
      </p:sp>
      <p:sp>
        <p:nvSpPr>
          <p:cNvPr id="9" name="Text Box 4"/>
          <p:cNvSpPr txBox="1">
            <a:spLocks noChangeArrowheads="1"/>
          </p:cNvSpPr>
          <p:nvPr/>
        </p:nvSpPr>
        <p:spPr bwMode="auto">
          <a:xfrm>
            <a:off x="3251200" y="3284538"/>
            <a:ext cx="5111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kumimoji="1" sz="2400">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kumimoji="1" sz="2400">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kumimoji="1" sz="2400">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kumimoji="1" sz="2400">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kumimoji="0" lang="zh-CN" altLang="en-US" sz="2800" dirty="0">
                <a:solidFill>
                  <a:srgbClr val="000000"/>
                </a:solidFill>
                <a:latin typeface="宋体" panose="02010600030101010101" pitchFamily="2" charset="-122"/>
              </a:rPr>
              <a:t>一、对偶单纯形法的基本思想</a:t>
            </a:r>
          </a:p>
        </p:txBody>
      </p:sp>
      <p:sp>
        <p:nvSpPr>
          <p:cNvPr id="10" name="Text Box 5"/>
          <p:cNvSpPr txBox="1">
            <a:spLocks noChangeArrowheads="1"/>
          </p:cNvSpPr>
          <p:nvPr/>
        </p:nvSpPr>
        <p:spPr bwMode="auto">
          <a:xfrm>
            <a:off x="3251200" y="3933826"/>
            <a:ext cx="482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kumimoji="1" sz="2400">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kumimoji="1" sz="2400">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kumimoji="1" sz="2400">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kumimoji="1" sz="2400">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kumimoji="0" lang="zh-CN" altLang="en-US" sz="2800" dirty="0">
                <a:solidFill>
                  <a:srgbClr val="000000"/>
                </a:solidFill>
                <a:latin typeface="宋体" panose="02010600030101010101" pitchFamily="2" charset="-122"/>
              </a:rPr>
              <a:t>二、对偶单纯形法的具体步骤</a:t>
            </a:r>
          </a:p>
        </p:txBody>
      </p:sp>
      <p:sp>
        <p:nvSpPr>
          <p:cNvPr id="12" name="Rectangle 7"/>
          <p:cNvSpPr>
            <a:spLocks noChangeArrowheads="1"/>
          </p:cNvSpPr>
          <p:nvPr/>
        </p:nvSpPr>
        <p:spPr bwMode="auto">
          <a:xfrm>
            <a:off x="3275014" y="4691064"/>
            <a:ext cx="485298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buFont typeface="Arial" panose="020B0604020202020204" pitchFamily="34" charset="0"/>
              <a:buNone/>
              <a:defRPr/>
            </a:pPr>
            <a:r>
              <a:rPr lang="zh-CN" altLang="en-US" sz="2800">
                <a:solidFill>
                  <a:srgbClr val="000000"/>
                </a:solidFill>
                <a:latin typeface="宋体" panose="02010600030101010101" pitchFamily="2" charset="-122"/>
                <a:ea typeface="宋体" panose="02010600030101010101" pitchFamily="2" charset="-122"/>
              </a:rPr>
              <a:t>三、对偶单纯形法的理论解释</a:t>
            </a:r>
          </a:p>
        </p:txBody>
      </p:sp>
    </p:spTree>
    <p:extLst>
      <p:ext uri="{BB962C8B-B14F-4D97-AF65-F5344CB8AC3E}">
        <p14:creationId xmlns:p14="http://schemas.microsoft.com/office/powerpoint/2010/main" val="2126454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outVertical)">
                                      <p:cBhvr>
                                        <p:cTn id="7" dur="3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sp>
        <p:nvSpPr>
          <p:cNvPr id="20" name="Text Box 3"/>
          <p:cNvSpPr txBox="1">
            <a:spLocks noChangeArrowheads="1"/>
          </p:cNvSpPr>
          <p:nvPr/>
        </p:nvSpPr>
        <p:spPr bwMode="auto">
          <a:xfrm>
            <a:off x="911424" y="1609630"/>
            <a:ext cx="1000911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2400" b="1" dirty="0">
                <a:latin typeface="微软雅黑" panose="020B0503020204020204" pitchFamily="34" charset="-122"/>
                <a:ea typeface="微软雅黑" panose="020B0503020204020204" pitchFamily="34" charset="-122"/>
              </a:rPr>
              <a:t>LP</a:t>
            </a:r>
            <a:r>
              <a:rPr lang="zh-CN" altLang="en-US" sz="2400" b="1" dirty="0">
                <a:latin typeface="微软雅黑" panose="020B0503020204020204" pitchFamily="34" charset="-122"/>
                <a:ea typeface="微软雅黑" panose="020B0503020204020204" pitchFamily="34" charset="-122"/>
              </a:rPr>
              <a:t>问题：   </a:t>
            </a:r>
            <a:r>
              <a:rPr lang="en-US" sz="2400" dirty="0">
                <a:latin typeface="微软雅黑" panose="020B0503020204020204" pitchFamily="34" charset="-122"/>
                <a:ea typeface="微软雅黑" panose="020B0503020204020204" pitchFamily="34" charset="-122"/>
              </a:rPr>
              <a:t>max</a:t>
            </a:r>
            <a:r>
              <a:rPr lang="zh-CN" altLang="en-US" sz="2400" dirty="0">
                <a:latin typeface="微软雅黑" panose="020B0503020204020204" pitchFamily="34" charset="-122"/>
                <a:ea typeface="微软雅黑" panose="020B0503020204020204" pitchFamily="34" charset="-122"/>
              </a:rPr>
              <a:t> z </a:t>
            </a:r>
            <a:r>
              <a:rPr lang="en-US" sz="2400" dirty="0">
                <a:latin typeface="微软雅黑" panose="020B0503020204020204" pitchFamily="34" charset="-122"/>
                <a:ea typeface="微软雅黑" panose="020B0503020204020204" pitchFamily="34" charset="-122"/>
              </a:rPr>
              <a:t>= CX;</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0" hangingPunct="0">
              <a:spcBef>
                <a:spcPct val="50000"/>
              </a:spcBef>
            </a:pPr>
            <a:r>
              <a:rPr lang="en-US" sz="2400" dirty="0">
                <a:latin typeface="微软雅黑" panose="020B0503020204020204" pitchFamily="34" charset="-122"/>
                <a:ea typeface="微软雅黑" panose="020B0503020204020204" pitchFamily="34" charset="-122"/>
              </a:rPr>
              <a:t>                 AX </a:t>
            </a:r>
            <a:r>
              <a:rPr lang="zh-CN" alt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 b;</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0" hangingPunct="0">
              <a:spcBef>
                <a:spcPct val="50000"/>
              </a:spcBef>
            </a:pPr>
            <a:r>
              <a:rPr lang="en-US" sz="2400" dirty="0">
                <a:latin typeface="微软雅黑" panose="020B0503020204020204" pitchFamily="34" charset="-122"/>
                <a:ea typeface="微软雅黑" panose="020B0503020204020204" pitchFamily="34" charset="-122"/>
              </a:rPr>
              <a:t>                 X ≥ 0</a:t>
            </a:r>
            <a:r>
              <a:rPr lang="zh-CN" alt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    </a:t>
            </a:r>
          </a:p>
          <a:p>
            <a:pPr eaLnBrk="0" hangingPunct="0">
              <a:spcBef>
                <a:spcPct val="50000"/>
              </a:spcBef>
            </a:pPr>
            <a:r>
              <a:rPr lang="zh-CN" altLang="en-US" sz="2400" b="1" dirty="0">
                <a:latin typeface="微软雅黑" panose="020B0503020204020204" pitchFamily="34" charset="-122"/>
                <a:ea typeface="微软雅黑" panose="020B0503020204020204" pitchFamily="34" charset="-122"/>
              </a:rPr>
              <a:t>加入松弛变量：</a:t>
            </a:r>
            <a:r>
              <a:rPr lang="zh-CN" altLang="en-US" sz="2400" dirty="0">
                <a:latin typeface="微软雅黑" panose="020B0503020204020204" pitchFamily="34" charset="-122"/>
                <a:ea typeface="微软雅黑" panose="020B0503020204020204" pitchFamily="34" charset="-122"/>
              </a:rPr>
              <a:t>X</a:t>
            </a:r>
            <a:r>
              <a:rPr lang="zh-CN" altLang="en-US" sz="2400" baseline="-25000" dirty="0">
                <a:latin typeface="微软雅黑" panose="020B0503020204020204" pitchFamily="34" charset="-122"/>
                <a:ea typeface="微软雅黑" panose="020B0503020204020204" pitchFamily="34" charset="-122"/>
              </a:rPr>
              <a:t>S</a:t>
            </a:r>
            <a:endParaRPr lang="en-US" altLang="zh-CN" sz="2400" baseline="-25000" dirty="0">
              <a:latin typeface="微软雅黑" panose="020B0503020204020204" pitchFamily="34" charset="-122"/>
              <a:ea typeface="微软雅黑" panose="020B0503020204020204" pitchFamily="34" charset="-122"/>
            </a:endParaRPr>
          </a:p>
          <a:p>
            <a:pPr eaLnBrk="0" hangingPunct="0">
              <a:spcBef>
                <a:spcPct val="50000"/>
              </a:spcBef>
            </a:pPr>
            <a:r>
              <a:rPr lang="zh-CN" altLang="en-US" sz="2400" b="1" dirty="0">
                <a:latin typeface="微软雅黑" panose="020B0503020204020204" pitchFamily="34" charset="-122"/>
                <a:ea typeface="微软雅黑" panose="020B0503020204020204" pitchFamily="34" charset="-122"/>
              </a:rPr>
              <a:t>标准化后： </a:t>
            </a:r>
            <a:r>
              <a:rPr lang="en-US" sz="2400" dirty="0">
                <a:latin typeface="微软雅黑" panose="020B0503020204020204" pitchFamily="34" charset="-122"/>
                <a:ea typeface="微软雅黑" panose="020B0503020204020204" pitchFamily="34" charset="-122"/>
              </a:rPr>
              <a:t>max</a:t>
            </a:r>
            <a:r>
              <a:rPr lang="zh-CN" altLang="en-US" sz="2400" dirty="0">
                <a:latin typeface="微软雅黑" panose="020B0503020204020204" pitchFamily="34" charset="-122"/>
                <a:ea typeface="微软雅黑" panose="020B0503020204020204" pitchFamily="34" charset="-122"/>
              </a:rPr>
              <a:t> z</a:t>
            </a:r>
            <a:r>
              <a:rPr lang="en-US" sz="2400" dirty="0">
                <a:latin typeface="微软雅黑" panose="020B0503020204020204" pitchFamily="34" charset="-122"/>
                <a:ea typeface="微软雅黑" panose="020B0503020204020204" pitchFamily="34" charset="-122"/>
              </a:rPr>
              <a:t>=CX+</a:t>
            </a:r>
            <a:r>
              <a:rPr lang="zh-CN" altLang="en-US" sz="2400" dirty="0">
                <a:latin typeface="微软雅黑" panose="020B0503020204020204" pitchFamily="34" charset="-122"/>
                <a:ea typeface="微软雅黑" panose="020B0503020204020204" pitchFamily="34" charset="-122"/>
              </a:rPr>
              <a:t>O</a:t>
            </a:r>
            <a:r>
              <a:rPr lang="en-US" sz="2400" dirty="0">
                <a:latin typeface="微软雅黑" panose="020B0503020204020204" pitchFamily="34" charset="-122"/>
                <a:ea typeface="微软雅黑" panose="020B0503020204020204" pitchFamily="34" charset="-122"/>
              </a:rPr>
              <a:t>X</a:t>
            </a:r>
            <a:r>
              <a:rPr lang="zh-CN" altLang="en-US" sz="2400" baseline="-25000" dirty="0">
                <a:latin typeface="微软雅黑" panose="020B0503020204020204" pitchFamily="34" charset="-122"/>
                <a:ea typeface="微软雅黑" panose="020B0503020204020204" pitchFamily="34" charset="-122"/>
              </a:rPr>
              <a:t>s</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0" hangingPunct="0">
              <a:spcBef>
                <a:spcPct val="50000"/>
              </a:spcBef>
            </a:pPr>
            <a:r>
              <a:rPr lang="en-US" sz="2400" dirty="0">
                <a:latin typeface="微软雅黑" panose="020B0503020204020204" pitchFamily="34" charset="-122"/>
                <a:ea typeface="微软雅黑" panose="020B0503020204020204" pitchFamily="34" charset="-122"/>
              </a:rPr>
              <a:t>                  IX</a:t>
            </a:r>
            <a:r>
              <a:rPr lang="en-US" sz="2400" baseline="-250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+AX</a:t>
            </a:r>
            <a:r>
              <a:rPr lang="en-US" sz="2400" dirty="0">
                <a:latin typeface="微软雅黑" panose="020B0503020204020204" pitchFamily="34" charset="-122"/>
                <a:ea typeface="微软雅黑" panose="020B0503020204020204" pitchFamily="34" charset="-122"/>
              </a:rPr>
              <a:t>=b;</a:t>
            </a:r>
          </a:p>
          <a:p>
            <a:pPr eaLnBrk="0" hangingPunct="0">
              <a:spcBef>
                <a:spcPct val="50000"/>
              </a:spcBef>
            </a:pP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X,X</a:t>
            </a:r>
            <a:r>
              <a:rPr lang="en-US" sz="2400" baseline="-25000" dirty="0">
                <a:latin typeface="微软雅黑" panose="020B0503020204020204" pitchFamily="34" charset="-122"/>
                <a:ea typeface="微软雅黑" panose="020B0503020204020204" pitchFamily="34" charset="-122"/>
              </a:rPr>
              <a:t>S</a:t>
            </a:r>
            <a:r>
              <a:rPr lang="en-US" sz="2400" dirty="0">
                <a:latin typeface="微软雅黑" panose="020B0503020204020204" pitchFamily="34" charset="-122"/>
                <a:ea typeface="微软雅黑" panose="020B0503020204020204" pitchFamily="34" charset="-122"/>
              </a:rPr>
              <a:t>≥0 </a:t>
            </a:r>
          </a:p>
          <a:p>
            <a:pPr eaLnBrk="0" hangingPunct="0">
              <a:spcBef>
                <a:spcPct val="50000"/>
              </a:spcBef>
            </a:pPr>
            <a:endParaRPr lang="zh-CN" altLang="en-US" sz="2400" b="1" dirty="0">
              <a:latin typeface="微软雅黑" panose="020B0503020204020204" pitchFamily="34" charset="-122"/>
              <a:ea typeface="微软雅黑" panose="020B0503020204020204" pitchFamily="34" charset="-122"/>
            </a:endParaRPr>
          </a:p>
        </p:txBody>
      </p:sp>
      <p:cxnSp>
        <p:nvCxnSpPr>
          <p:cNvPr id="9" name="直接连接符 8"/>
          <p:cNvCxnSpPr>
            <a:stCxn id="20" idx="0"/>
            <a:endCxn id="20" idx="2"/>
          </p:cNvCxnSpPr>
          <p:nvPr/>
        </p:nvCxnSpPr>
        <p:spPr>
          <a:xfrm>
            <a:off x="5915980" y="1609630"/>
            <a:ext cx="0" cy="433965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840F37F5-AFE9-4485-9ED8-FE1DC929439E}"/>
              </a:ext>
            </a:extLst>
          </p:cNvPr>
          <p:cNvGrpSpPr/>
          <p:nvPr/>
        </p:nvGrpSpPr>
        <p:grpSpPr>
          <a:xfrm>
            <a:off x="5912599" y="1802911"/>
            <a:ext cx="6660314" cy="2634201"/>
            <a:chOff x="3733" y="3215368"/>
            <a:chExt cx="5108674" cy="2249661"/>
          </a:xfrm>
        </p:grpSpPr>
        <p:sp>
          <p:nvSpPr>
            <p:cNvPr id="15" name="矩形 14">
              <a:extLst>
                <a:ext uri="{FF2B5EF4-FFF2-40B4-BE49-F238E27FC236}">
                  <a16:creationId xmlns:a16="http://schemas.microsoft.com/office/drawing/2014/main" id="{C6F9A27A-9474-45B5-9619-1CCA9DEAAD64}"/>
                </a:ext>
              </a:extLst>
            </p:cNvPr>
            <p:cNvSpPr/>
            <p:nvPr/>
          </p:nvSpPr>
          <p:spPr>
            <a:xfrm>
              <a:off x="89290" y="3215368"/>
              <a:ext cx="4236062" cy="551980"/>
            </a:xfrm>
            <a:prstGeom prst="rect">
              <a:avLst/>
            </a:prstGeom>
          </p:spPr>
          <p:txBody>
            <a:bodyPr wrap="none">
              <a:spAutoFit/>
            </a:bodyPr>
            <a:lstStyle/>
            <a:p>
              <a:pPr algn="ctr">
                <a:lnSpc>
                  <a:spcPct val="150000"/>
                </a:lnSpc>
              </a:pPr>
              <a:r>
                <a:rPr lang="en-US" altLang="zh-CN" sz="2400" b="1" dirty="0">
                  <a:latin typeface="微软雅黑" panose="020B0503020204020204" pitchFamily="34" charset="-122"/>
                  <a:ea typeface="微软雅黑" panose="020B0503020204020204" pitchFamily="34" charset="-122"/>
                </a:rPr>
                <a:t>LP</a:t>
              </a:r>
              <a:r>
                <a:rPr lang="zh-CN" altLang="en-US" sz="2400" b="1" dirty="0">
                  <a:latin typeface="微软雅黑" panose="020B0503020204020204" pitchFamily="34" charset="-122"/>
                  <a:ea typeface="微软雅黑" panose="020B0503020204020204" pitchFamily="34" charset="-122"/>
                </a:rPr>
                <a:t>问题： </a:t>
              </a:r>
              <a:r>
                <a:rPr lang="en-US" altLang="zh-CN" sz="2400" dirty="0">
                  <a:solidFill>
                    <a:srgbClr val="5F5F5F"/>
                  </a:solidFill>
                  <a:latin typeface="微软雅黑" panose="020B0503020204020204" pitchFamily="34" charset="-122"/>
                  <a:ea typeface="微软雅黑" panose="020B0503020204020204" pitchFamily="34" charset="-122"/>
                </a:rPr>
                <a:t>max z=c</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en-US" altLang="zh-CN" sz="2400" dirty="0">
                  <a:solidFill>
                    <a:srgbClr val="5F5F5F"/>
                  </a:solidFill>
                  <a:latin typeface="微软雅黑" panose="020B0503020204020204" pitchFamily="34" charset="-122"/>
                  <a:ea typeface="微软雅黑" panose="020B0503020204020204" pitchFamily="34" charset="-122"/>
                </a:rPr>
                <a:t>+c</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en-US" altLang="zh-CN" sz="2400" dirty="0">
                  <a:solidFill>
                    <a:srgbClr val="5F5F5F"/>
                  </a:solidFill>
                  <a:latin typeface="微软雅黑" panose="020B0503020204020204" pitchFamily="34" charset="-122"/>
                  <a:ea typeface="微软雅黑" panose="020B0503020204020204" pitchFamily="34" charset="-122"/>
                </a:rPr>
                <a:t> x</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en-US" altLang="zh-CN" sz="2400" dirty="0">
                  <a:solidFill>
                    <a:srgbClr val="5F5F5F"/>
                  </a:solidFill>
                  <a:latin typeface="微软雅黑" panose="020B0503020204020204" pitchFamily="34" charset="-122"/>
                  <a:ea typeface="微软雅黑" panose="020B0503020204020204" pitchFamily="34" charset="-122"/>
                </a:rPr>
                <a:t>+…+ </a:t>
              </a:r>
              <a:r>
                <a:rPr lang="en-US" altLang="zh-CN" sz="2400" dirty="0" err="1">
                  <a:solidFill>
                    <a:srgbClr val="5F5F5F"/>
                  </a:solidFill>
                  <a:latin typeface="微软雅黑" panose="020B0503020204020204" pitchFamily="34" charset="-122"/>
                  <a:ea typeface="微软雅黑" panose="020B0503020204020204" pitchFamily="34" charset="-122"/>
                </a:rPr>
                <a:t>c</a:t>
              </a:r>
              <a:r>
                <a:rPr lang="en-US" altLang="zh-CN" sz="2400" baseline="-25000" dirty="0" err="1">
                  <a:solidFill>
                    <a:srgbClr val="5F5F5F"/>
                  </a:solidFill>
                  <a:latin typeface="微软雅黑" panose="020B0503020204020204" pitchFamily="34" charset="-122"/>
                  <a:ea typeface="微软雅黑" panose="020B0503020204020204" pitchFamily="34" charset="-122"/>
                </a:rPr>
                <a:t>n</a:t>
              </a:r>
              <a:r>
                <a:rPr lang="en-US" altLang="zh-CN" sz="2400" dirty="0">
                  <a:solidFill>
                    <a:srgbClr val="5F5F5F"/>
                  </a:solidFill>
                  <a:latin typeface="微软雅黑" panose="020B0503020204020204" pitchFamily="34" charset="-122"/>
                  <a:ea typeface="微软雅黑" panose="020B0503020204020204" pitchFamily="34" charset="-122"/>
                </a:rPr>
                <a:t> </a:t>
              </a:r>
              <a:r>
                <a:rPr lang="en-US" altLang="zh-CN" sz="2400" dirty="0" err="1">
                  <a:solidFill>
                    <a:srgbClr val="5F5F5F"/>
                  </a:solidFill>
                  <a:latin typeface="微软雅黑" panose="020B0503020204020204" pitchFamily="34" charset="-122"/>
                  <a:ea typeface="微软雅黑" panose="020B0503020204020204" pitchFamily="34" charset="-122"/>
                </a:rPr>
                <a:t>x</a:t>
              </a:r>
              <a:r>
                <a:rPr lang="en-US" altLang="zh-CN" sz="2400" baseline="-25000" dirty="0" err="1">
                  <a:solidFill>
                    <a:srgbClr val="5F5F5F"/>
                  </a:solidFill>
                  <a:latin typeface="微软雅黑" panose="020B0503020204020204" pitchFamily="34" charset="-122"/>
                  <a:ea typeface="微软雅黑" panose="020B0503020204020204" pitchFamily="34" charset="-122"/>
                </a:rPr>
                <a:t>n</a:t>
              </a:r>
              <a:endParaRPr lang="zh-CN" altLang="en-US" sz="2400" dirty="0">
                <a:solidFill>
                  <a:srgbClr val="5F5F5F"/>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A1086681-DAF1-4B00-8F16-BA6CF37FDFD9}"/>
                </a:ext>
              </a:extLst>
            </p:cNvPr>
            <p:cNvGrpSpPr/>
            <p:nvPr/>
          </p:nvGrpSpPr>
          <p:grpSpPr>
            <a:xfrm>
              <a:off x="3733" y="3584117"/>
              <a:ext cx="5108674" cy="1880912"/>
              <a:chOff x="344036" y="3647892"/>
              <a:chExt cx="5108674" cy="1880912"/>
            </a:xfrm>
          </p:grpSpPr>
          <p:sp>
            <p:nvSpPr>
              <p:cNvPr id="17" name="矩形 16">
                <a:extLst>
                  <a:ext uri="{FF2B5EF4-FFF2-40B4-BE49-F238E27FC236}">
                    <a16:creationId xmlns:a16="http://schemas.microsoft.com/office/drawing/2014/main" id="{1D52B81A-19C0-45A6-9DEC-39DFC0E26A42}"/>
                  </a:ext>
                </a:extLst>
              </p:cNvPr>
              <p:cNvSpPr/>
              <p:nvPr/>
            </p:nvSpPr>
            <p:spPr>
              <a:xfrm>
                <a:off x="1151371" y="3647892"/>
                <a:ext cx="4137517" cy="1025105"/>
              </a:xfrm>
              <a:prstGeom prst="rect">
                <a:avLst/>
              </a:prstGeom>
            </p:spPr>
            <p:txBody>
              <a:bodyPr wrap="square">
                <a:spAutoFit/>
              </a:bodyPr>
              <a:lstStyle/>
              <a:p>
                <a:pPr>
                  <a:lnSpc>
                    <a:spcPct val="150000"/>
                  </a:lnSpc>
                </a:pPr>
                <a:r>
                  <a:rPr lang="en-US" altLang="zh-CN" sz="2400" dirty="0">
                    <a:solidFill>
                      <a:srgbClr val="5F5F5F"/>
                    </a:solidFill>
                    <a:latin typeface="微软雅黑" panose="020B0503020204020204" pitchFamily="34" charset="-122"/>
                    <a:ea typeface="微软雅黑" panose="020B0503020204020204" pitchFamily="34" charset="-122"/>
                  </a:rPr>
                  <a:t>a</a:t>
                </a:r>
                <a:r>
                  <a:rPr lang="en-US" altLang="zh-CN" sz="2400" baseline="-25000" dirty="0">
                    <a:solidFill>
                      <a:srgbClr val="5F5F5F"/>
                    </a:solidFill>
                    <a:latin typeface="微软雅黑" panose="020B0503020204020204" pitchFamily="34" charset="-122"/>
                    <a:ea typeface="微软雅黑" panose="020B0503020204020204" pitchFamily="34" charset="-122"/>
                  </a:rPr>
                  <a:t>11</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en-US" altLang="zh-CN" sz="2400" dirty="0">
                    <a:solidFill>
                      <a:srgbClr val="5F5F5F"/>
                    </a:solidFill>
                    <a:latin typeface="微软雅黑" panose="020B0503020204020204" pitchFamily="34" charset="-122"/>
                    <a:ea typeface="微软雅黑" panose="020B0503020204020204" pitchFamily="34" charset="-122"/>
                  </a:rPr>
                  <a:t>+a</a:t>
                </a:r>
                <a:r>
                  <a:rPr lang="en-US" altLang="zh-CN" sz="2400" baseline="-25000" dirty="0">
                    <a:solidFill>
                      <a:srgbClr val="5F5F5F"/>
                    </a:solidFill>
                    <a:latin typeface="微软雅黑" panose="020B0503020204020204" pitchFamily="34" charset="-122"/>
                    <a:ea typeface="微软雅黑" panose="020B0503020204020204" pitchFamily="34" charset="-122"/>
                  </a:rPr>
                  <a:t>12</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en-US" altLang="zh-CN" sz="2400" dirty="0">
                    <a:solidFill>
                      <a:srgbClr val="5F5F5F"/>
                    </a:solidFill>
                    <a:latin typeface="微软雅黑" panose="020B0503020204020204" pitchFamily="34" charset="-122"/>
                    <a:ea typeface="微软雅黑" panose="020B0503020204020204" pitchFamily="34" charset="-122"/>
                  </a:rPr>
                  <a:t>+…+ a</a:t>
                </a:r>
                <a:r>
                  <a:rPr lang="en-US" altLang="zh-CN" sz="2400" baseline="-25000" dirty="0">
                    <a:solidFill>
                      <a:srgbClr val="5F5F5F"/>
                    </a:solidFill>
                    <a:latin typeface="微软雅黑" panose="020B0503020204020204" pitchFamily="34" charset="-122"/>
                    <a:ea typeface="微软雅黑" panose="020B0503020204020204" pitchFamily="34" charset="-122"/>
                  </a:rPr>
                  <a:t>1n</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n </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a:solidFill>
                      <a:srgbClr val="5F5F5F"/>
                    </a:solidFill>
                    <a:latin typeface="微软雅黑" panose="020B0503020204020204" pitchFamily="34" charset="-122"/>
                    <a:ea typeface="微软雅黑" panose="020B0503020204020204" pitchFamily="34" charset="-122"/>
                  </a:rPr>
                  <a:t>b</a:t>
                </a:r>
                <a:r>
                  <a:rPr lang="en-US" altLang="zh-CN" sz="2400" baseline="-25000" dirty="0">
                    <a:solidFill>
                      <a:srgbClr val="5F5F5F"/>
                    </a:solidFill>
                    <a:latin typeface="微软雅黑" panose="020B0503020204020204" pitchFamily="34" charset="-122"/>
                    <a:ea typeface="微软雅黑" panose="020B0503020204020204" pitchFamily="34" charset="-122"/>
                  </a:rPr>
                  <a:t>1</a:t>
                </a:r>
              </a:p>
              <a:p>
                <a:pPr>
                  <a:lnSpc>
                    <a:spcPct val="150000"/>
                  </a:lnSpc>
                </a:pPr>
                <a:r>
                  <a:rPr lang="en-US" altLang="zh-CN" sz="2400" dirty="0">
                    <a:solidFill>
                      <a:srgbClr val="5F5F5F"/>
                    </a:solidFill>
                    <a:latin typeface="微软雅黑" panose="020B0503020204020204" pitchFamily="34" charset="-122"/>
                    <a:ea typeface="微软雅黑" panose="020B0503020204020204" pitchFamily="34" charset="-122"/>
                  </a:rPr>
                  <a:t>……</a:t>
                </a:r>
              </a:p>
            </p:txBody>
          </p:sp>
          <p:grpSp>
            <p:nvGrpSpPr>
              <p:cNvPr id="18" name="组合 17">
                <a:extLst>
                  <a:ext uri="{FF2B5EF4-FFF2-40B4-BE49-F238E27FC236}">
                    <a16:creationId xmlns:a16="http://schemas.microsoft.com/office/drawing/2014/main" id="{A955B9C4-784F-4978-B841-1669668CED1D}"/>
                  </a:ext>
                </a:extLst>
              </p:cNvPr>
              <p:cNvGrpSpPr/>
              <p:nvPr/>
            </p:nvGrpSpPr>
            <p:grpSpPr>
              <a:xfrm>
                <a:off x="344036" y="4008444"/>
                <a:ext cx="796830" cy="1474488"/>
                <a:chOff x="3638944" y="4853857"/>
                <a:chExt cx="796830" cy="605250"/>
              </a:xfrm>
            </p:grpSpPr>
            <p:sp>
              <p:nvSpPr>
                <p:cNvPr id="24" name="文本框 23">
                  <a:extLst>
                    <a:ext uri="{FF2B5EF4-FFF2-40B4-BE49-F238E27FC236}">
                      <a16:creationId xmlns:a16="http://schemas.microsoft.com/office/drawing/2014/main" id="{5FACE041-989E-46C2-88D1-FC7BD534A08E}"/>
                    </a:ext>
                  </a:extLst>
                </p:cNvPr>
                <p:cNvSpPr txBox="1"/>
                <p:nvPr/>
              </p:nvSpPr>
              <p:spPr>
                <a:xfrm>
                  <a:off x="3638944" y="5009744"/>
                  <a:ext cx="796830" cy="232265"/>
                </a:xfrm>
                <a:prstGeom prst="rect">
                  <a:avLst/>
                </a:prstGeom>
                <a:noFill/>
              </p:spPr>
              <p:txBody>
                <a:bodyPr wrap="square" rtlCol="0">
                  <a:spAutoFit/>
                </a:bodyPr>
                <a:lstStyle/>
                <a:p>
                  <a:pPr algn="ctr">
                    <a:lnSpc>
                      <a:spcPct val="150000"/>
                    </a:lnSpc>
                  </a:pPr>
                  <a:r>
                    <a:rPr lang="en-US" altLang="zh-CN" sz="2800" i="1" dirty="0" err="1">
                      <a:solidFill>
                        <a:srgbClr val="5F5F5F"/>
                      </a:solidFill>
                      <a:latin typeface="微软雅黑" panose="020B0503020204020204" pitchFamily="34" charset="-122"/>
                      <a:ea typeface="微软雅黑" panose="020B0503020204020204" pitchFamily="34" charset="-122"/>
                    </a:rPr>
                    <a:t>s.t.</a:t>
                  </a:r>
                  <a:endParaRPr lang="zh-CN" altLang="en-US" sz="2800" i="1" dirty="0">
                    <a:solidFill>
                      <a:srgbClr val="5F5F5F"/>
                    </a:solidFill>
                    <a:latin typeface="微软雅黑" panose="020B0503020204020204" pitchFamily="34" charset="-122"/>
                    <a:ea typeface="微软雅黑" panose="020B0503020204020204" pitchFamily="34" charset="-122"/>
                  </a:endParaRPr>
                </a:p>
              </p:txBody>
            </p:sp>
            <p:sp>
              <p:nvSpPr>
                <p:cNvPr id="25" name="左大括号 24">
                  <a:extLst>
                    <a:ext uri="{FF2B5EF4-FFF2-40B4-BE49-F238E27FC236}">
                      <a16:creationId xmlns:a16="http://schemas.microsoft.com/office/drawing/2014/main" id="{D5EE3BB7-DC19-4207-B61F-82920FFCD1F2}"/>
                    </a:ext>
                  </a:extLst>
                </p:cNvPr>
                <p:cNvSpPr/>
                <p:nvPr/>
              </p:nvSpPr>
              <p:spPr>
                <a:xfrm>
                  <a:off x="4280223" y="4853857"/>
                  <a:ext cx="83093" cy="6052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5F5F5F"/>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C472E4AF-1584-4749-A8E2-92ABD2AD1A32}"/>
                  </a:ext>
                </a:extLst>
              </p:cNvPr>
              <p:cNvSpPr/>
              <p:nvPr/>
            </p:nvSpPr>
            <p:spPr>
              <a:xfrm>
                <a:off x="1151371" y="5032570"/>
                <a:ext cx="3931094" cy="496234"/>
              </a:xfrm>
              <a:prstGeom prst="rect">
                <a:avLst/>
              </a:prstGeom>
            </p:spPr>
            <p:txBody>
              <a:bodyPr wrap="square">
                <a:spAutoFit/>
              </a:bodyPr>
              <a:lstStyle/>
              <a:p>
                <a:pPr>
                  <a:lnSpc>
                    <a:spcPct val="150000"/>
                  </a:lnSpc>
                </a:pP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a:solidFill>
                      <a:srgbClr val="5F5F5F"/>
                    </a:solidFill>
                    <a:latin typeface="微软雅黑" panose="020B0503020204020204" pitchFamily="34" charset="-122"/>
                    <a:ea typeface="微软雅黑" panose="020B0503020204020204" pitchFamily="34" charset="-122"/>
                  </a:rPr>
                  <a:t>……</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err="1">
                    <a:solidFill>
                      <a:srgbClr val="5F5F5F"/>
                    </a:solidFill>
                    <a:latin typeface="微软雅黑" panose="020B0503020204020204" pitchFamily="34" charset="-122"/>
                    <a:ea typeface="微软雅黑" panose="020B0503020204020204" pitchFamily="34" charset="-122"/>
                  </a:rPr>
                  <a:t>x</a:t>
                </a:r>
                <a:r>
                  <a:rPr lang="en-US" altLang="zh-CN" sz="2400" baseline="-25000" dirty="0" err="1">
                    <a:solidFill>
                      <a:srgbClr val="5F5F5F"/>
                    </a:solidFill>
                    <a:latin typeface="微软雅黑" panose="020B0503020204020204" pitchFamily="34" charset="-122"/>
                    <a:ea typeface="微软雅黑" panose="020B0503020204020204" pitchFamily="34" charset="-122"/>
                  </a:rPr>
                  <a:t>n</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a:solidFill>
                      <a:srgbClr val="5F5F5F"/>
                    </a:solidFill>
                    <a:latin typeface="微软雅黑" panose="020B0503020204020204" pitchFamily="34" charset="-122"/>
                    <a:ea typeface="微软雅黑" panose="020B0503020204020204" pitchFamily="34" charset="-122"/>
                  </a:rPr>
                  <a:t>0</a:t>
                </a:r>
              </a:p>
            </p:txBody>
          </p:sp>
          <p:sp>
            <p:nvSpPr>
              <p:cNvPr id="22" name="矩形 21">
                <a:extLst>
                  <a:ext uri="{FF2B5EF4-FFF2-40B4-BE49-F238E27FC236}">
                    <a16:creationId xmlns:a16="http://schemas.microsoft.com/office/drawing/2014/main" id="{2060CC71-1F24-4D7C-A1F6-AB74CA78135A}"/>
                  </a:ext>
                </a:extLst>
              </p:cNvPr>
              <p:cNvSpPr/>
              <p:nvPr/>
            </p:nvSpPr>
            <p:spPr>
              <a:xfrm>
                <a:off x="1151371" y="4610040"/>
                <a:ext cx="4301339" cy="496234"/>
              </a:xfrm>
              <a:prstGeom prst="rect">
                <a:avLst/>
              </a:prstGeom>
            </p:spPr>
            <p:txBody>
              <a:bodyPr wrap="square">
                <a:spAutoFit/>
              </a:bodyPr>
              <a:lstStyle/>
              <a:p>
                <a:pPr>
                  <a:lnSpc>
                    <a:spcPct val="150000"/>
                  </a:lnSpc>
                </a:pPr>
                <a:r>
                  <a:rPr lang="en-US" altLang="zh-CN" sz="2400" dirty="0">
                    <a:solidFill>
                      <a:srgbClr val="5F5F5F"/>
                    </a:solidFill>
                    <a:latin typeface="微软雅黑" panose="020B0503020204020204" pitchFamily="34" charset="-122"/>
                    <a:ea typeface="微软雅黑" panose="020B0503020204020204" pitchFamily="34" charset="-122"/>
                  </a:rPr>
                  <a:t>a</a:t>
                </a:r>
                <a:r>
                  <a:rPr lang="en-US" altLang="zh-CN" sz="2400" baseline="-25000" dirty="0">
                    <a:solidFill>
                      <a:srgbClr val="5F5F5F"/>
                    </a:solidFill>
                    <a:latin typeface="微软雅黑" panose="020B0503020204020204" pitchFamily="34" charset="-122"/>
                    <a:ea typeface="微软雅黑" panose="020B0503020204020204" pitchFamily="34" charset="-122"/>
                  </a:rPr>
                  <a:t>m1</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en-US" altLang="zh-CN" sz="2400" dirty="0">
                    <a:solidFill>
                      <a:srgbClr val="5F5F5F"/>
                    </a:solidFill>
                    <a:latin typeface="微软雅黑" panose="020B0503020204020204" pitchFamily="34" charset="-122"/>
                    <a:ea typeface="微软雅黑" panose="020B0503020204020204" pitchFamily="34" charset="-122"/>
                  </a:rPr>
                  <a:t>+a</a:t>
                </a:r>
                <a:r>
                  <a:rPr lang="en-US" altLang="zh-CN" sz="2400" baseline="-25000" dirty="0">
                    <a:solidFill>
                      <a:srgbClr val="5F5F5F"/>
                    </a:solidFill>
                    <a:latin typeface="微软雅黑" panose="020B0503020204020204" pitchFamily="34" charset="-122"/>
                    <a:ea typeface="微软雅黑" panose="020B0503020204020204" pitchFamily="34" charset="-122"/>
                  </a:rPr>
                  <a:t>m2</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en-US" altLang="zh-CN" sz="2400" dirty="0">
                    <a:solidFill>
                      <a:srgbClr val="5F5F5F"/>
                    </a:solidFill>
                    <a:latin typeface="微软雅黑" panose="020B0503020204020204" pitchFamily="34" charset="-122"/>
                    <a:ea typeface="微软雅黑" panose="020B0503020204020204" pitchFamily="34" charset="-122"/>
                  </a:rPr>
                  <a:t>+…+ </a:t>
                </a:r>
                <a:r>
                  <a:rPr lang="en-US" altLang="zh-CN" sz="2400" dirty="0" err="1">
                    <a:solidFill>
                      <a:srgbClr val="5F5F5F"/>
                    </a:solidFill>
                    <a:latin typeface="微软雅黑" panose="020B0503020204020204" pitchFamily="34" charset="-122"/>
                    <a:ea typeface="微软雅黑" panose="020B0503020204020204" pitchFamily="34" charset="-122"/>
                  </a:rPr>
                  <a:t>a</a:t>
                </a:r>
                <a:r>
                  <a:rPr lang="en-US" altLang="zh-CN" sz="2400" baseline="-25000" dirty="0" err="1">
                    <a:solidFill>
                      <a:srgbClr val="5F5F5F"/>
                    </a:solidFill>
                    <a:latin typeface="微软雅黑" panose="020B0503020204020204" pitchFamily="34" charset="-122"/>
                    <a:ea typeface="微软雅黑" panose="020B0503020204020204" pitchFamily="34" charset="-122"/>
                  </a:rPr>
                  <a:t>mn</a:t>
                </a:r>
                <a:r>
                  <a:rPr lang="en-US" altLang="zh-CN" sz="2400" dirty="0" err="1">
                    <a:solidFill>
                      <a:srgbClr val="5F5F5F"/>
                    </a:solidFill>
                    <a:latin typeface="微软雅黑" panose="020B0503020204020204" pitchFamily="34" charset="-122"/>
                    <a:ea typeface="微软雅黑" panose="020B0503020204020204" pitchFamily="34" charset="-122"/>
                  </a:rPr>
                  <a:t>x</a:t>
                </a:r>
                <a:r>
                  <a:rPr lang="en-US" altLang="zh-CN" sz="2400" baseline="-25000" dirty="0" err="1">
                    <a:solidFill>
                      <a:srgbClr val="5F5F5F"/>
                    </a:solidFill>
                    <a:latin typeface="微软雅黑" panose="020B0503020204020204" pitchFamily="34" charset="-122"/>
                    <a:ea typeface="微软雅黑" panose="020B0503020204020204" pitchFamily="34" charset="-122"/>
                  </a:rPr>
                  <a:t>n</a:t>
                </a:r>
                <a:r>
                  <a:rPr lang="en-US" altLang="zh-CN" sz="2400" baseline="-25000" dirty="0">
                    <a:solidFill>
                      <a:srgbClr val="5F5F5F"/>
                    </a:solidFill>
                    <a:latin typeface="微软雅黑" panose="020B0503020204020204" pitchFamily="34" charset="-122"/>
                    <a:ea typeface="微软雅黑" panose="020B0503020204020204" pitchFamily="34" charset="-122"/>
                  </a:rPr>
                  <a:t> </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err="1">
                    <a:solidFill>
                      <a:srgbClr val="5F5F5F"/>
                    </a:solidFill>
                    <a:latin typeface="微软雅黑" panose="020B0503020204020204" pitchFamily="34" charset="-122"/>
                    <a:ea typeface="微软雅黑" panose="020B0503020204020204" pitchFamily="34" charset="-122"/>
                  </a:rPr>
                  <a:t>b</a:t>
                </a:r>
                <a:r>
                  <a:rPr lang="en-US" altLang="zh-CN" sz="2400" baseline="-25000" dirty="0" err="1">
                    <a:solidFill>
                      <a:srgbClr val="5F5F5F"/>
                    </a:solidFill>
                    <a:latin typeface="微软雅黑" panose="020B0503020204020204" pitchFamily="34" charset="-122"/>
                    <a:ea typeface="微软雅黑" panose="020B0503020204020204" pitchFamily="34" charset="-122"/>
                  </a:rPr>
                  <a:t>m</a:t>
                </a:r>
                <a:endParaRPr lang="en-US" altLang="zh-CN" sz="2400" baseline="-25000" dirty="0">
                  <a:solidFill>
                    <a:srgbClr val="5F5F5F"/>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843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4294967295"/>
          </p:nvPr>
        </p:nvSpPr>
        <p:spPr>
          <a:xfrm>
            <a:off x="1415480" y="1196752"/>
            <a:ext cx="9196311" cy="4337050"/>
          </a:xfrm>
        </p:spPr>
        <p:txBody>
          <a:bodyPr>
            <a:normAutofit fontScale="92500" lnSpcReduction="10000"/>
          </a:bodyPr>
          <a:lstStyle/>
          <a:p>
            <a:pPr algn="just" eaLnBrk="1" hangingPunct="1">
              <a:lnSpc>
                <a:spcPct val="150000"/>
              </a:lnSpc>
            </a:pPr>
            <a:r>
              <a:rPr lang="zh-CN" altLang="en-US" sz="2800" dirty="0">
                <a:solidFill>
                  <a:srgbClr val="000000"/>
                </a:solidFill>
                <a:latin typeface="宋体" panose="02010600030101010101" pitchFamily="2" charset="-122"/>
                <a:ea typeface="宋体" panose="02010600030101010101" pitchFamily="2" charset="-122"/>
              </a:rPr>
              <a:t>前节讲到原问题与对偶问题的解之间的对应关系时指出：在单纯形表中进行迭代时，</a:t>
            </a:r>
            <a:r>
              <a:rPr lang="zh-CN" altLang="en-US" sz="2800" dirty="0">
                <a:solidFill>
                  <a:srgbClr val="FF0000"/>
                </a:solidFill>
                <a:latin typeface="宋体" panose="02010600030101010101" pitchFamily="2" charset="-122"/>
                <a:ea typeface="宋体" panose="02010600030101010101" pitchFamily="2" charset="-122"/>
              </a:rPr>
              <a:t>在</a:t>
            </a:r>
            <a:r>
              <a:rPr lang="en-US" altLang="zh-CN" sz="2800" dirty="0">
                <a:solidFill>
                  <a:srgbClr val="FF0000"/>
                </a:solidFill>
                <a:latin typeface="宋体" panose="02010600030101010101" pitchFamily="2" charset="-122"/>
                <a:ea typeface="宋体" panose="02010600030101010101" pitchFamily="2" charset="-122"/>
              </a:rPr>
              <a:t>b</a:t>
            </a:r>
            <a:r>
              <a:rPr lang="zh-CN" altLang="en-US" sz="2800" dirty="0">
                <a:solidFill>
                  <a:srgbClr val="FF0000"/>
                </a:solidFill>
                <a:latin typeface="宋体" panose="02010600030101010101" pitchFamily="2" charset="-122"/>
                <a:ea typeface="宋体" panose="02010600030101010101" pitchFamily="2" charset="-122"/>
              </a:rPr>
              <a:t>列中得到的是原问题的基可行解，而在检验数行得到的是对偶问题的基解。</a:t>
            </a:r>
            <a:endParaRPr lang="en-US" altLang="zh-CN" sz="2800" dirty="0">
              <a:solidFill>
                <a:srgbClr val="FF0000"/>
              </a:solidFill>
              <a:latin typeface="宋体" panose="02010600030101010101" pitchFamily="2" charset="-122"/>
              <a:ea typeface="宋体" panose="02010600030101010101" pitchFamily="2" charset="-122"/>
            </a:endParaRPr>
          </a:p>
          <a:p>
            <a:pPr algn="just" eaLnBrk="1" hangingPunct="1">
              <a:lnSpc>
                <a:spcPct val="150000"/>
              </a:lnSpc>
              <a:buFont typeface="Wingdings 2" panose="05020102010507070707" pitchFamily="18" charset="2"/>
              <a:buNone/>
            </a:pPr>
            <a:endParaRPr lang="zh-CN" altLang="en-US" sz="2800" dirty="0">
              <a:solidFill>
                <a:srgbClr val="000000"/>
              </a:solidFill>
              <a:latin typeface="宋体" panose="02010600030101010101" pitchFamily="2" charset="-122"/>
              <a:ea typeface="宋体" panose="02010600030101010101" pitchFamily="2" charset="-122"/>
            </a:endParaRPr>
          </a:p>
          <a:p>
            <a:pPr algn="just" eaLnBrk="1" hangingPunct="1">
              <a:lnSpc>
                <a:spcPct val="150000"/>
              </a:lnSpc>
            </a:pPr>
            <a:r>
              <a:rPr lang="zh-CN" altLang="en-US" sz="2800" dirty="0">
                <a:solidFill>
                  <a:srgbClr val="000000"/>
                </a:solidFill>
                <a:latin typeface="宋体" panose="02010600030101010101" pitchFamily="2" charset="-122"/>
                <a:ea typeface="宋体" panose="02010600030101010101" pitchFamily="2" charset="-122"/>
              </a:rPr>
              <a:t>通过逐步迭代，当在检验数行得到对偶问题的解也是基可行解时</a:t>
            </a:r>
            <a:r>
              <a:rPr lang="en-US" altLang="zh-CN" sz="2800" dirty="0">
                <a:solidFill>
                  <a:srgbClr val="000000"/>
                </a:solidFill>
                <a:latin typeface="宋体" panose="02010600030101010101" pitchFamily="2" charset="-122"/>
                <a:ea typeface="宋体" panose="02010600030101010101" pitchFamily="2" charset="-122"/>
              </a:rPr>
              <a:t>(</a:t>
            </a:r>
            <a:r>
              <a:rPr lang="el-GR" altLang="zh-CN" sz="2800" dirty="0">
                <a:solidFill>
                  <a:srgbClr val="000000"/>
                </a:solidFill>
                <a:latin typeface="微软雅黑" panose="020B0503020204020204" pitchFamily="34" charset="-122"/>
                <a:ea typeface="微软雅黑" panose="020B0503020204020204" pitchFamily="34" charset="-122"/>
              </a:rPr>
              <a:t>σ</a:t>
            </a:r>
            <a:r>
              <a:rPr lang="en-US" altLang="zh-CN" sz="2800" baseline="-25000" dirty="0">
                <a:solidFill>
                  <a:srgbClr val="000000"/>
                </a:solidFill>
                <a:latin typeface="微软雅黑" panose="020B0503020204020204" pitchFamily="34" charset="-122"/>
                <a:ea typeface="微软雅黑" panose="020B0503020204020204" pitchFamily="34" charset="-122"/>
              </a:rPr>
              <a:t>j</a:t>
            </a:r>
            <a:r>
              <a:rPr lang="zh-CN" altLang="en-US" sz="2800" dirty="0">
                <a:solidFill>
                  <a:srgbClr val="000000"/>
                </a:solidFill>
                <a:latin typeface="宋体" panose="02010600030101010101" pitchFamily="2" charset="-122"/>
                <a:ea typeface="宋体" panose="02010600030101010101" pitchFamily="2" charset="-122"/>
              </a:rPr>
              <a:t>≤</a:t>
            </a:r>
            <a:r>
              <a:rPr lang="en-US" altLang="zh-CN" sz="2800" dirty="0">
                <a:solidFill>
                  <a:srgbClr val="000000"/>
                </a:solidFill>
                <a:latin typeface="宋体" panose="02010600030101010101" pitchFamily="2" charset="-122"/>
                <a:ea typeface="宋体" panose="02010600030101010101" pitchFamily="2" charset="-122"/>
              </a:rPr>
              <a:t>0)</a:t>
            </a:r>
            <a:r>
              <a:rPr lang="zh-CN" altLang="en-US" sz="2800" dirty="0">
                <a:solidFill>
                  <a:srgbClr val="000000"/>
                </a:solidFill>
                <a:latin typeface="宋体" panose="02010600030101010101" pitchFamily="2" charset="-122"/>
                <a:ea typeface="宋体" panose="02010600030101010101" pitchFamily="2" charset="-122"/>
              </a:rPr>
              <a:t>，可知已得到最优解。即原问题与对偶问题都是最优解</a:t>
            </a:r>
            <a:r>
              <a:rPr lang="zh-CN" altLang="en-US" sz="2600" b="1" dirty="0">
                <a:solidFill>
                  <a:srgbClr val="000000"/>
                </a:solidFill>
              </a:rPr>
              <a:t>。</a:t>
            </a:r>
          </a:p>
        </p:txBody>
      </p:sp>
    </p:spTree>
    <p:extLst>
      <p:ext uri="{BB962C8B-B14F-4D97-AF65-F5344CB8AC3E}">
        <p14:creationId xmlns:p14="http://schemas.microsoft.com/office/powerpoint/2010/main" val="2460430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2566989" y="836613"/>
            <a:ext cx="7024687" cy="755650"/>
          </a:xfrm>
        </p:spPr>
        <p:txBody>
          <a:bodyPr/>
          <a:lstStyle/>
          <a:p>
            <a:pPr eaLnBrk="1" hangingPunct="1"/>
            <a:r>
              <a:rPr lang="zh-CN" altLang="en-US" sz="3600">
                <a:latin typeface="宋体" panose="02010600030101010101" pitchFamily="2" charset="-122"/>
                <a:ea typeface="宋体" panose="02010600030101010101" pitchFamily="2" charset="-122"/>
              </a:rPr>
              <a:t>根据对偶问题的对称性</a:t>
            </a:r>
          </a:p>
        </p:txBody>
      </p:sp>
      <p:sp>
        <p:nvSpPr>
          <p:cNvPr id="27651" name="Rectangle 3"/>
          <p:cNvSpPr>
            <a:spLocks noGrp="1" noChangeArrowheads="1"/>
          </p:cNvSpPr>
          <p:nvPr>
            <p:ph idx="4294967295"/>
          </p:nvPr>
        </p:nvSpPr>
        <p:spPr>
          <a:xfrm>
            <a:off x="1271465" y="1844676"/>
            <a:ext cx="9721080" cy="4608660"/>
          </a:xfrm>
        </p:spPr>
        <p:txBody>
          <a:bodyPr>
            <a:noAutofit/>
          </a:bodyPr>
          <a:lstStyle/>
          <a:p>
            <a:pPr marL="0" indent="0">
              <a:lnSpc>
                <a:spcPct val="150000"/>
              </a:lnSpc>
              <a:spcBef>
                <a:spcPts val="0"/>
              </a:spcBef>
              <a:buNone/>
            </a:pPr>
            <a:r>
              <a:rPr lang="zh-CN" altLang="en-US" sz="2400" dirty="0">
                <a:solidFill>
                  <a:srgbClr val="000000"/>
                </a:solidFill>
                <a:latin typeface="宋体" panose="02010600030101010101" pitchFamily="2" charset="-122"/>
                <a:ea typeface="宋体" panose="02010600030101010101" pitchFamily="2" charset="-122"/>
              </a:rPr>
              <a:t>可以这样考虑：若保持对偶问题的解是基可行解，即</a:t>
            </a:r>
            <a:r>
              <a:rPr lang="en-US" altLang="zh-CN" sz="2400" dirty="0">
                <a:solidFill>
                  <a:srgbClr val="000000"/>
                </a:solidFill>
                <a:latin typeface="宋体" panose="02010600030101010101" pitchFamily="2" charset="-122"/>
                <a:ea typeface="宋体" panose="02010600030101010101" pitchFamily="2" charset="-122"/>
              </a:rPr>
              <a:t>c</a:t>
            </a:r>
            <a:r>
              <a:rPr lang="en-US" altLang="zh-CN" sz="2400" baseline="-30000" dirty="0">
                <a:solidFill>
                  <a:srgbClr val="000000"/>
                </a:solidFill>
                <a:latin typeface="宋体" panose="02010600030101010101" pitchFamily="2" charset="-122"/>
                <a:ea typeface="宋体" panose="02010600030101010101" pitchFamily="2" charset="-122"/>
              </a:rPr>
              <a:t>j</a:t>
            </a:r>
            <a:r>
              <a:rPr lang="en-US" altLang="zh-CN" sz="2400" dirty="0">
                <a:solidFill>
                  <a:srgbClr val="000000"/>
                </a:solidFill>
                <a:latin typeface="宋体" panose="02010600030101010101" pitchFamily="2" charset="-122"/>
                <a:ea typeface="宋体" panose="02010600030101010101" pitchFamily="2" charset="-122"/>
              </a:rPr>
              <a:t>-C</a:t>
            </a:r>
            <a:r>
              <a:rPr lang="en-US" altLang="zh-CN" sz="2400" baseline="-30000" dirty="0">
                <a:solidFill>
                  <a:srgbClr val="000000"/>
                </a:solidFill>
                <a:latin typeface="宋体" panose="02010600030101010101" pitchFamily="2" charset="-122"/>
                <a:ea typeface="宋体" panose="02010600030101010101" pitchFamily="2" charset="-122"/>
              </a:rPr>
              <a:t>B</a:t>
            </a:r>
            <a:r>
              <a:rPr lang="en-US" altLang="zh-CN" sz="2400" dirty="0">
                <a:solidFill>
                  <a:srgbClr val="000000"/>
                </a:solidFill>
                <a:latin typeface="宋体" panose="02010600030101010101" pitchFamily="2" charset="-122"/>
                <a:ea typeface="宋体" panose="02010600030101010101" pitchFamily="2" charset="-122"/>
              </a:rPr>
              <a:t>B</a:t>
            </a:r>
            <a:r>
              <a:rPr lang="en-US" altLang="zh-CN" sz="2400" baseline="30000" dirty="0">
                <a:solidFill>
                  <a:srgbClr val="000000"/>
                </a:solidFill>
                <a:latin typeface="宋体" panose="02010600030101010101" pitchFamily="2" charset="-122"/>
                <a:ea typeface="宋体" panose="02010600030101010101" pitchFamily="2" charset="-122"/>
              </a:rPr>
              <a:t>-1</a:t>
            </a:r>
            <a:r>
              <a:rPr lang="en-US" altLang="zh-CN" sz="2400" dirty="0">
                <a:solidFill>
                  <a:srgbClr val="000000"/>
                </a:solidFill>
                <a:latin typeface="宋体" panose="02010600030101010101" pitchFamily="2" charset="-122"/>
                <a:ea typeface="宋体" panose="02010600030101010101" pitchFamily="2" charset="-122"/>
              </a:rPr>
              <a:t>P</a:t>
            </a:r>
            <a:r>
              <a:rPr lang="en-US" altLang="zh-CN" sz="2400" baseline="-30000" dirty="0">
                <a:solidFill>
                  <a:srgbClr val="000000"/>
                </a:solidFill>
                <a:latin typeface="宋体" panose="02010600030101010101" pitchFamily="2" charset="-122"/>
                <a:ea typeface="宋体" panose="02010600030101010101" pitchFamily="2" charset="-122"/>
              </a:rPr>
              <a:t>j</a:t>
            </a:r>
            <a:r>
              <a:rPr lang="en-US" altLang="zh-CN" sz="2400" dirty="0">
                <a:solidFill>
                  <a:srgbClr val="000000"/>
                </a:solidFill>
                <a:latin typeface="宋体" panose="02010600030101010101" pitchFamily="2" charset="-122"/>
                <a:ea typeface="宋体" panose="02010600030101010101" pitchFamily="2" charset="-122"/>
              </a:rPr>
              <a:t>≤0</a:t>
            </a:r>
            <a:r>
              <a:rPr lang="zh-CN" altLang="en-US" sz="2400" dirty="0">
                <a:solidFill>
                  <a:srgbClr val="000000"/>
                </a:solidFill>
                <a:latin typeface="宋体" panose="02010600030101010101" pitchFamily="2" charset="-122"/>
                <a:ea typeface="宋体" panose="02010600030101010101" pitchFamily="2" charset="-122"/>
              </a:rPr>
              <a:t>，而原问题在非可行解的基础上，通过逐步迭代达到基可行解，这样也得到了最优解。</a:t>
            </a:r>
          </a:p>
          <a:p>
            <a:pPr marL="0" indent="0">
              <a:lnSpc>
                <a:spcPct val="150000"/>
              </a:lnSpc>
              <a:spcBef>
                <a:spcPts val="0"/>
              </a:spcBef>
              <a:buNone/>
            </a:pPr>
            <a:endParaRPr lang="zh-CN" altLang="en-US" sz="2400" dirty="0">
              <a:solidFill>
                <a:srgbClr val="000000"/>
              </a:solidFill>
              <a:latin typeface="宋体" panose="02010600030101010101" pitchFamily="2" charset="-122"/>
              <a:ea typeface="宋体" panose="02010600030101010101" pitchFamily="2" charset="-122"/>
            </a:endParaRPr>
          </a:p>
          <a:p>
            <a:pPr marL="0" indent="0">
              <a:lnSpc>
                <a:spcPct val="150000"/>
              </a:lnSpc>
              <a:spcBef>
                <a:spcPts val="0"/>
              </a:spcBef>
              <a:buNone/>
            </a:pPr>
            <a:r>
              <a:rPr lang="zh-CN" altLang="en-US" sz="2400" dirty="0">
                <a:solidFill>
                  <a:srgbClr val="000000"/>
                </a:solidFill>
                <a:latin typeface="宋体" panose="02010600030101010101" pitchFamily="2" charset="-122"/>
                <a:ea typeface="宋体" panose="02010600030101010101" pitchFamily="2" charset="-122"/>
              </a:rPr>
              <a:t>其优点是原问题的初始解不一定是基可行解</a:t>
            </a:r>
            <a:r>
              <a:rPr lang="en-US" altLang="zh-CN" sz="2400" dirty="0">
                <a:solidFill>
                  <a:srgbClr val="000000"/>
                </a:solidFill>
                <a:latin typeface="宋体" panose="02010600030101010101" pitchFamily="2" charset="-122"/>
                <a:ea typeface="宋体" panose="02010600030101010101" pitchFamily="2" charset="-122"/>
              </a:rPr>
              <a:t>(b</a:t>
            </a:r>
            <a:r>
              <a:rPr lang="zh-CN" altLang="en-US" sz="2400" dirty="0">
                <a:solidFill>
                  <a:srgbClr val="000000"/>
                </a:solidFill>
                <a:latin typeface="宋体" panose="02010600030101010101" pitchFamily="2" charset="-122"/>
                <a:ea typeface="宋体" panose="02010600030101010101" pitchFamily="2" charset="-122"/>
              </a:rPr>
              <a:t>可以</a:t>
            </a:r>
            <a:r>
              <a:rPr lang="en-US" altLang="zh-CN" sz="2400" dirty="0">
                <a:solidFill>
                  <a:srgbClr val="000000"/>
                </a:solidFill>
                <a:latin typeface="宋体" panose="02010600030101010101" pitchFamily="2" charset="-122"/>
                <a:ea typeface="宋体" panose="02010600030101010101" pitchFamily="2" charset="-122"/>
              </a:rPr>
              <a:t>&lt;0)</a:t>
            </a:r>
            <a:r>
              <a:rPr lang="zh-CN" altLang="en-US" sz="2400" dirty="0">
                <a:solidFill>
                  <a:srgbClr val="000000"/>
                </a:solidFill>
                <a:latin typeface="宋体" panose="02010600030101010101" pitchFamily="2" charset="-122"/>
                <a:ea typeface="宋体" panose="02010600030101010101" pitchFamily="2" charset="-122"/>
              </a:rPr>
              <a:t>，可从非基可行解开始迭代。</a:t>
            </a:r>
          </a:p>
          <a:p>
            <a:pPr marL="0" indent="0">
              <a:lnSpc>
                <a:spcPct val="150000"/>
              </a:lnSpc>
              <a:spcBef>
                <a:spcPts val="0"/>
              </a:spcBef>
            </a:pPr>
            <a:r>
              <a:rPr lang="zh-CN" altLang="en-US" sz="2400" dirty="0">
                <a:solidFill>
                  <a:srgbClr val="000000"/>
                </a:solidFill>
                <a:latin typeface="宋体" panose="02010600030101010101" pitchFamily="2" charset="-122"/>
                <a:ea typeface="宋体" panose="02010600030101010101" pitchFamily="2" charset="-122"/>
              </a:rPr>
              <a:t>方法如下： </a:t>
            </a:r>
          </a:p>
        </p:txBody>
      </p:sp>
    </p:spTree>
    <p:extLst>
      <p:ext uri="{BB962C8B-B14F-4D97-AF65-F5344CB8AC3E}">
        <p14:creationId xmlns:p14="http://schemas.microsoft.com/office/powerpoint/2010/main" val="9870978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847528" y="692696"/>
            <a:ext cx="6337300" cy="539750"/>
          </a:xfrm>
        </p:spPr>
        <p:txBody>
          <a:bodyPr/>
          <a:lstStyle/>
          <a:p>
            <a:pPr eaLnBrk="1" hangingPunct="1"/>
            <a:r>
              <a:rPr lang="zh-CN" altLang="en-US" sz="2800" dirty="0">
                <a:solidFill>
                  <a:srgbClr val="0070C0"/>
                </a:solidFill>
                <a:latin typeface="宋体" panose="02010600030101010101" pitchFamily="2" charset="-122"/>
                <a:ea typeface="宋体" panose="02010600030101010101" pitchFamily="2" charset="-122"/>
              </a:rPr>
              <a:t>设原问题 max z=CX  AX=b  X≥0</a:t>
            </a:r>
            <a:endParaRPr lang="zh-CN" altLang="en-US" sz="2800" dirty="0">
              <a:solidFill>
                <a:srgbClr val="0070C0"/>
              </a:solidFill>
            </a:endParaRPr>
          </a:p>
        </p:txBody>
      </p:sp>
      <p:sp>
        <p:nvSpPr>
          <p:cNvPr id="28675" name="Rectangle 3"/>
          <p:cNvSpPr>
            <a:spLocks noGrp="1" noChangeArrowheads="1"/>
          </p:cNvSpPr>
          <p:nvPr>
            <p:ph idx="4294967295"/>
          </p:nvPr>
        </p:nvSpPr>
        <p:spPr>
          <a:xfrm>
            <a:off x="1919536" y="1700808"/>
            <a:ext cx="9288957" cy="4114800"/>
          </a:xfrm>
        </p:spPr>
        <p:txBody>
          <a:bodyPr>
            <a:normAutofit/>
          </a:bodyPr>
          <a:lstStyle/>
          <a:p>
            <a:pPr marL="0" algn="just" eaLnBrk="1" hangingPunct="1">
              <a:lnSpc>
                <a:spcPct val="150000"/>
              </a:lnSpc>
              <a:spcBef>
                <a:spcPts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又设</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是一个基。</a:t>
            </a:r>
          </a:p>
          <a:p>
            <a:pPr marL="0" algn="just" eaLnBrk="1" hangingPunct="1">
              <a:lnSpc>
                <a:spcPct val="150000"/>
              </a:lnSpc>
              <a:spcBef>
                <a:spcPts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不失一般性，令</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B=(P</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，它对应的变量为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aseline="-30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marL="0" algn="just" eaLnBrk="1" hangingPunct="1">
              <a:lnSpc>
                <a:spcPct val="150000"/>
              </a:lnSpc>
              <a:spcBef>
                <a:spcPts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当非基变量都为零时，可以得到</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。若在</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中至少有一个负分量，设</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aseline="-30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，并且在单纯形表的检验数行中的检验数</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都</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为非正，即对偶问题保持可行解，它的各分量是：</a:t>
            </a:r>
          </a:p>
          <a:p>
            <a:pPr algn="just" eaLnBrk="1" hangingPunct="1">
              <a:lnSpc>
                <a:spcPct val="80000"/>
              </a:lnSpc>
            </a:pPr>
            <a:endParaRPr kumimoji="0" lang="en-US" altLang="zh-CN" b="1" dirty="0" smtClean="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34589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4294967295"/>
          </p:nvPr>
        </p:nvSpPr>
        <p:spPr>
          <a:xfrm>
            <a:off x="1559496" y="692696"/>
            <a:ext cx="9505056" cy="5435600"/>
          </a:xfrm>
        </p:spPr>
        <p:txBody>
          <a:bodyPr>
            <a:normAutofit/>
          </a:bodyPr>
          <a:lstStyle/>
          <a:p>
            <a:pPr marL="0" algn="just" eaLnBrk="1" hangingPunct="1">
              <a:lnSpc>
                <a:spcPct val="150000"/>
              </a:lnSpc>
              <a:spcBef>
                <a:spcPts val="0"/>
              </a:spcBef>
              <a:buFont typeface="Wingdings 2" panose="05020102010507070707" pitchFamily="18" charset="2"/>
              <a:buNone/>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对应基变量</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的检验数是</a:t>
            </a:r>
          </a:p>
          <a:p>
            <a:pPr marL="0" algn="just" eaLnBrk="1" hangingPunct="1">
              <a:lnSpc>
                <a:spcPct val="150000"/>
              </a:lnSpc>
              <a:spcBef>
                <a:spcPts val="0"/>
              </a:spcBef>
              <a:buFont typeface="Wingdings 2" panose="05020102010507070707" pitchFamily="18" charset="2"/>
              <a:buNone/>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σ</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=0，i=1,2,…,m</a:t>
            </a:r>
          </a:p>
          <a:p>
            <a:pPr marL="0" algn="just" eaLnBrk="1" hangingPunct="1">
              <a:lnSpc>
                <a:spcPct val="150000"/>
              </a:lnSpc>
              <a:spcBef>
                <a:spcPts val="0"/>
              </a:spcBef>
              <a:buFont typeface="Wingdings 2" panose="05020102010507070707" pitchFamily="18" charset="2"/>
              <a:buNone/>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对应非基变量</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的检验数是</a:t>
            </a:r>
          </a:p>
          <a:p>
            <a:pPr marL="0" algn="just" eaLnBrk="1" hangingPunct="1">
              <a:lnSpc>
                <a:spcPct val="150000"/>
              </a:lnSpc>
              <a:spcBef>
                <a:spcPts val="0"/>
              </a:spcBef>
              <a:buFont typeface="Wingdings 2" panose="05020102010507070707" pitchFamily="18" charset="2"/>
              <a:buNone/>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σ</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≤0，j=m+1,…,n</a:t>
            </a:r>
          </a:p>
          <a:p>
            <a:pPr marL="0" indent="0">
              <a:lnSpc>
                <a:spcPct val="150000"/>
              </a:lnSpc>
              <a:spcBef>
                <a:spcPts val="0"/>
              </a:spcBef>
              <a:buNone/>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0"/>
              </a:spcBef>
              <a:buNone/>
              <a:defRPr/>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每次</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迭代是将基变量中的负分量</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取出，去替换非基变量中的</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aseline="-30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，经基变换，所有检验数仍保持非正。从原问题来看，经过每次迭代，原问题由非可行解往可行解靠近。当原问题得到可行解时，便得到了最优解。</a:t>
            </a:r>
          </a:p>
        </p:txBody>
      </p:sp>
    </p:spTree>
    <p:extLst>
      <p:ext uri="{BB962C8B-B14F-4D97-AF65-F5344CB8AC3E}">
        <p14:creationId xmlns:p14="http://schemas.microsoft.com/office/powerpoint/2010/main" val="2799121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2495600" y="398668"/>
            <a:ext cx="7024688" cy="1143000"/>
          </a:xfrm>
        </p:spPr>
        <p:txBody>
          <a:bodyPr/>
          <a:lstStyle/>
          <a:p>
            <a:pPr eaLnBrk="1" hangingPunct="1"/>
            <a:r>
              <a:rPr lang="zh-CN" altLang="en-US" dirty="0">
                <a:latin typeface="宋体" panose="02010600030101010101" pitchFamily="2" charset="-122"/>
              </a:rPr>
              <a:t>对偶单纯形法的计算步骤如下：</a:t>
            </a:r>
            <a:r>
              <a:rPr lang="zh-CN" altLang="en-US" dirty="0"/>
              <a:t> </a:t>
            </a:r>
            <a:br>
              <a:rPr lang="zh-CN" altLang="en-US" dirty="0"/>
            </a:br>
            <a:endParaRPr lang="zh-CN" altLang="en-US" dirty="0"/>
          </a:p>
        </p:txBody>
      </p:sp>
      <p:sp>
        <p:nvSpPr>
          <p:cNvPr id="31747" name="Rectangle 3"/>
          <p:cNvSpPr>
            <a:spLocks noGrp="1" noChangeArrowheads="1"/>
          </p:cNvSpPr>
          <p:nvPr>
            <p:ph idx="4294967295"/>
          </p:nvPr>
        </p:nvSpPr>
        <p:spPr>
          <a:xfrm>
            <a:off x="911424" y="1268760"/>
            <a:ext cx="10945216" cy="5076526"/>
          </a:xfrm>
        </p:spPr>
        <p:txBody>
          <a:bodyPr>
            <a:normAutofit lnSpcReduction="10000"/>
          </a:bodyPr>
          <a:lstStyle/>
          <a:p>
            <a:pPr marL="0" indent="0">
              <a:lnSpc>
                <a:spcPct val="150000"/>
              </a:lnSpc>
              <a:spcBef>
                <a:spcPts val="0"/>
              </a:spcBef>
              <a:buNone/>
            </a:pP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1</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 </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对线性规划问题进行变换，</a:t>
            </a:r>
            <a:r>
              <a:rPr kumimoji="0"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列出初始单纯形表</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50000"/>
              </a:lnSpc>
              <a:spcBef>
                <a:spcPts val="0"/>
              </a:spcBef>
              <a:buNone/>
            </a:pP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使列出的初始单纯形表中的检验数都≤0</a:t>
            </a:r>
          </a:p>
          <a:p>
            <a:pPr marL="0" indent="0">
              <a:lnSpc>
                <a:spcPct val="150000"/>
              </a:lnSpc>
              <a:spcBef>
                <a:spcPts val="0"/>
              </a:spcBef>
              <a:buNone/>
            </a:pPr>
            <a:endParaRPr kumimoji="0" lang="zh-CN" altLang="en-US" sz="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0"/>
              </a:spcBef>
              <a:buNone/>
            </a:pP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检查</a:t>
            </a:r>
            <a:r>
              <a:rPr kumimoji="0"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列的数字</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，若都为非负，检验数都为非正，</a:t>
            </a:r>
          </a:p>
          <a:p>
            <a:pPr marL="0" indent="0">
              <a:lnSpc>
                <a:spcPct val="150000"/>
              </a:lnSpc>
              <a:spcBef>
                <a:spcPts val="0"/>
              </a:spcBef>
              <a:buNone/>
            </a:pP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则已得到最优解。停止计算。</a:t>
            </a:r>
          </a:p>
          <a:p>
            <a:pPr marL="0" indent="0">
              <a:lnSpc>
                <a:spcPct val="150000"/>
              </a:lnSpc>
              <a:spcBef>
                <a:spcPts val="0"/>
              </a:spcBef>
              <a:buNone/>
            </a:pP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若检查</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列的数字时，至少还有一个负分量，检</a:t>
            </a:r>
          </a:p>
          <a:p>
            <a:pPr marL="0" indent="0">
              <a:lnSpc>
                <a:spcPct val="150000"/>
              </a:lnSpc>
              <a:spcBef>
                <a:spcPts val="0"/>
              </a:spcBef>
              <a:buNone/>
            </a:pP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验数保持非正，那么进行以下计算。</a:t>
            </a:r>
          </a:p>
          <a:p>
            <a:pPr marL="0" indent="0">
              <a:lnSpc>
                <a:spcPct val="150000"/>
              </a:lnSpc>
              <a:spcBef>
                <a:spcPts val="0"/>
              </a:spcBef>
              <a:buNone/>
            </a:pPr>
            <a:r>
              <a:rPr kumimoji="0" lang="zh-CN" altLang="en-US" sz="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0"/>
              </a:spcBef>
              <a:buNone/>
            </a:pP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确定换出变量</a:t>
            </a:r>
            <a:endParaRPr kumimoji="0"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0"/>
              </a:spcBef>
              <a:buNone/>
            </a:pP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按 </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min</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aseline="-30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aseline="-30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kumimoji="0" lang="zh-CN" altLang="en-US" sz="24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对应的基</a:t>
            </a:r>
          </a:p>
          <a:p>
            <a:pPr marL="0" indent="0">
              <a:lnSpc>
                <a:spcPct val="150000"/>
              </a:lnSpc>
              <a:spcBef>
                <a:spcPts val="0"/>
              </a:spcBef>
              <a:buNone/>
            </a:pP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变量</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4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为换出变量。</a:t>
            </a:r>
          </a:p>
          <a:p>
            <a:pPr marL="69850" indent="0">
              <a:lnSpc>
                <a:spcPct val="90000"/>
              </a:lnSpc>
              <a:buNone/>
            </a:pPr>
            <a:endParaRPr kumimoji="0" lang="zh-CN" altLang="en-US" b="1" dirty="0" smtClean="0"/>
          </a:p>
        </p:txBody>
      </p:sp>
    </p:spTree>
    <p:extLst>
      <p:ext uri="{BB962C8B-B14F-4D97-AF65-F5344CB8AC3E}">
        <p14:creationId xmlns:p14="http://schemas.microsoft.com/office/powerpoint/2010/main" val="5513431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4294967295"/>
          </p:nvPr>
        </p:nvSpPr>
        <p:spPr>
          <a:xfrm>
            <a:off x="623392" y="692150"/>
            <a:ext cx="11233248" cy="6049218"/>
          </a:xfrm>
        </p:spPr>
        <p:txBody>
          <a:bodyPr>
            <a:normAutofit/>
          </a:bodyPr>
          <a:lstStyle/>
          <a:p>
            <a:pPr eaLnBrk="1" hangingPunct="1">
              <a:buFont typeface="Wingdings 2" panose="05020102010507070707" pitchFamily="18" charset="2"/>
              <a:buNone/>
            </a:pPr>
            <a:r>
              <a:rPr kumimoji="0" lang="en-US" altLang="zh-CN" sz="2400" b="1" dirty="0" smtClean="0">
                <a:solidFill>
                  <a:srgbClr val="000000"/>
                </a:solidFill>
                <a:latin typeface="宋体" panose="02010600030101010101" pitchFamily="2" charset="-122"/>
                <a:cs typeface="Courier New" panose="02070309020205020404" pitchFamily="49" charset="0"/>
              </a:rPr>
              <a:t>(</a:t>
            </a:r>
            <a:r>
              <a:rPr kumimoji="0" lang="zh-CN" altLang="en-US" sz="2400" b="1" dirty="0" smtClean="0">
                <a:solidFill>
                  <a:srgbClr val="000000"/>
                </a:solidFill>
                <a:latin typeface="宋体" panose="02010600030101010101" pitchFamily="2" charset="-122"/>
                <a:ea typeface="宋体" panose="02010600030101010101" pitchFamily="2" charset="-122"/>
              </a:rPr>
              <a:t>4</a:t>
            </a:r>
            <a:r>
              <a:rPr kumimoji="0" lang="en-US" altLang="zh-CN" sz="2400" b="1" dirty="0" smtClean="0">
                <a:solidFill>
                  <a:srgbClr val="000000"/>
                </a:solidFill>
                <a:latin typeface="宋体" panose="02010600030101010101" pitchFamily="2" charset="-122"/>
                <a:cs typeface="Courier New" panose="02070309020205020404" pitchFamily="49" charset="0"/>
              </a:rPr>
              <a:t>) </a:t>
            </a:r>
            <a:r>
              <a:rPr kumimoji="0" lang="zh-CN" altLang="en-US" sz="2400" b="1" dirty="0" smtClean="0">
                <a:solidFill>
                  <a:srgbClr val="FF0000"/>
                </a:solidFill>
                <a:latin typeface="宋体" panose="02010600030101010101" pitchFamily="2" charset="-122"/>
                <a:ea typeface="宋体" panose="02010600030101010101" pitchFamily="2" charset="-122"/>
                <a:cs typeface="Courier New" panose="02070309020205020404" pitchFamily="49" charset="0"/>
              </a:rPr>
              <a:t>确定换入变量</a:t>
            </a:r>
          </a:p>
          <a:p>
            <a:pPr marL="541338" indent="269875" eaLnBrk="1" hangingPunct="1"/>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在单纯形表中检查</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所在行的各系数</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α</a:t>
            </a:r>
            <a:r>
              <a:rPr kumimoji="0" lang="en-US" altLang="zh-CN" sz="2400" baseline="-30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lj</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(j=1,2,…</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。若所有</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α</a:t>
            </a:r>
            <a:r>
              <a:rPr kumimoji="0" lang="en-US" altLang="zh-CN" sz="24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lj</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541338" indent="0" eaLnBrk="1" hangingPunct="1">
              <a:buNone/>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则无可行解，停止计算。</a:t>
            </a:r>
            <a:endPar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541338" indent="269875" eaLnBrk="1" hangingPunct="1"/>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若存在</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α</a:t>
            </a:r>
            <a:r>
              <a:rPr kumimoji="0" lang="en-US" altLang="zh-CN" sz="2400" baseline="-25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lj</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  (j=1,2,…</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 </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则计算 </a:t>
            </a:r>
            <a:endPar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541338" indent="269875" eaLnBrk="1" hangingPunct="1"/>
            <a:endPar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541338" indent="269875" eaLnBrk="1" hangingPunct="1"/>
            <a:endPar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541338" indent="269875" eaLnBrk="1" hangingPunct="1"/>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按</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θ</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规则所对应的列的非基变量</a:t>
            </a:r>
            <a:r>
              <a:rPr kumimoji="0"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aseline="-25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为换入变量，</a:t>
            </a:r>
            <a:endPar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541338" indent="0" eaLnBrk="1" hangingPunct="1">
              <a:buNone/>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这样才能保持得到的对偶问题解仍为可行解。</a:t>
            </a:r>
            <a:endPar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α</a:t>
            </a:r>
            <a:r>
              <a:rPr kumimoji="0" lang="en-US" altLang="zh-CN" sz="2400" baseline="-30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lk</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为主元素，按原单纯形法</a:t>
            </a:r>
            <a:r>
              <a:rPr kumimoji="0"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在表中进行迭代运算</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，得到新的计算表。</a:t>
            </a:r>
          </a:p>
          <a:p>
            <a:pPr marL="541338" indent="263525" eaLnBrk="1" hangingPunct="1"/>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重复步骤</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endParaRPr kumimoji="0" lang="zh-CN" altLang="en-US" b="1" dirty="0" smtClean="0"/>
          </a:p>
          <a:p>
            <a:pPr eaLnBrk="1" hangingPunct="1"/>
            <a:endParaRPr kumimoji="0" lang="en-US" altLang="zh-CN" b="1" dirty="0" smtClean="0"/>
          </a:p>
          <a:p>
            <a:pPr eaLnBrk="1" hangingPunct="1"/>
            <a:endParaRPr kumimoji="0" lang="en-US" altLang="zh-CN" b="1" dirty="0" smtClean="0"/>
          </a:p>
          <a:p>
            <a:pPr eaLnBrk="1" hangingPunct="1"/>
            <a:endParaRPr kumimoji="0" lang="en-US" altLang="zh-CN" b="1" dirty="0" smtClean="0"/>
          </a:p>
          <a:p>
            <a:pPr eaLnBrk="1" hangingPunct="1"/>
            <a:endParaRPr kumimoji="0" lang="en-US" altLang="zh-CN" b="1" dirty="0" smtClean="0"/>
          </a:p>
          <a:p>
            <a:pPr eaLnBrk="1" hangingPunct="1"/>
            <a:endParaRPr kumimoji="0" lang="zh-CN" altLang="en-US" b="1" dirty="0" smtClean="0"/>
          </a:p>
        </p:txBody>
      </p:sp>
      <p:graphicFrame>
        <p:nvGraphicFramePr>
          <p:cNvPr id="32771" name="Object 3"/>
          <p:cNvGraphicFramePr>
            <a:graphicFrameLocks noChangeAspect="1"/>
          </p:cNvGraphicFramePr>
          <p:nvPr>
            <p:extLst>
              <p:ext uri="{D42A27DB-BD31-4B8C-83A1-F6EECF244321}">
                <p14:modId xmlns:p14="http://schemas.microsoft.com/office/powerpoint/2010/main" val="1641950640"/>
              </p:ext>
            </p:extLst>
          </p:nvPr>
        </p:nvGraphicFramePr>
        <p:xfrm>
          <a:off x="3719514" y="2926581"/>
          <a:ext cx="4148137" cy="1006475"/>
        </p:xfrm>
        <a:graphic>
          <a:graphicData uri="http://schemas.openxmlformats.org/presentationml/2006/ole">
            <mc:AlternateContent xmlns:mc="http://schemas.openxmlformats.org/markup-compatibility/2006">
              <mc:Choice xmlns:v="urn:schemas-microsoft-com:vml" Requires="v">
                <p:oleObj spid="_x0000_s48138" r:id="rId3" imgW="1829594" imgH="444693" progId="">
                  <p:embed/>
                </p:oleObj>
              </mc:Choice>
              <mc:Fallback>
                <p:oleObj r:id="rId3" imgW="1829594" imgH="444693"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4" y="2926581"/>
                        <a:ext cx="4148137"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9808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631504" y="352994"/>
            <a:ext cx="7772400" cy="699742"/>
          </a:xfrm>
        </p:spPr>
        <p:txBody>
          <a:bodyPr/>
          <a:lstStyle/>
          <a:p>
            <a:pPr eaLnBrk="1" hangingPunct="1"/>
            <a:r>
              <a:rPr lang="zh-CN" altLang="en-US" dirty="0">
                <a:latin typeface="宋体" panose="02010600030101010101" pitchFamily="2" charset="-122"/>
              </a:rPr>
              <a:t>例</a:t>
            </a:r>
            <a:r>
              <a:rPr lang="zh-CN" altLang="en-US" dirty="0"/>
              <a:t>6   </a:t>
            </a:r>
            <a:r>
              <a:rPr lang="zh-CN" altLang="en-US" dirty="0">
                <a:latin typeface="宋体" panose="02010600030101010101" pitchFamily="2" charset="-122"/>
              </a:rPr>
              <a:t>用对偶单纯形法</a:t>
            </a:r>
            <a:r>
              <a:rPr lang="zh-CN" altLang="en-US" dirty="0" smtClean="0">
                <a:latin typeface="宋体" panose="02010600030101010101" pitchFamily="2" charset="-122"/>
              </a:rPr>
              <a:t>求解</a:t>
            </a:r>
            <a:endParaRPr lang="zh-CN" altLang="en-US" dirty="0"/>
          </a:p>
        </p:txBody>
      </p:sp>
      <p:sp>
        <p:nvSpPr>
          <p:cNvPr id="33795" name="Rectangle 3"/>
          <p:cNvSpPr>
            <a:spLocks noGrp="1" noChangeArrowheads="1"/>
          </p:cNvSpPr>
          <p:nvPr>
            <p:ph idx="4294967295"/>
          </p:nvPr>
        </p:nvSpPr>
        <p:spPr>
          <a:xfrm>
            <a:off x="1271464" y="1124744"/>
            <a:ext cx="10513168" cy="4896644"/>
          </a:xfrm>
        </p:spPr>
        <p:txBody>
          <a:bodyPr>
            <a:normAutofit lnSpcReduction="10000"/>
          </a:bodyPr>
          <a:lstStyle/>
          <a:p>
            <a:pPr algn="l"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min ω=2x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p>
          <a:p>
            <a:pPr algn="l"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p>
          <a:p>
            <a:pPr algn="l"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p>
          <a:p>
            <a:pPr eaLnBrk="1" hangingPunct="1">
              <a:buFont typeface="Wingdings 2" panose="05020102010507070707" pitchFamily="18" charset="2"/>
              <a:buNone/>
            </a:pP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解  先将此问题化成下列形式，以便</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得到对偶问题的初始可行基 </a:t>
            </a:r>
          </a:p>
          <a:p>
            <a:pPr algn="l"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max  z=-2x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       </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p>
          <a:p>
            <a:pPr algn="l"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p>
          <a:p>
            <a:pPr algn="l" eaLnBrk="1" hangingPunct="1">
              <a:buFont typeface="Wingdings 2" panose="05020102010507070707" pitchFamily="18" charset="2"/>
              <a:buNone/>
            </a:pP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j=1,2,…,5</a:t>
            </a:r>
          </a:p>
          <a:p>
            <a:pPr algn="ctr" eaLnBrk="1" hangingPunct="1">
              <a:buFont typeface="Wingdings 2" panose="05020102010507070707" pitchFamily="18" charset="2"/>
              <a:buNone/>
            </a:pPr>
            <a:endParaRPr kumimoji="0" lang="en-US" altLang="zh-CN" b="1" dirty="0" smtClean="0">
              <a:latin typeface="宋体" panose="02010600030101010101" pitchFamily="2" charset="-122"/>
            </a:endParaRPr>
          </a:p>
        </p:txBody>
      </p:sp>
      <p:sp>
        <p:nvSpPr>
          <p:cNvPr id="33796" name="左大括号 1"/>
          <p:cNvSpPr>
            <a:spLocks/>
          </p:cNvSpPr>
          <p:nvPr/>
        </p:nvSpPr>
        <p:spPr bwMode="auto">
          <a:xfrm>
            <a:off x="1559273" y="1916832"/>
            <a:ext cx="144462" cy="1152525"/>
          </a:xfrm>
          <a:prstGeom prst="leftBrace">
            <a:avLst>
              <a:gd name="adj1" fmla="val 8347"/>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kumimoji="0" lang="zh-CN" altLang="en-US" sz="1800">
              <a:solidFill>
                <a:schemeClr val="tx1"/>
              </a:solidFill>
              <a:latin typeface="Arial" panose="020B0604020202020204" pitchFamily="34" charset="0"/>
            </a:endParaRPr>
          </a:p>
        </p:txBody>
      </p:sp>
      <p:sp>
        <p:nvSpPr>
          <p:cNvPr id="33797" name="左大括号 1"/>
          <p:cNvSpPr>
            <a:spLocks/>
          </p:cNvSpPr>
          <p:nvPr/>
        </p:nvSpPr>
        <p:spPr bwMode="auto">
          <a:xfrm>
            <a:off x="1379091" y="4616450"/>
            <a:ext cx="360363" cy="1404938"/>
          </a:xfrm>
          <a:prstGeom prst="leftBrace">
            <a:avLst>
              <a:gd name="adj1" fmla="val 8339"/>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kumimoji="0" lang="zh-CN" alt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21310456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424114" y="620713"/>
            <a:ext cx="7024687" cy="1143000"/>
          </a:xfrm>
        </p:spPr>
        <p:txBody>
          <a:bodyPr/>
          <a:lstStyle/>
          <a:p>
            <a:pPr eaLnBrk="1" hangingPunct="1"/>
            <a:r>
              <a:rPr lang="zh-CN" altLang="en-US"/>
              <a:t>例6的初始单纯形表，见表2-6。</a:t>
            </a:r>
            <a:r>
              <a:rPr kumimoji="0" lang="zh-CN" altLang="en-US" b="1" smtClean="0"/>
              <a:t> </a:t>
            </a:r>
          </a:p>
        </p:txBody>
      </p:sp>
      <p:graphicFrame>
        <p:nvGraphicFramePr>
          <p:cNvPr id="34819" name="Object 3"/>
          <p:cNvGraphicFramePr>
            <a:graphicFrameLocks noGrp="1" noChangeAspect="1"/>
          </p:cNvGraphicFramePr>
          <p:nvPr>
            <p:ph idx="4294967295"/>
          </p:nvPr>
        </p:nvGraphicFramePr>
        <p:xfrm>
          <a:off x="2566989" y="2133600"/>
          <a:ext cx="6745287" cy="2370138"/>
        </p:xfrm>
        <a:graphic>
          <a:graphicData uri="http://schemas.openxmlformats.org/presentationml/2006/ole">
            <mc:AlternateContent xmlns:mc="http://schemas.openxmlformats.org/markup-compatibility/2006">
              <mc:Choice xmlns:v="urn:schemas-microsoft-com:vml" Requires="v">
                <p:oleObj spid="_x0000_s49161" r:id="rId3" imgW="3030896" imgH="1065698" progId="Word.Document.8">
                  <p:embed/>
                </p:oleObj>
              </mc:Choice>
              <mc:Fallback>
                <p:oleObj r:id="rId3" imgW="3030896" imgH="1065698" progId="Word.Document.8">
                  <p:embed/>
                  <p:pic>
                    <p:nvPicPr>
                      <p:cNvPr id="0" name="Picture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9" y="2133600"/>
                        <a:ext cx="6745287" cy="237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0" name="Rectangle 4"/>
          <p:cNvSpPr>
            <a:spLocks noChangeArrowheads="1"/>
          </p:cNvSpPr>
          <p:nvPr/>
        </p:nvSpPr>
        <p:spPr bwMode="auto">
          <a:xfrm>
            <a:off x="1487488" y="4725144"/>
            <a:ext cx="95770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eaLnBrk="1" hangingPunct="1">
              <a:lnSpc>
                <a:spcPct val="150000"/>
              </a:lnSpc>
              <a:spcBef>
                <a:spcPct val="0"/>
              </a:spcBef>
              <a:buClrTx/>
              <a:buSzTx/>
              <a:buFont typeface="Arial" panose="020B0604020202020204" pitchFamily="34" charset="0"/>
              <a:buNone/>
            </a:pPr>
            <a:r>
              <a:rPr kumimoji="0"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从表</a:t>
            </a:r>
            <a:r>
              <a:rPr kumimoji="0"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2-6</a:t>
            </a:r>
            <a:r>
              <a:rPr kumimoji="0"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看到，检验数行对应的对偶问题的解是可行解</a:t>
            </a:r>
            <a:r>
              <a:rPr kumimoji="0" lang="zh-CN" altLang="en-US"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ct val="0"/>
              </a:spcBef>
              <a:buClrTx/>
              <a:buSzTx/>
              <a:buFont typeface="Arial" panose="020B0604020202020204" pitchFamily="34" charset="0"/>
              <a:buNone/>
            </a:pPr>
            <a:r>
              <a:rPr kumimoji="0" lang="zh-CN" altLang="en-US"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a:t>
            </a:r>
            <a:r>
              <a:rPr kumimoji="0"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列数字为负，故需进行迭代运算。 </a:t>
            </a:r>
          </a:p>
        </p:txBody>
      </p:sp>
    </p:spTree>
    <p:extLst>
      <p:ext uri="{BB962C8B-B14F-4D97-AF65-F5344CB8AC3E}">
        <p14:creationId xmlns:p14="http://schemas.microsoft.com/office/powerpoint/2010/main" val="33790214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24114" y="333375"/>
            <a:ext cx="7024687" cy="1143000"/>
          </a:xfrm>
        </p:spPr>
        <p:txBody>
          <a:bodyPr/>
          <a:lstStyle/>
          <a:p>
            <a:pPr eaLnBrk="1" hangingPunct="1"/>
            <a:r>
              <a:rPr lang="zh-CN" altLang="en-US" sz="3600" dirty="0">
                <a:solidFill>
                  <a:srgbClr val="000000"/>
                </a:solidFill>
                <a:latin typeface="宋体" panose="02010600030101010101" pitchFamily="2" charset="-122"/>
              </a:rPr>
              <a:t>换出变量的确定：</a:t>
            </a:r>
          </a:p>
        </p:txBody>
      </p:sp>
      <p:sp>
        <p:nvSpPr>
          <p:cNvPr id="35843" name="Rectangle 3"/>
          <p:cNvSpPr>
            <a:spLocks noGrp="1" noChangeArrowheads="1"/>
          </p:cNvSpPr>
          <p:nvPr>
            <p:ph idx="4294967295"/>
          </p:nvPr>
        </p:nvSpPr>
        <p:spPr>
          <a:xfrm>
            <a:off x="1703512" y="1844824"/>
            <a:ext cx="9574832" cy="4343400"/>
          </a:xfrm>
        </p:spPr>
        <p:txBody>
          <a:bodyPr/>
          <a:lstStyle/>
          <a:p>
            <a:pPr algn="just" eaLnBrk="1" hangingPunct="1"/>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按上述对偶单纯形法计算步骤</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即按</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min</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baseline="-30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baseline="-30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对应的基变量</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为换出变量。计算</a:t>
            </a:r>
          </a:p>
          <a:p>
            <a:pPr algn="ctr" eaLnBrk="1" hangingPunct="1"/>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min(-3,-4)=-4</a:t>
            </a:r>
          </a:p>
          <a:p>
            <a:pPr eaLnBrk="1" hangingPunct="1"/>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故</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为换出变量。 </a:t>
            </a:r>
          </a:p>
          <a:p>
            <a:pPr algn="ctr" eaLnBrk="1" hangingPunct="1"/>
            <a:endParaRPr kumimoji="0" lang="en-US" altLang="zh-CN" b="1" dirty="0" smtClean="0">
              <a:latin typeface="宋体" panose="02010600030101010101" pitchFamily="2" charset="-122"/>
            </a:endParaRPr>
          </a:p>
        </p:txBody>
      </p:sp>
    </p:spTree>
    <p:extLst>
      <p:ext uri="{BB962C8B-B14F-4D97-AF65-F5344CB8AC3E}">
        <p14:creationId xmlns:p14="http://schemas.microsoft.com/office/powerpoint/2010/main" val="15398224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3"/>
          <p:cNvGraphicFramePr>
            <a:graphicFrameLocks noGrp="1" noChangeAspect="1"/>
          </p:cNvGraphicFramePr>
          <p:nvPr>
            <p:ph idx="4294967295"/>
          </p:nvPr>
        </p:nvGraphicFramePr>
        <p:xfrm>
          <a:off x="2565400" y="2133600"/>
          <a:ext cx="6705600" cy="2349500"/>
        </p:xfrm>
        <a:graphic>
          <a:graphicData uri="http://schemas.openxmlformats.org/presentationml/2006/ole">
            <mc:AlternateContent xmlns:mc="http://schemas.openxmlformats.org/markup-compatibility/2006">
              <mc:Choice xmlns:v="urn:schemas-microsoft-com:vml" Requires="v">
                <p:oleObj spid="_x0000_s50184" r:id="rId3" imgW="3030896" imgH="1065698" progId="Word.Document.8">
                  <p:embed/>
                </p:oleObj>
              </mc:Choice>
              <mc:Fallback>
                <p:oleObj r:id="rId3" imgW="3030896" imgH="1065698" progId="Word.Document.8">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2133600"/>
                        <a:ext cx="6705600" cy="234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7" name="矩形 2"/>
          <p:cNvSpPr>
            <a:spLocks noChangeArrowheads="1"/>
          </p:cNvSpPr>
          <p:nvPr/>
        </p:nvSpPr>
        <p:spPr bwMode="auto">
          <a:xfrm>
            <a:off x="2711450" y="3357564"/>
            <a:ext cx="6408738" cy="358775"/>
          </a:xfrm>
          <a:prstGeom prst="rect">
            <a:avLst/>
          </a:prstGeom>
          <a:solidFill>
            <a:srgbClr val="00B0F0">
              <a:alpha val="49019"/>
            </a:srgbClr>
          </a:solidFill>
          <a:ln w="15875">
            <a:solidFill>
              <a:schemeClr val="bg1"/>
            </a:solidFill>
            <a:miter lim="800000"/>
            <a:headEnd/>
            <a:tailEnd/>
          </a:ln>
        </p:spPr>
        <p:txBody>
          <a:bodyPr lIns="90170" tIns="46990" rIns="90170" bIns="46990" anchor="ct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kumimoji="0" lang="zh-CN" altLang="en-US" sz="1800">
              <a:solidFill>
                <a:srgbClr val="FFFFFF"/>
              </a:solidFill>
              <a:latin typeface="Arial" panose="020B0604020202020204" pitchFamily="34" charset="0"/>
            </a:endParaRPr>
          </a:p>
        </p:txBody>
      </p:sp>
    </p:spTree>
    <p:extLst>
      <p:ext uri="{BB962C8B-B14F-4D97-AF65-F5344CB8AC3E}">
        <p14:creationId xmlns:p14="http://schemas.microsoft.com/office/powerpoint/2010/main" val="3874086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cxnSp>
        <p:nvCxnSpPr>
          <p:cNvPr id="9" name="直接连接符 8"/>
          <p:cNvCxnSpPr/>
          <p:nvPr/>
        </p:nvCxnSpPr>
        <p:spPr>
          <a:xfrm>
            <a:off x="5915980" y="1586905"/>
            <a:ext cx="0" cy="433965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840F37F5-AFE9-4485-9ED8-FE1DC929439E}"/>
              </a:ext>
            </a:extLst>
          </p:cNvPr>
          <p:cNvGrpSpPr/>
          <p:nvPr/>
        </p:nvGrpSpPr>
        <p:grpSpPr>
          <a:xfrm>
            <a:off x="47329" y="1340768"/>
            <a:ext cx="6660311" cy="2622402"/>
            <a:chOff x="-161964" y="3215368"/>
            <a:chExt cx="5108672" cy="2239584"/>
          </a:xfrm>
        </p:grpSpPr>
        <p:sp>
          <p:nvSpPr>
            <p:cNvPr id="15" name="矩形 14">
              <a:extLst>
                <a:ext uri="{FF2B5EF4-FFF2-40B4-BE49-F238E27FC236}">
                  <a16:creationId xmlns:a16="http://schemas.microsoft.com/office/drawing/2014/main" id="{C6F9A27A-9474-45B5-9619-1CCA9DEAAD64}"/>
                </a:ext>
              </a:extLst>
            </p:cNvPr>
            <p:cNvSpPr/>
            <p:nvPr/>
          </p:nvSpPr>
          <p:spPr>
            <a:xfrm>
              <a:off x="89290" y="3215368"/>
              <a:ext cx="4236062" cy="551980"/>
            </a:xfrm>
            <a:prstGeom prst="rect">
              <a:avLst/>
            </a:prstGeom>
          </p:spPr>
          <p:txBody>
            <a:bodyPr wrap="none">
              <a:spAutoFit/>
            </a:bodyPr>
            <a:lstStyle/>
            <a:p>
              <a:pPr algn="ctr">
                <a:lnSpc>
                  <a:spcPct val="150000"/>
                </a:lnSpc>
              </a:pPr>
              <a:r>
                <a:rPr lang="en-US" altLang="zh-CN" sz="2400" b="1" dirty="0">
                  <a:latin typeface="微软雅黑" panose="020B0503020204020204" pitchFamily="34" charset="-122"/>
                  <a:ea typeface="微软雅黑" panose="020B0503020204020204" pitchFamily="34" charset="-122"/>
                </a:rPr>
                <a:t>LP</a:t>
              </a:r>
              <a:r>
                <a:rPr lang="zh-CN" altLang="en-US" sz="2400" b="1" dirty="0">
                  <a:latin typeface="微软雅黑" panose="020B0503020204020204" pitchFamily="34" charset="-122"/>
                  <a:ea typeface="微软雅黑" panose="020B0503020204020204" pitchFamily="34" charset="-122"/>
                </a:rPr>
                <a:t>问题： </a:t>
              </a:r>
              <a:r>
                <a:rPr lang="en-US" altLang="zh-CN" sz="2400" dirty="0">
                  <a:solidFill>
                    <a:srgbClr val="5F5F5F"/>
                  </a:solidFill>
                  <a:latin typeface="微软雅黑" panose="020B0503020204020204" pitchFamily="34" charset="-122"/>
                  <a:ea typeface="微软雅黑" panose="020B0503020204020204" pitchFamily="34" charset="-122"/>
                </a:rPr>
                <a:t>max z=c</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en-US" altLang="zh-CN" sz="2400" dirty="0">
                  <a:solidFill>
                    <a:srgbClr val="5F5F5F"/>
                  </a:solidFill>
                  <a:latin typeface="微软雅黑" panose="020B0503020204020204" pitchFamily="34" charset="-122"/>
                  <a:ea typeface="微软雅黑" panose="020B0503020204020204" pitchFamily="34" charset="-122"/>
                </a:rPr>
                <a:t>+c</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en-US" altLang="zh-CN" sz="2400" dirty="0">
                  <a:solidFill>
                    <a:srgbClr val="5F5F5F"/>
                  </a:solidFill>
                  <a:latin typeface="微软雅黑" panose="020B0503020204020204" pitchFamily="34" charset="-122"/>
                  <a:ea typeface="微软雅黑" panose="020B0503020204020204" pitchFamily="34" charset="-122"/>
                </a:rPr>
                <a:t>+…+ </a:t>
              </a:r>
              <a:r>
                <a:rPr lang="en-US" altLang="zh-CN" sz="2400" dirty="0" err="1">
                  <a:solidFill>
                    <a:srgbClr val="5F5F5F"/>
                  </a:solidFill>
                  <a:latin typeface="微软雅黑" panose="020B0503020204020204" pitchFamily="34" charset="-122"/>
                  <a:ea typeface="微软雅黑" panose="020B0503020204020204" pitchFamily="34" charset="-122"/>
                </a:rPr>
                <a:t>c</a:t>
              </a:r>
              <a:r>
                <a:rPr lang="en-US" altLang="zh-CN" sz="2400" baseline="-25000" dirty="0" err="1">
                  <a:solidFill>
                    <a:srgbClr val="5F5F5F"/>
                  </a:solidFill>
                  <a:latin typeface="微软雅黑" panose="020B0503020204020204" pitchFamily="34" charset="-122"/>
                  <a:ea typeface="微软雅黑" panose="020B0503020204020204" pitchFamily="34" charset="-122"/>
                </a:rPr>
                <a:t>n</a:t>
              </a:r>
              <a:r>
                <a:rPr lang="en-US" altLang="zh-CN" sz="2400" dirty="0" err="1">
                  <a:solidFill>
                    <a:srgbClr val="5F5F5F"/>
                  </a:solidFill>
                  <a:latin typeface="微软雅黑" panose="020B0503020204020204" pitchFamily="34" charset="-122"/>
                  <a:ea typeface="微软雅黑" panose="020B0503020204020204" pitchFamily="34" charset="-122"/>
                </a:rPr>
                <a:t>x</a:t>
              </a:r>
              <a:r>
                <a:rPr lang="en-US" altLang="zh-CN" sz="2400" baseline="-25000" dirty="0" err="1">
                  <a:solidFill>
                    <a:srgbClr val="5F5F5F"/>
                  </a:solidFill>
                  <a:latin typeface="微软雅黑" panose="020B0503020204020204" pitchFamily="34" charset="-122"/>
                  <a:ea typeface="微软雅黑" panose="020B0503020204020204" pitchFamily="34" charset="-122"/>
                </a:rPr>
                <a:t>n</a:t>
              </a:r>
              <a:endParaRPr lang="zh-CN" altLang="en-US" sz="2400" dirty="0">
                <a:solidFill>
                  <a:srgbClr val="5F5F5F"/>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A1086681-DAF1-4B00-8F16-BA6CF37FDFD9}"/>
                </a:ext>
              </a:extLst>
            </p:cNvPr>
            <p:cNvGrpSpPr/>
            <p:nvPr/>
          </p:nvGrpSpPr>
          <p:grpSpPr>
            <a:xfrm>
              <a:off x="-161964" y="3574039"/>
              <a:ext cx="5108672" cy="1880913"/>
              <a:chOff x="178339" y="3637814"/>
              <a:chExt cx="5108672" cy="1880913"/>
            </a:xfrm>
          </p:grpSpPr>
          <p:sp>
            <p:nvSpPr>
              <p:cNvPr id="17" name="矩形 16">
                <a:extLst>
                  <a:ext uri="{FF2B5EF4-FFF2-40B4-BE49-F238E27FC236}">
                    <a16:creationId xmlns:a16="http://schemas.microsoft.com/office/drawing/2014/main" id="{1D52B81A-19C0-45A6-9DEC-39DFC0E26A42}"/>
                  </a:ext>
                </a:extLst>
              </p:cNvPr>
              <p:cNvSpPr/>
              <p:nvPr/>
            </p:nvSpPr>
            <p:spPr>
              <a:xfrm>
                <a:off x="985672" y="3637814"/>
                <a:ext cx="4137517" cy="1025105"/>
              </a:xfrm>
              <a:prstGeom prst="rect">
                <a:avLst/>
              </a:prstGeom>
            </p:spPr>
            <p:txBody>
              <a:bodyPr wrap="square">
                <a:spAutoFit/>
              </a:bodyPr>
              <a:lstStyle/>
              <a:p>
                <a:pPr>
                  <a:lnSpc>
                    <a:spcPct val="150000"/>
                  </a:lnSpc>
                </a:pPr>
                <a:r>
                  <a:rPr lang="en-US" altLang="zh-CN" sz="2400" dirty="0">
                    <a:solidFill>
                      <a:srgbClr val="5F5F5F"/>
                    </a:solidFill>
                    <a:latin typeface="微软雅黑" panose="020B0503020204020204" pitchFamily="34" charset="-122"/>
                    <a:ea typeface="微软雅黑" panose="020B0503020204020204" pitchFamily="34" charset="-122"/>
                  </a:rPr>
                  <a:t>a</a:t>
                </a:r>
                <a:r>
                  <a:rPr lang="en-US" altLang="zh-CN" sz="2400" baseline="-25000" dirty="0">
                    <a:solidFill>
                      <a:srgbClr val="5F5F5F"/>
                    </a:solidFill>
                    <a:latin typeface="微软雅黑" panose="020B0503020204020204" pitchFamily="34" charset="-122"/>
                    <a:ea typeface="微软雅黑" panose="020B0503020204020204" pitchFamily="34" charset="-122"/>
                  </a:rPr>
                  <a:t>11</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en-US" altLang="zh-CN" sz="2400" dirty="0">
                    <a:solidFill>
                      <a:srgbClr val="5F5F5F"/>
                    </a:solidFill>
                    <a:latin typeface="微软雅黑" panose="020B0503020204020204" pitchFamily="34" charset="-122"/>
                    <a:ea typeface="微软雅黑" panose="020B0503020204020204" pitchFamily="34" charset="-122"/>
                  </a:rPr>
                  <a:t>+a</a:t>
                </a:r>
                <a:r>
                  <a:rPr lang="en-US" altLang="zh-CN" sz="2400" baseline="-25000" dirty="0">
                    <a:solidFill>
                      <a:srgbClr val="5F5F5F"/>
                    </a:solidFill>
                    <a:latin typeface="微软雅黑" panose="020B0503020204020204" pitchFamily="34" charset="-122"/>
                    <a:ea typeface="微软雅黑" panose="020B0503020204020204" pitchFamily="34" charset="-122"/>
                  </a:rPr>
                  <a:t>12</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en-US" altLang="zh-CN" sz="2400" dirty="0">
                    <a:solidFill>
                      <a:srgbClr val="5F5F5F"/>
                    </a:solidFill>
                    <a:latin typeface="微软雅黑" panose="020B0503020204020204" pitchFamily="34" charset="-122"/>
                    <a:ea typeface="微软雅黑" panose="020B0503020204020204" pitchFamily="34" charset="-122"/>
                  </a:rPr>
                  <a:t>+…+ a</a:t>
                </a:r>
                <a:r>
                  <a:rPr lang="en-US" altLang="zh-CN" sz="2400" baseline="-25000" dirty="0">
                    <a:solidFill>
                      <a:srgbClr val="5F5F5F"/>
                    </a:solidFill>
                    <a:latin typeface="微软雅黑" panose="020B0503020204020204" pitchFamily="34" charset="-122"/>
                    <a:ea typeface="微软雅黑" panose="020B0503020204020204" pitchFamily="34" charset="-122"/>
                  </a:rPr>
                  <a:t>1n</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n </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a:solidFill>
                      <a:srgbClr val="5F5F5F"/>
                    </a:solidFill>
                    <a:latin typeface="微软雅黑" panose="020B0503020204020204" pitchFamily="34" charset="-122"/>
                    <a:ea typeface="微软雅黑" panose="020B0503020204020204" pitchFamily="34" charset="-122"/>
                  </a:rPr>
                  <a:t>b</a:t>
                </a:r>
                <a:r>
                  <a:rPr lang="en-US" altLang="zh-CN" sz="2400" baseline="-25000" dirty="0">
                    <a:solidFill>
                      <a:srgbClr val="5F5F5F"/>
                    </a:solidFill>
                    <a:latin typeface="微软雅黑" panose="020B0503020204020204" pitchFamily="34" charset="-122"/>
                    <a:ea typeface="微软雅黑" panose="020B0503020204020204" pitchFamily="34" charset="-122"/>
                  </a:rPr>
                  <a:t>1</a:t>
                </a:r>
              </a:p>
              <a:p>
                <a:pPr>
                  <a:lnSpc>
                    <a:spcPct val="150000"/>
                  </a:lnSpc>
                </a:pPr>
                <a:r>
                  <a:rPr lang="en-US" altLang="zh-CN" sz="2400" dirty="0">
                    <a:solidFill>
                      <a:srgbClr val="5F5F5F"/>
                    </a:solidFill>
                    <a:latin typeface="微软雅黑" panose="020B0503020204020204" pitchFamily="34" charset="-122"/>
                    <a:ea typeface="微软雅黑" panose="020B0503020204020204" pitchFamily="34" charset="-122"/>
                  </a:rPr>
                  <a:t>……</a:t>
                </a:r>
              </a:p>
            </p:txBody>
          </p:sp>
          <p:grpSp>
            <p:nvGrpSpPr>
              <p:cNvPr id="18" name="组合 17">
                <a:extLst>
                  <a:ext uri="{FF2B5EF4-FFF2-40B4-BE49-F238E27FC236}">
                    <a16:creationId xmlns:a16="http://schemas.microsoft.com/office/drawing/2014/main" id="{A955B9C4-784F-4978-B841-1669668CED1D}"/>
                  </a:ext>
                </a:extLst>
              </p:cNvPr>
              <p:cNvGrpSpPr/>
              <p:nvPr/>
            </p:nvGrpSpPr>
            <p:grpSpPr>
              <a:xfrm>
                <a:off x="178339" y="3998366"/>
                <a:ext cx="796830" cy="1474488"/>
                <a:chOff x="3473247" y="4849720"/>
                <a:chExt cx="796830" cy="605250"/>
              </a:xfrm>
            </p:grpSpPr>
            <p:sp>
              <p:nvSpPr>
                <p:cNvPr id="24" name="文本框 23">
                  <a:extLst>
                    <a:ext uri="{FF2B5EF4-FFF2-40B4-BE49-F238E27FC236}">
                      <a16:creationId xmlns:a16="http://schemas.microsoft.com/office/drawing/2014/main" id="{5FACE041-989E-46C2-88D1-FC7BD534A08E}"/>
                    </a:ext>
                  </a:extLst>
                </p:cNvPr>
                <p:cNvSpPr txBox="1"/>
                <p:nvPr/>
              </p:nvSpPr>
              <p:spPr>
                <a:xfrm>
                  <a:off x="3473247" y="5005608"/>
                  <a:ext cx="796830" cy="232265"/>
                </a:xfrm>
                <a:prstGeom prst="rect">
                  <a:avLst/>
                </a:prstGeom>
                <a:noFill/>
              </p:spPr>
              <p:txBody>
                <a:bodyPr wrap="square" rtlCol="0">
                  <a:spAutoFit/>
                </a:bodyPr>
                <a:lstStyle/>
                <a:p>
                  <a:pPr algn="ctr">
                    <a:lnSpc>
                      <a:spcPct val="150000"/>
                    </a:lnSpc>
                  </a:pPr>
                  <a:r>
                    <a:rPr lang="en-US" altLang="zh-CN" sz="2800" i="1" dirty="0" err="1">
                      <a:solidFill>
                        <a:srgbClr val="5F5F5F"/>
                      </a:solidFill>
                      <a:latin typeface="微软雅黑" panose="020B0503020204020204" pitchFamily="34" charset="-122"/>
                      <a:ea typeface="微软雅黑" panose="020B0503020204020204" pitchFamily="34" charset="-122"/>
                    </a:rPr>
                    <a:t>s.t.</a:t>
                  </a:r>
                  <a:endParaRPr lang="zh-CN" altLang="en-US" sz="2800" i="1" dirty="0">
                    <a:solidFill>
                      <a:srgbClr val="5F5F5F"/>
                    </a:solidFill>
                    <a:latin typeface="微软雅黑" panose="020B0503020204020204" pitchFamily="34" charset="-122"/>
                    <a:ea typeface="微软雅黑" panose="020B0503020204020204" pitchFamily="34" charset="-122"/>
                  </a:endParaRPr>
                </a:p>
              </p:txBody>
            </p:sp>
            <p:sp>
              <p:nvSpPr>
                <p:cNvPr id="25" name="左大括号 24">
                  <a:extLst>
                    <a:ext uri="{FF2B5EF4-FFF2-40B4-BE49-F238E27FC236}">
                      <a16:creationId xmlns:a16="http://schemas.microsoft.com/office/drawing/2014/main" id="{D5EE3BB7-DC19-4207-B61F-82920FFCD1F2}"/>
                    </a:ext>
                  </a:extLst>
                </p:cNvPr>
                <p:cNvSpPr/>
                <p:nvPr/>
              </p:nvSpPr>
              <p:spPr>
                <a:xfrm>
                  <a:off x="4114526" y="4849720"/>
                  <a:ext cx="83093" cy="6052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5F5F5F"/>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C472E4AF-1584-4749-A8E2-92ABD2AD1A32}"/>
                  </a:ext>
                </a:extLst>
              </p:cNvPr>
              <p:cNvSpPr/>
              <p:nvPr/>
            </p:nvSpPr>
            <p:spPr>
              <a:xfrm>
                <a:off x="985672" y="5022493"/>
                <a:ext cx="3931094" cy="496234"/>
              </a:xfrm>
              <a:prstGeom prst="rect">
                <a:avLst/>
              </a:prstGeom>
            </p:spPr>
            <p:txBody>
              <a:bodyPr wrap="square">
                <a:spAutoFit/>
              </a:bodyPr>
              <a:lstStyle/>
              <a:p>
                <a:pPr>
                  <a:lnSpc>
                    <a:spcPct val="150000"/>
                  </a:lnSpc>
                </a:pP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a:solidFill>
                      <a:srgbClr val="5F5F5F"/>
                    </a:solidFill>
                    <a:latin typeface="微软雅黑" panose="020B0503020204020204" pitchFamily="34" charset="-122"/>
                    <a:ea typeface="微软雅黑" panose="020B0503020204020204" pitchFamily="34" charset="-122"/>
                  </a:rPr>
                  <a:t>……</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err="1">
                    <a:solidFill>
                      <a:srgbClr val="5F5F5F"/>
                    </a:solidFill>
                    <a:latin typeface="微软雅黑" panose="020B0503020204020204" pitchFamily="34" charset="-122"/>
                    <a:ea typeface="微软雅黑" panose="020B0503020204020204" pitchFamily="34" charset="-122"/>
                  </a:rPr>
                  <a:t>x</a:t>
                </a:r>
                <a:r>
                  <a:rPr lang="en-US" altLang="zh-CN" sz="2400" baseline="-25000" dirty="0" err="1">
                    <a:solidFill>
                      <a:srgbClr val="5F5F5F"/>
                    </a:solidFill>
                    <a:latin typeface="微软雅黑" panose="020B0503020204020204" pitchFamily="34" charset="-122"/>
                    <a:ea typeface="微软雅黑" panose="020B0503020204020204" pitchFamily="34" charset="-122"/>
                  </a:rPr>
                  <a:t>n</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a:solidFill>
                      <a:srgbClr val="5F5F5F"/>
                    </a:solidFill>
                    <a:latin typeface="微软雅黑" panose="020B0503020204020204" pitchFamily="34" charset="-122"/>
                    <a:ea typeface="微软雅黑" panose="020B0503020204020204" pitchFamily="34" charset="-122"/>
                  </a:rPr>
                  <a:t>0</a:t>
                </a:r>
              </a:p>
            </p:txBody>
          </p:sp>
          <p:sp>
            <p:nvSpPr>
              <p:cNvPr id="22" name="矩形 21">
                <a:extLst>
                  <a:ext uri="{FF2B5EF4-FFF2-40B4-BE49-F238E27FC236}">
                    <a16:creationId xmlns:a16="http://schemas.microsoft.com/office/drawing/2014/main" id="{2060CC71-1F24-4D7C-A1F6-AB74CA78135A}"/>
                  </a:ext>
                </a:extLst>
              </p:cNvPr>
              <p:cNvSpPr/>
              <p:nvPr/>
            </p:nvSpPr>
            <p:spPr>
              <a:xfrm>
                <a:off x="985672" y="4599962"/>
                <a:ext cx="4301339" cy="496234"/>
              </a:xfrm>
              <a:prstGeom prst="rect">
                <a:avLst/>
              </a:prstGeom>
            </p:spPr>
            <p:txBody>
              <a:bodyPr wrap="square">
                <a:spAutoFit/>
              </a:bodyPr>
              <a:lstStyle/>
              <a:p>
                <a:pPr>
                  <a:lnSpc>
                    <a:spcPct val="150000"/>
                  </a:lnSpc>
                </a:pPr>
                <a:r>
                  <a:rPr lang="en-US" altLang="zh-CN" sz="2400" dirty="0">
                    <a:solidFill>
                      <a:srgbClr val="5F5F5F"/>
                    </a:solidFill>
                    <a:latin typeface="微软雅黑" panose="020B0503020204020204" pitchFamily="34" charset="-122"/>
                    <a:ea typeface="微软雅黑" panose="020B0503020204020204" pitchFamily="34" charset="-122"/>
                  </a:rPr>
                  <a:t>a</a:t>
                </a:r>
                <a:r>
                  <a:rPr lang="en-US" altLang="zh-CN" sz="2400" baseline="-25000" dirty="0">
                    <a:solidFill>
                      <a:srgbClr val="5F5F5F"/>
                    </a:solidFill>
                    <a:latin typeface="微软雅黑" panose="020B0503020204020204" pitchFamily="34" charset="-122"/>
                    <a:ea typeface="微软雅黑" panose="020B0503020204020204" pitchFamily="34" charset="-122"/>
                  </a:rPr>
                  <a:t>m1</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1</a:t>
                </a:r>
                <a:r>
                  <a:rPr lang="en-US" altLang="zh-CN" sz="2400" dirty="0">
                    <a:solidFill>
                      <a:srgbClr val="5F5F5F"/>
                    </a:solidFill>
                    <a:latin typeface="微软雅黑" panose="020B0503020204020204" pitchFamily="34" charset="-122"/>
                    <a:ea typeface="微软雅黑" panose="020B0503020204020204" pitchFamily="34" charset="-122"/>
                  </a:rPr>
                  <a:t>+a</a:t>
                </a:r>
                <a:r>
                  <a:rPr lang="en-US" altLang="zh-CN" sz="2400" baseline="-25000" dirty="0">
                    <a:solidFill>
                      <a:srgbClr val="5F5F5F"/>
                    </a:solidFill>
                    <a:latin typeface="微软雅黑" panose="020B0503020204020204" pitchFamily="34" charset="-122"/>
                    <a:ea typeface="微软雅黑" panose="020B0503020204020204" pitchFamily="34" charset="-122"/>
                  </a:rPr>
                  <a:t>m2</a:t>
                </a:r>
                <a:r>
                  <a:rPr lang="en-US" altLang="zh-CN" sz="2400" dirty="0">
                    <a:solidFill>
                      <a:srgbClr val="5F5F5F"/>
                    </a:solidFill>
                    <a:latin typeface="微软雅黑" panose="020B0503020204020204" pitchFamily="34" charset="-122"/>
                    <a:ea typeface="微软雅黑" panose="020B0503020204020204" pitchFamily="34" charset="-122"/>
                  </a:rPr>
                  <a:t>x</a:t>
                </a:r>
                <a:r>
                  <a:rPr lang="en-US" altLang="zh-CN" sz="2400" baseline="-25000" dirty="0">
                    <a:solidFill>
                      <a:srgbClr val="5F5F5F"/>
                    </a:solidFill>
                    <a:latin typeface="微软雅黑" panose="020B0503020204020204" pitchFamily="34" charset="-122"/>
                    <a:ea typeface="微软雅黑" panose="020B0503020204020204" pitchFamily="34" charset="-122"/>
                  </a:rPr>
                  <a:t>2</a:t>
                </a:r>
                <a:r>
                  <a:rPr lang="en-US" altLang="zh-CN" sz="2400" dirty="0">
                    <a:solidFill>
                      <a:srgbClr val="5F5F5F"/>
                    </a:solidFill>
                    <a:latin typeface="微软雅黑" panose="020B0503020204020204" pitchFamily="34" charset="-122"/>
                    <a:ea typeface="微软雅黑" panose="020B0503020204020204" pitchFamily="34" charset="-122"/>
                  </a:rPr>
                  <a:t>+…+ </a:t>
                </a:r>
                <a:r>
                  <a:rPr lang="en-US" altLang="zh-CN" sz="2400" dirty="0" err="1">
                    <a:solidFill>
                      <a:srgbClr val="5F5F5F"/>
                    </a:solidFill>
                    <a:latin typeface="微软雅黑" panose="020B0503020204020204" pitchFamily="34" charset="-122"/>
                    <a:ea typeface="微软雅黑" panose="020B0503020204020204" pitchFamily="34" charset="-122"/>
                  </a:rPr>
                  <a:t>a</a:t>
                </a:r>
                <a:r>
                  <a:rPr lang="en-US" altLang="zh-CN" sz="2400" baseline="-25000" dirty="0" err="1">
                    <a:solidFill>
                      <a:srgbClr val="5F5F5F"/>
                    </a:solidFill>
                    <a:latin typeface="微软雅黑" panose="020B0503020204020204" pitchFamily="34" charset="-122"/>
                    <a:ea typeface="微软雅黑" panose="020B0503020204020204" pitchFamily="34" charset="-122"/>
                  </a:rPr>
                  <a:t>mn</a:t>
                </a:r>
                <a:r>
                  <a:rPr lang="en-US" altLang="zh-CN" sz="2400" dirty="0" err="1">
                    <a:solidFill>
                      <a:srgbClr val="5F5F5F"/>
                    </a:solidFill>
                    <a:latin typeface="微软雅黑" panose="020B0503020204020204" pitchFamily="34" charset="-122"/>
                    <a:ea typeface="微软雅黑" panose="020B0503020204020204" pitchFamily="34" charset="-122"/>
                  </a:rPr>
                  <a:t>x</a:t>
                </a:r>
                <a:r>
                  <a:rPr lang="en-US" altLang="zh-CN" sz="2400" baseline="-25000" dirty="0" err="1">
                    <a:solidFill>
                      <a:srgbClr val="5F5F5F"/>
                    </a:solidFill>
                    <a:latin typeface="微软雅黑" panose="020B0503020204020204" pitchFamily="34" charset="-122"/>
                    <a:ea typeface="微软雅黑" panose="020B0503020204020204" pitchFamily="34" charset="-122"/>
                  </a:rPr>
                  <a:t>n</a:t>
                </a:r>
                <a:r>
                  <a:rPr lang="en-US" altLang="zh-CN" sz="2400" baseline="-25000" dirty="0">
                    <a:solidFill>
                      <a:srgbClr val="5F5F5F"/>
                    </a:solidFill>
                    <a:latin typeface="微软雅黑" panose="020B0503020204020204" pitchFamily="34" charset="-122"/>
                    <a:ea typeface="微软雅黑" panose="020B0503020204020204" pitchFamily="34" charset="-122"/>
                  </a:rPr>
                  <a:t> </a:t>
                </a:r>
                <a:r>
                  <a:rPr lang="zh-CN" altLang="en-US" sz="2400" dirty="0">
                    <a:solidFill>
                      <a:srgbClr val="5F5F5F"/>
                    </a:solidFill>
                    <a:latin typeface="微软雅黑" panose="020B0503020204020204" pitchFamily="34" charset="-122"/>
                    <a:ea typeface="微软雅黑" panose="020B0503020204020204" pitchFamily="34" charset="-122"/>
                  </a:rPr>
                  <a:t>≤</a:t>
                </a:r>
                <a:r>
                  <a:rPr lang="en-US" altLang="zh-CN" sz="2400" dirty="0" err="1">
                    <a:solidFill>
                      <a:srgbClr val="5F5F5F"/>
                    </a:solidFill>
                    <a:latin typeface="微软雅黑" panose="020B0503020204020204" pitchFamily="34" charset="-122"/>
                    <a:ea typeface="微软雅黑" panose="020B0503020204020204" pitchFamily="34" charset="-122"/>
                  </a:rPr>
                  <a:t>b</a:t>
                </a:r>
                <a:r>
                  <a:rPr lang="en-US" altLang="zh-CN" sz="2400" baseline="-25000" dirty="0" err="1">
                    <a:solidFill>
                      <a:srgbClr val="5F5F5F"/>
                    </a:solidFill>
                    <a:latin typeface="微软雅黑" panose="020B0503020204020204" pitchFamily="34" charset="-122"/>
                    <a:ea typeface="微软雅黑" panose="020B0503020204020204" pitchFamily="34" charset="-122"/>
                  </a:rPr>
                  <a:t>m</a:t>
                </a:r>
                <a:endParaRPr lang="en-US" altLang="zh-CN" sz="2400" baseline="-25000" dirty="0">
                  <a:solidFill>
                    <a:srgbClr val="5F5F5F"/>
                  </a:solidFill>
                  <a:latin typeface="微软雅黑" panose="020B0503020204020204" pitchFamily="34" charset="-122"/>
                  <a:ea typeface="微软雅黑" panose="020B0503020204020204" pitchFamily="34" charset="-122"/>
                </a:endParaRPr>
              </a:p>
            </p:txBody>
          </p:sp>
        </p:grpSp>
      </p:grpSp>
      <p:sp>
        <p:nvSpPr>
          <p:cNvPr id="26" name="矩形 25"/>
          <p:cNvSpPr/>
          <p:nvPr/>
        </p:nvSpPr>
        <p:spPr>
          <a:xfrm>
            <a:off x="406079" y="3919844"/>
            <a:ext cx="4184159" cy="461665"/>
          </a:xfrm>
          <a:prstGeom prst="rect">
            <a:avLst/>
          </a:prstGeom>
        </p:spPr>
        <p:txBody>
          <a:bodyPr wrap="none">
            <a:spAutoFit/>
          </a:bodyPr>
          <a:lstStyle/>
          <a:p>
            <a:pPr eaLnBrk="0" hangingPunct="0">
              <a:spcBef>
                <a:spcPct val="50000"/>
              </a:spcBef>
            </a:pPr>
            <a:r>
              <a:rPr lang="zh-CN" altLang="en-US" sz="2400" b="1" dirty="0">
                <a:latin typeface="微软雅黑" panose="020B0503020204020204" pitchFamily="34" charset="-122"/>
                <a:ea typeface="微软雅黑" panose="020B0503020204020204" pitchFamily="34" charset="-122"/>
              </a:rPr>
              <a:t>加入松弛变量</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x</a:t>
            </a:r>
            <a:r>
              <a:rPr lang="zh-CN" altLang="en-US" sz="2400" baseline="-250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,x</a:t>
            </a:r>
            <a:r>
              <a:rPr lang="zh-CN" altLang="en-US" sz="2400" baseline="-25000" dirty="0">
                <a:latin typeface="微软雅黑" panose="020B0503020204020204" pitchFamily="34" charset="-122"/>
                <a:ea typeface="微软雅黑" panose="020B0503020204020204" pitchFamily="34" charset="-122"/>
              </a:rPr>
              <a:t>s2</a:t>
            </a:r>
            <a:r>
              <a:rPr lang="zh-CN" altLang="en-US" sz="2400" dirty="0">
                <a:latin typeface="微软雅黑" panose="020B0503020204020204" pitchFamily="34" charset="-122"/>
                <a:ea typeface="微软雅黑" panose="020B0503020204020204" pitchFamily="34" charset="-122"/>
              </a:rPr>
              <a:t>,...,x</a:t>
            </a:r>
            <a:r>
              <a:rPr lang="zh-CN" altLang="en-US" sz="2400" baseline="-25000" dirty="0">
                <a:latin typeface="微软雅黑" panose="020B0503020204020204" pitchFamily="34" charset="-122"/>
                <a:ea typeface="微软雅黑" panose="020B0503020204020204" pitchFamily="34" charset="-122"/>
              </a:rPr>
              <a:t>sm</a:t>
            </a:r>
            <a:r>
              <a:rPr lang="zh-CN" altLang="en-US" sz="2400" dirty="0">
                <a:latin typeface="微软雅黑" panose="020B0503020204020204" pitchFamily="34" charset="-122"/>
                <a:ea typeface="微软雅黑" panose="020B0503020204020204" pitchFamily="34" charset="-122"/>
              </a:rPr>
              <a:t>)</a:t>
            </a:r>
            <a:r>
              <a:rPr lang="zh-CN" altLang="en-US" sz="2400" baseline="30000" dirty="0">
                <a:latin typeface="微软雅黑" panose="020B0503020204020204" pitchFamily="34" charset="-122"/>
                <a:ea typeface="微软雅黑" panose="020B0503020204020204" pitchFamily="34" charset="-122"/>
              </a:rPr>
              <a:t>T</a:t>
            </a:r>
            <a:endParaRPr lang="en-US" altLang="zh-CN" sz="2400" dirty="0">
              <a:latin typeface="微软雅黑" panose="020B0503020204020204" pitchFamily="34" charset="-122"/>
              <a:ea typeface="微软雅黑" panose="020B0503020204020204" pitchFamily="34" charset="-122"/>
            </a:endParaRPr>
          </a:p>
        </p:txBody>
      </p:sp>
      <p:graphicFrame>
        <p:nvGraphicFramePr>
          <p:cNvPr id="27" name="Object 0"/>
          <p:cNvGraphicFramePr>
            <a:graphicFrameLocks noGrp="1" noChangeAspect="1"/>
          </p:cNvGraphicFramePr>
          <p:nvPr>
            <p:ph idx="1"/>
            <p:extLst>
              <p:ext uri="{D42A27DB-BD31-4B8C-83A1-F6EECF244321}">
                <p14:modId xmlns:p14="http://schemas.microsoft.com/office/powerpoint/2010/main" val="689727440"/>
              </p:ext>
            </p:extLst>
          </p:nvPr>
        </p:nvGraphicFramePr>
        <p:xfrm>
          <a:off x="1008817" y="4392273"/>
          <a:ext cx="5856287" cy="2299774"/>
        </p:xfrm>
        <a:graphic>
          <a:graphicData uri="http://schemas.openxmlformats.org/presentationml/2006/ole">
            <mc:AlternateContent xmlns:mc="http://schemas.openxmlformats.org/markup-compatibility/2006">
              <mc:Choice xmlns:v="urn:schemas-microsoft-com:vml" Requires="v">
                <p:oleObj spid="_x0000_s39093" name="Equation" r:id="rId4" imgW="3136900" imgH="1231900" progId="">
                  <p:embed/>
                </p:oleObj>
              </mc:Choice>
              <mc:Fallback>
                <p:oleObj name="Equation" r:id="rId4" imgW="3136900" imgH="1231900" progId="">
                  <p:embed/>
                  <p:pic>
                    <p:nvPicPr>
                      <p:cNvPr id="0" name="Picture 17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817" y="4392273"/>
                        <a:ext cx="5856287" cy="22997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文本框 28">
            <a:extLst>
              <a:ext uri="{FF2B5EF4-FFF2-40B4-BE49-F238E27FC236}">
                <a16:creationId xmlns:a16="http://schemas.microsoft.com/office/drawing/2014/main" id="{5FACE041-989E-46C2-88D1-FC7BD534A08E}"/>
              </a:ext>
            </a:extLst>
          </p:cNvPr>
          <p:cNvSpPr txBox="1"/>
          <p:nvPr/>
        </p:nvSpPr>
        <p:spPr>
          <a:xfrm>
            <a:off x="47328" y="5035162"/>
            <a:ext cx="1038848" cy="662555"/>
          </a:xfrm>
          <a:prstGeom prst="rect">
            <a:avLst/>
          </a:prstGeom>
          <a:noFill/>
        </p:spPr>
        <p:txBody>
          <a:bodyPr wrap="square" rtlCol="0">
            <a:spAutoFit/>
          </a:bodyPr>
          <a:lstStyle/>
          <a:p>
            <a:pPr algn="ctr">
              <a:lnSpc>
                <a:spcPct val="150000"/>
              </a:lnSpc>
            </a:pPr>
            <a:r>
              <a:rPr lang="en-US" altLang="zh-CN" sz="2800" i="1" dirty="0" err="1">
                <a:solidFill>
                  <a:srgbClr val="5F5F5F"/>
                </a:solidFill>
                <a:latin typeface="微软雅黑" panose="020B0503020204020204" pitchFamily="34" charset="-122"/>
                <a:ea typeface="微软雅黑" panose="020B0503020204020204" pitchFamily="34" charset="-122"/>
              </a:rPr>
              <a:t>s.t.</a:t>
            </a:r>
            <a:endParaRPr lang="zh-CN" altLang="en-US" sz="2800" i="1" dirty="0">
              <a:solidFill>
                <a:srgbClr val="5F5F5F"/>
              </a:solidFill>
              <a:latin typeface="微软雅黑" panose="020B0503020204020204" pitchFamily="34" charset="-122"/>
              <a:ea typeface="微软雅黑" panose="020B0503020204020204" pitchFamily="34" charset="-122"/>
            </a:endParaRPr>
          </a:p>
        </p:txBody>
      </p:sp>
      <p:sp>
        <p:nvSpPr>
          <p:cNvPr id="30" name="左大括号 29">
            <a:extLst>
              <a:ext uri="{FF2B5EF4-FFF2-40B4-BE49-F238E27FC236}">
                <a16:creationId xmlns:a16="http://schemas.microsoft.com/office/drawing/2014/main" id="{D5EE3BB7-DC19-4207-B61F-82920FFCD1F2}"/>
              </a:ext>
            </a:extLst>
          </p:cNvPr>
          <p:cNvSpPr/>
          <p:nvPr/>
        </p:nvSpPr>
        <p:spPr>
          <a:xfrm>
            <a:off x="883380" y="4590481"/>
            <a:ext cx="108331" cy="172652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5F5F5F"/>
              </a:solidFill>
              <a:latin typeface="微软雅黑" panose="020B0503020204020204" pitchFamily="34" charset="-122"/>
              <a:ea typeface="微软雅黑" panose="020B0503020204020204" pitchFamily="34" charset="-122"/>
            </a:endParaRPr>
          </a:p>
        </p:txBody>
      </p:sp>
      <p:sp>
        <p:nvSpPr>
          <p:cNvPr id="31" name="矩形 30"/>
          <p:cNvSpPr/>
          <p:nvPr/>
        </p:nvSpPr>
        <p:spPr>
          <a:xfrm>
            <a:off x="6250143" y="1529254"/>
            <a:ext cx="2032929" cy="400110"/>
          </a:xfrm>
          <a:prstGeom prst="rect">
            <a:avLst/>
          </a:prstGeom>
        </p:spPr>
        <p:txBody>
          <a:bodyPr wrap="none">
            <a:spAutoFit/>
          </a:bodyPr>
          <a:lstStyle/>
          <a:p>
            <a:r>
              <a:rPr lang="en-US" altLang="zh-CN" sz="2000" b="1" dirty="0">
                <a:latin typeface="+mj-ea"/>
                <a:ea typeface="+mj-ea"/>
              </a:rPr>
              <a:t>1. </a:t>
            </a:r>
            <a:r>
              <a:rPr lang="zh-CN" altLang="en-US" sz="2000" b="1" dirty="0">
                <a:latin typeface="+mj-ea"/>
                <a:ea typeface="+mj-ea"/>
              </a:rPr>
              <a:t>初始基可行解</a:t>
            </a:r>
          </a:p>
        </p:txBody>
      </p:sp>
      <p:sp>
        <p:nvSpPr>
          <p:cNvPr id="32" name="矩形 31"/>
          <p:cNvSpPr/>
          <p:nvPr/>
        </p:nvSpPr>
        <p:spPr>
          <a:xfrm>
            <a:off x="6518573" y="1946945"/>
            <a:ext cx="3275256" cy="400110"/>
          </a:xfrm>
          <a:prstGeom prst="rect">
            <a:avLst/>
          </a:prstGeom>
        </p:spPr>
        <p:txBody>
          <a:bodyPr wrap="none">
            <a:spAutoFit/>
          </a:bodyPr>
          <a:lstStyle/>
          <a:p>
            <a:r>
              <a:rPr lang="en-US" altLang="zh-CN" sz="2000" dirty="0">
                <a:solidFill>
                  <a:srgbClr val="5F5F5F"/>
                </a:solidFill>
                <a:latin typeface="+mj-ea"/>
                <a:ea typeface="+mj-ea"/>
              </a:rPr>
              <a:t>X=(b</a:t>
            </a:r>
            <a:r>
              <a:rPr lang="en-US" altLang="zh-CN" sz="2000" baseline="-30000" dirty="0">
                <a:solidFill>
                  <a:srgbClr val="5F5F5F"/>
                </a:solidFill>
                <a:latin typeface="+mj-ea"/>
                <a:ea typeface="+mj-ea"/>
              </a:rPr>
              <a:t>1</a:t>
            </a:r>
            <a:r>
              <a:rPr lang="en-US" altLang="zh-CN" sz="2000" dirty="0">
                <a:solidFill>
                  <a:srgbClr val="5F5F5F"/>
                </a:solidFill>
                <a:latin typeface="+mj-ea"/>
                <a:ea typeface="+mj-ea"/>
              </a:rPr>
              <a:t>,b</a:t>
            </a:r>
            <a:r>
              <a:rPr lang="en-US" altLang="zh-CN" sz="2000" baseline="-30000" dirty="0">
                <a:solidFill>
                  <a:srgbClr val="5F5F5F"/>
                </a:solidFill>
                <a:latin typeface="+mj-ea"/>
                <a:ea typeface="+mj-ea"/>
              </a:rPr>
              <a:t>2</a:t>
            </a:r>
            <a:r>
              <a:rPr lang="en-US" altLang="zh-CN" sz="2000" dirty="0">
                <a:solidFill>
                  <a:srgbClr val="5F5F5F"/>
                </a:solidFill>
                <a:latin typeface="+mj-ea"/>
                <a:ea typeface="+mj-ea"/>
              </a:rPr>
              <a:t>,…,b</a:t>
            </a:r>
            <a:r>
              <a:rPr lang="en-US" altLang="zh-CN" sz="2000" baseline="-30000" dirty="0">
                <a:solidFill>
                  <a:srgbClr val="5F5F5F"/>
                </a:solidFill>
                <a:latin typeface="+mj-ea"/>
                <a:ea typeface="+mj-ea"/>
              </a:rPr>
              <a:t>m</a:t>
            </a:r>
            <a:r>
              <a:rPr lang="en-US" altLang="zh-CN" sz="2000" dirty="0">
                <a:solidFill>
                  <a:srgbClr val="5F5F5F"/>
                </a:solidFill>
                <a:latin typeface="+mj-ea"/>
                <a:ea typeface="+mj-ea"/>
              </a:rPr>
              <a:t>,0</a:t>
            </a:r>
            <a:r>
              <a:rPr lang="zh-CN" altLang="en-US" sz="2000" dirty="0">
                <a:solidFill>
                  <a:srgbClr val="5F5F5F"/>
                </a:solidFill>
                <a:latin typeface="+mj-ea"/>
                <a:ea typeface="+mj-ea"/>
              </a:rPr>
              <a:t>，</a:t>
            </a:r>
            <a:r>
              <a:rPr lang="en-US" altLang="zh-CN" sz="2000" dirty="0">
                <a:solidFill>
                  <a:srgbClr val="5F5F5F"/>
                </a:solidFill>
                <a:latin typeface="+mj-ea"/>
                <a:ea typeface="+mj-ea"/>
              </a:rPr>
              <a:t>…</a:t>
            </a:r>
            <a:r>
              <a:rPr lang="zh-CN" altLang="en-US" sz="2000" dirty="0">
                <a:solidFill>
                  <a:srgbClr val="5F5F5F"/>
                </a:solidFill>
                <a:latin typeface="+mj-ea"/>
                <a:ea typeface="+mj-ea"/>
              </a:rPr>
              <a:t>，</a:t>
            </a:r>
            <a:r>
              <a:rPr lang="en-US" altLang="zh-CN" sz="2000" dirty="0">
                <a:solidFill>
                  <a:srgbClr val="5F5F5F"/>
                </a:solidFill>
                <a:latin typeface="+mj-ea"/>
                <a:ea typeface="+mj-ea"/>
              </a:rPr>
              <a:t>0)</a:t>
            </a:r>
            <a:r>
              <a:rPr lang="en-US" altLang="zh-CN" sz="2000" baseline="30000" dirty="0">
                <a:solidFill>
                  <a:srgbClr val="5F5F5F"/>
                </a:solidFill>
                <a:latin typeface="+mj-ea"/>
                <a:ea typeface="+mj-ea"/>
              </a:rPr>
              <a:t>T</a:t>
            </a:r>
            <a:r>
              <a:rPr lang="en-US" altLang="zh-CN" sz="2000" dirty="0">
                <a:solidFill>
                  <a:srgbClr val="5F5F5F"/>
                </a:solidFill>
                <a:latin typeface="+mj-ea"/>
                <a:ea typeface="+mj-ea"/>
              </a:rPr>
              <a:t> </a:t>
            </a:r>
            <a:endParaRPr lang="zh-CN" altLang="en-US" sz="2000" dirty="0">
              <a:solidFill>
                <a:srgbClr val="5F5F5F"/>
              </a:solidFill>
              <a:latin typeface="+mj-ea"/>
              <a:ea typeface="+mj-ea"/>
            </a:endParaRPr>
          </a:p>
        </p:txBody>
      </p:sp>
      <p:sp>
        <p:nvSpPr>
          <p:cNvPr id="33" name="矩形 32"/>
          <p:cNvSpPr/>
          <p:nvPr/>
        </p:nvSpPr>
        <p:spPr>
          <a:xfrm>
            <a:off x="6268690" y="2378993"/>
            <a:ext cx="3058851" cy="400110"/>
          </a:xfrm>
          <a:prstGeom prst="rect">
            <a:avLst/>
          </a:prstGeom>
        </p:spPr>
        <p:txBody>
          <a:bodyPr wrap="none">
            <a:spAutoFit/>
          </a:bodyPr>
          <a:lstStyle/>
          <a:p>
            <a:r>
              <a:rPr lang="en-US" altLang="zh-CN" sz="2000" b="1" dirty="0">
                <a:latin typeface="+mj-ea"/>
                <a:ea typeface="+mj-ea"/>
              </a:rPr>
              <a:t>2. </a:t>
            </a:r>
            <a:r>
              <a:rPr lang="zh-CN" altLang="en-US" sz="2000" b="1" dirty="0">
                <a:latin typeface="+mj-ea"/>
                <a:ea typeface="+mj-ea"/>
              </a:rPr>
              <a:t>最优性检验与解的判断</a:t>
            </a:r>
          </a:p>
        </p:txBody>
      </p:sp>
      <p:graphicFrame>
        <p:nvGraphicFramePr>
          <p:cNvPr id="35" name="Object 4"/>
          <p:cNvGraphicFramePr>
            <a:graphicFrameLocks noChangeAspect="1"/>
          </p:cNvGraphicFramePr>
          <p:nvPr>
            <p:extLst>
              <p:ext uri="{D42A27DB-BD31-4B8C-83A1-F6EECF244321}">
                <p14:modId xmlns:p14="http://schemas.microsoft.com/office/powerpoint/2010/main" val="417199007"/>
              </p:ext>
            </p:extLst>
          </p:nvPr>
        </p:nvGraphicFramePr>
        <p:xfrm>
          <a:off x="6534294" y="2667025"/>
          <a:ext cx="4520452" cy="1005218"/>
        </p:xfrm>
        <a:graphic>
          <a:graphicData uri="http://schemas.openxmlformats.org/presentationml/2006/ole">
            <mc:AlternateContent xmlns:mc="http://schemas.openxmlformats.org/markup-compatibility/2006">
              <mc:Choice xmlns:v="urn:schemas-microsoft-com:vml" Requires="v">
                <p:oleObj spid="_x0000_s39094" name="Equation" r:id="rId6" imgW="2057400" imgH="457200" progId="">
                  <p:embed/>
                </p:oleObj>
              </mc:Choice>
              <mc:Fallback>
                <p:oleObj name="Equation" r:id="rId6" imgW="2057400" imgH="457200" progId="">
                  <p:embed/>
                  <p:pic>
                    <p:nvPicPr>
                      <p:cNvPr id="0" name="Picture 1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4294" y="2667025"/>
                        <a:ext cx="4520452" cy="1005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矩形 36"/>
          <p:cNvSpPr/>
          <p:nvPr/>
        </p:nvSpPr>
        <p:spPr>
          <a:xfrm>
            <a:off x="6268690" y="3603129"/>
            <a:ext cx="1263487" cy="400110"/>
          </a:xfrm>
          <a:prstGeom prst="rect">
            <a:avLst/>
          </a:prstGeom>
        </p:spPr>
        <p:txBody>
          <a:bodyPr wrap="none">
            <a:spAutoFit/>
          </a:bodyPr>
          <a:lstStyle/>
          <a:p>
            <a:r>
              <a:rPr lang="en-US" altLang="zh-CN" sz="2000" b="1" dirty="0">
                <a:latin typeface="+mj-ea"/>
                <a:ea typeface="+mj-ea"/>
              </a:rPr>
              <a:t>3. </a:t>
            </a:r>
            <a:r>
              <a:rPr lang="zh-CN" altLang="en-US" sz="2000" b="1" dirty="0">
                <a:latin typeface="+mj-ea"/>
                <a:ea typeface="+mj-ea"/>
              </a:rPr>
              <a:t>基变换</a:t>
            </a:r>
          </a:p>
        </p:txBody>
      </p:sp>
      <p:cxnSp>
        <p:nvCxnSpPr>
          <p:cNvPr id="39" name="直接连接符 38"/>
          <p:cNvCxnSpPr/>
          <p:nvPr/>
        </p:nvCxnSpPr>
        <p:spPr>
          <a:xfrm>
            <a:off x="9192344" y="3603129"/>
            <a:ext cx="1539747" cy="185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矩形 39"/>
              <p:cNvSpPr/>
              <p:nvPr/>
            </p:nvSpPr>
            <p:spPr>
              <a:xfrm>
                <a:off x="10269596" y="3646113"/>
                <a:ext cx="1474891" cy="4685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rgbClr val="628EE3"/>
                              </a:solidFill>
                              <a:latin typeface="Cambria Math" panose="02040503050406030204" pitchFamily="18" charset="0"/>
                              <a:ea typeface="微软雅黑" pitchFamily="34" charset="-122"/>
                            </a:rPr>
                          </m:ctrlPr>
                        </m:sSubPr>
                        <m:e>
                          <m:sSub>
                            <m:sSubPr>
                              <m:ctrlPr>
                                <a:rPr lang="en-US" altLang="zh-CN" b="1" i="1" dirty="0" smtClean="0">
                                  <a:solidFill>
                                    <a:srgbClr val="628EE3"/>
                                  </a:solidFill>
                                  <a:latin typeface="Cambria Math" panose="02040503050406030204" pitchFamily="18" charset="0"/>
                                  <a:ea typeface="微软雅黑" pitchFamily="34" charset="-122"/>
                                </a:rPr>
                              </m:ctrlPr>
                            </m:sSubPr>
                            <m:e>
                              <m:r>
                                <a:rPr lang="zh-CN" altLang="en-US" b="1" i="1" dirty="0">
                                  <a:solidFill>
                                    <a:srgbClr val="628EE3"/>
                                  </a:solidFill>
                                  <a:latin typeface="Cambria Math" panose="02040503050406030204" pitchFamily="18" charset="0"/>
                                  <a:ea typeface="微软雅黑" pitchFamily="34" charset="-122"/>
                                </a:rPr>
                                <m:t>𝝈</m:t>
                              </m:r>
                            </m:e>
                            <m:sub>
                              <m:r>
                                <a:rPr lang="en-US" altLang="zh-CN" b="1" i="1" dirty="0" smtClean="0">
                                  <a:solidFill>
                                    <a:srgbClr val="628EE3"/>
                                  </a:solidFill>
                                  <a:latin typeface="Cambria Math" panose="02040503050406030204" pitchFamily="18" charset="0"/>
                                  <a:ea typeface="微软雅黑" pitchFamily="34" charset="-122"/>
                                </a:rPr>
                                <m:t>𝒋</m:t>
                              </m:r>
                            </m:sub>
                          </m:sSub>
                          <m:r>
                            <a:rPr lang="en-US" altLang="zh-CN" b="1" i="1" dirty="0">
                              <a:solidFill>
                                <a:srgbClr val="628EE3"/>
                              </a:solidFill>
                              <a:latin typeface="Cambria Math" panose="02040503050406030204" pitchFamily="18" charset="0"/>
                              <a:ea typeface="微软雅黑" pitchFamily="34" charset="-122"/>
                            </a:rPr>
                            <m:t>=</m:t>
                          </m:r>
                          <m:r>
                            <a:rPr lang="en-US" altLang="zh-CN" b="1" i="1" dirty="0">
                              <a:solidFill>
                                <a:srgbClr val="628EE3"/>
                              </a:solidFill>
                              <a:latin typeface="Cambria Math" panose="02040503050406030204" pitchFamily="18" charset="0"/>
                              <a:ea typeface="微软雅黑" pitchFamily="34" charset="-122"/>
                            </a:rPr>
                            <m:t>𝒄</m:t>
                          </m:r>
                          <m:r>
                            <m:rPr>
                              <m:nor/>
                            </m:rPr>
                            <a:rPr lang="zh-CN" altLang="en-US" dirty="0">
                              <a:solidFill>
                                <a:srgbClr val="628EE3"/>
                              </a:solidFill>
                            </a:rPr>
                            <m:t> </m:t>
                          </m:r>
                        </m:e>
                        <m:sub>
                          <m:r>
                            <a:rPr lang="en-US" altLang="zh-CN" b="1" i="1" dirty="0">
                              <a:solidFill>
                                <a:srgbClr val="628EE3"/>
                              </a:solidFill>
                              <a:latin typeface="Cambria Math" panose="02040503050406030204" pitchFamily="18" charset="0"/>
                              <a:ea typeface="微软雅黑" pitchFamily="34" charset="-122"/>
                            </a:rPr>
                            <m:t>𝒋</m:t>
                          </m:r>
                        </m:sub>
                      </m:sSub>
                      <m:r>
                        <a:rPr lang="en-US" altLang="zh-CN" b="1" i="1" dirty="0">
                          <a:solidFill>
                            <a:srgbClr val="628EE3"/>
                          </a:solidFill>
                          <a:latin typeface="Cambria Math" panose="02040503050406030204" pitchFamily="18" charset="0"/>
                          <a:ea typeface="微软雅黑" pitchFamily="34" charset="-122"/>
                        </a:rPr>
                        <m:t>−</m:t>
                      </m:r>
                      <m:sSub>
                        <m:sSubPr>
                          <m:ctrlPr>
                            <a:rPr lang="en-US" altLang="zh-CN" b="1" i="1" dirty="0">
                              <a:solidFill>
                                <a:srgbClr val="628EE3"/>
                              </a:solidFill>
                              <a:latin typeface="Cambria Math" panose="02040503050406030204" pitchFamily="18" charset="0"/>
                              <a:ea typeface="微软雅黑" pitchFamily="34" charset="-122"/>
                            </a:rPr>
                          </m:ctrlPr>
                        </m:sSubPr>
                        <m:e>
                          <m:r>
                            <a:rPr lang="en-US" altLang="zh-CN" b="1" i="1" dirty="0">
                              <a:solidFill>
                                <a:srgbClr val="628EE3"/>
                              </a:solidFill>
                              <a:latin typeface="Cambria Math" panose="02040503050406030204" pitchFamily="18" charset="0"/>
                              <a:ea typeface="微软雅黑" pitchFamily="34" charset="-122"/>
                            </a:rPr>
                            <m:t>𝒛</m:t>
                          </m:r>
                        </m:e>
                        <m:sub>
                          <m:r>
                            <a:rPr lang="en-US" altLang="zh-CN" b="1" i="1" dirty="0">
                              <a:solidFill>
                                <a:srgbClr val="628EE3"/>
                              </a:solidFill>
                              <a:latin typeface="Cambria Math" panose="02040503050406030204" pitchFamily="18" charset="0"/>
                              <a:ea typeface="微软雅黑" pitchFamily="34" charset="-122"/>
                            </a:rPr>
                            <m:t>𝒋</m:t>
                          </m:r>
                        </m:sub>
                      </m:sSub>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10269596" y="3646113"/>
                <a:ext cx="1474891" cy="468526"/>
              </a:xfrm>
              <a:prstGeom prst="rect">
                <a:avLst/>
              </a:prstGeom>
              <a:blipFill rotWithShape="0">
                <a:blip r:embed="rId8" cstate="print"/>
                <a:stretch>
                  <a:fillRect b="-7792"/>
                </a:stretch>
              </a:blipFill>
            </p:spPr>
            <p:txBody>
              <a:bodyPr/>
              <a:lstStyle/>
              <a:p>
                <a:r>
                  <a:rPr lang="zh-CN" altLang="en-US">
                    <a:noFill/>
                  </a:rPr>
                  <a:t> </a:t>
                </a:r>
              </a:p>
            </p:txBody>
          </p:sp>
        </mc:Fallback>
      </mc:AlternateContent>
      <p:sp>
        <p:nvSpPr>
          <p:cNvPr id="41" name="矩形 40"/>
          <p:cNvSpPr/>
          <p:nvPr/>
        </p:nvSpPr>
        <p:spPr>
          <a:xfrm>
            <a:off x="6621399" y="3961635"/>
            <a:ext cx="1882247" cy="400110"/>
          </a:xfrm>
          <a:prstGeom prst="rect">
            <a:avLst/>
          </a:prstGeom>
        </p:spPr>
        <p:txBody>
          <a:bodyPr wrap="none">
            <a:spAutoFit/>
          </a:bodyPr>
          <a:lstStyle/>
          <a:p>
            <a:r>
              <a:rPr lang="zh-CN" altLang="en-US" sz="2000" b="1" dirty="0">
                <a:latin typeface="+mj-ea"/>
                <a:ea typeface="+mj-ea"/>
              </a:rPr>
              <a:t>（</a:t>
            </a:r>
            <a:r>
              <a:rPr lang="en-US" altLang="zh-CN" sz="2000" b="1" dirty="0">
                <a:latin typeface="+mj-ea"/>
                <a:ea typeface="+mj-ea"/>
              </a:rPr>
              <a:t>1</a:t>
            </a:r>
            <a:r>
              <a:rPr lang="zh-CN" altLang="en-US" sz="2000" b="1" dirty="0">
                <a:latin typeface="+mj-ea"/>
                <a:ea typeface="+mj-ea"/>
              </a:rPr>
              <a:t>）换入变量</a:t>
            </a:r>
          </a:p>
        </p:txBody>
      </p:sp>
      <p:graphicFrame>
        <p:nvGraphicFramePr>
          <p:cNvPr id="42" name="Object 0"/>
          <p:cNvGraphicFramePr>
            <a:graphicFrameLocks noChangeAspect="1"/>
          </p:cNvGraphicFramePr>
          <p:nvPr>
            <p:extLst>
              <p:ext uri="{D42A27DB-BD31-4B8C-83A1-F6EECF244321}">
                <p14:modId xmlns:p14="http://schemas.microsoft.com/office/powerpoint/2010/main" val="362274247"/>
              </p:ext>
            </p:extLst>
          </p:nvPr>
        </p:nvGraphicFramePr>
        <p:xfrm>
          <a:off x="6821354" y="4266198"/>
          <a:ext cx="2484704" cy="697310"/>
        </p:xfrm>
        <a:graphic>
          <a:graphicData uri="http://schemas.openxmlformats.org/presentationml/2006/ole">
            <mc:AlternateContent xmlns:mc="http://schemas.openxmlformats.org/markup-compatibility/2006">
              <mc:Choice xmlns:v="urn:schemas-microsoft-com:vml" Requires="v">
                <p:oleObj spid="_x0000_s39095" name="Equation" r:id="rId9" imgW="1129810" imgH="317362" progId="">
                  <p:embed/>
                </p:oleObj>
              </mc:Choice>
              <mc:Fallback>
                <p:oleObj name="Equation" r:id="rId9" imgW="1129810" imgH="317362" progId="">
                  <p:embed/>
                  <p:pic>
                    <p:nvPicPr>
                      <p:cNvPr id="0" name="Picture 1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1354" y="4266198"/>
                        <a:ext cx="2484704" cy="697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矩形 44"/>
          <p:cNvSpPr/>
          <p:nvPr/>
        </p:nvSpPr>
        <p:spPr>
          <a:xfrm>
            <a:off x="9360064" y="4364692"/>
            <a:ext cx="2454518" cy="369332"/>
          </a:xfrm>
          <a:prstGeom prst="rect">
            <a:avLst/>
          </a:prstGeom>
        </p:spPr>
        <p:txBody>
          <a:bodyPr wrap="none">
            <a:spAutoFit/>
          </a:bodyPr>
          <a:lstStyle/>
          <a:p>
            <a:r>
              <a:rPr lang="zh-CN" altLang="en-US" dirty="0">
                <a:solidFill>
                  <a:srgbClr val="5F5F5F"/>
                </a:solidFill>
                <a:latin typeface="宋体" charset="-122"/>
              </a:rPr>
              <a:t>则对应的</a:t>
            </a:r>
            <a:r>
              <a:rPr lang="en-US" altLang="zh-CN" dirty="0" err="1">
                <a:solidFill>
                  <a:srgbClr val="5F5F5F"/>
                </a:solidFill>
                <a:latin typeface="宋体" charset="-122"/>
              </a:rPr>
              <a:t>x</a:t>
            </a:r>
            <a:r>
              <a:rPr lang="en-US" altLang="zh-CN" baseline="-30000" dirty="0" err="1">
                <a:solidFill>
                  <a:srgbClr val="5F5F5F"/>
                </a:solidFill>
                <a:latin typeface="宋体" charset="-122"/>
              </a:rPr>
              <a:t>k</a:t>
            </a:r>
            <a:r>
              <a:rPr lang="zh-CN" altLang="en-US" dirty="0">
                <a:solidFill>
                  <a:srgbClr val="5F5F5F"/>
                </a:solidFill>
                <a:latin typeface="宋体" charset="-122"/>
              </a:rPr>
              <a:t>为换入变量</a:t>
            </a:r>
            <a:endParaRPr lang="zh-CN" altLang="en-US" dirty="0">
              <a:solidFill>
                <a:srgbClr val="5F5F5F"/>
              </a:solidFill>
            </a:endParaRPr>
          </a:p>
        </p:txBody>
      </p:sp>
      <p:sp>
        <p:nvSpPr>
          <p:cNvPr id="46" name="矩形 45"/>
          <p:cNvSpPr/>
          <p:nvPr/>
        </p:nvSpPr>
        <p:spPr>
          <a:xfrm>
            <a:off x="6621399" y="4899273"/>
            <a:ext cx="1882247" cy="400110"/>
          </a:xfrm>
          <a:prstGeom prst="rect">
            <a:avLst/>
          </a:prstGeom>
        </p:spPr>
        <p:txBody>
          <a:bodyPr wrap="none">
            <a:spAutoFit/>
          </a:bodyPr>
          <a:lstStyle/>
          <a:p>
            <a:r>
              <a:rPr lang="zh-CN" altLang="en-US" sz="2000" b="1" dirty="0">
                <a:latin typeface="+mj-ea"/>
                <a:ea typeface="+mj-ea"/>
              </a:rPr>
              <a:t>（</a:t>
            </a:r>
            <a:r>
              <a:rPr lang="en-US" altLang="zh-CN" sz="2000" b="1" dirty="0">
                <a:latin typeface="+mj-ea"/>
                <a:ea typeface="+mj-ea"/>
              </a:rPr>
              <a:t>2</a:t>
            </a:r>
            <a:r>
              <a:rPr lang="zh-CN" altLang="en-US" sz="2000" b="1" dirty="0">
                <a:latin typeface="+mj-ea"/>
                <a:ea typeface="+mj-ea"/>
              </a:rPr>
              <a:t>）换出变量</a:t>
            </a:r>
          </a:p>
        </p:txBody>
      </p:sp>
      <p:graphicFrame>
        <p:nvGraphicFramePr>
          <p:cNvPr id="47" name="Object 0"/>
          <p:cNvGraphicFramePr>
            <a:graphicFrameLocks noChangeAspect="1"/>
          </p:cNvGraphicFramePr>
          <p:nvPr>
            <p:extLst>
              <p:ext uri="{D42A27DB-BD31-4B8C-83A1-F6EECF244321}">
                <p14:modId xmlns:p14="http://schemas.microsoft.com/office/powerpoint/2010/main" val="1900112674"/>
              </p:ext>
            </p:extLst>
          </p:nvPr>
        </p:nvGraphicFramePr>
        <p:xfrm>
          <a:off x="6785151" y="5259313"/>
          <a:ext cx="3500722" cy="822301"/>
        </p:xfrm>
        <a:graphic>
          <a:graphicData uri="http://schemas.openxmlformats.org/presentationml/2006/ole">
            <mc:AlternateContent xmlns:mc="http://schemas.openxmlformats.org/markup-compatibility/2006">
              <mc:Choice xmlns:v="urn:schemas-microsoft-com:vml" Requires="v">
                <p:oleObj spid="_x0000_s39096" name="Equation" r:id="rId11" imgW="1892300" imgH="444500" progId="">
                  <p:embed/>
                </p:oleObj>
              </mc:Choice>
              <mc:Fallback>
                <p:oleObj name="Equation" r:id="rId11" imgW="1892300" imgH="444500" progId="">
                  <p:embed/>
                  <p:pic>
                    <p:nvPicPr>
                      <p:cNvPr id="0" name="Picture 1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5151" y="5259313"/>
                        <a:ext cx="3500722" cy="822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矩形 47"/>
          <p:cNvSpPr/>
          <p:nvPr/>
        </p:nvSpPr>
        <p:spPr>
          <a:xfrm>
            <a:off x="10285873" y="5475337"/>
            <a:ext cx="1531188" cy="369332"/>
          </a:xfrm>
          <a:prstGeom prst="rect">
            <a:avLst/>
          </a:prstGeom>
        </p:spPr>
        <p:txBody>
          <a:bodyPr wrap="none">
            <a:spAutoFit/>
          </a:bodyPr>
          <a:lstStyle/>
          <a:p>
            <a:r>
              <a:rPr lang="en-US" altLang="zh-CN" dirty="0">
                <a:solidFill>
                  <a:srgbClr val="5F5F5F"/>
                </a:solidFill>
                <a:latin typeface="宋体" charset="-122"/>
              </a:rPr>
              <a:t>x</a:t>
            </a:r>
            <a:r>
              <a:rPr lang="en-US" altLang="zh-CN" baseline="-30000" dirty="0">
                <a:solidFill>
                  <a:srgbClr val="5F5F5F"/>
                </a:solidFill>
                <a:latin typeface="宋体" charset="-122"/>
              </a:rPr>
              <a:t>l</a:t>
            </a:r>
            <a:r>
              <a:rPr lang="zh-CN" altLang="en-US" dirty="0">
                <a:solidFill>
                  <a:srgbClr val="5F5F5F"/>
                </a:solidFill>
                <a:latin typeface="宋体" charset="-122"/>
              </a:rPr>
              <a:t>为换出变量</a:t>
            </a:r>
            <a:endParaRPr lang="zh-CN" altLang="en-US" dirty="0">
              <a:solidFill>
                <a:srgbClr val="5F5F5F"/>
              </a:solidFill>
            </a:endParaRPr>
          </a:p>
        </p:txBody>
      </p:sp>
      <p:sp>
        <p:nvSpPr>
          <p:cNvPr id="49" name="矩形 48"/>
          <p:cNvSpPr/>
          <p:nvPr/>
        </p:nvSpPr>
        <p:spPr>
          <a:xfrm>
            <a:off x="6250143" y="5977309"/>
            <a:ext cx="1007007" cy="400110"/>
          </a:xfrm>
          <a:prstGeom prst="rect">
            <a:avLst/>
          </a:prstGeom>
        </p:spPr>
        <p:txBody>
          <a:bodyPr wrap="none">
            <a:spAutoFit/>
          </a:bodyPr>
          <a:lstStyle/>
          <a:p>
            <a:r>
              <a:rPr lang="en-US" altLang="zh-CN" sz="2000" b="1" dirty="0">
                <a:latin typeface="+mj-ea"/>
                <a:ea typeface="+mj-ea"/>
              </a:rPr>
              <a:t>4. </a:t>
            </a:r>
            <a:r>
              <a:rPr lang="zh-CN" altLang="en-US" sz="2000" b="1" dirty="0">
                <a:latin typeface="+mj-ea"/>
                <a:ea typeface="+mj-ea"/>
              </a:rPr>
              <a:t>迭代</a:t>
            </a:r>
          </a:p>
        </p:txBody>
      </p:sp>
    </p:spTree>
    <p:extLst>
      <p:ext uri="{BB962C8B-B14F-4D97-AF65-F5344CB8AC3E}">
        <p14:creationId xmlns:p14="http://schemas.microsoft.com/office/powerpoint/2010/main" val="397387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2208213" y="188913"/>
            <a:ext cx="7397750" cy="1143000"/>
          </a:xfrm>
        </p:spPr>
        <p:txBody>
          <a:bodyPr/>
          <a:lstStyle/>
          <a:p>
            <a:pPr eaLnBrk="1" hangingPunct="1"/>
            <a:r>
              <a:rPr lang="zh-CN" altLang="en-US" sz="3600" dirty="0">
                <a:solidFill>
                  <a:srgbClr val="0070C0"/>
                </a:solidFill>
                <a:latin typeface="宋体" panose="02010600030101010101" pitchFamily="2" charset="-122"/>
              </a:rPr>
              <a:t>换入变量的确定：</a:t>
            </a:r>
          </a:p>
        </p:txBody>
      </p:sp>
      <p:sp>
        <p:nvSpPr>
          <p:cNvPr id="37891" name="Rectangle 3"/>
          <p:cNvSpPr>
            <a:spLocks noGrp="1" noChangeArrowheads="1"/>
          </p:cNvSpPr>
          <p:nvPr>
            <p:ph idx="4294967295"/>
          </p:nvPr>
        </p:nvSpPr>
        <p:spPr>
          <a:xfrm>
            <a:off x="1487488" y="1700808"/>
            <a:ext cx="9612931" cy="4140546"/>
          </a:xfrm>
        </p:spPr>
        <p:txBody>
          <a:bodyPr>
            <a:normAutofit/>
          </a:bodyPr>
          <a:lstStyle/>
          <a:p>
            <a:pPr marL="536575" indent="-536575" algn="just" eaLnBrk="1" hangingPunct="1">
              <a:lnSpc>
                <a:spcPct val="150000"/>
              </a:lnSpc>
              <a:spcBef>
                <a:spcPts val="0"/>
              </a:spcBef>
            </a:pP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按上述对偶单纯形法计算步骤</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，即在单纯形表中检查</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所在行的各系数</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α</a:t>
            </a:r>
            <a:r>
              <a:rPr kumimoji="0" lang="en-US" altLang="zh-CN" sz="2400" b="1" baseline="-30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lj</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(j=1,2,…</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。若所有</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α</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lj</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，则无可行解，停止 计算。</a:t>
            </a:r>
          </a:p>
          <a:p>
            <a:pPr marL="0" algn="just" eaLnBrk="1" hangingPunct="1">
              <a:lnSpc>
                <a:spcPct val="150000"/>
              </a:lnSpc>
              <a:spcBef>
                <a:spcPts val="0"/>
              </a:spcBef>
            </a:pPr>
            <a:endPar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algn="just" eaLnBrk="1" hangingPunct="1">
              <a:lnSpc>
                <a:spcPct val="150000"/>
              </a:lnSpc>
              <a:spcBef>
                <a:spcPts val="0"/>
              </a:spcBef>
            </a:pPr>
            <a:endPar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algn="just" eaLnBrk="1" hangingPunct="1">
              <a:lnSpc>
                <a:spcPct val="150000"/>
              </a:lnSpc>
              <a:spcBef>
                <a:spcPts val="0"/>
              </a:spcBef>
            </a:pPr>
            <a:endPar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46088" indent="-446088" algn="just" eaLnBrk="1" hangingPunct="1">
              <a:lnSpc>
                <a:spcPct val="150000"/>
              </a:lnSpc>
              <a:spcBef>
                <a:spcPts val="0"/>
              </a:spcBef>
            </a:pP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计算故</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为换入变量。换入、换出变量的所在列、行的交叉处“</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0" lang="en-US"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为主元素。按单纯形法计算步骤进行迭代，得表</a:t>
            </a:r>
            <a:r>
              <a:rPr kumimoji="0"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2-7</a:t>
            </a:r>
            <a:r>
              <a:rPr kumimoji="0"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37892" name="Object 4"/>
          <p:cNvGraphicFramePr>
            <a:graphicFrameLocks noChangeAspect="1"/>
          </p:cNvGraphicFramePr>
          <p:nvPr>
            <p:extLst>
              <p:ext uri="{D42A27DB-BD31-4B8C-83A1-F6EECF244321}">
                <p14:modId xmlns:p14="http://schemas.microsoft.com/office/powerpoint/2010/main" val="2521552007"/>
              </p:ext>
            </p:extLst>
          </p:nvPr>
        </p:nvGraphicFramePr>
        <p:xfrm>
          <a:off x="2892425" y="3071167"/>
          <a:ext cx="4573588" cy="1077913"/>
        </p:xfrm>
        <a:graphic>
          <a:graphicData uri="http://schemas.openxmlformats.org/presentationml/2006/ole">
            <mc:AlternateContent xmlns:mc="http://schemas.openxmlformats.org/markup-compatibility/2006">
              <mc:Choice xmlns:v="urn:schemas-microsoft-com:vml" Requires="v">
                <p:oleObj spid="_x0000_s51208" r:id="rId3" imgW="1587500" imgH="393700" progId="">
                  <p:embed/>
                </p:oleObj>
              </mc:Choice>
              <mc:Fallback>
                <p:oleObj r:id="rId3" imgW="1587500" imgH="3937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425" y="3071167"/>
                        <a:ext cx="4573588"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56221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3"/>
          <p:cNvGraphicFramePr>
            <a:graphicFrameLocks noGrp="1" noChangeAspect="1"/>
          </p:cNvGraphicFramePr>
          <p:nvPr>
            <p:ph idx="4294967295"/>
          </p:nvPr>
        </p:nvGraphicFramePr>
        <p:xfrm>
          <a:off x="2636838" y="1306514"/>
          <a:ext cx="6680200" cy="4708525"/>
        </p:xfrm>
        <a:graphic>
          <a:graphicData uri="http://schemas.openxmlformats.org/presentationml/2006/ole">
            <mc:AlternateContent xmlns:mc="http://schemas.openxmlformats.org/markup-compatibility/2006">
              <mc:Choice xmlns:v="urn:schemas-microsoft-com:vml" Requires="v">
                <p:oleObj spid="_x0000_s52232" name="Document" r:id="rId3" imgW="3033170" imgH="2145792" progId="Word.Document.8">
                  <p:embed/>
                </p:oleObj>
              </mc:Choice>
              <mc:Fallback>
                <p:oleObj name="Document" r:id="rId3" imgW="3033170" imgH="2145792" progId="Word.Document.8">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838" y="1306514"/>
                        <a:ext cx="6680200" cy="470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5" name="矩形 2"/>
          <p:cNvSpPr>
            <a:spLocks noChangeArrowheads="1"/>
          </p:cNvSpPr>
          <p:nvPr/>
        </p:nvSpPr>
        <p:spPr bwMode="auto">
          <a:xfrm>
            <a:off x="2630488" y="2438401"/>
            <a:ext cx="6686550" cy="358775"/>
          </a:xfrm>
          <a:prstGeom prst="rect">
            <a:avLst/>
          </a:prstGeom>
          <a:solidFill>
            <a:srgbClr val="00B0F0">
              <a:alpha val="49019"/>
            </a:srgbClr>
          </a:solidFill>
          <a:ln w="15875">
            <a:solidFill>
              <a:schemeClr val="bg1"/>
            </a:solidFill>
            <a:miter lim="800000"/>
            <a:headEnd/>
            <a:tailEnd/>
          </a:ln>
        </p:spPr>
        <p:txBody>
          <a:bodyPr lIns="90170" tIns="46990" rIns="90170" bIns="46990" anchor="ct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kumimoji="0" lang="zh-CN" altLang="en-US" sz="1800">
              <a:solidFill>
                <a:srgbClr val="FFFFFF"/>
              </a:solidFill>
              <a:latin typeface="Arial" panose="020B0604020202020204" pitchFamily="34" charset="0"/>
            </a:endParaRPr>
          </a:p>
        </p:txBody>
      </p:sp>
      <p:sp>
        <p:nvSpPr>
          <p:cNvPr id="38916" name="下箭头 3"/>
          <p:cNvSpPr>
            <a:spLocks noChangeArrowheads="1"/>
          </p:cNvSpPr>
          <p:nvPr/>
        </p:nvSpPr>
        <p:spPr bwMode="auto">
          <a:xfrm rot="10800000">
            <a:off x="5124451" y="3748088"/>
            <a:ext cx="360363" cy="360362"/>
          </a:xfrm>
          <a:prstGeom prst="downArrow">
            <a:avLst>
              <a:gd name="adj1" fmla="val 50000"/>
              <a:gd name="adj2" fmla="val 50000"/>
            </a:avLst>
          </a:prstGeom>
          <a:solidFill>
            <a:srgbClr val="C0C0C0"/>
          </a:solidFill>
          <a:ln w="15875">
            <a:solidFill>
              <a:schemeClr val="bg1"/>
            </a:solidFill>
            <a:miter lim="800000"/>
            <a:headEnd/>
            <a:tailEnd/>
          </a:ln>
        </p:spPr>
        <p:txBody>
          <a:bodyPr lIns="90170" tIns="46990" rIns="90170" bIns="46990" anchor="ct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kumimoji="0" lang="zh-CN" altLang="en-US" sz="1800">
              <a:solidFill>
                <a:srgbClr val="FFFFFF"/>
              </a:solidFill>
              <a:latin typeface="Arial" panose="020B0604020202020204" pitchFamily="34" charset="0"/>
            </a:endParaRPr>
          </a:p>
        </p:txBody>
      </p:sp>
      <p:sp>
        <p:nvSpPr>
          <p:cNvPr id="38917" name="下箭头 5"/>
          <p:cNvSpPr>
            <a:spLocks noChangeArrowheads="1"/>
          </p:cNvSpPr>
          <p:nvPr/>
        </p:nvSpPr>
        <p:spPr bwMode="auto">
          <a:xfrm rot="5400000">
            <a:off x="2201070" y="2451895"/>
            <a:ext cx="358775" cy="360363"/>
          </a:xfrm>
          <a:prstGeom prst="downArrow">
            <a:avLst>
              <a:gd name="adj1" fmla="val 50000"/>
              <a:gd name="adj2" fmla="val 49998"/>
            </a:avLst>
          </a:prstGeom>
          <a:solidFill>
            <a:srgbClr val="C0C0C0"/>
          </a:solidFill>
          <a:ln w="15875">
            <a:solidFill>
              <a:schemeClr val="bg1"/>
            </a:solidFill>
            <a:miter lim="800000"/>
            <a:headEnd/>
            <a:tailEnd/>
          </a:ln>
        </p:spPr>
        <p:txBody>
          <a:bodyPr lIns="90170" tIns="46990" rIns="90170" bIns="46990" anchor="ct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kumimoji="0" lang="zh-CN" altLang="en-US" sz="1800">
              <a:solidFill>
                <a:srgbClr val="FFFFFF"/>
              </a:solidFill>
              <a:latin typeface="Arial" panose="020B0604020202020204" pitchFamily="34" charset="0"/>
            </a:endParaRPr>
          </a:p>
        </p:txBody>
      </p:sp>
      <p:sp>
        <p:nvSpPr>
          <p:cNvPr id="38918" name="TextBox 4"/>
          <p:cNvSpPr txBox="1">
            <a:spLocks noChangeArrowheads="1"/>
          </p:cNvSpPr>
          <p:nvPr/>
        </p:nvSpPr>
        <p:spPr bwMode="auto">
          <a:xfrm>
            <a:off x="5467351" y="3748089"/>
            <a:ext cx="468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eaLnBrk="1" hangingPunct="1">
              <a:spcBef>
                <a:spcPct val="0"/>
              </a:spcBef>
              <a:buClrTx/>
              <a:buSzTx/>
              <a:buFont typeface="Arial" panose="020B0604020202020204" pitchFamily="34" charset="0"/>
              <a:buNone/>
            </a:pPr>
            <a:r>
              <a:rPr kumimoji="0" lang="zh-CN" altLang="en-US" sz="1800" b="1">
                <a:solidFill>
                  <a:schemeClr val="tx1"/>
                </a:solidFill>
                <a:latin typeface="幼圆" panose="02010509060101010101" pitchFamily="49" charset="-122"/>
              </a:rPr>
              <a:t>入</a:t>
            </a:r>
          </a:p>
        </p:txBody>
      </p:sp>
      <p:sp>
        <p:nvSpPr>
          <p:cNvPr id="38919" name="TextBox 7"/>
          <p:cNvSpPr txBox="1">
            <a:spLocks noChangeArrowheads="1"/>
          </p:cNvSpPr>
          <p:nvPr/>
        </p:nvSpPr>
        <p:spPr bwMode="auto">
          <a:xfrm>
            <a:off x="2200276" y="2811464"/>
            <a:ext cx="468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eaLnBrk="1" hangingPunct="1">
              <a:spcBef>
                <a:spcPct val="0"/>
              </a:spcBef>
              <a:buClrTx/>
              <a:buSzTx/>
              <a:buFont typeface="Arial" panose="020B0604020202020204" pitchFamily="34" charset="0"/>
              <a:buNone/>
            </a:pPr>
            <a:r>
              <a:rPr kumimoji="0" lang="zh-CN" altLang="en-US" sz="1800" b="1">
                <a:solidFill>
                  <a:schemeClr val="tx1"/>
                </a:solidFill>
                <a:latin typeface="幼圆" panose="02010509060101010101" pitchFamily="49" charset="-122"/>
              </a:rPr>
              <a:t>出</a:t>
            </a:r>
          </a:p>
        </p:txBody>
      </p:sp>
    </p:spTree>
    <p:extLst>
      <p:ext uri="{BB962C8B-B14F-4D97-AF65-F5344CB8AC3E}">
        <p14:creationId xmlns:p14="http://schemas.microsoft.com/office/powerpoint/2010/main" val="4041332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332039" y="260350"/>
            <a:ext cx="7024687" cy="1143000"/>
          </a:xfrm>
        </p:spPr>
        <p:txBody>
          <a:bodyPr/>
          <a:lstStyle/>
          <a:p>
            <a:pPr eaLnBrk="1" hangingPunct="1"/>
            <a:r>
              <a:rPr lang="zh-CN" altLang="en-US" sz="3600"/>
              <a:t>表  2-7</a:t>
            </a:r>
          </a:p>
        </p:txBody>
      </p:sp>
      <p:graphicFrame>
        <p:nvGraphicFramePr>
          <p:cNvPr id="39939" name="Object 3"/>
          <p:cNvGraphicFramePr>
            <a:graphicFrameLocks noGrp="1" noChangeAspect="1"/>
          </p:cNvGraphicFramePr>
          <p:nvPr>
            <p:ph idx="4294967295"/>
            <p:extLst>
              <p:ext uri="{D42A27DB-BD31-4B8C-83A1-F6EECF244321}">
                <p14:modId xmlns:p14="http://schemas.microsoft.com/office/powerpoint/2010/main" val="3291021272"/>
              </p:ext>
            </p:extLst>
          </p:nvPr>
        </p:nvGraphicFramePr>
        <p:xfrm>
          <a:off x="664369" y="1772816"/>
          <a:ext cx="10360025" cy="16144875"/>
        </p:xfrm>
        <a:graphic>
          <a:graphicData uri="http://schemas.openxmlformats.org/presentationml/2006/ole">
            <mc:AlternateContent xmlns:mc="http://schemas.openxmlformats.org/markup-compatibility/2006">
              <mc:Choice xmlns:v="urn:schemas-microsoft-com:vml" Requires="v">
                <p:oleObj spid="_x0000_s53256" name="Document" r:id="rId3" imgW="5286240" imgH="8229600" progId="Word.Document.8">
                  <p:embed/>
                </p:oleObj>
              </mc:Choice>
              <mc:Fallback>
                <p:oleObj name="Document" r:id="rId3" imgW="5286240" imgH="8229600" progId="Word.Document.8">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69" y="1772816"/>
                        <a:ext cx="10360025" cy="1614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0" name="矩形 1"/>
          <p:cNvSpPr>
            <a:spLocks noChangeArrowheads="1"/>
          </p:cNvSpPr>
          <p:nvPr/>
        </p:nvSpPr>
        <p:spPr bwMode="auto">
          <a:xfrm>
            <a:off x="1559496" y="4365104"/>
            <a:ext cx="892859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eaLnBrk="1" hangingPunct="1">
              <a:spcBef>
                <a:spcPct val="0"/>
              </a:spcBef>
              <a:buClrTx/>
              <a:buSzTx/>
              <a:buFont typeface="Arial" panose="020B0604020202020204" pitchFamily="34" charset="0"/>
              <a:buNone/>
            </a:pPr>
            <a:r>
              <a:rPr kumimoji="0"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由表</a:t>
            </a:r>
            <a:r>
              <a:rPr kumimoji="0"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2-7</a:t>
            </a:r>
            <a:r>
              <a:rPr kumimoji="0"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看出，对偶问题仍是可行解，而</a:t>
            </a:r>
            <a:r>
              <a:rPr kumimoji="0"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列中仍有负分量。</a:t>
            </a:r>
          </a:p>
          <a:p>
            <a:pPr eaLnBrk="1" hangingPunct="1">
              <a:spcBef>
                <a:spcPct val="0"/>
              </a:spcBef>
              <a:buClrTx/>
              <a:buSzTx/>
              <a:buFont typeface="Arial" panose="020B0604020202020204" pitchFamily="34" charset="0"/>
              <a:buNone/>
            </a:pPr>
            <a:endParaRPr kumimoji="0"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0"/>
              </a:spcBef>
              <a:buClrTx/>
              <a:buSzTx/>
              <a:buFont typeface="Arial" panose="020B0604020202020204" pitchFamily="34" charset="0"/>
              <a:buNone/>
            </a:pPr>
            <a:r>
              <a:rPr kumimoji="0"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故重复上述迭代步骤，得表</a:t>
            </a:r>
            <a:r>
              <a:rPr kumimoji="0"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2-8</a:t>
            </a:r>
            <a:r>
              <a:rPr kumimoji="0"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4027966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209800" y="228600"/>
            <a:ext cx="7772400" cy="838200"/>
          </a:xfrm>
        </p:spPr>
        <p:txBody>
          <a:bodyPr/>
          <a:lstStyle/>
          <a:p>
            <a:pPr eaLnBrk="1" hangingPunct="1"/>
            <a:r>
              <a:rPr lang="zh-CN" altLang="en-US" sz="3600"/>
              <a:t>表  2-8</a:t>
            </a:r>
          </a:p>
        </p:txBody>
      </p:sp>
      <p:graphicFrame>
        <p:nvGraphicFramePr>
          <p:cNvPr id="40963" name="Object 3"/>
          <p:cNvGraphicFramePr>
            <a:graphicFrameLocks noGrp="1" noChangeAspect="1"/>
          </p:cNvGraphicFramePr>
          <p:nvPr>
            <p:ph idx="4294967295"/>
          </p:nvPr>
        </p:nvGraphicFramePr>
        <p:xfrm>
          <a:off x="1308101" y="1484313"/>
          <a:ext cx="7762875" cy="2678112"/>
        </p:xfrm>
        <a:graphic>
          <a:graphicData uri="http://schemas.openxmlformats.org/presentationml/2006/ole">
            <mc:AlternateContent xmlns:mc="http://schemas.openxmlformats.org/markup-compatibility/2006">
              <mc:Choice xmlns:v="urn:schemas-microsoft-com:vml" Requires="v">
                <p:oleObj spid="_x0000_s54280" r:id="rId3" imgW="3844498" imgH="1321865" progId="Word.Document.8">
                  <p:embed/>
                </p:oleObj>
              </mc:Choice>
              <mc:Fallback>
                <p:oleObj r:id="rId3" imgW="3844498" imgH="1321865" progId="Word.Document.8">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1" y="1484313"/>
                        <a:ext cx="7762875" cy="267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4" name="Rectangle 4"/>
          <p:cNvSpPr>
            <a:spLocks noChangeArrowheads="1"/>
          </p:cNvSpPr>
          <p:nvPr/>
        </p:nvSpPr>
        <p:spPr bwMode="auto">
          <a:xfrm>
            <a:off x="2351088" y="3573464"/>
            <a:ext cx="741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spcBef>
                <a:spcPct val="20000"/>
              </a:spcBef>
              <a:buClr>
                <a:schemeClr val="tx1"/>
              </a:buClr>
              <a:buSzPct val="76000"/>
              <a:buFont typeface="Wingdings 2" panose="05020102010507070707" pitchFamily="18" charset="2"/>
              <a:buChar char=""/>
              <a:defRPr kumimoji="1" sz="2400">
                <a:solidFill>
                  <a:schemeClr val="tx2"/>
                </a:solidFill>
                <a:latin typeface="Century Gothic" panose="020B0502020202020204" pitchFamily="34" charset="0"/>
                <a:ea typeface="幼圆" panose="02010509060101010101" pitchFamily="49" charset="-122"/>
              </a:defRPr>
            </a:lvl1pPr>
            <a:lvl2pPr marL="742950" indent="-285750">
              <a:spcBef>
                <a:spcPct val="20000"/>
              </a:spcBef>
              <a:buClr>
                <a:schemeClr val="tx1"/>
              </a:buClr>
              <a:buSzPct val="76000"/>
              <a:buFont typeface="Wingdings 2" panose="05020102010507070707" pitchFamily="18" charset="2"/>
              <a:buChar char=""/>
              <a:defRPr kumimoji="1" sz="2200">
                <a:solidFill>
                  <a:schemeClr val="tx2"/>
                </a:solidFill>
                <a:latin typeface="Century Gothic" panose="020B0502020202020204" pitchFamily="34" charset="0"/>
                <a:ea typeface="幼圆" panose="02010509060101010101" pitchFamily="49" charset="-122"/>
              </a:defRPr>
            </a:lvl2pPr>
            <a:lvl3pPr marL="1143000" indent="-228600">
              <a:spcBef>
                <a:spcPct val="20000"/>
              </a:spcBef>
              <a:buClr>
                <a:schemeClr val="tx1"/>
              </a:buClr>
              <a:buSzPct val="76000"/>
              <a:buFont typeface="Wingdings 2" panose="05020102010507070707" pitchFamily="18" charset="2"/>
              <a:buChar char=""/>
              <a:defRPr kumimoji="1" sz="2000">
                <a:solidFill>
                  <a:schemeClr val="tx2"/>
                </a:solidFill>
                <a:latin typeface="Century Gothic" panose="020B0502020202020204" pitchFamily="34" charset="0"/>
                <a:ea typeface="幼圆" panose="02010509060101010101" pitchFamily="49" charset="-122"/>
              </a:defRPr>
            </a:lvl3pPr>
            <a:lvl4pPr marL="1600200" indent="-228600">
              <a:spcBef>
                <a:spcPct val="20000"/>
              </a:spcBef>
              <a:buClr>
                <a:schemeClr val="tx1"/>
              </a:buClr>
              <a:buSzPct val="76000"/>
              <a:buFont typeface="Wingdings 2" panose="05020102010507070707" pitchFamily="18" charset="2"/>
              <a:buChar char=""/>
              <a:defRPr kumimoji="1">
                <a:solidFill>
                  <a:schemeClr val="tx2"/>
                </a:solidFill>
                <a:latin typeface="Century Gothic" panose="020B0502020202020204" pitchFamily="34" charset="0"/>
                <a:ea typeface="幼圆" panose="02010509060101010101" pitchFamily="49" charset="-122"/>
              </a:defRPr>
            </a:lvl4pPr>
            <a:lvl5pPr marL="2057400" indent="-228600">
              <a:spcBef>
                <a:spcPct val="20000"/>
              </a:spcBef>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chemeClr val="tx1"/>
              </a:buClr>
              <a:buSzPct val="76000"/>
              <a:buFont typeface="Wingdings 2" panose="05020102010507070707" pitchFamily="18" charset="2"/>
              <a:buChar char=""/>
              <a:defRPr kumimoji="1" sz="1600">
                <a:solidFill>
                  <a:schemeClr val="tx2"/>
                </a:solidFill>
                <a:latin typeface="Century Gothic" panose="020B0502020202020204" pitchFamily="34" charset="0"/>
                <a:ea typeface="幼圆" panose="02010509060101010101" pitchFamily="49" charset="-122"/>
              </a:defRPr>
            </a:lvl9pPr>
          </a:lstStyle>
          <a:p>
            <a:pPr algn="just" eaLnBrk="1" hangingPunct="1">
              <a:spcBef>
                <a:spcPct val="0"/>
              </a:spcBef>
              <a:buClrTx/>
              <a:buSzTx/>
              <a:buFont typeface="Arial" panose="020B0604020202020204" pitchFamily="34" charset="0"/>
              <a:buNone/>
            </a:pPr>
            <a:r>
              <a:rPr kumimoji="0" lang="zh-CN" altLang="en-US" b="1">
                <a:solidFill>
                  <a:schemeClr val="tx1"/>
                </a:solidFill>
                <a:latin typeface="宋体" panose="02010600030101010101" pitchFamily="2" charset="-122"/>
              </a:rPr>
              <a:t>表</a:t>
            </a:r>
            <a:r>
              <a:rPr kumimoji="0" lang="en-US" altLang="zh-CN" b="1">
                <a:solidFill>
                  <a:schemeClr val="tx1"/>
                </a:solidFill>
                <a:latin typeface="宋体" panose="02010600030101010101" pitchFamily="2" charset="-122"/>
              </a:rPr>
              <a:t>2-8</a:t>
            </a:r>
            <a:r>
              <a:rPr kumimoji="0" lang="zh-CN" altLang="en-US" b="1">
                <a:solidFill>
                  <a:schemeClr val="tx1"/>
                </a:solidFill>
                <a:latin typeface="宋体" panose="02010600030101010101" pitchFamily="2" charset="-122"/>
              </a:rPr>
              <a:t>中，</a:t>
            </a:r>
            <a:r>
              <a:rPr kumimoji="0" lang="en-US" altLang="zh-CN" b="1">
                <a:solidFill>
                  <a:schemeClr val="tx1"/>
                </a:solidFill>
                <a:latin typeface="宋体" panose="02010600030101010101" pitchFamily="2" charset="-122"/>
              </a:rPr>
              <a:t>b</a:t>
            </a:r>
            <a:r>
              <a:rPr kumimoji="0" lang="zh-CN" altLang="en-US" b="1">
                <a:solidFill>
                  <a:schemeClr val="tx1"/>
                </a:solidFill>
                <a:latin typeface="宋体" panose="02010600030101010101" pitchFamily="2" charset="-122"/>
              </a:rPr>
              <a:t>列数字全为非负，检验数全为非正，故问题的最优解为</a:t>
            </a:r>
          </a:p>
          <a:p>
            <a:pPr algn="ctr">
              <a:spcBef>
                <a:spcPct val="0"/>
              </a:spcBef>
              <a:buClrTx/>
              <a:buSzTx/>
              <a:buFont typeface="Arial" panose="020B0604020202020204" pitchFamily="34" charset="0"/>
              <a:buNone/>
            </a:pPr>
            <a:r>
              <a:rPr kumimoji="0" lang="en-US" altLang="zh-CN" b="1">
                <a:solidFill>
                  <a:schemeClr val="tx1"/>
                </a:solidFill>
                <a:latin typeface="宋体" panose="02010600030101010101" pitchFamily="2" charset="-122"/>
              </a:rPr>
              <a:t>X</a:t>
            </a:r>
            <a:r>
              <a:rPr kumimoji="0" lang="en-US" altLang="zh-CN" b="1" baseline="30000">
                <a:solidFill>
                  <a:schemeClr val="tx1"/>
                </a:solidFill>
                <a:latin typeface="宋体" panose="02010600030101010101" pitchFamily="2" charset="-122"/>
              </a:rPr>
              <a:t>*</a:t>
            </a:r>
            <a:r>
              <a:rPr kumimoji="0" lang="en-US" altLang="zh-CN" b="1">
                <a:solidFill>
                  <a:schemeClr val="tx1"/>
                </a:solidFill>
                <a:latin typeface="宋体" panose="02010600030101010101" pitchFamily="2" charset="-122"/>
              </a:rPr>
              <a:t>=(11/5</a:t>
            </a:r>
            <a:r>
              <a:rPr kumimoji="0" lang="zh-CN" altLang="en-US" b="1">
                <a:solidFill>
                  <a:schemeClr val="tx1"/>
                </a:solidFill>
                <a:latin typeface="宋体" panose="02010600030101010101" pitchFamily="2" charset="-122"/>
              </a:rPr>
              <a:t>，</a:t>
            </a:r>
            <a:r>
              <a:rPr kumimoji="0" lang="en-US" altLang="zh-CN" b="1">
                <a:solidFill>
                  <a:schemeClr val="tx1"/>
                </a:solidFill>
                <a:latin typeface="宋体" panose="02010600030101010101" pitchFamily="2" charset="-122"/>
              </a:rPr>
              <a:t>2/5</a:t>
            </a:r>
            <a:r>
              <a:rPr kumimoji="0" lang="zh-CN" altLang="en-US" b="1">
                <a:solidFill>
                  <a:schemeClr val="tx1"/>
                </a:solidFill>
                <a:latin typeface="宋体" panose="02010600030101010101" pitchFamily="2" charset="-122"/>
              </a:rPr>
              <a:t>，</a:t>
            </a:r>
            <a:r>
              <a:rPr kumimoji="0" lang="en-US" altLang="zh-CN" b="1">
                <a:solidFill>
                  <a:schemeClr val="tx1"/>
                </a:solidFill>
                <a:latin typeface="宋体" panose="02010600030101010101" pitchFamily="2" charset="-122"/>
              </a:rPr>
              <a:t>0</a:t>
            </a:r>
            <a:r>
              <a:rPr kumimoji="0" lang="zh-CN" altLang="en-US" b="1">
                <a:solidFill>
                  <a:schemeClr val="tx1"/>
                </a:solidFill>
                <a:latin typeface="宋体" panose="02010600030101010101" pitchFamily="2" charset="-122"/>
              </a:rPr>
              <a:t>，</a:t>
            </a:r>
            <a:r>
              <a:rPr kumimoji="0" lang="en-US" altLang="zh-CN" b="1">
                <a:solidFill>
                  <a:schemeClr val="tx1"/>
                </a:solidFill>
                <a:latin typeface="宋体" panose="02010600030101010101" pitchFamily="2" charset="-122"/>
              </a:rPr>
              <a:t>0</a:t>
            </a:r>
            <a:r>
              <a:rPr kumimoji="0" lang="zh-CN" altLang="en-US" b="1">
                <a:solidFill>
                  <a:schemeClr val="tx1"/>
                </a:solidFill>
                <a:latin typeface="宋体" panose="02010600030101010101" pitchFamily="2" charset="-122"/>
              </a:rPr>
              <a:t>，</a:t>
            </a:r>
            <a:r>
              <a:rPr kumimoji="0" lang="en-US" altLang="zh-CN" b="1">
                <a:solidFill>
                  <a:schemeClr val="tx1"/>
                </a:solidFill>
                <a:latin typeface="宋体" panose="02010600030101010101" pitchFamily="2" charset="-122"/>
              </a:rPr>
              <a:t>0)</a:t>
            </a:r>
            <a:r>
              <a:rPr kumimoji="0" lang="en-US" altLang="zh-CN" b="1" baseline="30000">
                <a:solidFill>
                  <a:schemeClr val="tx1"/>
                </a:solidFill>
                <a:latin typeface="宋体" panose="02010600030101010101" pitchFamily="2" charset="-122"/>
              </a:rPr>
              <a:t>T</a:t>
            </a:r>
            <a:endParaRPr kumimoji="0" lang="en-US" altLang="zh-CN" b="1">
              <a:solidFill>
                <a:schemeClr val="tx1"/>
              </a:solidFill>
              <a:latin typeface="宋体" panose="02010600030101010101" pitchFamily="2" charset="-122"/>
            </a:endParaRPr>
          </a:p>
          <a:p>
            <a:pPr algn="just">
              <a:spcBef>
                <a:spcPct val="0"/>
              </a:spcBef>
              <a:buClrTx/>
              <a:buSzTx/>
              <a:buFont typeface="Arial" panose="020B0604020202020204" pitchFamily="34" charset="0"/>
              <a:buNone/>
            </a:pPr>
            <a:r>
              <a:rPr kumimoji="0" lang="zh-CN" altLang="en-US" b="1">
                <a:solidFill>
                  <a:schemeClr val="tx1"/>
                </a:solidFill>
                <a:latin typeface="宋体" panose="02010600030101010101" pitchFamily="2" charset="-122"/>
              </a:rPr>
              <a:t>若对应两个约束条件的对偶变量分别为</a:t>
            </a:r>
            <a:r>
              <a:rPr kumimoji="0" lang="en-US" altLang="zh-CN" b="1">
                <a:solidFill>
                  <a:schemeClr val="tx1"/>
                </a:solidFill>
                <a:latin typeface="宋体" panose="02010600030101010101" pitchFamily="2" charset="-122"/>
              </a:rPr>
              <a:t>y</a:t>
            </a:r>
            <a:r>
              <a:rPr kumimoji="0" lang="en-US" altLang="zh-CN" b="1" baseline="-30000">
                <a:solidFill>
                  <a:schemeClr val="tx1"/>
                </a:solidFill>
                <a:latin typeface="宋体" panose="02010600030101010101" pitchFamily="2" charset="-122"/>
              </a:rPr>
              <a:t>1</a:t>
            </a:r>
            <a:r>
              <a:rPr kumimoji="0" lang="zh-CN" altLang="en-US" b="1">
                <a:solidFill>
                  <a:schemeClr val="tx1"/>
                </a:solidFill>
                <a:latin typeface="宋体" panose="02010600030101010101" pitchFamily="2" charset="-122"/>
              </a:rPr>
              <a:t>和</a:t>
            </a:r>
            <a:r>
              <a:rPr kumimoji="0" lang="en-US" altLang="zh-CN" b="1">
                <a:solidFill>
                  <a:schemeClr val="tx1"/>
                </a:solidFill>
                <a:latin typeface="宋体" panose="02010600030101010101" pitchFamily="2" charset="-122"/>
              </a:rPr>
              <a:t>y</a:t>
            </a:r>
            <a:r>
              <a:rPr kumimoji="0" lang="en-US" altLang="zh-CN" b="1" baseline="-30000">
                <a:solidFill>
                  <a:schemeClr val="tx1"/>
                </a:solidFill>
                <a:latin typeface="宋体" panose="02010600030101010101" pitchFamily="2" charset="-122"/>
              </a:rPr>
              <a:t>2</a:t>
            </a:r>
            <a:r>
              <a:rPr kumimoji="0" lang="zh-CN" altLang="en-US" b="1">
                <a:solidFill>
                  <a:schemeClr val="tx1"/>
                </a:solidFill>
                <a:latin typeface="宋体" panose="02010600030101010101" pitchFamily="2" charset="-122"/>
              </a:rPr>
              <a:t>，</a:t>
            </a:r>
          </a:p>
          <a:p>
            <a:pPr algn="just">
              <a:spcBef>
                <a:spcPct val="0"/>
              </a:spcBef>
              <a:buClrTx/>
              <a:buSzTx/>
              <a:buFont typeface="Arial" panose="020B0604020202020204" pitchFamily="34" charset="0"/>
              <a:buNone/>
            </a:pPr>
            <a:r>
              <a:rPr kumimoji="0" lang="zh-CN" altLang="en-US" b="1">
                <a:solidFill>
                  <a:schemeClr val="tx1"/>
                </a:solidFill>
                <a:latin typeface="宋体" panose="02010600030101010101" pitchFamily="2" charset="-122"/>
              </a:rPr>
              <a:t>则对偶问题的最优解为</a:t>
            </a:r>
          </a:p>
          <a:p>
            <a:pPr algn="ctr">
              <a:spcBef>
                <a:spcPct val="0"/>
              </a:spcBef>
              <a:buClrTx/>
              <a:buSzTx/>
              <a:buFont typeface="Arial" panose="020B0604020202020204" pitchFamily="34" charset="0"/>
              <a:buNone/>
            </a:pPr>
            <a:r>
              <a:rPr kumimoji="0" lang="en-US" altLang="zh-CN" b="1">
                <a:solidFill>
                  <a:schemeClr val="tx1"/>
                </a:solidFill>
                <a:latin typeface="宋体" panose="02010600030101010101" pitchFamily="2" charset="-122"/>
              </a:rPr>
              <a:t>Y</a:t>
            </a:r>
            <a:r>
              <a:rPr kumimoji="0" lang="en-US" altLang="zh-CN" b="1" baseline="30000">
                <a:solidFill>
                  <a:schemeClr val="tx1"/>
                </a:solidFill>
                <a:latin typeface="宋体" panose="02010600030101010101" pitchFamily="2" charset="-122"/>
              </a:rPr>
              <a:t>*</a:t>
            </a:r>
            <a:r>
              <a:rPr kumimoji="0" lang="en-US" altLang="zh-CN" b="1">
                <a:solidFill>
                  <a:schemeClr val="tx1"/>
                </a:solidFill>
                <a:latin typeface="宋体" panose="02010600030101010101" pitchFamily="2" charset="-122"/>
              </a:rPr>
              <a:t>=(y</a:t>
            </a:r>
            <a:r>
              <a:rPr kumimoji="0" lang="en-US" altLang="zh-CN" b="1" baseline="-30000">
                <a:solidFill>
                  <a:schemeClr val="tx1"/>
                </a:solidFill>
                <a:latin typeface="宋体" panose="02010600030101010101" pitchFamily="2" charset="-122"/>
              </a:rPr>
              <a:t>1</a:t>
            </a:r>
            <a:r>
              <a:rPr kumimoji="0" lang="en-US" altLang="zh-CN" b="1" baseline="30000">
                <a:solidFill>
                  <a:schemeClr val="tx1"/>
                </a:solidFill>
                <a:latin typeface="宋体" panose="02010600030101010101" pitchFamily="2" charset="-122"/>
              </a:rPr>
              <a:t>*</a:t>
            </a:r>
            <a:r>
              <a:rPr kumimoji="0" lang="en-US" altLang="zh-CN" b="1">
                <a:solidFill>
                  <a:schemeClr val="tx1"/>
                </a:solidFill>
                <a:latin typeface="宋体" panose="02010600030101010101" pitchFamily="2" charset="-122"/>
              </a:rPr>
              <a:t>,y</a:t>
            </a:r>
            <a:r>
              <a:rPr kumimoji="0" lang="en-US" altLang="zh-CN" b="1" baseline="-30000">
                <a:solidFill>
                  <a:schemeClr val="tx1"/>
                </a:solidFill>
                <a:latin typeface="宋体" panose="02010600030101010101" pitchFamily="2" charset="-122"/>
              </a:rPr>
              <a:t>2</a:t>
            </a:r>
            <a:r>
              <a:rPr kumimoji="0" lang="en-US" altLang="zh-CN" b="1" baseline="30000">
                <a:solidFill>
                  <a:schemeClr val="tx1"/>
                </a:solidFill>
                <a:latin typeface="宋体" panose="02010600030101010101" pitchFamily="2" charset="-122"/>
              </a:rPr>
              <a:t>*</a:t>
            </a:r>
            <a:r>
              <a:rPr kumimoji="0" lang="en-US" altLang="zh-CN" b="1">
                <a:solidFill>
                  <a:schemeClr val="tx1"/>
                </a:solidFill>
                <a:latin typeface="宋体" panose="02010600030101010101" pitchFamily="2" charset="-122"/>
              </a:rPr>
              <a:t>)=(8/5,1/5)</a:t>
            </a:r>
          </a:p>
        </p:txBody>
      </p:sp>
    </p:spTree>
    <p:extLst>
      <p:ext uri="{BB962C8B-B14F-4D97-AF65-F5344CB8AC3E}">
        <p14:creationId xmlns:p14="http://schemas.microsoft.com/office/powerpoint/2010/main" val="21694270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135188" y="512763"/>
            <a:ext cx="8153400" cy="838200"/>
          </a:xfrm>
        </p:spPr>
        <p:txBody>
          <a:bodyPr/>
          <a:lstStyle/>
          <a:p>
            <a:pPr eaLnBrk="1" hangingPunct="1"/>
            <a:r>
              <a:rPr lang="zh-CN" altLang="en-US" sz="2500">
                <a:latin typeface="宋体" panose="02010600030101010101" pitchFamily="2" charset="-122"/>
              </a:rPr>
              <a:t>从以上求解过程可以看到对偶单纯形法有以下优点：</a:t>
            </a:r>
            <a:br>
              <a:rPr lang="zh-CN" altLang="en-US" sz="2500">
                <a:latin typeface="宋体" panose="02010600030101010101" pitchFamily="2" charset="-122"/>
              </a:rPr>
            </a:br>
            <a:endParaRPr lang="zh-CN" altLang="en-US" sz="2500">
              <a:latin typeface="宋体" panose="02010600030101010101" pitchFamily="2" charset="-122"/>
            </a:endParaRPr>
          </a:p>
        </p:txBody>
      </p:sp>
      <p:sp>
        <p:nvSpPr>
          <p:cNvPr id="41987" name="Rectangle 3"/>
          <p:cNvSpPr>
            <a:spLocks noGrp="1" noChangeArrowheads="1"/>
          </p:cNvSpPr>
          <p:nvPr>
            <p:ph idx="4294967295"/>
          </p:nvPr>
        </p:nvSpPr>
        <p:spPr>
          <a:xfrm>
            <a:off x="1055440" y="1350963"/>
            <a:ext cx="10117312" cy="5113337"/>
          </a:xfrm>
        </p:spPr>
        <p:txBody>
          <a:bodyPr>
            <a:noAutofit/>
          </a:bodyPr>
          <a:lstStyle/>
          <a:p>
            <a:pPr marL="69850" indent="0">
              <a:buNone/>
            </a:pPr>
            <a:r>
              <a:rPr kumimoji="0" lang="en-US" altLang="zh-CN" sz="2400" b="1" dirty="0" smtClean="0">
                <a:latin typeface="宋体" panose="02010600030101010101" pitchFamily="2" charset="-122"/>
                <a:ea typeface="宋体" panose="02010600030101010101" pitchFamily="2" charset="-122"/>
              </a:rPr>
              <a:t>(1) </a:t>
            </a:r>
            <a:r>
              <a:rPr kumimoji="0" lang="zh-CN" altLang="en-US" sz="2400" b="1" dirty="0" smtClean="0">
                <a:solidFill>
                  <a:srgbClr val="FF0000"/>
                </a:solidFill>
                <a:latin typeface="宋体" panose="02010600030101010101" pitchFamily="2" charset="-122"/>
                <a:ea typeface="宋体" panose="02010600030101010101" pitchFamily="2" charset="-122"/>
              </a:rPr>
              <a:t>初始解可以是非可行解</a:t>
            </a:r>
            <a:r>
              <a:rPr kumimoji="0" lang="zh-CN" altLang="en-US" sz="2400" b="1" dirty="0" smtClean="0">
                <a:latin typeface="宋体" panose="02010600030101010101" pitchFamily="2" charset="-122"/>
                <a:ea typeface="宋体" panose="02010600030101010101" pitchFamily="2" charset="-122"/>
              </a:rPr>
              <a:t>，当</a:t>
            </a:r>
            <a:r>
              <a:rPr kumimoji="0" lang="zh-CN" altLang="en-US" sz="2400" b="1" dirty="0" smtClean="0">
                <a:solidFill>
                  <a:srgbClr val="FF0000"/>
                </a:solidFill>
                <a:latin typeface="宋体" panose="02010600030101010101" pitchFamily="2" charset="-122"/>
                <a:ea typeface="宋体" panose="02010600030101010101" pitchFamily="2" charset="-122"/>
              </a:rPr>
              <a:t>检验数</a:t>
            </a:r>
            <a:r>
              <a:rPr kumimoji="0" lang="zh-CN" altLang="en-US" sz="2400" b="1" dirty="0" smtClean="0">
                <a:latin typeface="宋体" panose="02010600030101010101" pitchFamily="2" charset="-122"/>
                <a:ea typeface="宋体" panose="02010600030101010101" pitchFamily="2" charset="-122"/>
              </a:rPr>
              <a:t>都为</a:t>
            </a:r>
            <a:r>
              <a:rPr kumimoji="0" lang="zh-CN" altLang="en-US" sz="2400" b="1" dirty="0" smtClean="0">
                <a:solidFill>
                  <a:srgbClr val="FF0000"/>
                </a:solidFill>
                <a:latin typeface="宋体" panose="02010600030101010101" pitchFamily="2" charset="-122"/>
                <a:ea typeface="宋体" panose="02010600030101010101" pitchFamily="2" charset="-122"/>
              </a:rPr>
              <a:t>负数</a:t>
            </a:r>
            <a:r>
              <a:rPr kumimoji="0" lang="zh-CN" altLang="en-US" sz="2400" b="1" dirty="0" smtClean="0">
                <a:latin typeface="宋体" panose="02010600030101010101" pitchFamily="2" charset="-122"/>
                <a:ea typeface="宋体" panose="02010600030101010101" pitchFamily="2" charset="-122"/>
              </a:rPr>
              <a:t>时就可以进行基的变换，这时不需要加入人工变量，因此可以简化计算。</a:t>
            </a:r>
          </a:p>
          <a:p>
            <a:pPr marL="69850" indent="0">
              <a:buNone/>
            </a:pPr>
            <a:endParaRPr kumimoji="0" lang="en-US" altLang="zh-CN" sz="800" b="1" dirty="0" smtClean="0">
              <a:latin typeface="宋体" panose="02010600030101010101" pitchFamily="2" charset="-122"/>
              <a:ea typeface="宋体" panose="02010600030101010101" pitchFamily="2" charset="-122"/>
            </a:endParaRPr>
          </a:p>
          <a:p>
            <a:pPr marL="69850" indent="0">
              <a:buNone/>
            </a:pPr>
            <a:r>
              <a:rPr kumimoji="0" lang="en-US" altLang="zh-CN" sz="2400" b="1" dirty="0" smtClean="0">
                <a:latin typeface="宋体" panose="02010600030101010101" pitchFamily="2" charset="-122"/>
                <a:ea typeface="宋体" panose="02010600030101010101" pitchFamily="2" charset="-122"/>
              </a:rPr>
              <a:t>(2) </a:t>
            </a:r>
            <a:r>
              <a:rPr kumimoji="0" lang="zh-CN" altLang="en-US" sz="2400" b="1" dirty="0" smtClean="0">
                <a:latin typeface="宋体" panose="02010600030101010101" pitchFamily="2" charset="-122"/>
                <a:ea typeface="宋体" panose="02010600030101010101" pitchFamily="2" charset="-122"/>
              </a:rPr>
              <a:t>当</a:t>
            </a:r>
            <a:r>
              <a:rPr kumimoji="0" lang="zh-CN" altLang="en-US" sz="2400" b="1" dirty="0" smtClean="0">
                <a:solidFill>
                  <a:srgbClr val="FF0000"/>
                </a:solidFill>
                <a:latin typeface="宋体" panose="02010600030101010101" pitchFamily="2" charset="-122"/>
                <a:ea typeface="宋体" panose="02010600030101010101" pitchFamily="2" charset="-122"/>
              </a:rPr>
              <a:t>变量多于约束条件</a:t>
            </a:r>
            <a:r>
              <a:rPr kumimoji="0" lang="zh-CN" altLang="en-US" sz="2400" b="1" dirty="0" smtClean="0">
                <a:latin typeface="宋体" panose="02010600030101010101" pitchFamily="2" charset="-122"/>
                <a:ea typeface="宋体" panose="02010600030101010101" pitchFamily="2" charset="-122"/>
              </a:rPr>
              <a:t>，对这样的线性规划问题用对偶单纯形法计算可以减少计算工作量，因此对</a:t>
            </a:r>
            <a:r>
              <a:rPr kumimoji="0" lang="zh-CN" altLang="en-US" sz="2400" b="1" dirty="0" smtClean="0">
                <a:solidFill>
                  <a:srgbClr val="FF0000"/>
                </a:solidFill>
                <a:latin typeface="宋体" panose="02010600030101010101" pitchFamily="2" charset="-122"/>
                <a:ea typeface="宋体" panose="02010600030101010101" pitchFamily="2" charset="-122"/>
              </a:rPr>
              <a:t>变量较少，而约束条件很多的线性规划问题</a:t>
            </a:r>
            <a:r>
              <a:rPr kumimoji="0" lang="zh-CN" altLang="en-US" sz="2400" b="1" dirty="0" smtClean="0">
                <a:latin typeface="宋体" panose="02010600030101010101" pitchFamily="2" charset="-122"/>
                <a:ea typeface="宋体" panose="02010600030101010101" pitchFamily="2" charset="-122"/>
              </a:rPr>
              <a:t>，可先将它变换成对偶问题，然后用对偶单纯形法求解。</a:t>
            </a:r>
            <a:endParaRPr kumimoji="0" lang="en-US" altLang="zh-CN" sz="2400" b="1" dirty="0" smtClean="0">
              <a:latin typeface="宋体" panose="02010600030101010101" pitchFamily="2" charset="-122"/>
              <a:ea typeface="宋体" panose="02010600030101010101" pitchFamily="2" charset="-122"/>
            </a:endParaRPr>
          </a:p>
          <a:p>
            <a:pPr marL="69850" indent="0">
              <a:buNone/>
            </a:pPr>
            <a:endParaRPr kumimoji="0" lang="zh-CN" altLang="en-US" sz="800" b="1" dirty="0" smtClean="0">
              <a:latin typeface="宋体" panose="02010600030101010101" pitchFamily="2" charset="-122"/>
              <a:ea typeface="宋体" panose="02010600030101010101" pitchFamily="2" charset="-122"/>
            </a:endParaRPr>
          </a:p>
          <a:p>
            <a:pPr marL="69850" indent="0">
              <a:buNone/>
            </a:pPr>
            <a:r>
              <a:rPr kumimoji="0" lang="en-US" altLang="zh-CN" sz="2400" b="1" dirty="0" smtClean="0">
                <a:latin typeface="宋体" panose="02010600030101010101" pitchFamily="2" charset="-122"/>
                <a:ea typeface="宋体" panose="02010600030101010101" pitchFamily="2" charset="-122"/>
              </a:rPr>
              <a:t>(3) </a:t>
            </a:r>
            <a:r>
              <a:rPr kumimoji="0" lang="zh-CN" altLang="en-US" sz="2400" b="1" dirty="0" smtClean="0">
                <a:latin typeface="宋体" panose="02010600030101010101" pitchFamily="2" charset="-122"/>
                <a:ea typeface="宋体" panose="02010600030101010101" pitchFamily="2" charset="-122"/>
              </a:rPr>
              <a:t>在灵敏度分析及求解整数规划的割平面法中，有时需要用对偶单纯形法，这样可使问题的处理简化。对偶单纯形法的局限性主要是，</a:t>
            </a:r>
            <a:r>
              <a:rPr kumimoji="0" lang="zh-CN" altLang="en-US" sz="2400" b="1" dirty="0" smtClean="0">
                <a:solidFill>
                  <a:srgbClr val="0000CC"/>
                </a:solidFill>
                <a:latin typeface="宋体" panose="02010600030101010101" pitchFamily="2" charset="-122"/>
                <a:ea typeface="宋体" panose="02010600030101010101" pitchFamily="2" charset="-122"/>
              </a:rPr>
              <a:t>对大多数线性规划问题，很难找到一个初始可行基，因而这种方法在求解线性规划问题时很少单独应用。</a:t>
            </a:r>
            <a:r>
              <a:rPr kumimoji="0" lang="zh-CN" altLang="en-US" sz="2400" b="1" dirty="0" smtClean="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4799726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ChangeArrowheads="1"/>
          </p:cNvSpPr>
          <p:nvPr/>
        </p:nvSpPr>
        <p:spPr bwMode="auto">
          <a:xfrm>
            <a:off x="4295775" y="533400"/>
            <a:ext cx="3810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dirty="0">
                <a:latin typeface="Times New Roman" pitchFamily="18" charset="0"/>
                <a:ea typeface="楷体_GB2312" pitchFamily="1" charset="-122"/>
              </a:rPr>
              <a:t>找对偶问题可行解及可行基</a:t>
            </a:r>
            <a:endParaRPr lang="en-US" altLang="zh-CN" sz="2400" b="1" i="1" dirty="0">
              <a:latin typeface="Times New Roman" pitchFamily="18" charset="0"/>
              <a:ea typeface="楷体_GB2312" pitchFamily="1" charset="-122"/>
            </a:endParaRPr>
          </a:p>
        </p:txBody>
      </p:sp>
      <p:sp>
        <p:nvSpPr>
          <p:cNvPr id="43011" name="Rectangle 3"/>
          <p:cNvSpPr>
            <a:spLocks noGrp="1" noChangeArrowheads="1"/>
          </p:cNvSpPr>
          <p:nvPr>
            <p:ph type="title"/>
          </p:nvPr>
        </p:nvSpPr>
        <p:spPr>
          <a:xfrm>
            <a:off x="2244725" y="476250"/>
            <a:ext cx="611188" cy="3816350"/>
          </a:xfrm>
        </p:spPr>
        <p:txBody>
          <a:bodyPr vert="eaVert"/>
          <a:lstStyle/>
          <a:p>
            <a:pPr algn="dist"/>
            <a:r>
              <a:rPr lang="zh-CN" altLang="en-US" sz="2800">
                <a:latin typeface="Times New Roman" panose="02020603050405020304" pitchFamily="18" charset="0"/>
                <a:ea typeface="楷体_GB2312" pitchFamily="49" charset="-122"/>
              </a:rPr>
              <a:t>对偶单纯法计算框图</a:t>
            </a:r>
          </a:p>
        </p:txBody>
      </p:sp>
      <p:grpSp>
        <p:nvGrpSpPr>
          <p:cNvPr id="453636" name="Group 4"/>
          <p:cNvGrpSpPr>
            <a:grpSpLocks/>
          </p:cNvGrpSpPr>
          <p:nvPr/>
        </p:nvGrpSpPr>
        <p:grpSpPr bwMode="auto">
          <a:xfrm>
            <a:off x="4578350" y="1066800"/>
            <a:ext cx="3048000" cy="839788"/>
            <a:chOff x="1924" y="672"/>
            <a:chExt cx="1920" cy="529"/>
          </a:xfrm>
        </p:grpSpPr>
        <p:sp>
          <p:nvSpPr>
            <p:cNvPr id="453637" name="AutoShape 5"/>
            <p:cNvSpPr>
              <a:spLocks noChangeArrowheads="1"/>
            </p:cNvSpPr>
            <p:nvPr/>
          </p:nvSpPr>
          <p:spPr bwMode="auto">
            <a:xfrm>
              <a:off x="1924" y="817"/>
              <a:ext cx="1920" cy="384"/>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en-US" altLang="zh-CN" sz="3200" b="1" i="1" dirty="0">
                  <a:latin typeface="Times New Roman" charset="0"/>
                  <a:ea typeface="楷体_GB2312" charset="0"/>
                  <a:cs typeface="楷体_GB2312" charset="0"/>
                  <a:sym typeface="Symbol" charset="0"/>
                </a:rPr>
                <a:t> b</a:t>
              </a:r>
              <a:r>
                <a:rPr lang="zh-CN" altLang="en-US" sz="2400" b="1" dirty="0">
                  <a:latin typeface="Times New Roman" charset="0"/>
                  <a:ea typeface="楷体_GB2312" charset="0"/>
                  <a:cs typeface="楷体_GB2312" charset="0"/>
                  <a:sym typeface="Symbol" charset="0"/>
                </a:rPr>
                <a:t> </a:t>
              </a:r>
              <a:r>
                <a:rPr lang="en-US" altLang="zh-CN" sz="2400" b="1" i="1" baseline="-25000" dirty="0" err="1">
                  <a:latin typeface="Times New Roman" charset="0"/>
                  <a:ea typeface="楷体_GB2312" charset="0"/>
                  <a:cs typeface="楷体_GB2312" charset="0"/>
                  <a:sym typeface="Symbol" charset="0"/>
                </a:rPr>
                <a:t>i</a:t>
              </a:r>
              <a:r>
                <a:rPr lang="en-US" altLang="zh-CN" sz="2400" b="1" i="1" baseline="-25000" dirty="0">
                  <a:latin typeface="Times New Roman" charset="0"/>
                  <a:ea typeface="楷体_GB2312" charset="0"/>
                  <a:cs typeface="楷体_GB2312" charset="0"/>
                </a:rPr>
                <a:t> </a:t>
              </a:r>
              <a:r>
                <a:rPr lang="en-US" altLang="zh-CN" sz="2400" b="1" baseline="-25000" dirty="0">
                  <a:latin typeface="Times New Roman" charset="0"/>
                  <a:ea typeface="楷体_GB2312" charset="0"/>
                  <a:cs typeface="楷体_GB2312" charset="0"/>
                </a:rPr>
                <a:t>       </a:t>
              </a:r>
              <a:r>
                <a:rPr lang="en-US" altLang="zh-CN" sz="2400" b="1" dirty="0">
                  <a:latin typeface="Times New Roman" charset="0"/>
                  <a:ea typeface="楷体_GB2312" charset="0"/>
                  <a:cs typeface="楷体_GB2312" charset="0"/>
                </a:rPr>
                <a:t>0?</a:t>
              </a:r>
            </a:p>
          </p:txBody>
        </p:sp>
        <p:graphicFrame>
          <p:nvGraphicFramePr>
            <p:cNvPr id="43047" name="Object 6"/>
            <p:cNvGraphicFramePr>
              <a:graphicFrameLocks noChangeAspect="1"/>
            </p:cNvGraphicFramePr>
            <p:nvPr/>
          </p:nvGraphicFramePr>
          <p:xfrm>
            <a:off x="2692" y="911"/>
            <a:ext cx="568" cy="240"/>
          </p:xfrm>
          <a:graphic>
            <a:graphicData uri="http://schemas.openxmlformats.org/presentationml/2006/ole">
              <mc:AlternateContent xmlns:mc="http://schemas.openxmlformats.org/markup-compatibility/2006">
                <mc:Choice xmlns:v="urn:schemas-microsoft-com:vml" Requires="v">
                  <p:oleObj spid="_x0000_s55310" name="Equation" r:id="rId3" imgW="126835" imgH="152202" progId="">
                    <p:embed/>
                  </p:oleObj>
                </mc:Choice>
                <mc:Fallback>
                  <p:oleObj name="Equation" r:id="rId3" imgW="126835" imgH="152202"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 y="911"/>
                          <a:ext cx="568" cy="24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53639" name="Line 7"/>
            <p:cNvSpPr>
              <a:spLocks noChangeShapeType="1"/>
            </p:cNvSpPr>
            <p:nvPr/>
          </p:nvSpPr>
          <p:spPr bwMode="auto">
            <a:xfrm>
              <a:off x="2880" y="672"/>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grpSp>
      <p:grpSp>
        <p:nvGrpSpPr>
          <p:cNvPr id="453640" name="Group 8"/>
          <p:cNvGrpSpPr>
            <a:grpSpLocks/>
          </p:cNvGrpSpPr>
          <p:nvPr/>
        </p:nvGrpSpPr>
        <p:grpSpPr bwMode="auto">
          <a:xfrm>
            <a:off x="8807450" y="1981200"/>
            <a:ext cx="914400" cy="990600"/>
            <a:chOff x="4708" y="1248"/>
            <a:chExt cx="384" cy="624"/>
          </a:xfrm>
        </p:grpSpPr>
        <p:sp>
          <p:nvSpPr>
            <p:cNvPr id="453641" name="AutoShape 9"/>
            <p:cNvSpPr>
              <a:spLocks noChangeArrowheads="1"/>
            </p:cNvSpPr>
            <p:nvPr/>
          </p:nvSpPr>
          <p:spPr bwMode="auto">
            <a:xfrm>
              <a:off x="4708" y="1392"/>
              <a:ext cx="384" cy="48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a:latin typeface="Times New Roman" charset="0"/>
                  <a:ea typeface="楷体_GB2312" charset="0"/>
                  <a:cs typeface="楷体_GB2312" charset="0"/>
                </a:rPr>
                <a:t>停</a:t>
              </a:r>
            </a:p>
          </p:txBody>
        </p:sp>
        <p:sp>
          <p:nvSpPr>
            <p:cNvPr id="453642" name="Line 10"/>
            <p:cNvSpPr>
              <a:spLocks noChangeShapeType="1"/>
            </p:cNvSpPr>
            <p:nvPr/>
          </p:nvSpPr>
          <p:spPr bwMode="auto">
            <a:xfrm>
              <a:off x="4900" y="124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grpSp>
      <p:grpSp>
        <p:nvGrpSpPr>
          <p:cNvPr id="453643" name="Group 11"/>
          <p:cNvGrpSpPr>
            <a:grpSpLocks/>
          </p:cNvGrpSpPr>
          <p:nvPr/>
        </p:nvGrpSpPr>
        <p:grpSpPr bwMode="auto">
          <a:xfrm>
            <a:off x="4273550" y="3048000"/>
            <a:ext cx="3429000" cy="1066800"/>
            <a:chOff x="1732" y="1920"/>
            <a:chExt cx="2160" cy="672"/>
          </a:xfrm>
        </p:grpSpPr>
        <p:sp>
          <p:nvSpPr>
            <p:cNvPr id="453644" name="AutoShape 12"/>
            <p:cNvSpPr>
              <a:spLocks noChangeArrowheads="1"/>
            </p:cNvSpPr>
            <p:nvPr/>
          </p:nvSpPr>
          <p:spPr bwMode="auto">
            <a:xfrm>
              <a:off x="1732" y="2208"/>
              <a:ext cx="2160" cy="384"/>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a:latin typeface="Times New Roman" charset="0"/>
                  <a:ea typeface="楷体_GB2312" charset="0"/>
                  <a:cs typeface="楷体_GB2312" charset="0"/>
                </a:rPr>
                <a:t>是否有</a:t>
              </a:r>
              <a:r>
                <a:rPr lang="zh-CN" altLang="en-US" sz="2400" b="1" i="1">
                  <a:latin typeface="Times New Roman" charset="0"/>
                  <a:ea typeface="楷体_GB2312" charset="0"/>
                  <a:cs typeface="楷体_GB2312" charset="0"/>
                  <a:sym typeface="Symbol" charset="0"/>
                </a:rPr>
                <a:t> </a:t>
              </a:r>
              <a:r>
                <a:rPr lang="en-US" altLang="zh-CN" sz="2400" b="1" i="1" baseline="-25000">
                  <a:latin typeface="Times New Roman" charset="0"/>
                  <a:ea typeface="楷体_GB2312" charset="0"/>
                  <a:cs typeface="楷体_GB2312" charset="0"/>
                </a:rPr>
                <a:t>kj</a:t>
              </a:r>
              <a:r>
                <a:rPr lang="en-US" altLang="zh-CN" sz="2400" b="1">
                  <a:latin typeface="Times New Roman" charset="0"/>
                  <a:ea typeface="楷体_GB2312" charset="0"/>
                  <a:cs typeface="楷体_GB2312" charset="0"/>
                </a:rPr>
                <a:t>&lt;0</a:t>
              </a:r>
            </a:p>
          </p:txBody>
        </p:sp>
        <p:sp>
          <p:nvSpPr>
            <p:cNvPr id="453645" name="Line 13"/>
            <p:cNvSpPr>
              <a:spLocks noChangeShapeType="1"/>
            </p:cNvSpPr>
            <p:nvPr/>
          </p:nvSpPr>
          <p:spPr bwMode="auto">
            <a:xfrm>
              <a:off x="2835" y="1920"/>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grpSp>
      <p:grpSp>
        <p:nvGrpSpPr>
          <p:cNvPr id="453646" name="Group 14"/>
          <p:cNvGrpSpPr>
            <a:grpSpLocks/>
          </p:cNvGrpSpPr>
          <p:nvPr/>
        </p:nvGrpSpPr>
        <p:grpSpPr bwMode="auto">
          <a:xfrm>
            <a:off x="7702550" y="3429000"/>
            <a:ext cx="2514600" cy="838200"/>
            <a:chOff x="3892" y="2160"/>
            <a:chExt cx="1584" cy="528"/>
          </a:xfrm>
        </p:grpSpPr>
        <p:sp>
          <p:nvSpPr>
            <p:cNvPr id="453647" name="Line 15"/>
            <p:cNvSpPr>
              <a:spLocks noChangeShapeType="1"/>
            </p:cNvSpPr>
            <p:nvPr/>
          </p:nvSpPr>
          <p:spPr bwMode="auto">
            <a:xfrm>
              <a:off x="3892" y="2400"/>
              <a:ext cx="57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sp>
          <p:nvSpPr>
            <p:cNvPr id="453648" name="AutoShape 16"/>
            <p:cNvSpPr>
              <a:spLocks noChangeArrowheads="1"/>
            </p:cNvSpPr>
            <p:nvPr/>
          </p:nvSpPr>
          <p:spPr bwMode="auto">
            <a:xfrm>
              <a:off x="4516" y="2208"/>
              <a:ext cx="960" cy="48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a:latin typeface="Times New Roman" charset="0"/>
                  <a:ea typeface="楷体_GB2312" charset="0"/>
                  <a:cs typeface="楷体_GB2312" charset="0"/>
                </a:rPr>
                <a:t>无可行解</a:t>
              </a:r>
            </a:p>
          </p:txBody>
        </p:sp>
        <p:sp>
          <p:nvSpPr>
            <p:cNvPr id="453649" name="Text Box 17"/>
            <p:cNvSpPr txBox="1">
              <a:spLocks noChangeArrowheads="1"/>
            </p:cNvSpPr>
            <p:nvPr/>
          </p:nvSpPr>
          <p:spPr bwMode="auto">
            <a:xfrm>
              <a:off x="3988" y="216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panose="020B0604020202020204" pitchFamily="34" charset="0"/>
                <a:buNone/>
                <a:defRPr/>
              </a:pPr>
              <a:r>
                <a:rPr lang="en-US" altLang="zh-CN" sz="2400" b="1">
                  <a:latin typeface="Times New Roman" charset="0"/>
                  <a:ea typeface="楷体_GB2312" charset="0"/>
                  <a:cs typeface="楷体_GB2312" charset="0"/>
                </a:rPr>
                <a:t>N</a:t>
              </a:r>
            </a:p>
          </p:txBody>
        </p:sp>
      </p:grpSp>
      <p:grpSp>
        <p:nvGrpSpPr>
          <p:cNvPr id="453650" name="Group 18"/>
          <p:cNvGrpSpPr>
            <a:grpSpLocks/>
          </p:cNvGrpSpPr>
          <p:nvPr/>
        </p:nvGrpSpPr>
        <p:grpSpPr bwMode="auto">
          <a:xfrm>
            <a:off x="4806950" y="5410200"/>
            <a:ext cx="3124200" cy="1066800"/>
            <a:chOff x="2068" y="3408"/>
            <a:chExt cx="1968" cy="672"/>
          </a:xfrm>
        </p:grpSpPr>
        <p:sp>
          <p:nvSpPr>
            <p:cNvPr id="453651" name="AutoShape 19"/>
            <p:cNvSpPr>
              <a:spLocks noChangeArrowheads="1"/>
            </p:cNvSpPr>
            <p:nvPr/>
          </p:nvSpPr>
          <p:spPr bwMode="auto">
            <a:xfrm>
              <a:off x="2068" y="3744"/>
              <a:ext cx="1968" cy="336"/>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a:latin typeface="Times New Roman" pitchFamily="18" charset="0"/>
                  <a:ea typeface="楷体_GB2312" pitchFamily="1" charset="-122"/>
                </a:rPr>
                <a:t>以</a:t>
              </a:r>
              <a:r>
                <a:rPr lang="zh-CN" altLang="en-US" sz="2400" b="1" i="1">
                  <a:latin typeface="Times New Roman" pitchFamily="18" charset="0"/>
                  <a:ea typeface="楷体_GB2312" pitchFamily="1" charset="-122"/>
                  <a:sym typeface="Symbol" pitchFamily="18" charset="2"/>
                </a:rPr>
                <a:t> </a:t>
              </a:r>
              <a:r>
                <a:rPr lang="en-US" altLang="zh-CN" sz="2400" b="1" i="1" baseline="-25000">
                  <a:latin typeface="Times New Roman" pitchFamily="18" charset="0"/>
                  <a:ea typeface="楷体_GB2312" pitchFamily="1" charset="-122"/>
                  <a:sym typeface="Symbol" pitchFamily="18" charset="2"/>
                </a:rPr>
                <a:t>kl</a:t>
              </a:r>
              <a:r>
                <a:rPr lang="zh-CN" altLang="en-US" sz="2400" b="1">
                  <a:latin typeface="Times New Roman" pitchFamily="18" charset="0"/>
                  <a:ea typeface="楷体_GB2312" pitchFamily="1" charset="-122"/>
                </a:rPr>
                <a:t>为主元作基变换</a:t>
              </a:r>
            </a:p>
          </p:txBody>
        </p:sp>
        <p:sp>
          <p:nvSpPr>
            <p:cNvPr id="453652" name="Line 20"/>
            <p:cNvSpPr>
              <a:spLocks noChangeShapeType="1"/>
            </p:cNvSpPr>
            <p:nvPr/>
          </p:nvSpPr>
          <p:spPr bwMode="auto">
            <a:xfrm>
              <a:off x="2932" y="3408"/>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grpSp>
      <p:grpSp>
        <p:nvGrpSpPr>
          <p:cNvPr id="453653" name="Group 21"/>
          <p:cNvGrpSpPr>
            <a:grpSpLocks/>
          </p:cNvGrpSpPr>
          <p:nvPr/>
        </p:nvGrpSpPr>
        <p:grpSpPr bwMode="auto">
          <a:xfrm>
            <a:off x="3359150" y="1600200"/>
            <a:ext cx="1447800" cy="4648200"/>
            <a:chOff x="1156" y="1008"/>
            <a:chExt cx="912" cy="2928"/>
          </a:xfrm>
        </p:grpSpPr>
        <p:sp>
          <p:nvSpPr>
            <p:cNvPr id="453654" name="Line 22"/>
            <p:cNvSpPr>
              <a:spLocks noChangeShapeType="1"/>
            </p:cNvSpPr>
            <p:nvPr/>
          </p:nvSpPr>
          <p:spPr bwMode="auto">
            <a:xfrm flipH="1" flipV="1">
              <a:off x="1156" y="3929"/>
              <a:ext cx="912" cy="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sp>
          <p:nvSpPr>
            <p:cNvPr id="453655" name="Line 23"/>
            <p:cNvSpPr>
              <a:spLocks noChangeShapeType="1"/>
            </p:cNvSpPr>
            <p:nvPr/>
          </p:nvSpPr>
          <p:spPr bwMode="auto">
            <a:xfrm flipV="1">
              <a:off x="1156" y="1008"/>
              <a:ext cx="0" cy="29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sp>
          <p:nvSpPr>
            <p:cNvPr id="453656" name="Line 24"/>
            <p:cNvSpPr>
              <a:spLocks noChangeShapeType="1"/>
            </p:cNvSpPr>
            <p:nvPr/>
          </p:nvSpPr>
          <p:spPr bwMode="auto">
            <a:xfrm flipV="1">
              <a:off x="1156" y="1008"/>
              <a:ext cx="768" cy="1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grpSp>
      <p:grpSp>
        <p:nvGrpSpPr>
          <p:cNvPr id="453657" name="Group 25"/>
          <p:cNvGrpSpPr>
            <a:grpSpLocks/>
          </p:cNvGrpSpPr>
          <p:nvPr/>
        </p:nvGrpSpPr>
        <p:grpSpPr bwMode="auto">
          <a:xfrm>
            <a:off x="8991600" y="4267200"/>
            <a:ext cx="903288" cy="1066800"/>
            <a:chOff x="4852" y="2688"/>
            <a:chExt cx="384" cy="672"/>
          </a:xfrm>
        </p:grpSpPr>
        <p:sp>
          <p:nvSpPr>
            <p:cNvPr id="453658" name="AutoShape 26"/>
            <p:cNvSpPr>
              <a:spLocks noChangeArrowheads="1"/>
            </p:cNvSpPr>
            <p:nvPr/>
          </p:nvSpPr>
          <p:spPr bwMode="auto">
            <a:xfrm>
              <a:off x="4852" y="2880"/>
              <a:ext cx="384" cy="48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a:latin typeface="Times New Roman" charset="0"/>
                  <a:ea typeface="楷体_GB2312" charset="0"/>
                  <a:cs typeface="楷体_GB2312" charset="0"/>
                </a:rPr>
                <a:t>停</a:t>
              </a:r>
            </a:p>
          </p:txBody>
        </p:sp>
        <p:sp>
          <p:nvSpPr>
            <p:cNvPr id="453659" name="Line 27"/>
            <p:cNvSpPr>
              <a:spLocks noChangeShapeType="1"/>
            </p:cNvSpPr>
            <p:nvPr/>
          </p:nvSpPr>
          <p:spPr bwMode="auto">
            <a:xfrm>
              <a:off x="5044" y="268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grpSp>
      <p:grpSp>
        <p:nvGrpSpPr>
          <p:cNvPr id="453660" name="Group 28"/>
          <p:cNvGrpSpPr>
            <a:grpSpLocks/>
          </p:cNvGrpSpPr>
          <p:nvPr/>
        </p:nvGrpSpPr>
        <p:grpSpPr bwMode="auto">
          <a:xfrm>
            <a:off x="4078288" y="1828800"/>
            <a:ext cx="3962400" cy="1214438"/>
            <a:chOff x="1609" y="1152"/>
            <a:chExt cx="2496" cy="765"/>
          </a:xfrm>
        </p:grpSpPr>
        <p:sp>
          <p:nvSpPr>
            <p:cNvPr id="453661" name="AutoShape 29"/>
            <p:cNvSpPr>
              <a:spLocks noChangeArrowheads="1"/>
            </p:cNvSpPr>
            <p:nvPr/>
          </p:nvSpPr>
          <p:spPr bwMode="auto">
            <a:xfrm>
              <a:off x="1609" y="1389"/>
              <a:ext cx="2496" cy="528"/>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dirty="0">
                  <a:latin typeface="Times New Roman" pitchFamily="18" charset="0"/>
                  <a:ea typeface="楷体_GB2312" pitchFamily="1" charset="-122"/>
                </a:rPr>
                <a:t>确定换出变量</a:t>
              </a:r>
              <a:r>
                <a:rPr lang="en-US" altLang="zh-CN" sz="2400" b="1" i="1" dirty="0">
                  <a:latin typeface="Times New Roman" pitchFamily="18" charset="0"/>
                  <a:ea typeface="楷体_GB2312" pitchFamily="1" charset="-122"/>
                </a:rPr>
                <a:t>x </a:t>
              </a:r>
              <a:r>
                <a:rPr lang="en-US" altLang="zh-CN" sz="2400" b="1" i="1" baseline="-25000" dirty="0">
                  <a:latin typeface="Times New Roman" pitchFamily="18" charset="0"/>
                  <a:ea typeface="楷体_GB2312" pitchFamily="1" charset="-122"/>
                </a:rPr>
                <a:t>k</a:t>
              </a:r>
              <a:r>
                <a:rPr lang="en-US" altLang="zh-CN" sz="2400" b="1" dirty="0">
                  <a:latin typeface="Times New Roman" pitchFamily="18" charset="0"/>
                  <a:ea typeface="楷体_GB2312" pitchFamily="1" charset="-122"/>
                </a:rPr>
                <a:t>,</a:t>
              </a:r>
            </a:p>
            <a:p>
              <a:pPr eaLnBrk="1" hangingPunct="1">
                <a:buFont typeface="Arial" panose="020B0604020202020204" pitchFamily="34" charset="0"/>
                <a:buNone/>
                <a:defRPr/>
              </a:pPr>
              <a:r>
                <a:rPr lang="en-US" altLang="zh-CN" sz="2400" b="1" i="1" dirty="0">
                  <a:latin typeface="Times New Roman" pitchFamily="18" charset="0"/>
                  <a:ea typeface="楷体_GB2312" pitchFamily="1" charset="-122"/>
                </a:rPr>
                <a:t>k</a:t>
              </a:r>
              <a:r>
                <a:rPr lang="en-US" altLang="zh-CN" sz="2400" b="1" dirty="0">
                  <a:latin typeface="Times New Roman" pitchFamily="18" charset="0"/>
                  <a:ea typeface="楷体_GB2312" pitchFamily="1" charset="-122"/>
                </a:rPr>
                <a:t>=min{</a:t>
              </a:r>
              <a:r>
                <a:rPr lang="en-US" altLang="zh-CN" sz="2400" b="1" i="1" dirty="0" err="1">
                  <a:latin typeface="Times New Roman" pitchFamily="18" charset="0"/>
                  <a:ea typeface="楷体_GB2312" pitchFamily="1" charset="-122"/>
                </a:rPr>
                <a:t>i</a:t>
              </a:r>
              <a:r>
                <a:rPr lang="en-US" altLang="zh-CN" sz="2400" b="1" i="1" dirty="0">
                  <a:latin typeface="Times New Roman" pitchFamily="18" charset="0"/>
                  <a:ea typeface="楷体_GB2312" pitchFamily="1" charset="-122"/>
                </a:rPr>
                <a:t> </a:t>
              </a:r>
              <a:r>
                <a:rPr lang="en-US" altLang="zh-CN" sz="2400" b="1" dirty="0">
                  <a:latin typeface="Times New Roman" pitchFamily="18" charset="0"/>
                  <a:ea typeface="楷体_GB2312" pitchFamily="1" charset="-122"/>
                </a:rPr>
                <a:t>| </a:t>
              </a:r>
              <a:r>
                <a:rPr lang="en-US" altLang="zh-CN" sz="2400" b="1" i="1" dirty="0">
                  <a:latin typeface="Times New Roman" pitchFamily="18" charset="0"/>
                  <a:ea typeface="楷体_GB2312" pitchFamily="1" charset="-122"/>
                </a:rPr>
                <a:t>b</a:t>
              </a:r>
              <a:r>
                <a:rPr lang="en-US" altLang="zh-CN" sz="2400" b="1" i="1" dirty="0">
                  <a:latin typeface="Times New Roman" pitchFamily="18" charset="0"/>
                  <a:ea typeface="楷体_GB2312" pitchFamily="1" charset="-122"/>
                  <a:sym typeface="Symbol" pitchFamily="18" charset="2"/>
                </a:rPr>
                <a:t> </a:t>
              </a:r>
              <a:r>
                <a:rPr lang="en-US" altLang="zh-CN" sz="2400" b="1" i="1" baseline="-25000" dirty="0" err="1">
                  <a:latin typeface="Times New Roman" pitchFamily="18" charset="0"/>
                  <a:ea typeface="楷体_GB2312" pitchFamily="1" charset="-122"/>
                </a:rPr>
                <a:t>i</a:t>
              </a:r>
              <a:r>
                <a:rPr lang="en-US" altLang="zh-CN" sz="2400" b="1" dirty="0">
                  <a:latin typeface="Times New Roman" pitchFamily="18" charset="0"/>
                  <a:ea typeface="楷体_GB2312" pitchFamily="1" charset="-122"/>
                </a:rPr>
                <a:t>&lt;0}</a:t>
              </a:r>
            </a:p>
          </p:txBody>
        </p:sp>
        <p:sp>
          <p:nvSpPr>
            <p:cNvPr id="453662" name="Line 30"/>
            <p:cNvSpPr>
              <a:spLocks noChangeShapeType="1"/>
            </p:cNvSpPr>
            <p:nvPr/>
          </p:nvSpPr>
          <p:spPr bwMode="auto">
            <a:xfrm>
              <a:off x="2884" y="1200"/>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sp>
          <p:nvSpPr>
            <p:cNvPr id="453663" name="Rectangle 31"/>
            <p:cNvSpPr>
              <a:spLocks noChangeArrowheads="1"/>
            </p:cNvSpPr>
            <p:nvPr/>
          </p:nvSpPr>
          <p:spPr bwMode="auto">
            <a:xfrm>
              <a:off x="2932" y="11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buFont typeface="Arial" panose="020B0604020202020204" pitchFamily="34" charset="0"/>
                <a:buNone/>
                <a:defRPr/>
              </a:pPr>
              <a:r>
                <a:rPr lang="en-US" altLang="zh-CN" sz="2400" b="1">
                  <a:latin typeface="Times New Roman" charset="0"/>
                  <a:ea typeface="楷体_GB2312" charset="0"/>
                  <a:cs typeface="楷体_GB2312" charset="0"/>
                </a:rPr>
                <a:t>N</a:t>
              </a:r>
            </a:p>
          </p:txBody>
        </p:sp>
      </p:grpSp>
      <p:grpSp>
        <p:nvGrpSpPr>
          <p:cNvPr id="453664" name="Group 32"/>
          <p:cNvGrpSpPr>
            <a:grpSpLocks/>
          </p:cNvGrpSpPr>
          <p:nvPr/>
        </p:nvGrpSpPr>
        <p:grpSpPr bwMode="auto">
          <a:xfrm>
            <a:off x="4116388" y="4114801"/>
            <a:ext cx="4343400" cy="1330325"/>
            <a:chOff x="1636" y="2592"/>
            <a:chExt cx="2736" cy="838"/>
          </a:xfrm>
        </p:grpSpPr>
        <p:sp>
          <p:nvSpPr>
            <p:cNvPr id="453665" name="AutoShape 33"/>
            <p:cNvSpPr>
              <a:spLocks noChangeArrowheads="1"/>
            </p:cNvSpPr>
            <p:nvPr/>
          </p:nvSpPr>
          <p:spPr bwMode="auto">
            <a:xfrm>
              <a:off x="1636" y="2880"/>
              <a:ext cx="2736" cy="528"/>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a:latin typeface="Times New Roman" pitchFamily="18" charset="0"/>
                  <a:ea typeface="楷体_GB2312" pitchFamily="1" charset="-122"/>
                </a:rPr>
                <a:t>确定换入变量</a:t>
              </a:r>
              <a:r>
                <a:rPr lang="en-US" altLang="zh-CN" sz="2400" b="1" i="1">
                  <a:latin typeface="Times New Roman" pitchFamily="18" charset="0"/>
                  <a:ea typeface="楷体_GB2312" pitchFamily="1" charset="-122"/>
                </a:rPr>
                <a:t>x </a:t>
              </a:r>
              <a:r>
                <a:rPr lang="en-US" altLang="zh-CN" sz="2400" b="1" i="1" baseline="-25000">
                  <a:latin typeface="Times New Roman" pitchFamily="18" charset="0"/>
                  <a:ea typeface="楷体_GB2312" pitchFamily="1" charset="-122"/>
                </a:rPr>
                <a:t>l</a:t>
              </a:r>
            </a:p>
            <a:p>
              <a:pPr eaLnBrk="1" hangingPunct="1">
                <a:buFont typeface="Arial" panose="020B0604020202020204" pitchFamily="34" charset="0"/>
                <a:buNone/>
                <a:defRPr/>
              </a:pPr>
              <a:endParaRPr lang="en-US" altLang="zh-CN" sz="2400" b="1" i="1" baseline="-25000">
                <a:latin typeface="Times New Roman" pitchFamily="18" charset="0"/>
                <a:ea typeface="楷体_GB2312" pitchFamily="1" charset="-122"/>
              </a:endParaRPr>
            </a:p>
            <a:p>
              <a:pPr eaLnBrk="1" hangingPunct="1">
                <a:buFont typeface="Arial" panose="020B0604020202020204" pitchFamily="34" charset="0"/>
                <a:buNone/>
                <a:defRPr/>
              </a:pPr>
              <a:endParaRPr lang="zh-CN" altLang="en-US" sz="2400" b="1" i="1" baseline="-25000">
                <a:latin typeface="Times New Roman" pitchFamily="18" charset="0"/>
                <a:ea typeface="楷体_GB2312" pitchFamily="1" charset="-122"/>
              </a:endParaRPr>
            </a:p>
          </p:txBody>
        </p:sp>
        <p:graphicFrame>
          <p:nvGraphicFramePr>
            <p:cNvPr id="43026" name="Object 34"/>
            <p:cNvGraphicFramePr>
              <a:graphicFrameLocks noChangeAspect="1"/>
            </p:cNvGraphicFramePr>
            <p:nvPr/>
          </p:nvGraphicFramePr>
          <p:xfrm>
            <a:off x="2064" y="3049"/>
            <a:ext cx="1972" cy="381"/>
          </p:xfrm>
          <a:graphic>
            <a:graphicData uri="http://schemas.openxmlformats.org/presentationml/2006/ole">
              <mc:AlternateContent xmlns:mc="http://schemas.openxmlformats.org/markup-compatibility/2006">
                <mc:Choice xmlns:v="urn:schemas-microsoft-com:vml" Requires="v">
                  <p:oleObj spid="_x0000_s55311" name="Equation" r:id="rId5" imgW="1574800" imgH="304800" progId="">
                    <p:embed/>
                  </p:oleObj>
                </mc:Choice>
                <mc:Fallback>
                  <p:oleObj name="Equation" r:id="rId5" imgW="1574800" imgH="30480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3049"/>
                          <a:ext cx="1972" cy="38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53667" name="Line 35"/>
            <p:cNvSpPr>
              <a:spLocks noChangeShapeType="1"/>
            </p:cNvSpPr>
            <p:nvPr/>
          </p:nvSpPr>
          <p:spPr bwMode="auto">
            <a:xfrm>
              <a:off x="2836" y="2592"/>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sp>
          <p:nvSpPr>
            <p:cNvPr id="453668" name="Rectangle 36"/>
            <p:cNvSpPr>
              <a:spLocks noChangeArrowheads="1"/>
            </p:cNvSpPr>
            <p:nvPr/>
          </p:nvSpPr>
          <p:spPr bwMode="auto">
            <a:xfrm>
              <a:off x="3028" y="25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buFont typeface="Arial" panose="020B0604020202020204" pitchFamily="34" charset="0"/>
                <a:buNone/>
                <a:defRPr/>
              </a:pPr>
              <a:r>
                <a:rPr lang="en-US" altLang="zh-CN" sz="2400" b="1">
                  <a:latin typeface="Times New Roman" charset="0"/>
                  <a:ea typeface="楷体_GB2312" charset="0"/>
                  <a:cs typeface="楷体_GB2312" charset="0"/>
                </a:rPr>
                <a:t>Y</a:t>
              </a:r>
            </a:p>
          </p:txBody>
        </p:sp>
      </p:grpSp>
      <p:grpSp>
        <p:nvGrpSpPr>
          <p:cNvPr id="453669" name="Group 37"/>
          <p:cNvGrpSpPr>
            <a:grpSpLocks/>
          </p:cNvGrpSpPr>
          <p:nvPr/>
        </p:nvGrpSpPr>
        <p:grpSpPr bwMode="auto">
          <a:xfrm>
            <a:off x="7702550" y="1143000"/>
            <a:ext cx="2514600" cy="838200"/>
            <a:chOff x="3892" y="720"/>
            <a:chExt cx="1488" cy="528"/>
          </a:xfrm>
        </p:grpSpPr>
        <p:sp>
          <p:nvSpPr>
            <p:cNvPr id="453670" name="Line 38"/>
            <p:cNvSpPr>
              <a:spLocks noChangeShapeType="1"/>
            </p:cNvSpPr>
            <p:nvPr/>
          </p:nvSpPr>
          <p:spPr bwMode="auto">
            <a:xfrm>
              <a:off x="3892" y="1008"/>
              <a:ext cx="4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buFont typeface="Arial" charset="0"/>
                <a:buNone/>
                <a:defRPr/>
              </a:pPr>
              <a:endParaRPr lang="zh-CN" altLang="en-US">
                <a:latin typeface="Arial" charset="0"/>
                <a:ea typeface="宋体" charset="0"/>
                <a:cs typeface="宋体" charset="0"/>
              </a:endParaRPr>
            </a:p>
          </p:txBody>
        </p:sp>
        <p:sp>
          <p:nvSpPr>
            <p:cNvPr id="453671" name="Rectangle 39"/>
            <p:cNvSpPr>
              <a:spLocks noChangeArrowheads="1"/>
            </p:cNvSpPr>
            <p:nvPr/>
          </p:nvSpPr>
          <p:spPr bwMode="auto">
            <a:xfrm>
              <a:off x="4372" y="816"/>
              <a:ext cx="1008"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buFont typeface="Arial" panose="020B0604020202020204" pitchFamily="34" charset="0"/>
                <a:buNone/>
                <a:defRPr/>
              </a:pPr>
              <a:r>
                <a:rPr lang="zh-CN" altLang="en-US" sz="2400" b="1" dirty="0">
                  <a:latin typeface="Times New Roman" pitchFamily="18" charset="0"/>
                  <a:ea typeface="楷体_GB2312" pitchFamily="1" charset="-122"/>
                </a:rPr>
                <a:t>写出最优解</a:t>
              </a:r>
            </a:p>
            <a:p>
              <a:pPr eaLnBrk="1" hangingPunct="1">
                <a:buFont typeface="Arial" panose="020B0604020202020204" pitchFamily="34" charset="0"/>
                <a:buNone/>
                <a:defRPr/>
              </a:pPr>
              <a:r>
                <a:rPr lang="zh-CN" altLang="en-US" sz="2400" b="1" dirty="0">
                  <a:latin typeface="Times New Roman" pitchFamily="18" charset="0"/>
                  <a:ea typeface="楷体_GB2312" pitchFamily="1" charset="-122"/>
                </a:rPr>
                <a:t>与最优值</a:t>
              </a:r>
            </a:p>
          </p:txBody>
        </p:sp>
        <p:sp>
          <p:nvSpPr>
            <p:cNvPr id="453672" name="Rectangle 40"/>
            <p:cNvSpPr>
              <a:spLocks noChangeArrowheads="1"/>
            </p:cNvSpPr>
            <p:nvPr/>
          </p:nvSpPr>
          <p:spPr bwMode="auto">
            <a:xfrm>
              <a:off x="3892" y="72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buFont typeface="Arial" panose="020B0604020202020204" pitchFamily="34" charset="0"/>
                <a:buNone/>
                <a:defRPr/>
              </a:pPr>
              <a:r>
                <a:rPr lang="en-US" altLang="zh-CN" sz="2400" b="1">
                  <a:latin typeface="Times New Roman" charset="0"/>
                  <a:ea typeface="楷体_GB2312" charset="0"/>
                  <a:cs typeface="楷体_GB2312" charset="0"/>
                </a:rPr>
                <a:t>Y</a:t>
              </a:r>
            </a:p>
          </p:txBody>
        </p:sp>
      </p:grpSp>
    </p:spTree>
    <p:extLst>
      <p:ext uri="{BB962C8B-B14F-4D97-AF65-F5344CB8AC3E}">
        <p14:creationId xmlns:p14="http://schemas.microsoft.com/office/powerpoint/2010/main" val="217104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36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36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36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536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536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5364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536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5366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5365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53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grpSp>
        <p:nvGrpSpPr>
          <p:cNvPr id="10" name="组合 9"/>
          <p:cNvGrpSpPr/>
          <p:nvPr/>
        </p:nvGrpSpPr>
        <p:grpSpPr>
          <a:xfrm>
            <a:off x="754275" y="2740327"/>
            <a:ext cx="9013030" cy="1892300"/>
            <a:chOff x="754275" y="2412851"/>
            <a:chExt cx="9013030" cy="1892300"/>
          </a:xfrm>
        </p:grpSpPr>
        <p:graphicFrame>
          <p:nvGraphicFramePr>
            <p:cNvPr id="14" name="Object 9"/>
            <p:cNvGraphicFramePr>
              <a:graphicFrameLocks noChangeAspect="1"/>
            </p:cNvGraphicFramePr>
            <p:nvPr>
              <p:extLst>
                <p:ext uri="{D42A27DB-BD31-4B8C-83A1-F6EECF244321}">
                  <p14:modId xmlns:p14="http://schemas.microsoft.com/office/powerpoint/2010/main" val="2608075371"/>
                </p:ext>
              </p:extLst>
            </p:nvPr>
          </p:nvGraphicFramePr>
          <p:xfrm>
            <a:off x="754275" y="2412851"/>
            <a:ext cx="3041650" cy="1892300"/>
          </p:xfrm>
          <a:graphic>
            <a:graphicData uri="http://schemas.openxmlformats.org/presentationml/2006/ole">
              <mc:AlternateContent xmlns:mc="http://schemas.openxmlformats.org/markup-compatibility/2006">
                <mc:Choice xmlns:v="urn:schemas-microsoft-com:vml" Requires="v">
                  <p:oleObj spid="_x0000_s36986" name="Equation" r:id="rId4" imgW="1143000" imgH="711200" progId="">
                    <p:embed/>
                  </p:oleObj>
                </mc:Choice>
                <mc:Fallback>
                  <p:oleObj name="Equation" r:id="rId4" imgW="1143000" imgH="711200" progId="">
                    <p:embed/>
                    <p:pic>
                      <p:nvPicPr>
                        <p:cNvPr id="0" name="Picture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275" y="2412851"/>
                          <a:ext cx="3041650" cy="189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0"/>
            <p:cNvGrpSpPr>
              <a:grpSpLocks/>
            </p:cNvGrpSpPr>
            <p:nvPr/>
          </p:nvGrpSpPr>
          <p:grpSpPr bwMode="auto">
            <a:xfrm>
              <a:off x="4223756" y="2412851"/>
              <a:ext cx="5543549" cy="1892300"/>
              <a:chOff x="1588" y="1389"/>
              <a:chExt cx="3492" cy="1192"/>
            </a:xfrm>
          </p:grpSpPr>
          <p:sp>
            <p:nvSpPr>
              <p:cNvPr id="16" name="Line 11"/>
              <p:cNvSpPr>
                <a:spLocks noChangeShapeType="1"/>
              </p:cNvSpPr>
              <p:nvPr/>
            </p:nvSpPr>
            <p:spPr bwMode="auto">
              <a:xfrm>
                <a:off x="1588" y="1985"/>
                <a:ext cx="453" cy="0"/>
              </a:xfrm>
              <a:prstGeom prst="line">
                <a:avLst/>
              </a:prstGeom>
              <a:ln w="57150">
                <a:solidFill>
                  <a:srgbClr val="628EE3"/>
                </a:solidFill>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graphicFrame>
            <p:nvGraphicFramePr>
              <p:cNvPr id="17" name="Object 12"/>
              <p:cNvGraphicFramePr>
                <a:graphicFrameLocks noChangeAspect="1"/>
              </p:cNvGraphicFramePr>
              <p:nvPr>
                <p:extLst>
                  <p:ext uri="{D42A27DB-BD31-4B8C-83A1-F6EECF244321}">
                    <p14:modId xmlns:p14="http://schemas.microsoft.com/office/powerpoint/2010/main" val="1817429324"/>
                  </p:ext>
                </p:extLst>
              </p:nvPr>
            </p:nvGraphicFramePr>
            <p:xfrm>
              <a:off x="2674" y="1389"/>
              <a:ext cx="2406" cy="1192"/>
            </p:xfrm>
            <a:graphic>
              <a:graphicData uri="http://schemas.openxmlformats.org/presentationml/2006/ole">
                <mc:AlternateContent xmlns:mc="http://schemas.openxmlformats.org/markup-compatibility/2006">
                  <mc:Choice xmlns:v="urn:schemas-microsoft-com:vml" Requires="v">
                    <p:oleObj spid="_x0000_s36987" name="Equation" r:id="rId6" imgW="1435100" imgH="711200" progId="">
                      <p:embed/>
                    </p:oleObj>
                  </mc:Choice>
                  <mc:Fallback>
                    <p:oleObj name="Equation" r:id="rId6" imgW="1435100" imgH="711200" progId="">
                      <p:embed/>
                      <p:pic>
                        <p:nvPicPr>
                          <p:cNvPr id="0" name="Picture 1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4" y="1389"/>
                            <a:ext cx="2406" cy="1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9" name="矩形 8"/>
          <p:cNvSpPr/>
          <p:nvPr/>
        </p:nvSpPr>
        <p:spPr>
          <a:xfrm>
            <a:off x="555768" y="5108991"/>
            <a:ext cx="8924608" cy="1200329"/>
          </a:xfrm>
          <a:prstGeom prst="rect">
            <a:avLst/>
          </a:prstGeom>
        </p:spPr>
        <p:txBody>
          <a:bodyPr wrap="square">
            <a:spAutoFit/>
          </a:bodyPr>
          <a:lstStyle/>
          <a:p>
            <a:pPr eaLnBrk="0" hangingPunct="0">
              <a:spcBef>
                <a:spcPct val="50000"/>
              </a:spcBef>
            </a:pP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0" hangingPunct="0">
              <a:spcBef>
                <a:spcPct val="50000"/>
              </a:spcBef>
            </a:pPr>
            <a:r>
              <a:rPr lang="en-US" altLang="zh-CN" b="1" dirty="0">
                <a:solidFill>
                  <a:schemeClr val="accent1">
                    <a:lumMod val="50000"/>
                  </a:schemeClr>
                </a:solidFill>
                <a:latin typeface="微软雅黑" panose="020B0503020204020204" pitchFamily="34" charset="-122"/>
                <a:ea typeface="微软雅黑" panose="020B0503020204020204" pitchFamily="34" charset="-122"/>
              </a:rPr>
              <a:t>X</a:t>
            </a:r>
            <a:r>
              <a:rPr lang="en-US" altLang="zh-CN" b="1" baseline="-25000" dirty="0">
                <a:solidFill>
                  <a:schemeClr val="accent1">
                    <a:lumMod val="50000"/>
                  </a:schemeClr>
                </a:solidFill>
                <a:latin typeface="微软雅黑" panose="020B0503020204020204" pitchFamily="34" charset="-122"/>
                <a:ea typeface="微软雅黑" panose="020B0503020204020204" pitchFamily="34" charset="-122"/>
              </a:rPr>
              <a:t>B</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 基变量,             </a:t>
            </a:r>
            <a:r>
              <a:rPr lang="zh-CN" altLang="en-US" b="1" dirty="0" smtClean="0">
                <a:solidFill>
                  <a:schemeClr val="accent1">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1">
                    <a:lumMod val="50000"/>
                  </a:schemeClr>
                </a:solidFill>
                <a:latin typeface="微软雅黑" panose="020B0503020204020204" pitchFamily="34" charset="-122"/>
                <a:ea typeface="微软雅黑" panose="020B0503020204020204" pitchFamily="34" charset="-122"/>
              </a:rPr>
              <a:t>X</a:t>
            </a:r>
            <a:r>
              <a:rPr lang="en-US" altLang="zh-CN" b="1" baseline="-25000" dirty="0">
                <a:solidFill>
                  <a:schemeClr val="accent1">
                    <a:lumMod val="50000"/>
                  </a:schemeClr>
                </a:solidFill>
                <a:latin typeface="微软雅黑" panose="020B0503020204020204" pitchFamily="34" charset="-122"/>
                <a:ea typeface="微软雅黑" panose="020B0503020204020204" pitchFamily="34" charset="-122"/>
              </a:rPr>
              <a:t>N</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 非基变量,             </a:t>
            </a:r>
            <a:r>
              <a:rPr lang="zh-CN" altLang="en-US" b="1" dirty="0" smtClean="0">
                <a:solidFill>
                  <a:schemeClr val="accent1">
                    <a:lumMod val="50000"/>
                  </a:schemeClr>
                </a:solidFill>
                <a:latin typeface="微软雅黑" panose="020B0503020204020204" pitchFamily="34" charset="-122"/>
                <a:ea typeface="微软雅黑" panose="020B0503020204020204" pitchFamily="34" charset="-122"/>
              </a:rPr>
              <a:t>    X</a:t>
            </a:r>
            <a:r>
              <a:rPr lang="zh-CN" altLang="en-US" b="1" baseline="-25000" dirty="0" smtClean="0">
                <a:solidFill>
                  <a:schemeClr val="accent1">
                    <a:lumMod val="50000"/>
                  </a:schemeClr>
                </a:solidFill>
                <a:latin typeface="微软雅黑" panose="020B0503020204020204" pitchFamily="34" charset="-122"/>
                <a:ea typeface="微软雅黑" panose="020B0503020204020204" pitchFamily="34" charset="-122"/>
              </a:rPr>
              <a:t>S</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 松弛变量</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eaLnBrk="0" hangingPunct="0">
              <a:spcBef>
                <a:spcPct val="50000"/>
              </a:spcBef>
            </a:pPr>
            <a:r>
              <a:rPr lang="en-US" altLang="zh-CN" b="1" dirty="0">
                <a:solidFill>
                  <a:schemeClr val="accent1">
                    <a:lumMod val="50000"/>
                  </a:schemeClr>
                </a:solidFill>
                <a:latin typeface="微软雅黑" panose="020B0503020204020204" pitchFamily="34" charset="-122"/>
                <a:ea typeface="微软雅黑" panose="020B0503020204020204" pitchFamily="34" charset="-122"/>
              </a:rPr>
              <a:t>B</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 基变量系数矩阵, </a:t>
            </a:r>
            <a:r>
              <a:rPr lang="zh-CN" altLang="en-US" b="1" dirty="0" smtClean="0">
                <a:solidFill>
                  <a:schemeClr val="accent1">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1">
                    <a:lumMod val="50000"/>
                  </a:schemeClr>
                </a:solidFill>
                <a:latin typeface="微软雅黑" panose="020B0503020204020204" pitchFamily="34" charset="-122"/>
                <a:ea typeface="微软雅黑" panose="020B0503020204020204" pitchFamily="34" charset="-122"/>
              </a:rPr>
              <a:t>N</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 非基变量系数矩阵, </a:t>
            </a:r>
            <a:r>
              <a:rPr lang="zh-CN" altLang="en-US" b="1" dirty="0" smtClean="0">
                <a:solidFill>
                  <a:schemeClr val="accent1">
                    <a:lumMod val="50000"/>
                  </a:schemeClr>
                </a:solidFill>
                <a:latin typeface="微软雅黑" panose="020B0503020204020204" pitchFamily="34" charset="-122"/>
                <a:ea typeface="微软雅黑" panose="020B0503020204020204" pitchFamily="34" charset="-122"/>
              </a:rPr>
              <a:t>    S</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 松弛变量系数矩阵</a:t>
            </a:r>
          </a:p>
        </p:txBody>
      </p:sp>
      <mc:AlternateContent xmlns:mc="http://schemas.openxmlformats.org/markup-compatibility/2006" xmlns:a14="http://schemas.microsoft.com/office/drawing/2010/main">
        <mc:Choice Requires="a14">
          <p:sp>
            <p:nvSpPr>
              <p:cNvPr id="22" name="Rectangle 21"/>
              <p:cNvSpPr>
                <a:spLocks noChangeArrowheads="1"/>
              </p:cNvSpPr>
              <p:nvPr/>
            </p:nvSpPr>
            <p:spPr bwMode="auto">
              <a:xfrm>
                <a:off x="557976" y="1322808"/>
                <a:ext cx="9426456" cy="9787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400" dirty="0">
                    <a:solidFill>
                      <a:srgbClr val="000000"/>
                    </a:solidFill>
                    <a:latin typeface="+mj-ea"/>
                    <a:ea typeface="+mj-ea"/>
                  </a:rPr>
                  <a:t>若将系数矩阵</a:t>
                </a:r>
                <a:r>
                  <a:rPr lang="zh-CN" altLang="en-US" sz="2400" dirty="0">
                    <a:solidFill>
                      <a:srgbClr val="628EE3"/>
                    </a:solidFill>
                    <a:latin typeface="+mj-ea"/>
                    <a:ea typeface="+mj-ea"/>
                  </a:rPr>
                  <a:t>（</a:t>
                </a:r>
                <a:r>
                  <a:rPr lang="en-US" altLang="zh-CN" sz="2400" i="1" dirty="0">
                    <a:solidFill>
                      <a:srgbClr val="628EE3"/>
                    </a:solidFill>
                    <a:latin typeface="+mj-ea"/>
                    <a:ea typeface="+mj-ea"/>
                  </a:rPr>
                  <a:t>A, I</a:t>
                </a:r>
                <a:r>
                  <a:rPr lang="zh-CN" altLang="en-US" sz="2400" dirty="0">
                    <a:solidFill>
                      <a:srgbClr val="628EE3"/>
                    </a:solidFill>
                    <a:latin typeface="+mj-ea"/>
                    <a:ea typeface="+mj-ea"/>
                  </a:rPr>
                  <a:t>）</a:t>
                </a:r>
                <a:r>
                  <a:rPr lang="zh-CN" altLang="en-US" sz="2400" dirty="0">
                    <a:solidFill>
                      <a:srgbClr val="000000"/>
                    </a:solidFill>
                    <a:latin typeface="+mj-ea"/>
                    <a:ea typeface="+mj-ea"/>
                  </a:rPr>
                  <a:t>分为</a:t>
                </a:r>
                <a:r>
                  <a:rPr lang="zh-CN" altLang="en-US" sz="2400" dirty="0">
                    <a:solidFill>
                      <a:srgbClr val="628EE3"/>
                    </a:solidFill>
                    <a:latin typeface="+mj-ea"/>
                    <a:ea typeface="+mj-ea"/>
                  </a:rPr>
                  <a:t>（</a:t>
                </a:r>
                <a:r>
                  <a:rPr lang="en-US" altLang="zh-CN" sz="2400" i="1" dirty="0">
                    <a:solidFill>
                      <a:srgbClr val="628EE3"/>
                    </a:solidFill>
                    <a:latin typeface="+mj-ea"/>
                    <a:ea typeface="+mj-ea"/>
                  </a:rPr>
                  <a:t>B, N</a:t>
                </a:r>
                <a:r>
                  <a:rPr lang="zh-CN" altLang="en-US" sz="2400" dirty="0">
                    <a:solidFill>
                      <a:srgbClr val="628EE3"/>
                    </a:solidFill>
                    <a:latin typeface="+mj-ea"/>
                    <a:ea typeface="+mj-ea"/>
                  </a:rPr>
                  <a:t>）</a:t>
                </a:r>
                <a:r>
                  <a:rPr lang="zh-CN" altLang="en-US" sz="2400" dirty="0">
                    <a:solidFill>
                      <a:srgbClr val="000000"/>
                    </a:solidFill>
                    <a:latin typeface="+mj-ea"/>
                    <a:ea typeface="+mj-ea"/>
                  </a:rPr>
                  <a:t>两块，同时</a:t>
                </a:r>
                <a:r>
                  <a:rPr lang="en-US" altLang="zh-CN" sz="2400" dirty="0">
                    <a:solidFill>
                      <a:srgbClr val="628EE3"/>
                    </a:solidFill>
                    <a:latin typeface="+mj-ea"/>
                    <a:ea typeface="+mj-ea"/>
                  </a:rPr>
                  <a:t>(</a:t>
                </a:r>
                <a:r>
                  <a:rPr lang="en-US" altLang="zh-CN" sz="2400" i="1" dirty="0">
                    <a:solidFill>
                      <a:srgbClr val="628EE3"/>
                    </a:solidFill>
                    <a:latin typeface="+mj-ea"/>
                    <a:ea typeface="+mj-ea"/>
                  </a:rPr>
                  <a:t>C, O </a:t>
                </a:r>
                <a:r>
                  <a:rPr lang="en-US" altLang="zh-CN" sz="2400" dirty="0">
                    <a:solidFill>
                      <a:srgbClr val="628EE3"/>
                    </a:solidFill>
                    <a:latin typeface="+mj-ea"/>
                    <a:ea typeface="+mj-ea"/>
                  </a:rPr>
                  <a:t>)</a:t>
                </a:r>
                <a:r>
                  <a:rPr lang="zh-CN" altLang="en-US" sz="2400" dirty="0">
                    <a:solidFill>
                      <a:srgbClr val="000000"/>
                    </a:solidFill>
                    <a:latin typeface="+mj-ea"/>
                    <a:ea typeface="+mj-ea"/>
                  </a:rPr>
                  <a:t>分为</a:t>
                </a:r>
                <a:r>
                  <a:rPr lang="zh-CN" altLang="en-US" sz="2400" dirty="0">
                    <a:solidFill>
                      <a:srgbClr val="628EE3"/>
                    </a:solidFill>
                    <a:latin typeface="+mj-ea"/>
                    <a:ea typeface="+mj-ea"/>
                  </a:rPr>
                  <a:t>（</a:t>
                </a:r>
                <a14:m>
                  <m:oMath xmlns:m="http://schemas.openxmlformats.org/officeDocument/2006/math">
                    <m:sSub>
                      <m:sSubPr>
                        <m:ctrlPr>
                          <a:rPr lang="en-US" altLang="zh-CN" sz="2400" i="1" smtClean="0">
                            <a:solidFill>
                              <a:srgbClr val="628EE3"/>
                            </a:solidFill>
                            <a:latin typeface="Cambria Math" panose="02040503050406030204" pitchFamily="18" charset="0"/>
                            <a:ea typeface="+mj-ea"/>
                          </a:rPr>
                        </m:ctrlPr>
                      </m:sSubPr>
                      <m:e>
                        <m:r>
                          <a:rPr lang="en-US" altLang="zh-CN" sz="2400" b="0" i="1" smtClean="0">
                            <a:solidFill>
                              <a:srgbClr val="628EE3"/>
                            </a:solidFill>
                            <a:latin typeface="Cambria Math" panose="02040503050406030204" pitchFamily="18" charset="0"/>
                            <a:ea typeface="+mj-ea"/>
                          </a:rPr>
                          <m:t>𝐶</m:t>
                        </m:r>
                      </m:e>
                      <m:sub>
                        <m:r>
                          <a:rPr lang="en-US" altLang="zh-CN" sz="2400" b="0" i="1" smtClean="0">
                            <a:solidFill>
                              <a:srgbClr val="628EE3"/>
                            </a:solidFill>
                            <a:latin typeface="Cambria Math" panose="02040503050406030204" pitchFamily="18" charset="0"/>
                            <a:ea typeface="+mj-ea"/>
                          </a:rPr>
                          <m:t>𝐵</m:t>
                        </m:r>
                      </m:sub>
                    </m:sSub>
                    <m:r>
                      <a:rPr lang="en-US" altLang="zh-CN" sz="2400" b="0" i="1" smtClean="0">
                        <a:solidFill>
                          <a:srgbClr val="628EE3"/>
                        </a:solidFill>
                        <a:latin typeface="Cambria Math" panose="02040503050406030204" pitchFamily="18" charset="0"/>
                        <a:ea typeface="+mj-ea"/>
                      </a:rPr>
                      <m:t>,</m:t>
                    </m:r>
                    <m:sSub>
                      <m:sSubPr>
                        <m:ctrlPr>
                          <a:rPr lang="en-US" altLang="zh-CN" sz="2400" b="0" i="1" smtClean="0">
                            <a:solidFill>
                              <a:srgbClr val="628EE3"/>
                            </a:solidFill>
                            <a:latin typeface="Cambria Math" panose="02040503050406030204" pitchFamily="18" charset="0"/>
                            <a:ea typeface="+mj-ea"/>
                          </a:rPr>
                        </m:ctrlPr>
                      </m:sSubPr>
                      <m:e>
                        <m:r>
                          <a:rPr lang="en-US" altLang="zh-CN" sz="2400" b="0" i="1" smtClean="0">
                            <a:solidFill>
                              <a:srgbClr val="628EE3"/>
                            </a:solidFill>
                            <a:latin typeface="Cambria Math" panose="02040503050406030204" pitchFamily="18" charset="0"/>
                            <a:ea typeface="+mj-ea"/>
                          </a:rPr>
                          <m:t>𝐶</m:t>
                        </m:r>
                      </m:e>
                      <m:sub>
                        <m:r>
                          <a:rPr lang="en-US" altLang="zh-CN" sz="2400" b="0" i="1" smtClean="0">
                            <a:solidFill>
                              <a:srgbClr val="628EE3"/>
                            </a:solidFill>
                            <a:latin typeface="Cambria Math" panose="02040503050406030204" pitchFamily="18" charset="0"/>
                            <a:ea typeface="+mj-ea"/>
                          </a:rPr>
                          <m:t>𝑁</m:t>
                        </m:r>
                      </m:sub>
                    </m:sSub>
                  </m:oMath>
                </a14:m>
                <a:r>
                  <a:rPr lang="zh-CN" altLang="en-US" sz="2400" dirty="0">
                    <a:solidFill>
                      <a:srgbClr val="628EE3"/>
                    </a:solidFill>
                    <a:latin typeface="+mj-ea"/>
                    <a:ea typeface="+mj-ea"/>
                  </a:rPr>
                  <a:t>）</a:t>
                </a:r>
                <a:r>
                  <a:rPr lang="en-US" altLang="zh-CN" sz="2400" dirty="0">
                    <a:latin typeface="+mj-ea"/>
                    <a:ea typeface="+mj-ea"/>
                  </a:rPr>
                  <a:t>,</a:t>
                </a:r>
                <a:r>
                  <a:rPr lang="zh-CN" altLang="en-US" sz="2400" dirty="0">
                    <a:solidFill>
                      <a:srgbClr val="000000"/>
                    </a:solidFill>
                    <a:latin typeface="+mj-ea"/>
                    <a:ea typeface="+mj-ea"/>
                  </a:rPr>
                  <a:t>即变量</a:t>
                </a:r>
                <a:r>
                  <a:rPr lang="zh-CN" altLang="en-US" sz="2400" dirty="0">
                    <a:solidFill>
                      <a:srgbClr val="628EE3"/>
                    </a:solidFill>
                    <a:latin typeface="+mj-ea"/>
                    <a:ea typeface="+mj-ea"/>
                  </a:rPr>
                  <a:t>（</a:t>
                </a:r>
                <a:r>
                  <a:rPr lang="en-US" altLang="zh-CN" sz="2400" i="1" dirty="0">
                    <a:solidFill>
                      <a:srgbClr val="628EE3"/>
                    </a:solidFill>
                    <a:latin typeface="+mj-ea"/>
                    <a:ea typeface="+mj-ea"/>
                  </a:rPr>
                  <a:t>X</a:t>
                </a:r>
                <a:r>
                  <a:rPr lang="zh-CN" altLang="en-US" sz="2400" i="1" dirty="0">
                    <a:solidFill>
                      <a:srgbClr val="628EE3"/>
                    </a:solidFill>
                    <a:latin typeface="+mj-ea"/>
                    <a:ea typeface="+mj-ea"/>
                  </a:rPr>
                  <a:t>，</a:t>
                </a:r>
                <a:r>
                  <a:rPr lang="en-US" altLang="zh-CN" sz="2400" i="1" dirty="0">
                    <a:solidFill>
                      <a:srgbClr val="628EE3"/>
                    </a:solidFill>
                    <a:latin typeface="微软雅黑" panose="020B0503020204020204" pitchFamily="34" charset="-122"/>
                    <a:ea typeface="微软雅黑" panose="020B0503020204020204" pitchFamily="34" charset="-122"/>
                  </a:rPr>
                  <a:t>X</a:t>
                </a:r>
                <a:r>
                  <a:rPr lang="zh-CN" altLang="en-US" sz="2400" i="1" baseline="-25000" dirty="0">
                    <a:solidFill>
                      <a:srgbClr val="628EE3"/>
                    </a:solidFill>
                    <a:latin typeface="微软雅黑" panose="020B0503020204020204" pitchFamily="34" charset="-122"/>
                    <a:ea typeface="微软雅黑" panose="020B0503020204020204" pitchFamily="34" charset="-122"/>
                  </a:rPr>
                  <a:t>s </a:t>
                </a:r>
                <a:r>
                  <a:rPr lang="zh-CN" altLang="en-US" sz="2400" dirty="0">
                    <a:solidFill>
                      <a:srgbClr val="628EE3"/>
                    </a:solidFill>
                    <a:latin typeface="+mj-ea"/>
                    <a:ea typeface="+mj-ea"/>
                  </a:rPr>
                  <a:t>）</a:t>
                </a:r>
                <a:r>
                  <a:rPr lang="zh-CN" altLang="en-US" sz="2400" dirty="0">
                    <a:solidFill>
                      <a:srgbClr val="000000"/>
                    </a:solidFill>
                    <a:latin typeface="+mj-ea"/>
                    <a:ea typeface="+mj-ea"/>
                  </a:rPr>
                  <a:t>可以写成</a:t>
                </a:r>
                <a:r>
                  <a:rPr lang="zh-CN" altLang="en-US" sz="2400" dirty="0">
                    <a:solidFill>
                      <a:srgbClr val="628EE3"/>
                    </a:solidFill>
                    <a:latin typeface="+mj-ea"/>
                    <a:ea typeface="+mj-ea"/>
                  </a:rPr>
                  <a:t>（</a:t>
                </a:r>
                <a:r>
                  <a:rPr lang="en-US" altLang="zh-CN" sz="2400" i="1" dirty="0">
                    <a:solidFill>
                      <a:srgbClr val="628EE3"/>
                    </a:solidFill>
                    <a:latin typeface="微软雅黑" panose="020B0503020204020204" pitchFamily="34" charset="-122"/>
                    <a:ea typeface="微软雅黑" panose="020B0503020204020204" pitchFamily="34" charset="-122"/>
                  </a:rPr>
                  <a:t>X</a:t>
                </a:r>
                <a:r>
                  <a:rPr lang="en-US" altLang="zh-CN" sz="2400" i="1" baseline="-25000" dirty="0">
                    <a:solidFill>
                      <a:srgbClr val="628EE3"/>
                    </a:solidFill>
                    <a:latin typeface="微软雅黑" panose="020B0503020204020204" pitchFamily="34" charset="-122"/>
                    <a:ea typeface="微软雅黑" panose="020B0503020204020204" pitchFamily="34" charset="-122"/>
                  </a:rPr>
                  <a:t>B</a:t>
                </a:r>
                <a:r>
                  <a:rPr lang="en-US" altLang="zh-CN" sz="2400" i="1" dirty="0">
                    <a:solidFill>
                      <a:srgbClr val="628EE3"/>
                    </a:solidFill>
                    <a:latin typeface="微软雅黑" panose="020B0503020204020204" pitchFamily="34" charset="-122"/>
                    <a:ea typeface="微软雅黑" panose="020B0503020204020204" pitchFamily="34" charset="-122"/>
                  </a:rPr>
                  <a:t> ,X</a:t>
                </a:r>
                <a:r>
                  <a:rPr lang="en-US" altLang="zh-CN" sz="2400" i="1" baseline="-25000" dirty="0">
                    <a:solidFill>
                      <a:srgbClr val="628EE3"/>
                    </a:solidFill>
                    <a:latin typeface="微软雅黑" panose="020B0503020204020204" pitchFamily="34" charset="-122"/>
                    <a:ea typeface="微软雅黑" panose="020B0503020204020204" pitchFamily="34" charset="-122"/>
                  </a:rPr>
                  <a:t>N</a:t>
                </a:r>
                <a:r>
                  <a:rPr lang="zh-CN" altLang="en-US" sz="2400" i="1" baseline="-25000" dirty="0">
                    <a:solidFill>
                      <a:srgbClr val="628EE3"/>
                    </a:solidFill>
                    <a:latin typeface="微软雅黑" panose="020B0503020204020204" pitchFamily="34" charset="-122"/>
                    <a:ea typeface="微软雅黑" panose="020B0503020204020204" pitchFamily="34" charset="-122"/>
                  </a:rPr>
                  <a:t> </a:t>
                </a:r>
                <a:r>
                  <a:rPr lang="zh-CN" altLang="en-US" sz="2400" dirty="0">
                    <a:solidFill>
                      <a:srgbClr val="628EE3"/>
                    </a:solidFill>
                    <a:latin typeface="+mj-ea"/>
                    <a:ea typeface="+mj-ea"/>
                  </a:rPr>
                  <a:t>）</a:t>
                </a:r>
                <a:endParaRPr lang="zh-CN" altLang="en-US" sz="2400" i="1" dirty="0">
                  <a:solidFill>
                    <a:srgbClr val="628EE3"/>
                  </a:solidFill>
                  <a:latin typeface="+mj-ea"/>
                  <a:ea typeface="+mj-ea"/>
                </a:endParaRPr>
              </a:p>
            </p:txBody>
          </p:sp>
        </mc:Choice>
        <mc:Fallback xmlns="">
          <p:sp>
            <p:nvSpPr>
              <p:cNvPr id="22" name="Rectangle 21"/>
              <p:cNvSpPr>
                <a:spLocks noRot="1" noChangeAspect="1" noMove="1" noResize="1" noEditPoints="1" noAdjustHandles="1" noChangeArrowheads="1" noChangeShapeType="1" noTextEdit="1"/>
              </p:cNvSpPr>
              <p:nvPr/>
            </p:nvSpPr>
            <p:spPr bwMode="auto">
              <a:xfrm>
                <a:off x="557976" y="1322808"/>
                <a:ext cx="9426456" cy="978729"/>
              </a:xfrm>
              <a:prstGeom prst="rect">
                <a:avLst/>
              </a:prstGeom>
              <a:blipFill rotWithShape="0">
                <a:blip r:embed="rId8" cstate="print"/>
                <a:stretch>
                  <a:fillRect l="-1035" t="-1242" r="-1746" b="-9317"/>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55281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p:graphicFrame>
        <p:nvGraphicFramePr>
          <p:cNvPr id="17" name="Object 12"/>
          <p:cNvGraphicFramePr>
            <a:graphicFrameLocks noChangeAspect="1"/>
          </p:cNvGraphicFramePr>
          <p:nvPr>
            <p:extLst>
              <p:ext uri="{D42A27DB-BD31-4B8C-83A1-F6EECF244321}">
                <p14:modId xmlns:p14="http://schemas.microsoft.com/office/powerpoint/2010/main" val="3671441659"/>
              </p:ext>
            </p:extLst>
          </p:nvPr>
        </p:nvGraphicFramePr>
        <p:xfrm>
          <a:off x="263352" y="1700808"/>
          <a:ext cx="2926120" cy="1449683"/>
        </p:xfrm>
        <a:graphic>
          <a:graphicData uri="http://schemas.openxmlformats.org/presentationml/2006/ole">
            <mc:AlternateContent xmlns:mc="http://schemas.openxmlformats.org/markup-compatibility/2006">
              <mc:Choice xmlns:v="urn:schemas-microsoft-com:vml" Requires="v">
                <p:oleObj spid="_x0000_s38218" name="Equation" r:id="rId4" imgW="1435100" imgH="711200" progId="">
                  <p:embed/>
                </p:oleObj>
              </mc:Choice>
              <mc:Fallback>
                <p:oleObj name="Equation" r:id="rId4" imgW="1435100" imgH="711200" progId="">
                  <p:embed/>
                  <p:pic>
                    <p:nvPicPr>
                      <p:cNvPr id="0" name="Picture 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52" y="1700808"/>
                        <a:ext cx="2926120" cy="144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pic>
                </p:oleObj>
              </mc:Fallback>
            </mc:AlternateContent>
          </a:graphicData>
        </a:graphic>
      </p:graphicFrame>
      <p:cxnSp>
        <p:nvCxnSpPr>
          <p:cNvPr id="27" name="直接连接符 26"/>
          <p:cNvCxnSpPr/>
          <p:nvPr/>
        </p:nvCxnSpPr>
        <p:spPr>
          <a:xfrm>
            <a:off x="3335016" y="1556792"/>
            <a:ext cx="24680" cy="417646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10627" y="2636912"/>
            <a:ext cx="1705453" cy="0"/>
          </a:xfrm>
          <a:prstGeom prst="line">
            <a:avLst/>
          </a:prstGeom>
          <a:ln w="25400">
            <a:solidFill>
              <a:srgbClr val="628EE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799856" y="2904047"/>
            <a:ext cx="2599459" cy="452945"/>
          </a:xfrm>
          <a:prstGeom prst="rect">
            <a:avLst/>
          </a:prstGeom>
          <a:noFill/>
        </p:spPr>
        <p:txBody>
          <a:bodyPr wrap="square" rtlCol="0">
            <a:spAutoFit/>
          </a:bodyPr>
          <a:lstStyle/>
          <a:p>
            <a:pPr>
              <a:lnSpc>
                <a:spcPct val="130000"/>
              </a:lnSpc>
            </a:pPr>
            <a:r>
              <a:rPr lang="zh-CN" altLang="en-US" sz="2000" b="1" dirty="0">
                <a:latin typeface="Arial" panose="020B0604020202020204" pitchFamily="34" charset="0"/>
                <a:ea typeface="微软雅黑" panose="020B0503020204020204" pitchFamily="34" charset="-122"/>
              </a:rPr>
              <a:t>非基变量的系数矩阵</a:t>
            </a:r>
          </a:p>
        </p:txBody>
      </p:sp>
      <p:grpSp>
        <p:nvGrpSpPr>
          <p:cNvPr id="12" name="组合 11"/>
          <p:cNvGrpSpPr/>
          <p:nvPr/>
        </p:nvGrpSpPr>
        <p:grpSpPr>
          <a:xfrm>
            <a:off x="7680176" y="4212956"/>
            <a:ext cx="3373652" cy="800220"/>
            <a:chOff x="8555641" y="5815545"/>
            <a:chExt cx="3373652" cy="800220"/>
          </a:xfrm>
        </p:grpSpPr>
        <p:sp>
          <p:nvSpPr>
            <p:cNvPr id="22" name="矩形 21"/>
            <p:cNvSpPr/>
            <p:nvPr/>
          </p:nvSpPr>
          <p:spPr>
            <a:xfrm>
              <a:off x="8654037" y="5815545"/>
              <a:ext cx="1723549" cy="400110"/>
            </a:xfrm>
            <a:prstGeom prst="rect">
              <a:avLst/>
            </a:prstGeom>
          </p:spPr>
          <p:txBody>
            <a:bodyPr wrap="none">
              <a:spAutoFit/>
            </a:bodyPr>
            <a:lstStyle/>
            <a:p>
              <a:r>
                <a:rPr lang="zh-CN" altLang="en-US" sz="2000" b="1" dirty="0">
                  <a:latin typeface="+mj-ea"/>
                  <a:ea typeface="+mj-ea"/>
                </a:rPr>
                <a:t>初始基可行解</a:t>
              </a:r>
            </a:p>
          </p:txBody>
        </p:sp>
        <p:sp>
          <p:nvSpPr>
            <p:cNvPr id="23" name="矩形 22"/>
            <p:cNvSpPr/>
            <p:nvPr/>
          </p:nvSpPr>
          <p:spPr>
            <a:xfrm>
              <a:off x="8654037" y="6215655"/>
              <a:ext cx="3275256" cy="400110"/>
            </a:xfrm>
            <a:prstGeom prst="rect">
              <a:avLst/>
            </a:prstGeom>
          </p:spPr>
          <p:txBody>
            <a:bodyPr wrap="none">
              <a:spAutoFit/>
            </a:bodyPr>
            <a:lstStyle/>
            <a:p>
              <a:r>
                <a:rPr lang="en-US" altLang="zh-CN" sz="2000" dirty="0">
                  <a:solidFill>
                    <a:srgbClr val="5F5F5F"/>
                  </a:solidFill>
                  <a:latin typeface="+mj-ea"/>
                  <a:ea typeface="+mj-ea"/>
                </a:rPr>
                <a:t>X=(b</a:t>
              </a:r>
              <a:r>
                <a:rPr lang="en-US" altLang="zh-CN" sz="2000" baseline="-30000" dirty="0">
                  <a:solidFill>
                    <a:srgbClr val="5F5F5F"/>
                  </a:solidFill>
                  <a:latin typeface="+mj-ea"/>
                  <a:ea typeface="+mj-ea"/>
                </a:rPr>
                <a:t>1</a:t>
              </a:r>
              <a:r>
                <a:rPr lang="en-US" altLang="zh-CN" sz="2000" dirty="0">
                  <a:solidFill>
                    <a:srgbClr val="5F5F5F"/>
                  </a:solidFill>
                  <a:latin typeface="+mj-ea"/>
                  <a:ea typeface="+mj-ea"/>
                </a:rPr>
                <a:t>,b</a:t>
              </a:r>
              <a:r>
                <a:rPr lang="en-US" altLang="zh-CN" sz="2000" baseline="-30000" dirty="0">
                  <a:solidFill>
                    <a:srgbClr val="5F5F5F"/>
                  </a:solidFill>
                  <a:latin typeface="+mj-ea"/>
                  <a:ea typeface="+mj-ea"/>
                </a:rPr>
                <a:t>2</a:t>
              </a:r>
              <a:r>
                <a:rPr lang="en-US" altLang="zh-CN" sz="2000" dirty="0">
                  <a:solidFill>
                    <a:srgbClr val="5F5F5F"/>
                  </a:solidFill>
                  <a:latin typeface="+mj-ea"/>
                  <a:ea typeface="+mj-ea"/>
                </a:rPr>
                <a:t>,…,b</a:t>
              </a:r>
              <a:r>
                <a:rPr lang="en-US" altLang="zh-CN" sz="2000" baseline="-30000" dirty="0">
                  <a:solidFill>
                    <a:srgbClr val="5F5F5F"/>
                  </a:solidFill>
                  <a:latin typeface="+mj-ea"/>
                  <a:ea typeface="+mj-ea"/>
                </a:rPr>
                <a:t>m</a:t>
              </a:r>
              <a:r>
                <a:rPr lang="en-US" altLang="zh-CN" sz="2000" dirty="0">
                  <a:solidFill>
                    <a:srgbClr val="5F5F5F"/>
                  </a:solidFill>
                  <a:latin typeface="+mj-ea"/>
                  <a:ea typeface="+mj-ea"/>
                </a:rPr>
                <a:t>,0</a:t>
              </a:r>
              <a:r>
                <a:rPr lang="zh-CN" altLang="en-US" sz="2000" dirty="0">
                  <a:solidFill>
                    <a:srgbClr val="5F5F5F"/>
                  </a:solidFill>
                  <a:latin typeface="+mj-ea"/>
                  <a:ea typeface="+mj-ea"/>
                </a:rPr>
                <a:t>，</a:t>
              </a:r>
              <a:r>
                <a:rPr lang="en-US" altLang="zh-CN" sz="2000" dirty="0">
                  <a:solidFill>
                    <a:srgbClr val="5F5F5F"/>
                  </a:solidFill>
                  <a:latin typeface="+mj-ea"/>
                  <a:ea typeface="+mj-ea"/>
                </a:rPr>
                <a:t>…</a:t>
              </a:r>
              <a:r>
                <a:rPr lang="zh-CN" altLang="en-US" sz="2000" dirty="0">
                  <a:solidFill>
                    <a:srgbClr val="5F5F5F"/>
                  </a:solidFill>
                  <a:latin typeface="+mj-ea"/>
                  <a:ea typeface="+mj-ea"/>
                </a:rPr>
                <a:t>，</a:t>
              </a:r>
              <a:r>
                <a:rPr lang="en-US" altLang="zh-CN" sz="2000" dirty="0">
                  <a:solidFill>
                    <a:srgbClr val="5F5F5F"/>
                  </a:solidFill>
                  <a:latin typeface="+mj-ea"/>
                  <a:ea typeface="+mj-ea"/>
                </a:rPr>
                <a:t>0)</a:t>
              </a:r>
              <a:r>
                <a:rPr lang="en-US" altLang="zh-CN" sz="2000" baseline="30000" dirty="0">
                  <a:solidFill>
                    <a:srgbClr val="5F5F5F"/>
                  </a:solidFill>
                  <a:latin typeface="+mj-ea"/>
                  <a:ea typeface="+mj-ea"/>
                </a:rPr>
                <a:t>T</a:t>
              </a:r>
              <a:r>
                <a:rPr lang="en-US" altLang="zh-CN" sz="2000" dirty="0">
                  <a:solidFill>
                    <a:srgbClr val="5F5F5F"/>
                  </a:solidFill>
                  <a:latin typeface="+mj-ea"/>
                  <a:ea typeface="+mj-ea"/>
                </a:rPr>
                <a:t> </a:t>
              </a:r>
              <a:endParaRPr lang="zh-CN" altLang="en-US" sz="2000" dirty="0">
                <a:solidFill>
                  <a:srgbClr val="5F5F5F"/>
                </a:solidFill>
                <a:latin typeface="+mj-ea"/>
                <a:ea typeface="+mj-ea"/>
              </a:endParaRPr>
            </a:p>
          </p:txBody>
        </p:sp>
        <p:sp>
          <p:nvSpPr>
            <p:cNvPr id="9" name="矩形 8"/>
            <p:cNvSpPr/>
            <p:nvPr/>
          </p:nvSpPr>
          <p:spPr>
            <a:xfrm>
              <a:off x="8555641" y="5815545"/>
              <a:ext cx="3373652" cy="800220"/>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8256240" y="2931046"/>
            <a:ext cx="1467068" cy="400110"/>
          </a:xfrm>
          <a:prstGeom prst="rect">
            <a:avLst/>
          </a:prstGeom>
        </p:spPr>
        <p:txBody>
          <a:bodyPr wrap="none">
            <a:spAutoFit/>
          </a:bodyPr>
          <a:lstStyle/>
          <a:p>
            <a:r>
              <a:rPr lang="zh-CN" altLang="en-US" sz="2000" b="1" dirty="0">
                <a:latin typeface="+mj-ea"/>
                <a:ea typeface="+mj-ea"/>
              </a:rPr>
              <a:t>最优性检</a:t>
            </a:r>
            <a:r>
              <a:rPr lang="zh-CN" altLang="en-US" sz="2000" b="1" dirty="0" smtClean="0">
                <a:latin typeface="+mj-ea"/>
                <a:ea typeface="+mj-ea"/>
              </a:rPr>
              <a:t>验</a:t>
            </a:r>
            <a:endParaRPr lang="zh-CN" altLang="en-US" sz="2000" b="1" dirty="0">
              <a:latin typeface="+mj-ea"/>
              <a:ea typeface="+mj-ea"/>
            </a:endParaRPr>
          </a:p>
        </p:txBody>
      </p:sp>
      <p:graphicFrame>
        <p:nvGraphicFramePr>
          <p:cNvPr id="41" name="Object 4"/>
          <p:cNvGraphicFramePr>
            <a:graphicFrameLocks noChangeAspect="1"/>
          </p:cNvGraphicFramePr>
          <p:nvPr>
            <p:extLst>
              <p:ext uri="{D42A27DB-BD31-4B8C-83A1-F6EECF244321}">
                <p14:modId xmlns:p14="http://schemas.microsoft.com/office/powerpoint/2010/main" val="3819688837"/>
              </p:ext>
            </p:extLst>
          </p:nvPr>
        </p:nvGraphicFramePr>
        <p:xfrm>
          <a:off x="7646993" y="1916832"/>
          <a:ext cx="4209647" cy="936104"/>
        </p:xfrm>
        <a:graphic>
          <a:graphicData uri="http://schemas.openxmlformats.org/presentationml/2006/ole">
            <mc:AlternateContent xmlns:mc="http://schemas.openxmlformats.org/markup-compatibility/2006">
              <mc:Choice xmlns:v="urn:schemas-microsoft-com:vml" Requires="v">
                <p:oleObj spid="_x0000_s38219" name="Equation" r:id="rId6" imgW="2057400" imgH="457200" progId="">
                  <p:embed/>
                </p:oleObj>
              </mc:Choice>
              <mc:Fallback>
                <p:oleObj name="Equation" r:id="rId6" imgW="2057400" imgH="457200" progId="">
                  <p:embed/>
                  <p:pic>
                    <p:nvPicPr>
                      <p:cNvPr id="0" name="Picture 3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6993" y="1916832"/>
                        <a:ext cx="4209647"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2855640" y="4365104"/>
            <a:ext cx="479618" cy="416909"/>
          </a:xfrm>
          <a:prstGeom prst="rect">
            <a:avLst/>
          </a:prstGeom>
        </p:spPr>
        <p:txBody>
          <a:bodyPr wrap="none">
            <a:spAutoFit/>
          </a:bodyPr>
          <a:lstStyle/>
          <a:p>
            <a:pPr>
              <a:lnSpc>
                <a:spcPct val="130000"/>
              </a:lnSpc>
            </a:pPr>
            <a:r>
              <a:rPr lang="zh-CN" altLang="en-US" dirty="0" smtClean="0">
                <a:latin typeface="Arial" panose="020B0604020202020204" pitchFamily="34" charset="0"/>
                <a:ea typeface="微软雅黑" panose="020B0503020204020204" pitchFamily="34" charset="-122"/>
              </a:rPr>
              <a:t>① </a:t>
            </a:r>
            <a:endParaRPr lang="zh-CN" altLang="en-US" dirty="0">
              <a:latin typeface="Arial" panose="020B0604020202020204" pitchFamily="34" charset="0"/>
              <a:ea typeface="微软雅黑" panose="020B0503020204020204" pitchFamily="34" charset="-122"/>
            </a:endParaRPr>
          </a:p>
        </p:txBody>
      </p:sp>
      <p:sp>
        <p:nvSpPr>
          <p:cNvPr id="39" name="矩形 38"/>
          <p:cNvSpPr/>
          <p:nvPr/>
        </p:nvSpPr>
        <p:spPr>
          <a:xfrm>
            <a:off x="2855640" y="4797152"/>
            <a:ext cx="415498" cy="416909"/>
          </a:xfrm>
          <a:prstGeom prst="rect">
            <a:avLst/>
          </a:prstGeom>
        </p:spPr>
        <p:txBody>
          <a:bodyPr wrap="none">
            <a:spAutoFit/>
          </a:bodyPr>
          <a:lstStyle/>
          <a:p>
            <a:pPr>
              <a:lnSpc>
                <a:spcPct val="130000"/>
              </a:lnSpc>
            </a:pPr>
            <a:r>
              <a:rPr lang="zh-CN" altLang="en-US" dirty="0" smtClean="0">
                <a:latin typeface="Arial" panose="020B0604020202020204" pitchFamily="34" charset="0"/>
                <a:ea typeface="微软雅黑" panose="020B0503020204020204" pitchFamily="34" charset="-122"/>
              </a:rPr>
              <a:t>②</a:t>
            </a:r>
            <a:endParaRPr lang="zh-CN" altLang="en-US" dirty="0">
              <a:latin typeface="Arial" panose="020B0604020202020204" pitchFamily="34" charset="0"/>
              <a:ea typeface="微软雅黑" panose="020B0503020204020204" pitchFamily="34" charset="-122"/>
            </a:endParaRPr>
          </a:p>
        </p:txBody>
      </p:sp>
      <p:graphicFrame>
        <p:nvGraphicFramePr>
          <p:cNvPr id="47" name="对象 46"/>
          <p:cNvGraphicFramePr>
            <a:graphicFrameLocks noChangeAspect="1"/>
          </p:cNvGraphicFramePr>
          <p:nvPr/>
        </p:nvGraphicFramePr>
        <p:xfrm>
          <a:off x="3719736" y="4005064"/>
          <a:ext cx="2703102" cy="1872208"/>
        </p:xfrm>
        <a:graphic>
          <a:graphicData uri="http://schemas.openxmlformats.org/presentationml/2006/ole">
            <mc:AlternateContent xmlns:mc="http://schemas.openxmlformats.org/markup-compatibility/2006">
              <mc:Choice xmlns:v="urn:schemas-microsoft-com:vml" Requires="v">
                <p:oleObj spid="_x0000_s38220" name="公式" r:id="rId8" imgW="1409700" imgH="977900" progId="">
                  <p:embed/>
                </p:oleObj>
              </mc:Choice>
              <mc:Fallback>
                <p:oleObj name="公式" r:id="rId8" imgW="1409700" imgH="977900" progId="">
                  <p:embed/>
                  <p:pic>
                    <p:nvPicPr>
                      <p:cNvPr id="0" name="Picture 3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9736" y="4005064"/>
                        <a:ext cx="2703102" cy="1872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组合 47"/>
          <p:cNvGrpSpPr/>
          <p:nvPr/>
        </p:nvGrpSpPr>
        <p:grpSpPr>
          <a:xfrm>
            <a:off x="214040" y="1628800"/>
            <a:ext cx="7072913" cy="3693305"/>
            <a:chOff x="-7381241" y="3110427"/>
            <a:chExt cx="7072913" cy="3693305"/>
          </a:xfrm>
        </p:grpSpPr>
        <p:sp>
          <p:nvSpPr>
            <p:cNvPr id="49" name="文本框 9"/>
            <p:cNvSpPr txBox="1"/>
            <p:nvPr/>
          </p:nvSpPr>
          <p:spPr>
            <a:xfrm>
              <a:off x="-7259921" y="5342675"/>
              <a:ext cx="1415772" cy="488980"/>
            </a:xfrm>
            <a:prstGeom prst="rect">
              <a:avLst/>
            </a:prstGeom>
            <a:noFill/>
          </p:spPr>
          <p:txBody>
            <a:bodyPr wrap="square" rtlCol="0">
              <a:spAutoFit/>
            </a:bodyPr>
            <a:lstStyle/>
            <a:p>
              <a:pPr>
                <a:lnSpc>
                  <a:spcPct val="130000"/>
                </a:lnSpc>
              </a:pPr>
              <a:r>
                <a:rPr lang="zh-CN" altLang="en-US" sz="2200" dirty="0">
                  <a:latin typeface="Arial" panose="020B0604020202020204" pitchFamily="34" charset="0"/>
                  <a:ea typeface="微软雅黑" panose="020B0503020204020204" pitchFamily="34" charset="-122"/>
                </a:rPr>
                <a:t>变形得：</a:t>
              </a:r>
            </a:p>
          </p:txBody>
        </p:sp>
        <p:graphicFrame>
          <p:nvGraphicFramePr>
            <p:cNvPr id="50" name="Object 12"/>
            <p:cNvGraphicFramePr>
              <a:graphicFrameLocks noChangeAspect="1"/>
            </p:cNvGraphicFramePr>
            <p:nvPr>
              <p:extLst>
                <p:ext uri="{D42A27DB-BD31-4B8C-83A1-F6EECF244321}">
                  <p14:modId xmlns:p14="http://schemas.microsoft.com/office/powerpoint/2010/main" val="663323337"/>
                </p:ext>
              </p:extLst>
            </p:nvPr>
          </p:nvGraphicFramePr>
          <p:xfrm>
            <a:off x="-7381241" y="5819482"/>
            <a:ext cx="2641600" cy="984250"/>
          </p:xfrm>
          <a:graphic>
            <a:graphicData uri="http://schemas.openxmlformats.org/presentationml/2006/ole">
              <mc:AlternateContent xmlns:mc="http://schemas.openxmlformats.org/markup-compatibility/2006">
                <mc:Choice xmlns:v="urn:schemas-microsoft-com:vml" Requires="v">
                  <p:oleObj spid="_x0000_s38221" name="Equation" r:id="rId10" imgW="1295400" imgH="482600" progId="">
                    <p:embed/>
                  </p:oleObj>
                </mc:Choice>
                <mc:Fallback>
                  <p:oleObj name="Equation" r:id="rId10" imgW="1295400" imgH="482600" progId="">
                    <p:embed/>
                    <p:pic>
                      <p:nvPicPr>
                        <p:cNvPr id="0" name="Picture 3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1241" y="5819482"/>
                          <a:ext cx="26416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pic>
                  </p:oleObj>
                </mc:Fallback>
              </mc:AlternateContent>
            </a:graphicData>
          </a:graphic>
        </p:graphicFrame>
        <p:sp>
          <p:nvSpPr>
            <p:cNvPr id="51" name="矩形 50"/>
            <p:cNvSpPr/>
            <p:nvPr/>
          </p:nvSpPr>
          <p:spPr>
            <a:xfrm>
              <a:off x="-4091569" y="3110427"/>
              <a:ext cx="3005951" cy="492443"/>
            </a:xfrm>
            <a:prstGeom prst="rect">
              <a:avLst/>
            </a:prstGeom>
          </p:spPr>
          <p:txBody>
            <a:bodyPr wrap="none">
              <a:spAutoFit/>
            </a:bodyPr>
            <a:lstStyle/>
            <a:p>
              <a:pPr>
                <a:lnSpc>
                  <a:spcPct val="130000"/>
                </a:lnSpc>
              </a:pPr>
              <a:r>
                <a:rPr lang="zh-CN" altLang="en-US" sz="2000" dirty="0">
                  <a:latin typeface="Arial" panose="020B0604020202020204" pitchFamily="34" charset="0"/>
                  <a:ea typeface="微软雅黑" panose="020B0503020204020204" pitchFamily="34" charset="-122"/>
                </a:rPr>
                <a:t>左</a:t>
              </a:r>
              <a:r>
                <a:rPr lang="zh-CN" altLang="en-US" sz="2000" dirty="0" smtClean="0">
                  <a:latin typeface="Arial" panose="020B0604020202020204" pitchFamily="34" charset="0"/>
                  <a:ea typeface="微软雅黑" panose="020B0503020204020204" pitchFamily="34" charset="-122"/>
                </a:rPr>
                <a:t>式</a:t>
              </a:r>
              <a:r>
                <a:rPr lang="zh-CN" altLang="en-US" sz="2000" dirty="0">
                  <a:latin typeface="Arial" panose="020B0604020202020204" pitchFamily="34" charset="0"/>
                  <a:ea typeface="微软雅黑" panose="020B0503020204020204" pitchFamily="34" charset="-122"/>
                </a:rPr>
                <a:t>代入目标函数可得：</a:t>
              </a:r>
            </a:p>
          </p:txBody>
        </p:sp>
        <p:graphicFrame>
          <p:nvGraphicFramePr>
            <p:cNvPr id="52" name="Object 12"/>
            <p:cNvGraphicFramePr>
              <a:graphicFrameLocks noChangeAspect="1"/>
            </p:cNvGraphicFramePr>
            <p:nvPr>
              <p:extLst>
                <p:ext uri="{D42A27DB-BD31-4B8C-83A1-F6EECF244321}">
                  <p14:modId xmlns:p14="http://schemas.microsoft.com/office/powerpoint/2010/main" val="3072173561"/>
                </p:ext>
              </p:extLst>
            </p:nvPr>
          </p:nvGraphicFramePr>
          <p:xfrm>
            <a:off x="-4052744" y="3686491"/>
            <a:ext cx="3744416" cy="463738"/>
          </p:xfrm>
          <a:graphic>
            <a:graphicData uri="http://schemas.openxmlformats.org/presentationml/2006/ole">
              <mc:AlternateContent xmlns:mc="http://schemas.openxmlformats.org/markup-compatibility/2006">
                <mc:Choice xmlns:v="urn:schemas-microsoft-com:vml" Requires="v">
                  <p:oleObj spid="_x0000_s38222" name="Equation" r:id="rId12" imgW="1943100" imgH="241300" progId="">
                    <p:embed/>
                  </p:oleObj>
                </mc:Choice>
                <mc:Fallback>
                  <p:oleObj name="Equation" r:id="rId12" imgW="1943100" imgH="241300" progId="">
                    <p:embed/>
                    <p:pic>
                      <p:nvPicPr>
                        <p:cNvPr id="0" name="Picture 3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2744" y="3686491"/>
                          <a:ext cx="3744416" cy="4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pic>
                  </p:oleObj>
                </mc:Fallback>
              </mc:AlternateContent>
            </a:graphicData>
          </a:graphic>
        </p:graphicFrame>
      </p:grpSp>
      <p:cxnSp>
        <p:nvCxnSpPr>
          <p:cNvPr id="53" name="直接连接符 52"/>
          <p:cNvCxnSpPr/>
          <p:nvPr/>
        </p:nvCxnSpPr>
        <p:spPr>
          <a:xfrm>
            <a:off x="9791147" y="2852936"/>
            <a:ext cx="1705453" cy="0"/>
          </a:xfrm>
          <a:prstGeom prst="line">
            <a:avLst/>
          </a:prstGeom>
          <a:ln w="25400">
            <a:solidFill>
              <a:srgbClr val="628EE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464152" y="1484784"/>
            <a:ext cx="24680" cy="417646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aphicFrame>
        <p:nvGraphicFramePr>
          <p:cNvPr id="58" name="对象 57"/>
          <p:cNvGraphicFramePr>
            <a:graphicFrameLocks noChangeAspect="1"/>
          </p:cNvGraphicFramePr>
          <p:nvPr/>
        </p:nvGraphicFramePr>
        <p:xfrm>
          <a:off x="9768408" y="2924944"/>
          <a:ext cx="1584176" cy="510158"/>
        </p:xfrm>
        <a:graphic>
          <a:graphicData uri="http://schemas.openxmlformats.org/presentationml/2006/ole">
            <mc:AlternateContent xmlns:mc="http://schemas.openxmlformats.org/markup-compatibility/2006">
              <mc:Choice xmlns:v="urn:schemas-microsoft-com:vml" Requires="v">
                <p:oleObj spid="_x0000_s38223" name="公式" r:id="rId14" imgW="748975" imgH="241195" progId="">
                  <p:embed/>
                </p:oleObj>
              </mc:Choice>
              <mc:Fallback>
                <p:oleObj name="公式" r:id="rId14" imgW="748975" imgH="241195" progId="">
                  <p:embed/>
                  <p:pic>
                    <p:nvPicPr>
                      <p:cNvPr id="0" name="Picture 3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68408" y="2924944"/>
                        <a:ext cx="1584176" cy="510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64" name="Object 176"/>
          <p:cNvGraphicFramePr>
            <a:graphicFrameLocks noChangeAspect="1"/>
          </p:cNvGraphicFramePr>
          <p:nvPr/>
        </p:nvGraphicFramePr>
        <p:xfrm>
          <a:off x="7824192" y="5106888"/>
          <a:ext cx="1395413" cy="914400"/>
        </p:xfrm>
        <a:graphic>
          <a:graphicData uri="http://schemas.openxmlformats.org/presentationml/2006/ole">
            <mc:AlternateContent xmlns:mc="http://schemas.openxmlformats.org/markup-compatibility/2006">
              <mc:Choice xmlns:v="urn:schemas-microsoft-com:vml" Requires="v">
                <p:oleObj spid="_x0000_s38224" name="公式" r:id="rId16" imgW="660113" imgH="431613" progId="">
                  <p:embed/>
                </p:oleObj>
              </mc:Choice>
              <mc:Fallback>
                <p:oleObj name="公式" r:id="rId16" imgW="660113" imgH="431613" progId="">
                  <p:embed/>
                  <p:pic>
                    <p:nvPicPr>
                      <p:cNvPr id="0" name="Picture 3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24192" y="5106888"/>
                        <a:ext cx="13954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对象 59"/>
          <p:cNvGraphicFramePr>
            <a:graphicFrameLocks noChangeAspect="1"/>
          </p:cNvGraphicFramePr>
          <p:nvPr/>
        </p:nvGraphicFramePr>
        <p:xfrm>
          <a:off x="407368" y="5301208"/>
          <a:ext cx="1157694" cy="461292"/>
        </p:xfrm>
        <a:graphic>
          <a:graphicData uri="http://schemas.openxmlformats.org/presentationml/2006/ole">
            <mc:AlternateContent xmlns:mc="http://schemas.openxmlformats.org/markup-compatibility/2006">
              <mc:Choice xmlns:v="urn:schemas-microsoft-com:vml" Requires="v">
                <p:oleObj spid="_x0000_s38225" name="公式" r:id="rId18" imgW="545626" imgH="215713" progId="">
                  <p:embed/>
                </p:oleObj>
              </mc:Choice>
              <mc:Fallback>
                <p:oleObj name="公式" r:id="rId18" imgW="545626" imgH="215713" progId="">
                  <p:embed/>
                  <p:pic>
                    <p:nvPicPr>
                      <p:cNvPr id="0" name="Picture 3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7368" y="5301208"/>
                        <a:ext cx="1157694" cy="461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4149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283716"/>
            <a:ext cx="8063705" cy="814064"/>
            <a:chOff x="0" y="342900"/>
            <a:chExt cx="7554913" cy="723900"/>
          </a:xfrm>
        </p:grpSpPr>
        <p:sp>
          <p:nvSpPr>
            <p:cNvPr id="2" name="矩形 1"/>
            <p:cNvSpPr/>
            <p:nvPr/>
          </p:nvSpPr>
          <p:spPr>
            <a:xfrm>
              <a:off x="0" y="342900"/>
              <a:ext cx="245745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549525"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5097463" y="342900"/>
              <a:ext cx="245745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1"/>
            <p:cNvSpPr>
              <a:spLocks noChangeArrowheads="1"/>
            </p:cNvSpPr>
            <p:nvPr/>
          </p:nvSpPr>
          <p:spPr bwMode="auto">
            <a:xfrm>
              <a:off x="520700"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推导过程</a:t>
              </a:r>
              <a:endParaRPr lang="zh-CN" altLang="en-US" sz="2400" dirty="0">
                <a:solidFill>
                  <a:schemeClr val="bg1"/>
                </a:solidFill>
              </a:endParaRPr>
            </a:p>
          </p:txBody>
        </p:sp>
        <p:sp>
          <p:nvSpPr>
            <p:cNvPr id="7" name="矩形 6"/>
            <p:cNvSpPr>
              <a:spLocks noChangeArrowheads="1"/>
            </p:cNvSpPr>
            <p:nvPr/>
          </p:nvSpPr>
          <p:spPr bwMode="auto">
            <a:xfrm>
              <a:off x="317182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变换实质</a:t>
              </a:r>
              <a:endParaRPr lang="zh-CN" altLang="en-US" sz="2400" dirty="0">
                <a:solidFill>
                  <a:schemeClr val="bg1"/>
                </a:solidFill>
              </a:endParaRPr>
            </a:p>
          </p:txBody>
        </p:sp>
        <p:sp>
          <p:nvSpPr>
            <p:cNvPr id="8" name="矩形 7"/>
            <p:cNvSpPr>
              <a:spLocks noChangeArrowheads="1"/>
            </p:cNvSpPr>
            <p:nvPr/>
          </p:nvSpPr>
          <p:spPr bwMode="auto">
            <a:xfrm>
              <a:off x="5629275" y="474663"/>
              <a:ext cx="1326442" cy="41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chemeClr val="bg1"/>
                  </a:solidFill>
                  <a:latin typeface="微软雅黑" pitchFamily="34" charset="-122"/>
                  <a:ea typeface="微软雅黑" pitchFamily="34" charset="-122"/>
                </a:rPr>
                <a:t>运用意义</a:t>
              </a:r>
              <a:endParaRPr lang="zh-CN" altLang="en-US" sz="2400" dirty="0">
                <a:solidFill>
                  <a:schemeClr val="bg1"/>
                </a:solidFill>
              </a:endParaRPr>
            </a:p>
          </p:txBody>
        </p:sp>
      </p:grpSp>
      <mc:AlternateContent xmlns:mc="http://schemas.openxmlformats.org/markup-compatibility/2006" xmlns:a14="http://schemas.microsoft.com/office/drawing/2010/main">
        <mc:Choice Requires="a14">
          <p:sp>
            <p:nvSpPr>
              <p:cNvPr id="9" name="TextBox 8"/>
              <p:cNvSpPr txBox="1"/>
              <p:nvPr/>
            </p:nvSpPr>
            <p:spPr>
              <a:xfrm>
                <a:off x="631828" y="1652244"/>
                <a:ext cx="10753112" cy="1532727"/>
              </a:xfrm>
              <a:prstGeom prst="rect">
                <a:avLst/>
              </a:prstGeom>
              <a:noFill/>
            </p:spPr>
            <p:txBody>
              <a:bodyPr wrap="square" rtlCol="0">
                <a:spAutoFit/>
              </a:bodyPr>
              <a:lstStyle/>
              <a:p>
                <a:pPr>
                  <a:lnSpc>
                    <a:spcPct val="130000"/>
                  </a:lnSpc>
                </a:pPr>
                <a:r>
                  <a:rPr lang="zh-CN" altLang="en-US" sz="2400" dirty="0" smtClean="0">
                    <a:solidFill>
                      <a:srgbClr val="6FC2F5"/>
                    </a:solidFill>
                    <a:ea typeface="微软雅黑" panose="020B0503020204020204" pitchFamily="34" charset="-122"/>
                  </a:rPr>
                  <a:t>目标函数</a:t>
                </a:r>
                <a:r>
                  <a:rPr lang="zh-CN" altLang="en-US" sz="2400" dirty="0">
                    <a:solidFill>
                      <a:srgbClr val="000000"/>
                    </a:solidFill>
                    <a:ea typeface="微软雅黑" panose="020B0503020204020204" pitchFamily="34" charset="-122"/>
                  </a:rPr>
                  <a:t>   </a:t>
                </a:r>
                <a14:m>
                  <m:oMath xmlns:m="http://schemas.openxmlformats.org/officeDocument/2006/math">
                    <m:func>
                      <m:funcPr>
                        <m:ctrlPr>
                          <a:rPr lang="en-US" altLang="zh-CN" sz="2400" i="1">
                            <a:solidFill>
                              <a:srgbClr val="000000"/>
                            </a:solidFill>
                            <a:latin typeface="Cambria Math" panose="02040503050406030204" pitchFamily="18" charset="0"/>
                            <a:ea typeface="微软雅黑" panose="020B0503020204020204" pitchFamily="34" charset="-122"/>
                          </a:rPr>
                        </m:ctrlPr>
                      </m:funcPr>
                      <m:fName>
                        <m:r>
                          <m:rPr>
                            <m:sty m:val="p"/>
                          </m:rPr>
                          <a:rPr lang="en-US" altLang="zh-CN" sz="2400">
                            <a:solidFill>
                              <a:srgbClr val="000000"/>
                            </a:solidFill>
                            <a:latin typeface="Cambria Math"/>
                            <a:ea typeface="微软雅黑" panose="020B0503020204020204" pitchFamily="34" charset="-122"/>
                          </a:rPr>
                          <m:t>max</m:t>
                        </m:r>
                      </m:fName>
                      <m:e>
                        <m:r>
                          <a:rPr lang="en-US" altLang="zh-CN" sz="2400" i="1">
                            <a:solidFill>
                              <a:srgbClr val="000000"/>
                            </a:solidFill>
                            <a:latin typeface="Cambria Math"/>
                            <a:ea typeface="微软雅黑" panose="020B0503020204020204" pitchFamily="34" charset="-122"/>
                          </a:rPr>
                          <m:t>𝑧</m:t>
                        </m:r>
                      </m:e>
                    </m:func>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𝐶</m:t>
                        </m:r>
                      </m:e>
                      <m:sub>
                        <m:r>
                          <a:rPr lang="en-US" altLang="zh-CN" sz="2400" i="1">
                            <a:solidFill>
                              <a:srgbClr val="000000"/>
                            </a:solidFill>
                            <a:latin typeface="Cambria Math"/>
                            <a:ea typeface="微软雅黑" panose="020B0503020204020204" pitchFamily="34" charset="-122"/>
                          </a:rPr>
                          <m:t>𝐵</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𝐵</m:t>
                        </m:r>
                      </m:sub>
                    </m:sSub>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𝐶</m:t>
                        </m:r>
                      </m:e>
                      <m:sub>
                        <m:r>
                          <a:rPr lang="en-US" altLang="zh-CN" sz="2400" i="1">
                            <a:solidFill>
                              <a:srgbClr val="000000"/>
                            </a:solidFill>
                            <a:latin typeface="Cambria Math"/>
                            <a:ea typeface="微软雅黑" panose="020B0503020204020204" pitchFamily="34" charset="-122"/>
                          </a:rPr>
                          <m:t>𝑁</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𝑁</m:t>
                        </m:r>
                      </m:sub>
                    </m:sSub>
                    <m:r>
                      <a:rPr lang="en-US" altLang="zh-CN" sz="2400" i="1">
                        <a:solidFill>
                          <a:srgbClr val="000000"/>
                        </a:solidFill>
                        <a:latin typeface="Cambria Math"/>
                        <a:ea typeface="微软雅黑" panose="020B0503020204020204" pitchFamily="34" charset="-122"/>
                      </a:rPr>
                      <m:t>= </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𝐶</m:t>
                        </m:r>
                      </m:e>
                      <m:sub>
                        <m:r>
                          <a:rPr lang="en-US" altLang="zh-CN" sz="2400" i="1">
                            <a:solidFill>
                              <a:srgbClr val="000000"/>
                            </a:solidFill>
                            <a:latin typeface="Cambria Math"/>
                            <a:ea typeface="微软雅黑" panose="020B0503020204020204" pitchFamily="34" charset="-122"/>
                          </a:rPr>
                          <m:t>𝐵</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𝐵</m:t>
                        </m:r>
                      </m:sub>
                    </m:sSub>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𝐶</m:t>
                        </m:r>
                      </m:e>
                      <m:sub>
                        <m:r>
                          <a:rPr lang="en-US" altLang="zh-CN" sz="2400" i="1">
                            <a:solidFill>
                              <a:srgbClr val="000000"/>
                            </a:solidFill>
                            <a:latin typeface="Cambria Math"/>
                            <a:ea typeface="微软雅黑" panose="020B0503020204020204" pitchFamily="34" charset="-122"/>
                          </a:rPr>
                          <m:t>𝑁</m:t>
                        </m:r>
                        <m:r>
                          <a:rPr lang="en-US" altLang="zh-CN" sz="2400" i="1">
                            <a:solidFill>
                              <a:srgbClr val="000000"/>
                            </a:solidFill>
                            <a:latin typeface="Cambria Math"/>
                            <a:ea typeface="微软雅黑" panose="020B0503020204020204" pitchFamily="34" charset="-122"/>
                          </a:rPr>
                          <m:t>1</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𝑁</m:t>
                        </m:r>
                        <m:r>
                          <a:rPr lang="en-US" altLang="zh-CN" sz="2400" i="1">
                            <a:solidFill>
                              <a:srgbClr val="000000"/>
                            </a:solidFill>
                            <a:latin typeface="Cambria Math"/>
                            <a:ea typeface="微软雅黑" panose="020B0503020204020204" pitchFamily="34" charset="-122"/>
                          </a:rPr>
                          <m:t>1</m:t>
                        </m:r>
                      </m:sub>
                    </m:sSub>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𝐶</m:t>
                        </m:r>
                      </m:e>
                      <m:sub>
                        <m:r>
                          <a:rPr lang="en-US" altLang="zh-CN" sz="2400" i="1">
                            <a:solidFill>
                              <a:srgbClr val="000000"/>
                            </a:solidFill>
                            <a:latin typeface="Cambria Math"/>
                            <a:ea typeface="微软雅黑" panose="020B0503020204020204" pitchFamily="34" charset="-122"/>
                          </a:rPr>
                          <m:t>𝑆</m:t>
                        </m:r>
                        <m:r>
                          <a:rPr lang="en-US" altLang="zh-CN" sz="2400" i="1">
                            <a:solidFill>
                              <a:srgbClr val="000000"/>
                            </a:solidFill>
                            <a:latin typeface="Cambria Math"/>
                            <a:ea typeface="微软雅黑" panose="020B0503020204020204" pitchFamily="34" charset="-122"/>
                          </a:rPr>
                          <m:t>2</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𝑆</m:t>
                        </m:r>
                        <m:r>
                          <a:rPr lang="en-US" altLang="zh-CN" sz="2400" i="1">
                            <a:solidFill>
                              <a:srgbClr val="000000"/>
                            </a:solidFill>
                            <a:latin typeface="Cambria Math"/>
                            <a:ea typeface="微软雅黑" panose="020B0503020204020204" pitchFamily="34" charset="-122"/>
                          </a:rPr>
                          <m:t>2</m:t>
                        </m:r>
                      </m:sub>
                    </m:sSub>
                  </m:oMath>
                </a14:m>
                <a:r>
                  <a:rPr lang="en-US" altLang="zh-CN" sz="2400" dirty="0">
                    <a:solidFill>
                      <a:srgbClr val="000000"/>
                    </a:solidFill>
                    <a:ea typeface="微软雅黑" panose="020B0503020204020204" pitchFamily="34" charset="-122"/>
                  </a:rPr>
                  <a:t>                     </a:t>
                </a:r>
                <a14:m>
                  <m:oMath xmlns:m="http://schemas.openxmlformats.org/officeDocument/2006/math">
                    <m:r>
                      <a:rPr lang="en-US" altLang="zh-CN" sz="2400" i="1">
                        <a:solidFill>
                          <a:srgbClr val="000000"/>
                        </a:solidFill>
                        <a:latin typeface="Cambria Math" panose="02040503050406030204" pitchFamily="18" charset="0"/>
                        <a:ea typeface="微软雅黑" panose="020B0503020204020204" pitchFamily="34" charset="-122"/>
                      </a:rPr>
                      <m:t>(</m:t>
                    </m:r>
                    <m:r>
                      <a:rPr lang="en-US" altLang="zh-CN" sz="2400" b="0" i="1" smtClean="0">
                        <a:solidFill>
                          <a:srgbClr val="000000"/>
                        </a:solidFill>
                        <a:latin typeface="Cambria Math" panose="02040503050406030204" pitchFamily="18" charset="0"/>
                        <a:ea typeface="微软雅黑" panose="020B0503020204020204" pitchFamily="34" charset="-122"/>
                      </a:rPr>
                      <m:t>1</m:t>
                    </m:r>
                    <m:r>
                      <a:rPr lang="en-US" altLang="zh-CN" sz="2400" i="1">
                        <a:solidFill>
                          <a:srgbClr val="000000"/>
                        </a:solidFill>
                        <a:latin typeface="Cambria Math" panose="02040503050406030204" pitchFamily="18" charset="0"/>
                        <a:ea typeface="微软雅黑" panose="020B0503020204020204" pitchFamily="34" charset="-122"/>
                      </a:rPr>
                      <m:t>)</m:t>
                    </m:r>
                  </m:oMath>
                </a14:m>
                <a:endParaRPr lang="en-US" altLang="zh-CN" sz="2400" dirty="0">
                  <a:solidFill>
                    <a:srgbClr val="000000"/>
                  </a:solidFill>
                  <a:latin typeface="Arial" panose="020B0604020202020204" pitchFamily="34" charset="0"/>
                  <a:ea typeface="微软雅黑" panose="020B0503020204020204" pitchFamily="34" charset="-122"/>
                </a:endParaRPr>
              </a:p>
              <a:p>
                <a:pPr>
                  <a:lnSpc>
                    <a:spcPct val="130000"/>
                  </a:lnSpc>
                </a:pPr>
                <a:r>
                  <a:rPr lang="zh-CN" altLang="en-US" sz="2400" dirty="0">
                    <a:solidFill>
                      <a:srgbClr val="6FC2F5"/>
                    </a:solidFill>
                    <a:latin typeface="Arial" panose="020B0604020202020204" pitchFamily="34" charset="0"/>
                    <a:ea typeface="微软雅黑" panose="020B0503020204020204" pitchFamily="34" charset="-122"/>
                  </a:rPr>
                  <a:t>约束条件</a:t>
                </a:r>
                <a:r>
                  <a:rPr lang="zh-CN" altLang="en-US" sz="2400" dirty="0">
                    <a:solidFill>
                      <a:srgbClr val="000000"/>
                    </a:solidFill>
                    <a:latin typeface="Arial" panose="020B0604020202020204" pitchFamily="34" charset="0"/>
                    <a:ea typeface="微软雅黑" panose="020B0503020204020204" pitchFamily="34" charset="-122"/>
                  </a:rPr>
                  <a:t>                   </a:t>
                </a:r>
                <a14:m>
                  <m:oMath xmlns:m="http://schemas.openxmlformats.org/officeDocument/2006/math">
                    <m:r>
                      <a:rPr lang="en-US" altLang="zh-CN" sz="2400" i="1">
                        <a:solidFill>
                          <a:srgbClr val="000000"/>
                        </a:solidFill>
                        <a:latin typeface="Cambria Math"/>
                        <a:ea typeface="微软雅黑" panose="020B0503020204020204" pitchFamily="34" charset="-122"/>
                      </a:rPr>
                      <m:t>𝐵</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𝐵</m:t>
                        </m:r>
                      </m:sub>
                    </m:sSub>
                    <m:r>
                      <a:rPr lang="en-US" altLang="zh-CN" sz="2400" i="1">
                        <a:solidFill>
                          <a:srgbClr val="000000"/>
                        </a:solidFill>
                        <a:latin typeface="Cambria Math"/>
                        <a:ea typeface="微软雅黑" panose="020B0503020204020204" pitchFamily="34" charset="-122"/>
                      </a:rPr>
                      <m:t>+</m:t>
                    </m:r>
                    <m:r>
                      <a:rPr lang="en-US" altLang="zh-CN" sz="2400" i="1">
                        <a:solidFill>
                          <a:srgbClr val="000000"/>
                        </a:solidFill>
                        <a:latin typeface="Cambria Math"/>
                        <a:ea typeface="微软雅黑" panose="020B0503020204020204" pitchFamily="34" charset="-122"/>
                      </a:rPr>
                      <m:t>𝑁</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𝑁</m:t>
                        </m:r>
                      </m:sub>
                    </m:sSub>
                    <m:r>
                      <a:rPr lang="en-US" altLang="zh-CN" sz="2400" i="1">
                        <a:solidFill>
                          <a:srgbClr val="000000"/>
                        </a:solidFill>
                        <a:latin typeface="Cambria Math"/>
                        <a:ea typeface="微软雅黑" panose="020B0503020204020204" pitchFamily="34" charset="-122"/>
                      </a:rPr>
                      <m:t>= </m:t>
                    </m:r>
                    <m:r>
                      <m:rPr>
                        <m:sty m:val="p"/>
                      </m:rPr>
                      <a:rPr lang="en-US" altLang="zh-CN" sz="2400">
                        <a:solidFill>
                          <a:srgbClr val="000000"/>
                        </a:solidFill>
                        <a:latin typeface="Cambria Math"/>
                        <a:ea typeface="微软雅黑" panose="020B0503020204020204" pitchFamily="34" charset="-122"/>
                      </a:rPr>
                      <m:t>B</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𝐵</m:t>
                        </m:r>
                      </m:sub>
                    </m:sSub>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𝑁</m:t>
                        </m:r>
                      </m:e>
                      <m:sub>
                        <m:r>
                          <a:rPr lang="en-US" altLang="zh-CN" sz="2400" i="1">
                            <a:solidFill>
                              <a:srgbClr val="000000"/>
                            </a:solidFill>
                            <a:latin typeface="Cambria Math"/>
                            <a:ea typeface="微软雅黑" panose="020B0503020204020204" pitchFamily="34" charset="-122"/>
                          </a:rPr>
                          <m:t>1</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𝑁</m:t>
                        </m:r>
                        <m:r>
                          <a:rPr lang="en-US" altLang="zh-CN" sz="2400" i="1">
                            <a:solidFill>
                              <a:srgbClr val="000000"/>
                            </a:solidFill>
                            <a:latin typeface="Cambria Math"/>
                            <a:ea typeface="微软雅黑" panose="020B0503020204020204" pitchFamily="34" charset="-122"/>
                          </a:rPr>
                          <m:t>1</m:t>
                        </m:r>
                      </m:sub>
                    </m:sSub>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𝑆</m:t>
                        </m:r>
                      </m:e>
                      <m:sub>
                        <m:r>
                          <a:rPr lang="en-US" altLang="zh-CN" sz="2400" i="1">
                            <a:solidFill>
                              <a:srgbClr val="000000"/>
                            </a:solidFill>
                            <a:latin typeface="Cambria Math"/>
                            <a:ea typeface="微软雅黑" panose="020B0503020204020204" pitchFamily="34" charset="-122"/>
                          </a:rPr>
                          <m:t>2</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𝑆</m:t>
                        </m:r>
                        <m:r>
                          <a:rPr lang="en-US" altLang="zh-CN" sz="2400" i="1">
                            <a:solidFill>
                              <a:srgbClr val="000000"/>
                            </a:solidFill>
                            <a:latin typeface="Cambria Math"/>
                            <a:ea typeface="微软雅黑" panose="020B0503020204020204" pitchFamily="34" charset="-122"/>
                          </a:rPr>
                          <m:t>2</m:t>
                        </m:r>
                      </m:sub>
                    </m:sSub>
                    <m:r>
                      <a:rPr lang="en-US" altLang="zh-CN" sz="2400" i="1">
                        <a:solidFill>
                          <a:srgbClr val="000000"/>
                        </a:solidFill>
                        <a:latin typeface="Cambria Math"/>
                        <a:ea typeface="微软雅黑" panose="020B0503020204020204" pitchFamily="34" charset="-122"/>
                      </a:rPr>
                      <m:t>=</m:t>
                    </m:r>
                    <m:r>
                      <a:rPr lang="en-US" altLang="zh-CN" sz="2400" i="1">
                        <a:solidFill>
                          <a:srgbClr val="000000"/>
                        </a:solidFill>
                        <a:latin typeface="Cambria Math"/>
                        <a:ea typeface="微软雅黑" panose="020B0503020204020204" pitchFamily="34" charset="-122"/>
                      </a:rPr>
                      <m:t>𝑏</m:t>
                    </m:r>
                    <m:r>
                      <a:rPr lang="en-US" altLang="zh-CN" sz="2400" b="0" i="1" smtClean="0">
                        <a:solidFill>
                          <a:srgbClr val="000000"/>
                        </a:solidFill>
                        <a:latin typeface="Cambria Math" panose="02040503050406030204" pitchFamily="18" charset="0"/>
                        <a:ea typeface="微软雅黑" panose="020B0503020204020204" pitchFamily="34" charset="-122"/>
                      </a:rPr>
                      <m:t>                  </m:t>
                    </m:r>
                  </m:oMath>
                </a14:m>
                <a:r>
                  <a:rPr lang="en-US" altLang="zh-CN" sz="2400" dirty="0">
                    <a:solidFill>
                      <a:srgbClr val="000000"/>
                    </a:solidFill>
                    <a:ea typeface="微软雅黑" panose="020B0503020204020204" pitchFamily="34" charset="-122"/>
                  </a:rPr>
                  <a:t> </a:t>
                </a:r>
                <a14:m>
                  <m:oMath xmlns:m="http://schemas.openxmlformats.org/officeDocument/2006/math">
                    <m:r>
                      <a:rPr lang="en-US" altLang="zh-CN" sz="2400" i="1">
                        <a:solidFill>
                          <a:srgbClr val="000000"/>
                        </a:solidFill>
                        <a:latin typeface="Cambria Math" panose="02040503050406030204" pitchFamily="18" charset="0"/>
                        <a:ea typeface="微软雅黑" panose="020B0503020204020204" pitchFamily="34" charset="-122"/>
                      </a:rPr>
                      <m:t>(</m:t>
                    </m:r>
                    <m:r>
                      <a:rPr lang="en-US" altLang="zh-CN" sz="2400" b="0" i="1" smtClean="0">
                        <a:solidFill>
                          <a:srgbClr val="000000"/>
                        </a:solidFill>
                        <a:latin typeface="Cambria Math" panose="02040503050406030204" pitchFamily="18" charset="0"/>
                        <a:ea typeface="微软雅黑" panose="020B0503020204020204" pitchFamily="34" charset="-122"/>
                      </a:rPr>
                      <m:t>2</m:t>
                    </m:r>
                    <m:r>
                      <a:rPr lang="en-US" altLang="zh-CN" sz="2400" i="1">
                        <a:solidFill>
                          <a:srgbClr val="000000"/>
                        </a:solidFill>
                        <a:latin typeface="Cambria Math" panose="02040503050406030204" pitchFamily="18" charset="0"/>
                        <a:ea typeface="微软雅黑" panose="020B0503020204020204" pitchFamily="34" charset="-122"/>
                      </a:rPr>
                      <m:t>)</m:t>
                    </m:r>
                  </m:oMath>
                </a14:m>
                <a:endParaRPr lang="en-US" altLang="zh-CN" sz="2400" dirty="0">
                  <a:solidFill>
                    <a:srgbClr val="000000"/>
                  </a:solidFill>
                  <a:latin typeface="Arial" panose="020B0604020202020204" pitchFamily="34" charset="0"/>
                  <a:ea typeface="微软雅黑" panose="020B0503020204020204" pitchFamily="34" charset="-122"/>
                </a:endParaRPr>
              </a:p>
              <a:p>
                <a:pPr>
                  <a:lnSpc>
                    <a:spcPct val="130000"/>
                  </a:lnSpc>
                </a:pPr>
                <a:r>
                  <a:rPr lang="zh-CN" altLang="en-US" sz="2400" dirty="0">
                    <a:solidFill>
                      <a:srgbClr val="6FC2F5"/>
                    </a:solidFill>
                    <a:latin typeface="Arial" panose="020B0604020202020204" pitchFamily="34" charset="0"/>
                    <a:ea typeface="微软雅黑" panose="020B0503020204020204" pitchFamily="34" charset="-122"/>
                  </a:rPr>
                  <a:t>非负条件   </a:t>
                </a:r>
                <a14:m>
                  <m:oMath xmlns:m="http://schemas.openxmlformats.org/officeDocument/2006/math">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𝐵</m:t>
                        </m:r>
                      </m:sub>
                    </m:sSub>
                    <m:r>
                      <a:rPr lang="zh-CN" altLang="en-US"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𝑁</m:t>
                        </m:r>
                      </m:sub>
                    </m:sSub>
                    <m:r>
                      <a:rPr lang="en-US" altLang="zh-CN" sz="2400" i="1">
                        <a:solidFill>
                          <a:srgbClr val="000000"/>
                        </a:solidFill>
                        <a:latin typeface="Cambria Math"/>
                        <a:ea typeface="Cambria Math"/>
                      </a:rPr>
                      <m:t>≥0</m:t>
                    </m:r>
                  </m:oMath>
                </a14:m>
                <a:endParaRPr lang="en-US" altLang="zh-CN" sz="2400" dirty="0">
                  <a:solidFill>
                    <a:srgbClr val="000000"/>
                  </a:solidFill>
                  <a:latin typeface="Arial" panose="020B0604020202020204" pitchFamily="34" charset="0"/>
                  <a:ea typeface="微软雅黑" panose="020B0503020204020204" pitchFamily="34" charset="-122"/>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31828" y="1652244"/>
                <a:ext cx="10753112" cy="1532727"/>
              </a:xfrm>
              <a:prstGeom prst="rect">
                <a:avLst/>
              </a:prstGeom>
              <a:blipFill>
                <a:blip r:embed="rId3" cstate="print"/>
                <a:stretch>
                  <a:fillRect l="-907" b="-5578"/>
                </a:stretch>
              </a:blipFill>
            </p:spPr>
            <p:txBody>
              <a:bodyPr/>
              <a:lstStyle/>
              <a:p>
                <a:r>
                  <a:rPr lang="zh-CN" altLang="en-US">
                    <a:noFill/>
                  </a:rPr>
                  <a:t> </a:t>
                </a:r>
              </a:p>
            </p:txBody>
          </p:sp>
        </mc:Fallback>
      </mc:AlternateContent>
      <p:sp>
        <p:nvSpPr>
          <p:cNvPr id="10" name="矩形 9"/>
          <p:cNvSpPr/>
          <p:nvPr/>
        </p:nvSpPr>
        <p:spPr>
          <a:xfrm>
            <a:off x="3263769" y="1700808"/>
            <a:ext cx="2206511" cy="1080120"/>
          </a:xfrm>
          <a:prstGeom prst="rect">
            <a:avLst/>
          </a:prstGeom>
          <a:noFill/>
          <a:ln w="38100">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TextBox 8"/>
              <p:cNvSpPr txBox="1"/>
              <p:nvPr/>
            </p:nvSpPr>
            <p:spPr>
              <a:xfrm>
                <a:off x="555768" y="3383956"/>
                <a:ext cx="11084848" cy="2975430"/>
              </a:xfrm>
              <a:prstGeom prst="rect">
                <a:avLst/>
              </a:prstGeom>
              <a:noFill/>
            </p:spPr>
            <p:txBody>
              <a:bodyPr wrap="square" rtlCol="0">
                <a:spAutoFit/>
              </a:bodyPr>
              <a:lstStyle/>
              <a:p>
                <a:pPr>
                  <a:lnSpc>
                    <a:spcPct val="130000"/>
                  </a:lnSpc>
                </a:pPr>
                <a14:m>
                  <m:oMathPara xmlns:m="http://schemas.openxmlformats.org/officeDocument/2006/math">
                    <m:oMathParaPr>
                      <m:jc m:val="left"/>
                    </m:oMathParaPr>
                    <m:oMath xmlns:m="http://schemas.openxmlformats.org/officeDocument/2006/math">
                      <m:sSub>
                        <m:sSubPr>
                          <m:ctrlPr>
                            <a:rPr lang="en-US" altLang="zh-CN" sz="2400" i="1" smtClean="0">
                              <a:solidFill>
                                <a:srgbClr val="000000"/>
                              </a:solidFill>
                              <a:latin typeface="Cambria Math" panose="02040503050406030204" pitchFamily="18" charset="0"/>
                              <a:ea typeface="微软雅黑" panose="020B0503020204020204" pitchFamily="34" charset="-122"/>
                            </a:rPr>
                          </m:ctrlPr>
                        </m:sSubPr>
                        <m:e>
                          <m:sSup>
                            <m:sSupPr>
                              <m:ctrlPr>
                                <a:rPr lang="en-US" altLang="zh-CN" sz="2400" i="1" smtClean="0">
                                  <a:solidFill>
                                    <a:srgbClr val="628EE3"/>
                                  </a:solidFill>
                                  <a:latin typeface="Cambria Math" panose="02040503050406030204" pitchFamily="18" charset="0"/>
                                  <a:ea typeface="微软雅黑" panose="020B0503020204020204" pitchFamily="34" charset="-122"/>
                                </a:rPr>
                              </m:ctrlPr>
                            </m:sSupPr>
                            <m:e>
                              <m:r>
                                <a:rPr lang="zh-CN" altLang="en-US" sz="2400" b="0" i="1" smtClean="0">
                                  <a:solidFill>
                                    <a:srgbClr val="628EE3"/>
                                  </a:solidFill>
                                  <a:latin typeface="Cambria Math" panose="02040503050406030204" pitchFamily="18" charset="0"/>
                                  <a:ea typeface="微软雅黑" panose="020B0503020204020204" pitchFamily="34" charset="-122"/>
                                </a:rPr>
                                <m:t>由</m:t>
                              </m:r>
                              <m:d>
                                <m:dPr>
                                  <m:begChr m:val="（"/>
                                  <m:endChr m:val="）"/>
                                  <m:ctrlPr>
                                    <a:rPr lang="zh-CN" altLang="en-US" sz="2400" b="0" i="1" smtClean="0">
                                      <a:solidFill>
                                        <a:srgbClr val="628EE3"/>
                                      </a:solidFill>
                                      <a:latin typeface="Cambria Math" panose="02040503050406030204" pitchFamily="18" charset="0"/>
                                      <a:ea typeface="微软雅黑" panose="020B0503020204020204" pitchFamily="34" charset="-122"/>
                                    </a:rPr>
                                  </m:ctrlPr>
                                </m:dPr>
                                <m:e>
                                  <m:r>
                                    <a:rPr lang="en-US" altLang="zh-CN" sz="2400" b="0" i="1" smtClean="0">
                                      <a:solidFill>
                                        <a:srgbClr val="628EE3"/>
                                      </a:solidFill>
                                      <a:latin typeface="Cambria Math" panose="02040503050406030204" pitchFamily="18" charset="0"/>
                                      <a:ea typeface="微软雅黑" panose="020B0503020204020204" pitchFamily="34" charset="-122"/>
                                    </a:rPr>
                                    <m:t>2</m:t>
                                  </m:r>
                                </m:e>
                              </m:d>
                              <m:r>
                                <a:rPr lang="zh-CN" altLang="en-US" sz="2400" b="0" i="1" smtClean="0">
                                  <a:solidFill>
                                    <a:srgbClr val="628EE3"/>
                                  </a:solidFill>
                                  <a:latin typeface="Cambria Math" panose="02040503050406030204" pitchFamily="18" charset="0"/>
                                  <a:ea typeface="微软雅黑" panose="020B0503020204020204" pitchFamily="34" charset="-122"/>
                                </a:rPr>
                                <m:t>得，</m:t>
                              </m:r>
                              <m:r>
                                <a:rPr lang="zh-CN" altLang="en-US" sz="2400" i="1" smtClean="0">
                                  <a:solidFill>
                                    <a:srgbClr val="628EE3"/>
                                  </a:solidFill>
                                  <a:latin typeface="Cambria Math" panose="02040503050406030204" pitchFamily="18" charset="0"/>
                                  <a:ea typeface="微软雅黑" panose="020B0503020204020204" pitchFamily="34" charset="-122"/>
                                </a:rPr>
                                <m:t>（</m:t>
                              </m:r>
                              <m:r>
                                <a:rPr lang="en-US" altLang="zh-CN" sz="2400" i="1">
                                  <a:solidFill>
                                    <a:srgbClr val="628EE3"/>
                                  </a:solidFill>
                                  <a:latin typeface="Cambria Math" panose="02040503050406030204" pitchFamily="18" charset="0"/>
                                  <a:ea typeface="微软雅黑" panose="020B0503020204020204" pitchFamily="34" charset="-122"/>
                                </a:rPr>
                                <m:t>𝐵</m:t>
                              </m:r>
                            </m:e>
                            <m:sup>
                              <m:r>
                                <a:rPr lang="en-US" altLang="zh-CN" sz="2400" i="1">
                                  <a:solidFill>
                                    <a:srgbClr val="628EE3"/>
                                  </a:solidFill>
                                  <a:latin typeface="Cambria Math" panose="02040503050406030204" pitchFamily="18" charset="0"/>
                                  <a:ea typeface="微软雅黑" panose="020B0503020204020204" pitchFamily="34" charset="-122"/>
                                </a:rPr>
                                <m:t>−1</m:t>
                              </m:r>
                            </m:sup>
                          </m:sSup>
                          <m:r>
                            <a:rPr lang="en-US" altLang="zh-CN" sz="2400" b="0" i="1" smtClean="0">
                              <a:solidFill>
                                <a:srgbClr val="628EE3"/>
                              </a:solidFill>
                              <a:latin typeface="Cambria Math" panose="02040503050406030204" pitchFamily="18" charset="0"/>
                              <a:ea typeface="微软雅黑" panose="020B0503020204020204" pitchFamily="34" charset="-122"/>
                            </a:rPr>
                            <m:t>𝐵</m:t>
                          </m:r>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b="0" i="1">
                              <a:solidFill>
                                <a:srgbClr val="000000"/>
                              </a:solidFill>
                              <a:latin typeface="Cambria Math" panose="02040503050406030204" pitchFamily="18" charset="0"/>
                              <a:ea typeface="微软雅黑" panose="020B0503020204020204" pitchFamily="34" charset="-122"/>
                            </a:rPr>
                            <m:t>𝑋</m:t>
                          </m:r>
                        </m:e>
                        <m:sub>
                          <m:r>
                            <a:rPr lang="en-US" altLang="zh-CN" sz="2400" b="0" i="1">
                              <a:solidFill>
                                <a:srgbClr val="000000"/>
                              </a:solidFill>
                              <a:latin typeface="Cambria Math" panose="02040503050406030204" pitchFamily="18" charset="0"/>
                              <a:ea typeface="微软雅黑" panose="020B0503020204020204" pitchFamily="34" charset="-122"/>
                            </a:rPr>
                            <m:t>𝐵</m:t>
                          </m:r>
                        </m:sub>
                      </m:sSub>
                      <m:r>
                        <a:rPr lang="en-US" altLang="zh-CN" sz="2400" b="0" i="1">
                          <a:solidFill>
                            <a:srgbClr val="000000"/>
                          </a:solidFill>
                          <a:latin typeface="Cambria Math" panose="02040503050406030204" pitchFamily="18" charset="0"/>
                          <a:ea typeface="微软雅黑" panose="020B0503020204020204" pitchFamily="34" charset="-122"/>
                        </a:rPr>
                        <m:t>+</m:t>
                      </m:r>
                      <m:sSup>
                        <m:sSupPr>
                          <m:ctrlPr>
                            <a:rPr lang="en-US" altLang="zh-CN" sz="2400" i="1" smtClean="0">
                              <a:solidFill>
                                <a:srgbClr val="628EE3"/>
                              </a:solidFill>
                              <a:latin typeface="Cambria Math" panose="02040503050406030204" pitchFamily="18" charset="0"/>
                              <a:ea typeface="微软雅黑" panose="020B0503020204020204" pitchFamily="34" charset="-122"/>
                            </a:rPr>
                          </m:ctrlPr>
                        </m:sSup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b="0" i="1">
                              <a:solidFill>
                                <a:srgbClr val="628EE3"/>
                              </a:solidFill>
                              <a:latin typeface="Cambria Math" panose="02040503050406030204" pitchFamily="18" charset="0"/>
                              <a:ea typeface="微软雅黑" panose="020B0503020204020204" pitchFamily="34" charset="-122"/>
                            </a:rPr>
                            <m:t>𝐵</m:t>
                          </m:r>
                        </m:e>
                        <m:sup>
                          <m:r>
                            <a:rPr lang="en-US" altLang="zh-CN" sz="2400" b="0" i="1">
                              <a:solidFill>
                                <a:srgbClr val="628EE3"/>
                              </a:solidFill>
                              <a:latin typeface="Cambria Math" panose="02040503050406030204" pitchFamily="18" charset="0"/>
                              <a:ea typeface="微软雅黑" panose="020B0503020204020204" pitchFamily="34" charset="-122"/>
                            </a:rPr>
                            <m:t>−1</m:t>
                          </m:r>
                        </m:sup>
                      </m:sSup>
                      <m:sSub>
                        <m:sSubPr>
                          <m:ctrlPr>
                            <a:rPr lang="en-US" altLang="zh-CN" sz="2400" i="1">
                              <a:solidFill>
                                <a:srgbClr val="628EE3"/>
                              </a:solidFill>
                              <a:latin typeface="Cambria Math" panose="02040503050406030204" pitchFamily="18" charset="0"/>
                              <a:ea typeface="微软雅黑" panose="020B0503020204020204" pitchFamily="34" charset="-122"/>
                            </a:rPr>
                          </m:ctrlPr>
                        </m:sSubPr>
                        <m:e>
                          <m:r>
                            <a:rPr lang="en-US" altLang="zh-CN" sz="2400" b="0" i="1">
                              <a:solidFill>
                                <a:srgbClr val="628EE3"/>
                              </a:solidFill>
                              <a:latin typeface="Cambria Math" panose="02040503050406030204" pitchFamily="18" charset="0"/>
                              <a:ea typeface="微软雅黑" panose="020B0503020204020204" pitchFamily="34" charset="-122"/>
                            </a:rPr>
                            <m:t>𝑁</m:t>
                          </m:r>
                        </m:e>
                        <m:sub>
                          <m:r>
                            <a:rPr lang="en-US" altLang="zh-CN" sz="2400" b="0" i="1">
                              <a:solidFill>
                                <a:srgbClr val="628EE3"/>
                              </a:solidFill>
                              <a:latin typeface="Cambria Math" panose="02040503050406030204" pitchFamily="18" charset="0"/>
                              <a:ea typeface="微软雅黑" panose="020B0503020204020204" pitchFamily="34" charset="-122"/>
                            </a:rPr>
                            <m:t>1</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zh-CN" altLang="en-US" sz="2400" i="1" smtClean="0">
                              <a:solidFill>
                                <a:srgbClr val="628EE3"/>
                              </a:solidFill>
                              <a:latin typeface="Cambria Math" panose="02040503050406030204" pitchFamily="18" charset="0"/>
                              <a:ea typeface="微软雅黑" panose="020B0503020204020204" pitchFamily="34" charset="-122"/>
                            </a:rPr>
                            <m:t>）</m:t>
                          </m:r>
                          <m:r>
                            <a:rPr lang="en-US" altLang="zh-CN" sz="2400" b="0" i="1">
                              <a:solidFill>
                                <a:srgbClr val="000000"/>
                              </a:solidFill>
                              <a:latin typeface="Cambria Math" panose="02040503050406030204" pitchFamily="18" charset="0"/>
                              <a:ea typeface="微软雅黑" panose="020B0503020204020204" pitchFamily="34" charset="-122"/>
                            </a:rPr>
                            <m:t>𝑋</m:t>
                          </m:r>
                        </m:e>
                        <m:sub>
                          <m:r>
                            <a:rPr lang="en-US" altLang="zh-CN" sz="2400" b="0" i="1">
                              <a:solidFill>
                                <a:srgbClr val="000000"/>
                              </a:solidFill>
                              <a:latin typeface="Cambria Math" panose="02040503050406030204" pitchFamily="18" charset="0"/>
                              <a:ea typeface="微软雅黑" panose="020B0503020204020204" pitchFamily="34" charset="-122"/>
                            </a:rPr>
                            <m:t>𝑁</m:t>
                          </m:r>
                          <m:r>
                            <a:rPr lang="en-US" altLang="zh-CN" sz="2400" b="0" i="1">
                              <a:solidFill>
                                <a:srgbClr val="000000"/>
                              </a:solidFill>
                              <a:latin typeface="Cambria Math" panose="02040503050406030204" pitchFamily="18" charset="0"/>
                              <a:ea typeface="微软雅黑" panose="020B0503020204020204" pitchFamily="34" charset="-122"/>
                            </a:rPr>
                            <m:t>1</m:t>
                          </m:r>
                        </m:sub>
                      </m:sSub>
                      <m:r>
                        <a:rPr lang="en-US" altLang="zh-CN" sz="2400" b="0" i="1">
                          <a:solidFill>
                            <a:srgbClr val="000000"/>
                          </a:solidFill>
                          <a:latin typeface="Cambria Math" panose="02040503050406030204" pitchFamily="18" charset="0"/>
                          <a:ea typeface="微软雅黑" panose="020B0503020204020204" pitchFamily="34" charset="-122"/>
                        </a:rPr>
                        <m:t>+</m:t>
                      </m:r>
                      <m:sSup>
                        <m:sSupPr>
                          <m:ctrlPr>
                            <a:rPr lang="en-US" altLang="zh-CN" sz="2400" i="1" smtClean="0">
                              <a:solidFill>
                                <a:srgbClr val="628EE3"/>
                              </a:solidFill>
                              <a:latin typeface="Cambria Math" panose="02040503050406030204" pitchFamily="18" charset="0"/>
                              <a:ea typeface="微软雅黑" panose="020B0503020204020204" pitchFamily="34" charset="-122"/>
                            </a:rPr>
                          </m:ctrlPr>
                        </m:sSup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b="0" i="1">
                              <a:solidFill>
                                <a:srgbClr val="628EE3"/>
                              </a:solidFill>
                              <a:latin typeface="Cambria Math" panose="02040503050406030204" pitchFamily="18" charset="0"/>
                              <a:ea typeface="微软雅黑" panose="020B0503020204020204" pitchFamily="34" charset="-122"/>
                            </a:rPr>
                            <m:t>𝐵</m:t>
                          </m:r>
                        </m:e>
                        <m:sup>
                          <m:r>
                            <a:rPr lang="en-US" altLang="zh-CN" sz="2400" b="0" i="1">
                              <a:solidFill>
                                <a:srgbClr val="628EE3"/>
                              </a:solidFill>
                              <a:latin typeface="Cambria Math" panose="02040503050406030204" pitchFamily="18" charset="0"/>
                              <a:ea typeface="微软雅黑" panose="020B0503020204020204" pitchFamily="34" charset="-122"/>
                            </a:rPr>
                            <m:t>−1</m:t>
                          </m:r>
                        </m:sup>
                      </m:sSup>
                      <m:sSub>
                        <m:sSubPr>
                          <m:ctrlPr>
                            <a:rPr lang="en-US" altLang="zh-CN" sz="2400" i="1">
                              <a:solidFill>
                                <a:srgbClr val="628EE3"/>
                              </a:solidFill>
                              <a:latin typeface="Cambria Math" panose="02040503050406030204" pitchFamily="18" charset="0"/>
                              <a:ea typeface="微软雅黑" panose="020B0503020204020204" pitchFamily="34" charset="-122"/>
                            </a:rPr>
                          </m:ctrlPr>
                        </m:sSubPr>
                        <m:e>
                          <m:r>
                            <a:rPr lang="en-US" altLang="zh-CN" sz="2400" b="0" i="1">
                              <a:solidFill>
                                <a:srgbClr val="628EE3"/>
                              </a:solidFill>
                              <a:latin typeface="Cambria Math" panose="02040503050406030204" pitchFamily="18" charset="0"/>
                              <a:ea typeface="微软雅黑" panose="020B0503020204020204" pitchFamily="34" charset="-122"/>
                            </a:rPr>
                            <m:t>𝑆</m:t>
                          </m:r>
                        </m:e>
                        <m:sub>
                          <m:r>
                            <a:rPr lang="en-US" altLang="zh-CN" sz="2400" b="0" i="1">
                              <a:solidFill>
                                <a:srgbClr val="628EE3"/>
                              </a:solidFill>
                              <a:latin typeface="Cambria Math" panose="02040503050406030204" pitchFamily="18" charset="0"/>
                              <a:ea typeface="微软雅黑" panose="020B0503020204020204" pitchFamily="34" charset="-122"/>
                            </a:rPr>
                            <m:t>2</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zh-CN" altLang="en-US" sz="2400" i="1" smtClean="0">
                              <a:solidFill>
                                <a:srgbClr val="628EE3"/>
                              </a:solidFill>
                              <a:latin typeface="Cambria Math" panose="02040503050406030204" pitchFamily="18" charset="0"/>
                              <a:ea typeface="微软雅黑" panose="020B0503020204020204" pitchFamily="34" charset="-122"/>
                            </a:rPr>
                            <m:t>）</m:t>
                          </m:r>
                          <m:r>
                            <a:rPr lang="en-US" altLang="zh-CN" sz="2400" b="0" i="1">
                              <a:solidFill>
                                <a:srgbClr val="000000"/>
                              </a:solidFill>
                              <a:latin typeface="Cambria Math" panose="02040503050406030204" pitchFamily="18" charset="0"/>
                              <a:ea typeface="微软雅黑" panose="020B0503020204020204" pitchFamily="34" charset="-122"/>
                            </a:rPr>
                            <m:t>𝑋</m:t>
                          </m:r>
                        </m:e>
                        <m:sub>
                          <m:r>
                            <a:rPr lang="en-US" altLang="zh-CN" sz="2400" b="0" i="1">
                              <a:solidFill>
                                <a:srgbClr val="000000"/>
                              </a:solidFill>
                              <a:latin typeface="Cambria Math" panose="02040503050406030204" pitchFamily="18" charset="0"/>
                              <a:ea typeface="微软雅黑" panose="020B0503020204020204" pitchFamily="34" charset="-122"/>
                            </a:rPr>
                            <m:t>𝑆</m:t>
                          </m:r>
                          <m:r>
                            <a:rPr lang="en-US" altLang="zh-CN" sz="2400" b="0" i="1">
                              <a:solidFill>
                                <a:srgbClr val="000000"/>
                              </a:solidFill>
                              <a:latin typeface="Cambria Math" panose="02040503050406030204" pitchFamily="18" charset="0"/>
                              <a:ea typeface="微软雅黑" panose="020B0503020204020204" pitchFamily="34" charset="-122"/>
                            </a:rPr>
                            <m:t>2</m:t>
                          </m:r>
                        </m:sub>
                      </m:sSub>
                      <m:r>
                        <a:rPr lang="en-US" altLang="zh-CN" sz="2400" b="0" i="1">
                          <a:solidFill>
                            <a:srgbClr val="000000"/>
                          </a:solidFill>
                          <a:latin typeface="Cambria Math" panose="02040503050406030204" pitchFamily="18" charset="0"/>
                          <a:ea typeface="微软雅黑" panose="020B0503020204020204" pitchFamily="34" charset="-122"/>
                        </a:rPr>
                        <m:t>=</m:t>
                      </m:r>
                      <m:sSup>
                        <m:sSupPr>
                          <m:ctrlPr>
                            <a:rPr lang="en-US" altLang="zh-CN" sz="2400" i="1" smtClean="0">
                              <a:solidFill>
                                <a:schemeClr val="accent4">
                                  <a:lumMod val="75000"/>
                                </a:schemeClr>
                              </a:solidFill>
                              <a:latin typeface="Cambria Math" panose="02040503050406030204" pitchFamily="18" charset="0"/>
                              <a:ea typeface="微软雅黑" panose="020B0503020204020204" pitchFamily="34" charset="-122"/>
                            </a:rPr>
                          </m:ctrlPr>
                        </m:sSupPr>
                        <m:e>
                          <m:r>
                            <a:rPr lang="en-US" altLang="zh-CN" sz="2400" b="0" i="1">
                              <a:solidFill>
                                <a:schemeClr val="accent4">
                                  <a:lumMod val="75000"/>
                                </a:schemeClr>
                              </a:solidFill>
                              <a:latin typeface="Cambria Math" panose="02040503050406030204" pitchFamily="18" charset="0"/>
                              <a:ea typeface="微软雅黑" panose="020B0503020204020204" pitchFamily="34" charset="-122"/>
                            </a:rPr>
                            <m:t>𝐵</m:t>
                          </m:r>
                        </m:e>
                        <m:sup>
                          <m:r>
                            <a:rPr lang="en-US" altLang="zh-CN" sz="2400" b="0" i="1">
                              <a:solidFill>
                                <a:schemeClr val="accent4">
                                  <a:lumMod val="75000"/>
                                </a:schemeClr>
                              </a:solidFill>
                              <a:latin typeface="Cambria Math" panose="02040503050406030204" pitchFamily="18" charset="0"/>
                              <a:ea typeface="微软雅黑" panose="020B0503020204020204" pitchFamily="34" charset="-122"/>
                            </a:rPr>
                            <m:t>−1</m:t>
                          </m:r>
                        </m:sup>
                      </m:sSup>
                      <m:r>
                        <a:rPr lang="en-US" altLang="zh-CN" sz="2400" b="0" i="1">
                          <a:solidFill>
                            <a:schemeClr val="accent4">
                              <a:lumMod val="75000"/>
                            </a:schemeClr>
                          </a:solidFill>
                          <a:latin typeface="Cambria Math" panose="02040503050406030204" pitchFamily="18" charset="0"/>
                          <a:ea typeface="微软雅黑" panose="020B0503020204020204" pitchFamily="34" charset="-122"/>
                        </a:rPr>
                        <m:t>𝑏</m:t>
                      </m:r>
                    </m:oMath>
                  </m:oMathPara>
                </a14:m>
                <a:endParaRPr lang="en-US" altLang="zh-CN" sz="2400" dirty="0" smtClean="0">
                  <a:solidFill>
                    <a:schemeClr val="accent4">
                      <a:lumMod val="75000"/>
                    </a:schemeClr>
                  </a:solidFill>
                  <a:latin typeface="Arial" panose="020B0604020202020204" pitchFamily="34" charset="0"/>
                  <a:ea typeface="微软雅黑" panose="020B0503020204020204" pitchFamily="34" charset="-122"/>
                </a:endParaRPr>
              </a:p>
              <a:p>
                <a:pPr>
                  <a:lnSpc>
                    <a:spcPct val="130000"/>
                  </a:lnSpc>
                </a:pPr>
                <a14:m>
                  <m:oMath xmlns:m="http://schemas.openxmlformats.org/officeDocument/2006/math">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panose="02040503050406030204" pitchFamily="18" charset="0"/>
                            <a:ea typeface="微软雅黑" panose="020B0503020204020204" pitchFamily="34" charset="-122"/>
                          </a:rPr>
                          <m:t>𝑋</m:t>
                        </m:r>
                      </m:e>
                      <m:sub>
                        <m:r>
                          <a:rPr lang="en-US" altLang="zh-CN" sz="2400" i="1">
                            <a:solidFill>
                              <a:srgbClr val="000000"/>
                            </a:solidFill>
                            <a:latin typeface="Cambria Math" panose="02040503050406030204" pitchFamily="18" charset="0"/>
                            <a:ea typeface="微软雅黑" panose="020B0503020204020204" pitchFamily="34" charset="-122"/>
                          </a:rPr>
                          <m:t>𝐵</m:t>
                        </m:r>
                      </m:sub>
                    </m:sSub>
                    <m:r>
                      <a:rPr lang="en-US" altLang="zh-CN" sz="2400" b="0" i="1" smtClean="0">
                        <a:solidFill>
                          <a:srgbClr val="000000"/>
                        </a:solidFill>
                        <a:latin typeface="Cambria Math" panose="02040503050406030204" pitchFamily="18" charset="0"/>
                        <a:ea typeface="微软雅黑" panose="020B0503020204020204" pitchFamily="34" charset="-122"/>
                      </a:rPr>
                      <m:t>=</m:t>
                    </m:r>
                    <m:sSup>
                      <m:sSupPr>
                        <m:ctrlPr>
                          <a:rPr lang="en-US" altLang="zh-CN" sz="2400" i="1">
                            <a:solidFill>
                              <a:schemeClr val="accent4">
                                <a:lumMod val="75000"/>
                              </a:schemeClr>
                            </a:solidFill>
                            <a:latin typeface="Cambria Math" panose="02040503050406030204" pitchFamily="18" charset="0"/>
                            <a:ea typeface="微软雅黑" panose="020B0503020204020204" pitchFamily="34" charset="-122"/>
                          </a:rPr>
                        </m:ctrlPr>
                      </m:sSupPr>
                      <m:e>
                        <m:r>
                          <a:rPr lang="en-US" altLang="zh-CN" sz="2400" i="1">
                            <a:solidFill>
                              <a:schemeClr val="accent4">
                                <a:lumMod val="75000"/>
                              </a:schemeClr>
                            </a:solidFill>
                            <a:latin typeface="Cambria Math" panose="02040503050406030204" pitchFamily="18" charset="0"/>
                            <a:ea typeface="微软雅黑" panose="020B0503020204020204" pitchFamily="34" charset="-122"/>
                          </a:rPr>
                          <m:t>𝐵</m:t>
                        </m:r>
                      </m:e>
                      <m:sup>
                        <m:r>
                          <a:rPr lang="en-US" altLang="zh-CN" sz="2400" i="1">
                            <a:solidFill>
                              <a:schemeClr val="accent4">
                                <a:lumMod val="75000"/>
                              </a:schemeClr>
                            </a:solidFill>
                            <a:latin typeface="Cambria Math" panose="02040503050406030204" pitchFamily="18" charset="0"/>
                            <a:ea typeface="微软雅黑" panose="020B0503020204020204" pitchFamily="34" charset="-122"/>
                          </a:rPr>
                          <m:t>−1</m:t>
                        </m:r>
                      </m:sup>
                    </m:sSup>
                    <m:r>
                      <a:rPr lang="en-US" altLang="zh-CN" sz="2400" i="1">
                        <a:solidFill>
                          <a:schemeClr val="accent4">
                            <a:lumMod val="75000"/>
                          </a:schemeClr>
                        </a:solidFill>
                        <a:latin typeface="Cambria Math" panose="02040503050406030204" pitchFamily="18" charset="0"/>
                        <a:ea typeface="微软雅黑" panose="020B0503020204020204" pitchFamily="34" charset="-122"/>
                      </a:rPr>
                      <m:t>𝑏</m:t>
                    </m:r>
                  </m:oMath>
                </a14:m>
                <a:r>
                  <a:rPr lang="en-US" altLang="zh-CN" sz="2400" dirty="0" smtClean="0">
                    <a:solidFill>
                      <a:schemeClr val="accent4">
                        <a:lumMod val="75000"/>
                      </a:schemeClr>
                    </a:solidFill>
                    <a:latin typeface="Arial" panose="020B0604020202020204" pitchFamily="34" charset="0"/>
                    <a:ea typeface="微软雅黑" panose="020B0503020204020204" pitchFamily="34" charset="-122"/>
                  </a:rPr>
                  <a:t>-</a:t>
                </a:r>
                <a14:m>
                  <m:oMath xmlns:m="http://schemas.openxmlformats.org/officeDocument/2006/math">
                    <m:sSup>
                      <m:sSupPr>
                        <m:ctrlPr>
                          <a:rPr lang="en-US" altLang="zh-CN" sz="2400" i="1">
                            <a:solidFill>
                              <a:srgbClr val="628EE3"/>
                            </a:solidFill>
                            <a:latin typeface="Cambria Math" panose="02040503050406030204" pitchFamily="18" charset="0"/>
                            <a:ea typeface="微软雅黑" panose="020B0503020204020204" pitchFamily="34" charset="-122"/>
                          </a:rPr>
                        </m:ctrlPr>
                      </m:sSup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i="1">
                            <a:solidFill>
                              <a:srgbClr val="628EE3"/>
                            </a:solidFill>
                            <a:latin typeface="Cambria Math" panose="02040503050406030204" pitchFamily="18" charset="0"/>
                            <a:ea typeface="微软雅黑" panose="020B0503020204020204" pitchFamily="34" charset="-122"/>
                          </a:rPr>
                          <m:t>𝐵</m:t>
                        </m:r>
                      </m:e>
                      <m:sup>
                        <m:r>
                          <a:rPr lang="en-US" altLang="zh-CN" sz="2400" i="1">
                            <a:solidFill>
                              <a:srgbClr val="628EE3"/>
                            </a:solidFill>
                            <a:latin typeface="Cambria Math" panose="02040503050406030204" pitchFamily="18" charset="0"/>
                            <a:ea typeface="微软雅黑" panose="020B0503020204020204" pitchFamily="34" charset="-122"/>
                          </a:rPr>
                          <m:t>−1</m:t>
                        </m:r>
                      </m:sup>
                    </m:sSup>
                    <m:sSub>
                      <m:sSubPr>
                        <m:ctrlPr>
                          <a:rPr lang="en-US" altLang="zh-CN" sz="2400" i="1">
                            <a:solidFill>
                              <a:srgbClr val="628EE3"/>
                            </a:solidFill>
                            <a:latin typeface="Cambria Math" panose="02040503050406030204" pitchFamily="18" charset="0"/>
                            <a:ea typeface="微软雅黑" panose="020B0503020204020204" pitchFamily="34" charset="-122"/>
                          </a:rPr>
                        </m:ctrlPr>
                      </m:sSubPr>
                      <m:e>
                        <m:r>
                          <a:rPr lang="en-US" altLang="zh-CN" sz="2400" i="1">
                            <a:solidFill>
                              <a:srgbClr val="628EE3"/>
                            </a:solidFill>
                            <a:latin typeface="Cambria Math" panose="02040503050406030204" pitchFamily="18" charset="0"/>
                            <a:ea typeface="微软雅黑" panose="020B0503020204020204" pitchFamily="34" charset="-122"/>
                          </a:rPr>
                          <m:t>𝑁</m:t>
                        </m:r>
                      </m:e>
                      <m:sub>
                        <m:r>
                          <a:rPr lang="en-US" altLang="zh-CN" sz="2400" i="1">
                            <a:solidFill>
                              <a:srgbClr val="628EE3"/>
                            </a:solidFill>
                            <a:latin typeface="Cambria Math" panose="02040503050406030204" pitchFamily="18" charset="0"/>
                            <a:ea typeface="微软雅黑" panose="020B0503020204020204" pitchFamily="34" charset="-122"/>
                          </a:rPr>
                          <m:t>1</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i="1">
                            <a:solidFill>
                              <a:srgbClr val="000000"/>
                            </a:solidFill>
                            <a:latin typeface="Cambria Math" panose="02040503050406030204" pitchFamily="18" charset="0"/>
                            <a:ea typeface="微软雅黑" panose="020B0503020204020204" pitchFamily="34" charset="-122"/>
                          </a:rPr>
                          <m:t>𝑋</m:t>
                        </m:r>
                      </m:e>
                      <m:sub>
                        <m:r>
                          <a:rPr lang="en-US" altLang="zh-CN" sz="2400" i="1">
                            <a:solidFill>
                              <a:srgbClr val="000000"/>
                            </a:solidFill>
                            <a:latin typeface="Cambria Math" panose="02040503050406030204" pitchFamily="18" charset="0"/>
                            <a:ea typeface="微软雅黑" panose="020B0503020204020204" pitchFamily="34" charset="-122"/>
                          </a:rPr>
                          <m:t>𝑁</m:t>
                        </m:r>
                        <m:r>
                          <a:rPr lang="en-US" altLang="zh-CN" sz="2400" i="1">
                            <a:solidFill>
                              <a:srgbClr val="000000"/>
                            </a:solidFill>
                            <a:latin typeface="Cambria Math" panose="02040503050406030204" pitchFamily="18" charset="0"/>
                            <a:ea typeface="微软雅黑" panose="020B0503020204020204" pitchFamily="34" charset="-122"/>
                          </a:rPr>
                          <m:t>1</m:t>
                        </m:r>
                      </m:sub>
                    </m:sSub>
                    <m:r>
                      <a:rPr lang="en-US" altLang="zh-CN" sz="2400" b="0" i="1" smtClean="0">
                        <a:solidFill>
                          <a:srgbClr val="000000"/>
                        </a:solidFill>
                        <a:latin typeface="Cambria Math" panose="02040503050406030204" pitchFamily="18" charset="0"/>
                        <a:ea typeface="微软雅黑" panose="020B0503020204020204" pitchFamily="34" charset="-122"/>
                      </a:rPr>
                      <m:t>−</m:t>
                    </m:r>
                    <m:sSup>
                      <m:sSupPr>
                        <m:ctrlPr>
                          <a:rPr lang="en-US" altLang="zh-CN" sz="2400" i="1">
                            <a:solidFill>
                              <a:srgbClr val="628EE3"/>
                            </a:solidFill>
                            <a:latin typeface="Cambria Math" panose="02040503050406030204" pitchFamily="18" charset="0"/>
                            <a:ea typeface="微软雅黑" panose="020B0503020204020204" pitchFamily="34" charset="-122"/>
                          </a:rPr>
                        </m:ctrlPr>
                      </m:sSup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i="1">
                            <a:solidFill>
                              <a:srgbClr val="628EE3"/>
                            </a:solidFill>
                            <a:latin typeface="Cambria Math" panose="02040503050406030204" pitchFamily="18" charset="0"/>
                            <a:ea typeface="微软雅黑" panose="020B0503020204020204" pitchFamily="34" charset="-122"/>
                          </a:rPr>
                          <m:t>𝐵</m:t>
                        </m:r>
                      </m:e>
                      <m:sup>
                        <m:r>
                          <a:rPr lang="en-US" altLang="zh-CN" sz="2400" i="1">
                            <a:solidFill>
                              <a:srgbClr val="628EE3"/>
                            </a:solidFill>
                            <a:latin typeface="Cambria Math" panose="02040503050406030204" pitchFamily="18" charset="0"/>
                            <a:ea typeface="微软雅黑" panose="020B0503020204020204" pitchFamily="34" charset="-122"/>
                          </a:rPr>
                          <m:t>−1</m:t>
                        </m:r>
                      </m:sup>
                    </m:sSup>
                    <m:sSub>
                      <m:sSubPr>
                        <m:ctrlPr>
                          <a:rPr lang="en-US" altLang="zh-CN" sz="2400" i="1">
                            <a:solidFill>
                              <a:srgbClr val="628EE3"/>
                            </a:solidFill>
                            <a:latin typeface="Cambria Math" panose="02040503050406030204" pitchFamily="18" charset="0"/>
                            <a:ea typeface="微软雅黑" panose="020B0503020204020204" pitchFamily="34" charset="-122"/>
                          </a:rPr>
                        </m:ctrlPr>
                      </m:sSubPr>
                      <m:e>
                        <m:r>
                          <a:rPr lang="en-US" altLang="zh-CN" sz="2400" i="1">
                            <a:solidFill>
                              <a:srgbClr val="628EE3"/>
                            </a:solidFill>
                            <a:latin typeface="Cambria Math" panose="02040503050406030204" pitchFamily="18" charset="0"/>
                            <a:ea typeface="微软雅黑" panose="020B0503020204020204" pitchFamily="34" charset="-122"/>
                          </a:rPr>
                          <m:t>𝑆</m:t>
                        </m:r>
                      </m:e>
                      <m:sub>
                        <m:r>
                          <a:rPr lang="en-US" altLang="zh-CN" sz="2400" i="1">
                            <a:solidFill>
                              <a:srgbClr val="628EE3"/>
                            </a:solidFill>
                            <a:latin typeface="Cambria Math" panose="02040503050406030204" pitchFamily="18" charset="0"/>
                            <a:ea typeface="微软雅黑" panose="020B0503020204020204" pitchFamily="34" charset="-122"/>
                          </a:rPr>
                          <m:t>2</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i="1">
                            <a:solidFill>
                              <a:srgbClr val="000000"/>
                            </a:solidFill>
                            <a:latin typeface="Cambria Math" panose="02040503050406030204" pitchFamily="18" charset="0"/>
                            <a:ea typeface="微软雅黑" panose="020B0503020204020204" pitchFamily="34" charset="-122"/>
                          </a:rPr>
                          <m:t>𝑋</m:t>
                        </m:r>
                      </m:e>
                      <m:sub>
                        <m:r>
                          <a:rPr lang="en-US" altLang="zh-CN" sz="2400" i="1">
                            <a:solidFill>
                              <a:srgbClr val="000000"/>
                            </a:solidFill>
                            <a:latin typeface="Cambria Math" panose="02040503050406030204" pitchFamily="18" charset="0"/>
                            <a:ea typeface="微软雅黑" panose="020B0503020204020204" pitchFamily="34" charset="-122"/>
                          </a:rPr>
                          <m:t>𝑆</m:t>
                        </m:r>
                        <m:r>
                          <a:rPr lang="en-US" altLang="zh-CN" sz="2400" i="1">
                            <a:solidFill>
                              <a:srgbClr val="000000"/>
                            </a:solidFill>
                            <a:latin typeface="Cambria Math" panose="02040503050406030204" pitchFamily="18" charset="0"/>
                            <a:ea typeface="微软雅黑" panose="020B0503020204020204" pitchFamily="34" charset="-122"/>
                          </a:rPr>
                          <m:t>2</m:t>
                        </m:r>
                      </m:sub>
                    </m:sSub>
                  </m:oMath>
                </a14:m>
                <a:r>
                  <a:rPr lang="en-US" altLang="zh-CN" sz="2400" dirty="0">
                    <a:solidFill>
                      <a:srgbClr val="000000"/>
                    </a:solidFill>
                    <a:ea typeface="微软雅黑" panose="020B0503020204020204" pitchFamily="34" charset="-122"/>
                  </a:rPr>
                  <a:t>                                                        </a:t>
                </a:r>
                <a14:m>
                  <m:oMath xmlns:m="http://schemas.openxmlformats.org/officeDocument/2006/math">
                    <m:r>
                      <a:rPr lang="en-US" altLang="zh-CN" sz="2400" i="1">
                        <a:solidFill>
                          <a:srgbClr val="000000"/>
                        </a:solidFill>
                        <a:latin typeface="Cambria Math" panose="02040503050406030204" pitchFamily="18" charset="0"/>
                        <a:ea typeface="微软雅黑" panose="020B0503020204020204" pitchFamily="34" charset="-122"/>
                      </a:rPr>
                      <m:t>(</m:t>
                    </m:r>
                    <m:r>
                      <a:rPr lang="en-US" altLang="zh-CN" sz="2400" b="0" i="1" smtClean="0">
                        <a:solidFill>
                          <a:srgbClr val="000000"/>
                        </a:solidFill>
                        <a:latin typeface="Cambria Math" panose="02040503050406030204" pitchFamily="18" charset="0"/>
                        <a:ea typeface="微软雅黑" panose="020B0503020204020204" pitchFamily="34" charset="-122"/>
                      </a:rPr>
                      <m:t>3</m:t>
                    </m:r>
                    <m:r>
                      <a:rPr lang="en-US" altLang="zh-CN" sz="2400" i="1">
                        <a:solidFill>
                          <a:srgbClr val="000000"/>
                        </a:solidFill>
                        <a:latin typeface="Cambria Math" panose="02040503050406030204" pitchFamily="18" charset="0"/>
                        <a:ea typeface="微软雅黑" panose="020B0503020204020204" pitchFamily="34" charset="-122"/>
                      </a:rPr>
                      <m:t>)</m:t>
                    </m:r>
                  </m:oMath>
                </a14:m>
                <a:endParaRPr lang="en-US" altLang="zh-CN" sz="2400" dirty="0" smtClean="0">
                  <a:solidFill>
                    <a:schemeClr val="accent4">
                      <a:lumMod val="75000"/>
                    </a:schemeClr>
                  </a:solidFill>
                  <a:latin typeface="Arial" panose="020B0604020202020204" pitchFamily="34" charset="0"/>
                  <a:ea typeface="微软雅黑" panose="020B0503020204020204" pitchFamily="34" charset="-122"/>
                </a:endParaRPr>
              </a:p>
              <a:p>
                <a:pPr>
                  <a:lnSpc>
                    <a:spcPct val="130000"/>
                  </a:lnSpc>
                </a:pPr>
                <a:endParaRPr lang="en-US" altLang="zh-CN" sz="2400" dirty="0" smtClean="0">
                  <a:solidFill>
                    <a:schemeClr val="accent4">
                      <a:lumMod val="75000"/>
                    </a:schemeClr>
                  </a:solidFill>
                  <a:latin typeface="Arial" panose="020B0604020202020204" pitchFamily="34" charset="0"/>
                  <a:ea typeface="微软雅黑" panose="020B0503020204020204" pitchFamily="34" charset="-122"/>
                </a:endParaRPr>
              </a:p>
              <a:p>
                <a:pPr>
                  <a:lnSpc>
                    <a:spcPct val="130000"/>
                  </a:lnSpc>
                </a:pPr>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ea typeface="微软雅黑" panose="020B0503020204020204" pitchFamily="34" charset="-122"/>
                        </a:rPr>
                        <m:t>(3)</m:t>
                      </m:r>
                      <m:r>
                        <a:rPr lang="zh-CN" altLang="en-US" sz="2400" i="1">
                          <a:solidFill>
                            <a:srgbClr val="000000"/>
                          </a:solidFill>
                          <a:latin typeface="Cambria Math" panose="02040503050406030204" pitchFamily="18" charset="0"/>
                          <a:ea typeface="微软雅黑" panose="020B0503020204020204" pitchFamily="34" charset="-122"/>
                        </a:rPr>
                        <m:t>代入</m:t>
                      </m:r>
                      <m:d>
                        <m:dPr>
                          <m:begChr m:val="（"/>
                          <m:endChr m:val="）"/>
                          <m:ctrlPr>
                            <a:rPr lang="zh-CN" altLang="en-US" sz="2400" b="0" i="1" smtClean="0">
                              <a:solidFill>
                                <a:srgbClr val="000000"/>
                              </a:solidFill>
                              <a:latin typeface="Cambria Math" panose="02040503050406030204" pitchFamily="18" charset="0"/>
                              <a:ea typeface="微软雅黑" panose="020B0503020204020204" pitchFamily="34" charset="-122"/>
                            </a:rPr>
                          </m:ctrlPr>
                        </m:dPr>
                        <m:e>
                          <m:r>
                            <a:rPr lang="en-US" altLang="zh-CN" sz="2400" b="0" i="1" smtClean="0">
                              <a:solidFill>
                                <a:srgbClr val="000000"/>
                              </a:solidFill>
                              <a:latin typeface="Cambria Math" panose="02040503050406030204" pitchFamily="18" charset="0"/>
                              <a:ea typeface="微软雅黑" panose="020B0503020204020204" pitchFamily="34" charset="-122"/>
                            </a:rPr>
                            <m:t>1</m:t>
                          </m:r>
                        </m:e>
                      </m:d>
                      <m:r>
                        <a:rPr lang="zh-CN" altLang="en-US" sz="2400" b="0" i="1" smtClean="0">
                          <a:solidFill>
                            <a:srgbClr val="000000"/>
                          </a:solidFill>
                          <a:latin typeface="Cambria Math" panose="02040503050406030204" pitchFamily="18" charset="0"/>
                          <a:ea typeface="微软雅黑" panose="020B0503020204020204" pitchFamily="34" charset="-122"/>
                        </a:rPr>
                        <m:t>得，</m:t>
                      </m:r>
                      <m:r>
                        <a:rPr lang="en-US" altLang="zh-CN" sz="2400" i="1">
                          <a:solidFill>
                            <a:srgbClr val="000000"/>
                          </a:solidFill>
                          <a:latin typeface="Cambria Math"/>
                          <a:ea typeface="微软雅黑" panose="020B0503020204020204" pitchFamily="34" charset="-122"/>
                        </a:rPr>
                        <m:t>𝑧</m:t>
                      </m:r>
                      <m:r>
                        <a:rPr lang="en-US" altLang="zh-CN" sz="2400" b="0" i="1" smtClean="0">
                          <a:solidFill>
                            <a:srgbClr val="000000"/>
                          </a:solidFill>
                          <a:latin typeface="Cambria Math" panose="02040503050406030204" pitchFamily="18" charset="0"/>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𝐶</m:t>
                          </m:r>
                        </m:e>
                        <m:sub>
                          <m:r>
                            <a:rPr lang="en-US" altLang="zh-CN" sz="2400" i="1">
                              <a:solidFill>
                                <a:srgbClr val="000000"/>
                              </a:solidFill>
                              <a:latin typeface="Cambria Math"/>
                              <a:ea typeface="微软雅黑" panose="020B0503020204020204" pitchFamily="34" charset="-122"/>
                            </a:rPr>
                            <m:t>𝐵</m:t>
                          </m:r>
                        </m:sub>
                      </m:sSub>
                      <m:r>
                        <a:rPr lang="en-US" altLang="zh-CN" sz="2400" b="0" i="1" smtClean="0">
                          <a:solidFill>
                            <a:srgbClr val="000000"/>
                          </a:solidFill>
                          <a:latin typeface="Cambria Math" panose="02040503050406030204" pitchFamily="18" charset="0"/>
                          <a:ea typeface="微软雅黑" panose="020B0503020204020204" pitchFamily="34" charset="-122"/>
                        </a:rPr>
                        <m:t>[</m:t>
                      </m:r>
                      <m:sSup>
                        <m:sSupPr>
                          <m:ctrlPr>
                            <a:rPr lang="en-US" altLang="zh-CN" sz="2400" i="1">
                              <a:solidFill>
                                <a:schemeClr val="accent4">
                                  <a:lumMod val="75000"/>
                                </a:schemeClr>
                              </a:solidFill>
                              <a:latin typeface="Cambria Math" panose="02040503050406030204" pitchFamily="18" charset="0"/>
                              <a:ea typeface="微软雅黑" panose="020B0503020204020204" pitchFamily="34" charset="-122"/>
                            </a:rPr>
                          </m:ctrlPr>
                        </m:sSupPr>
                        <m:e>
                          <m:r>
                            <a:rPr lang="en-US" altLang="zh-CN" sz="2400" i="1">
                              <a:solidFill>
                                <a:schemeClr val="accent4">
                                  <a:lumMod val="75000"/>
                                </a:schemeClr>
                              </a:solidFill>
                              <a:latin typeface="Cambria Math" panose="02040503050406030204" pitchFamily="18" charset="0"/>
                              <a:ea typeface="微软雅黑" panose="020B0503020204020204" pitchFamily="34" charset="-122"/>
                            </a:rPr>
                            <m:t>𝐵</m:t>
                          </m:r>
                        </m:e>
                        <m:sup>
                          <m:r>
                            <a:rPr lang="en-US" altLang="zh-CN" sz="2400" i="1">
                              <a:solidFill>
                                <a:schemeClr val="accent4">
                                  <a:lumMod val="75000"/>
                                </a:schemeClr>
                              </a:solidFill>
                              <a:latin typeface="Cambria Math" panose="02040503050406030204" pitchFamily="18" charset="0"/>
                              <a:ea typeface="微软雅黑" panose="020B0503020204020204" pitchFamily="34" charset="-122"/>
                            </a:rPr>
                            <m:t>−1</m:t>
                          </m:r>
                        </m:sup>
                      </m:sSup>
                      <m:r>
                        <a:rPr lang="en-US" altLang="zh-CN" sz="2400" i="1">
                          <a:solidFill>
                            <a:schemeClr val="accent4">
                              <a:lumMod val="75000"/>
                            </a:schemeClr>
                          </a:solidFill>
                          <a:latin typeface="Cambria Math" panose="02040503050406030204" pitchFamily="18" charset="0"/>
                          <a:ea typeface="微软雅黑" panose="020B0503020204020204" pitchFamily="34" charset="-122"/>
                        </a:rPr>
                        <m:t>𝑏</m:t>
                      </m:r>
                      <m:r>
                        <m:rPr>
                          <m:nor/>
                        </m:rPr>
                        <a:rPr lang="en-US" altLang="zh-CN" sz="2400" dirty="0">
                          <a:solidFill>
                            <a:schemeClr val="accent4">
                              <a:lumMod val="75000"/>
                            </a:schemeClr>
                          </a:solidFill>
                          <a:latin typeface="Arial" panose="020B0604020202020204" pitchFamily="34" charset="0"/>
                          <a:ea typeface="微软雅黑" panose="020B0503020204020204" pitchFamily="34" charset="-122"/>
                        </a:rPr>
                        <m:t>−</m:t>
                      </m:r>
                      <m:sSup>
                        <m:sSupPr>
                          <m:ctrlPr>
                            <a:rPr lang="en-US" altLang="zh-CN" sz="2400" i="1">
                              <a:solidFill>
                                <a:srgbClr val="628EE3"/>
                              </a:solidFill>
                              <a:latin typeface="Cambria Math" panose="02040503050406030204" pitchFamily="18" charset="0"/>
                              <a:ea typeface="微软雅黑" panose="020B0503020204020204" pitchFamily="34" charset="-122"/>
                            </a:rPr>
                          </m:ctrlPr>
                        </m:sSup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i="1">
                              <a:solidFill>
                                <a:srgbClr val="628EE3"/>
                              </a:solidFill>
                              <a:latin typeface="Cambria Math" panose="02040503050406030204" pitchFamily="18" charset="0"/>
                              <a:ea typeface="微软雅黑" panose="020B0503020204020204" pitchFamily="34" charset="-122"/>
                            </a:rPr>
                            <m:t>𝐵</m:t>
                          </m:r>
                        </m:e>
                        <m:sup>
                          <m:r>
                            <a:rPr lang="en-US" altLang="zh-CN" sz="2400" i="1">
                              <a:solidFill>
                                <a:srgbClr val="628EE3"/>
                              </a:solidFill>
                              <a:latin typeface="Cambria Math" panose="02040503050406030204" pitchFamily="18" charset="0"/>
                              <a:ea typeface="微软雅黑" panose="020B0503020204020204" pitchFamily="34" charset="-122"/>
                            </a:rPr>
                            <m:t>−1</m:t>
                          </m:r>
                        </m:sup>
                      </m:sSup>
                      <m:sSub>
                        <m:sSubPr>
                          <m:ctrlPr>
                            <a:rPr lang="en-US" altLang="zh-CN" sz="2400" i="1">
                              <a:solidFill>
                                <a:srgbClr val="628EE3"/>
                              </a:solidFill>
                              <a:latin typeface="Cambria Math" panose="02040503050406030204" pitchFamily="18" charset="0"/>
                              <a:ea typeface="微软雅黑" panose="020B0503020204020204" pitchFamily="34" charset="-122"/>
                            </a:rPr>
                          </m:ctrlPr>
                        </m:sSubPr>
                        <m:e>
                          <m:r>
                            <a:rPr lang="en-US" altLang="zh-CN" sz="2400" i="1">
                              <a:solidFill>
                                <a:srgbClr val="628EE3"/>
                              </a:solidFill>
                              <a:latin typeface="Cambria Math" panose="02040503050406030204" pitchFamily="18" charset="0"/>
                              <a:ea typeface="微软雅黑" panose="020B0503020204020204" pitchFamily="34" charset="-122"/>
                            </a:rPr>
                            <m:t>𝑁</m:t>
                          </m:r>
                        </m:e>
                        <m:sub>
                          <m:r>
                            <a:rPr lang="en-US" altLang="zh-CN" sz="2400" i="1">
                              <a:solidFill>
                                <a:srgbClr val="628EE3"/>
                              </a:solidFill>
                              <a:latin typeface="Cambria Math" panose="02040503050406030204" pitchFamily="18" charset="0"/>
                              <a:ea typeface="微软雅黑" panose="020B0503020204020204" pitchFamily="34" charset="-122"/>
                            </a:rPr>
                            <m:t>1</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i="1">
                              <a:solidFill>
                                <a:srgbClr val="000000"/>
                              </a:solidFill>
                              <a:latin typeface="Cambria Math" panose="02040503050406030204" pitchFamily="18" charset="0"/>
                              <a:ea typeface="微软雅黑" panose="020B0503020204020204" pitchFamily="34" charset="-122"/>
                            </a:rPr>
                            <m:t>𝑋</m:t>
                          </m:r>
                        </m:e>
                        <m:sub>
                          <m:r>
                            <a:rPr lang="en-US" altLang="zh-CN" sz="2400" i="1">
                              <a:solidFill>
                                <a:srgbClr val="000000"/>
                              </a:solidFill>
                              <a:latin typeface="Cambria Math" panose="02040503050406030204" pitchFamily="18" charset="0"/>
                              <a:ea typeface="微软雅黑" panose="020B0503020204020204" pitchFamily="34" charset="-122"/>
                            </a:rPr>
                            <m:t>𝑁</m:t>
                          </m:r>
                          <m:r>
                            <a:rPr lang="en-US" altLang="zh-CN" sz="2400" i="1">
                              <a:solidFill>
                                <a:srgbClr val="000000"/>
                              </a:solidFill>
                              <a:latin typeface="Cambria Math" panose="02040503050406030204" pitchFamily="18" charset="0"/>
                              <a:ea typeface="微软雅黑" panose="020B0503020204020204" pitchFamily="34" charset="-122"/>
                            </a:rPr>
                            <m:t>1</m:t>
                          </m:r>
                        </m:sub>
                      </m:sSub>
                      <m:r>
                        <a:rPr lang="en-US" altLang="zh-CN" sz="2400" i="1">
                          <a:solidFill>
                            <a:srgbClr val="000000"/>
                          </a:solidFill>
                          <a:latin typeface="Cambria Math" panose="02040503050406030204" pitchFamily="18" charset="0"/>
                          <a:ea typeface="微软雅黑" panose="020B0503020204020204" pitchFamily="34" charset="-122"/>
                        </a:rPr>
                        <m:t>−</m:t>
                      </m:r>
                      <m:sSup>
                        <m:sSupPr>
                          <m:ctrlPr>
                            <a:rPr lang="en-US" altLang="zh-CN" sz="2400" i="1">
                              <a:solidFill>
                                <a:srgbClr val="628EE3"/>
                              </a:solidFill>
                              <a:latin typeface="Cambria Math" panose="02040503050406030204" pitchFamily="18" charset="0"/>
                              <a:ea typeface="微软雅黑" panose="020B0503020204020204" pitchFamily="34" charset="-122"/>
                            </a:rPr>
                          </m:ctrlPr>
                        </m:sSup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i="1">
                              <a:solidFill>
                                <a:srgbClr val="628EE3"/>
                              </a:solidFill>
                              <a:latin typeface="Cambria Math" panose="02040503050406030204" pitchFamily="18" charset="0"/>
                              <a:ea typeface="微软雅黑" panose="020B0503020204020204" pitchFamily="34" charset="-122"/>
                            </a:rPr>
                            <m:t>𝐵</m:t>
                          </m:r>
                        </m:e>
                        <m:sup>
                          <m:r>
                            <a:rPr lang="en-US" altLang="zh-CN" sz="2400" i="1">
                              <a:solidFill>
                                <a:srgbClr val="628EE3"/>
                              </a:solidFill>
                              <a:latin typeface="Cambria Math" panose="02040503050406030204" pitchFamily="18" charset="0"/>
                              <a:ea typeface="微软雅黑" panose="020B0503020204020204" pitchFamily="34" charset="-122"/>
                            </a:rPr>
                            <m:t>−1</m:t>
                          </m:r>
                        </m:sup>
                      </m:sSup>
                      <m:sSub>
                        <m:sSubPr>
                          <m:ctrlPr>
                            <a:rPr lang="en-US" altLang="zh-CN" sz="2400" i="1">
                              <a:solidFill>
                                <a:srgbClr val="628EE3"/>
                              </a:solidFill>
                              <a:latin typeface="Cambria Math" panose="02040503050406030204" pitchFamily="18" charset="0"/>
                              <a:ea typeface="微软雅黑" panose="020B0503020204020204" pitchFamily="34" charset="-122"/>
                            </a:rPr>
                          </m:ctrlPr>
                        </m:sSubPr>
                        <m:e>
                          <m:r>
                            <a:rPr lang="en-US" altLang="zh-CN" sz="2400" i="1">
                              <a:solidFill>
                                <a:srgbClr val="628EE3"/>
                              </a:solidFill>
                              <a:latin typeface="Cambria Math" panose="02040503050406030204" pitchFamily="18" charset="0"/>
                              <a:ea typeface="微软雅黑" panose="020B0503020204020204" pitchFamily="34" charset="-122"/>
                            </a:rPr>
                            <m:t>𝑆</m:t>
                          </m:r>
                        </m:e>
                        <m:sub>
                          <m:r>
                            <a:rPr lang="en-US" altLang="zh-CN" sz="2400" i="1">
                              <a:solidFill>
                                <a:srgbClr val="628EE3"/>
                              </a:solidFill>
                              <a:latin typeface="Cambria Math" panose="02040503050406030204" pitchFamily="18" charset="0"/>
                              <a:ea typeface="微软雅黑" panose="020B0503020204020204" pitchFamily="34" charset="-122"/>
                            </a:rPr>
                            <m:t>2</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zh-CN" altLang="en-US" sz="2400" i="1">
                              <a:solidFill>
                                <a:srgbClr val="628EE3"/>
                              </a:solidFill>
                              <a:latin typeface="Cambria Math" panose="02040503050406030204" pitchFamily="18" charset="0"/>
                              <a:ea typeface="微软雅黑" panose="020B0503020204020204" pitchFamily="34" charset="-122"/>
                            </a:rPr>
                            <m:t>）</m:t>
                          </m:r>
                          <m:r>
                            <a:rPr lang="en-US" altLang="zh-CN" sz="2400" i="1">
                              <a:solidFill>
                                <a:srgbClr val="000000"/>
                              </a:solidFill>
                              <a:latin typeface="Cambria Math" panose="02040503050406030204" pitchFamily="18" charset="0"/>
                              <a:ea typeface="微软雅黑" panose="020B0503020204020204" pitchFamily="34" charset="-122"/>
                            </a:rPr>
                            <m:t>𝑋</m:t>
                          </m:r>
                        </m:e>
                        <m:sub>
                          <m:r>
                            <a:rPr lang="en-US" altLang="zh-CN" sz="2400" i="1">
                              <a:solidFill>
                                <a:srgbClr val="000000"/>
                              </a:solidFill>
                              <a:latin typeface="Cambria Math" panose="02040503050406030204" pitchFamily="18" charset="0"/>
                              <a:ea typeface="微软雅黑" panose="020B0503020204020204" pitchFamily="34" charset="-122"/>
                            </a:rPr>
                            <m:t>𝑆</m:t>
                          </m:r>
                          <m:r>
                            <a:rPr lang="en-US" altLang="zh-CN" sz="2400" i="1">
                              <a:solidFill>
                                <a:srgbClr val="000000"/>
                              </a:solidFill>
                              <a:latin typeface="Cambria Math" panose="02040503050406030204" pitchFamily="18" charset="0"/>
                              <a:ea typeface="微软雅黑" panose="020B0503020204020204" pitchFamily="34" charset="-122"/>
                            </a:rPr>
                            <m:t>2</m:t>
                          </m:r>
                        </m:sub>
                      </m:sSub>
                      <m:r>
                        <a:rPr lang="en-US" altLang="zh-CN" sz="2400" b="0" i="1" smtClean="0">
                          <a:solidFill>
                            <a:srgbClr val="000000"/>
                          </a:solidFill>
                          <a:latin typeface="Cambria Math" panose="02040503050406030204" pitchFamily="18" charset="0"/>
                          <a:ea typeface="微软雅黑" panose="020B0503020204020204" pitchFamily="34" charset="-122"/>
                        </a:rPr>
                        <m:t>]</m:t>
                      </m:r>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𝐶</m:t>
                          </m:r>
                        </m:e>
                        <m:sub>
                          <m:r>
                            <a:rPr lang="en-US" altLang="zh-CN" sz="2400" i="1">
                              <a:solidFill>
                                <a:srgbClr val="000000"/>
                              </a:solidFill>
                              <a:latin typeface="Cambria Math"/>
                              <a:ea typeface="微软雅黑" panose="020B0503020204020204" pitchFamily="34" charset="-122"/>
                            </a:rPr>
                            <m:t>𝑁</m:t>
                          </m:r>
                          <m:r>
                            <a:rPr lang="en-US" altLang="zh-CN" sz="2400" i="1">
                              <a:solidFill>
                                <a:srgbClr val="000000"/>
                              </a:solidFill>
                              <a:latin typeface="Cambria Math"/>
                              <a:ea typeface="微软雅黑" panose="020B0503020204020204" pitchFamily="34" charset="-122"/>
                            </a:rPr>
                            <m:t>1</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𝑁</m:t>
                          </m:r>
                          <m:r>
                            <a:rPr lang="en-US" altLang="zh-CN" sz="2400" i="1">
                              <a:solidFill>
                                <a:srgbClr val="000000"/>
                              </a:solidFill>
                              <a:latin typeface="Cambria Math"/>
                              <a:ea typeface="微软雅黑" panose="020B0503020204020204" pitchFamily="34" charset="-122"/>
                            </a:rPr>
                            <m:t>1</m:t>
                          </m:r>
                        </m:sub>
                      </m:sSub>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𝐶</m:t>
                          </m:r>
                        </m:e>
                        <m:sub>
                          <m:r>
                            <a:rPr lang="en-US" altLang="zh-CN" sz="2400" i="1">
                              <a:solidFill>
                                <a:srgbClr val="000000"/>
                              </a:solidFill>
                              <a:latin typeface="Cambria Math"/>
                              <a:ea typeface="微软雅黑" panose="020B0503020204020204" pitchFamily="34" charset="-122"/>
                            </a:rPr>
                            <m:t>𝑆</m:t>
                          </m:r>
                          <m:r>
                            <a:rPr lang="en-US" altLang="zh-CN" sz="2400" i="1">
                              <a:solidFill>
                                <a:srgbClr val="000000"/>
                              </a:solidFill>
                              <a:latin typeface="Cambria Math"/>
                              <a:ea typeface="微软雅黑" panose="020B0503020204020204" pitchFamily="34" charset="-122"/>
                            </a:rPr>
                            <m:t>2</m:t>
                          </m:r>
                        </m:sub>
                      </m:sSub>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𝑆</m:t>
                          </m:r>
                          <m:r>
                            <a:rPr lang="en-US" altLang="zh-CN" sz="2400" i="1">
                              <a:solidFill>
                                <a:srgbClr val="000000"/>
                              </a:solidFill>
                              <a:latin typeface="Cambria Math"/>
                              <a:ea typeface="微软雅黑" panose="020B0503020204020204" pitchFamily="34" charset="-122"/>
                            </a:rPr>
                            <m:t>2</m:t>
                          </m:r>
                        </m:sub>
                      </m:sSub>
                    </m:oMath>
                  </m:oMathPara>
                </a14:m>
                <a:endParaRPr lang="en-US" altLang="zh-CN" sz="2400" i="1" dirty="0" smtClean="0">
                  <a:solidFill>
                    <a:srgbClr val="000000"/>
                  </a:solidFill>
                  <a:latin typeface="Cambria Math" panose="02040503050406030204" pitchFamily="18" charset="0"/>
                  <a:ea typeface="微软雅黑" panose="020B0503020204020204" pitchFamily="34" charset="-122"/>
                </a:endParaRPr>
              </a:p>
              <a:p>
                <a:pPr>
                  <a:lnSpc>
                    <a:spcPct val="130000"/>
                  </a:lnSpc>
                </a:pPr>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ea typeface="微软雅黑" panose="020B0503020204020204" pitchFamily="34" charset="-122"/>
                        </a:rPr>
                        <m:t>=</m:t>
                      </m:r>
                      <m:sSub>
                        <m:sSubPr>
                          <m:ctrlPr>
                            <a:rPr lang="en-US" altLang="zh-CN" sz="2400" i="1">
                              <a:solidFill>
                                <a:schemeClr val="accent4">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4">
                                  <a:lumMod val="75000"/>
                                </a:schemeClr>
                              </a:solidFill>
                              <a:latin typeface="Cambria Math"/>
                              <a:ea typeface="微软雅黑" panose="020B0503020204020204" pitchFamily="34" charset="-122"/>
                            </a:rPr>
                            <m:t>𝐶</m:t>
                          </m:r>
                        </m:e>
                        <m:sub>
                          <m:r>
                            <a:rPr lang="en-US" altLang="zh-CN" sz="2400" i="1">
                              <a:solidFill>
                                <a:schemeClr val="accent4">
                                  <a:lumMod val="75000"/>
                                </a:schemeClr>
                              </a:solidFill>
                              <a:latin typeface="Cambria Math"/>
                              <a:ea typeface="微软雅黑" panose="020B0503020204020204" pitchFamily="34" charset="-122"/>
                            </a:rPr>
                            <m:t>𝐵</m:t>
                          </m:r>
                        </m:sub>
                      </m:sSub>
                      <m:sSup>
                        <m:sSupPr>
                          <m:ctrlPr>
                            <a:rPr lang="en-US" altLang="zh-CN" sz="2400" i="1">
                              <a:solidFill>
                                <a:schemeClr val="accent4">
                                  <a:lumMod val="75000"/>
                                </a:schemeClr>
                              </a:solidFill>
                              <a:latin typeface="Cambria Math" panose="02040503050406030204" pitchFamily="18" charset="0"/>
                              <a:ea typeface="微软雅黑" panose="020B0503020204020204" pitchFamily="34" charset="-122"/>
                            </a:rPr>
                          </m:ctrlPr>
                        </m:sSupPr>
                        <m:e>
                          <m:r>
                            <a:rPr lang="en-US" altLang="zh-CN" sz="2400" i="1">
                              <a:solidFill>
                                <a:schemeClr val="accent4">
                                  <a:lumMod val="75000"/>
                                </a:schemeClr>
                              </a:solidFill>
                              <a:latin typeface="Cambria Math"/>
                              <a:ea typeface="微软雅黑" panose="020B0503020204020204" pitchFamily="34" charset="-122"/>
                            </a:rPr>
                            <m:t>𝐵</m:t>
                          </m:r>
                        </m:e>
                        <m:sup>
                          <m:r>
                            <a:rPr lang="en-US" altLang="zh-CN" sz="2400" i="1">
                              <a:solidFill>
                                <a:schemeClr val="accent4">
                                  <a:lumMod val="75000"/>
                                </a:schemeClr>
                              </a:solidFill>
                              <a:latin typeface="Cambria Math"/>
                              <a:ea typeface="微软雅黑" panose="020B0503020204020204" pitchFamily="34" charset="-122"/>
                            </a:rPr>
                            <m:t>−1</m:t>
                          </m:r>
                        </m:sup>
                      </m:sSup>
                      <m:r>
                        <a:rPr lang="en-US" altLang="zh-CN" sz="2400" i="1">
                          <a:solidFill>
                            <a:schemeClr val="accent4">
                              <a:lumMod val="75000"/>
                            </a:schemeClr>
                          </a:solidFill>
                          <a:latin typeface="Cambria Math"/>
                          <a:ea typeface="微软雅黑" panose="020B0503020204020204" pitchFamily="34" charset="-122"/>
                        </a:rPr>
                        <m:t>𝑏</m:t>
                      </m:r>
                      <m:r>
                        <a:rPr lang="en-US" altLang="zh-CN" sz="2400" i="1">
                          <a:solidFill>
                            <a:srgbClr val="000000"/>
                          </a:solidFill>
                          <a:latin typeface="Cambria Math"/>
                          <a:ea typeface="微软雅黑" panose="020B0503020204020204" pitchFamily="34" charset="-122"/>
                        </a:rPr>
                        <m:t>+(</m:t>
                      </m:r>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5">
                                  <a:lumMod val="75000"/>
                                </a:schemeClr>
                              </a:solidFill>
                              <a:latin typeface="Cambria Math"/>
                              <a:ea typeface="微软雅黑" panose="020B0503020204020204" pitchFamily="34" charset="-122"/>
                            </a:rPr>
                            <m:t>𝐶</m:t>
                          </m:r>
                        </m:e>
                        <m:sub>
                          <m:r>
                            <a:rPr lang="en-US" altLang="zh-CN" sz="2400" i="1">
                              <a:solidFill>
                                <a:schemeClr val="accent5">
                                  <a:lumMod val="75000"/>
                                </a:schemeClr>
                              </a:solidFill>
                              <a:latin typeface="Cambria Math"/>
                              <a:ea typeface="微软雅黑" panose="020B0503020204020204" pitchFamily="34" charset="-122"/>
                            </a:rPr>
                            <m:t>𝑁</m:t>
                          </m:r>
                          <m:r>
                            <a:rPr lang="en-US" altLang="zh-CN" sz="2400" i="1">
                              <a:solidFill>
                                <a:schemeClr val="accent5">
                                  <a:lumMod val="75000"/>
                                </a:schemeClr>
                              </a:solidFill>
                              <a:latin typeface="Cambria Math"/>
                              <a:ea typeface="微软雅黑" panose="020B0503020204020204" pitchFamily="34" charset="-122"/>
                            </a:rPr>
                            <m:t>1</m:t>
                          </m:r>
                        </m:sub>
                      </m:sSub>
                      <m:r>
                        <a:rPr lang="en-US" altLang="zh-CN" sz="2400" i="1">
                          <a:solidFill>
                            <a:schemeClr val="accent5">
                              <a:lumMod val="75000"/>
                            </a:schemeClr>
                          </a:solidFill>
                          <a:latin typeface="Cambria Math"/>
                          <a:ea typeface="微软雅黑" panose="020B0503020204020204" pitchFamily="34" charset="-122"/>
                        </a:rPr>
                        <m:t>−</m:t>
                      </m:r>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5">
                                  <a:lumMod val="75000"/>
                                </a:schemeClr>
                              </a:solidFill>
                              <a:latin typeface="Cambria Math"/>
                              <a:ea typeface="微软雅黑" panose="020B0503020204020204" pitchFamily="34" charset="-122"/>
                            </a:rPr>
                            <m:t>𝐶</m:t>
                          </m:r>
                        </m:e>
                        <m:sub>
                          <m:r>
                            <a:rPr lang="en-US" altLang="zh-CN" sz="2400" i="1">
                              <a:solidFill>
                                <a:schemeClr val="accent5">
                                  <a:lumMod val="75000"/>
                                </a:schemeClr>
                              </a:solidFill>
                              <a:latin typeface="Cambria Math"/>
                              <a:ea typeface="微软雅黑" panose="020B0503020204020204" pitchFamily="34" charset="-122"/>
                            </a:rPr>
                            <m:t>𝐵</m:t>
                          </m:r>
                        </m:sub>
                      </m:sSub>
                      <m:sSup>
                        <m:sSup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pPr>
                        <m:e>
                          <m:r>
                            <a:rPr lang="en-US" altLang="zh-CN" sz="2400" i="1">
                              <a:solidFill>
                                <a:schemeClr val="accent5">
                                  <a:lumMod val="75000"/>
                                </a:schemeClr>
                              </a:solidFill>
                              <a:latin typeface="Cambria Math"/>
                              <a:ea typeface="微软雅黑" panose="020B0503020204020204" pitchFamily="34" charset="-122"/>
                            </a:rPr>
                            <m:t>𝐵</m:t>
                          </m:r>
                        </m:e>
                        <m:sup>
                          <m:r>
                            <a:rPr lang="en-US" altLang="zh-CN" sz="2400" i="1">
                              <a:solidFill>
                                <a:schemeClr val="accent5">
                                  <a:lumMod val="75000"/>
                                </a:schemeClr>
                              </a:solidFill>
                              <a:latin typeface="Cambria Math"/>
                              <a:ea typeface="微软雅黑" panose="020B0503020204020204" pitchFamily="34" charset="-122"/>
                            </a:rPr>
                            <m:t>−1</m:t>
                          </m:r>
                        </m:sup>
                      </m:sSup>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5">
                                      <a:lumMod val="75000"/>
                                    </a:schemeClr>
                                  </a:solidFill>
                                  <a:latin typeface="Cambria Math"/>
                                  <a:ea typeface="微软雅黑" panose="020B0503020204020204" pitchFamily="34" charset="-122"/>
                                </a:rPr>
                                <m:t>𝑁</m:t>
                              </m:r>
                            </m:e>
                            <m:sub>
                              <m:r>
                                <a:rPr lang="en-US" altLang="zh-CN" sz="2400" i="1">
                                  <a:solidFill>
                                    <a:schemeClr val="accent5">
                                      <a:lumMod val="75000"/>
                                    </a:schemeClr>
                                  </a:solidFill>
                                  <a:latin typeface="Cambria Math"/>
                                  <a:ea typeface="微软雅黑" panose="020B0503020204020204" pitchFamily="34" charset="-122"/>
                                </a:rPr>
                                <m:t>1</m:t>
                              </m:r>
                            </m:sub>
                          </m:sSub>
                          <m:r>
                            <a:rPr lang="en-US" altLang="zh-CN" sz="2400" i="1">
                              <a:solidFill>
                                <a:srgbClr val="000000"/>
                              </a:solidFill>
                              <a:latin typeface="Cambria Math"/>
                              <a:ea typeface="微软雅黑" panose="020B0503020204020204" pitchFamily="34" charset="-122"/>
                            </a:rPr>
                            <m:t>)</m:t>
                          </m:r>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𝑁</m:t>
                          </m:r>
                          <m:r>
                            <a:rPr lang="en-US" altLang="zh-CN" sz="2400" i="1">
                              <a:solidFill>
                                <a:srgbClr val="000000"/>
                              </a:solidFill>
                              <a:latin typeface="Cambria Math"/>
                              <a:ea typeface="微软雅黑" panose="020B0503020204020204" pitchFamily="34" charset="-122"/>
                            </a:rPr>
                            <m:t>1</m:t>
                          </m:r>
                        </m:sub>
                      </m:sSub>
                      <m:r>
                        <a:rPr lang="en-US" altLang="zh-CN" sz="2400" i="1">
                          <a:solidFill>
                            <a:srgbClr val="000000"/>
                          </a:solidFill>
                          <a:latin typeface="Cambria Math"/>
                          <a:ea typeface="微软雅黑" panose="020B0503020204020204" pitchFamily="34" charset="-122"/>
                        </a:rPr>
                        <m:t>+</m:t>
                      </m:r>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d>
                            <m:dPr>
                              <m:begChr m:val="（"/>
                              <m:endChr m:val="）"/>
                              <m:ctrlPr>
                                <a:rPr lang="zh-CN" altLang="en-US" sz="2400" i="1">
                                  <a:solidFill>
                                    <a:srgbClr val="000000"/>
                                  </a:solidFill>
                                  <a:latin typeface="Cambria Math" panose="02040503050406030204" pitchFamily="18" charset="0"/>
                                  <a:ea typeface="微软雅黑" panose="020B0503020204020204" pitchFamily="34" charset="-122"/>
                                </a:rPr>
                              </m:ctrlPr>
                            </m:dPr>
                            <m:e>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5">
                                          <a:lumMod val="75000"/>
                                        </a:schemeClr>
                                      </a:solidFill>
                                      <a:latin typeface="Cambria Math" panose="02040503050406030204" pitchFamily="18" charset="0"/>
                                      <a:ea typeface="微软雅黑" panose="020B0503020204020204" pitchFamily="34" charset="-122"/>
                                    </a:rPr>
                                    <m:t>𝐶</m:t>
                                  </m:r>
                                </m:e>
                                <m:sub>
                                  <m:r>
                                    <a:rPr lang="en-US" altLang="zh-CN" sz="2400" i="1">
                                      <a:solidFill>
                                        <a:schemeClr val="accent5">
                                          <a:lumMod val="75000"/>
                                        </a:schemeClr>
                                      </a:solidFill>
                                      <a:latin typeface="Cambria Math" panose="02040503050406030204" pitchFamily="18" charset="0"/>
                                      <a:ea typeface="微软雅黑" panose="020B0503020204020204" pitchFamily="34" charset="-122"/>
                                    </a:rPr>
                                    <m:t>𝑆</m:t>
                                  </m:r>
                                  <m:r>
                                    <a:rPr lang="en-US" altLang="zh-CN" sz="2400" i="1">
                                      <a:solidFill>
                                        <a:schemeClr val="accent5">
                                          <a:lumMod val="75000"/>
                                        </a:schemeClr>
                                      </a:solidFill>
                                      <a:latin typeface="Cambria Math" panose="02040503050406030204" pitchFamily="18" charset="0"/>
                                      <a:ea typeface="微软雅黑" panose="020B0503020204020204" pitchFamily="34" charset="-122"/>
                                    </a:rPr>
                                    <m:t>2</m:t>
                                  </m:r>
                                </m:sub>
                              </m:sSub>
                              <m:r>
                                <a:rPr lang="en-US" altLang="zh-CN" sz="2400" i="1">
                                  <a:solidFill>
                                    <a:schemeClr val="accent5">
                                      <a:lumMod val="75000"/>
                                    </a:schemeClr>
                                  </a:solidFill>
                                  <a:latin typeface="Cambria Math"/>
                                  <a:ea typeface="微软雅黑" panose="020B0503020204020204" pitchFamily="34" charset="-122"/>
                                </a:rPr>
                                <m:t>−</m:t>
                              </m:r>
                              <m:sSup>
                                <m:sSup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pPr>
                                <m:e>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5">
                                              <a:lumMod val="75000"/>
                                            </a:schemeClr>
                                          </a:solidFill>
                                          <a:latin typeface="Cambria Math"/>
                                          <a:ea typeface="微软雅黑" panose="020B0503020204020204" pitchFamily="34" charset="-122"/>
                                        </a:rPr>
                                        <m:t>𝐶</m:t>
                                      </m:r>
                                    </m:e>
                                    <m:sub>
                                      <m:r>
                                        <a:rPr lang="en-US" altLang="zh-CN" sz="2400" i="1">
                                          <a:solidFill>
                                            <a:schemeClr val="accent5">
                                              <a:lumMod val="75000"/>
                                            </a:schemeClr>
                                          </a:solidFill>
                                          <a:latin typeface="Cambria Math"/>
                                          <a:ea typeface="微软雅黑" panose="020B0503020204020204" pitchFamily="34" charset="-122"/>
                                        </a:rPr>
                                        <m:t>𝐵</m:t>
                                      </m:r>
                                    </m:sub>
                                  </m:sSub>
                                  <m:r>
                                    <a:rPr lang="en-US" altLang="zh-CN" sz="2400" i="1">
                                      <a:solidFill>
                                        <a:schemeClr val="accent5">
                                          <a:lumMod val="75000"/>
                                        </a:schemeClr>
                                      </a:solidFill>
                                      <a:latin typeface="Cambria Math"/>
                                      <a:ea typeface="微软雅黑" panose="020B0503020204020204" pitchFamily="34" charset="-122"/>
                                    </a:rPr>
                                    <m:t>𝐵</m:t>
                                  </m:r>
                                </m:e>
                                <m:sup>
                                  <m:r>
                                    <a:rPr lang="en-US" altLang="zh-CN" sz="2400" i="1">
                                      <a:solidFill>
                                        <a:schemeClr val="accent5">
                                          <a:lumMod val="75000"/>
                                        </a:schemeClr>
                                      </a:solidFill>
                                      <a:latin typeface="Cambria Math"/>
                                      <a:ea typeface="微软雅黑" panose="020B0503020204020204" pitchFamily="34" charset="-122"/>
                                    </a:rPr>
                                    <m:t>−1</m:t>
                                  </m:r>
                                </m:sup>
                              </m:sSup>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5">
                                          <a:lumMod val="75000"/>
                                        </a:schemeClr>
                                      </a:solidFill>
                                      <a:latin typeface="Cambria Math" panose="02040503050406030204" pitchFamily="18" charset="0"/>
                                      <a:ea typeface="微软雅黑" panose="020B0503020204020204" pitchFamily="34" charset="-122"/>
                                    </a:rPr>
                                    <m:t>𝑆</m:t>
                                  </m:r>
                                </m:e>
                                <m:sub>
                                  <m:r>
                                    <a:rPr lang="en-US" altLang="zh-CN" sz="2400" i="1">
                                      <a:solidFill>
                                        <a:schemeClr val="accent5">
                                          <a:lumMod val="75000"/>
                                        </a:schemeClr>
                                      </a:solidFill>
                                      <a:latin typeface="Cambria Math" panose="02040503050406030204" pitchFamily="18" charset="0"/>
                                      <a:ea typeface="微软雅黑" panose="020B0503020204020204" pitchFamily="34" charset="-122"/>
                                    </a:rPr>
                                    <m:t>2</m:t>
                                  </m:r>
                                </m:sub>
                              </m:sSub>
                            </m:e>
                          </m:d>
                          <m:r>
                            <a:rPr lang="en-US" altLang="zh-CN" sz="2400" i="1">
                              <a:solidFill>
                                <a:srgbClr val="000000"/>
                              </a:solidFill>
                              <a:latin typeface="Cambria Math"/>
                              <a:ea typeface="微软雅黑" panose="020B0503020204020204" pitchFamily="34" charset="-122"/>
                            </a:rPr>
                            <m:t>𝑋</m:t>
                          </m:r>
                        </m:e>
                        <m:sub>
                          <m:r>
                            <a:rPr lang="en-US" altLang="zh-CN" sz="2400" i="1">
                              <a:solidFill>
                                <a:srgbClr val="000000"/>
                              </a:solidFill>
                              <a:latin typeface="Cambria Math"/>
                              <a:ea typeface="微软雅黑" panose="020B0503020204020204" pitchFamily="34" charset="-122"/>
                            </a:rPr>
                            <m:t>𝑆</m:t>
                          </m:r>
                          <m:r>
                            <a:rPr lang="en-US" altLang="zh-CN" sz="2400" i="1">
                              <a:solidFill>
                                <a:srgbClr val="000000"/>
                              </a:solidFill>
                              <a:latin typeface="Cambria Math"/>
                              <a:ea typeface="微软雅黑" panose="020B0503020204020204" pitchFamily="34" charset="-122"/>
                            </a:rPr>
                            <m:t>2</m:t>
                          </m:r>
                        </m:sub>
                      </m:sSub>
                    </m:oMath>
                  </m:oMathPara>
                </a14:m>
                <a:endParaRPr lang="en-US" altLang="zh-CN" sz="2400" dirty="0">
                  <a:solidFill>
                    <a:srgbClr val="000000"/>
                  </a:solidFill>
                  <a:latin typeface="Arial" panose="020B0604020202020204" pitchFamily="34" charset="0"/>
                  <a:ea typeface="微软雅黑" panose="020B0503020204020204" pitchFamily="34" charset="-122"/>
                </a:endParaRPr>
              </a:p>
              <a:p>
                <a:pPr>
                  <a:lnSpc>
                    <a:spcPct val="130000"/>
                  </a:lnSpc>
                </a:pPr>
                <a14:m>
                  <m:oMathPara xmlns:m="http://schemas.openxmlformats.org/officeDocument/2006/math">
                    <m:oMathParaPr>
                      <m:jc m:val="left"/>
                    </m:oMathParaPr>
                    <m:oMath xmlns:m="http://schemas.openxmlformats.org/officeDocument/2006/math">
                      <m:r>
                        <a:rPr lang="en-US" altLang="zh-CN" sz="2400" i="1" dirty="0" smtClean="0">
                          <a:solidFill>
                            <a:srgbClr val="000000"/>
                          </a:solidFill>
                          <a:latin typeface="Cambria Math" panose="02040503050406030204" pitchFamily="18" charset="0"/>
                          <a:ea typeface="微软雅黑" panose="020B0503020204020204" pitchFamily="34" charset="-122"/>
                        </a:rPr>
                        <m:t>−</m:t>
                      </m:r>
                      <m:r>
                        <a:rPr lang="en-US" altLang="zh-CN" sz="2400" b="0" i="1">
                          <a:solidFill>
                            <a:srgbClr val="000000"/>
                          </a:solidFill>
                          <a:latin typeface="Cambria Math"/>
                          <a:ea typeface="微软雅黑" panose="020B0503020204020204" pitchFamily="34" charset="-122"/>
                        </a:rPr>
                        <m:t>𝑧</m:t>
                      </m:r>
                      <m:r>
                        <a:rPr lang="en-US" altLang="zh-CN" sz="2400" b="0" i="1">
                          <a:solidFill>
                            <a:srgbClr val="000000"/>
                          </a:solidFill>
                          <a:latin typeface="Cambria Math"/>
                          <a:ea typeface="微软雅黑" panose="020B0503020204020204" pitchFamily="34" charset="-122"/>
                        </a:rPr>
                        <m:t>+(</m:t>
                      </m:r>
                      <m:sSub>
                        <m:sSubPr>
                          <m:ctrlPr>
                            <a:rPr lang="en-US" altLang="zh-CN" sz="2400" i="1" smtClean="0">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a:solidFill>
                                <a:schemeClr val="accent5">
                                  <a:lumMod val="75000"/>
                                </a:schemeClr>
                              </a:solidFill>
                              <a:latin typeface="Cambria Math"/>
                              <a:ea typeface="微软雅黑" panose="020B0503020204020204" pitchFamily="34" charset="-122"/>
                            </a:rPr>
                            <m:t>𝐶</m:t>
                          </m:r>
                        </m:e>
                        <m:sub>
                          <m:r>
                            <a:rPr lang="en-US" altLang="zh-CN" sz="2400" b="0" i="1">
                              <a:solidFill>
                                <a:schemeClr val="accent5">
                                  <a:lumMod val="75000"/>
                                </a:schemeClr>
                              </a:solidFill>
                              <a:latin typeface="Cambria Math"/>
                              <a:ea typeface="微软雅黑" panose="020B0503020204020204" pitchFamily="34" charset="-122"/>
                            </a:rPr>
                            <m:t>𝑁</m:t>
                          </m:r>
                          <m:r>
                            <a:rPr lang="en-US" altLang="zh-CN" sz="2400" b="0" i="1">
                              <a:solidFill>
                                <a:schemeClr val="accent5">
                                  <a:lumMod val="75000"/>
                                </a:schemeClr>
                              </a:solidFill>
                              <a:latin typeface="Cambria Math"/>
                              <a:ea typeface="微软雅黑" panose="020B0503020204020204" pitchFamily="34" charset="-122"/>
                            </a:rPr>
                            <m:t>1</m:t>
                          </m:r>
                        </m:sub>
                      </m:sSub>
                      <m:r>
                        <a:rPr lang="en-US" altLang="zh-CN" sz="2400" b="0" i="1">
                          <a:solidFill>
                            <a:schemeClr val="accent5">
                              <a:lumMod val="75000"/>
                            </a:schemeClr>
                          </a:solidFill>
                          <a:latin typeface="Cambria Math"/>
                          <a:ea typeface="微软雅黑" panose="020B0503020204020204" pitchFamily="34" charset="-122"/>
                        </a:rPr>
                        <m:t>−</m:t>
                      </m:r>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a:solidFill>
                                <a:schemeClr val="accent5">
                                  <a:lumMod val="75000"/>
                                </a:schemeClr>
                              </a:solidFill>
                              <a:latin typeface="Cambria Math"/>
                              <a:ea typeface="微软雅黑" panose="020B0503020204020204" pitchFamily="34" charset="-122"/>
                            </a:rPr>
                            <m:t>𝐶</m:t>
                          </m:r>
                        </m:e>
                        <m:sub>
                          <m:r>
                            <a:rPr lang="en-US" altLang="zh-CN" sz="2400" b="0" i="1">
                              <a:solidFill>
                                <a:schemeClr val="accent5">
                                  <a:lumMod val="75000"/>
                                </a:schemeClr>
                              </a:solidFill>
                              <a:latin typeface="Cambria Math"/>
                              <a:ea typeface="微软雅黑" panose="020B0503020204020204" pitchFamily="34" charset="-122"/>
                            </a:rPr>
                            <m:t>𝐵</m:t>
                          </m:r>
                        </m:sub>
                      </m:sSub>
                      <m:sSup>
                        <m:sSup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pPr>
                        <m:e>
                          <m:r>
                            <a:rPr lang="en-US" altLang="zh-CN" sz="2400" b="0" i="1">
                              <a:solidFill>
                                <a:schemeClr val="accent5">
                                  <a:lumMod val="75000"/>
                                </a:schemeClr>
                              </a:solidFill>
                              <a:latin typeface="Cambria Math"/>
                              <a:ea typeface="微软雅黑" panose="020B0503020204020204" pitchFamily="34" charset="-122"/>
                            </a:rPr>
                            <m:t>𝐵</m:t>
                          </m:r>
                        </m:e>
                        <m:sup>
                          <m:r>
                            <a:rPr lang="en-US" altLang="zh-CN" sz="2400" b="0" i="1">
                              <a:solidFill>
                                <a:schemeClr val="accent5">
                                  <a:lumMod val="75000"/>
                                </a:schemeClr>
                              </a:solidFill>
                              <a:latin typeface="Cambria Math"/>
                              <a:ea typeface="微软雅黑" panose="020B0503020204020204" pitchFamily="34" charset="-122"/>
                            </a:rPr>
                            <m:t>−1</m:t>
                          </m:r>
                        </m:sup>
                      </m:sSup>
                      <m:sSub>
                        <m:sSubPr>
                          <m:ctrlPr>
                            <a:rPr lang="en-US" altLang="zh-CN" sz="2400" i="1">
                              <a:solidFill>
                                <a:srgbClr val="000000"/>
                              </a:solidFill>
                              <a:latin typeface="Cambria Math" panose="02040503050406030204" pitchFamily="18" charset="0"/>
                              <a:ea typeface="微软雅黑" panose="020B0503020204020204" pitchFamily="34" charset="-122"/>
                            </a:rPr>
                          </m:ctrlPr>
                        </m:sSubPr>
                        <m:e>
                          <m:sSub>
                            <m:sSubPr>
                              <m:ctrlPr>
                                <a:rPr lang="en-US" altLang="zh-CN" sz="2400" i="1" smtClean="0">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a:solidFill>
                                    <a:schemeClr val="accent5">
                                      <a:lumMod val="75000"/>
                                    </a:schemeClr>
                                  </a:solidFill>
                                  <a:latin typeface="Cambria Math"/>
                                  <a:ea typeface="微软雅黑" panose="020B0503020204020204" pitchFamily="34" charset="-122"/>
                                </a:rPr>
                                <m:t>𝑁</m:t>
                              </m:r>
                            </m:e>
                            <m:sub>
                              <m:r>
                                <a:rPr lang="en-US" altLang="zh-CN" sz="2400" b="0" i="1">
                                  <a:solidFill>
                                    <a:schemeClr val="accent5">
                                      <a:lumMod val="75000"/>
                                    </a:schemeClr>
                                  </a:solidFill>
                                  <a:latin typeface="Cambria Math"/>
                                  <a:ea typeface="微软雅黑" panose="020B0503020204020204" pitchFamily="34" charset="-122"/>
                                </a:rPr>
                                <m:t>1</m:t>
                              </m:r>
                            </m:sub>
                          </m:sSub>
                          <m:r>
                            <a:rPr lang="en-US" altLang="zh-CN" sz="2400" b="0" i="1">
                              <a:solidFill>
                                <a:srgbClr val="000000"/>
                              </a:solidFill>
                              <a:latin typeface="Cambria Math"/>
                              <a:ea typeface="微软雅黑" panose="020B0503020204020204" pitchFamily="34" charset="-122"/>
                            </a:rPr>
                            <m:t>)</m:t>
                          </m:r>
                          <m:r>
                            <a:rPr lang="en-US" altLang="zh-CN" sz="2400" b="0" i="1">
                              <a:solidFill>
                                <a:srgbClr val="000000"/>
                              </a:solidFill>
                              <a:latin typeface="Cambria Math"/>
                              <a:ea typeface="微软雅黑" panose="020B0503020204020204" pitchFamily="34" charset="-122"/>
                            </a:rPr>
                            <m:t>𝑋</m:t>
                          </m:r>
                        </m:e>
                        <m:sub>
                          <m:r>
                            <a:rPr lang="en-US" altLang="zh-CN" sz="2400" b="0" i="1">
                              <a:solidFill>
                                <a:srgbClr val="000000"/>
                              </a:solidFill>
                              <a:latin typeface="Cambria Math"/>
                              <a:ea typeface="微软雅黑" panose="020B0503020204020204" pitchFamily="34" charset="-122"/>
                            </a:rPr>
                            <m:t>𝑁</m:t>
                          </m:r>
                          <m:r>
                            <a:rPr lang="en-US" altLang="zh-CN" sz="2400" b="0" i="1">
                              <a:solidFill>
                                <a:srgbClr val="000000"/>
                              </a:solidFill>
                              <a:latin typeface="Cambria Math"/>
                              <a:ea typeface="微软雅黑" panose="020B0503020204020204" pitchFamily="34" charset="-122"/>
                            </a:rPr>
                            <m:t>1</m:t>
                          </m:r>
                        </m:sub>
                      </m:sSub>
                      <m:r>
                        <a:rPr lang="en-US" altLang="zh-CN" sz="2400" b="0" i="1">
                          <a:solidFill>
                            <a:srgbClr val="000000"/>
                          </a:solidFill>
                          <a:latin typeface="Cambria Math"/>
                          <a:ea typeface="微软雅黑" panose="020B0503020204020204" pitchFamily="34" charset="-122"/>
                        </a:rPr>
                        <m:t>+</m:t>
                      </m:r>
                      <m:sSub>
                        <m:sSubPr>
                          <m:ctrlPr>
                            <a:rPr lang="en-US" altLang="zh-CN" sz="2400" i="1" smtClean="0">
                              <a:solidFill>
                                <a:srgbClr val="000000"/>
                              </a:solidFill>
                              <a:latin typeface="Cambria Math" panose="02040503050406030204" pitchFamily="18" charset="0"/>
                              <a:ea typeface="微软雅黑" panose="020B0503020204020204" pitchFamily="34" charset="-122"/>
                            </a:rPr>
                          </m:ctrlPr>
                        </m:sSubPr>
                        <m:e>
                          <m:d>
                            <m:dPr>
                              <m:begChr m:val="（"/>
                              <m:endChr m:val="）"/>
                              <m:ctrlPr>
                                <a:rPr lang="zh-CN" altLang="en-US" sz="2400" b="0" i="1" smtClean="0">
                                  <a:solidFill>
                                    <a:srgbClr val="000000"/>
                                  </a:solidFill>
                                  <a:latin typeface="Cambria Math" panose="02040503050406030204" pitchFamily="18" charset="0"/>
                                  <a:ea typeface="微软雅黑" panose="020B0503020204020204" pitchFamily="34" charset="-122"/>
                                </a:rPr>
                              </m:ctrlPr>
                            </m:dPr>
                            <m:e>
                              <m:sSub>
                                <m:sSubPr>
                                  <m:ctrlP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𝐶</m:t>
                                  </m:r>
                                </m:e>
                                <m:sub>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𝑆</m:t>
                                  </m:r>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2</m:t>
                                  </m:r>
                                </m:sub>
                              </m:sSub>
                              <m:r>
                                <a:rPr lang="en-US" altLang="zh-CN" sz="2400" i="1">
                                  <a:solidFill>
                                    <a:schemeClr val="accent5">
                                      <a:lumMod val="75000"/>
                                    </a:schemeClr>
                                  </a:solidFill>
                                  <a:latin typeface="Cambria Math"/>
                                  <a:ea typeface="微软雅黑" panose="020B0503020204020204" pitchFamily="34" charset="-122"/>
                                </a:rPr>
                                <m:t>−</m:t>
                              </m:r>
                              <m:sSup>
                                <m:sSup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pPr>
                                <m:e>
                                  <m:sSub>
                                    <m:sSubPr>
                                      <m:ctrlPr>
                                        <a:rPr lang="en-US" altLang="zh-CN" sz="2400" i="1">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5">
                                              <a:lumMod val="75000"/>
                                            </a:schemeClr>
                                          </a:solidFill>
                                          <a:latin typeface="Cambria Math"/>
                                          <a:ea typeface="微软雅黑" panose="020B0503020204020204" pitchFamily="34" charset="-122"/>
                                        </a:rPr>
                                        <m:t>𝐶</m:t>
                                      </m:r>
                                    </m:e>
                                    <m:sub>
                                      <m:r>
                                        <a:rPr lang="en-US" altLang="zh-CN" sz="2400" i="1">
                                          <a:solidFill>
                                            <a:schemeClr val="accent5">
                                              <a:lumMod val="75000"/>
                                            </a:schemeClr>
                                          </a:solidFill>
                                          <a:latin typeface="Cambria Math"/>
                                          <a:ea typeface="微软雅黑" panose="020B0503020204020204" pitchFamily="34" charset="-122"/>
                                        </a:rPr>
                                        <m:t>𝐵</m:t>
                                      </m:r>
                                    </m:sub>
                                  </m:sSub>
                                  <m:r>
                                    <a:rPr lang="en-US" altLang="zh-CN" sz="2400" i="1">
                                      <a:solidFill>
                                        <a:schemeClr val="accent5">
                                          <a:lumMod val="75000"/>
                                        </a:schemeClr>
                                      </a:solidFill>
                                      <a:latin typeface="Cambria Math"/>
                                      <a:ea typeface="微软雅黑" panose="020B0503020204020204" pitchFamily="34" charset="-122"/>
                                    </a:rPr>
                                    <m:t>𝐵</m:t>
                                  </m:r>
                                </m:e>
                                <m:sup>
                                  <m:r>
                                    <a:rPr lang="en-US" altLang="zh-CN" sz="2400" i="1">
                                      <a:solidFill>
                                        <a:schemeClr val="accent5">
                                          <a:lumMod val="75000"/>
                                        </a:schemeClr>
                                      </a:solidFill>
                                      <a:latin typeface="Cambria Math"/>
                                      <a:ea typeface="微软雅黑" panose="020B0503020204020204" pitchFamily="34" charset="-122"/>
                                    </a:rPr>
                                    <m:t>−1</m:t>
                                  </m:r>
                                </m:sup>
                              </m:sSup>
                              <m:sSub>
                                <m:sSubPr>
                                  <m:ctrlPr>
                                    <a:rPr lang="en-US" altLang="zh-CN" sz="2400" i="1" smtClean="0">
                                      <a:solidFill>
                                        <a:schemeClr val="accent5">
                                          <a:lumMod val="75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𝑆</m:t>
                                  </m:r>
                                </m:e>
                                <m:sub>
                                  <m:r>
                                    <a:rPr lang="en-US" altLang="zh-CN" sz="2400" b="0" i="1" smtClean="0">
                                      <a:solidFill>
                                        <a:schemeClr val="accent5">
                                          <a:lumMod val="75000"/>
                                        </a:schemeClr>
                                      </a:solidFill>
                                      <a:latin typeface="Cambria Math" panose="02040503050406030204" pitchFamily="18" charset="0"/>
                                      <a:ea typeface="微软雅黑" panose="020B0503020204020204" pitchFamily="34" charset="-122"/>
                                    </a:rPr>
                                    <m:t>2</m:t>
                                  </m:r>
                                </m:sub>
                              </m:sSub>
                            </m:e>
                          </m:d>
                          <m:r>
                            <a:rPr lang="en-US" altLang="zh-CN" sz="2400" b="0" i="1">
                              <a:solidFill>
                                <a:srgbClr val="000000"/>
                              </a:solidFill>
                              <a:latin typeface="Cambria Math"/>
                              <a:ea typeface="微软雅黑" panose="020B0503020204020204" pitchFamily="34" charset="-122"/>
                            </a:rPr>
                            <m:t>𝑋</m:t>
                          </m:r>
                        </m:e>
                        <m:sub>
                          <m:r>
                            <a:rPr lang="en-US" altLang="zh-CN" sz="2400" b="0" i="1">
                              <a:solidFill>
                                <a:srgbClr val="000000"/>
                              </a:solidFill>
                              <a:latin typeface="Cambria Math"/>
                              <a:ea typeface="微软雅黑" panose="020B0503020204020204" pitchFamily="34" charset="-122"/>
                            </a:rPr>
                            <m:t>𝑆</m:t>
                          </m:r>
                          <m:r>
                            <a:rPr lang="en-US" altLang="zh-CN" sz="2400" b="0" i="1">
                              <a:solidFill>
                                <a:srgbClr val="000000"/>
                              </a:solidFill>
                              <a:latin typeface="Cambria Math"/>
                              <a:ea typeface="微软雅黑" panose="020B0503020204020204" pitchFamily="34" charset="-122"/>
                            </a:rPr>
                            <m:t>2</m:t>
                          </m:r>
                        </m:sub>
                      </m:sSub>
                      <m:r>
                        <a:rPr lang="en-US" altLang="zh-CN" sz="2400" i="1">
                          <a:solidFill>
                            <a:srgbClr val="000000"/>
                          </a:solidFill>
                          <a:latin typeface="Cambria Math"/>
                          <a:ea typeface="微软雅黑" panose="020B0503020204020204" pitchFamily="34" charset="-122"/>
                        </a:rPr>
                        <m:t>=</m:t>
                      </m:r>
                      <m:r>
                        <a:rPr lang="en-US" altLang="zh-CN" sz="2400" b="0" i="1" smtClean="0">
                          <a:solidFill>
                            <a:schemeClr val="accent4">
                              <a:lumMod val="75000"/>
                            </a:schemeClr>
                          </a:solidFill>
                          <a:latin typeface="Cambria Math" panose="02040503050406030204" pitchFamily="18" charset="0"/>
                          <a:ea typeface="微软雅黑" panose="020B0503020204020204" pitchFamily="34" charset="-122"/>
                        </a:rPr>
                        <m:t>−</m:t>
                      </m:r>
                      <m:sSub>
                        <m:sSubPr>
                          <m:ctrlPr>
                            <a:rPr lang="en-US" altLang="zh-CN" sz="2400" i="1">
                              <a:solidFill>
                                <a:schemeClr val="accent4">
                                  <a:lumMod val="75000"/>
                                </a:schemeClr>
                              </a:solidFill>
                              <a:latin typeface="Cambria Math" panose="02040503050406030204" pitchFamily="18" charset="0"/>
                              <a:ea typeface="微软雅黑" panose="020B0503020204020204" pitchFamily="34" charset="-122"/>
                            </a:rPr>
                          </m:ctrlPr>
                        </m:sSubPr>
                        <m:e>
                          <m:r>
                            <a:rPr lang="en-US" altLang="zh-CN" sz="2400" i="1">
                              <a:solidFill>
                                <a:schemeClr val="accent4">
                                  <a:lumMod val="75000"/>
                                </a:schemeClr>
                              </a:solidFill>
                              <a:latin typeface="Cambria Math"/>
                              <a:ea typeface="微软雅黑" panose="020B0503020204020204" pitchFamily="34" charset="-122"/>
                            </a:rPr>
                            <m:t>𝐶</m:t>
                          </m:r>
                        </m:e>
                        <m:sub>
                          <m:r>
                            <a:rPr lang="en-US" altLang="zh-CN" sz="2400" i="1">
                              <a:solidFill>
                                <a:schemeClr val="accent4">
                                  <a:lumMod val="75000"/>
                                </a:schemeClr>
                              </a:solidFill>
                              <a:latin typeface="Cambria Math"/>
                              <a:ea typeface="微软雅黑" panose="020B0503020204020204" pitchFamily="34" charset="-122"/>
                            </a:rPr>
                            <m:t>𝐵</m:t>
                          </m:r>
                        </m:sub>
                      </m:sSub>
                      <m:sSup>
                        <m:sSupPr>
                          <m:ctrlPr>
                            <a:rPr lang="en-US" altLang="zh-CN" sz="2400" i="1">
                              <a:solidFill>
                                <a:schemeClr val="accent4">
                                  <a:lumMod val="75000"/>
                                </a:schemeClr>
                              </a:solidFill>
                              <a:latin typeface="Cambria Math" panose="02040503050406030204" pitchFamily="18" charset="0"/>
                              <a:ea typeface="微软雅黑" panose="020B0503020204020204" pitchFamily="34" charset="-122"/>
                            </a:rPr>
                          </m:ctrlPr>
                        </m:sSupPr>
                        <m:e>
                          <m:r>
                            <a:rPr lang="en-US" altLang="zh-CN" sz="2400" i="1">
                              <a:solidFill>
                                <a:schemeClr val="accent4">
                                  <a:lumMod val="75000"/>
                                </a:schemeClr>
                              </a:solidFill>
                              <a:latin typeface="Cambria Math"/>
                              <a:ea typeface="微软雅黑" panose="020B0503020204020204" pitchFamily="34" charset="-122"/>
                            </a:rPr>
                            <m:t>𝐵</m:t>
                          </m:r>
                        </m:e>
                        <m:sup>
                          <m:r>
                            <a:rPr lang="en-US" altLang="zh-CN" sz="2400" i="1">
                              <a:solidFill>
                                <a:schemeClr val="accent4">
                                  <a:lumMod val="75000"/>
                                </a:schemeClr>
                              </a:solidFill>
                              <a:latin typeface="Cambria Math"/>
                              <a:ea typeface="微软雅黑" panose="020B0503020204020204" pitchFamily="34" charset="-122"/>
                            </a:rPr>
                            <m:t>−1</m:t>
                          </m:r>
                        </m:sup>
                      </m:sSup>
                      <m:r>
                        <a:rPr lang="en-US" altLang="zh-CN" sz="2400" i="1">
                          <a:solidFill>
                            <a:schemeClr val="accent4">
                              <a:lumMod val="75000"/>
                            </a:schemeClr>
                          </a:solidFill>
                          <a:latin typeface="Cambria Math"/>
                          <a:ea typeface="微软雅黑" panose="020B0503020204020204" pitchFamily="34" charset="-122"/>
                        </a:rPr>
                        <m:t>𝑏</m:t>
                      </m:r>
                    </m:oMath>
                  </m:oMathPara>
                </a14:m>
                <a:endParaRPr lang="en-US" altLang="zh-CN" sz="2400" dirty="0">
                  <a:solidFill>
                    <a:srgbClr val="000000"/>
                  </a:solidFill>
                  <a:latin typeface="Arial" panose="020B0604020202020204" pitchFamily="34" charset="0"/>
                  <a:ea typeface="微软雅黑" panose="020B0503020204020204" pitchFamily="34" charset="-122"/>
                </a:endParaRPr>
              </a:p>
            </p:txBody>
          </p:sp>
        </mc:Choice>
        <mc:Fallback xmlns="">
          <p:sp>
            <p:nvSpPr>
              <p:cNvPr id="19" name="TextBox 8"/>
              <p:cNvSpPr txBox="1">
                <a:spLocks noRot="1" noChangeAspect="1" noMove="1" noResize="1" noEditPoints="1" noAdjustHandles="1" noChangeArrowheads="1" noChangeShapeType="1" noTextEdit="1"/>
              </p:cNvSpPr>
              <p:nvPr/>
            </p:nvSpPr>
            <p:spPr>
              <a:xfrm>
                <a:off x="555768" y="3383956"/>
                <a:ext cx="11084848" cy="2975430"/>
              </a:xfrm>
              <a:prstGeom prst="rect">
                <a:avLst/>
              </a:prstGeom>
              <a:blipFill>
                <a:blip r:embed="rId4" cstate="print"/>
                <a:stretch>
                  <a:fillRect l="-110"/>
                </a:stretch>
              </a:blipFill>
            </p:spPr>
            <p:txBody>
              <a:bodyPr/>
              <a:lstStyle/>
              <a:p>
                <a:r>
                  <a:rPr lang="zh-CN" altLang="en-US">
                    <a:noFill/>
                  </a:rPr>
                  <a:t> </a:t>
                </a:r>
              </a:p>
            </p:txBody>
          </p:sp>
        </mc:Fallback>
      </mc:AlternateContent>
      <p:cxnSp>
        <p:nvCxnSpPr>
          <p:cNvPr id="11" name="直接连接符 10"/>
          <p:cNvCxnSpPr/>
          <p:nvPr/>
        </p:nvCxnSpPr>
        <p:spPr>
          <a:xfrm>
            <a:off x="7824192" y="220486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424156" y="2612648"/>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867562" y="1432592"/>
            <a:ext cx="388248" cy="461665"/>
          </a:xfrm>
          <a:prstGeom prst="rect">
            <a:avLst/>
          </a:prstGeom>
        </p:spPr>
        <p:txBody>
          <a:bodyPr wrap="none">
            <a:spAutoFit/>
          </a:bodyPr>
          <a:lstStyle/>
          <a:p>
            <a:r>
              <a:rPr lang="en-US" altLang="zh-CN" sz="2400" dirty="0">
                <a:solidFill>
                  <a:srgbClr val="FF0000"/>
                </a:solidFill>
              </a:rPr>
              <a:t>O</a:t>
            </a:r>
            <a:endParaRPr lang="zh-CN" altLang="en-US" sz="2400" dirty="0">
              <a:solidFill>
                <a:srgbClr val="FF0000"/>
              </a:solidFill>
            </a:endParaRPr>
          </a:p>
        </p:txBody>
      </p:sp>
      <mc:AlternateContent xmlns:mc="http://schemas.openxmlformats.org/markup-compatibility/2006" xmlns:a14="http://schemas.microsoft.com/office/drawing/2010/main">
        <mc:Choice Requires="a14">
          <p:sp>
            <p:nvSpPr>
              <p:cNvPr id="16" name="矩形 15"/>
              <p:cNvSpPr/>
              <p:nvPr/>
            </p:nvSpPr>
            <p:spPr>
              <a:xfrm>
                <a:off x="7475275" y="2636912"/>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𝐼</m:t>
                      </m:r>
                    </m:oMath>
                  </m:oMathPara>
                </a14:m>
                <a:endParaRPr lang="zh-CN" altLang="en-US" sz="2400" dirty="0">
                  <a:solidFill>
                    <a:srgbClr val="FF0000"/>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7475275" y="2636912"/>
                <a:ext cx="380361" cy="461665"/>
              </a:xfrm>
              <a:prstGeom prst="rect">
                <a:avLst/>
              </a:prstGeom>
              <a:blipFill>
                <a:blip r:embed="rId5"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67616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8"/>
  <p:tag name="MH_SECTIONID" val="259,260,"/>
</p:tagLst>
</file>

<file path=ppt/tags/tag10.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11.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14.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17.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2.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AUTOCOLOR" val="FALSE"/>
  <p:tag name="MH_TYPE" val="CONTENTS"/>
  <p:tag name="ID" val="626765"/>
</p:tagLst>
</file>

<file path=ppt/tags/tag20.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23.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3.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4.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5.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6.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8.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2"/>
</p:tagLst>
</file>

<file path=ppt/theme/theme1.xml><?xml version="1.0" encoding="utf-8"?>
<a:theme xmlns:a="http://schemas.openxmlformats.org/drawingml/2006/main" name="A000120140530A99PPBG">
  <a:themeElements>
    <a:clrScheme name="自定义 701">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5666</TotalTime>
  <Words>6554</Words>
  <Application>Microsoft Office PowerPoint</Application>
  <PresentationFormat>宽屏</PresentationFormat>
  <Paragraphs>968</Paragraphs>
  <Slides>65</Slides>
  <Notes>46</Notes>
  <HiddenSlides>2</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6" baseType="lpstr">
      <vt:lpstr>等线</vt:lpstr>
      <vt:lpstr>黑体</vt:lpstr>
      <vt:lpstr>华文细黑</vt:lpstr>
      <vt:lpstr>楷体_GB2312</vt:lpstr>
      <vt:lpstr>宋体</vt:lpstr>
      <vt:lpstr>微软雅黑</vt:lpstr>
      <vt:lpstr>幼圆</vt:lpstr>
      <vt:lpstr>Arial</vt:lpstr>
      <vt:lpstr>Baskerville Old Face</vt:lpstr>
      <vt:lpstr>Calibri</vt:lpstr>
      <vt:lpstr>Cambria Math</vt:lpstr>
      <vt:lpstr>Courier New</vt:lpstr>
      <vt:lpstr>Symbol</vt:lpstr>
      <vt:lpstr>Times New Roman</vt:lpstr>
      <vt:lpstr>Wingdings</vt:lpstr>
      <vt:lpstr>Wingdings 2</vt:lpstr>
      <vt:lpstr>A000120140530A99PPBG</vt:lpstr>
      <vt:lpstr>Equation</vt:lpstr>
      <vt:lpstr>公式</vt:lpstr>
      <vt:lpstr>Microsoft Word 97 - 2003 文档</vt:lpstr>
      <vt:lpstr>Document</vt:lpstr>
      <vt:lpstr>第三章 对偶理论和灵敏度分析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对偶原理（对偶问题的基本性质）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根据对偶问题的对称性</vt:lpstr>
      <vt:lpstr>设原问题 max z=CX  AX=b  X≥0</vt:lpstr>
      <vt:lpstr>PowerPoint 演示文稿</vt:lpstr>
      <vt:lpstr>对偶单纯形法的计算步骤如下：  </vt:lpstr>
      <vt:lpstr>PowerPoint 演示文稿</vt:lpstr>
      <vt:lpstr>例6   用对偶单纯形法求解</vt:lpstr>
      <vt:lpstr>例6的初始单纯形表，见表2-6。 </vt:lpstr>
      <vt:lpstr>换出变量的确定：</vt:lpstr>
      <vt:lpstr>PowerPoint 演示文稿</vt:lpstr>
      <vt:lpstr>换入变量的确定：</vt:lpstr>
      <vt:lpstr>PowerPoint 演示文稿</vt:lpstr>
      <vt:lpstr>表  2-7</vt:lpstr>
      <vt:lpstr>表  2-8</vt:lpstr>
      <vt:lpstr>从以上求解过程可以看到对偶单纯形法有以下优点： </vt:lpstr>
      <vt:lpstr>对偶单纯法计算框图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商务工作模板</dc:title>
  <dc:creator>甘惠端(ganhuiduan)-厦门区</dc:creator>
  <cp:lastModifiedBy>ZJU</cp:lastModifiedBy>
  <cp:revision>229</cp:revision>
  <dcterms:created xsi:type="dcterms:W3CDTF">2016-01-28T01:44:54Z</dcterms:created>
  <dcterms:modified xsi:type="dcterms:W3CDTF">2022-11-07T08:53:27Z</dcterms:modified>
</cp:coreProperties>
</file>