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1"/>
  </p:notesMasterIdLst>
  <p:sldIdLst>
    <p:sldId id="256" r:id="rId2"/>
    <p:sldId id="281" r:id="rId3"/>
    <p:sldId id="257" r:id="rId4"/>
    <p:sldId id="430" r:id="rId5"/>
    <p:sldId id="283" r:id="rId6"/>
    <p:sldId id="431" r:id="rId7"/>
    <p:sldId id="287" r:id="rId8"/>
    <p:sldId id="288" r:id="rId9"/>
    <p:sldId id="289" r:id="rId10"/>
    <p:sldId id="285" r:id="rId11"/>
    <p:sldId id="286" r:id="rId12"/>
    <p:sldId id="290" r:id="rId13"/>
    <p:sldId id="291" r:id="rId14"/>
    <p:sldId id="292" r:id="rId15"/>
    <p:sldId id="293" r:id="rId16"/>
    <p:sldId id="294" r:id="rId17"/>
    <p:sldId id="295" r:id="rId18"/>
    <p:sldId id="296" r:id="rId19"/>
    <p:sldId id="297" r:id="rId20"/>
    <p:sldId id="298" r:id="rId21"/>
    <p:sldId id="299" r:id="rId22"/>
    <p:sldId id="301" r:id="rId23"/>
    <p:sldId id="302" r:id="rId24"/>
    <p:sldId id="303" r:id="rId25"/>
    <p:sldId id="304" r:id="rId26"/>
    <p:sldId id="432" r:id="rId27"/>
    <p:sldId id="305" r:id="rId28"/>
    <p:sldId id="300" r:id="rId29"/>
    <p:sldId id="306" r:id="rId30"/>
    <p:sldId id="307" r:id="rId31"/>
    <p:sldId id="308" r:id="rId32"/>
    <p:sldId id="309" r:id="rId33"/>
    <p:sldId id="311" r:id="rId34"/>
    <p:sldId id="312" r:id="rId35"/>
    <p:sldId id="310" r:id="rId36"/>
    <p:sldId id="313" r:id="rId37"/>
    <p:sldId id="314" r:id="rId38"/>
    <p:sldId id="316" r:id="rId39"/>
    <p:sldId id="317" r:id="rId40"/>
    <p:sldId id="318" r:id="rId41"/>
    <p:sldId id="319" r:id="rId42"/>
    <p:sldId id="321" r:id="rId43"/>
    <p:sldId id="320" r:id="rId44"/>
    <p:sldId id="325" r:id="rId45"/>
    <p:sldId id="328" r:id="rId46"/>
    <p:sldId id="411" r:id="rId47"/>
    <p:sldId id="412" r:id="rId48"/>
    <p:sldId id="433" r:id="rId49"/>
    <p:sldId id="331" r:id="rId50"/>
    <p:sldId id="332" r:id="rId51"/>
    <p:sldId id="333" r:id="rId52"/>
    <p:sldId id="334" r:id="rId53"/>
    <p:sldId id="336" r:id="rId54"/>
    <p:sldId id="425" r:id="rId55"/>
    <p:sldId id="338" r:id="rId56"/>
    <p:sldId id="410" r:id="rId57"/>
    <p:sldId id="339" r:id="rId58"/>
    <p:sldId id="348" r:id="rId59"/>
    <p:sldId id="342" r:id="rId60"/>
  </p:sldIdLst>
  <p:sldSz cx="7681913" cy="5761038"/>
  <p:notesSz cx="6858000" cy="9144000"/>
  <p:embeddedFontLst>
    <p:embeddedFont>
      <p:font typeface="黑体" panose="02010609060101010101" pitchFamily="49" charset="-122"/>
      <p:regular r:id="rId62"/>
    </p:embeddedFont>
    <p:embeddedFont>
      <p:font typeface="Franklin Gothic Book" panose="020B0503020102020204" pitchFamily="34" charset="0"/>
      <p:regular r:id="rId63"/>
      <p:italic r:id="rId64"/>
    </p:embeddedFont>
    <p:embeddedFont>
      <p:font typeface="Calibri" panose="020F0502020204030204" pitchFamily="34" charset="0"/>
      <p:regular r:id="rId65"/>
      <p:bold r:id="rId66"/>
      <p:italic r:id="rId67"/>
      <p:boldItalic r:id="rId68"/>
    </p:embeddedFont>
    <p:embeddedFont>
      <p:font typeface="华文细黑" panose="02010600040101010101" pitchFamily="2" charset="-122"/>
      <p:regular r:id="rId69"/>
    </p:embeddedFont>
    <p:embeddedFont>
      <p:font typeface="Ebrima" panose="02000000000000000000" pitchFamily="2" charset="0"/>
      <p:regular r:id="rId70"/>
      <p:bold r:id="rId71"/>
    </p:embeddedFont>
    <p:embeddedFont>
      <p:font typeface="微软雅黑" panose="020B0503020204020204" pitchFamily="34" charset="-122"/>
      <p:regular r:id="rId72"/>
      <p:bold r:id="rId7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3运输问题" id="{C47DC0DE-FB15-498A-9B3E-F2328BB403DE}">
          <p14:sldIdLst>
            <p14:sldId id="256"/>
            <p14:sldId id="281"/>
            <p14:sldId id="257"/>
            <p14:sldId id="430"/>
            <p14:sldId id="283"/>
            <p14:sldId id="431"/>
            <p14:sldId id="287"/>
            <p14:sldId id="288"/>
            <p14:sldId id="289"/>
            <p14:sldId id="285"/>
            <p14:sldId id="286"/>
            <p14:sldId id="290"/>
            <p14:sldId id="291"/>
            <p14:sldId id="292"/>
            <p14:sldId id="293"/>
            <p14:sldId id="294"/>
            <p14:sldId id="295"/>
            <p14:sldId id="296"/>
            <p14:sldId id="297"/>
            <p14:sldId id="298"/>
            <p14:sldId id="299"/>
            <p14:sldId id="301"/>
            <p14:sldId id="302"/>
            <p14:sldId id="303"/>
            <p14:sldId id="304"/>
            <p14:sldId id="432"/>
            <p14:sldId id="305"/>
            <p14:sldId id="300"/>
            <p14:sldId id="306"/>
            <p14:sldId id="307"/>
            <p14:sldId id="308"/>
            <p14:sldId id="309"/>
            <p14:sldId id="311"/>
            <p14:sldId id="312"/>
            <p14:sldId id="310"/>
            <p14:sldId id="313"/>
            <p14:sldId id="314"/>
            <p14:sldId id="316"/>
            <p14:sldId id="317"/>
            <p14:sldId id="318"/>
            <p14:sldId id="319"/>
            <p14:sldId id="321"/>
            <p14:sldId id="320"/>
            <p14:sldId id="325"/>
            <p14:sldId id="328"/>
            <p14:sldId id="411"/>
            <p14:sldId id="412"/>
            <p14:sldId id="433"/>
            <p14:sldId id="331"/>
            <p14:sldId id="332"/>
            <p14:sldId id="333"/>
            <p14:sldId id="334"/>
            <p14:sldId id="336"/>
            <p14:sldId id="425"/>
            <p14:sldId id="338"/>
            <p14:sldId id="410"/>
            <p14:sldId id="339"/>
            <p14:sldId id="348"/>
            <p14:sldId id="342"/>
          </p14:sldIdLst>
        </p14:section>
      </p14:sectionLst>
    </p:ext>
    <p:ext uri="{EFAFB233-063F-42B5-8137-9DF3F51BA10A}">
      <p15:sldGuideLst xmlns:p15="http://schemas.microsoft.com/office/powerpoint/2012/main">
        <p15:guide id="1" orient="horz" pos="1815" userDrawn="1">
          <p15:clr>
            <a:srgbClr val="A4A3A4"/>
          </p15:clr>
        </p15:guide>
        <p15:guide id="2" pos="2420" userDrawn="1">
          <p15:clr>
            <a:srgbClr val="A4A3A4"/>
          </p15:clr>
        </p15:guide>
        <p15:guide id="3" pos="857" userDrawn="1">
          <p15:clr>
            <a:srgbClr val="A4A3A4"/>
          </p15:clr>
        </p15:guide>
        <p15:guide id="4" pos="44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b l" initials="yl" lastIdx="1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9B9B"/>
    <a:srgbClr val="FF6D6D"/>
    <a:srgbClr val="FF0000"/>
    <a:srgbClr val="D2EFFA"/>
    <a:srgbClr val="F9F9C6"/>
    <a:srgbClr val="D9F1EA"/>
    <a:srgbClr val="FFFF99"/>
    <a:srgbClr val="79DC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7" autoAdjust="0"/>
    <p:restoredTop sz="84416" autoAdjust="0"/>
  </p:normalViewPr>
  <p:slideViewPr>
    <p:cSldViewPr showGuides="1">
      <p:cViewPr varScale="1">
        <p:scale>
          <a:sx n="94" d="100"/>
          <a:sy n="94" d="100"/>
        </p:scale>
        <p:origin x="1212" y="48"/>
      </p:cViewPr>
      <p:guideLst>
        <p:guide orient="horz" pos="1815"/>
        <p:guide pos="2420"/>
        <p:guide pos="857"/>
        <p:guide pos="443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25T16:16:51.701" idx="7">
    <p:pos x="4733" y="551"/>
    <p:text>退化？</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32514-D152-4359-B762-E70FE60B163A}" type="datetimeFigureOut">
              <a:rPr lang="zh-CN" altLang="en-US" smtClean="0"/>
              <a:pPr/>
              <a:t>2022/5/24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B47E8-7502-4327-B48E-1E5F8D648311}" type="slidenum">
              <a:rPr lang="zh-CN" altLang="en-US" smtClean="0"/>
              <a:pPr/>
              <a:t>‹#›</a:t>
            </a:fld>
            <a:endParaRPr lang="zh-CN" altLang="en-US"/>
          </a:p>
        </p:txBody>
      </p:sp>
    </p:spTree>
    <p:extLst>
      <p:ext uri="{BB962C8B-B14F-4D97-AF65-F5344CB8AC3E}">
        <p14:creationId xmlns:p14="http://schemas.microsoft.com/office/powerpoint/2010/main" val="2270223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1</a:t>
            </a:fld>
            <a:endParaRPr lang="zh-CN" altLang="en-US"/>
          </a:p>
        </p:txBody>
      </p:sp>
    </p:spTree>
    <p:extLst>
      <p:ext uri="{BB962C8B-B14F-4D97-AF65-F5344CB8AC3E}">
        <p14:creationId xmlns:p14="http://schemas.microsoft.com/office/powerpoint/2010/main" val="118177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15</a:t>
            </a:fld>
            <a:endParaRPr lang="zh-CN" altLang="en-US"/>
          </a:p>
        </p:txBody>
      </p:sp>
    </p:spTree>
    <p:extLst>
      <p:ext uri="{BB962C8B-B14F-4D97-AF65-F5344CB8AC3E}">
        <p14:creationId xmlns:p14="http://schemas.microsoft.com/office/powerpoint/2010/main" val="58423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16</a:t>
            </a:fld>
            <a:endParaRPr lang="zh-CN" altLang="en-US"/>
          </a:p>
        </p:txBody>
      </p:sp>
    </p:spTree>
    <p:extLst>
      <p:ext uri="{BB962C8B-B14F-4D97-AF65-F5344CB8AC3E}">
        <p14:creationId xmlns:p14="http://schemas.microsoft.com/office/powerpoint/2010/main" val="176299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17</a:t>
            </a:fld>
            <a:endParaRPr lang="zh-CN" altLang="en-US"/>
          </a:p>
        </p:txBody>
      </p:sp>
    </p:spTree>
    <p:extLst>
      <p:ext uri="{BB962C8B-B14F-4D97-AF65-F5344CB8AC3E}">
        <p14:creationId xmlns:p14="http://schemas.microsoft.com/office/powerpoint/2010/main" val="3928884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chemeClr val="accent2"/>
                </a:solidFill>
                <a:latin typeface="微软雅黑" panose="020B0503020204020204" pitchFamily="34" charset="-122"/>
                <a:ea typeface="微软雅黑" panose="020B0503020204020204" pitchFamily="34" charset="-122"/>
              </a:rPr>
              <a:t>给出了</a:t>
            </a:r>
            <a:r>
              <a:rPr lang="en-US" altLang="zh-CN" dirty="0" smtClean="0">
                <a:solidFill>
                  <a:schemeClr val="accent2"/>
                </a:solidFill>
                <a:latin typeface="微软雅黑" panose="020B0503020204020204" pitchFamily="34" charset="-122"/>
                <a:ea typeface="微软雅黑" panose="020B0503020204020204" pitchFamily="34" charset="-122"/>
              </a:rPr>
              <a:t>(m+n−1)</a:t>
            </a:r>
            <a:r>
              <a:rPr lang="zh-CN" altLang="en-US" dirty="0" smtClean="0">
                <a:solidFill>
                  <a:schemeClr val="accent2"/>
                </a:solidFill>
                <a:latin typeface="微软雅黑" panose="020B0503020204020204" pitchFamily="34" charset="-122"/>
                <a:ea typeface="微软雅黑" panose="020B0503020204020204" pitchFamily="34" charset="-122"/>
              </a:rPr>
              <a:t>个基变量的值，是解</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18</a:t>
            </a:fld>
            <a:endParaRPr lang="zh-CN" altLang="en-US"/>
          </a:p>
        </p:txBody>
      </p:sp>
    </p:spTree>
    <p:extLst>
      <p:ext uri="{BB962C8B-B14F-4D97-AF65-F5344CB8AC3E}">
        <p14:creationId xmlns:p14="http://schemas.microsoft.com/office/powerpoint/2010/main" val="922627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是基解，又非负，所以是基可行解</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19</a:t>
            </a:fld>
            <a:endParaRPr lang="zh-CN" altLang="en-US"/>
          </a:p>
        </p:txBody>
      </p:sp>
    </p:spTree>
    <p:extLst>
      <p:ext uri="{BB962C8B-B14F-4D97-AF65-F5344CB8AC3E}">
        <p14:creationId xmlns:p14="http://schemas.microsoft.com/office/powerpoint/2010/main" val="2833659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考虑机会损失</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20</a:t>
            </a:fld>
            <a:endParaRPr lang="zh-CN" altLang="en-US"/>
          </a:p>
        </p:txBody>
      </p:sp>
    </p:spTree>
    <p:extLst>
      <p:ext uri="{BB962C8B-B14F-4D97-AF65-F5344CB8AC3E}">
        <p14:creationId xmlns:p14="http://schemas.microsoft.com/office/powerpoint/2010/main" val="3921453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还是取最小运费小的一列？</a:t>
            </a:r>
            <a:endParaRPr lang="en-US" altLang="zh-CN"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23</a:t>
            </a:fld>
            <a:endParaRPr lang="zh-CN" altLang="en-US"/>
          </a:p>
        </p:txBody>
      </p:sp>
    </p:spTree>
    <p:extLst>
      <p:ext uri="{BB962C8B-B14F-4D97-AF65-F5344CB8AC3E}">
        <p14:creationId xmlns:p14="http://schemas.microsoft.com/office/powerpoint/2010/main" val="1043620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24</a:t>
            </a:fld>
            <a:endParaRPr lang="zh-CN" altLang="en-US"/>
          </a:p>
        </p:txBody>
      </p:sp>
    </p:spTree>
    <p:extLst>
      <p:ext uri="{BB962C8B-B14F-4D97-AF65-F5344CB8AC3E}">
        <p14:creationId xmlns:p14="http://schemas.microsoft.com/office/powerpoint/2010/main" val="3952833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25</a:t>
            </a:fld>
            <a:endParaRPr lang="zh-CN" altLang="en-US"/>
          </a:p>
        </p:txBody>
      </p:sp>
    </p:spTree>
    <p:extLst>
      <p:ext uri="{BB962C8B-B14F-4D97-AF65-F5344CB8AC3E}">
        <p14:creationId xmlns:p14="http://schemas.microsoft.com/office/powerpoint/2010/main" val="1876055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26</a:t>
            </a:fld>
            <a:endParaRPr lang="zh-CN" altLang="en-US"/>
          </a:p>
        </p:txBody>
      </p:sp>
    </p:spTree>
    <p:extLst>
      <p:ext uri="{BB962C8B-B14F-4D97-AF65-F5344CB8AC3E}">
        <p14:creationId xmlns:p14="http://schemas.microsoft.com/office/powerpoint/2010/main" val="187605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3</a:t>
            </a:fld>
            <a:endParaRPr lang="zh-CN" altLang="en-US"/>
          </a:p>
        </p:txBody>
      </p:sp>
    </p:spTree>
    <p:extLst>
      <p:ext uri="{BB962C8B-B14F-4D97-AF65-F5344CB8AC3E}">
        <p14:creationId xmlns:p14="http://schemas.microsoft.com/office/powerpoint/2010/main" val="596372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一定是偶数个顶点，所以方向不考虑</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29</a:t>
            </a:fld>
            <a:endParaRPr lang="zh-CN" altLang="en-US"/>
          </a:p>
        </p:txBody>
      </p:sp>
    </p:spTree>
    <p:extLst>
      <p:ext uri="{BB962C8B-B14F-4D97-AF65-F5344CB8AC3E}">
        <p14:creationId xmlns:p14="http://schemas.microsoft.com/office/powerpoint/2010/main" val="1284095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31</a:t>
            </a:fld>
            <a:endParaRPr lang="zh-CN" altLang="en-US"/>
          </a:p>
        </p:txBody>
      </p:sp>
    </p:spTree>
    <p:extLst>
      <p:ext uri="{BB962C8B-B14F-4D97-AF65-F5344CB8AC3E}">
        <p14:creationId xmlns:p14="http://schemas.microsoft.com/office/powerpoint/2010/main" val="1439985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panose="020B0503020204020204" pitchFamily="34" charset="-122"/>
                <a:ea typeface="微软雅黑" panose="020B0503020204020204" pitchFamily="34" charset="-122"/>
              </a:rPr>
              <a:t>闭回路法计算检验数的经济解释</a:t>
            </a:r>
            <a:endParaRPr lang="en-US" altLang="zh-CN" sz="1200" dirty="0" smtClean="0">
              <a:latin typeface="微软雅黑" panose="020B0503020204020204" pitchFamily="34" charset="-122"/>
              <a:ea typeface="微软雅黑" panose="020B0503020204020204" pitchFamily="34" charset="-122"/>
            </a:endParaRPr>
          </a:p>
          <a:p>
            <a:r>
              <a:rPr lang="zh-CN" altLang="en-US" dirty="0" smtClean="0"/>
              <a:t>检验数非负：空格出增加运量时（非基变量→基变量），运费会减少</a:t>
            </a:r>
            <a:endParaRPr lang="en-US" altLang="zh-CN" dirty="0" smtClean="0"/>
          </a:p>
          <a:p>
            <a:r>
              <a:rPr lang="zh-CN" altLang="en-US" dirty="0" smtClean="0"/>
              <a:t>色块：填运价</a:t>
            </a:r>
            <a:r>
              <a:rPr lang="en-US" altLang="zh-CN" dirty="0" smtClean="0"/>
              <a:t>c</a:t>
            </a:r>
            <a:r>
              <a:rPr lang="zh-CN" altLang="en-US" dirty="0" smtClean="0"/>
              <a:t>，格子：填运量</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32</a:t>
            </a:fld>
            <a:endParaRPr lang="zh-CN" altLang="en-US"/>
          </a:p>
        </p:txBody>
      </p:sp>
    </p:spTree>
    <p:extLst>
      <p:ext uri="{BB962C8B-B14F-4D97-AF65-F5344CB8AC3E}">
        <p14:creationId xmlns:p14="http://schemas.microsoft.com/office/powerpoint/2010/main" val="3065218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奇顶点</a:t>
            </a:r>
            <a:r>
              <a:rPr lang="en-US" altLang="zh-CN" dirty="0" smtClean="0"/>
              <a:t>-</a:t>
            </a:r>
            <a:r>
              <a:rPr lang="zh-CN" altLang="en-US" dirty="0" smtClean="0"/>
              <a:t>偶顶点</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34</a:t>
            </a:fld>
            <a:endParaRPr lang="zh-CN" altLang="en-US"/>
          </a:p>
        </p:txBody>
      </p:sp>
    </p:spTree>
    <p:extLst>
      <p:ext uri="{BB962C8B-B14F-4D97-AF65-F5344CB8AC3E}">
        <p14:creationId xmlns:p14="http://schemas.microsoft.com/office/powerpoint/2010/main" val="4135620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36</a:t>
            </a:fld>
            <a:endParaRPr lang="zh-CN" altLang="en-US"/>
          </a:p>
        </p:txBody>
      </p:sp>
    </p:spTree>
    <p:extLst>
      <p:ext uri="{BB962C8B-B14F-4D97-AF65-F5344CB8AC3E}">
        <p14:creationId xmlns:p14="http://schemas.microsoft.com/office/powerpoint/2010/main" val="4244734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solidFill>
                  <a:schemeClr val="accent2"/>
                </a:solidFill>
                <a:latin typeface="+mn-lt"/>
                <a:ea typeface="+mn-ea"/>
              </a:rPr>
              <a:t>检验数：</a:t>
            </a:r>
            <a:r>
              <a:rPr lang="zh-CN" altLang="en-US" dirty="0" smtClean="0">
                <a:solidFill>
                  <a:schemeClr val="accent2"/>
                </a:solidFill>
                <a:latin typeface="+mn-lt"/>
                <a:ea typeface="+mn-ea"/>
              </a:rPr>
              <a:t>调整后的运费改变量，还可以再减少，原方案不是最优解</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37</a:t>
            </a:fld>
            <a:endParaRPr lang="zh-CN" altLang="en-US"/>
          </a:p>
        </p:txBody>
      </p:sp>
    </p:spTree>
    <p:extLst>
      <p:ext uri="{BB962C8B-B14F-4D97-AF65-F5344CB8AC3E}">
        <p14:creationId xmlns:p14="http://schemas.microsoft.com/office/powerpoint/2010/main" val="198825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松弛变量的检验数</a:t>
            </a:r>
            <a:r>
              <a:rPr lang="en-US" altLang="zh-CN" dirty="0" smtClean="0"/>
              <a:t>-C</a:t>
            </a:r>
            <a:r>
              <a:rPr lang="en-US" altLang="zh-CN" baseline="-25000" dirty="0" smtClean="0"/>
              <a:t>B</a:t>
            </a:r>
            <a:r>
              <a:rPr lang="en-US" altLang="zh-CN" dirty="0" smtClean="0"/>
              <a:t>B</a:t>
            </a:r>
            <a:r>
              <a:rPr lang="en-US" altLang="zh-CN" baseline="30000" dirty="0" smtClean="0"/>
              <a:t>-1</a:t>
            </a:r>
            <a:r>
              <a:rPr lang="zh-CN" altLang="en-US" dirty="0" smtClean="0"/>
              <a:t>，与对偶问题的基解</a:t>
            </a:r>
            <a:r>
              <a:rPr lang="en-US" altLang="zh-CN" dirty="0" smtClean="0"/>
              <a:t>Y</a:t>
            </a:r>
            <a:r>
              <a:rPr lang="zh-CN" altLang="en-US" dirty="0" smtClean="0"/>
              <a:t>，大小相等，方向相反</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39</a:t>
            </a:fld>
            <a:endParaRPr lang="zh-CN" altLang="en-US"/>
          </a:p>
        </p:txBody>
      </p:sp>
    </p:spTree>
    <p:extLst>
      <p:ext uri="{BB962C8B-B14F-4D97-AF65-F5344CB8AC3E}">
        <p14:creationId xmlns:p14="http://schemas.microsoft.com/office/powerpoint/2010/main" val="3903266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40</a:t>
            </a:fld>
            <a:endParaRPr lang="zh-CN" altLang="en-US"/>
          </a:p>
        </p:txBody>
      </p:sp>
    </p:spTree>
    <p:extLst>
      <p:ext uri="{BB962C8B-B14F-4D97-AF65-F5344CB8AC3E}">
        <p14:creationId xmlns:p14="http://schemas.microsoft.com/office/powerpoint/2010/main" val="1817702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格子填检验数；色块：填运价，红色块：基所在位置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7</a:t>
            </a:r>
            <a:r>
              <a:rPr lang="zh-CN" altLang="en-US" dirty="0" smtClean="0"/>
              <a:t>个未知数，</a:t>
            </a:r>
            <a:r>
              <a:rPr lang="en-US" altLang="zh-CN" dirty="0" smtClean="0"/>
              <a:t>6</a:t>
            </a:r>
            <a:r>
              <a:rPr lang="zh-CN" altLang="en-US" dirty="0" smtClean="0"/>
              <a:t>个方程</a:t>
            </a:r>
          </a:p>
          <a:p>
            <a:r>
              <a:rPr lang="zh-CN" altLang="en-US" dirty="0" smtClean="0"/>
              <a:t>目标是求最小，检验数有负，不是最优</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41</a:t>
            </a:fld>
            <a:endParaRPr lang="zh-CN" altLang="en-US"/>
          </a:p>
        </p:txBody>
      </p:sp>
    </p:spTree>
    <p:extLst>
      <p:ext uri="{BB962C8B-B14F-4D97-AF65-F5344CB8AC3E}">
        <p14:creationId xmlns:p14="http://schemas.microsoft.com/office/powerpoint/2010/main" val="2971974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anose="020B0503020204020204" pitchFamily="34" charset="-122"/>
              </a:rPr>
              <a:t>调入量取多少？保证运量非负</a:t>
            </a:r>
            <a:endParaRPr lang="en-US" altLang="zh-CN" dirty="0" smtClean="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43</a:t>
            </a:fld>
            <a:endParaRPr lang="zh-CN" altLang="en-US"/>
          </a:p>
        </p:txBody>
      </p:sp>
    </p:spTree>
    <p:extLst>
      <p:ext uri="{BB962C8B-B14F-4D97-AF65-F5344CB8AC3E}">
        <p14:creationId xmlns:p14="http://schemas.microsoft.com/office/powerpoint/2010/main" val="1902331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目标：填满空格，使运费最小</a:t>
            </a:r>
            <a:endParaRPr lang="en-US" altLang="zh-CN" dirty="0" smtClean="0"/>
          </a:p>
          <a:p>
            <a:r>
              <a:rPr lang="en-US" altLang="zh-CN" sz="1200" dirty="0" smtClean="0">
                <a:latin typeface="微软雅黑" panose="020B0503020204020204" pitchFamily="34" charset="-122"/>
                <a:ea typeface="微软雅黑" panose="020B0503020204020204" pitchFamily="34" charset="-122"/>
              </a:rPr>
              <a:t>m</a:t>
            </a:r>
            <a:r>
              <a:rPr lang="zh-CN" altLang="en-US" sz="1200" dirty="0" smtClean="0">
                <a:latin typeface="微软雅黑" panose="020B0503020204020204" pitchFamily="34" charset="-122"/>
                <a:ea typeface="微软雅黑" panose="020B0503020204020204" pitchFamily="34" charset="-122"/>
              </a:rPr>
              <a:t>个产地</a:t>
            </a:r>
            <a:r>
              <a:rPr lang="en-US" altLang="zh-CN" sz="1200" dirty="0" smtClean="0">
                <a:latin typeface="微软雅黑" panose="020B0503020204020204" pitchFamily="34" charset="-122"/>
                <a:ea typeface="微软雅黑" panose="020B0503020204020204" pitchFamily="34" charset="-122"/>
              </a:rPr>
              <a:t>Ai</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n</a:t>
            </a:r>
            <a:r>
              <a:rPr lang="zh-CN" altLang="en-US" sz="1200" dirty="0" smtClean="0">
                <a:latin typeface="微软雅黑" panose="020B0503020204020204" pitchFamily="34" charset="-122"/>
                <a:ea typeface="微软雅黑" panose="020B0503020204020204" pitchFamily="34" charset="-122"/>
              </a:rPr>
              <a:t>个销地</a:t>
            </a:r>
            <a:r>
              <a:rPr lang="en-US" altLang="zh-CN" sz="1200" dirty="0" err="1" smtClean="0">
                <a:latin typeface="微软雅黑" panose="020B0503020204020204" pitchFamily="34" charset="-122"/>
                <a:ea typeface="微软雅黑" panose="020B0503020204020204" pitchFamily="34" charset="-122"/>
              </a:rPr>
              <a:t>Bj</a:t>
            </a:r>
            <a:r>
              <a:rPr lang="zh-CN" altLang="en-US" sz="1200" dirty="0" smtClean="0">
                <a:latin typeface="微软雅黑" panose="020B0503020204020204" pitchFamily="34" charset="-122"/>
                <a:ea typeface="微软雅黑" panose="020B0503020204020204" pitchFamily="34" charset="-122"/>
              </a:rPr>
              <a:t>，构成</a:t>
            </a:r>
            <a:r>
              <a:rPr lang="en-US" altLang="zh-CN" sz="1200" dirty="0" smtClean="0">
                <a:latin typeface="微软雅黑" panose="020B0503020204020204" pitchFamily="34" charset="-122"/>
                <a:ea typeface="微软雅黑" panose="020B0503020204020204" pitchFamily="34" charset="-122"/>
              </a:rPr>
              <a:t>m</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n</a:t>
            </a:r>
            <a:r>
              <a:rPr lang="zh-CN" altLang="en-US" sz="1200" dirty="0" smtClean="0">
                <a:latin typeface="微软雅黑" panose="020B0503020204020204" pitchFamily="34" charset="-122"/>
                <a:ea typeface="微软雅黑" panose="020B0503020204020204" pitchFamily="34" charset="-122"/>
              </a:rPr>
              <a:t>矩阵</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b</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x</a:t>
            </a:r>
            <a:r>
              <a:rPr lang="zh-CN" altLang="en-US" sz="1200" dirty="0" smtClean="0">
                <a:latin typeface="微软雅黑" panose="020B0503020204020204" pitchFamily="34" charset="-122"/>
                <a:ea typeface="微软雅黑" panose="020B0503020204020204" pitchFamily="34" charset="-122"/>
              </a:rPr>
              <a:t>是量，</a:t>
            </a:r>
            <a:r>
              <a:rPr lang="en-US" altLang="zh-CN" sz="1200" dirty="0" smtClean="0">
                <a:latin typeface="微软雅黑" panose="020B0503020204020204" pitchFamily="34" charset="-122"/>
                <a:ea typeface="微软雅黑" panose="020B0503020204020204" pitchFamily="34" charset="-122"/>
              </a:rPr>
              <a:t>c</a:t>
            </a:r>
            <a:r>
              <a:rPr lang="zh-CN" altLang="en-US" sz="1200" dirty="0" smtClean="0">
                <a:latin typeface="微软雅黑" panose="020B0503020204020204" pitchFamily="34" charset="-122"/>
                <a:ea typeface="微软雅黑" panose="020B0503020204020204" pitchFamily="34" charset="-122"/>
              </a:rPr>
              <a:t>是价</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4</a:t>
            </a:fld>
            <a:endParaRPr lang="zh-CN" altLang="en-US"/>
          </a:p>
        </p:txBody>
      </p:sp>
    </p:spTree>
    <p:extLst>
      <p:ext uri="{BB962C8B-B14F-4D97-AF65-F5344CB8AC3E}">
        <p14:creationId xmlns:p14="http://schemas.microsoft.com/office/powerpoint/2010/main" val="92486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44</a:t>
            </a:fld>
            <a:endParaRPr lang="zh-CN" altLang="en-US"/>
          </a:p>
        </p:txBody>
      </p:sp>
    </p:spTree>
    <p:extLst>
      <p:ext uri="{BB962C8B-B14F-4D97-AF65-F5344CB8AC3E}">
        <p14:creationId xmlns:p14="http://schemas.microsoft.com/office/powerpoint/2010/main" val="31056491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最小运价位置？？？存疑</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该行或该列任一空格：保证数字格不构成闭回路</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accent2"/>
                </a:solidFill>
              </a:rPr>
              <a:t>不构成闭合回路</a:t>
            </a:r>
            <a:r>
              <a:rPr lang="zh-CN" altLang="en-US" dirty="0" smtClean="0"/>
              <a:t>且</a:t>
            </a:r>
            <a:r>
              <a:rPr lang="zh-CN" altLang="en-US" dirty="0" smtClean="0">
                <a:solidFill>
                  <a:schemeClr val="accent2"/>
                </a:solidFill>
              </a:rPr>
              <a:t>最小运价</a:t>
            </a:r>
            <a:r>
              <a:rPr lang="zh-CN" altLang="en-US" dirty="0" smtClean="0"/>
              <a:t>的位置：否则会出现</a:t>
            </a:r>
            <a:r>
              <a:rPr lang="zh-CN" altLang="en-US" sz="1200" b="0" i="0" kern="1200" dirty="0" smtClean="0">
                <a:solidFill>
                  <a:schemeClr val="tx1"/>
                </a:solidFill>
                <a:effectLst/>
                <a:latin typeface="+mn-lt"/>
                <a:ea typeface="+mn-ea"/>
                <a:cs typeface="+mn-cs"/>
              </a:rPr>
              <a:t>空格处的检验数为负，且后面无论怎么调整都得不到最优解（此处得出的不是基本最优解</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由于解系退化解</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看上去似乎与基本最优解无异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其实不然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45</a:t>
            </a:fld>
            <a:endParaRPr lang="zh-CN" altLang="en-US"/>
          </a:p>
        </p:txBody>
      </p:sp>
    </p:spTree>
    <p:extLst>
      <p:ext uri="{BB962C8B-B14F-4D97-AF65-F5344CB8AC3E}">
        <p14:creationId xmlns:p14="http://schemas.microsoft.com/office/powerpoint/2010/main" val="3012566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46</a:t>
            </a:fld>
            <a:endParaRPr lang="zh-CN" altLang="en-US"/>
          </a:p>
        </p:txBody>
      </p:sp>
    </p:spTree>
    <p:extLst>
      <p:ext uri="{BB962C8B-B14F-4D97-AF65-F5344CB8AC3E}">
        <p14:creationId xmlns:p14="http://schemas.microsoft.com/office/powerpoint/2010/main" val="3797184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49</a:t>
            </a:fld>
            <a:endParaRPr lang="zh-CN" altLang="en-US"/>
          </a:p>
        </p:txBody>
      </p:sp>
    </p:spTree>
    <p:extLst>
      <p:ext uri="{BB962C8B-B14F-4D97-AF65-F5344CB8AC3E}">
        <p14:creationId xmlns:p14="http://schemas.microsoft.com/office/powerpoint/2010/main" val="4034766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销量</a:t>
            </a:r>
            <a:r>
              <a:rPr lang="en-US" altLang="zh-CN" dirty="0" smtClean="0"/>
              <a:t>=</a:t>
            </a:r>
            <a:r>
              <a:rPr lang="zh-CN" altLang="en-US" dirty="0" smtClean="0"/>
              <a:t>运输量</a:t>
            </a:r>
            <a:r>
              <a:rPr lang="en-US" altLang="zh-CN" dirty="0" smtClean="0"/>
              <a:t>&lt;=</a:t>
            </a:r>
            <a:r>
              <a:rPr lang="zh-CN" altLang="en-US" dirty="0" smtClean="0"/>
              <a:t>产量构建新模型</a:t>
            </a:r>
            <a:endParaRPr lang="en-US" altLang="zh-CN" dirty="0" smtClean="0"/>
          </a:p>
          <a:p>
            <a:r>
              <a:rPr lang="zh-CN" altLang="en-US" dirty="0" smtClean="0"/>
              <a:t>在每一行加松弛变量</a:t>
            </a:r>
            <a:r>
              <a:rPr lang="en-US" altLang="zh-CN" i="1" dirty="0" smtClean="0">
                <a:sym typeface="Symbol" panose="05050102010706020507" pitchFamily="18" charset="2"/>
              </a:rPr>
              <a:t>x</a:t>
            </a:r>
            <a:r>
              <a:rPr lang="en-US" altLang="zh-CN" i="1" baseline="-30000" dirty="0" smtClean="0">
                <a:sym typeface="Symbol" panose="05050102010706020507" pitchFamily="18" charset="2"/>
              </a:rPr>
              <a:t>i n</a:t>
            </a:r>
            <a:r>
              <a:rPr lang="en-US" altLang="zh-CN" baseline="-30000" dirty="0" smtClean="0">
                <a:sym typeface="Symbol" panose="05050102010706020507" pitchFamily="18" charset="2"/>
              </a:rPr>
              <a:t>+1</a:t>
            </a:r>
            <a:r>
              <a:rPr lang="en-US" altLang="zh-CN" dirty="0" smtClean="0">
                <a:sym typeface="Symbol" panose="05050102010706020507" pitchFamily="18" charset="2"/>
              </a:rPr>
              <a:t> </a:t>
            </a:r>
          </a:p>
          <a:p>
            <a:r>
              <a:rPr lang="zh-CN" altLang="en-US" dirty="0" smtClean="0"/>
              <a:t>新模型的目标函数等价于原模型</a:t>
            </a:r>
            <a:endParaRPr lang="en-US" altLang="zh-CN" dirty="0" smtClean="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50</a:t>
            </a:fld>
            <a:endParaRPr lang="zh-CN" altLang="en-US"/>
          </a:p>
        </p:txBody>
      </p:sp>
    </p:spTree>
    <p:extLst>
      <p:ext uri="{BB962C8B-B14F-4D97-AF65-F5344CB8AC3E}">
        <p14:creationId xmlns:p14="http://schemas.microsoft.com/office/powerpoint/2010/main" val="11155530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单位运价表与产销平衡表，表示在同一张表中</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54</a:t>
            </a:fld>
            <a:endParaRPr lang="zh-CN" altLang="en-US"/>
          </a:p>
        </p:txBody>
      </p:sp>
    </p:spTree>
    <p:extLst>
      <p:ext uri="{BB962C8B-B14F-4D97-AF65-F5344CB8AC3E}">
        <p14:creationId xmlns:p14="http://schemas.microsoft.com/office/powerpoint/2010/main" val="16863306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55</a:t>
            </a:fld>
            <a:endParaRPr lang="zh-CN" altLang="en-US"/>
          </a:p>
        </p:txBody>
      </p:sp>
    </p:spTree>
    <p:extLst>
      <p:ext uri="{BB962C8B-B14F-4D97-AF65-F5344CB8AC3E}">
        <p14:creationId xmlns:p14="http://schemas.microsoft.com/office/powerpoint/2010/main" val="2376464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板书演示</a:t>
            </a:r>
            <a:endParaRPr lang="en-US" altLang="zh-CN" dirty="0" smtClean="0"/>
          </a:p>
          <a:p>
            <a:r>
              <a:rPr lang="zh-CN" altLang="en-US" dirty="0" smtClean="0"/>
              <a:t>？退化添</a:t>
            </a:r>
            <a:r>
              <a:rPr lang="en-US" altLang="zh-CN" dirty="0" smtClean="0"/>
              <a:t>0</a:t>
            </a:r>
            <a:r>
              <a:rPr lang="zh-CN" altLang="en-US" dirty="0" smtClean="0"/>
              <a:t>在最小位置的</a:t>
            </a:r>
            <a:r>
              <a:rPr lang="en-US" altLang="zh-CN" dirty="0" smtClean="0"/>
              <a:t>bug</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56</a:t>
            </a:fld>
            <a:endParaRPr lang="zh-CN" altLang="en-US"/>
          </a:p>
        </p:txBody>
      </p:sp>
    </p:spTree>
    <p:extLst>
      <p:ext uri="{BB962C8B-B14F-4D97-AF65-F5344CB8AC3E}">
        <p14:creationId xmlns:p14="http://schemas.microsoft.com/office/powerpoint/2010/main" val="148731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宋体" panose="02010600030101010101" pitchFamily="2" charset="-122"/>
              </a:rPr>
              <a:t>总产量为</a:t>
            </a:r>
            <a:r>
              <a:rPr lang="en-US" altLang="zh-CN" sz="1200" dirty="0" smtClean="0">
                <a:latin typeface="宋体" panose="02010600030101010101" pitchFamily="2" charset="-122"/>
              </a:rPr>
              <a:t>160</a:t>
            </a:r>
            <a:r>
              <a:rPr lang="zh-CN" altLang="en-US" sz="1200" dirty="0" smtClean="0">
                <a:latin typeface="宋体" panose="02010600030101010101" pitchFamily="2" charset="-122"/>
              </a:rPr>
              <a:t>万吨，四个地区的最低需求为</a:t>
            </a:r>
            <a:r>
              <a:rPr lang="en-US" altLang="zh-CN" sz="1200" dirty="0" smtClean="0">
                <a:latin typeface="宋体" panose="02010600030101010101" pitchFamily="2" charset="-122"/>
              </a:rPr>
              <a:t>110</a:t>
            </a:r>
            <a:r>
              <a:rPr lang="zh-CN" altLang="en-US" sz="1200" dirty="0" smtClean="0">
                <a:latin typeface="宋体" panose="02010600030101010101" pitchFamily="2" charset="-122"/>
              </a:rPr>
              <a:t>万吨，最高需求为无限</a:t>
            </a:r>
            <a:endParaRPr lang="en-US" altLang="zh-CN" sz="1200" dirty="0" smtClean="0">
              <a:latin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panose="02010600030101010101" pitchFamily="2" charset="-122"/>
              </a:rPr>
              <a:t>第</a:t>
            </a:r>
            <a:r>
              <a:rPr lang="en-US" altLang="zh-CN" sz="1200" dirty="0" smtClean="0">
                <a:latin typeface="宋体" panose="02010600030101010101" pitchFamily="2" charset="-122"/>
              </a:rPr>
              <a:t>Ⅳ</a:t>
            </a:r>
            <a:r>
              <a:rPr lang="zh-CN" altLang="en-US" sz="1200" dirty="0" smtClean="0">
                <a:latin typeface="宋体" panose="02010600030101010101" pitchFamily="2" charset="-122"/>
              </a:rPr>
              <a:t>个地区每年最多能分配到</a:t>
            </a:r>
            <a:r>
              <a:rPr lang="en-US" altLang="zh-CN" sz="1200" dirty="0" smtClean="0">
                <a:latin typeface="宋体" panose="02010600030101010101" pitchFamily="2" charset="-122"/>
              </a:rPr>
              <a:t>60</a:t>
            </a:r>
            <a:r>
              <a:rPr lang="zh-CN" altLang="en-US" sz="1200" dirty="0" smtClean="0">
                <a:latin typeface="宋体" panose="02010600030101010101" pitchFamily="2" charset="-122"/>
              </a:rPr>
              <a:t>（</a:t>
            </a:r>
            <a:r>
              <a:rPr lang="en-US" altLang="zh-CN" sz="1200" dirty="0" smtClean="0">
                <a:latin typeface="宋体" panose="02010600030101010101" pitchFamily="2" charset="-122"/>
              </a:rPr>
              <a:t>160−30−70</a:t>
            </a:r>
            <a:r>
              <a:rPr lang="zh-CN" altLang="en-US" sz="1200" dirty="0" smtClean="0">
                <a:latin typeface="宋体" panose="02010600030101010101" pitchFamily="2" charset="-122"/>
              </a:rPr>
              <a:t>）万吨，这样最高需求为</a:t>
            </a:r>
            <a:r>
              <a:rPr lang="en-US" altLang="zh-CN" sz="1200" dirty="0" smtClean="0">
                <a:latin typeface="宋体" panose="02010600030101010101" pitchFamily="2" charset="-122"/>
              </a:rPr>
              <a:t>210</a:t>
            </a:r>
            <a:r>
              <a:rPr lang="zh-CN" altLang="en-US" sz="1200" dirty="0" smtClean="0">
                <a:latin typeface="宋体" panose="02010600030101010101" pitchFamily="2" charset="-122"/>
              </a:rPr>
              <a:t>（</a:t>
            </a:r>
            <a:r>
              <a:rPr lang="en-US" altLang="zh-CN" sz="1200" dirty="0" smtClean="0">
                <a:latin typeface="宋体" panose="02010600030101010101" pitchFamily="2" charset="-122"/>
              </a:rPr>
              <a:t>50+70+30+60</a:t>
            </a:r>
            <a:r>
              <a:rPr lang="zh-CN" altLang="en-US" sz="1200" dirty="0" smtClean="0">
                <a:latin typeface="宋体" panose="02010600030101010101" pitchFamily="2" charset="-122"/>
              </a:rPr>
              <a:t>）万吨，大于产量。为了求得平衡，在产销平衡表中增加一个假想的化肥厂</a:t>
            </a:r>
            <a:r>
              <a:rPr lang="en-US" altLang="zh-CN" sz="1200" dirty="0" smtClean="0">
                <a:latin typeface="宋体" panose="02010600030101010101" pitchFamily="2" charset="-122"/>
              </a:rPr>
              <a:t>D</a:t>
            </a:r>
            <a:r>
              <a:rPr lang="zh-CN" altLang="en-US" sz="1200" dirty="0" smtClean="0">
                <a:latin typeface="宋体" panose="02010600030101010101" pitchFamily="2" charset="-122"/>
              </a:rPr>
              <a:t>，其年产量为</a:t>
            </a:r>
            <a:r>
              <a:rPr lang="en-US" altLang="zh-CN" sz="1200" dirty="0" smtClean="0">
                <a:latin typeface="宋体" panose="02010600030101010101" pitchFamily="2" charset="-122"/>
              </a:rPr>
              <a:t>50</a:t>
            </a:r>
            <a:r>
              <a:rPr lang="zh-CN" altLang="en-US" sz="1200" dirty="0" smtClean="0">
                <a:latin typeface="宋体" panose="02010600030101010101" pitchFamily="2" charset="-122"/>
              </a:rPr>
              <a:t>万吨。</a:t>
            </a:r>
            <a:endParaRPr lang="zh-CN" altLang="en-US" sz="1200" dirty="0" smtClean="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57</a:t>
            </a:fld>
            <a:endParaRPr lang="zh-CN" altLang="en-US"/>
          </a:p>
        </p:txBody>
      </p:sp>
    </p:spTree>
    <p:extLst>
      <p:ext uri="{BB962C8B-B14F-4D97-AF65-F5344CB8AC3E}">
        <p14:creationId xmlns:p14="http://schemas.microsoft.com/office/powerpoint/2010/main" val="27197313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panose="02010600030101010101" pitchFamily="2" charset="-122"/>
              </a:rPr>
              <a:t>写出这个问题的产销平衡表和单位运价表：</a:t>
            </a:r>
            <a:r>
              <a:rPr lang="zh-CN" altLang="en-US" sz="1200" b="1" dirty="0" smtClean="0">
                <a:solidFill>
                  <a:srgbClr val="FFC000"/>
                </a:solidFill>
                <a:latin typeface="宋体" panose="02010600030101010101" pitchFamily="2" charset="-122"/>
              </a:rPr>
              <a:t>由于各地区的需要量包含两部分，如地区</a:t>
            </a:r>
            <a:r>
              <a:rPr lang="en-US" altLang="zh-CN" sz="1200" b="1" dirty="0" smtClean="0">
                <a:solidFill>
                  <a:srgbClr val="FFC000"/>
                </a:solidFill>
                <a:latin typeface="宋体" panose="02010600030101010101" pitchFamily="2" charset="-122"/>
              </a:rPr>
              <a:t>Ⅰ</a:t>
            </a:r>
            <a:r>
              <a:rPr lang="zh-CN" altLang="en-US" sz="1200" b="1" dirty="0" smtClean="0">
                <a:solidFill>
                  <a:srgbClr val="FFC000"/>
                </a:solidFill>
                <a:latin typeface="宋体" panose="02010600030101010101" pitchFamily="2" charset="-122"/>
              </a:rPr>
              <a:t>，其中</a:t>
            </a:r>
            <a:r>
              <a:rPr lang="en-US" altLang="zh-CN" sz="1200" b="1" dirty="0" smtClean="0">
                <a:solidFill>
                  <a:srgbClr val="FFC000"/>
                </a:solidFill>
                <a:latin typeface="宋体" panose="02010600030101010101" pitchFamily="2" charset="-122"/>
              </a:rPr>
              <a:t>30</a:t>
            </a:r>
            <a:r>
              <a:rPr lang="zh-CN" altLang="en-US" sz="1200" b="1" dirty="0" smtClean="0">
                <a:solidFill>
                  <a:srgbClr val="FFC000"/>
                </a:solidFill>
                <a:latin typeface="宋体" panose="02010600030101010101" pitchFamily="2" charset="-122"/>
              </a:rPr>
              <a:t>万吨是最低需求，故不能由假想化肥厂</a:t>
            </a:r>
            <a:r>
              <a:rPr lang="en-US" altLang="zh-CN" sz="1200" b="1" dirty="0" smtClean="0">
                <a:solidFill>
                  <a:srgbClr val="FFC000"/>
                </a:solidFill>
                <a:latin typeface="宋体" panose="02010600030101010101" pitchFamily="2" charset="-122"/>
              </a:rPr>
              <a:t>D</a:t>
            </a:r>
            <a:r>
              <a:rPr lang="zh-CN" altLang="en-US" sz="1200" b="1" dirty="0" smtClean="0">
                <a:solidFill>
                  <a:srgbClr val="FFC000"/>
                </a:solidFill>
                <a:latin typeface="宋体" panose="02010600030101010101" pitchFamily="2" charset="-122"/>
              </a:rPr>
              <a:t>供给，令相应运价为</a:t>
            </a:r>
            <a:r>
              <a:rPr lang="en-US" altLang="zh-CN" sz="1200" b="1" dirty="0" smtClean="0">
                <a:solidFill>
                  <a:srgbClr val="FFC000"/>
                </a:solidFill>
                <a:latin typeface="宋体" panose="02010600030101010101" pitchFamily="2" charset="-122"/>
              </a:rPr>
              <a:t>M(</a:t>
            </a:r>
            <a:r>
              <a:rPr lang="zh-CN" altLang="en-US" sz="1200" b="1" dirty="0" smtClean="0">
                <a:solidFill>
                  <a:srgbClr val="FFC000"/>
                </a:solidFill>
                <a:latin typeface="宋体" panose="02010600030101010101" pitchFamily="2" charset="-122"/>
              </a:rPr>
              <a:t>任意大正数</a:t>
            </a:r>
            <a:r>
              <a:rPr lang="en-US" altLang="zh-CN" sz="1200" b="1" dirty="0" smtClean="0">
                <a:solidFill>
                  <a:srgbClr val="FFC000"/>
                </a:solidFill>
                <a:latin typeface="宋体" panose="02010600030101010101" pitchFamily="2" charset="-122"/>
              </a:rPr>
              <a:t>)</a:t>
            </a:r>
            <a:r>
              <a:rPr lang="zh-CN" altLang="en-US" sz="1200" b="1" dirty="0" smtClean="0">
                <a:solidFill>
                  <a:srgbClr val="FFC000"/>
                </a:solidFill>
                <a:latin typeface="宋体" panose="02010600030101010101" pitchFamily="2" charset="-122"/>
              </a:rPr>
              <a:t>，而另一部分</a:t>
            </a:r>
            <a:r>
              <a:rPr lang="en-US" altLang="zh-CN" sz="1200" b="1" dirty="0" smtClean="0">
                <a:solidFill>
                  <a:srgbClr val="FFC000"/>
                </a:solidFill>
                <a:latin typeface="宋体" panose="02010600030101010101" pitchFamily="2" charset="-122"/>
              </a:rPr>
              <a:t>20</a:t>
            </a:r>
            <a:r>
              <a:rPr lang="zh-CN" altLang="en-US" sz="1200" b="1" dirty="0" smtClean="0">
                <a:solidFill>
                  <a:srgbClr val="FFC000"/>
                </a:solidFill>
                <a:latin typeface="宋体" panose="02010600030101010101" pitchFamily="2" charset="-122"/>
              </a:rPr>
              <a:t>万吨满足或不满足均可以，因此可以由假想化肥厂</a:t>
            </a:r>
            <a:r>
              <a:rPr lang="en-US" altLang="zh-CN" sz="1200" b="1" dirty="0" smtClean="0">
                <a:solidFill>
                  <a:srgbClr val="FFC000"/>
                </a:solidFill>
                <a:latin typeface="宋体" panose="02010600030101010101" pitchFamily="2" charset="-122"/>
              </a:rPr>
              <a:t>D</a:t>
            </a:r>
            <a:r>
              <a:rPr lang="zh-CN" altLang="en-US" sz="1200" b="1" dirty="0" smtClean="0">
                <a:solidFill>
                  <a:srgbClr val="FFC000"/>
                </a:solidFill>
                <a:latin typeface="宋体" panose="02010600030101010101" pitchFamily="2" charset="-122"/>
              </a:rPr>
              <a:t>供给，按前面讲的，令相应运价为</a:t>
            </a:r>
            <a:r>
              <a:rPr lang="en-US" altLang="zh-CN" sz="1200" b="1" dirty="0" smtClean="0">
                <a:solidFill>
                  <a:srgbClr val="FFC000"/>
                </a:solidFill>
                <a:latin typeface="宋体" panose="02010600030101010101" pitchFamily="2" charset="-122"/>
              </a:rPr>
              <a:t>0</a:t>
            </a:r>
            <a:r>
              <a:rPr lang="zh-CN" altLang="en-US" sz="1200" b="1" dirty="0" smtClean="0">
                <a:solidFill>
                  <a:srgbClr val="FFC000"/>
                </a:solidFill>
                <a:latin typeface="宋体" panose="02010600030101010101" pitchFamily="2" charset="-122"/>
              </a:rPr>
              <a:t>。</a:t>
            </a:r>
            <a:r>
              <a:rPr lang="zh-CN" altLang="en-US" sz="1200" dirty="0" smtClean="0">
                <a:latin typeface="宋体" panose="02010600030101010101" pitchFamily="2" charset="-122"/>
              </a:rPr>
              <a:t>对凡是需求分两种情况的地区，实际上可按照两个地区看待。</a:t>
            </a:r>
            <a:endParaRPr lang="en-US" altLang="zh-CN" sz="1200" dirty="0" smtClean="0">
              <a:latin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宋体" panose="02010600030101010101" pitchFamily="2" charset="-122"/>
              </a:rPr>
              <a:t>M</a:t>
            </a:r>
            <a:r>
              <a:rPr lang="zh-CN" altLang="en-US" sz="1200" dirty="0" smtClean="0">
                <a:latin typeface="宋体" panose="02010600030101010101" pitchFamily="2" charset="-122"/>
              </a:rPr>
              <a:t>：绝对不发生的事（如果这个位置有运量，那么不可能达到最小运费，所以保证了这个位置没运量）</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58</a:t>
            </a:fld>
            <a:endParaRPr lang="zh-CN" altLang="en-US"/>
          </a:p>
        </p:txBody>
      </p:sp>
    </p:spTree>
    <p:extLst>
      <p:ext uri="{BB962C8B-B14F-4D97-AF65-F5344CB8AC3E}">
        <p14:creationId xmlns:p14="http://schemas.microsoft.com/office/powerpoint/2010/main" val="264284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MxN</a:t>
            </a:r>
            <a:r>
              <a:rPr lang="zh-CN" altLang="en-US" dirty="0" smtClean="0"/>
              <a:t>个变量</a:t>
            </a:r>
            <a:endParaRPr lang="en-US" altLang="zh-CN" dirty="0" smtClean="0"/>
          </a:p>
          <a:p>
            <a:r>
              <a:rPr lang="en-US" altLang="zh-CN" dirty="0" smtClean="0"/>
              <a:t>M+N</a:t>
            </a:r>
            <a:r>
              <a:rPr lang="zh-CN" altLang="en-US" dirty="0" smtClean="0"/>
              <a:t>个约束方程</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5</a:t>
            </a:fld>
            <a:endParaRPr lang="zh-CN" altLang="en-US"/>
          </a:p>
        </p:txBody>
      </p:sp>
    </p:spTree>
    <p:extLst>
      <p:ext uri="{BB962C8B-B14F-4D97-AF65-F5344CB8AC3E}">
        <p14:creationId xmlns:p14="http://schemas.microsoft.com/office/powerpoint/2010/main" val="8280063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59</a:t>
            </a:fld>
            <a:endParaRPr lang="zh-CN" altLang="en-US"/>
          </a:p>
        </p:txBody>
      </p:sp>
    </p:spTree>
    <p:extLst>
      <p:ext uri="{BB962C8B-B14F-4D97-AF65-F5344CB8AC3E}">
        <p14:creationId xmlns:p14="http://schemas.microsoft.com/office/powerpoint/2010/main" val="4108139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上述系数矩阵中对应于变量</a:t>
            </a:r>
            <a:r>
              <a:rPr lang="en-US" altLang="zh-CN" dirty="0" smtClean="0">
                <a:sym typeface="Arial" panose="020B0604020202020204" pitchFamily="34" charset="0"/>
              </a:rPr>
              <a:t>xij</a:t>
            </a:r>
            <a:r>
              <a:rPr lang="zh-CN" altLang="en-US" dirty="0" smtClean="0">
                <a:sym typeface="Arial" panose="020B0604020202020204" pitchFamily="34" charset="0"/>
              </a:rPr>
              <a:t>的</a:t>
            </a:r>
            <a:r>
              <a:rPr lang="zh-CN" altLang="en-US" dirty="0" smtClean="0"/>
              <a:t>系数向量</a:t>
            </a:r>
            <a:r>
              <a:rPr lang="en-US" altLang="zh-CN" dirty="0" err="1" smtClean="0"/>
              <a:t>Pij</a:t>
            </a:r>
            <a:r>
              <a:rPr lang="zh-CN" altLang="en-US" dirty="0" smtClean="0"/>
              <a:t>，其分量中除第</a:t>
            </a:r>
            <a:r>
              <a:rPr lang="en-US" altLang="zh-CN" dirty="0" err="1" smtClean="0"/>
              <a:t>i</a:t>
            </a:r>
            <a:r>
              <a:rPr lang="zh-CN" altLang="en-US" dirty="0" smtClean="0"/>
              <a:t>个和第</a:t>
            </a:r>
            <a:r>
              <a:rPr lang="en-US" altLang="zh-CN" dirty="0" err="1" smtClean="0"/>
              <a:t>m+j</a:t>
            </a:r>
            <a:r>
              <a:rPr lang="zh-CN" altLang="en-US" dirty="0" smtClean="0"/>
              <a:t>个为</a:t>
            </a:r>
            <a:r>
              <a:rPr lang="en-US" altLang="zh-CN" dirty="0" smtClean="0"/>
              <a:t>1</a:t>
            </a:r>
            <a:r>
              <a:rPr lang="zh-CN" altLang="en-US" dirty="0" smtClean="0"/>
              <a:t>外，其余的元素都为</a:t>
            </a:r>
            <a:r>
              <a:rPr lang="en-US" altLang="zh-CN" dirty="0" smtClean="0"/>
              <a:t>0</a:t>
            </a:r>
          </a:p>
          <a:p>
            <a:pPr eaLnBrk="1" hangingPunct="1">
              <a:spcBef>
                <a:spcPct val="0"/>
              </a:spcBef>
            </a:pPr>
            <a:r>
              <a:rPr lang="zh-CN" altLang="en-US" dirty="0" smtClean="0"/>
              <a:t>方程共</a:t>
            </a:r>
            <a:r>
              <a:rPr lang="en-US" altLang="zh-CN" dirty="0" err="1" smtClean="0"/>
              <a:t>m+n</a:t>
            </a:r>
            <a:r>
              <a:rPr lang="zh-CN" altLang="en-US" dirty="0" smtClean="0"/>
              <a:t>个，对于产销平衡的运输问题当确定其中的</a:t>
            </a:r>
            <a:r>
              <a:rPr lang="en-US" altLang="zh-CN" dirty="0" err="1" smtClean="0"/>
              <a:t>m+n</a:t>
            </a:r>
            <a:r>
              <a:rPr lang="zh-CN" altLang="en-US" dirty="0" smtClean="0"/>
              <a:t>−</a:t>
            </a:r>
            <a:r>
              <a:rPr lang="en-US" altLang="zh-CN" dirty="0" smtClean="0"/>
              <a:t>1</a:t>
            </a:r>
            <a:r>
              <a:rPr lang="zh-CN" altLang="en-US" dirty="0" smtClean="0"/>
              <a:t>个方程后，剩下的一个方程也就确定了。因而，</a:t>
            </a:r>
            <a:r>
              <a:rPr lang="zh-CN" altLang="en-US" b="1" dirty="0" smtClean="0"/>
              <a:t>最多</a:t>
            </a:r>
            <a:r>
              <a:rPr lang="zh-CN" altLang="en-US" dirty="0" smtClean="0"/>
              <a:t>只有</a:t>
            </a:r>
            <a:r>
              <a:rPr lang="en-US" altLang="zh-CN" dirty="0" smtClean="0"/>
              <a:t>m+n−1</a:t>
            </a:r>
            <a:r>
              <a:rPr lang="zh-CN" altLang="en-US" dirty="0" smtClean="0"/>
              <a:t>个独立约束方程，秩</a:t>
            </a:r>
            <a:r>
              <a:rPr lang="zh-CN" altLang="en-US" b="1" dirty="0" smtClean="0"/>
              <a:t>最多</a:t>
            </a:r>
            <a:r>
              <a:rPr lang="zh-CN" altLang="en-US" dirty="0" smtClean="0"/>
              <a:t>为</a:t>
            </a:r>
            <a:r>
              <a:rPr lang="en-US" altLang="zh-CN" dirty="0" smtClean="0"/>
              <a:t>m+n−1</a:t>
            </a:r>
            <a:r>
              <a:rPr lang="zh-CN" altLang="en-US" dirty="0" smtClean="0"/>
              <a:t>，因此产销平衡运输问题的基变量共有</a:t>
            </a:r>
            <a:r>
              <a:rPr lang="en-US" altLang="zh-CN" dirty="0" smtClean="0"/>
              <a:t>m+n−1</a:t>
            </a:r>
            <a:r>
              <a:rPr lang="zh-CN" altLang="en-US" dirty="0" smtClean="0"/>
              <a:t>个。</a:t>
            </a:r>
            <a:endParaRPr lang="en-US" altLang="zh-CN" dirty="0" smtClean="0"/>
          </a:p>
          <a:p>
            <a:pPr eaLnBrk="1" hangingPunct="1">
              <a:spcBef>
                <a:spcPct val="0"/>
              </a:spcBef>
            </a:pPr>
            <a:endParaRPr lang="en-US" altLang="zh-CN" dirty="0" smtClean="0"/>
          </a:p>
          <a:p>
            <a:r>
              <a:rPr lang="zh-CN" altLang="en-US" sz="1200" kern="1200" dirty="0" smtClean="0">
                <a:solidFill>
                  <a:schemeClr val="tx1"/>
                </a:solidFill>
                <a:effectLst/>
                <a:latin typeface="+mn-lt"/>
                <a:ea typeface="+mn-ea"/>
                <a:cs typeface="+mn-cs"/>
              </a:rPr>
              <a:t>对偶问题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不运有多少价值：</a:t>
            </a:r>
            <a:r>
              <a:rPr lang="zh-CN" altLang="zh-CN" sz="1200" kern="1200" dirty="0" smtClean="0">
                <a:solidFill>
                  <a:schemeClr val="tx1"/>
                </a:solidFill>
                <a:effectLst/>
                <a:latin typeface="+mn-lt"/>
                <a:ea typeface="+mn-ea"/>
                <a:cs typeface="+mn-cs"/>
              </a:rPr>
              <a:t>位势变量</a:t>
            </a:r>
            <a:r>
              <a:rPr lang="zh-CN" altLang="zh-CN" sz="1200" b="1" kern="1200" dirty="0" smtClean="0">
                <a:solidFill>
                  <a:schemeClr val="tx1"/>
                </a:solidFill>
                <a:effectLst/>
                <a:latin typeface="+mn-lt"/>
                <a:ea typeface="+mn-ea"/>
                <a:cs typeface="+mn-cs"/>
              </a:rPr>
              <a:t>（价的概念）</a:t>
            </a:r>
            <a:r>
              <a:rPr lang="zh-CN" altLang="zh-CN" sz="1200" kern="1200" dirty="0" smtClean="0">
                <a:solidFill>
                  <a:schemeClr val="tx1"/>
                </a:solidFill>
                <a:effectLst/>
                <a:latin typeface="+mn-lt"/>
                <a:ea typeface="+mn-ea"/>
                <a:cs typeface="+mn-cs"/>
              </a:rPr>
              <a:t>：Ui就是该产品在产地i的销售价格</a:t>
            </a:r>
            <a:r>
              <a:rPr lang="zh-CN" altLang="en-US" sz="1200" kern="1200" dirty="0" smtClean="0">
                <a:solidFill>
                  <a:schemeClr val="tx1"/>
                </a:solidFill>
                <a:effectLst/>
                <a:latin typeface="+mn-lt"/>
                <a:ea typeface="+mn-ea"/>
                <a:cs typeface="+mn-cs"/>
              </a:rPr>
              <a:t>（出厂价），</a:t>
            </a:r>
            <a:r>
              <a:rPr lang="zh-CN" altLang="zh-CN" sz="1200" kern="1200" dirty="0" smtClean="0">
                <a:solidFill>
                  <a:schemeClr val="tx1"/>
                </a:solidFill>
                <a:effectLst/>
                <a:latin typeface="+mn-lt"/>
                <a:ea typeface="+mn-ea"/>
                <a:cs typeface="+mn-cs"/>
              </a:rPr>
              <a:t>Vj就是该产品在销地j的销售价格</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原问题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怎么运费用最小：</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是</a:t>
            </a:r>
            <a:r>
              <a:rPr lang="zh-CN" altLang="en-US" sz="1200" b="1" kern="1200" dirty="0" smtClean="0">
                <a:solidFill>
                  <a:schemeClr val="tx1"/>
                </a:solidFill>
                <a:effectLst/>
                <a:latin typeface="+mn-lt"/>
                <a:ea typeface="+mn-ea"/>
                <a:cs typeface="+mn-cs"/>
              </a:rPr>
              <a:t>量的概念</a:t>
            </a:r>
            <a:endParaRPr lang="zh-CN" altLang="zh-CN" sz="1200" b="1" kern="1200" dirty="0" smtClean="0">
              <a:solidFill>
                <a:schemeClr val="tx1"/>
              </a:solidFill>
              <a:effectLst/>
              <a:latin typeface="+mn-lt"/>
              <a:ea typeface="+mn-ea"/>
              <a:cs typeface="+mn-cs"/>
            </a:endParaRPr>
          </a:p>
          <a:p>
            <a:pPr eaLnBrk="1" hangingPunct="1">
              <a:spcBef>
                <a:spcPct val="0"/>
              </a:spcBef>
            </a:pPr>
            <a:endParaRPr lang="zh-CN" altLang="en-US" dirty="0" smtClean="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6</a:t>
            </a:fld>
            <a:endParaRPr lang="zh-CN" altLang="en-US"/>
          </a:p>
        </p:txBody>
      </p:sp>
    </p:spTree>
    <p:extLst>
      <p:ext uri="{BB962C8B-B14F-4D97-AF65-F5344CB8AC3E}">
        <p14:creationId xmlns:p14="http://schemas.microsoft.com/office/powerpoint/2010/main" val="2211798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a:t>
            </a:r>
            <a:r>
              <a:rPr lang="en-US" altLang="zh-CN" dirty="0" smtClean="0"/>
              <a:t>0.</a:t>
            </a:r>
            <a:r>
              <a:rPr lang="zh-CN" altLang="en-US" dirty="0" smtClean="0"/>
              <a:t>列出产销平衡表</a:t>
            </a:r>
            <a:endParaRPr lang="en-US" altLang="zh-CN" dirty="0" smtClean="0"/>
          </a:p>
          <a:p>
            <a:r>
              <a:rPr lang="zh-CN" altLang="en-US" dirty="0" smtClean="0"/>
              <a:t>线性规划单纯形法：</a:t>
            </a:r>
            <a:r>
              <a:rPr lang="en-US" altLang="zh-CN" dirty="0" err="1" smtClean="0"/>
              <a:t>mn</a:t>
            </a:r>
            <a:r>
              <a:rPr lang="en-US" altLang="zh-CN" dirty="0" smtClean="0"/>
              <a:t>=12</a:t>
            </a:r>
            <a:r>
              <a:rPr lang="zh-CN" altLang="en-US" dirty="0" smtClean="0"/>
              <a:t>列，</a:t>
            </a:r>
            <a:r>
              <a:rPr lang="en-US" altLang="zh-CN" dirty="0" smtClean="0"/>
              <a:t>m+n−1=6</a:t>
            </a:r>
            <a:r>
              <a:rPr lang="zh-CN" altLang="en-US" dirty="0" smtClean="0"/>
              <a:t>行，用更简单的办法求解，本质还是单纯形法</a:t>
            </a:r>
            <a:endParaRPr lang="en-US" altLang="zh-CN" dirty="0" smtClean="0"/>
          </a:p>
          <a:p>
            <a:r>
              <a:rPr lang="zh-CN" altLang="en-US" dirty="0" smtClean="0"/>
              <a:t>表上作业法：用表格来表达，完成计算</a:t>
            </a:r>
            <a:endParaRPr lang="en-US" altLang="zh-CN" dirty="0" smtClean="0"/>
          </a:p>
          <a:p>
            <a:r>
              <a:rPr lang="en-US" altLang="zh-CN" dirty="0" smtClean="0"/>
              <a:t>1.</a:t>
            </a:r>
            <a:r>
              <a:rPr lang="zh-CN" altLang="en-US" dirty="0" smtClean="0"/>
              <a:t>填表，数字</a:t>
            </a:r>
            <a:r>
              <a:rPr lang="en-US" altLang="zh-CN" dirty="0" smtClean="0"/>
              <a:t>——</a:t>
            </a:r>
            <a:r>
              <a:rPr lang="zh-CN" altLang="en-US" dirty="0" smtClean="0"/>
              <a:t>基可行解（</a:t>
            </a:r>
            <a:r>
              <a:rPr lang="en-US" altLang="zh-CN" dirty="0" smtClean="0"/>
              <a:t>6</a:t>
            </a:r>
            <a:r>
              <a:rPr lang="zh-CN" altLang="en-US" dirty="0" smtClean="0"/>
              <a:t>个数字），空格</a:t>
            </a:r>
            <a:r>
              <a:rPr lang="en-US" altLang="zh-CN" dirty="0" smtClean="0"/>
              <a:t>——</a:t>
            </a:r>
            <a:r>
              <a:rPr lang="zh-CN" altLang="en-US" dirty="0" smtClean="0"/>
              <a:t>填</a:t>
            </a:r>
            <a:r>
              <a:rPr lang="en-US" altLang="zh-CN" dirty="0" smtClean="0"/>
              <a:t>0</a:t>
            </a:r>
            <a:r>
              <a:rPr lang="zh-CN" altLang="en-US" dirty="0" smtClean="0"/>
              <a:t>，非基变量</a:t>
            </a:r>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10</a:t>
            </a:fld>
            <a:endParaRPr lang="zh-CN" altLang="en-US"/>
          </a:p>
        </p:txBody>
      </p:sp>
    </p:spTree>
    <p:extLst>
      <p:ext uri="{BB962C8B-B14F-4D97-AF65-F5344CB8AC3E}">
        <p14:creationId xmlns:p14="http://schemas.microsoft.com/office/powerpoint/2010/main" val="1991241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12</a:t>
            </a:fld>
            <a:endParaRPr lang="zh-CN" altLang="en-US"/>
          </a:p>
        </p:txBody>
      </p:sp>
    </p:spTree>
    <p:extLst>
      <p:ext uri="{BB962C8B-B14F-4D97-AF65-F5344CB8AC3E}">
        <p14:creationId xmlns:p14="http://schemas.microsoft.com/office/powerpoint/2010/main" val="497839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13</a:t>
            </a:fld>
            <a:endParaRPr lang="zh-CN" altLang="en-US"/>
          </a:p>
        </p:txBody>
      </p:sp>
    </p:spTree>
    <p:extLst>
      <p:ext uri="{BB962C8B-B14F-4D97-AF65-F5344CB8AC3E}">
        <p14:creationId xmlns:p14="http://schemas.microsoft.com/office/powerpoint/2010/main" val="1199253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4B47E8-7502-4327-B48E-1E5F8D648311}" type="slidenum">
              <a:rPr lang="zh-CN" altLang="en-US" smtClean="0"/>
              <a:pPr/>
              <a:t>14</a:t>
            </a:fld>
            <a:endParaRPr lang="zh-CN" altLang="en-US"/>
          </a:p>
        </p:txBody>
      </p:sp>
    </p:spTree>
    <p:extLst>
      <p:ext uri="{BB962C8B-B14F-4D97-AF65-F5344CB8AC3E}">
        <p14:creationId xmlns:p14="http://schemas.microsoft.com/office/powerpoint/2010/main" val="3712866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7681913" cy="4029830"/>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5120" r="1721"/>
          <a:stretch/>
        </p:blipFill>
        <p:spPr>
          <a:xfrm>
            <a:off x="5413806" y="1258406"/>
            <a:ext cx="910118" cy="902627"/>
          </a:xfrm>
          <a:prstGeom prst="ellipse">
            <a:avLst/>
          </a:prstGeom>
          <a:blipFill>
            <a:blip r:embed="rId3" cstate="print"/>
            <a:stretch>
              <a:fillRect/>
            </a:stretch>
          </a:blipFill>
          <a:ln w="57150">
            <a:solidFill>
              <a:schemeClr val="bg1"/>
            </a:solidFill>
          </a:ln>
          <a:effectLst>
            <a:outerShdw blurRad="50800" dist="38100" dir="2700000" algn="tl" rotWithShape="0">
              <a:prstClr val="black">
                <a:alpha val="40000"/>
              </a:prstClr>
            </a:outerShdw>
          </a:effectLst>
        </p:spPr>
      </p:pic>
      <p:pic>
        <p:nvPicPr>
          <p:cNvPr id="3" name="图片 2"/>
          <p:cNvPicPr>
            <a:picLocks noChangeAspect="1"/>
          </p:cNvPicPr>
          <p:nvPr userDrawn="1"/>
        </p:nvPicPr>
        <p:blipFill rotWithShape="1">
          <a:blip r:embed="rId4" cstate="print">
            <a:extLst>
              <a:ext uri="{28A0092B-C50C-407E-A947-70E740481C1C}">
                <a14:useLocalDpi xmlns:a14="http://schemas.microsoft.com/office/drawing/2010/main" val="0"/>
              </a:ext>
            </a:extLst>
          </a:blip>
          <a:srcRect l="27323" r="5770"/>
          <a:stretch/>
        </p:blipFill>
        <p:spPr>
          <a:xfrm>
            <a:off x="4990346" y="2586492"/>
            <a:ext cx="1154865" cy="1176533"/>
          </a:xfrm>
          <a:prstGeom prst="ellipse">
            <a:avLst/>
          </a:prstGeom>
          <a:blipFill>
            <a:blip r:embed="rId5" cstate="print"/>
            <a:stretch>
              <a:fillRect/>
            </a:stretch>
          </a:blipFill>
          <a:ln w="57150">
            <a:solidFill>
              <a:schemeClr val="bg1"/>
            </a:solidFill>
          </a:ln>
          <a:effectLst>
            <a:outerShdw blurRad="50800" dist="38100" dir="2700000" algn="tl" rotWithShape="0">
              <a:prstClr val="black">
                <a:alpha val="40000"/>
              </a:prstClr>
            </a:outerShdw>
          </a:effectLst>
        </p:spPr>
      </p:pic>
      <p:pic>
        <p:nvPicPr>
          <p:cNvPr id="4" name="图片 3"/>
          <p:cNvPicPr>
            <a:picLocks noChangeAspect="1"/>
          </p:cNvPicPr>
          <p:nvPr userDrawn="1"/>
        </p:nvPicPr>
        <p:blipFill rotWithShape="1">
          <a:blip r:embed="rId6" cstate="print">
            <a:extLst>
              <a:ext uri="{28A0092B-C50C-407E-A947-70E740481C1C}">
                <a14:useLocalDpi xmlns:a14="http://schemas.microsoft.com/office/drawing/2010/main" val="0"/>
              </a:ext>
            </a:extLst>
          </a:blip>
          <a:srcRect l="22758" r="10337"/>
          <a:stretch/>
        </p:blipFill>
        <p:spPr>
          <a:xfrm>
            <a:off x="6194735" y="3499827"/>
            <a:ext cx="729053" cy="742733"/>
          </a:xfrm>
          <a:prstGeom prst="ellipse">
            <a:avLst/>
          </a:prstGeom>
          <a:blipFill>
            <a:blip r:embed="rId7" cstate="print"/>
            <a:stretch>
              <a:fillRect/>
            </a:stretch>
          </a:blipFill>
          <a:ln w="57150">
            <a:solidFill>
              <a:schemeClr val="bg1"/>
            </a:solidFill>
          </a:ln>
          <a:effectLst>
            <a:outerShdw blurRad="50800" dist="38100" dir="2700000" algn="tl" rotWithShape="0">
              <a:prstClr val="black">
                <a:alpha val="40000"/>
              </a:prstClr>
            </a:outerShdw>
          </a:effectLst>
        </p:spPr>
      </p:pic>
      <p:sp>
        <p:nvSpPr>
          <p:cNvPr id="6" name="灯片编号占位符 5"/>
          <p:cNvSpPr>
            <a:spLocks noGrp="1"/>
          </p:cNvSpPr>
          <p:nvPr>
            <p:ph type="sldNum" sz="quarter" idx="4"/>
          </p:nvPr>
        </p:nvSpPr>
        <p:spPr>
          <a:xfrm>
            <a:off x="5720918" y="5339629"/>
            <a:ext cx="1792446" cy="306722"/>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245456AC-3A22-4A9C-94A4-9510EF05C15A}" type="slidenum">
              <a:rPr lang="zh-CN" altLang="en-US" smtClean="0"/>
              <a:pPr/>
              <a:t>‹#›</a:t>
            </a:fld>
            <a:endParaRPr lang="zh-CN" altLang="en-US" dirty="0"/>
          </a:p>
        </p:txBody>
      </p:sp>
      <p:sp>
        <p:nvSpPr>
          <p:cNvPr id="8" name="日期占位符 3"/>
          <p:cNvSpPr>
            <a:spLocks noGrp="1"/>
          </p:cNvSpPr>
          <p:nvPr>
            <p:ph type="dt" sz="half" idx="2"/>
          </p:nvPr>
        </p:nvSpPr>
        <p:spPr>
          <a:xfrm>
            <a:off x="127536" y="5337638"/>
            <a:ext cx="1792446" cy="306722"/>
          </a:xfrm>
          <a:prstGeom prst="rect">
            <a:avLst/>
          </a:prstGeom>
        </p:spPr>
        <p:txBody>
          <a:bodyPr vert="horz" lIns="91440" tIns="45720" rIns="91440" bIns="45720" rtlCol="0" anchor="ctr"/>
          <a:lstStyle>
            <a:lvl1pPr algn="l">
              <a:defRPr sz="1200">
                <a:solidFill>
                  <a:schemeClr val="tx1">
                    <a:tint val="75000"/>
                  </a:schemeClr>
                </a:solidFill>
                <a:latin typeface="微软雅黑" pitchFamily="34" charset="-122"/>
                <a:ea typeface="微软雅黑" pitchFamily="34" charset="-122"/>
              </a:defRPr>
            </a:lvl1pPr>
          </a:lstStyle>
          <a:p>
            <a:endParaRPr lang="zh-CN" altLang="en-US" dirty="0"/>
          </a:p>
        </p:txBody>
      </p:sp>
    </p:spTree>
    <p:extLst>
      <p:ext uri="{BB962C8B-B14F-4D97-AF65-F5344CB8AC3E}">
        <p14:creationId xmlns:p14="http://schemas.microsoft.com/office/powerpoint/2010/main" val="26370197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84098" y="229376"/>
            <a:ext cx="2527296" cy="9761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003414" y="229376"/>
            <a:ext cx="4294403" cy="49168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384098" y="1205552"/>
            <a:ext cx="2527296" cy="394071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7536" y="5337638"/>
            <a:ext cx="1792446" cy="306722"/>
          </a:xfrm>
          <a:prstGeom prst="rect">
            <a:avLst/>
          </a:prstGeom>
        </p:spPr>
        <p:txBody>
          <a:bodyPr/>
          <a:lstStyle/>
          <a:p>
            <a:endParaRPr lang="zh-CN" altLang="en-US"/>
          </a:p>
        </p:txBody>
      </p:sp>
      <p:sp>
        <p:nvSpPr>
          <p:cNvPr id="6" name="页脚占位符 5"/>
          <p:cNvSpPr>
            <a:spLocks noGrp="1"/>
          </p:cNvSpPr>
          <p:nvPr>
            <p:ph type="ftr" sz="quarter" idx="11"/>
          </p:nvPr>
        </p:nvSpPr>
        <p:spPr>
          <a:xfrm>
            <a:off x="2624654" y="5339629"/>
            <a:ext cx="2432606" cy="306722"/>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D7CFEB8A-8F77-4E85-85B4-D81BB3292138}" type="slidenum">
              <a:rPr lang="zh-CN" altLang="en-US" smtClean="0"/>
              <a:pPr/>
              <a:t>‹#›</a:t>
            </a:fld>
            <a:endParaRPr lang="zh-CN" altLang="en-US"/>
          </a:p>
        </p:txBody>
      </p:sp>
    </p:spTree>
    <p:extLst>
      <p:ext uri="{BB962C8B-B14F-4D97-AF65-F5344CB8AC3E}">
        <p14:creationId xmlns:p14="http://schemas.microsoft.com/office/powerpoint/2010/main" val="45551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05709" y="4032727"/>
            <a:ext cx="4609148" cy="47608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505709" y="514761"/>
            <a:ext cx="4609148" cy="34566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505709" y="4508813"/>
            <a:ext cx="4609148" cy="676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7536" y="5337638"/>
            <a:ext cx="1792446" cy="306722"/>
          </a:xfrm>
          <a:prstGeom prst="rect">
            <a:avLst/>
          </a:prstGeom>
        </p:spPr>
        <p:txBody>
          <a:bodyPr/>
          <a:lstStyle/>
          <a:p>
            <a:endParaRPr lang="zh-CN" altLang="en-US"/>
          </a:p>
        </p:txBody>
      </p:sp>
      <p:sp>
        <p:nvSpPr>
          <p:cNvPr id="6" name="页脚占位符 5"/>
          <p:cNvSpPr>
            <a:spLocks noGrp="1"/>
          </p:cNvSpPr>
          <p:nvPr>
            <p:ph type="ftr" sz="quarter" idx="11"/>
          </p:nvPr>
        </p:nvSpPr>
        <p:spPr>
          <a:xfrm>
            <a:off x="2624654" y="5339629"/>
            <a:ext cx="2432606" cy="306722"/>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D7CFEB8A-8F77-4E85-85B4-D81BB3292138}" type="slidenum">
              <a:rPr lang="zh-CN" altLang="en-US" smtClean="0"/>
              <a:pPr/>
              <a:t>‹#›</a:t>
            </a:fld>
            <a:endParaRPr lang="zh-CN" altLang="en-US"/>
          </a:p>
        </p:txBody>
      </p:sp>
    </p:spTree>
    <p:extLst>
      <p:ext uri="{BB962C8B-B14F-4D97-AF65-F5344CB8AC3E}">
        <p14:creationId xmlns:p14="http://schemas.microsoft.com/office/powerpoint/2010/main" val="42784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7536" y="5337638"/>
            <a:ext cx="1792446" cy="306722"/>
          </a:xfrm>
          <a:prstGeom prst="rect">
            <a:avLst/>
          </a:prstGeom>
        </p:spPr>
        <p:txBody>
          <a:bodyPr/>
          <a:lstStyle/>
          <a:p>
            <a:endParaRPr lang="zh-CN" altLang="en-US"/>
          </a:p>
        </p:txBody>
      </p:sp>
      <p:sp>
        <p:nvSpPr>
          <p:cNvPr id="5" name="页脚占位符 4"/>
          <p:cNvSpPr>
            <a:spLocks noGrp="1"/>
          </p:cNvSpPr>
          <p:nvPr>
            <p:ph type="ftr" sz="quarter" idx="11"/>
          </p:nvPr>
        </p:nvSpPr>
        <p:spPr>
          <a:xfrm>
            <a:off x="2624654" y="5339629"/>
            <a:ext cx="2432606" cy="306722"/>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D7CFEB8A-8F77-4E85-85B4-D81BB3292138}" type="slidenum">
              <a:rPr lang="zh-CN" altLang="en-US" smtClean="0"/>
              <a:pPr/>
              <a:t>‹#›</a:t>
            </a:fld>
            <a:endParaRPr lang="zh-CN" altLang="en-US"/>
          </a:p>
        </p:txBody>
      </p:sp>
    </p:spTree>
    <p:extLst>
      <p:ext uri="{BB962C8B-B14F-4D97-AF65-F5344CB8AC3E}">
        <p14:creationId xmlns:p14="http://schemas.microsoft.com/office/powerpoint/2010/main" val="1435812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69387" y="230709"/>
            <a:ext cx="1728430" cy="491555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4096" y="230709"/>
            <a:ext cx="5057259" cy="49155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7536" y="5337638"/>
            <a:ext cx="1792446" cy="306722"/>
          </a:xfrm>
          <a:prstGeom prst="rect">
            <a:avLst/>
          </a:prstGeom>
        </p:spPr>
        <p:txBody>
          <a:bodyPr/>
          <a:lstStyle/>
          <a:p>
            <a:endParaRPr lang="zh-CN" altLang="en-US"/>
          </a:p>
        </p:txBody>
      </p:sp>
      <p:sp>
        <p:nvSpPr>
          <p:cNvPr id="5" name="页脚占位符 4"/>
          <p:cNvSpPr>
            <a:spLocks noGrp="1"/>
          </p:cNvSpPr>
          <p:nvPr>
            <p:ph type="ftr" sz="quarter" idx="11"/>
          </p:nvPr>
        </p:nvSpPr>
        <p:spPr>
          <a:xfrm>
            <a:off x="2624654" y="5339629"/>
            <a:ext cx="2432606" cy="306722"/>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D7CFEB8A-8F77-4E85-85B4-D81BB3292138}" type="slidenum">
              <a:rPr lang="zh-CN" altLang="en-US" smtClean="0"/>
              <a:pPr/>
              <a:t>‹#›</a:t>
            </a:fld>
            <a:endParaRPr lang="zh-CN" altLang="en-US"/>
          </a:p>
        </p:txBody>
      </p:sp>
    </p:spTree>
    <p:extLst>
      <p:ext uri="{BB962C8B-B14F-4D97-AF65-F5344CB8AC3E}">
        <p14:creationId xmlns:p14="http://schemas.microsoft.com/office/powerpoint/2010/main" val="1198476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3397" y="576104"/>
            <a:ext cx="7175120" cy="96017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6064" y="1664300"/>
            <a:ext cx="3523544" cy="326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907640" y="1664300"/>
            <a:ext cx="3523544" cy="326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253397" y="5056911"/>
            <a:ext cx="1923146" cy="400072"/>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2624654" y="5056911"/>
            <a:ext cx="2432606" cy="400072"/>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5505371" y="5056911"/>
            <a:ext cx="1923146" cy="400072"/>
          </a:xfrm>
        </p:spPr>
        <p:txBody>
          <a:bodyPr/>
          <a:lstStyle>
            <a:lvl1pPr>
              <a:defRPr/>
            </a:lvl1pPr>
          </a:lstStyle>
          <a:p>
            <a:fld id="{C582252B-2BC1-46D3-A12E-2EB11AEA149B}" type="slidenum">
              <a:rPr lang="zh-CN" altLang="en-US"/>
              <a:pPr/>
              <a:t>‹#›</a:t>
            </a:fld>
            <a:endParaRPr lang="en-US" altLang="zh-CN"/>
          </a:p>
        </p:txBody>
      </p:sp>
    </p:spTree>
    <p:extLst>
      <p:ext uri="{BB962C8B-B14F-4D97-AF65-F5344CB8AC3E}">
        <p14:creationId xmlns:p14="http://schemas.microsoft.com/office/powerpoint/2010/main" val="1521419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3397" y="576104"/>
            <a:ext cx="7175120" cy="96017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6064" y="1664300"/>
            <a:ext cx="7175120" cy="3264588"/>
          </a:xfrm>
        </p:spPr>
        <p:txBody>
          <a:bodyPr/>
          <a:lstStyle/>
          <a:p>
            <a:endParaRPr lang="zh-CN" altLang="en-US"/>
          </a:p>
        </p:txBody>
      </p:sp>
      <p:sp>
        <p:nvSpPr>
          <p:cNvPr id="4" name="日期占位符 3"/>
          <p:cNvSpPr>
            <a:spLocks noGrp="1"/>
          </p:cNvSpPr>
          <p:nvPr>
            <p:ph type="dt" sz="half" idx="10"/>
          </p:nvPr>
        </p:nvSpPr>
        <p:spPr>
          <a:xfrm>
            <a:off x="253397" y="5056911"/>
            <a:ext cx="1923146" cy="400072"/>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2624654" y="5056911"/>
            <a:ext cx="2432606" cy="400072"/>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5505371" y="5056911"/>
            <a:ext cx="1923146" cy="400072"/>
          </a:xfrm>
        </p:spPr>
        <p:txBody>
          <a:bodyPr/>
          <a:lstStyle>
            <a:lvl1pPr>
              <a:defRPr/>
            </a:lvl1pPr>
          </a:lstStyle>
          <a:p>
            <a:fld id="{23696809-A3F1-4622-A4FE-BE75B59EE344}" type="slidenum">
              <a:rPr lang="zh-CN" altLang="en-US"/>
              <a:pPr/>
              <a:t>‹#›</a:t>
            </a:fld>
            <a:endParaRPr lang="en-US" altLang="zh-CN"/>
          </a:p>
        </p:txBody>
      </p:sp>
    </p:spTree>
    <p:extLst>
      <p:ext uri="{BB962C8B-B14F-4D97-AF65-F5344CB8AC3E}">
        <p14:creationId xmlns:p14="http://schemas.microsoft.com/office/powerpoint/2010/main" val="259872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fld id="{D7CFEB8A-8F77-4E85-85B4-D81BB3292138}" type="slidenum">
              <a:rPr lang="zh-CN" altLang="en-US" smtClean="0"/>
              <a:pPr/>
              <a:t>‹#›</a:t>
            </a:fld>
            <a:endParaRPr lang="zh-CN" altLang="en-US"/>
          </a:p>
        </p:txBody>
      </p:sp>
      <p:sp>
        <p:nvSpPr>
          <p:cNvPr id="7" name="矩形 6"/>
          <p:cNvSpPr/>
          <p:nvPr userDrawn="1"/>
        </p:nvSpPr>
        <p:spPr>
          <a:xfrm>
            <a:off x="1" y="0"/>
            <a:ext cx="240556" cy="720280"/>
          </a:xfrm>
          <a:prstGeom prst="rect">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84836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p:cNvSpPr/>
          <p:nvPr userDrawn="1"/>
        </p:nvSpPr>
        <p:spPr>
          <a:xfrm>
            <a:off x="0" y="5256782"/>
            <a:ext cx="7681913" cy="504255"/>
          </a:xfrm>
          <a:prstGeom prst="rect">
            <a:avLst/>
          </a:prstGeom>
          <a:solidFill>
            <a:srgbClr val="00B0F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userDrawn="1"/>
        </p:nvSpPr>
        <p:spPr>
          <a:xfrm>
            <a:off x="0" y="-1"/>
            <a:ext cx="7681913" cy="1008311"/>
          </a:xfrm>
          <a:prstGeom prst="rect">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5120" r="1721"/>
          <a:stretch/>
        </p:blipFill>
        <p:spPr>
          <a:xfrm>
            <a:off x="5209108" y="235626"/>
            <a:ext cx="586055" cy="588440"/>
          </a:xfrm>
          <a:prstGeom prst="ellipse">
            <a:avLst/>
          </a:prstGeom>
          <a:blipFill>
            <a:blip r:embed="rId3" cstate="print"/>
            <a:stretch>
              <a:fillRect/>
            </a:stretch>
          </a:blipFill>
          <a:ln w="57150">
            <a:solidFill>
              <a:schemeClr val="bg1"/>
            </a:solidFill>
          </a:ln>
          <a:effectLst>
            <a:outerShdw blurRad="50800" dist="38100" dir="2700000" algn="tl" rotWithShape="0">
              <a:prstClr val="black">
                <a:alpha val="40000"/>
              </a:prstClr>
            </a:outerShdw>
          </a:effectLst>
        </p:spPr>
      </p:pic>
      <p:pic>
        <p:nvPicPr>
          <p:cNvPr id="9" name="图片 8"/>
          <p:cNvPicPr>
            <a:picLocks noChangeAspect="1"/>
          </p:cNvPicPr>
          <p:nvPr userDrawn="1"/>
        </p:nvPicPr>
        <p:blipFill rotWithShape="1">
          <a:blip r:embed="rId4" cstate="print">
            <a:extLst>
              <a:ext uri="{28A0092B-C50C-407E-A947-70E740481C1C}">
                <a14:useLocalDpi xmlns:a14="http://schemas.microsoft.com/office/drawing/2010/main" val="0"/>
              </a:ext>
            </a:extLst>
          </a:blip>
          <a:srcRect l="27323" r="5770"/>
          <a:stretch/>
        </p:blipFill>
        <p:spPr>
          <a:xfrm>
            <a:off x="5641156" y="793034"/>
            <a:ext cx="962182" cy="992390"/>
          </a:xfrm>
          <a:prstGeom prst="ellipse">
            <a:avLst/>
          </a:prstGeom>
          <a:blipFill>
            <a:blip r:embed="rId5" cstate="print"/>
            <a:stretch>
              <a:fillRect/>
            </a:stretch>
          </a:blipFill>
          <a:ln w="57150">
            <a:solidFill>
              <a:schemeClr val="bg1"/>
            </a:solidFill>
          </a:ln>
          <a:effectLst>
            <a:outerShdw blurRad="50800" dist="38100" dir="2700000" algn="tl" rotWithShape="0">
              <a:prstClr val="black">
                <a:alpha val="40000"/>
              </a:prstClr>
            </a:outerShdw>
          </a:effectLst>
        </p:spPr>
      </p:pic>
      <p:pic>
        <p:nvPicPr>
          <p:cNvPr id="10" name="图片 9"/>
          <p:cNvPicPr>
            <a:picLocks noChangeAspect="1"/>
          </p:cNvPicPr>
          <p:nvPr userDrawn="1"/>
        </p:nvPicPr>
        <p:blipFill rotWithShape="1">
          <a:blip r:embed="rId6" cstate="print">
            <a:extLst>
              <a:ext uri="{28A0092B-C50C-407E-A947-70E740481C1C}">
                <a14:useLocalDpi xmlns:a14="http://schemas.microsoft.com/office/drawing/2010/main" val="0"/>
              </a:ext>
            </a:extLst>
          </a:blip>
          <a:srcRect l="22758" r="10337"/>
          <a:stretch/>
        </p:blipFill>
        <p:spPr>
          <a:xfrm>
            <a:off x="6865544" y="692334"/>
            <a:ext cx="469461" cy="484201"/>
          </a:xfrm>
          <a:prstGeom prst="ellipse">
            <a:avLst/>
          </a:prstGeom>
          <a:blipFill>
            <a:blip r:embed="rId7" cstate="print"/>
            <a:stretch>
              <a:fillRect/>
            </a:stretch>
          </a:blipFill>
          <a:ln w="57150">
            <a:solidFill>
              <a:schemeClr val="bg1"/>
            </a:solidFill>
          </a:ln>
          <a:effectLst>
            <a:outerShdw blurRad="50800" dist="38100" dir="2700000" algn="tl" rotWithShape="0">
              <a:prstClr val="black">
                <a:alpha val="40000"/>
              </a:prstClr>
            </a:outerShdw>
          </a:effectLst>
        </p:spPr>
      </p:pic>
      <p:sp>
        <p:nvSpPr>
          <p:cNvPr id="12" name="标题占位符 1"/>
          <p:cNvSpPr>
            <a:spLocks noGrp="1"/>
          </p:cNvSpPr>
          <p:nvPr>
            <p:ph type="title"/>
          </p:nvPr>
        </p:nvSpPr>
        <p:spPr>
          <a:xfrm>
            <a:off x="384096" y="230709"/>
            <a:ext cx="6913722" cy="561578"/>
          </a:xfrm>
          <a:prstGeom prst="rect">
            <a:avLst/>
          </a:prstGeom>
        </p:spPr>
        <p:txBody>
          <a:bodyPr vert="horz" lIns="91440" tIns="45720" rIns="91440" bIns="45720" rtlCol="0" anchor="ctr">
            <a:normAutofit/>
          </a:bodyPr>
          <a:lstStyle>
            <a:lvl1pPr>
              <a:defRPr>
                <a:solidFill>
                  <a:schemeClr val="bg1"/>
                </a:solidFill>
              </a:defRPr>
            </a:lvl1pPr>
          </a:lstStyle>
          <a:p>
            <a:r>
              <a:rPr lang="zh-CN" altLang="en-US" dirty="0" smtClean="0"/>
              <a:t>单击此处编辑母版标题样式</a:t>
            </a:r>
            <a:endParaRPr lang="zh-CN" altLang="en-US" dirty="0"/>
          </a:p>
        </p:txBody>
      </p:sp>
      <p:sp>
        <p:nvSpPr>
          <p:cNvPr id="13" name="灯片编号占位符 5"/>
          <p:cNvSpPr>
            <a:spLocks noGrp="1"/>
          </p:cNvSpPr>
          <p:nvPr>
            <p:ph type="sldNum" sz="quarter" idx="4"/>
          </p:nvPr>
        </p:nvSpPr>
        <p:spPr>
          <a:xfrm>
            <a:off x="5720918" y="5339629"/>
            <a:ext cx="1792446" cy="306722"/>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FA958EDE-3094-4894-9451-6A76D13309D2}" type="slidenum">
              <a:rPr lang="zh-CN" altLang="en-US" smtClean="0"/>
              <a:pPr/>
              <a:t>‹#›</a:t>
            </a:fld>
            <a:endParaRPr lang="zh-CN" altLang="en-US" dirty="0"/>
          </a:p>
        </p:txBody>
      </p:sp>
    </p:spTree>
    <p:extLst>
      <p:ext uri="{BB962C8B-B14F-4D97-AF65-F5344CB8AC3E}">
        <p14:creationId xmlns:p14="http://schemas.microsoft.com/office/powerpoint/2010/main" val="33774453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灯片编号占位符 4"/>
          <p:cNvSpPr>
            <a:spLocks noGrp="1"/>
          </p:cNvSpPr>
          <p:nvPr>
            <p:ph type="sldNum" sz="quarter" idx="12"/>
          </p:nvPr>
        </p:nvSpPr>
        <p:spPr>
          <a:xfrm>
            <a:off x="5720918" y="5339629"/>
            <a:ext cx="1792446" cy="306722"/>
          </a:xfrm>
        </p:spPr>
        <p:txBody>
          <a:bodyPr/>
          <a:lstStyle/>
          <a:p>
            <a:fld id="{D7CFEB8A-8F77-4E85-85B4-D81BB3292138}" type="slidenum">
              <a:rPr lang="zh-CN" altLang="en-US" smtClean="0"/>
              <a:pPr/>
              <a:t>‹#›</a:t>
            </a:fld>
            <a:endParaRPr lang="zh-CN" altLang="en-US"/>
          </a:p>
        </p:txBody>
      </p:sp>
    </p:spTree>
    <p:extLst>
      <p:ext uri="{BB962C8B-B14F-4D97-AF65-F5344CB8AC3E}">
        <p14:creationId xmlns:p14="http://schemas.microsoft.com/office/powerpoint/2010/main" val="349710321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06818" y="3702001"/>
            <a:ext cx="6529626" cy="114420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6818" y="2441775"/>
            <a:ext cx="6529626" cy="126022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127536" y="5337638"/>
            <a:ext cx="1792446" cy="306722"/>
          </a:xfrm>
          <a:prstGeom prst="rect">
            <a:avLst/>
          </a:prstGeom>
        </p:spPr>
        <p:txBody>
          <a:bodyPr/>
          <a:lstStyle/>
          <a:p>
            <a:endParaRPr lang="zh-CN" altLang="en-US"/>
          </a:p>
        </p:txBody>
      </p:sp>
      <p:sp>
        <p:nvSpPr>
          <p:cNvPr id="5" name="页脚占位符 4"/>
          <p:cNvSpPr>
            <a:spLocks noGrp="1"/>
          </p:cNvSpPr>
          <p:nvPr>
            <p:ph type="ftr" sz="quarter" idx="11"/>
          </p:nvPr>
        </p:nvSpPr>
        <p:spPr>
          <a:xfrm>
            <a:off x="2624654" y="5339629"/>
            <a:ext cx="2432606" cy="306722"/>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D7CFEB8A-8F77-4E85-85B4-D81BB3292138}" type="slidenum">
              <a:rPr lang="zh-CN" altLang="en-US" smtClean="0"/>
              <a:pPr/>
              <a:t>‹#›</a:t>
            </a:fld>
            <a:endParaRPr lang="zh-CN" altLang="en-US"/>
          </a:p>
        </p:txBody>
      </p:sp>
    </p:spTree>
    <p:extLst>
      <p:ext uri="{BB962C8B-B14F-4D97-AF65-F5344CB8AC3E}">
        <p14:creationId xmlns:p14="http://schemas.microsoft.com/office/powerpoint/2010/main" val="13771016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4096" y="1344244"/>
            <a:ext cx="3392845" cy="38020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904972" y="1344244"/>
            <a:ext cx="3392845" cy="38020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7536" y="5337638"/>
            <a:ext cx="1792446" cy="306722"/>
          </a:xfrm>
          <a:prstGeom prst="rect">
            <a:avLst/>
          </a:prstGeom>
        </p:spPr>
        <p:txBody>
          <a:bodyPr/>
          <a:lstStyle/>
          <a:p>
            <a:endParaRPr lang="zh-CN" altLang="en-US"/>
          </a:p>
        </p:txBody>
      </p:sp>
      <p:sp>
        <p:nvSpPr>
          <p:cNvPr id="6" name="页脚占位符 5"/>
          <p:cNvSpPr>
            <a:spLocks noGrp="1"/>
          </p:cNvSpPr>
          <p:nvPr>
            <p:ph type="ftr" sz="quarter" idx="11"/>
          </p:nvPr>
        </p:nvSpPr>
        <p:spPr>
          <a:xfrm>
            <a:off x="2624654" y="5339629"/>
            <a:ext cx="2432606" cy="306722"/>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D7CFEB8A-8F77-4E85-85B4-D81BB3292138}" type="slidenum">
              <a:rPr lang="zh-CN" altLang="en-US" smtClean="0"/>
              <a:pPr/>
              <a:t>‹#›</a:t>
            </a:fld>
            <a:endParaRPr lang="zh-CN" altLang="en-US"/>
          </a:p>
        </p:txBody>
      </p:sp>
    </p:spTree>
    <p:extLst>
      <p:ext uri="{BB962C8B-B14F-4D97-AF65-F5344CB8AC3E}">
        <p14:creationId xmlns:p14="http://schemas.microsoft.com/office/powerpoint/2010/main" val="388245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384096" y="1289566"/>
            <a:ext cx="3394179" cy="5374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384096" y="1826997"/>
            <a:ext cx="3394179" cy="33192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3902307" y="1289566"/>
            <a:ext cx="3395512" cy="5374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3902307" y="1826997"/>
            <a:ext cx="3395512" cy="33192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7536" y="5337638"/>
            <a:ext cx="1792446" cy="306722"/>
          </a:xfrm>
          <a:prstGeom prst="rect">
            <a:avLst/>
          </a:prstGeom>
        </p:spPr>
        <p:txBody>
          <a:bodyPr/>
          <a:lstStyle/>
          <a:p>
            <a:endParaRPr lang="zh-CN" altLang="en-US"/>
          </a:p>
        </p:txBody>
      </p:sp>
      <p:sp>
        <p:nvSpPr>
          <p:cNvPr id="8" name="页脚占位符 7"/>
          <p:cNvSpPr>
            <a:spLocks noGrp="1"/>
          </p:cNvSpPr>
          <p:nvPr>
            <p:ph type="ftr" sz="quarter" idx="11"/>
          </p:nvPr>
        </p:nvSpPr>
        <p:spPr>
          <a:xfrm>
            <a:off x="2624654" y="5339629"/>
            <a:ext cx="2432606" cy="306722"/>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D7CFEB8A-8F77-4E85-85B4-D81BB3292138}" type="slidenum">
              <a:rPr lang="zh-CN" altLang="en-US" smtClean="0"/>
              <a:pPr/>
              <a:t>‹#›</a:t>
            </a:fld>
            <a:endParaRPr lang="zh-CN" altLang="en-US"/>
          </a:p>
        </p:txBody>
      </p:sp>
    </p:spTree>
    <p:extLst>
      <p:ext uri="{BB962C8B-B14F-4D97-AF65-F5344CB8AC3E}">
        <p14:creationId xmlns:p14="http://schemas.microsoft.com/office/powerpoint/2010/main" val="49554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27536" y="5337638"/>
            <a:ext cx="1792446" cy="306722"/>
          </a:xfrm>
          <a:prstGeom prst="rect">
            <a:avLst/>
          </a:prstGeom>
        </p:spPr>
        <p:txBody>
          <a:bodyPr/>
          <a:lstStyle/>
          <a:p>
            <a:endParaRPr lang="zh-CN" altLang="en-US"/>
          </a:p>
        </p:txBody>
      </p:sp>
      <p:sp>
        <p:nvSpPr>
          <p:cNvPr id="4" name="页脚占位符 3"/>
          <p:cNvSpPr>
            <a:spLocks noGrp="1"/>
          </p:cNvSpPr>
          <p:nvPr>
            <p:ph type="ftr" sz="quarter" idx="11"/>
          </p:nvPr>
        </p:nvSpPr>
        <p:spPr>
          <a:xfrm>
            <a:off x="2624654" y="5339629"/>
            <a:ext cx="2432606" cy="306722"/>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D7CFEB8A-8F77-4E85-85B4-D81BB3292138}" type="slidenum">
              <a:rPr lang="zh-CN" altLang="en-US" smtClean="0"/>
              <a:pPr/>
              <a:t>‹#›</a:t>
            </a:fld>
            <a:endParaRPr lang="zh-CN" altLang="en-US"/>
          </a:p>
        </p:txBody>
      </p:sp>
    </p:spTree>
    <p:extLst>
      <p:ext uri="{BB962C8B-B14F-4D97-AF65-F5344CB8AC3E}">
        <p14:creationId xmlns:p14="http://schemas.microsoft.com/office/powerpoint/2010/main" val="369256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27536" y="5337638"/>
            <a:ext cx="1792446" cy="306722"/>
          </a:xfrm>
          <a:prstGeom prst="rect">
            <a:avLst/>
          </a:prstGeom>
        </p:spPr>
        <p:txBody>
          <a:bodyPr/>
          <a:lstStyle/>
          <a:p>
            <a:endParaRPr lang="zh-CN" altLang="en-US"/>
          </a:p>
        </p:txBody>
      </p:sp>
      <p:sp>
        <p:nvSpPr>
          <p:cNvPr id="3" name="页脚占位符 2"/>
          <p:cNvSpPr>
            <a:spLocks noGrp="1"/>
          </p:cNvSpPr>
          <p:nvPr>
            <p:ph type="ftr" sz="quarter" idx="11"/>
          </p:nvPr>
        </p:nvSpPr>
        <p:spPr>
          <a:xfrm>
            <a:off x="2624654" y="5339629"/>
            <a:ext cx="2432606" cy="306722"/>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D7CFEB8A-8F77-4E85-85B4-D81BB3292138}" type="slidenum">
              <a:rPr lang="zh-CN" altLang="en-US" smtClean="0"/>
              <a:pPr/>
              <a:t>‹#›</a:t>
            </a:fld>
            <a:endParaRPr lang="zh-CN" altLang="en-US"/>
          </a:p>
        </p:txBody>
      </p:sp>
    </p:spTree>
    <p:extLst>
      <p:ext uri="{BB962C8B-B14F-4D97-AF65-F5344CB8AC3E}">
        <p14:creationId xmlns:p14="http://schemas.microsoft.com/office/powerpoint/2010/main" val="311042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4572" y="144215"/>
            <a:ext cx="6913722" cy="561578"/>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68548" y="864295"/>
            <a:ext cx="7344816" cy="428196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5720918" y="5339629"/>
            <a:ext cx="1792446" cy="306722"/>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245456AC-3A22-4A9C-94A4-9510EF05C15A}" type="slidenum">
              <a:rPr lang="zh-CN" altLang="en-US" smtClean="0"/>
              <a:pPr/>
              <a:t>‹#›</a:t>
            </a:fld>
            <a:endParaRPr lang="zh-CN" altLang="en-US" dirty="0"/>
          </a:p>
        </p:txBody>
      </p:sp>
    </p:spTree>
    <p:extLst>
      <p:ext uri="{BB962C8B-B14F-4D97-AF65-F5344CB8AC3E}">
        <p14:creationId xmlns:p14="http://schemas.microsoft.com/office/powerpoint/2010/main" val="1770703248"/>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0"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4" r:id="rId14"/>
    <p:sldLayoutId id="2147483665" r:id="rId15"/>
  </p:sldLayoutIdLst>
  <p:timing>
    <p:tnLst>
      <p:par>
        <p:cTn id="1" dur="indefinite" restart="never" nodeType="tmRoot"/>
      </p:par>
    </p:tnLst>
  </p:timing>
  <p:hf hdr="0" ftr="0" dt="0"/>
  <p:txStyles>
    <p:title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4.wmf"/><Relationship Id="rId4"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2.bin"/><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3.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24.wmf"/><Relationship Id="rId4" Type="http://schemas.openxmlformats.org/officeDocument/2006/relationships/oleObject" Target="../embeddings/oleObject13.bin"/><Relationship Id="rId9" Type="http://schemas.openxmlformats.org/officeDocument/2006/relationships/image" Target="../media/image26.wmf"/></Relationships>
</file>

<file path=ppt/slides/_rels/slide3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17.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1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8.wmf"/><Relationship Id="rId3" Type="http://schemas.openxmlformats.org/officeDocument/2006/relationships/notesSlide" Target="../notesSlides/notesSlide24.xml"/><Relationship Id="rId7" Type="http://schemas.openxmlformats.org/officeDocument/2006/relationships/image" Target="../media/image25.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1.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6.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28.wmf"/><Relationship Id="rId3" Type="http://schemas.openxmlformats.org/officeDocument/2006/relationships/notesSlide" Target="../notesSlides/notesSlide25.xml"/><Relationship Id="rId7" Type="http://schemas.openxmlformats.org/officeDocument/2006/relationships/image" Target="../media/image25.wmf"/><Relationship Id="rId12"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11" Type="http://schemas.openxmlformats.org/officeDocument/2006/relationships/image" Target="../media/image27.wmf"/><Relationship Id="rId5" Type="http://schemas.openxmlformats.org/officeDocument/2006/relationships/image" Target="../media/image24.wmf"/><Relationship Id="rId15" Type="http://schemas.openxmlformats.org/officeDocument/2006/relationships/image" Target="../media/image29.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6.wmf"/><Relationship Id="rId14" Type="http://schemas.openxmlformats.org/officeDocument/2006/relationships/oleObject" Target="../embeddings/oleObject30.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slide" Target="slide6.xml"/><Relationship Id="rId3" Type="http://schemas.openxmlformats.org/officeDocument/2006/relationships/notesSlide" Target="../notesSlides/notesSlide26.xml"/><Relationship Id="rId7" Type="http://schemas.openxmlformats.org/officeDocument/2006/relationships/image" Target="../media/image31.wmf"/><Relationship Id="rId12"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2.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2.wmf"/></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6.bin"/><Relationship Id="rId5" Type="http://schemas.openxmlformats.org/officeDocument/2006/relationships/image" Target="../media/image30.wmf"/><Relationship Id="rId4" Type="http://schemas.openxmlformats.org/officeDocument/2006/relationships/oleObject" Target="../embeddings/oleObject35.bin"/></Relationships>
</file>

<file path=ppt/slides/_rels/slide4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slide" Target="slide47.xml"/></Relationships>
</file>

<file path=ppt/slides/_rels/slide46.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34.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8.bin"/><Relationship Id="rId11" Type="http://schemas.openxmlformats.org/officeDocument/2006/relationships/oleObject" Target="../embeddings/oleObject41.bin"/><Relationship Id="rId5" Type="http://schemas.openxmlformats.org/officeDocument/2006/relationships/image" Target="../media/image38.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0.wmf"/></Relationships>
</file>

<file path=ppt/slides/_rels/slide51.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2.wmf"/><Relationship Id="rId5" Type="http://schemas.openxmlformats.org/officeDocument/2006/relationships/oleObject" Target="../embeddings/oleObject43.bin"/><Relationship Id="rId4" Type="http://schemas.openxmlformats.org/officeDocument/2006/relationships/image" Target="../media/image41.wmf"/></Relationships>
</file>

<file path=ppt/slides/_rels/slide52.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5.wmf"/><Relationship Id="rId5" Type="http://schemas.openxmlformats.org/officeDocument/2006/relationships/oleObject" Target="../embeddings/oleObject46.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8.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9.wmf"/><Relationship Id="rId5" Type="http://schemas.openxmlformats.org/officeDocument/2006/relationships/oleObject" Target="../embeddings/oleObject50.bin"/><Relationship Id="rId4" Type="http://schemas.openxmlformats.org/officeDocument/2006/relationships/image" Target="../media/image48.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3.wmf"/><Relationship Id="rId4" Type="http://schemas.openxmlformats.org/officeDocument/2006/relationships/oleObject" Target="../embeddings/oleObject51.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0.wmf"/><Relationship Id="rId4" Type="http://schemas.openxmlformats.org/officeDocument/2006/relationships/oleObject" Target="../embeddings/oleObject52.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1.emf"/><Relationship Id="rId5" Type="http://schemas.openxmlformats.org/officeDocument/2006/relationships/oleObject" Target="../embeddings/Microsoft_Word_97_-_2003___1.doc"/><Relationship Id="rId4" Type="http://schemas.openxmlformats.org/officeDocument/2006/relationships/oleObject" Target="../embeddings/oleObject53.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Microsoft_Word_97_-_2003___3.doc"/><Relationship Id="rId3" Type="http://schemas.openxmlformats.org/officeDocument/2006/relationships/notesSlide" Target="../notesSlides/notesSlide39.xml"/><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2.emf"/><Relationship Id="rId5" Type="http://schemas.openxmlformats.org/officeDocument/2006/relationships/oleObject" Target="../embeddings/Microsoft_Word_97_-_2003___2.doc"/><Relationship Id="rId4" Type="http://schemas.openxmlformats.org/officeDocument/2006/relationships/oleObject" Target="../embeddings/oleObject54.bin"/><Relationship Id="rId9" Type="http://schemas.openxmlformats.org/officeDocument/2006/relationships/image" Target="../media/image53.e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4.emf"/><Relationship Id="rId5" Type="http://schemas.openxmlformats.org/officeDocument/2006/relationships/oleObject" Target="../embeddings/Microsoft_Word_97_-_2003___4.doc"/><Relationship Id="rId4" Type="http://schemas.openxmlformats.org/officeDocument/2006/relationships/oleObject" Target="../embeddings/oleObject56.bin"/></Relationships>
</file>

<file path=ppt/slides/_rels/slide6.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notesSlide" Target="../notesSlides/notesSlide5.xml"/><Relationship Id="rId7" Type="http://schemas.openxmlformats.org/officeDocument/2006/relationships/image" Target="../media/image16.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5.wmf"/><Relationship Id="rId10" Type="http://schemas.openxmlformats.org/officeDocument/2006/relationships/image" Target="../media/image17.wmf"/><Relationship Id="rId4" Type="http://schemas.openxmlformats.org/officeDocument/2006/relationships/oleObject" Target="../embeddings/oleObject3.bin"/><Relationship Id="rId9"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8.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2160440"/>
            <a:ext cx="5065092" cy="936103"/>
          </a:xfrm>
          <a:prstGeom prst="rect">
            <a:avLst/>
          </a:prstGeom>
          <a:effectLst>
            <a:outerShdw blurRad="76200" dir="18900000" sy="23000" kx="-1200000" algn="bl" rotWithShape="0">
              <a:prstClr val="black">
                <a:alpha val="2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3600" dirty="0" smtClean="0">
                <a:solidFill>
                  <a:schemeClr val="bg1"/>
                </a:solidFill>
              </a:rPr>
              <a:t>第</a:t>
            </a:r>
            <a:r>
              <a:rPr lang="en-US" altLang="zh-CN" sz="3600" smtClean="0">
                <a:solidFill>
                  <a:schemeClr val="bg1"/>
                </a:solidFill>
              </a:rPr>
              <a:t>4</a:t>
            </a:r>
            <a:r>
              <a:rPr lang="zh-CN" altLang="en-US" sz="3600" smtClean="0">
                <a:solidFill>
                  <a:schemeClr val="bg1"/>
                </a:solidFill>
              </a:rPr>
              <a:t>章  </a:t>
            </a:r>
            <a:r>
              <a:rPr lang="zh-CN" altLang="en-US" sz="3600" dirty="0" smtClean="0">
                <a:solidFill>
                  <a:schemeClr val="bg1"/>
                </a:solidFill>
              </a:rPr>
              <a:t>运输问题</a:t>
            </a:r>
            <a:endParaRPr lang="zh-CN" altLang="en-US" sz="3600" dirty="0">
              <a:solidFill>
                <a:schemeClr val="bg1"/>
              </a:solidFill>
            </a:endParaRPr>
          </a:p>
        </p:txBody>
      </p:sp>
    </p:spTree>
    <p:extLst>
      <p:ext uri="{BB962C8B-B14F-4D97-AF65-F5344CB8AC3E}">
        <p14:creationId xmlns:p14="http://schemas.microsoft.com/office/powerpoint/2010/main" val="459944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二、表上作业法</a:t>
            </a:r>
            <a:endParaRPr lang="zh-CN" altLang="en-US" dirty="0"/>
          </a:p>
        </p:txBody>
      </p:sp>
      <p:sp>
        <p:nvSpPr>
          <p:cNvPr id="2" name="灯片编号占位符 1"/>
          <p:cNvSpPr>
            <a:spLocks noGrp="1"/>
          </p:cNvSpPr>
          <p:nvPr>
            <p:ph type="sldNum" sz="quarter" idx="12"/>
          </p:nvPr>
        </p:nvSpPr>
        <p:spPr/>
        <p:txBody>
          <a:bodyPr/>
          <a:lstStyle/>
          <a:p>
            <a:fld id="{D7CFEB8A-8F77-4E85-85B4-D81BB3292138}" type="slidenum">
              <a:rPr lang="zh-CN" altLang="en-US" smtClean="0"/>
              <a:pPr/>
              <a:t>10</a:t>
            </a:fld>
            <a:endParaRPr lang="zh-CN" altLang="en-US"/>
          </a:p>
        </p:txBody>
      </p:sp>
      <p:sp>
        <p:nvSpPr>
          <p:cNvPr id="4" name="矩形 7"/>
          <p:cNvSpPr>
            <a:spLocks noChangeArrowheads="1"/>
          </p:cNvSpPr>
          <p:nvPr/>
        </p:nvSpPr>
        <p:spPr bwMode="auto">
          <a:xfrm>
            <a:off x="456580" y="1224335"/>
            <a:ext cx="6996285" cy="3115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lnSpc>
                <a:spcPct val="150000"/>
              </a:lnSpc>
              <a:spcBef>
                <a:spcPts val="600"/>
              </a:spcBef>
            </a:pPr>
            <a:r>
              <a:rPr lang="zh-CN" altLang="en-US" sz="2000" dirty="0" smtClean="0">
                <a:latin typeface="+mn-lt"/>
                <a:ea typeface="微软雅黑" panose="020B0503020204020204" pitchFamily="34" charset="-122"/>
              </a:rPr>
              <a:t>计算步骤：</a:t>
            </a:r>
            <a:endParaRPr lang="zh-CN" altLang="en-US" sz="2000" dirty="0">
              <a:latin typeface="+mn-lt"/>
              <a:ea typeface="微软雅黑" panose="020B0503020204020204" pitchFamily="34" charset="-122"/>
            </a:endParaRPr>
          </a:p>
          <a:p>
            <a:pPr eaLnBrk="1" hangingPunct="1">
              <a:lnSpc>
                <a:spcPct val="150000"/>
              </a:lnSpc>
              <a:spcBef>
                <a:spcPts val="600"/>
              </a:spcBef>
            </a:pPr>
            <a:r>
              <a:rPr lang="en-US" altLang="zh-CN" sz="2000" dirty="0" smtClean="0">
                <a:latin typeface="+mn-lt"/>
                <a:ea typeface="微软雅黑" panose="020B0503020204020204" pitchFamily="34" charset="-122"/>
              </a:rPr>
              <a:t>1. </a:t>
            </a:r>
            <a:r>
              <a:rPr lang="zh-CN" altLang="en-US" sz="2000" dirty="0" smtClean="0">
                <a:latin typeface="+mn-lt"/>
                <a:ea typeface="微软雅黑" panose="020B0503020204020204" pitchFamily="34" charset="-122"/>
              </a:rPr>
              <a:t>找出</a:t>
            </a:r>
            <a:r>
              <a:rPr lang="zh-CN" altLang="en-US" sz="2000" dirty="0">
                <a:latin typeface="+mn-lt"/>
                <a:ea typeface="微软雅黑" panose="020B0503020204020204" pitchFamily="34" charset="-122"/>
              </a:rPr>
              <a:t>初始基可行解：</a:t>
            </a:r>
            <a:r>
              <a:rPr lang="zh-CN" altLang="en-US" sz="2000" dirty="0" smtClean="0">
                <a:latin typeface="+mn-lt"/>
                <a:ea typeface="微软雅黑" panose="020B0503020204020204" pitchFamily="34" charset="-122"/>
              </a:rPr>
              <a:t>在 </a:t>
            </a:r>
            <a:r>
              <a:rPr lang="en-US" altLang="zh-CN" sz="2000" dirty="0" smtClean="0">
                <a:latin typeface="+mn-lt"/>
                <a:ea typeface="微软雅黑" panose="020B0503020204020204" pitchFamily="34" charset="-122"/>
              </a:rPr>
              <a:t>(</a:t>
            </a:r>
            <a:r>
              <a:rPr lang="en-US" altLang="zh-CN" sz="2000" i="1" dirty="0" err="1" smtClean="0">
                <a:latin typeface="+mn-lt"/>
                <a:ea typeface="微软雅黑" panose="020B0503020204020204" pitchFamily="34" charset="-122"/>
              </a:rPr>
              <a:t>m</a:t>
            </a:r>
            <a:r>
              <a:rPr lang="en-US" altLang="zh-CN" sz="2000" dirty="0" err="1" smtClean="0">
                <a:latin typeface="+mn-lt"/>
                <a:ea typeface="微软雅黑" panose="020B0503020204020204" pitchFamily="34" charset="-122"/>
              </a:rPr>
              <a:t>×</a:t>
            </a:r>
            <a:r>
              <a:rPr lang="en-US" altLang="zh-CN" sz="2000" i="1" dirty="0" err="1" smtClean="0">
                <a:latin typeface="+mn-lt"/>
                <a:ea typeface="微软雅黑" panose="020B0503020204020204" pitchFamily="34" charset="-122"/>
              </a:rPr>
              <a:t>n</a:t>
            </a:r>
            <a:r>
              <a:rPr lang="en-US" altLang="zh-CN" sz="2000" dirty="0" smtClean="0">
                <a:latin typeface="+mn-lt"/>
                <a:ea typeface="微软雅黑" panose="020B0503020204020204" pitchFamily="34" charset="-122"/>
              </a:rPr>
              <a:t>) </a:t>
            </a:r>
            <a:r>
              <a:rPr lang="zh-CN" altLang="en-US" sz="2000" dirty="0" smtClean="0">
                <a:latin typeface="+mn-lt"/>
                <a:ea typeface="微软雅黑" panose="020B0503020204020204" pitchFamily="34" charset="-122"/>
              </a:rPr>
              <a:t>产销</a:t>
            </a:r>
            <a:r>
              <a:rPr lang="zh-CN" altLang="en-US" sz="2000" dirty="0">
                <a:latin typeface="+mn-lt"/>
                <a:ea typeface="微软雅黑" panose="020B0503020204020204" pitchFamily="34" charset="-122"/>
              </a:rPr>
              <a:t>平衡表上给</a:t>
            </a:r>
            <a:r>
              <a:rPr lang="zh-CN" altLang="en-US" sz="2000" dirty="0" smtClean="0">
                <a:latin typeface="+mn-lt"/>
                <a:ea typeface="微软雅黑" panose="020B0503020204020204" pitchFamily="34" charset="-122"/>
              </a:rPr>
              <a:t>出 </a:t>
            </a:r>
            <a:r>
              <a:rPr lang="en-US" altLang="zh-CN" sz="2000" b="1" dirty="0" smtClean="0">
                <a:solidFill>
                  <a:srgbClr val="C00000"/>
                </a:solidFill>
                <a:latin typeface="+mn-lt"/>
                <a:ea typeface="微软雅黑" panose="020B0503020204020204" pitchFamily="34" charset="-122"/>
              </a:rPr>
              <a:t>(</a:t>
            </a:r>
            <a:r>
              <a:rPr lang="en-US" altLang="zh-CN" sz="2000" b="1" i="1" dirty="0" smtClean="0">
                <a:solidFill>
                  <a:srgbClr val="C00000"/>
                </a:solidFill>
                <a:latin typeface="+mn-lt"/>
                <a:ea typeface="微软雅黑" panose="020B0503020204020204" pitchFamily="34" charset="-122"/>
              </a:rPr>
              <a:t>m</a:t>
            </a:r>
            <a:r>
              <a:rPr lang="en-US" altLang="zh-CN" sz="2000" b="1" dirty="0" smtClean="0">
                <a:solidFill>
                  <a:srgbClr val="C00000"/>
                </a:solidFill>
                <a:latin typeface="+mn-lt"/>
                <a:ea typeface="微软雅黑" panose="020B0503020204020204" pitchFamily="34" charset="-122"/>
              </a:rPr>
              <a:t>+</a:t>
            </a:r>
            <a:r>
              <a:rPr lang="en-US" altLang="zh-CN" sz="2000" b="1" i="1" dirty="0" smtClean="0">
                <a:solidFill>
                  <a:srgbClr val="C00000"/>
                </a:solidFill>
                <a:latin typeface="+mn-lt"/>
                <a:ea typeface="微软雅黑" panose="020B0503020204020204" pitchFamily="34" charset="-122"/>
              </a:rPr>
              <a:t>n</a:t>
            </a:r>
            <a:r>
              <a:rPr lang="en-US" altLang="zh-CN" sz="2000" b="1" dirty="0" smtClean="0">
                <a:solidFill>
                  <a:srgbClr val="C00000"/>
                </a:solidFill>
                <a:latin typeface="+mn-lt"/>
                <a:ea typeface="微软雅黑" panose="020B0503020204020204" pitchFamily="34" charset="-122"/>
              </a:rPr>
              <a:t>-1) </a:t>
            </a:r>
            <a:r>
              <a:rPr lang="zh-CN" altLang="en-US" sz="2000" dirty="0" smtClean="0">
                <a:latin typeface="+mn-lt"/>
                <a:ea typeface="微软雅黑" panose="020B0503020204020204" pitchFamily="34" charset="-122"/>
              </a:rPr>
              <a:t>个基变量（数字格</a:t>
            </a:r>
            <a:r>
              <a:rPr lang="zh-CN" altLang="en-US" sz="2000" dirty="0">
                <a:latin typeface="+mn-lt"/>
                <a:ea typeface="微软雅黑" panose="020B0503020204020204" pitchFamily="34" charset="-122"/>
              </a:rPr>
              <a:t>）</a:t>
            </a:r>
            <a:r>
              <a:rPr lang="zh-CN" altLang="en-US" sz="2000" dirty="0" smtClean="0">
                <a:latin typeface="+mn-lt"/>
                <a:ea typeface="微软雅黑" panose="020B0503020204020204" pitchFamily="34" charset="-122"/>
              </a:rPr>
              <a:t>；</a:t>
            </a:r>
            <a:endParaRPr lang="zh-CN" altLang="en-US" sz="2000" dirty="0">
              <a:latin typeface="+mn-lt"/>
              <a:ea typeface="微软雅黑" panose="020B0503020204020204" pitchFamily="34" charset="-122"/>
            </a:endParaRPr>
          </a:p>
          <a:p>
            <a:pPr eaLnBrk="1" hangingPunct="1">
              <a:lnSpc>
                <a:spcPct val="150000"/>
              </a:lnSpc>
              <a:spcBef>
                <a:spcPts val="600"/>
              </a:spcBef>
            </a:pPr>
            <a:r>
              <a:rPr lang="en-US" altLang="zh-CN" sz="2000" dirty="0" smtClean="0">
                <a:latin typeface="+mn-lt"/>
                <a:ea typeface="微软雅黑" panose="020B0503020204020204" pitchFamily="34" charset="-122"/>
              </a:rPr>
              <a:t>2. </a:t>
            </a:r>
            <a:r>
              <a:rPr lang="zh-CN" altLang="en-US" sz="2000" dirty="0" smtClean="0">
                <a:latin typeface="+mn-lt"/>
                <a:ea typeface="微软雅黑" panose="020B0503020204020204" pitchFamily="34" charset="-122"/>
              </a:rPr>
              <a:t>最优解的判别：求</a:t>
            </a:r>
            <a:r>
              <a:rPr lang="zh-CN" altLang="en-US" sz="2000" dirty="0">
                <a:latin typeface="+mn-lt"/>
                <a:ea typeface="微软雅黑" panose="020B0503020204020204" pitchFamily="34" charset="-122"/>
              </a:rPr>
              <a:t>各非</a:t>
            </a:r>
            <a:r>
              <a:rPr lang="zh-CN" altLang="en-US" sz="2000" dirty="0" smtClean="0">
                <a:latin typeface="+mn-lt"/>
                <a:ea typeface="微软雅黑" panose="020B0503020204020204" pitchFamily="34" charset="-122"/>
              </a:rPr>
              <a:t>基变量（空格）的</a:t>
            </a:r>
            <a:r>
              <a:rPr lang="zh-CN" altLang="en-US" sz="2000" dirty="0">
                <a:latin typeface="+mn-lt"/>
                <a:ea typeface="微软雅黑" panose="020B0503020204020204" pitchFamily="34" charset="-122"/>
              </a:rPr>
              <a:t>检验</a:t>
            </a:r>
            <a:r>
              <a:rPr lang="zh-CN" altLang="en-US" sz="2000" dirty="0" smtClean="0">
                <a:latin typeface="+mn-lt"/>
                <a:ea typeface="微软雅黑" panose="020B0503020204020204" pitchFamily="34" charset="-122"/>
              </a:rPr>
              <a:t>数；</a:t>
            </a:r>
            <a:endParaRPr lang="zh-CN" altLang="en-US" sz="2000" dirty="0">
              <a:latin typeface="+mn-lt"/>
              <a:ea typeface="微软雅黑" panose="020B0503020204020204" pitchFamily="34" charset="-122"/>
            </a:endParaRPr>
          </a:p>
          <a:p>
            <a:pPr eaLnBrk="1" hangingPunct="1">
              <a:lnSpc>
                <a:spcPct val="150000"/>
              </a:lnSpc>
              <a:spcBef>
                <a:spcPts val="600"/>
              </a:spcBef>
            </a:pPr>
            <a:r>
              <a:rPr lang="en-US" altLang="zh-CN" sz="2000" dirty="0" smtClean="0">
                <a:latin typeface="+mn-lt"/>
                <a:ea typeface="微软雅黑" panose="020B0503020204020204" pitchFamily="34" charset="-122"/>
              </a:rPr>
              <a:t>3. </a:t>
            </a:r>
            <a:r>
              <a:rPr lang="zh-CN" altLang="en-US" sz="2000" dirty="0" smtClean="0">
                <a:latin typeface="+mn-lt"/>
                <a:ea typeface="微软雅黑" panose="020B0503020204020204" pitchFamily="34" charset="-122"/>
              </a:rPr>
              <a:t>闭</a:t>
            </a:r>
            <a:r>
              <a:rPr lang="zh-CN" altLang="en-US" sz="2000" dirty="0">
                <a:latin typeface="+mn-lt"/>
                <a:ea typeface="微软雅黑" panose="020B0503020204020204" pitchFamily="34" charset="-122"/>
              </a:rPr>
              <a:t>回路</a:t>
            </a:r>
            <a:r>
              <a:rPr lang="zh-CN" altLang="en-US" sz="2000" dirty="0" smtClean="0">
                <a:latin typeface="+mn-lt"/>
                <a:ea typeface="微软雅黑" panose="020B0503020204020204" pitchFamily="34" charset="-122"/>
              </a:rPr>
              <a:t>调整法：确定</a:t>
            </a:r>
            <a:r>
              <a:rPr lang="zh-CN" altLang="en-US" sz="2000" dirty="0">
                <a:latin typeface="+mn-lt"/>
                <a:ea typeface="微软雅黑" panose="020B0503020204020204" pitchFamily="34" charset="-122"/>
              </a:rPr>
              <a:t>换</a:t>
            </a:r>
            <a:r>
              <a:rPr lang="zh-CN" altLang="en-US" sz="2000" dirty="0" smtClean="0">
                <a:latin typeface="+mn-lt"/>
                <a:ea typeface="微软雅黑" panose="020B0503020204020204" pitchFamily="34" charset="-122"/>
              </a:rPr>
              <a:t>入、换</a:t>
            </a:r>
            <a:r>
              <a:rPr lang="zh-CN" altLang="en-US" sz="2000" dirty="0">
                <a:latin typeface="+mn-lt"/>
                <a:ea typeface="微软雅黑" panose="020B0503020204020204" pitchFamily="34" charset="-122"/>
              </a:rPr>
              <a:t>出变量，找出新的基</a:t>
            </a:r>
            <a:r>
              <a:rPr lang="zh-CN" altLang="en-US" sz="2000" dirty="0" smtClean="0">
                <a:latin typeface="+mn-lt"/>
                <a:ea typeface="微软雅黑" panose="020B0503020204020204" pitchFamily="34" charset="-122"/>
              </a:rPr>
              <a:t>可行解；</a:t>
            </a:r>
            <a:endParaRPr lang="zh-CN" altLang="en-US" sz="2000" dirty="0">
              <a:latin typeface="+mn-lt"/>
              <a:ea typeface="微软雅黑" panose="020B0503020204020204" pitchFamily="34" charset="-122"/>
            </a:endParaRPr>
          </a:p>
          <a:p>
            <a:pPr eaLnBrk="1" hangingPunct="1">
              <a:lnSpc>
                <a:spcPct val="150000"/>
              </a:lnSpc>
              <a:spcBef>
                <a:spcPts val="600"/>
              </a:spcBef>
            </a:pPr>
            <a:r>
              <a:rPr lang="en-US" altLang="zh-CN" sz="2000" dirty="0" smtClean="0">
                <a:latin typeface="+mn-lt"/>
                <a:ea typeface="微软雅黑" panose="020B0503020204020204" pitchFamily="34" charset="-122"/>
              </a:rPr>
              <a:t>4. </a:t>
            </a:r>
            <a:r>
              <a:rPr lang="zh-CN" altLang="en-US" sz="2000" dirty="0" smtClean="0">
                <a:latin typeface="+mn-lt"/>
                <a:ea typeface="微软雅黑" panose="020B0503020204020204" pitchFamily="34" charset="-122"/>
              </a:rPr>
              <a:t>重复</a:t>
            </a:r>
            <a:r>
              <a:rPr lang="en-US" altLang="zh-CN" sz="2000" dirty="0" smtClean="0">
                <a:latin typeface="+mn-lt"/>
                <a:ea typeface="微软雅黑" panose="020B0503020204020204" pitchFamily="34" charset="-122"/>
              </a:rPr>
              <a:t>2</a:t>
            </a:r>
            <a:r>
              <a:rPr lang="zh-CN" altLang="en-US" sz="2000" dirty="0" smtClean="0">
                <a:latin typeface="+mn-lt"/>
                <a:ea typeface="微软雅黑" panose="020B0503020204020204" pitchFamily="34" charset="-122"/>
              </a:rPr>
              <a:t>和</a:t>
            </a:r>
            <a:r>
              <a:rPr lang="en-US" altLang="zh-CN" sz="2000" dirty="0" smtClean="0">
                <a:latin typeface="+mn-lt"/>
                <a:ea typeface="微软雅黑" panose="020B0503020204020204" pitchFamily="34" charset="-122"/>
              </a:rPr>
              <a:t>3</a:t>
            </a:r>
            <a:r>
              <a:rPr lang="zh-CN" altLang="en-US" sz="2000" dirty="0" smtClean="0">
                <a:latin typeface="+mn-lt"/>
                <a:ea typeface="微软雅黑" panose="020B0503020204020204" pitchFamily="34" charset="-122"/>
              </a:rPr>
              <a:t>直到</a:t>
            </a:r>
            <a:r>
              <a:rPr lang="zh-CN" altLang="en-US" sz="2000" dirty="0">
                <a:latin typeface="+mn-lt"/>
                <a:ea typeface="微软雅黑" panose="020B0503020204020204" pitchFamily="34" charset="-122"/>
              </a:rPr>
              <a:t>得到最优解为止。</a:t>
            </a:r>
          </a:p>
        </p:txBody>
      </p:sp>
      <p:sp>
        <p:nvSpPr>
          <p:cNvPr id="11" name="任意多边形 10"/>
          <p:cNvSpPr/>
          <p:nvPr/>
        </p:nvSpPr>
        <p:spPr>
          <a:xfrm>
            <a:off x="5988172" y="144215"/>
            <a:ext cx="1392685" cy="583923"/>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noFill/>
          <a:ln/>
        </p:spPr>
        <p:style>
          <a:lnRef idx="2">
            <a:schemeClr val="accent1"/>
          </a:lnRef>
          <a:fillRef idx="1">
            <a:schemeClr val="lt1"/>
          </a:fillRef>
          <a:effectRef idx="0">
            <a:schemeClr val="accent1"/>
          </a:effectRef>
          <a:fontRef idx="minor">
            <a:schemeClr val="dk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smtClean="0">
                <a:solidFill>
                  <a:schemeClr val="tx1"/>
                </a:solidFill>
                <a:latin typeface="微软雅黑" pitchFamily="34" charset="-122"/>
                <a:ea typeface="微软雅黑" pitchFamily="34" charset="-122"/>
              </a:rPr>
              <a:t>更简便</a:t>
            </a:r>
            <a:endParaRPr lang="zh-CN" altLang="en-US" sz="2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26017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确定初始</a:t>
            </a:r>
            <a:r>
              <a:rPr lang="zh-CN" altLang="en-US" dirty="0"/>
              <a:t>基可行解</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11</a:t>
            </a:fld>
            <a:endParaRPr lang="zh-CN" altLang="en-US"/>
          </a:p>
        </p:txBody>
      </p:sp>
      <p:sp>
        <p:nvSpPr>
          <p:cNvPr id="4" name="任意多边形 3"/>
          <p:cNvSpPr/>
          <p:nvPr/>
        </p:nvSpPr>
        <p:spPr>
          <a:xfrm>
            <a:off x="801209" y="1656383"/>
            <a:ext cx="2649462"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smtClean="0">
                <a:solidFill>
                  <a:schemeClr val="bg1"/>
                </a:solidFill>
                <a:latin typeface="微软雅黑" pitchFamily="34" charset="-122"/>
                <a:ea typeface="微软雅黑" pitchFamily="34" charset="-122"/>
              </a:rPr>
              <a:t>最小元素法</a:t>
            </a:r>
            <a:endParaRPr lang="zh-CN" altLang="en-US" sz="2000" dirty="0">
              <a:solidFill>
                <a:schemeClr val="bg1"/>
              </a:solidFill>
              <a:latin typeface="微软雅黑" pitchFamily="34" charset="-122"/>
              <a:ea typeface="微软雅黑" pitchFamily="34" charset="-122"/>
            </a:endParaRPr>
          </a:p>
        </p:txBody>
      </p:sp>
      <p:sp>
        <p:nvSpPr>
          <p:cNvPr id="5" name="任意多边形 4"/>
          <p:cNvSpPr/>
          <p:nvPr/>
        </p:nvSpPr>
        <p:spPr>
          <a:xfrm>
            <a:off x="4056980" y="1656383"/>
            <a:ext cx="2649462"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smtClean="0">
                <a:solidFill>
                  <a:schemeClr val="bg1"/>
                </a:solidFill>
                <a:latin typeface="微软雅黑" pitchFamily="34" charset="-122"/>
                <a:ea typeface="微软雅黑" pitchFamily="34" charset="-122"/>
              </a:rPr>
              <a:t>伏格尔（</a:t>
            </a:r>
            <a:r>
              <a:rPr lang="en-US" altLang="zh-CN" sz="2000" dirty="0" smtClean="0">
                <a:solidFill>
                  <a:schemeClr val="bg1"/>
                </a:solidFill>
                <a:latin typeface="微软雅黑" pitchFamily="34" charset="-122"/>
                <a:ea typeface="微软雅黑" pitchFamily="34" charset="-122"/>
              </a:rPr>
              <a:t>Vogel</a:t>
            </a:r>
            <a:r>
              <a:rPr lang="zh-CN" altLang="en-US" sz="2000" dirty="0" smtClean="0">
                <a:solidFill>
                  <a:schemeClr val="bg1"/>
                </a:solidFill>
                <a:latin typeface="微软雅黑" pitchFamily="34" charset="-122"/>
                <a:ea typeface="微软雅黑" pitchFamily="34" charset="-122"/>
              </a:rPr>
              <a:t>）法</a:t>
            </a:r>
            <a:endParaRPr lang="zh-CN" altLang="en-US" sz="2000" dirty="0">
              <a:solidFill>
                <a:schemeClr val="bg1"/>
              </a:solidFill>
              <a:latin typeface="微软雅黑" pitchFamily="34" charset="-122"/>
              <a:ea typeface="微软雅黑" pitchFamily="34" charset="-122"/>
            </a:endParaRPr>
          </a:p>
        </p:txBody>
      </p:sp>
      <p:sp>
        <p:nvSpPr>
          <p:cNvPr id="6" name="矩形 5"/>
          <p:cNvSpPr/>
          <p:nvPr/>
        </p:nvSpPr>
        <p:spPr>
          <a:xfrm>
            <a:off x="725344" y="2630427"/>
            <a:ext cx="2725328" cy="2410332"/>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基本</a:t>
            </a:r>
            <a:r>
              <a:rPr lang="zh-CN" altLang="en-US" sz="2000" dirty="0" smtClean="0">
                <a:latin typeface="微软雅黑" panose="020B0503020204020204" pitchFamily="34" charset="-122"/>
                <a:ea typeface="微软雅黑" panose="020B0503020204020204" pitchFamily="34" charset="-122"/>
              </a:rPr>
              <a:t>思想：</a:t>
            </a:r>
            <a:r>
              <a:rPr lang="zh-CN" altLang="en-US" sz="2000" dirty="0" smtClean="0">
                <a:solidFill>
                  <a:srgbClr val="FF0000"/>
                </a:solidFill>
                <a:latin typeface="微软雅黑" panose="020B0503020204020204" pitchFamily="34" charset="-122"/>
                <a:ea typeface="微软雅黑" panose="020B0503020204020204" pitchFamily="34" charset="-122"/>
              </a:rPr>
              <a:t>就近</a:t>
            </a:r>
            <a:r>
              <a:rPr lang="zh-CN" altLang="en-US" sz="2000" dirty="0">
                <a:solidFill>
                  <a:srgbClr val="FF0000"/>
                </a:solidFill>
                <a:latin typeface="微软雅黑" panose="020B0503020204020204" pitchFamily="34" charset="-122"/>
                <a:ea typeface="微软雅黑" panose="020B0503020204020204" pitchFamily="34" charset="-122"/>
              </a:rPr>
              <a:t>供应</a:t>
            </a:r>
            <a:r>
              <a:rPr lang="zh-CN" altLang="en-US" sz="2000" dirty="0">
                <a:latin typeface="微软雅黑" panose="020B0503020204020204" pitchFamily="34" charset="-122"/>
                <a:ea typeface="微软雅黑" panose="020B0503020204020204" pitchFamily="34" charset="-122"/>
              </a:rPr>
              <a:t>，即从单位运价表中最小的运价开始确定供销关系，然后次小。一直到给出初始基可行解为止。</a:t>
            </a:r>
          </a:p>
        </p:txBody>
      </p:sp>
    </p:spTree>
    <p:extLst>
      <p:ext uri="{BB962C8B-B14F-4D97-AF65-F5344CB8AC3E}">
        <p14:creationId xmlns:p14="http://schemas.microsoft.com/office/powerpoint/2010/main" val="63391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最小元素法</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12</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259616330"/>
              </p:ext>
            </p:extLst>
          </p:nvPr>
        </p:nvGraphicFramePr>
        <p:xfrm>
          <a:off x="168548" y="807687"/>
          <a:ext cx="3348000" cy="2060516"/>
        </p:xfrm>
        <a:graphic>
          <a:graphicData uri="http://schemas.openxmlformats.org/drawingml/2006/table">
            <a:tbl>
              <a:tblPr firstRow="1" bandRow="1">
                <a:tableStyleId>{5940675A-B579-460E-94D1-54222C63F5DA}</a:tableStyleId>
              </a:tblPr>
              <a:tblGrid>
                <a:gridCol w="1095136"/>
                <a:gridCol w="563216"/>
                <a:gridCol w="563216"/>
                <a:gridCol w="563216"/>
                <a:gridCol w="563216"/>
              </a:tblGrid>
              <a:tr h="329777">
                <a:tc gridSpan="5">
                  <a:txBody>
                    <a:bodyPr/>
                    <a:lstStyle/>
                    <a:p>
                      <a:pPr algn="ctr"/>
                      <a:r>
                        <a:rPr lang="zh-CN" altLang="en-US" sz="1800" dirty="0" smtClean="0"/>
                        <a:t>表</a:t>
                      </a:r>
                      <a:r>
                        <a:rPr lang="en-US" altLang="zh-CN" sz="1800" dirty="0" smtClean="0"/>
                        <a:t>1−1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t>2</a:t>
                      </a:r>
                      <a:endParaRPr lang="zh-CN" altLang="en-US" sz="1800" dirty="0"/>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tcPr>
                </a:tc>
                <a:tc>
                  <a:txBody>
                    <a:bodyPr/>
                    <a:lstStyle/>
                    <a:p>
                      <a:pPr algn="ctr"/>
                      <a:r>
                        <a:rPr lang="en-US" altLang="zh-CN" sz="1800" dirty="0" smtClean="0"/>
                        <a:t>7</a:t>
                      </a:r>
                      <a:endParaRPr lang="zh-CN" altLang="en-US" sz="1800" dirty="0"/>
                    </a:p>
                  </a:txBody>
                  <a:tcPr anchor="ctr">
                    <a:lnT w="12700" cmpd="sng">
                      <a:noFill/>
                    </a:lnT>
                  </a:tcPr>
                </a:tc>
                <a:tc>
                  <a:txBody>
                    <a:bodyPr/>
                    <a:lstStyle/>
                    <a:p>
                      <a:pPr algn="ctr"/>
                      <a:r>
                        <a:rPr lang="en-US" altLang="zh-CN" sz="1800" dirty="0" smtClean="0"/>
                        <a:t>4</a:t>
                      </a:r>
                      <a:endParaRPr lang="zh-CN" altLang="en-US" sz="1800" dirty="0"/>
                    </a:p>
                  </a:txBody>
                  <a:tcPr anchor="ctr">
                    <a:lnT w="12700" cmpd="sng">
                      <a:noFill/>
                    </a:lnT>
                  </a:tcPr>
                </a:tc>
                <a:tc>
                  <a:txBody>
                    <a:bodyPr/>
                    <a:lstStyle/>
                    <a:p>
                      <a:pPr algn="ctr"/>
                      <a:r>
                        <a:rPr lang="en-US" altLang="zh-CN" sz="1800" dirty="0" smtClean="0"/>
                        <a:t>10</a:t>
                      </a:r>
                      <a:endParaRPr lang="zh-CN" altLang="en-US" sz="1800" dirty="0"/>
                    </a:p>
                  </a:txBody>
                  <a:tcPr anchor="ctr">
                    <a:lnT w="12700" cmpd="sng">
                      <a:noFill/>
                    </a:lnT>
                  </a:tcPr>
                </a:tc>
                <a:tc>
                  <a:txBody>
                    <a:bodyPr/>
                    <a:lstStyle/>
                    <a:p>
                      <a:pPr algn="ctr"/>
                      <a:r>
                        <a:rPr lang="en-US" altLang="zh-CN" sz="1800" dirty="0" smtClean="0"/>
                        <a:t>5</a:t>
                      </a:r>
                      <a:endParaRPr lang="zh-CN" altLang="en-US" sz="1800" dirty="0"/>
                    </a:p>
                  </a:txBody>
                  <a:tcPr anchor="ctr">
                    <a:lnT w="12700" cmpd="sng">
                      <a:noFill/>
                    </a:lnT>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918701993"/>
              </p:ext>
            </p:extLst>
          </p:nvPr>
        </p:nvGraphicFramePr>
        <p:xfrm>
          <a:off x="3676135" y="792288"/>
          <a:ext cx="3837229" cy="2520281"/>
        </p:xfrm>
        <a:graphic>
          <a:graphicData uri="http://schemas.openxmlformats.org/drawingml/2006/table">
            <a:tbl>
              <a:tblPr firstRow="1" bandRow="1">
                <a:tableStyleId>{5940675A-B579-460E-94D1-54222C63F5DA}</a:tableStyleId>
              </a:tblPr>
              <a:tblGrid>
                <a:gridCol w="1074419"/>
                <a:gridCol w="552562"/>
                <a:gridCol w="552562"/>
                <a:gridCol w="552562"/>
                <a:gridCol w="552562"/>
                <a:gridCol w="552562"/>
              </a:tblGrid>
              <a:tr h="373375">
                <a:tc gridSpan="6">
                  <a:txBody>
                    <a:bodyPr/>
                    <a:lstStyle/>
                    <a:p>
                      <a:pPr algn="ctr"/>
                      <a:r>
                        <a:rPr lang="zh-CN" altLang="en-US" sz="1800" dirty="0" smtClean="0"/>
                        <a:t>表</a:t>
                      </a:r>
                      <a:r>
                        <a:rPr lang="en-US" altLang="zh-CN" sz="1800" dirty="0" smtClean="0"/>
                        <a:t>1−2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7</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9</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6</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5</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6</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3"/>
          <p:cNvSpPr txBox="1">
            <a:spLocks noRot="1" noChangeArrowheads="1"/>
          </p:cNvSpPr>
          <p:nvPr/>
        </p:nvSpPr>
        <p:spPr bwMode="auto">
          <a:xfrm>
            <a:off x="96705" y="3528591"/>
            <a:ext cx="743585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pPr>
            <a:r>
              <a:rPr lang="zh-CN" altLang="en-US" sz="2000" dirty="0" smtClean="0">
                <a:solidFill>
                  <a:srgbClr val="FF0000"/>
                </a:solidFill>
                <a:latin typeface="+mn-lt"/>
                <a:ea typeface="微软雅黑" panose="020B0503020204020204" pitchFamily="34" charset="-122"/>
              </a:rPr>
              <a:t>第</a:t>
            </a:r>
            <a:r>
              <a:rPr lang="en-US" altLang="zh-CN" sz="2000" dirty="0" smtClean="0">
                <a:solidFill>
                  <a:srgbClr val="FF0000"/>
                </a:solidFill>
                <a:latin typeface="+mn-lt"/>
                <a:ea typeface="微软雅黑" panose="020B0503020204020204" pitchFamily="34" charset="-122"/>
              </a:rPr>
              <a:t>1</a:t>
            </a:r>
            <a:r>
              <a:rPr lang="zh-CN" altLang="en-US" sz="2000" dirty="0" smtClean="0">
                <a:solidFill>
                  <a:srgbClr val="FF0000"/>
                </a:solidFill>
                <a:latin typeface="+mn-lt"/>
                <a:ea typeface="微软雅黑" panose="020B0503020204020204" pitchFamily="34" charset="-122"/>
              </a:rPr>
              <a:t>步</a:t>
            </a:r>
            <a:r>
              <a:rPr lang="zh-CN" altLang="en-US" sz="2000" dirty="0">
                <a:solidFill>
                  <a:srgbClr val="FF0000"/>
                </a:solidFill>
                <a:latin typeface="+mn-lt"/>
                <a:ea typeface="微软雅黑" panose="020B0503020204020204" pitchFamily="34" charset="-122"/>
              </a:rPr>
              <a:t>：</a:t>
            </a:r>
            <a:r>
              <a:rPr lang="zh-CN" altLang="en-US" sz="2000" dirty="0">
                <a:latin typeface="+mn-lt"/>
                <a:ea typeface="微软雅黑" panose="020B0503020204020204" pitchFamily="34" charset="-122"/>
              </a:rPr>
              <a:t>从运价表中找出</a:t>
            </a:r>
            <a:r>
              <a:rPr lang="zh-CN" altLang="en-US" sz="2000" dirty="0">
                <a:solidFill>
                  <a:srgbClr val="FF0000"/>
                </a:solidFill>
                <a:latin typeface="+mn-lt"/>
                <a:ea typeface="微软雅黑" panose="020B0503020204020204" pitchFamily="34" charset="-122"/>
              </a:rPr>
              <a:t>最小</a:t>
            </a:r>
            <a:r>
              <a:rPr lang="zh-CN" altLang="en-US" sz="2000" dirty="0" smtClean="0">
                <a:solidFill>
                  <a:srgbClr val="FF0000"/>
                </a:solidFill>
                <a:latin typeface="+mn-lt"/>
                <a:ea typeface="微软雅黑" panose="020B0503020204020204" pitchFamily="34" charset="-122"/>
              </a:rPr>
              <a:t>运价</a:t>
            </a:r>
            <a:r>
              <a:rPr lang="en-US" altLang="zh-CN" sz="2000" dirty="0" smtClean="0">
                <a:solidFill>
                  <a:srgbClr val="FF0000"/>
                </a:solidFill>
                <a:latin typeface="+mn-lt"/>
                <a:ea typeface="微软雅黑" panose="020B0503020204020204" pitchFamily="34" charset="-122"/>
              </a:rPr>
              <a:t>1</a:t>
            </a:r>
            <a:r>
              <a:rPr lang="zh-CN" altLang="en-US" sz="2000" dirty="0" smtClean="0">
                <a:latin typeface="+mn-lt"/>
                <a:ea typeface="微软雅黑" panose="020B0503020204020204" pitchFamily="34" charset="-122"/>
              </a:rPr>
              <a:t>，</a:t>
            </a:r>
            <a:r>
              <a:rPr lang="zh-CN" altLang="en-US" sz="2000" dirty="0" smtClean="0">
                <a:solidFill>
                  <a:srgbClr val="FF0000"/>
                </a:solidFill>
                <a:latin typeface="+mn-lt"/>
                <a:ea typeface="微软雅黑" panose="020B0503020204020204" pitchFamily="34" charset="-122"/>
              </a:rPr>
              <a:t>尽可能多</a:t>
            </a:r>
            <a:r>
              <a:rPr lang="zh-CN" altLang="en-US" sz="2000" dirty="0" smtClean="0">
                <a:latin typeface="+mn-lt"/>
                <a:ea typeface="微软雅黑" panose="020B0503020204020204" pitchFamily="34" charset="-122"/>
              </a:rPr>
              <a:t>得将</a:t>
            </a:r>
            <a:r>
              <a:rPr lang="en-US" altLang="zh-CN" sz="2000" i="1" dirty="0" smtClean="0">
                <a:latin typeface="+mn-lt"/>
                <a:ea typeface="微软雅黑" panose="020B0503020204020204" pitchFamily="34" charset="-122"/>
              </a:rPr>
              <a:t>A</a:t>
            </a:r>
            <a:r>
              <a:rPr lang="en-US" altLang="zh-CN" sz="2000" baseline="-25000" dirty="0" smtClean="0">
                <a:latin typeface="+mn-lt"/>
                <a:ea typeface="微软雅黑" panose="020B0503020204020204" pitchFamily="34" charset="-122"/>
              </a:rPr>
              <a:t>2</a:t>
            </a:r>
            <a:r>
              <a:rPr lang="zh-CN" altLang="en-US" sz="2000" dirty="0">
                <a:latin typeface="+mn-lt"/>
                <a:ea typeface="微软雅黑" panose="020B0503020204020204" pitchFamily="34" charset="-122"/>
              </a:rPr>
              <a:t>的产品供应给</a:t>
            </a:r>
            <a:r>
              <a:rPr lang="en-US" altLang="zh-CN" sz="2000" i="1" dirty="0">
                <a:latin typeface="+mn-lt"/>
                <a:ea typeface="微软雅黑" panose="020B0503020204020204" pitchFamily="34" charset="-122"/>
              </a:rPr>
              <a:t>B</a:t>
            </a:r>
            <a:r>
              <a:rPr lang="en-US" altLang="zh-CN" sz="2000" baseline="-25000" dirty="0">
                <a:latin typeface="+mn-lt"/>
                <a:ea typeface="微软雅黑" panose="020B0503020204020204" pitchFamily="34" charset="-122"/>
              </a:rPr>
              <a:t>1</a:t>
            </a:r>
            <a:r>
              <a:rPr lang="zh-CN" altLang="en-US" sz="2000" dirty="0">
                <a:latin typeface="+mn-lt"/>
                <a:ea typeface="微软雅黑" panose="020B0503020204020204" pitchFamily="34" charset="-122"/>
              </a:rPr>
              <a:t>。因</a:t>
            </a:r>
            <a:r>
              <a:rPr lang="en-US" altLang="zh-CN" sz="2000" i="1" dirty="0">
                <a:latin typeface="+mn-lt"/>
                <a:ea typeface="微软雅黑" panose="020B0503020204020204" pitchFamily="34" charset="-122"/>
              </a:rPr>
              <a:t>a</a:t>
            </a:r>
            <a:r>
              <a:rPr lang="en-US" altLang="zh-CN" sz="2000" baseline="-25000" dirty="0">
                <a:latin typeface="+mn-lt"/>
                <a:ea typeface="微软雅黑" panose="020B0503020204020204" pitchFamily="34" charset="-122"/>
              </a:rPr>
              <a:t>2</a:t>
            </a:r>
            <a:r>
              <a:rPr lang="zh-CN" altLang="en-US" sz="2000" dirty="0">
                <a:latin typeface="+mn-lt"/>
                <a:ea typeface="微软雅黑" panose="020B0503020204020204" pitchFamily="34" charset="-122"/>
              </a:rPr>
              <a:t>＞</a:t>
            </a:r>
            <a:r>
              <a:rPr lang="en-US" altLang="zh-CN" sz="2000" i="1" dirty="0">
                <a:latin typeface="+mn-lt"/>
                <a:ea typeface="微软雅黑" panose="020B0503020204020204" pitchFamily="34" charset="-122"/>
              </a:rPr>
              <a:t>b</a:t>
            </a:r>
            <a:r>
              <a:rPr lang="en-US" altLang="zh-CN" sz="2000" baseline="-25000" dirty="0">
                <a:latin typeface="+mn-lt"/>
                <a:ea typeface="微软雅黑" panose="020B0503020204020204" pitchFamily="34" charset="-122"/>
              </a:rPr>
              <a:t>1</a:t>
            </a:r>
            <a:r>
              <a:rPr lang="zh-CN" altLang="en-US" sz="2000" dirty="0">
                <a:latin typeface="+mn-lt"/>
                <a:ea typeface="微软雅黑" panose="020B0503020204020204" pitchFamily="34" charset="-122"/>
              </a:rPr>
              <a:t>，</a:t>
            </a:r>
            <a:r>
              <a:rPr lang="en-US" altLang="zh-CN" sz="2000" i="1" dirty="0">
                <a:latin typeface="+mn-lt"/>
                <a:ea typeface="微软雅黑" panose="020B0503020204020204" pitchFamily="34" charset="-122"/>
              </a:rPr>
              <a:t>A</a:t>
            </a:r>
            <a:r>
              <a:rPr lang="en-US" altLang="zh-CN" sz="2000" baseline="-25000" dirty="0">
                <a:latin typeface="+mn-lt"/>
                <a:ea typeface="微软雅黑" panose="020B0503020204020204" pitchFamily="34" charset="-122"/>
              </a:rPr>
              <a:t>2</a:t>
            </a:r>
            <a:r>
              <a:rPr lang="zh-CN" altLang="en-US" sz="2000" dirty="0">
                <a:latin typeface="+mn-lt"/>
                <a:ea typeface="微软雅黑" panose="020B0503020204020204" pitchFamily="34" charset="-122"/>
              </a:rPr>
              <a:t>除满足</a:t>
            </a:r>
            <a:r>
              <a:rPr lang="en-US" altLang="zh-CN" sz="2000" i="1" dirty="0">
                <a:latin typeface="+mn-lt"/>
                <a:ea typeface="微软雅黑" panose="020B0503020204020204" pitchFamily="34" charset="-122"/>
              </a:rPr>
              <a:t>B</a:t>
            </a:r>
            <a:r>
              <a:rPr lang="en-US" altLang="zh-CN" sz="2000" baseline="-25000" dirty="0">
                <a:latin typeface="+mn-lt"/>
                <a:ea typeface="微软雅黑" panose="020B0503020204020204" pitchFamily="34" charset="-122"/>
              </a:rPr>
              <a:t>1</a:t>
            </a:r>
            <a:r>
              <a:rPr lang="zh-CN" altLang="en-US" sz="2000" dirty="0">
                <a:latin typeface="+mn-lt"/>
                <a:ea typeface="微软雅黑" panose="020B0503020204020204" pitchFamily="34" charset="-122"/>
              </a:rPr>
              <a:t>的全部需要外，还可多余</a:t>
            </a:r>
            <a:r>
              <a:rPr lang="en-US" altLang="zh-CN" sz="2000" dirty="0">
                <a:latin typeface="+mn-lt"/>
                <a:ea typeface="微软雅黑" panose="020B0503020204020204" pitchFamily="34" charset="-122"/>
              </a:rPr>
              <a:t>1</a:t>
            </a:r>
            <a:r>
              <a:rPr lang="zh-CN" altLang="en-US" sz="2000" dirty="0">
                <a:latin typeface="+mn-lt"/>
                <a:ea typeface="微软雅黑" panose="020B0503020204020204" pitchFamily="34" charset="-122"/>
              </a:rPr>
              <a:t>吨产品。在产销平衡表的</a:t>
            </a:r>
            <a:r>
              <a:rPr lang="en-US" altLang="zh-CN" sz="2000" dirty="0">
                <a:latin typeface="+mn-lt"/>
                <a:ea typeface="微软雅黑" panose="020B0503020204020204" pitchFamily="34" charset="-122"/>
              </a:rPr>
              <a:t>(</a:t>
            </a:r>
            <a:r>
              <a:rPr lang="en-US" altLang="zh-CN" sz="2000" i="1" dirty="0">
                <a:latin typeface="+mn-lt"/>
                <a:ea typeface="微软雅黑" panose="020B0503020204020204" pitchFamily="34" charset="-122"/>
              </a:rPr>
              <a:t>A</a:t>
            </a:r>
            <a:r>
              <a:rPr lang="en-US" altLang="zh-CN" sz="2000" baseline="-25000" dirty="0">
                <a:latin typeface="+mn-lt"/>
                <a:ea typeface="微软雅黑" panose="020B0503020204020204" pitchFamily="34" charset="-122"/>
              </a:rPr>
              <a:t>2</a:t>
            </a:r>
            <a:r>
              <a:rPr lang="zh-CN" altLang="en-US" sz="2000" dirty="0">
                <a:latin typeface="+mn-lt"/>
                <a:ea typeface="微软雅黑" panose="020B0503020204020204" pitchFamily="34" charset="-122"/>
              </a:rPr>
              <a:t>，</a:t>
            </a:r>
            <a:r>
              <a:rPr lang="en-US" altLang="zh-CN" sz="2000" i="1" dirty="0">
                <a:latin typeface="+mn-lt"/>
                <a:ea typeface="微软雅黑" panose="020B0503020204020204" pitchFamily="34" charset="-122"/>
              </a:rPr>
              <a:t>B</a:t>
            </a:r>
            <a:r>
              <a:rPr lang="en-US" altLang="zh-CN" sz="2000" baseline="-25000" dirty="0">
                <a:latin typeface="+mn-lt"/>
                <a:ea typeface="微软雅黑" panose="020B0503020204020204" pitchFamily="34" charset="-122"/>
              </a:rPr>
              <a:t>1</a:t>
            </a:r>
            <a:r>
              <a:rPr lang="en-US" altLang="zh-CN" sz="2000" dirty="0">
                <a:latin typeface="+mn-lt"/>
                <a:ea typeface="微软雅黑" panose="020B0503020204020204" pitchFamily="34" charset="-122"/>
              </a:rPr>
              <a:t>)</a:t>
            </a:r>
            <a:r>
              <a:rPr lang="zh-CN" altLang="en-US" sz="2000" dirty="0">
                <a:latin typeface="+mn-lt"/>
                <a:ea typeface="微软雅黑" panose="020B0503020204020204" pitchFamily="34" charset="-122"/>
              </a:rPr>
              <a:t>的交叉格处填上</a:t>
            </a:r>
            <a:r>
              <a:rPr lang="en-US" altLang="zh-CN" sz="2000" dirty="0">
                <a:latin typeface="+mn-lt"/>
                <a:ea typeface="微软雅黑" panose="020B0503020204020204" pitchFamily="34" charset="-122"/>
              </a:rPr>
              <a:t>3</a:t>
            </a:r>
            <a:r>
              <a:rPr lang="zh-CN" altLang="en-US" sz="2000" dirty="0">
                <a:latin typeface="+mn-lt"/>
                <a:ea typeface="微软雅黑" panose="020B0503020204020204" pitchFamily="34" charset="-122"/>
              </a:rPr>
              <a:t>。并将运价表的</a:t>
            </a:r>
            <a:r>
              <a:rPr lang="en-US" altLang="zh-CN" sz="2000" i="1" dirty="0">
                <a:latin typeface="+mn-lt"/>
                <a:ea typeface="微软雅黑" panose="020B0503020204020204" pitchFamily="34" charset="-122"/>
              </a:rPr>
              <a:t>B</a:t>
            </a:r>
            <a:r>
              <a:rPr lang="en-US" altLang="zh-CN" sz="2000" baseline="-25000" dirty="0">
                <a:latin typeface="+mn-lt"/>
                <a:ea typeface="微软雅黑" panose="020B0503020204020204" pitchFamily="34" charset="-122"/>
              </a:rPr>
              <a:t>1</a:t>
            </a:r>
            <a:r>
              <a:rPr lang="zh-CN" altLang="en-US" sz="2000" dirty="0">
                <a:latin typeface="+mn-lt"/>
                <a:ea typeface="微软雅黑" panose="020B0503020204020204" pitchFamily="34" charset="-122"/>
              </a:rPr>
              <a:t>列运价划去</a:t>
            </a:r>
            <a:r>
              <a:rPr lang="zh-CN" altLang="en-US" sz="2000" dirty="0" smtClean="0">
                <a:latin typeface="+mn-lt"/>
                <a:ea typeface="微软雅黑" panose="020B0503020204020204" pitchFamily="34" charset="-122"/>
              </a:rPr>
              <a:t>。</a:t>
            </a:r>
            <a:endParaRPr lang="zh-CN" altLang="en-US" sz="2000" dirty="0">
              <a:latin typeface="+mn-lt"/>
              <a:ea typeface="微软雅黑" panose="020B0503020204020204" pitchFamily="34" charset="-122"/>
            </a:endParaRPr>
          </a:p>
        </p:txBody>
      </p:sp>
      <p:sp>
        <p:nvSpPr>
          <p:cNvPr id="8" name="Oval 7"/>
          <p:cNvSpPr>
            <a:spLocks noChangeArrowheads="1"/>
          </p:cNvSpPr>
          <p:nvPr/>
        </p:nvSpPr>
        <p:spPr bwMode="auto">
          <a:xfrm>
            <a:off x="1355512" y="2123267"/>
            <a:ext cx="359404"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grpSp>
        <p:nvGrpSpPr>
          <p:cNvPr id="9" name="组合 8"/>
          <p:cNvGrpSpPr/>
          <p:nvPr/>
        </p:nvGrpSpPr>
        <p:grpSpPr>
          <a:xfrm>
            <a:off x="168548" y="1161539"/>
            <a:ext cx="1156958" cy="618636"/>
            <a:chOff x="456985" y="3133137"/>
            <a:chExt cx="1258716" cy="618636"/>
          </a:xfrm>
        </p:grpSpPr>
        <p:cxnSp>
          <p:nvCxnSpPr>
            <p:cNvPr id="10" name="直接连接符 9"/>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2" name="文本框 11"/>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grpSp>
        <p:nvGrpSpPr>
          <p:cNvPr id="13" name="组合 12"/>
          <p:cNvGrpSpPr/>
          <p:nvPr/>
        </p:nvGrpSpPr>
        <p:grpSpPr>
          <a:xfrm>
            <a:off x="3670891" y="1161539"/>
            <a:ext cx="1156958" cy="700189"/>
            <a:chOff x="456985" y="3133137"/>
            <a:chExt cx="1258716" cy="618636"/>
          </a:xfrm>
        </p:grpSpPr>
        <p:cxnSp>
          <p:nvCxnSpPr>
            <p:cNvPr id="14" name="直接连接符 13"/>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6" name="文本框 15"/>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20" name="矩形 19"/>
          <p:cNvSpPr/>
          <p:nvPr/>
        </p:nvSpPr>
        <p:spPr>
          <a:xfrm>
            <a:off x="7052853" y="2206320"/>
            <a:ext cx="360040"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4849068" y="2978656"/>
            <a:ext cx="360040" cy="3240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文本框 21"/>
          <p:cNvSpPr txBox="1"/>
          <p:nvPr/>
        </p:nvSpPr>
        <p:spPr>
          <a:xfrm>
            <a:off x="4877220" y="2206320"/>
            <a:ext cx="263785" cy="369332"/>
          </a:xfrm>
          <a:prstGeom prst="rect">
            <a:avLst/>
          </a:prstGeom>
          <a:noFill/>
        </p:spPr>
        <p:txBody>
          <a:bodyPr wrap="square" rtlCol="0">
            <a:spAutoFit/>
          </a:bodyPr>
          <a:lstStyle/>
          <a:p>
            <a:r>
              <a:rPr lang="en-US" altLang="zh-CN" dirty="0" smtClean="0">
                <a:solidFill>
                  <a:srgbClr val="FF0000"/>
                </a:solidFill>
              </a:rPr>
              <a:t>3</a:t>
            </a:r>
            <a:endParaRPr lang="zh-CN" altLang="en-US" dirty="0" smtClean="0">
              <a:solidFill>
                <a:srgbClr val="FF0000"/>
              </a:solidFill>
            </a:endParaRPr>
          </a:p>
        </p:txBody>
      </p:sp>
      <p:cxnSp>
        <p:nvCxnSpPr>
          <p:cNvPr id="25" name="直接连接符 24"/>
          <p:cNvCxnSpPr/>
          <p:nvPr/>
        </p:nvCxnSpPr>
        <p:spPr>
          <a:xfrm>
            <a:off x="1536700" y="1080319"/>
            <a:ext cx="0" cy="1872208"/>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54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strVal val="#ppt_w*0.70"/>
                                          </p:val>
                                        </p:tav>
                                        <p:tav tm="100000">
                                          <p:val>
                                            <p:strVal val="#ppt_w"/>
                                          </p:val>
                                        </p:tav>
                                      </p:tavLst>
                                    </p:anim>
                                    <p:anim calcmode="lin" valueType="num">
                                      <p:cBhvr>
                                        <p:cTn id="11" dur="500" fill="hold"/>
                                        <p:tgtEl>
                                          <p:spTgt spid="8"/>
                                        </p:tgtEl>
                                        <p:attrNameLst>
                                          <p:attrName>ppt_h</p:attrName>
                                        </p:attrNameLst>
                                      </p:cBhvr>
                                      <p:tavLst>
                                        <p:tav tm="0">
                                          <p:val>
                                            <p:strVal val="#ppt_h"/>
                                          </p:val>
                                        </p:tav>
                                        <p:tav tm="100000">
                                          <p:val>
                                            <p:strVal val="#ppt_h"/>
                                          </p:val>
                                        </p:tav>
                                      </p:tavLst>
                                    </p:anim>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up)">
                                      <p:cBhvr>
                                        <p:cTn id="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20" grpId="0" animBg="1"/>
      <p:bldP spid="21" grpId="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最小元素法</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13</a:t>
            </a:fld>
            <a:endParaRPr lang="zh-CN" altLang="en-US"/>
          </a:p>
        </p:txBody>
      </p:sp>
      <p:graphicFrame>
        <p:nvGraphicFramePr>
          <p:cNvPr id="5" name="表格 4"/>
          <p:cNvGraphicFramePr>
            <a:graphicFrameLocks noGrp="1"/>
          </p:cNvGraphicFramePr>
          <p:nvPr/>
        </p:nvGraphicFramePr>
        <p:xfrm>
          <a:off x="168548" y="807687"/>
          <a:ext cx="3348000" cy="2060516"/>
        </p:xfrm>
        <a:graphic>
          <a:graphicData uri="http://schemas.openxmlformats.org/drawingml/2006/table">
            <a:tbl>
              <a:tblPr firstRow="1" bandRow="1">
                <a:tableStyleId>{5940675A-B579-460E-94D1-54222C63F5DA}</a:tableStyleId>
              </a:tblPr>
              <a:tblGrid>
                <a:gridCol w="1095136"/>
                <a:gridCol w="563216"/>
                <a:gridCol w="563216"/>
                <a:gridCol w="563216"/>
                <a:gridCol w="563216"/>
              </a:tblGrid>
              <a:tr h="329777">
                <a:tc gridSpan="5">
                  <a:txBody>
                    <a:bodyPr/>
                    <a:lstStyle/>
                    <a:p>
                      <a:pPr algn="ctr"/>
                      <a:r>
                        <a:rPr lang="zh-CN" altLang="en-US" sz="1800" dirty="0" smtClean="0"/>
                        <a:t>表</a:t>
                      </a:r>
                      <a:r>
                        <a:rPr lang="en-US" altLang="zh-CN" sz="1800" dirty="0" smtClean="0"/>
                        <a:t>1−1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t>2</a:t>
                      </a:r>
                      <a:endParaRPr lang="zh-CN" altLang="en-US" sz="1800" dirty="0"/>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tcPr>
                </a:tc>
                <a:tc>
                  <a:txBody>
                    <a:bodyPr/>
                    <a:lstStyle/>
                    <a:p>
                      <a:pPr algn="ctr"/>
                      <a:r>
                        <a:rPr lang="en-US" altLang="zh-CN" sz="1800" dirty="0" smtClean="0"/>
                        <a:t>7</a:t>
                      </a:r>
                      <a:endParaRPr lang="zh-CN" altLang="en-US" sz="1800" dirty="0"/>
                    </a:p>
                  </a:txBody>
                  <a:tcPr anchor="ctr">
                    <a:lnT w="12700" cmpd="sng">
                      <a:noFill/>
                    </a:lnT>
                  </a:tcPr>
                </a:tc>
                <a:tc>
                  <a:txBody>
                    <a:bodyPr/>
                    <a:lstStyle/>
                    <a:p>
                      <a:pPr algn="ctr"/>
                      <a:r>
                        <a:rPr lang="en-US" altLang="zh-CN" sz="1800" dirty="0" smtClean="0"/>
                        <a:t>4</a:t>
                      </a:r>
                      <a:endParaRPr lang="zh-CN" altLang="en-US" sz="1800" dirty="0"/>
                    </a:p>
                  </a:txBody>
                  <a:tcPr anchor="ctr">
                    <a:lnT w="12700" cmpd="sng">
                      <a:noFill/>
                    </a:lnT>
                  </a:tcPr>
                </a:tc>
                <a:tc>
                  <a:txBody>
                    <a:bodyPr/>
                    <a:lstStyle/>
                    <a:p>
                      <a:pPr algn="ctr"/>
                      <a:r>
                        <a:rPr lang="en-US" altLang="zh-CN" sz="1800" dirty="0" smtClean="0"/>
                        <a:t>10</a:t>
                      </a:r>
                      <a:endParaRPr lang="zh-CN" altLang="en-US" sz="1800" dirty="0"/>
                    </a:p>
                  </a:txBody>
                  <a:tcPr anchor="ctr">
                    <a:lnT w="12700" cmpd="sng">
                      <a:noFill/>
                    </a:lnT>
                  </a:tcPr>
                </a:tc>
                <a:tc>
                  <a:txBody>
                    <a:bodyPr/>
                    <a:lstStyle/>
                    <a:p>
                      <a:pPr algn="ctr"/>
                      <a:r>
                        <a:rPr lang="en-US" altLang="zh-CN" sz="1800" dirty="0" smtClean="0"/>
                        <a:t>5</a:t>
                      </a:r>
                      <a:endParaRPr lang="zh-CN" altLang="en-US" sz="1800" dirty="0"/>
                    </a:p>
                  </a:txBody>
                  <a:tcPr anchor="ctr">
                    <a:lnT w="12700" cmpd="sng">
                      <a:noFill/>
                    </a:lnT>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602421907"/>
              </p:ext>
            </p:extLst>
          </p:nvPr>
        </p:nvGraphicFramePr>
        <p:xfrm>
          <a:off x="3676135" y="792288"/>
          <a:ext cx="3837229" cy="2520281"/>
        </p:xfrm>
        <a:graphic>
          <a:graphicData uri="http://schemas.openxmlformats.org/drawingml/2006/table">
            <a:tbl>
              <a:tblPr firstRow="1" bandRow="1">
                <a:tableStyleId>{5940675A-B579-460E-94D1-54222C63F5DA}</a:tableStyleId>
              </a:tblPr>
              <a:tblGrid>
                <a:gridCol w="1074419"/>
                <a:gridCol w="552562"/>
                <a:gridCol w="552562"/>
                <a:gridCol w="552562"/>
                <a:gridCol w="552562"/>
                <a:gridCol w="552562"/>
              </a:tblGrid>
              <a:tr h="373375">
                <a:tc gridSpan="6">
                  <a:txBody>
                    <a:bodyPr/>
                    <a:lstStyle/>
                    <a:p>
                      <a:pPr algn="ctr"/>
                      <a:r>
                        <a:rPr lang="zh-CN" altLang="en-US" sz="1800" dirty="0" smtClean="0"/>
                        <a:t>表</a:t>
                      </a:r>
                      <a:r>
                        <a:rPr lang="en-US" altLang="zh-CN" sz="1800" dirty="0" smtClean="0"/>
                        <a:t>1−2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7</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9</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6</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5</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6</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3"/>
          <p:cNvSpPr txBox="1">
            <a:spLocks noRot="1" noChangeArrowheads="1"/>
          </p:cNvSpPr>
          <p:nvPr/>
        </p:nvSpPr>
        <p:spPr bwMode="auto">
          <a:xfrm>
            <a:off x="96705" y="3528591"/>
            <a:ext cx="743585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pPr>
            <a:r>
              <a:rPr lang="zh-CN" altLang="en-US" sz="2000" dirty="0" smtClean="0">
                <a:solidFill>
                  <a:srgbClr val="FF0000"/>
                </a:solidFill>
                <a:latin typeface="+mn-lt"/>
                <a:ea typeface="微软雅黑" panose="020B0503020204020204" pitchFamily="34" charset="-122"/>
              </a:rPr>
              <a:t>第</a:t>
            </a:r>
            <a:r>
              <a:rPr lang="en-US" altLang="zh-CN" sz="2000" dirty="0" smtClean="0">
                <a:solidFill>
                  <a:srgbClr val="FF0000"/>
                </a:solidFill>
                <a:latin typeface="+mn-lt"/>
                <a:ea typeface="微软雅黑" panose="020B0503020204020204" pitchFamily="34" charset="-122"/>
              </a:rPr>
              <a:t>2</a:t>
            </a:r>
            <a:r>
              <a:rPr lang="zh-CN" altLang="en-US" sz="2000" dirty="0" smtClean="0">
                <a:solidFill>
                  <a:srgbClr val="FF0000"/>
                </a:solidFill>
                <a:latin typeface="+mn-lt"/>
                <a:ea typeface="微软雅黑" panose="020B0503020204020204" pitchFamily="34" charset="-122"/>
              </a:rPr>
              <a:t>步：</a:t>
            </a:r>
            <a:r>
              <a:rPr lang="zh-CN" altLang="en-US" sz="2000" dirty="0">
                <a:latin typeface="+mn-lt"/>
                <a:ea typeface="微软雅黑" panose="020B0503020204020204" pitchFamily="34" charset="-122"/>
              </a:rPr>
              <a:t>在表中未划去的元素中再找出</a:t>
            </a:r>
            <a:r>
              <a:rPr lang="zh-CN" altLang="en-US" sz="2000" dirty="0">
                <a:solidFill>
                  <a:srgbClr val="FF0000"/>
                </a:solidFill>
                <a:latin typeface="+mn-lt"/>
                <a:ea typeface="微软雅黑" panose="020B0503020204020204" pitchFamily="34" charset="-122"/>
              </a:rPr>
              <a:t>最小</a:t>
            </a:r>
            <a:r>
              <a:rPr lang="zh-CN" altLang="en-US" sz="2000" dirty="0" smtClean="0">
                <a:solidFill>
                  <a:srgbClr val="FF0000"/>
                </a:solidFill>
                <a:latin typeface="+mn-lt"/>
                <a:ea typeface="微软雅黑" panose="020B0503020204020204" pitchFamily="34" charset="-122"/>
              </a:rPr>
              <a:t>运价</a:t>
            </a:r>
            <a:r>
              <a:rPr lang="en-US" altLang="zh-CN" sz="2000" dirty="0" smtClean="0">
                <a:solidFill>
                  <a:srgbClr val="FF0000"/>
                </a:solidFill>
                <a:latin typeface="+mn-lt"/>
                <a:ea typeface="微软雅黑" panose="020B0503020204020204" pitchFamily="34" charset="-122"/>
              </a:rPr>
              <a:t>2</a:t>
            </a:r>
            <a:r>
              <a:rPr lang="zh-CN" altLang="en-US" sz="2000" dirty="0" smtClean="0">
                <a:latin typeface="+mn-lt"/>
                <a:ea typeface="微软雅黑" panose="020B0503020204020204" pitchFamily="34" charset="-122"/>
              </a:rPr>
              <a:t>，</a:t>
            </a:r>
            <a:r>
              <a:rPr lang="zh-CN" altLang="en-US" sz="2000" dirty="0">
                <a:latin typeface="+mn-lt"/>
                <a:ea typeface="微软雅黑" panose="020B0503020204020204" pitchFamily="34" charset="-122"/>
              </a:rPr>
              <a:t>确定</a:t>
            </a:r>
            <a:r>
              <a:rPr lang="en-US" altLang="zh-CN" sz="2000" i="1" dirty="0">
                <a:latin typeface="+mn-lt"/>
                <a:ea typeface="微软雅黑" panose="020B0503020204020204" pitchFamily="34" charset="-122"/>
              </a:rPr>
              <a:t>A</a:t>
            </a:r>
            <a:r>
              <a:rPr lang="en-US" altLang="zh-CN" sz="2000" baseline="-25000" dirty="0">
                <a:latin typeface="+mn-lt"/>
                <a:ea typeface="微软雅黑" panose="020B0503020204020204" pitchFamily="34" charset="-122"/>
              </a:rPr>
              <a:t>2</a:t>
            </a:r>
            <a:r>
              <a:rPr lang="zh-CN" altLang="en-US" sz="2000" dirty="0">
                <a:latin typeface="+mn-lt"/>
                <a:ea typeface="微软雅黑" panose="020B0503020204020204" pitchFamily="34" charset="-122"/>
              </a:rPr>
              <a:t>多余的</a:t>
            </a:r>
            <a:r>
              <a:rPr lang="en-US" altLang="zh-CN" sz="2000" dirty="0">
                <a:latin typeface="+mn-lt"/>
                <a:ea typeface="微软雅黑" panose="020B0503020204020204" pitchFamily="34" charset="-122"/>
              </a:rPr>
              <a:t>1</a:t>
            </a:r>
            <a:r>
              <a:rPr lang="zh-CN" altLang="en-US" sz="2000" dirty="0">
                <a:latin typeface="+mn-lt"/>
                <a:ea typeface="微软雅黑" panose="020B0503020204020204" pitchFamily="34" charset="-122"/>
              </a:rPr>
              <a:t>吨供应</a:t>
            </a:r>
            <a:r>
              <a:rPr lang="en-US" altLang="zh-CN" sz="2000" i="1" dirty="0">
                <a:latin typeface="+mn-lt"/>
                <a:ea typeface="微软雅黑" panose="020B0503020204020204" pitchFamily="34" charset="-122"/>
              </a:rPr>
              <a:t>B</a:t>
            </a:r>
            <a:r>
              <a:rPr lang="en-US" altLang="zh-CN" sz="2000" baseline="-25000" dirty="0">
                <a:latin typeface="+mn-lt"/>
                <a:ea typeface="微软雅黑" panose="020B0503020204020204" pitchFamily="34" charset="-122"/>
              </a:rPr>
              <a:t>3</a:t>
            </a:r>
            <a:r>
              <a:rPr lang="zh-CN" altLang="en-US" sz="2000" dirty="0">
                <a:latin typeface="+mn-lt"/>
                <a:ea typeface="微软雅黑" panose="020B0503020204020204" pitchFamily="34" charset="-122"/>
              </a:rPr>
              <a:t>，在产销平衡表的</a:t>
            </a:r>
            <a:r>
              <a:rPr lang="en-US" altLang="zh-CN" sz="2000" dirty="0">
                <a:latin typeface="+mn-lt"/>
                <a:ea typeface="微软雅黑" panose="020B0503020204020204" pitchFamily="34" charset="-122"/>
              </a:rPr>
              <a:t>(</a:t>
            </a:r>
            <a:r>
              <a:rPr lang="en-US" altLang="zh-CN" sz="2000" i="1" dirty="0">
                <a:latin typeface="+mn-lt"/>
                <a:ea typeface="微软雅黑" panose="020B0503020204020204" pitchFamily="34" charset="-122"/>
              </a:rPr>
              <a:t>A</a:t>
            </a:r>
            <a:r>
              <a:rPr lang="en-US" altLang="zh-CN" sz="2000" baseline="-25000" dirty="0">
                <a:latin typeface="+mn-lt"/>
                <a:ea typeface="微软雅黑" panose="020B0503020204020204" pitchFamily="34" charset="-122"/>
              </a:rPr>
              <a:t>2</a:t>
            </a:r>
            <a:r>
              <a:rPr lang="zh-CN" altLang="en-US" sz="2000" dirty="0">
                <a:latin typeface="+mn-lt"/>
                <a:ea typeface="微软雅黑" panose="020B0503020204020204" pitchFamily="34" charset="-122"/>
              </a:rPr>
              <a:t>，</a:t>
            </a:r>
            <a:r>
              <a:rPr lang="en-US" altLang="zh-CN" sz="2000" i="1" dirty="0">
                <a:latin typeface="+mn-lt"/>
                <a:ea typeface="微软雅黑" panose="020B0503020204020204" pitchFamily="34" charset="-122"/>
              </a:rPr>
              <a:t>B</a:t>
            </a:r>
            <a:r>
              <a:rPr lang="en-US" altLang="zh-CN" sz="2000" baseline="-25000" dirty="0">
                <a:latin typeface="+mn-lt"/>
                <a:ea typeface="微软雅黑" panose="020B0503020204020204" pitchFamily="34" charset="-122"/>
              </a:rPr>
              <a:t>3</a:t>
            </a:r>
            <a:r>
              <a:rPr lang="en-US" altLang="zh-CN" sz="2000" dirty="0">
                <a:latin typeface="+mn-lt"/>
                <a:ea typeface="微软雅黑" panose="020B0503020204020204" pitchFamily="34" charset="-122"/>
              </a:rPr>
              <a:t>)</a:t>
            </a:r>
            <a:r>
              <a:rPr lang="zh-CN" altLang="en-US" sz="2000" dirty="0">
                <a:latin typeface="+mn-lt"/>
                <a:ea typeface="微软雅黑" panose="020B0503020204020204" pitchFamily="34" charset="-122"/>
              </a:rPr>
              <a:t>的交叉格处填上</a:t>
            </a:r>
            <a:r>
              <a:rPr lang="en-US" altLang="zh-CN" sz="2000" dirty="0">
                <a:latin typeface="+mn-lt"/>
                <a:ea typeface="微软雅黑" panose="020B0503020204020204" pitchFamily="34" charset="-122"/>
              </a:rPr>
              <a:t>1</a:t>
            </a:r>
            <a:r>
              <a:rPr lang="zh-CN" altLang="en-US" sz="2000" dirty="0">
                <a:latin typeface="+mn-lt"/>
                <a:ea typeface="微软雅黑" panose="020B0503020204020204" pitchFamily="34" charset="-122"/>
              </a:rPr>
              <a:t>。并将运价表的</a:t>
            </a:r>
            <a:r>
              <a:rPr lang="en-US" altLang="zh-CN" sz="2000" i="1" dirty="0">
                <a:latin typeface="+mn-lt"/>
                <a:ea typeface="微软雅黑" panose="020B0503020204020204" pitchFamily="34" charset="-122"/>
              </a:rPr>
              <a:t>A</a:t>
            </a:r>
            <a:r>
              <a:rPr lang="en-US" altLang="zh-CN" sz="2000" baseline="-25000" dirty="0">
                <a:latin typeface="+mn-lt"/>
                <a:ea typeface="微软雅黑" panose="020B0503020204020204" pitchFamily="34" charset="-122"/>
              </a:rPr>
              <a:t>2</a:t>
            </a:r>
            <a:r>
              <a:rPr lang="zh-CN" altLang="en-US" sz="2000" dirty="0">
                <a:latin typeface="+mn-lt"/>
                <a:ea typeface="微软雅黑" panose="020B0503020204020204" pitchFamily="34" charset="-122"/>
              </a:rPr>
              <a:t>行运价划去。并给出下表。</a:t>
            </a:r>
          </a:p>
        </p:txBody>
      </p:sp>
      <p:sp>
        <p:nvSpPr>
          <p:cNvPr id="8" name="Oval 7"/>
          <p:cNvSpPr>
            <a:spLocks noChangeArrowheads="1"/>
          </p:cNvSpPr>
          <p:nvPr/>
        </p:nvSpPr>
        <p:spPr bwMode="auto">
          <a:xfrm>
            <a:off x="2478297" y="2131746"/>
            <a:ext cx="359404"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grpSp>
        <p:nvGrpSpPr>
          <p:cNvPr id="9" name="组合 8"/>
          <p:cNvGrpSpPr/>
          <p:nvPr/>
        </p:nvGrpSpPr>
        <p:grpSpPr>
          <a:xfrm>
            <a:off x="168548" y="1161539"/>
            <a:ext cx="1156958" cy="618636"/>
            <a:chOff x="456985" y="3133137"/>
            <a:chExt cx="1258716" cy="618636"/>
          </a:xfrm>
        </p:grpSpPr>
        <p:cxnSp>
          <p:nvCxnSpPr>
            <p:cNvPr id="10" name="直接连接符 9"/>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2" name="文本框 11"/>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grpSp>
        <p:nvGrpSpPr>
          <p:cNvPr id="13" name="组合 12"/>
          <p:cNvGrpSpPr/>
          <p:nvPr/>
        </p:nvGrpSpPr>
        <p:grpSpPr>
          <a:xfrm>
            <a:off x="3670891" y="1161539"/>
            <a:ext cx="1156958" cy="700189"/>
            <a:chOff x="456985" y="3133137"/>
            <a:chExt cx="1258716" cy="618636"/>
          </a:xfrm>
        </p:grpSpPr>
        <p:cxnSp>
          <p:nvCxnSpPr>
            <p:cNvPr id="14" name="直接连接符 13"/>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6" name="文本框 15"/>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20" name="矩形 19"/>
          <p:cNvSpPr/>
          <p:nvPr/>
        </p:nvSpPr>
        <p:spPr>
          <a:xfrm>
            <a:off x="7052853" y="2206320"/>
            <a:ext cx="360040"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5946606" y="2961236"/>
            <a:ext cx="360040" cy="3240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文本框 21"/>
          <p:cNvSpPr txBox="1"/>
          <p:nvPr/>
        </p:nvSpPr>
        <p:spPr>
          <a:xfrm>
            <a:off x="4877220" y="2206320"/>
            <a:ext cx="263785" cy="369332"/>
          </a:xfrm>
          <a:prstGeom prst="rect">
            <a:avLst/>
          </a:prstGeom>
          <a:noFill/>
        </p:spPr>
        <p:txBody>
          <a:bodyPr wrap="square" rtlCol="0">
            <a:spAutoFit/>
          </a:bodyPr>
          <a:lstStyle/>
          <a:p>
            <a:r>
              <a:rPr lang="en-US" altLang="zh-CN" dirty="0" smtClean="0">
                <a:solidFill>
                  <a:schemeClr val="accent2"/>
                </a:solidFill>
              </a:rPr>
              <a:t>3</a:t>
            </a:r>
            <a:endParaRPr lang="zh-CN" altLang="en-US" dirty="0" smtClean="0">
              <a:solidFill>
                <a:schemeClr val="accent2"/>
              </a:solidFill>
            </a:endParaRPr>
          </a:p>
        </p:txBody>
      </p:sp>
      <p:cxnSp>
        <p:nvCxnSpPr>
          <p:cNvPr id="25" name="直接连接符 24"/>
          <p:cNvCxnSpPr/>
          <p:nvPr/>
        </p:nvCxnSpPr>
        <p:spPr>
          <a:xfrm>
            <a:off x="1536700" y="1080319"/>
            <a:ext cx="0" cy="187220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986024" y="2209458"/>
            <a:ext cx="263785" cy="369332"/>
          </a:xfrm>
          <a:prstGeom prst="rect">
            <a:avLst/>
          </a:prstGeom>
          <a:noFill/>
        </p:spPr>
        <p:txBody>
          <a:bodyPr wrap="square" rtlCol="0">
            <a:spAutoFit/>
          </a:bodyPr>
          <a:lstStyle/>
          <a:p>
            <a:r>
              <a:rPr lang="en-US" altLang="zh-CN" dirty="0" smtClean="0">
                <a:solidFill>
                  <a:srgbClr val="FF0000"/>
                </a:solidFill>
              </a:rPr>
              <a:t>1</a:t>
            </a:r>
            <a:endParaRPr lang="zh-CN" altLang="en-US" dirty="0" smtClean="0">
              <a:solidFill>
                <a:srgbClr val="FF0000"/>
              </a:solidFill>
            </a:endParaRPr>
          </a:p>
        </p:txBody>
      </p:sp>
      <p:cxnSp>
        <p:nvCxnSpPr>
          <p:cNvPr id="26" name="直接连接符 25"/>
          <p:cNvCxnSpPr/>
          <p:nvPr/>
        </p:nvCxnSpPr>
        <p:spPr>
          <a:xfrm rot="5400000">
            <a:off x="1822550" y="480253"/>
            <a:ext cx="0" cy="3648404"/>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8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strVal val="#ppt_w*0.70"/>
                                          </p:val>
                                        </p:tav>
                                        <p:tav tm="100000">
                                          <p:val>
                                            <p:strVal val="#ppt_w"/>
                                          </p:val>
                                        </p:tav>
                                      </p:tavLst>
                                    </p:anim>
                                    <p:anim calcmode="lin" valueType="num">
                                      <p:cBhvr>
                                        <p:cTn id="11" dur="500" fill="hold"/>
                                        <p:tgtEl>
                                          <p:spTgt spid="8"/>
                                        </p:tgtEl>
                                        <p:attrNameLst>
                                          <p:attrName>ppt_h</p:attrName>
                                        </p:attrNameLst>
                                      </p:cBhvr>
                                      <p:tavLst>
                                        <p:tav tm="0">
                                          <p:val>
                                            <p:strVal val="#ppt_h"/>
                                          </p:val>
                                        </p:tav>
                                        <p:tav tm="100000">
                                          <p:val>
                                            <p:strVal val="#ppt_h"/>
                                          </p:val>
                                        </p:tav>
                                      </p:tavLst>
                                    </p:anim>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20" grpId="0" animBg="1"/>
      <p:bldP spid="21"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最小元素法</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14</a:t>
            </a:fld>
            <a:endParaRPr lang="zh-CN" altLang="en-US"/>
          </a:p>
        </p:txBody>
      </p:sp>
      <p:graphicFrame>
        <p:nvGraphicFramePr>
          <p:cNvPr id="5" name="表格 4"/>
          <p:cNvGraphicFramePr>
            <a:graphicFrameLocks noGrp="1"/>
          </p:cNvGraphicFramePr>
          <p:nvPr/>
        </p:nvGraphicFramePr>
        <p:xfrm>
          <a:off x="168548" y="807687"/>
          <a:ext cx="3348000" cy="2060516"/>
        </p:xfrm>
        <a:graphic>
          <a:graphicData uri="http://schemas.openxmlformats.org/drawingml/2006/table">
            <a:tbl>
              <a:tblPr firstRow="1" bandRow="1">
                <a:tableStyleId>{5940675A-B579-460E-94D1-54222C63F5DA}</a:tableStyleId>
              </a:tblPr>
              <a:tblGrid>
                <a:gridCol w="1095136"/>
                <a:gridCol w="563216"/>
                <a:gridCol w="563216"/>
                <a:gridCol w="563216"/>
                <a:gridCol w="563216"/>
              </a:tblGrid>
              <a:tr h="329777">
                <a:tc gridSpan="5">
                  <a:txBody>
                    <a:bodyPr/>
                    <a:lstStyle/>
                    <a:p>
                      <a:pPr algn="ctr"/>
                      <a:r>
                        <a:rPr lang="zh-CN" altLang="en-US" sz="1800" dirty="0" smtClean="0"/>
                        <a:t>表</a:t>
                      </a:r>
                      <a:r>
                        <a:rPr lang="en-US" altLang="zh-CN" sz="1800" dirty="0" smtClean="0"/>
                        <a:t>1−1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t>2</a:t>
                      </a:r>
                      <a:endParaRPr lang="zh-CN" altLang="en-US" sz="1800" dirty="0"/>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tcPr>
                </a:tc>
                <a:tc>
                  <a:txBody>
                    <a:bodyPr/>
                    <a:lstStyle/>
                    <a:p>
                      <a:pPr algn="ctr"/>
                      <a:r>
                        <a:rPr lang="en-US" altLang="zh-CN" sz="1800" dirty="0" smtClean="0"/>
                        <a:t>7</a:t>
                      </a:r>
                      <a:endParaRPr lang="zh-CN" altLang="en-US" sz="1800" dirty="0"/>
                    </a:p>
                  </a:txBody>
                  <a:tcPr anchor="ctr">
                    <a:lnT w="12700" cmpd="sng">
                      <a:noFill/>
                    </a:lnT>
                  </a:tcPr>
                </a:tc>
                <a:tc>
                  <a:txBody>
                    <a:bodyPr/>
                    <a:lstStyle/>
                    <a:p>
                      <a:pPr algn="ctr"/>
                      <a:r>
                        <a:rPr lang="en-US" altLang="zh-CN" sz="1800" dirty="0" smtClean="0"/>
                        <a:t>4</a:t>
                      </a:r>
                      <a:endParaRPr lang="zh-CN" altLang="en-US" sz="1800" dirty="0"/>
                    </a:p>
                  </a:txBody>
                  <a:tcPr anchor="ctr">
                    <a:lnT w="12700" cmpd="sng">
                      <a:noFill/>
                    </a:lnT>
                  </a:tcPr>
                </a:tc>
                <a:tc>
                  <a:txBody>
                    <a:bodyPr/>
                    <a:lstStyle/>
                    <a:p>
                      <a:pPr algn="ctr"/>
                      <a:r>
                        <a:rPr lang="en-US" altLang="zh-CN" sz="1800" dirty="0" smtClean="0"/>
                        <a:t>10</a:t>
                      </a:r>
                      <a:endParaRPr lang="zh-CN" altLang="en-US" sz="1800" dirty="0"/>
                    </a:p>
                  </a:txBody>
                  <a:tcPr anchor="ctr">
                    <a:lnT w="12700" cmpd="sng">
                      <a:noFill/>
                    </a:lnT>
                  </a:tcPr>
                </a:tc>
                <a:tc>
                  <a:txBody>
                    <a:bodyPr/>
                    <a:lstStyle/>
                    <a:p>
                      <a:pPr algn="ctr"/>
                      <a:r>
                        <a:rPr lang="en-US" altLang="zh-CN" sz="1800" dirty="0" smtClean="0"/>
                        <a:t>5</a:t>
                      </a:r>
                      <a:endParaRPr lang="zh-CN" altLang="en-US" sz="1800" dirty="0"/>
                    </a:p>
                  </a:txBody>
                  <a:tcPr anchor="ctr">
                    <a:lnT w="12700" cmpd="sng">
                      <a:noFill/>
                    </a:lnT>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590328903"/>
              </p:ext>
            </p:extLst>
          </p:nvPr>
        </p:nvGraphicFramePr>
        <p:xfrm>
          <a:off x="3676135" y="792288"/>
          <a:ext cx="3837229" cy="2520281"/>
        </p:xfrm>
        <a:graphic>
          <a:graphicData uri="http://schemas.openxmlformats.org/drawingml/2006/table">
            <a:tbl>
              <a:tblPr firstRow="1" bandRow="1">
                <a:tableStyleId>{5940675A-B579-460E-94D1-54222C63F5DA}</a:tableStyleId>
              </a:tblPr>
              <a:tblGrid>
                <a:gridCol w="1074419"/>
                <a:gridCol w="552562"/>
                <a:gridCol w="552562"/>
                <a:gridCol w="552562"/>
                <a:gridCol w="552562"/>
                <a:gridCol w="552562"/>
              </a:tblGrid>
              <a:tr h="373375">
                <a:tc gridSpan="6">
                  <a:txBody>
                    <a:bodyPr/>
                    <a:lstStyle/>
                    <a:p>
                      <a:pPr algn="ctr"/>
                      <a:r>
                        <a:rPr lang="zh-CN" altLang="en-US" sz="1800" dirty="0" smtClean="0"/>
                        <a:t>表</a:t>
                      </a:r>
                      <a:r>
                        <a:rPr lang="en-US" altLang="zh-CN" sz="1800" dirty="0" smtClean="0"/>
                        <a:t>1−2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7</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9</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6</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6</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3"/>
          <p:cNvSpPr txBox="1">
            <a:spLocks noRot="1" noChangeArrowheads="1"/>
          </p:cNvSpPr>
          <p:nvPr/>
        </p:nvSpPr>
        <p:spPr bwMode="auto">
          <a:xfrm>
            <a:off x="96705" y="3528591"/>
            <a:ext cx="743585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pPr>
            <a:r>
              <a:rPr lang="zh-CN" altLang="en-US" sz="2000" dirty="0" smtClean="0">
                <a:solidFill>
                  <a:srgbClr val="FF0000"/>
                </a:solidFill>
                <a:latin typeface="+mn-lt"/>
                <a:ea typeface="微软雅黑" panose="020B0503020204020204" pitchFamily="34" charset="-122"/>
              </a:rPr>
              <a:t>第</a:t>
            </a:r>
            <a:r>
              <a:rPr lang="en-US" altLang="zh-CN" sz="2000" dirty="0" smtClean="0">
                <a:solidFill>
                  <a:srgbClr val="FF0000"/>
                </a:solidFill>
                <a:latin typeface="+mn-lt"/>
                <a:ea typeface="微软雅黑" panose="020B0503020204020204" pitchFamily="34" charset="-122"/>
              </a:rPr>
              <a:t>3</a:t>
            </a:r>
            <a:r>
              <a:rPr lang="zh-CN" altLang="en-US" sz="2000" dirty="0" smtClean="0">
                <a:solidFill>
                  <a:srgbClr val="FF0000"/>
                </a:solidFill>
                <a:latin typeface="+mn-lt"/>
                <a:ea typeface="微软雅黑" panose="020B0503020204020204" pitchFamily="34" charset="-122"/>
              </a:rPr>
              <a:t>步：</a:t>
            </a:r>
            <a:r>
              <a:rPr lang="zh-CN" altLang="en-US" sz="2000" dirty="0">
                <a:latin typeface="+mn-lt"/>
                <a:ea typeface="微软雅黑" panose="020B0503020204020204" pitchFamily="34" charset="-122"/>
              </a:rPr>
              <a:t>在表中未划去的元素中再找出</a:t>
            </a:r>
            <a:r>
              <a:rPr lang="zh-CN" altLang="en-US" sz="2000" dirty="0">
                <a:solidFill>
                  <a:srgbClr val="FF0000"/>
                </a:solidFill>
                <a:latin typeface="+mn-lt"/>
                <a:ea typeface="微软雅黑" panose="020B0503020204020204" pitchFamily="34" charset="-122"/>
              </a:rPr>
              <a:t>最小运价</a:t>
            </a:r>
            <a:r>
              <a:rPr lang="en-US" altLang="zh-CN" sz="2000" dirty="0" smtClean="0">
                <a:solidFill>
                  <a:srgbClr val="FF0000"/>
                </a:solidFill>
                <a:latin typeface="+mn-lt"/>
                <a:ea typeface="微软雅黑" panose="020B0503020204020204" pitchFamily="34" charset="-122"/>
              </a:rPr>
              <a:t>3</a:t>
            </a:r>
            <a:endParaRPr lang="zh-CN" altLang="en-US" sz="2000" dirty="0" smtClean="0">
              <a:latin typeface="+mn-lt"/>
              <a:ea typeface="微软雅黑" panose="020B0503020204020204" pitchFamily="34" charset="-122"/>
            </a:endParaRPr>
          </a:p>
        </p:txBody>
      </p:sp>
      <p:sp>
        <p:nvSpPr>
          <p:cNvPr id="8" name="Oval 7"/>
          <p:cNvSpPr>
            <a:spLocks noChangeArrowheads="1"/>
          </p:cNvSpPr>
          <p:nvPr/>
        </p:nvSpPr>
        <p:spPr bwMode="auto">
          <a:xfrm>
            <a:off x="2478297" y="1766317"/>
            <a:ext cx="359404"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grpSp>
        <p:nvGrpSpPr>
          <p:cNvPr id="9" name="组合 8"/>
          <p:cNvGrpSpPr/>
          <p:nvPr/>
        </p:nvGrpSpPr>
        <p:grpSpPr>
          <a:xfrm>
            <a:off x="168548" y="1161539"/>
            <a:ext cx="1156958" cy="618636"/>
            <a:chOff x="456985" y="3133137"/>
            <a:chExt cx="1258716" cy="618636"/>
          </a:xfrm>
        </p:grpSpPr>
        <p:cxnSp>
          <p:nvCxnSpPr>
            <p:cNvPr id="10" name="直接连接符 9"/>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2" name="文本框 11"/>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grpSp>
        <p:nvGrpSpPr>
          <p:cNvPr id="13" name="组合 12"/>
          <p:cNvGrpSpPr/>
          <p:nvPr/>
        </p:nvGrpSpPr>
        <p:grpSpPr>
          <a:xfrm>
            <a:off x="3670891" y="1161539"/>
            <a:ext cx="1156958" cy="700189"/>
            <a:chOff x="456985" y="3133137"/>
            <a:chExt cx="1258716" cy="618636"/>
          </a:xfrm>
        </p:grpSpPr>
        <p:cxnSp>
          <p:nvCxnSpPr>
            <p:cNvPr id="14" name="直接连接符 13"/>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6" name="文本框 15"/>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20" name="矩形 19"/>
          <p:cNvSpPr/>
          <p:nvPr/>
        </p:nvSpPr>
        <p:spPr>
          <a:xfrm>
            <a:off x="7053098" y="1841634"/>
            <a:ext cx="360040"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5946606" y="2961236"/>
            <a:ext cx="360040" cy="3240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文本框 21"/>
          <p:cNvSpPr txBox="1"/>
          <p:nvPr/>
        </p:nvSpPr>
        <p:spPr>
          <a:xfrm>
            <a:off x="4877220" y="2206320"/>
            <a:ext cx="263785" cy="369332"/>
          </a:xfrm>
          <a:prstGeom prst="rect">
            <a:avLst/>
          </a:prstGeom>
          <a:noFill/>
        </p:spPr>
        <p:txBody>
          <a:bodyPr wrap="square" rtlCol="0">
            <a:spAutoFit/>
          </a:bodyPr>
          <a:lstStyle/>
          <a:p>
            <a:r>
              <a:rPr lang="en-US" altLang="zh-CN" dirty="0" smtClean="0">
                <a:solidFill>
                  <a:schemeClr val="accent2"/>
                </a:solidFill>
              </a:rPr>
              <a:t>3</a:t>
            </a:r>
            <a:endParaRPr lang="zh-CN" altLang="en-US" dirty="0" smtClean="0">
              <a:solidFill>
                <a:schemeClr val="accent2"/>
              </a:solidFill>
            </a:endParaRPr>
          </a:p>
        </p:txBody>
      </p:sp>
      <p:cxnSp>
        <p:nvCxnSpPr>
          <p:cNvPr id="25" name="直接连接符 24"/>
          <p:cNvCxnSpPr/>
          <p:nvPr/>
        </p:nvCxnSpPr>
        <p:spPr>
          <a:xfrm>
            <a:off x="1536700" y="1080319"/>
            <a:ext cx="0" cy="187220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986024" y="2209458"/>
            <a:ext cx="263785" cy="369332"/>
          </a:xfrm>
          <a:prstGeom prst="rect">
            <a:avLst/>
          </a:prstGeom>
          <a:noFill/>
        </p:spPr>
        <p:txBody>
          <a:bodyPr wrap="square" rtlCol="0">
            <a:spAutoFit/>
          </a:bodyPr>
          <a:lstStyle/>
          <a:p>
            <a:r>
              <a:rPr lang="en-US" altLang="zh-CN" dirty="0" smtClean="0">
                <a:solidFill>
                  <a:schemeClr val="accent2"/>
                </a:solidFill>
              </a:rPr>
              <a:t>1</a:t>
            </a:r>
            <a:endParaRPr lang="zh-CN" altLang="en-US" dirty="0" smtClean="0">
              <a:solidFill>
                <a:schemeClr val="accent2"/>
              </a:solidFill>
            </a:endParaRPr>
          </a:p>
        </p:txBody>
      </p:sp>
      <p:cxnSp>
        <p:nvCxnSpPr>
          <p:cNvPr id="26" name="直接连接符 25"/>
          <p:cNvCxnSpPr/>
          <p:nvPr/>
        </p:nvCxnSpPr>
        <p:spPr>
          <a:xfrm rot="5400000">
            <a:off x="1822550" y="480253"/>
            <a:ext cx="0" cy="3648404"/>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671410" y="1089028"/>
            <a:ext cx="0" cy="1872208"/>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986023" y="1867762"/>
            <a:ext cx="263785" cy="369332"/>
          </a:xfrm>
          <a:prstGeom prst="rect">
            <a:avLst/>
          </a:prstGeom>
          <a:noFill/>
        </p:spPr>
        <p:txBody>
          <a:bodyPr wrap="square" rtlCol="0">
            <a:spAutoFit/>
          </a:bodyPr>
          <a:lstStyle/>
          <a:p>
            <a:r>
              <a:rPr lang="en-US" altLang="zh-CN" dirty="0" smtClean="0">
                <a:solidFill>
                  <a:srgbClr val="FF0000"/>
                </a:solidFill>
              </a:rPr>
              <a:t>4</a:t>
            </a:r>
            <a:endParaRPr lang="zh-CN" altLang="en-US" dirty="0" smtClean="0">
              <a:solidFill>
                <a:srgbClr val="FF0000"/>
              </a:solidFill>
            </a:endParaRPr>
          </a:p>
        </p:txBody>
      </p:sp>
    </p:spTree>
    <p:extLst>
      <p:ext uri="{BB962C8B-B14F-4D97-AF65-F5344CB8AC3E}">
        <p14:creationId xmlns:p14="http://schemas.microsoft.com/office/powerpoint/2010/main" val="172799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strVal val="#ppt_w*0.70"/>
                                          </p:val>
                                        </p:tav>
                                        <p:tav tm="100000">
                                          <p:val>
                                            <p:strVal val="#ppt_w"/>
                                          </p:val>
                                        </p:tav>
                                      </p:tavLst>
                                    </p:anim>
                                    <p:anim calcmode="lin" valueType="num">
                                      <p:cBhvr>
                                        <p:cTn id="11" dur="500" fill="hold"/>
                                        <p:tgtEl>
                                          <p:spTgt spid="8"/>
                                        </p:tgtEl>
                                        <p:attrNameLst>
                                          <p:attrName>ppt_h</p:attrName>
                                        </p:attrNameLst>
                                      </p:cBhvr>
                                      <p:tavLst>
                                        <p:tav tm="0">
                                          <p:val>
                                            <p:strVal val="#ppt_h"/>
                                          </p:val>
                                        </p:tav>
                                        <p:tav tm="100000">
                                          <p:val>
                                            <p:strVal val="#ppt_h"/>
                                          </p:val>
                                        </p:tav>
                                      </p:tavLst>
                                    </p:anim>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20" grpId="0" animBg="1"/>
      <p:bldP spid="21" grpId="0" animBg="1"/>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最小元素法</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15</a:t>
            </a:fld>
            <a:endParaRPr lang="zh-CN" altLang="en-US"/>
          </a:p>
        </p:txBody>
      </p:sp>
      <p:graphicFrame>
        <p:nvGraphicFramePr>
          <p:cNvPr id="5" name="表格 4"/>
          <p:cNvGraphicFramePr>
            <a:graphicFrameLocks noGrp="1"/>
          </p:cNvGraphicFramePr>
          <p:nvPr/>
        </p:nvGraphicFramePr>
        <p:xfrm>
          <a:off x="168548" y="807687"/>
          <a:ext cx="3348000" cy="2060516"/>
        </p:xfrm>
        <a:graphic>
          <a:graphicData uri="http://schemas.openxmlformats.org/drawingml/2006/table">
            <a:tbl>
              <a:tblPr firstRow="1" bandRow="1">
                <a:tableStyleId>{5940675A-B579-460E-94D1-54222C63F5DA}</a:tableStyleId>
              </a:tblPr>
              <a:tblGrid>
                <a:gridCol w="1095136"/>
                <a:gridCol w="563216"/>
                <a:gridCol w="563216"/>
                <a:gridCol w="563216"/>
                <a:gridCol w="563216"/>
              </a:tblGrid>
              <a:tr h="329777">
                <a:tc gridSpan="5">
                  <a:txBody>
                    <a:bodyPr/>
                    <a:lstStyle/>
                    <a:p>
                      <a:pPr algn="ctr"/>
                      <a:r>
                        <a:rPr lang="zh-CN" altLang="en-US" sz="1800" dirty="0" smtClean="0"/>
                        <a:t>表</a:t>
                      </a:r>
                      <a:r>
                        <a:rPr lang="en-US" altLang="zh-CN" sz="1800" dirty="0" smtClean="0"/>
                        <a:t>1−1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t>2</a:t>
                      </a:r>
                      <a:endParaRPr lang="zh-CN" altLang="en-US" sz="1800" dirty="0"/>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tcPr>
                </a:tc>
                <a:tc>
                  <a:txBody>
                    <a:bodyPr/>
                    <a:lstStyle/>
                    <a:p>
                      <a:pPr algn="ctr"/>
                      <a:r>
                        <a:rPr lang="en-US" altLang="zh-CN" sz="1800" dirty="0" smtClean="0"/>
                        <a:t>7</a:t>
                      </a:r>
                      <a:endParaRPr lang="zh-CN" altLang="en-US" sz="1800" dirty="0"/>
                    </a:p>
                  </a:txBody>
                  <a:tcPr anchor="ctr">
                    <a:lnT w="12700" cmpd="sng">
                      <a:noFill/>
                    </a:lnT>
                  </a:tcPr>
                </a:tc>
                <a:tc>
                  <a:txBody>
                    <a:bodyPr/>
                    <a:lstStyle/>
                    <a:p>
                      <a:pPr algn="ctr"/>
                      <a:r>
                        <a:rPr lang="en-US" altLang="zh-CN" sz="1800" dirty="0" smtClean="0"/>
                        <a:t>4</a:t>
                      </a:r>
                      <a:endParaRPr lang="zh-CN" altLang="en-US" sz="1800" dirty="0"/>
                    </a:p>
                  </a:txBody>
                  <a:tcPr anchor="ctr">
                    <a:lnT w="12700" cmpd="sng">
                      <a:noFill/>
                    </a:lnT>
                  </a:tcPr>
                </a:tc>
                <a:tc>
                  <a:txBody>
                    <a:bodyPr/>
                    <a:lstStyle/>
                    <a:p>
                      <a:pPr algn="ctr"/>
                      <a:r>
                        <a:rPr lang="en-US" altLang="zh-CN" sz="1800" dirty="0" smtClean="0"/>
                        <a:t>10</a:t>
                      </a:r>
                      <a:endParaRPr lang="zh-CN" altLang="en-US" sz="1800" dirty="0"/>
                    </a:p>
                  </a:txBody>
                  <a:tcPr anchor="ctr">
                    <a:lnT w="12700" cmpd="sng">
                      <a:noFill/>
                    </a:lnT>
                  </a:tcPr>
                </a:tc>
                <a:tc>
                  <a:txBody>
                    <a:bodyPr/>
                    <a:lstStyle/>
                    <a:p>
                      <a:pPr algn="ctr"/>
                      <a:r>
                        <a:rPr lang="en-US" altLang="zh-CN" sz="1800" dirty="0" smtClean="0"/>
                        <a:t>5</a:t>
                      </a:r>
                      <a:endParaRPr lang="zh-CN" altLang="en-US" sz="1800" dirty="0"/>
                    </a:p>
                  </a:txBody>
                  <a:tcPr anchor="ctr">
                    <a:lnT w="12700" cmpd="sng">
                      <a:noFill/>
                    </a:lnT>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303760433"/>
              </p:ext>
            </p:extLst>
          </p:nvPr>
        </p:nvGraphicFramePr>
        <p:xfrm>
          <a:off x="3676135" y="792288"/>
          <a:ext cx="3837229" cy="2520281"/>
        </p:xfrm>
        <a:graphic>
          <a:graphicData uri="http://schemas.openxmlformats.org/drawingml/2006/table">
            <a:tbl>
              <a:tblPr firstRow="1" bandRow="1">
                <a:tableStyleId>{5940675A-B579-460E-94D1-54222C63F5DA}</a:tableStyleId>
              </a:tblPr>
              <a:tblGrid>
                <a:gridCol w="1074419"/>
                <a:gridCol w="552562"/>
                <a:gridCol w="552562"/>
                <a:gridCol w="552562"/>
                <a:gridCol w="552562"/>
                <a:gridCol w="552562"/>
              </a:tblGrid>
              <a:tr h="373375">
                <a:tc gridSpan="6">
                  <a:txBody>
                    <a:bodyPr/>
                    <a:lstStyle/>
                    <a:p>
                      <a:pPr algn="ctr"/>
                      <a:r>
                        <a:rPr lang="zh-CN" altLang="en-US" sz="1800" dirty="0" smtClean="0"/>
                        <a:t>表</a:t>
                      </a:r>
                      <a:r>
                        <a:rPr lang="en-US" altLang="zh-CN" sz="1800" dirty="0" smtClean="0"/>
                        <a:t>1−2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9</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6</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6</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3"/>
          <p:cNvSpPr txBox="1">
            <a:spLocks noRot="1" noChangeArrowheads="1"/>
          </p:cNvSpPr>
          <p:nvPr/>
        </p:nvSpPr>
        <p:spPr bwMode="auto">
          <a:xfrm>
            <a:off x="96705" y="3528591"/>
            <a:ext cx="743585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pPr>
            <a:r>
              <a:rPr lang="zh-CN" altLang="en-US" sz="2000" dirty="0" smtClean="0">
                <a:solidFill>
                  <a:srgbClr val="FF0000"/>
                </a:solidFill>
                <a:latin typeface="+mn-lt"/>
                <a:ea typeface="微软雅黑" panose="020B0503020204020204" pitchFamily="34" charset="-122"/>
              </a:rPr>
              <a:t>第</a:t>
            </a:r>
            <a:r>
              <a:rPr lang="en-US" altLang="zh-CN" sz="2000" dirty="0" smtClean="0">
                <a:solidFill>
                  <a:srgbClr val="FF0000"/>
                </a:solidFill>
                <a:latin typeface="+mn-lt"/>
                <a:ea typeface="微软雅黑" panose="020B0503020204020204" pitchFamily="34" charset="-122"/>
              </a:rPr>
              <a:t>4</a:t>
            </a:r>
            <a:r>
              <a:rPr lang="zh-CN" altLang="en-US" sz="2000" dirty="0" smtClean="0">
                <a:solidFill>
                  <a:srgbClr val="FF0000"/>
                </a:solidFill>
                <a:latin typeface="+mn-lt"/>
                <a:ea typeface="微软雅黑" panose="020B0503020204020204" pitchFamily="34" charset="-122"/>
              </a:rPr>
              <a:t>步：</a:t>
            </a:r>
            <a:r>
              <a:rPr lang="zh-CN" altLang="en-US" sz="2000" dirty="0">
                <a:latin typeface="+mn-lt"/>
                <a:ea typeface="微软雅黑" panose="020B0503020204020204" pitchFamily="34" charset="-122"/>
              </a:rPr>
              <a:t>在表中未划去的元素中再找出</a:t>
            </a:r>
            <a:r>
              <a:rPr lang="zh-CN" altLang="en-US" sz="2000" dirty="0">
                <a:solidFill>
                  <a:srgbClr val="FF0000"/>
                </a:solidFill>
                <a:latin typeface="+mn-lt"/>
                <a:ea typeface="微软雅黑" panose="020B0503020204020204" pitchFamily="34" charset="-122"/>
              </a:rPr>
              <a:t>最小</a:t>
            </a:r>
            <a:r>
              <a:rPr lang="zh-CN" altLang="en-US" sz="2000" dirty="0" smtClean="0">
                <a:solidFill>
                  <a:srgbClr val="FF0000"/>
                </a:solidFill>
                <a:latin typeface="+mn-lt"/>
                <a:ea typeface="微软雅黑" panose="020B0503020204020204" pitchFamily="34" charset="-122"/>
              </a:rPr>
              <a:t>运价</a:t>
            </a:r>
            <a:r>
              <a:rPr lang="en-US" altLang="zh-CN" sz="2000" dirty="0" smtClean="0">
                <a:solidFill>
                  <a:srgbClr val="FF0000"/>
                </a:solidFill>
                <a:latin typeface="+mn-lt"/>
                <a:ea typeface="微软雅黑" panose="020B0503020204020204" pitchFamily="34" charset="-122"/>
              </a:rPr>
              <a:t>4</a:t>
            </a:r>
            <a:endParaRPr lang="zh-CN" altLang="en-US" sz="2000" dirty="0" smtClean="0">
              <a:latin typeface="+mn-lt"/>
              <a:ea typeface="微软雅黑" panose="020B0503020204020204" pitchFamily="34" charset="-122"/>
            </a:endParaRPr>
          </a:p>
        </p:txBody>
      </p:sp>
      <p:sp>
        <p:nvSpPr>
          <p:cNvPr id="8" name="Oval 7"/>
          <p:cNvSpPr>
            <a:spLocks noChangeArrowheads="1"/>
          </p:cNvSpPr>
          <p:nvPr/>
        </p:nvSpPr>
        <p:spPr bwMode="auto">
          <a:xfrm>
            <a:off x="1916469" y="2478824"/>
            <a:ext cx="359404"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grpSp>
        <p:nvGrpSpPr>
          <p:cNvPr id="9" name="组合 8"/>
          <p:cNvGrpSpPr/>
          <p:nvPr/>
        </p:nvGrpSpPr>
        <p:grpSpPr>
          <a:xfrm>
            <a:off x="168548" y="1161539"/>
            <a:ext cx="1156958" cy="618636"/>
            <a:chOff x="456985" y="3133137"/>
            <a:chExt cx="1258716" cy="618636"/>
          </a:xfrm>
        </p:grpSpPr>
        <p:cxnSp>
          <p:nvCxnSpPr>
            <p:cNvPr id="10" name="直接连接符 9"/>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2" name="文本框 11"/>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grpSp>
        <p:nvGrpSpPr>
          <p:cNvPr id="13" name="组合 12"/>
          <p:cNvGrpSpPr/>
          <p:nvPr/>
        </p:nvGrpSpPr>
        <p:grpSpPr>
          <a:xfrm>
            <a:off x="3670891" y="1161539"/>
            <a:ext cx="1156958" cy="700189"/>
            <a:chOff x="456985" y="3133137"/>
            <a:chExt cx="1258716" cy="618636"/>
          </a:xfrm>
        </p:grpSpPr>
        <p:cxnSp>
          <p:nvCxnSpPr>
            <p:cNvPr id="14" name="直接连接符 13"/>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6" name="文本框 15"/>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20" name="矩形 19"/>
          <p:cNvSpPr/>
          <p:nvPr/>
        </p:nvSpPr>
        <p:spPr>
          <a:xfrm>
            <a:off x="7053098" y="2546606"/>
            <a:ext cx="360040"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5390296" y="2961236"/>
            <a:ext cx="360040" cy="3240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文本框 21"/>
          <p:cNvSpPr txBox="1"/>
          <p:nvPr/>
        </p:nvSpPr>
        <p:spPr>
          <a:xfrm>
            <a:off x="4877220" y="2206320"/>
            <a:ext cx="263785" cy="369332"/>
          </a:xfrm>
          <a:prstGeom prst="rect">
            <a:avLst/>
          </a:prstGeom>
          <a:noFill/>
        </p:spPr>
        <p:txBody>
          <a:bodyPr wrap="square" rtlCol="0">
            <a:spAutoFit/>
          </a:bodyPr>
          <a:lstStyle/>
          <a:p>
            <a:r>
              <a:rPr lang="en-US" altLang="zh-CN" dirty="0" smtClean="0">
                <a:solidFill>
                  <a:schemeClr val="accent2"/>
                </a:solidFill>
              </a:rPr>
              <a:t>3</a:t>
            </a:r>
            <a:endParaRPr lang="zh-CN" altLang="en-US" dirty="0" smtClean="0">
              <a:solidFill>
                <a:schemeClr val="accent2"/>
              </a:solidFill>
            </a:endParaRPr>
          </a:p>
        </p:txBody>
      </p:sp>
      <p:cxnSp>
        <p:nvCxnSpPr>
          <p:cNvPr id="25" name="直接连接符 24"/>
          <p:cNvCxnSpPr/>
          <p:nvPr/>
        </p:nvCxnSpPr>
        <p:spPr>
          <a:xfrm>
            <a:off x="1536700" y="1080319"/>
            <a:ext cx="0" cy="187220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986024" y="2209458"/>
            <a:ext cx="263785" cy="369332"/>
          </a:xfrm>
          <a:prstGeom prst="rect">
            <a:avLst/>
          </a:prstGeom>
          <a:noFill/>
        </p:spPr>
        <p:txBody>
          <a:bodyPr wrap="square" rtlCol="0">
            <a:spAutoFit/>
          </a:bodyPr>
          <a:lstStyle/>
          <a:p>
            <a:r>
              <a:rPr lang="en-US" altLang="zh-CN" dirty="0" smtClean="0">
                <a:solidFill>
                  <a:schemeClr val="accent2"/>
                </a:solidFill>
              </a:rPr>
              <a:t>1</a:t>
            </a:r>
            <a:endParaRPr lang="zh-CN" altLang="en-US" dirty="0" smtClean="0">
              <a:solidFill>
                <a:schemeClr val="accent2"/>
              </a:solidFill>
            </a:endParaRPr>
          </a:p>
        </p:txBody>
      </p:sp>
      <p:cxnSp>
        <p:nvCxnSpPr>
          <p:cNvPr id="26" name="直接连接符 25"/>
          <p:cNvCxnSpPr/>
          <p:nvPr/>
        </p:nvCxnSpPr>
        <p:spPr>
          <a:xfrm rot="5400000">
            <a:off x="1822550" y="480253"/>
            <a:ext cx="0" cy="3648404"/>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112764" y="1089028"/>
            <a:ext cx="0" cy="1872208"/>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986023" y="1867762"/>
            <a:ext cx="263785" cy="369332"/>
          </a:xfrm>
          <a:prstGeom prst="rect">
            <a:avLst/>
          </a:prstGeom>
          <a:noFill/>
        </p:spPr>
        <p:txBody>
          <a:bodyPr wrap="square" rtlCol="0">
            <a:spAutoFit/>
          </a:bodyPr>
          <a:lstStyle/>
          <a:p>
            <a:r>
              <a:rPr lang="en-US" altLang="zh-CN" dirty="0" smtClean="0">
                <a:solidFill>
                  <a:schemeClr val="accent2"/>
                </a:solidFill>
              </a:rPr>
              <a:t>4</a:t>
            </a:r>
            <a:endParaRPr lang="zh-CN" altLang="en-US" dirty="0" smtClean="0">
              <a:solidFill>
                <a:schemeClr val="accent2"/>
              </a:solidFill>
            </a:endParaRPr>
          </a:p>
        </p:txBody>
      </p:sp>
      <p:cxnSp>
        <p:nvCxnSpPr>
          <p:cNvPr id="31" name="直接连接符 30"/>
          <p:cNvCxnSpPr/>
          <p:nvPr/>
        </p:nvCxnSpPr>
        <p:spPr>
          <a:xfrm>
            <a:off x="2662701" y="1152327"/>
            <a:ext cx="0" cy="187220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440027" y="2533443"/>
            <a:ext cx="263785" cy="369332"/>
          </a:xfrm>
          <a:prstGeom prst="rect">
            <a:avLst/>
          </a:prstGeom>
          <a:noFill/>
        </p:spPr>
        <p:txBody>
          <a:bodyPr wrap="square" rtlCol="0">
            <a:spAutoFit/>
          </a:bodyPr>
          <a:lstStyle/>
          <a:p>
            <a:r>
              <a:rPr lang="en-US" altLang="zh-CN" dirty="0" smtClean="0">
                <a:solidFill>
                  <a:srgbClr val="FF0000"/>
                </a:solidFill>
              </a:rPr>
              <a:t>6</a:t>
            </a:r>
            <a:endParaRPr lang="zh-CN" altLang="en-US" dirty="0" smtClean="0">
              <a:solidFill>
                <a:srgbClr val="FF0000"/>
              </a:solidFill>
            </a:endParaRPr>
          </a:p>
        </p:txBody>
      </p:sp>
    </p:spTree>
    <p:extLst>
      <p:ext uri="{BB962C8B-B14F-4D97-AF65-F5344CB8AC3E}">
        <p14:creationId xmlns:p14="http://schemas.microsoft.com/office/powerpoint/2010/main" val="4212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strVal val="#ppt_w*0.70"/>
                                          </p:val>
                                        </p:tav>
                                        <p:tav tm="100000">
                                          <p:val>
                                            <p:strVal val="#ppt_w"/>
                                          </p:val>
                                        </p:tav>
                                      </p:tavLst>
                                    </p:anim>
                                    <p:anim calcmode="lin" valueType="num">
                                      <p:cBhvr>
                                        <p:cTn id="11" dur="500" fill="hold"/>
                                        <p:tgtEl>
                                          <p:spTgt spid="8"/>
                                        </p:tgtEl>
                                        <p:attrNameLst>
                                          <p:attrName>ppt_h</p:attrName>
                                        </p:attrNameLst>
                                      </p:cBhvr>
                                      <p:tavLst>
                                        <p:tav tm="0">
                                          <p:val>
                                            <p:strVal val="#ppt_h"/>
                                          </p:val>
                                        </p:tav>
                                        <p:tav tm="100000">
                                          <p:val>
                                            <p:strVal val="#ppt_h"/>
                                          </p:val>
                                        </p:tav>
                                      </p:tavLst>
                                    </p:anim>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20" grpId="0" animBg="1"/>
      <p:bldP spid="21" grpId="0"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最小元素法</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16</a:t>
            </a:fld>
            <a:endParaRPr lang="zh-CN" altLang="en-US"/>
          </a:p>
        </p:txBody>
      </p:sp>
      <p:graphicFrame>
        <p:nvGraphicFramePr>
          <p:cNvPr id="5" name="表格 4"/>
          <p:cNvGraphicFramePr>
            <a:graphicFrameLocks noGrp="1"/>
          </p:cNvGraphicFramePr>
          <p:nvPr/>
        </p:nvGraphicFramePr>
        <p:xfrm>
          <a:off x="168548" y="807687"/>
          <a:ext cx="3348000" cy="2060516"/>
        </p:xfrm>
        <a:graphic>
          <a:graphicData uri="http://schemas.openxmlformats.org/drawingml/2006/table">
            <a:tbl>
              <a:tblPr firstRow="1" bandRow="1">
                <a:tableStyleId>{5940675A-B579-460E-94D1-54222C63F5DA}</a:tableStyleId>
              </a:tblPr>
              <a:tblGrid>
                <a:gridCol w="1095136"/>
                <a:gridCol w="563216"/>
                <a:gridCol w="563216"/>
                <a:gridCol w="563216"/>
                <a:gridCol w="563216"/>
              </a:tblGrid>
              <a:tr h="329777">
                <a:tc gridSpan="5">
                  <a:txBody>
                    <a:bodyPr/>
                    <a:lstStyle/>
                    <a:p>
                      <a:pPr algn="ctr"/>
                      <a:r>
                        <a:rPr lang="zh-CN" altLang="en-US" sz="1800" dirty="0" smtClean="0"/>
                        <a:t>表</a:t>
                      </a:r>
                      <a:r>
                        <a:rPr lang="en-US" altLang="zh-CN" sz="1800" dirty="0" smtClean="0"/>
                        <a:t>1−1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t>2</a:t>
                      </a:r>
                      <a:endParaRPr lang="zh-CN" altLang="en-US" sz="1800" dirty="0"/>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tcPr>
                </a:tc>
                <a:tc>
                  <a:txBody>
                    <a:bodyPr/>
                    <a:lstStyle/>
                    <a:p>
                      <a:pPr algn="ctr"/>
                      <a:r>
                        <a:rPr lang="en-US" altLang="zh-CN" sz="1800" dirty="0" smtClean="0"/>
                        <a:t>7</a:t>
                      </a:r>
                      <a:endParaRPr lang="zh-CN" altLang="en-US" sz="1800" dirty="0"/>
                    </a:p>
                  </a:txBody>
                  <a:tcPr anchor="ctr">
                    <a:lnT w="12700" cmpd="sng">
                      <a:noFill/>
                    </a:lnT>
                  </a:tcPr>
                </a:tc>
                <a:tc>
                  <a:txBody>
                    <a:bodyPr/>
                    <a:lstStyle/>
                    <a:p>
                      <a:pPr algn="ctr"/>
                      <a:r>
                        <a:rPr lang="en-US" altLang="zh-CN" sz="1800" dirty="0" smtClean="0"/>
                        <a:t>4</a:t>
                      </a:r>
                      <a:endParaRPr lang="zh-CN" altLang="en-US" sz="1800" dirty="0"/>
                    </a:p>
                  </a:txBody>
                  <a:tcPr anchor="ctr">
                    <a:lnT w="12700" cmpd="sng">
                      <a:noFill/>
                    </a:lnT>
                  </a:tcPr>
                </a:tc>
                <a:tc>
                  <a:txBody>
                    <a:bodyPr/>
                    <a:lstStyle/>
                    <a:p>
                      <a:pPr algn="ctr"/>
                      <a:r>
                        <a:rPr lang="en-US" altLang="zh-CN" sz="1800" dirty="0" smtClean="0"/>
                        <a:t>10</a:t>
                      </a:r>
                      <a:endParaRPr lang="zh-CN" altLang="en-US" sz="1800" dirty="0"/>
                    </a:p>
                  </a:txBody>
                  <a:tcPr anchor="ctr">
                    <a:lnT w="12700" cmpd="sng">
                      <a:noFill/>
                    </a:lnT>
                  </a:tcPr>
                </a:tc>
                <a:tc>
                  <a:txBody>
                    <a:bodyPr/>
                    <a:lstStyle/>
                    <a:p>
                      <a:pPr algn="ctr"/>
                      <a:r>
                        <a:rPr lang="en-US" altLang="zh-CN" sz="1800" dirty="0" smtClean="0"/>
                        <a:t>5</a:t>
                      </a:r>
                      <a:endParaRPr lang="zh-CN" altLang="en-US" sz="1800" dirty="0"/>
                    </a:p>
                  </a:txBody>
                  <a:tcPr anchor="ctr">
                    <a:lnT w="12700" cmpd="sng">
                      <a:noFill/>
                    </a:lnT>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249149797"/>
              </p:ext>
            </p:extLst>
          </p:nvPr>
        </p:nvGraphicFramePr>
        <p:xfrm>
          <a:off x="3676135" y="792288"/>
          <a:ext cx="3837229" cy="2520281"/>
        </p:xfrm>
        <a:graphic>
          <a:graphicData uri="http://schemas.openxmlformats.org/drawingml/2006/table">
            <a:tbl>
              <a:tblPr firstRow="1" bandRow="1">
                <a:tableStyleId>{5940675A-B579-460E-94D1-54222C63F5DA}</a:tableStyleId>
              </a:tblPr>
              <a:tblGrid>
                <a:gridCol w="1074419"/>
                <a:gridCol w="552562"/>
                <a:gridCol w="552562"/>
                <a:gridCol w="552562"/>
                <a:gridCol w="552562"/>
                <a:gridCol w="552562"/>
              </a:tblGrid>
              <a:tr h="373375">
                <a:tc gridSpan="6">
                  <a:txBody>
                    <a:bodyPr/>
                    <a:lstStyle/>
                    <a:p>
                      <a:pPr algn="ctr"/>
                      <a:r>
                        <a:rPr lang="zh-CN" altLang="en-US" sz="1800" dirty="0" smtClean="0"/>
                        <a:t>表</a:t>
                      </a:r>
                      <a:r>
                        <a:rPr lang="en-US" altLang="zh-CN" sz="1800" dirty="0" smtClean="0"/>
                        <a:t>1−2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3"/>
          <p:cNvSpPr txBox="1">
            <a:spLocks noRot="1" noChangeArrowheads="1"/>
          </p:cNvSpPr>
          <p:nvPr/>
        </p:nvSpPr>
        <p:spPr bwMode="auto">
          <a:xfrm>
            <a:off x="96705" y="3528591"/>
            <a:ext cx="743585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pPr>
            <a:r>
              <a:rPr lang="zh-CN" altLang="en-US" sz="2000" dirty="0" smtClean="0">
                <a:solidFill>
                  <a:srgbClr val="FF0000"/>
                </a:solidFill>
                <a:latin typeface="+mn-lt"/>
                <a:ea typeface="微软雅黑" panose="020B0503020204020204" pitchFamily="34" charset="-122"/>
              </a:rPr>
              <a:t>第</a:t>
            </a:r>
            <a:r>
              <a:rPr lang="en-US" altLang="zh-CN" sz="2000" dirty="0" smtClean="0">
                <a:solidFill>
                  <a:srgbClr val="FF0000"/>
                </a:solidFill>
                <a:latin typeface="+mn-lt"/>
                <a:ea typeface="微软雅黑" panose="020B0503020204020204" pitchFamily="34" charset="-122"/>
              </a:rPr>
              <a:t>5</a:t>
            </a:r>
            <a:r>
              <a:rPr lang="zh-CN" altLang="en-US" sz="2000" dirty="0" smtClean="0">
                <a:solidFill>
                  <a:srgbClr val="FF0000"/>
                </a:solidFill>
                <a:latin typeface="+mn-lt"/>
                <a:ea typeface="微软雅黑" panose="020B0503020204020204" pitchFamily="34" charset="-122"/>
              </a:rPr>
              <a:t>步：</a:t>
            </a:r>
            <a:r>
              <a:rPr lang="zh-CN" altLang="en-US" sz="2000" dirty="0">
                <a:latin typeface="+mn-lt"/>
                <a:ea typeface="微软雅黑" panose="020B0503020204020204" pitchFamily="34" charset="-122"/>
              </a:rPr>
              <a:t>在表中未划去的元素中再找出</a:t>
            </a:r>
            <a:r>
              <a:rPr lang="zh-CN" altLang="en-US" sz="2000" dirty="0">
                <a:solidFill>
                  <a:srgbClr val="FF0000"/>
                </a:solidFill>
                <a:latin typeface="+mn-lt"/>
                <a:ea typeface="微软雅黑" panose="020B0503020204020204" pitchFamily="34" charset="-122"/>
              </a:rPr>
              <a:t>最小</a:t>
            </a:r>
            <a:r>
              <a:rPr lang="zh-CN" altLang="en-US" sz="2000" dirty="0" smtClean="0">
                <a:solidFill>
                  <a:srgbClr val="FF0000"/>
                </a:solidFill>
                <a:latin typeface="+mn-lt"/>
                <a:ea typeface="微软雅黑" panose="020B0503020204020204" pitchFamily="34" charset="-122"/>
              </a:rPr>
              <a:t>运价</a:t>
            </a:r>
            <a:r>
              <a:rPr lang="en-US" altLang="zh-CN" sz="2000" dirty="0" smtClean="0">
                <a:solidFill>
                  <a:srgbClr val="FF0000"/>
                </a:solidFill>
                <a:latin typeface="+mn-lt"/>
                <a:ea typeface="微软雅黑" panose="020B0503020204020204" pitchFamily="34" charset="-122"/>
              </a:rPr>
              <a:t>5</a:t>
            </a:r>
            <a:endParaRPr lang="zh-CN" altLang="en-US" sz="2000" dirty="0" smtClean="0">
              <a:latin typeface="+mn-lt"/>
              <a:ea typeface="微软雅黑" panose="020B0503020204020204" pitchFamily="34" charset="-122"/>
            </a:endParaRPr>
          </a:p>
        </p:txBody>
      </p:sp>
      <p:sp>
        <p:nvSpPr>
          <p:cNvPr id="8" name="Oval 7"/>
          <p:cNvSpPr>
            <a:spLocks noChangeArrowheads="1"/>
          </p:cNvSpPr>
          <p:nvPr/>
        </p:nvSpPr>
        <p:spPr bwMode="auto">
          <a:xfrm>
            <a:off x="3052412" y="2461180"/>
            <a:ext cx="359404"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grpSp>
        <p:nvGrpSpPr>
          <p:cNvPr id="9" name="组合 8"/>
          <p:cNvGrpSpPr/>
          <p:nvPr/>
        </p:nvGrpSpPr>
        <p:grpSpPr>
          <a:xfrm>
            <a:off x="168548" y="1161539"/>
            <a:ext cx="1156958" cy="618636"/>
            <a:chOff x="456985" y="3133137"/>
            <a:chExt cx="1258716" cy="618636"/>
          </a:xfrm>
        </p:grpSpPr>
        <p:cxnSp>
          <p:nvCxnSpPr>
            <p:cNvPr id="10" name="直接连接符 9"/>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2" name="文本框 11"/>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grpSp>
        <p:nvGrpSpPr>
          <p:cNvPr id="13" name="组合 12"/>
          <p:cNvGrpSpPr/>
          <p:nvPr/>
        </p:nvGrpSpPr>
        <p:grpSpPr>
          <a:xfrm>
            <a:off x="3670891" y="1161539"/>
            <a:ext cx="1156958" cy="700189"/>
            <a:chOff x="456985" y="3133137"/>
            <a:chExt cx="1258716" cy="618636"/>
          </a:xfrm>
        </p:grpSpPr>
        <p:cxnSp>
          <p:nvCxnSpPr>
            <p:cNvPr id="14" name="直接连接符 13"/>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6" name="文本框 15"/>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20" name="矩形 19"/>
          <p:cNvSpPr/>
          <p:nvPr/>
        </p:nvSpPr>
        <p:spPr>
          <a:xfrm>
            <a:off x="7053098" y="2546606"/>
            <a:ext cx="360040"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6483893" y="2959639"/>
            <a:ext cx="360040" cy="3240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文本框 21"/>
          <p:cNvSpPr txBox="1"/>
          <p:nvPr/>
        </p:nvSpPr>
        <p:spPr>
          <a:xfrm>
            <a:off x="4877220" y="2206320"/>
            <a:ext cx="263785" cy="369332"/>
          </a:xfrm>
          <a:prstGeom prst="rect">
            <a:avLst/>
          </a:prstGeom>
          <a:noFill/>
        </p:spPr>
        <p:txBody>
          <a:bodyPr wrap="square" rtlCol="0">
            <a:spAutoFit/>
          </a:bodyPr>
          <a:lstStyle/>
          <a:p>
            <a:r>
              <a:rPr lang="en-US" altLang="zh-CN" dirty="0" smtClean="0">
                <a:solidFill>
                  <a:schemeClr val="accent2"/>
                </a:solidFill>
              </a:rPr>
              <a:t>3</a:t>
            </a:r>
            <a:endParaRPr lang="zh-CN" altLang="en-US" dirty="0" smtClean="0">
              <a:solidFill>
                <a:schemeClr val="accent2"/>
              </a:solidFill>
            </a:endParaRPr>
          </a:p>
        </p:txBody>
      </p:sp>
      <p:cxnSp>
        <p:nvCxnSpPr>
          <p:cNvPr id="25" name="直接连接符 24"/>
          <p:cNvCxnSpPr/>
          <p:nvPr/>
        </p:nvCxnSpPr>
        <p:spPr>
          <a:xfrm>
            <a:off x="1536700" y="1080319"/>
            <a:ext cx="0" cy="187220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986024" y="2209458"/>
            <a:ext cx="263785" cy="369332"/>
          </a:xfrm>
          <a:prstGeom prst="rect">
            <a:avLst/>
          </a:prstGeom>
          <a:noFill/>
        </p:spPr>
        <p:txBody>
          <a:bodyPr wrap="square" rtlCol="0">
            <a:spAutoFit/>
          </a:bodyPr>
          <a:lstStyle/>
          <a:p>
            <a:r>
              <a:rPr lang="en-US" altLang="zh-CN" dirty="0" smtClean="0">
                <a:solidFill>
                  <a:schemeClr val="accent2"/>
                </a:solidFill>
              </a:rPr>
              <a:t>1</a:t>
            </a:r>
            <a:endParaRPr lang="zh-CN" altLang="en-US" dirty="0" smtClean="0">
              <a:solidFill>
                <a:schemeClr val="accent2"/>
              </a:solidFill>
            </a:endParaRPr>
          </a:p>
        </p:txBody>
      </p:sp>
      <p:cxnSp>
        <p:nvCxnSpPr>
          <p:cNvPr id="26" name="直接连接符 25"/>
          <p:cNvCxnSpPr/>
          <p:nvPr/>
        </p:nvCxnSpPr>
        <p:spPr>
          <a:xfrm rot="5400000">
            <a:off x="1822550" y="480253"/>
            <a:ext cx="0" cy="3648404"/>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986023" y="1867762"/>
            <a:ext cx="263785" cy="369332"/>
          </a:xfrm>
          <a:prstGeom prst="rect">
            <a:avLst/>
          </a:prstGeom>
          <a:noFill/>
        </p:spPr>
        <p:txBody>
          <a:bodyPr wrap="square" rtlCol="0">
            <a:spAutoFit/>
          </a:bodyPr>
          <a:lstStyle/>
          <a:p>
            <a:r>
              <a:rPr lang="en-US" altLang="zh-CN" dirty="0" smtClean="0">
                <a:solidFill>
                  <a:schemeClr val="accent2"/>
                </a:solidFill>
              </a:rPr>
              <a:t>4</a:t>
            </a:r>
            <a:endParaRPr lang="zh-CN" altLang="en-US" dirty="0" smtClean="0">
              <a:solidFill>
                <a:schemeClr val="accent2"/>
              </a:solidFill>
            </a:endParaRPr>
          </a:p>
        </p:txBody>
      </p:sp>
      <p:cxnSp>
        <p:nvCxnSpPr>
          <p:cNvPr id="31" name="直接连接符 30"/>
          <p:cNvCxnSpPr/>
          <p:nvPr/>
        </p:nvCxnSpPr>
        <p:spPr>
          <a:xfrm>
            <a:off x="2662701" y="1126200"/>
            <a:ext cx="0" cy="187220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440027" y="2533443"/>
            <a:ext cx="263785" cy="369332"/>
          </a:xfrm>
          <a:prstGeom prst="rect">
            <a:avLst/>
          </a:prstGeom>
          <a:noFill/>
        </p:spPr>
        <p:txBody>
          <a:bodyPr wrap="square" rtlCol="0">
            <a:spAutoFit/>
          </a:bodyPr>
          <a:lstStyle/>
          <a:p>
            <a:r>
              <a:rPr lang="en-US" altLang="zh-CN" dirty="0" smtClean="0">
                <a:solidFill>
                  <a:schemeClr val="accent2"/>
                </a:solidFill>
              </a:rPr>
              <a:t>6</a:t>
            </a:r>
            <a:endParaRPr lang="zh-CN" altLang="en-US" dirty="0" smtClean="0">
              <a:solidFill>
                <a:schemeClr val="accent2"/>
              </a:solidFill>
            </a:endParaRPr>
          </a:p>
        </p:txBody>
      </p:sp>
      <p:sp>
        <p:nvSpPr>
          <p:cNvPr id="33" name="文本框 32"/>
          <p:cNvSpPr txBox="1"/>
          <p:nvPr/>
        </p:nvSpPr>
        <p:spPr>
          <a:xfrm>
            <a:off x="6532021" y="2546606"/>
            <a:ext cx="263785" cy="369332"/>
          </a:xfrm>
          <a:prstGeom prst="rect">
            <a:avLst/>
          </a:prstGeom>
          <a:noFill/>
        </p:spPr>
        <p:txBody>
          <a:bodyPr wrap="square" rtlCol="0">
            <a:spAutoFit/>
          </a:bodyPr>
          <a:lstStyle/>
          <a:p>
            <a:r>
              <a:rPr lang="en-US" altLang="zh-CN" dirty="0" smtClean="0">
                <a:solidFill>
                  <a:srgbClr val="FF0000"/>
                </a:solidFill>
              </a:rPr>
              <a:t>3</a:t>
            </a:r>
            <a:endParaRPr lang="zh-CN" altLang="en-US" dirty="0" smtClean="0">
              <a:solidFill>
                <a:srgbClr val="FF0000"/>
              </a:solidFill>
            </a:endParaRPr>
          </a:p>
        </p:txBody>
      </p:sp>
      <p:cxnSp>
        <p:nvCxnSpPr>
          <p:cNvPr id="34" name="直接连接符 33"/>
          <p:cNvCxnSpPr/>
          <p:nvPr/>
        </p:nvCxnSpPr>
        <p:spPr>
          <a:xfrm rot="5400000">
            <a:off x="1824202" y="876489"/>
            <a:ext cx="0" cy="3648404"/>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112764" y="1087431"/>
            <a:ext cx="0" cy="187220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90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strVal val="#ppt_w*0.70"/>
                                          </p:val>
                                        </p:tav>
                                        <p:tav tm="100000">
                                          <p:val>
                                            <p:strVal val="#ppt_w"/>
                                          </p:val>
                                        </p:tav>
                                      </p:tavLst>
                                    </p:anim>
                                    <p:anim calcmode="lin" valueType="num">
                                      <p:cBhvr>
                                        <p:cTn id="11" dur="500" fill="hold"/>
                                        <p:tgtEl>
                                          <p:spTgt spid="8"/>
                                        </p:tgtEl>
                                        <p:attrNameLst>
                                          <p:attrName>ppt_h</p:attrName>
                                        </p:attrNameLst>
                                      </p:cBhvr>
                                      <p:tavLst>
                                        <p:tav tm="0">
                                          <p:val>
                                            <p:strVal val="#ppt_h"/>
                                          </p:val>
                                        </p:tav>
                                        <p:tav tm="100000">
                                          <p:val>
                                            <p:strVal val="#ppt_h"/>
                                          </p:val>
                                        </p:tav>
                                      </p:tavLst>
                                    </p:anim>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20" grpId="0" animBg="1"/>
      <p:bldP spid="21" grpId="0" animBg="1"/>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最小元素法</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17</a:t>
            </a:fld>
            <a:endParaRPr lang="zh-CN" altLang="en-US"/>
          </a:p>
        </p:txBody>
      </p:sp>
      <p:graphicFrame>
        <p:nvGraphicFramePr>
          <p:cNvPr id="5" name="表格 4"/>
          <p:cNvGraphicFramePr>
            <a:graphicFrameLocks noGrp="1"/>
          </p:cNvGraphicFramePr>
          <p:nvPr/>
        </p:nvGraphicFramePr>
        <p:xfrm>
          <a:off x="168548" y="807687"/>
          <a:ext cx="3348000" cy="2060516"/>
        </p:xfrm>
        <a:graphic>
          <a:graphicData uri="http://schemas.openxmlformats.org/drawingml/2006/table">
            <a:tbl>
              <a:tblPr firstRow="1" bandRow="1">
                <a:tableStyleId>{5940675A-B579-460E-94D1-54222C63F5DA}</a:tableStyleId>
              </a:tblPr>
              <a:tblGrid>
                <a:gridCol w="1095136"/>
                <a:gridCol w="563216"/>
                <a:gridCol w="563216"/>
                <a:gridCol w="563216"/>
                <a:gridCol w="563216"/>
              </a:tblGrid>
              <a:tr h="329777">
                <a:tc gridSpan="5">
                  <a:txBody>
                    <a:bodyPr/>
                    <a:lstStyle/>
                    <a:p>
                      <a:pPr algn="ctr"/>
                      <a:r>
                        <a:rPr lang="zh-CN" altLang="en-US" sz="1800" dirty="0" smtClean="0"/>
                        <a:t>表</a:t>
                      </a:r>
                      <a:r>
                        <a:rPr lang="en-US" altLang="zh-CN" sz="1800" dirty="0" smtClean="0"/>
                        <a:t>1−1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t>2</a:t>
                      </a:r>
                      <a:endParaRPr lang="zh-CN" altLang="en-US" sz="1800" dirty="0"/>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tcPr>
                </a:tc>
                <a:tc>
                  <a:txBody>
                    <a:bodyPr/>
                    <a:lstStyle/>
                    <a:p>
                      <a:pPr algn="ctr"/>
                      <a:r>
                        <a:rPr lang="en-US" altLang="zh-CN" sz="1800" dirty="0" smtClean="0"/>
                        <a:t>7</a:t>
                      </a:r>
                      <a:endParaRPr lang="zh-CN" altLang="en-US" sz="1800" dirty="0"/>
                    </a:p>
                  </a:txBody>
                  <a:tcPr anchor="ctr">
                    <a:lnT w="12700" cmpd="sng">
                      <a:noFill/>
                    </a:lnT>
                  </a:tcPr>
                </a:tc>
                <a:tc>
                  <a:txBody>
                    <a:bodyPr/>
                    <a:lstStyle/>
                    <a:p>
                      <a:pPr algn="ctr"/>
                      <a:r>
                        <a:rPr lang="en-US" altLang="zh-CN" sz="1800" dirty="0" smtClean="0"/>
                        <a:t>4</a:t>
                      </a:r>
                      <a:endParaRPr lang="zh-CN" altLang="en-US" sz="1800" dirty="0"/>
                    </a:p>
                  </a:txBody>
                  <a:tcPr anchor="ctr">
                    <a:lnT w="12700" cmpd="sng">
                      <a:noFill/>
                    </a:lnT>
                  </a:tcPr>
                </a:tc>
                <a:tc>
                  <a:txBody>
                    <a:bodyPr/>
                    <a:lstStyle/>
                    <a:p>
                      <a:pPr algn="ctr"/>
                      <a:r>
                        <a:rPr lang="en-US" altLang="zh-CN" sz="1800" dirty="0" smtClean="0"/>
                        <a:t>10</a:t>
                      </a:r>
                      <a:endParaRPr lang="zh-CN" altLang="en-US" sz="1800" dirty="0"/>
                    </a:p>
                  </a:txBody>
                  <a:tcPr anchor="ctr">
                    <a:lnT w="12700" cmpd="sng">
                      <a:noFill/>
                    </a:lnT>
                  </a:tcPr>
                </a:tc>
                <a:tc>
                  <a:txBody>
                    <a:bodyPr/>
                    <a:lstStyle/>
                    <a:p>
                      <a:pPr algn="ctr"/>
                      <a:r>
                        <a:rPr lang="en-US" altLang="zh-CN" sz="1800" dirty="0" smtClean="0"/>
                        <a:t>5</a:t>
                      </a:r>
                      <a:endParaRPr lang="zh-CN" altLang="en-US" sz="1800" dirty="0"/>
                    </a:p>
                  </a:txBody>
                  <a:tcPr anchor="ctr">
                    <a:lnT w="12700" cmpd="sng">
                      <a:noFill/>
                    </a:lnT>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22601926"/>
              </p:ext>
            </p:extLst>
          </p:nvPr>
        </p:nvGraphicFramePr>
        <p:xfrm>
          <a:off x="3676135" y="792288"/>
          <a:ext cx="3837229" cy="2520281"/>
        </p:xfrm>
        <a:graphic>
          <a:graphicData uri="http://schemas.openxmlformats.org/drawingml/2006/table">
            <a:tbl>
              <a:tblPr firstRow="1" bandRow="1">
                <a:tableStyleId>{5940675A-B579-460E-94D1-54222C63F5DA}</a:tableStyleId>
              </a:tblPr>
              <a:tblGrid>
                <a:gridCol w="1074419"/>
                <a:gridCol w="552562"/>
                <a:gridCol w="552562"/>
                <a:gridCol w="552562"/>
                <a:gridCol w="552562"/>
                <a:gridCol w="552562"/>
              </a:tblGrid>
              <a:tr h="373375">
                <a:tc gridSpan="6">
                  <a:txBody>
                    <a:bodyPr/>
                    <a:lstStyle/>
                    <a:p>
                      <a:pPr algn="ctr"/>
                      <a:r>
                        <a:rPr lang="zh-CN" altLang="en-US" sz="1800" dirty="0" smtClean="0"/>
                        <a:t>表</a:t>
                      </a:r>
                      <a:r>
                        <a:rPr lang="en-US" altLang="zh-CN" sz="1800" dirty="0" smtClean="0"/>
                        <a:t>1−2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3"/>
          <p:cNvSpPr txBox="1">
            <a:spLocks noRot="1" noChangeArrowheads="1"/>
          </p:cNvSpPr>
          <p:nvPr/>
        </p:nvSpPr>
        <p:spPr bwMode="auto">
          <a:xfrm>
            <a:off x="96705" y="3528591"/>
            <a:ext cx="743585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pPr>
            <a:r>
              <a:rPr lang="zh-CN" altLang="en-US" sz="2000" dirty="0" smtClean="0">
                <a:solidFill>
                  <a:srgbClr val="FF0000"/>
                </a:solidFill>
                <a:latin typeface="+mn-lt"/>
                <a:ea typeface="微软雅黑" panose="020B0503020204020204" pitchFamily="34" charset="-122"/>
              </a:rPr>
              <a:t>第</a:t>
            </a:r>
            <a:r>
              <a:rPr lang="en-US" altLang="zh-CN" sz="2000" dirty="0" smtClean="0">
                <a:solidFill>
                  <a:srgbClr val="FF0000"/>
                </a:solidFill>
                <a:latin typeface="+mn-lt"/>
                <a:ea typeface="微软雅黑" panose="020B0503020204020204" pitchFamily="34" charset="-122"/>
              </a:rPr>
              <a:t>6</a:t>
            </a:r>
            <a:r>
              <a:rPr lang="zh-CN" altLang="en-US" sz="2000" dirty="0" smtClean="0">
                <a:solidFill>
                  <a:srgbClr val="FF0000"/>
                </a:solidFill>
                <a:latin typeface="+mn-lt"/>
                <a:ea typeface="微软雅黑" panose="020B0503020204020204" pitchFamily="34" charset="-122"/>
              </a:rPr>
              <a:t>步：</a:t>
            </a:r>
            <a:r>
              <a:rPr lang="zh-CN" altLang="en-US" sz="2000" dirty="0" smtClean="0">
                <a:latin typeface="+mn-lt"/>
                <a:ea typeface="微软雅黑" panose="020B0503020204020204" pitchFamily="34" charset="-122"/>
              </a:rPr>
              <a:t>在表中未划去的元素中再找出</a:t>
            </a:r>
            <a:r>
              <a:rPr lang="zh-CN" altLang="en-US" sz="2000" dirty="0" smtClean="0">
                <a:solidFill>
                  <a:srgbClr val="FF0000"/>
                </a:solidFill>
                <a:latin typeface="+mn-lt"/>
                <a:ea typeface="微软雅黑" panose="020B0503020204020204" pitchFamily="34" charset="-122"/>
              </a:rPr>
              <a:t>最小运价</a:t>
            </a:r>
            <a:r>
              <a:rPr lang="en-US" altLang="zh-CN" sz="2000" dirty="0" smtClean="0">
                <a:solidFill>
                  <a:srgbClr val="FF0000"/>
                </a:solidFill>
                <a:latin typeface="+mn-lt"/>
                <a:ea typeface="微软雅黑" panose="020B0503020204020204" pitchFamily="34" charset="-122"/>
              </a:rPr>
              <a:t>10</a:t>
            </a:r>
          </a:p>
          <a:p>
            <a:pPr marL="0" indent="0" algn="just" eaLnBrk="1" hangingPunct="1">
              <a:lnSpc>
                <a:spcPct val="120000"/>
              </a:lnSpc>
            </a:pPr>
            <a:r>
              <a:rPr lang="zh-CN" altLang="en-US" sz="2000" dirty="0" smtClean="0">
                <a:latin typeface="+mn-lt"/>
                <a:ea typeface="微软雅黑" panose="020B0503020204020204" pitchFamily="34" charset="-122"/>
              </a:rPr>
              <a:t>              至此，单位运价表上的所有元素均已划去</a:t>
            </a:r>
            <a:endParaRPr lang="en-US" altLang="zh-CN" sz="2000" dirty="0" smtClean="0">
              <a:latin typeface="+mn-lt"/>
              <a:ea typeface="微软雅黑" panose="020B0503020204020204" pitchFamily="34" charset="-122"/>
            </a:endParaRPr>
          </a:p>
          <a:p>
            <a:pPr marL="0" indent="0" algn="just" eaLnBrk="1" hangingPunct="1">
              <a:lnSpc>
                <a:spcPct val="120000"/>
              </a:lnSpc>
            </a:pPr>
            <a:r>
              <a:rPr lang="zh-CN" altLang="en-US" sz="2000" dirty="0" smtClean="0">
                <a:latin typeface="+mn-lt"/>
                <a:ea typeface="微软雅黑" panose="020B0503020204020204" pitchFamily="34" charset="-122"/>
              </a:rPr>
              <a:t>总运费 </a:t>
            </a:r>
            <a:r>
              <a:rPr lang="en-US" altLang="zh-CN" sz="2000" dirty="0" smtClean="0">
                <a:latin typeface="+mn-lt"/>
                <a:ea typeface="微软雅黑" panose="020B0503020204020204" pitchFamily="34" charset="-122"/>
              </a:rPr>
              <a:t>= 4×3+3×10+3×1+1×2+6×4+3×5 = 86</a:t>
            </a:r>
          </a:p>
          <a:p>
            <a:pPr marL="0" indent="0" algn="just" eaLnBrk="1" hangingPunct="1">
              <a:lnSpc>
                <a:spcPct val="200000"/>
              </a:lnSpc>
            </a:pPr>
            <a:r>
              <a:rPr lang="en-US" altLang="zh-CN" dirty="0" smtClean="0">
                <a:solidFill>
                  <a:schemeClr val="accent2"/>
                </a:solidFill>
                <a:latin typeface="+mn-lt"/>
                <a:ea typeface="微软雅黑" panose="020B0503020204020204" pitchFamily="34" charset="-122"/>
              </a:rPr>
              <a:t>3</a:t>
            </a:r>
            <a:r>
              <a:rPr lang="zh-CN" altLang="en-US" dirty="0" smtClean="0">
                <a:solidFill>
                  <a:schemeClr val="accent2"/>
                </a:solidFill>
                <a:latin typeface="+mn-lt"/>
                <a:ea typeface="微软雅黑" panose="020B0503020204020204" pitchFamily="34" charset="-122"/>
              </a:rPr>
              <a:t>行</a:t>
            </a:r>
            <a:r>
              <a:rPr lang="en-US" altLang="zh-CN" dirty="0" smtClean="0">
                <a:solidFill>
                  <a:schemeClr val="accent2"/>
                </a:solidFill>
                <a:latin typeface="+mn-lt"/>
                <a:ea typeface="微软雅黑" panose="020B0503020204020204" pitchFamily="34" charset="-122"/>
              </a:rPr>
              <a:t>4</a:t>
            </a:r>
            <a:r>
              <a:rPr lang="zh-CN" altLang="en-US" dirty="0" smtClean="0">
                <a:solidFill>
                  <a:schemeClr val="accent2"/>
                </a:solidFill>
                <a:latin typeface="+mn-lt"/>
                <a:ea typeface="微软雅黑" panose="020B0503020204020204" pitchFamily="34" charset="-122"/>
              </a:rPr>
              <a:t>列，共填上</a:t>
            </a:r>
            <a:r>
              <a:rPr lang="en-US" altLang="zh-CN" dirty="0" smtClean="0">
                <a:solidFill>
                  <a:schemeClr val="accent2"/>
                </a:solidFill>
                <a:latin typeface="+mn-lt"/>
                <a:ea typeface="微软雅黑" panose="020B0503020204020204" pitchFamily="34" charset="-122"/>
              </a:rPr>
              <a:t>(3+4−1)</a:t>
            </a:r>
            <a:r>
              <a:rPr lang="zh-CN" altLang="en-US" dirty="0" smtClean="0">
                <a:solidFill>
                  <a:schemeClr val="accent2"/>
                </a:solidFill>
                <a:latin typeface="+mn-lt"/>
                <a:ea typeface="微软雅黑" panose="020B0503020204020204" pitchFamily="34" charset="-122"/>
              </a:rPr>
              <a:t>个数字</a:t>
            </a:r>
            <a:r>
              <a:rPr lang="en-US" altLang="zh-CN" dirty="0" smtClean="0">
                <a:solidFill>
                  <a:schemeClr val="accent2"/>
                </a:solidFill>
                <a:latin typeface="+mn-lt"/>
                <a:ea typeface="微软雅黑" panose="020B0503020204020204" pitchFamily="34" charset="-122"/>
              </a:rPr>
              <a:t>【</a:t>
            </a:r>
            <a:r>
              <a:rPr lang="zh-CN" altLang="en-US" dirty="0" smtClean="0">
                <a:solidFill>
                  <a:schemeClr val="accent2"/>
                </a:solidFill>
                <a:latin typeface="+mn-lt"/>
                <a:ea typeface="微软雅黑" panose="020B0503020204020204" pitchFamily="34" charset="-122"/>
              </a:rPr>
              <a:t>基变量的取值</a:t>
            </a:r>
            <a:r>
              <a:rPr lang="en-US" altLang="zh-CN" dirty="0" smtClean="0">
                <a:solidFill>
                  <a:schemeClr val="accent2"/>
                </a:solidFill>
                <a:latin typeface="+mn-lt"/>
                <a:ea typeface="微软雅黑" panose="020B0503020204020204" pitchFamily="34" charset="-122"/>
              </a:rPr>
              <a:t>】</a:t>
            </a:r>
            <a:r>
              <a:rPr lang="zh-CN" altLang="en-US" dirty="0" smtClean="0">
                <a:solidFill>
                  <a:schemeClr val="accent2"/>
                </a:solidFill>
                <a:latin typeface="+mn-lt"/>
                <a:ea typeface="微软雅黑" panose="020B0503020204020204" pitchFamily="34" charset="-122"/>
              </a:rPr>
              <a:t>，划 </a:t>
            </a:r>
            <a:r>
              <a:rPr lang="en-US" altLang="zh-CN" dirty="0" smtClean="0">
                <a:solidFill>
                  <a:schemeClr val="accent2"/>
                </a:solidFill>
                <a:latin typeface="+mn-lt"/>
                <a:ea typeface="微软雅黑" panose="020B0503020204020204" pitchFamily="34" charset="-122"/>
              </a:rPr>
              <a:t>(3+4) </a:t>
            </a:r>
            <a:r>
              <a:rPr lang="zh-CN" altLang="en-US" dirty="0" smtClean="0">
                <a:solidFill>
                  <a:schemeClr val="accent2"/>
                </a:solidFill>
                <a:latin typeface="+mn-lt"/>
                <a:ea typeface="微软雅黑" panose="020B0503020204020204" pitchFamily="34" charset="-122"/>
              </a:rPr>
              <a:t>条线</a:t>
            </a:r>
            <a:endParaRPr lang="zh-CN" altLang="en-US" dirty="0">
              <a:solidFill>
                <a:schemeClr val="accent2"/>
              </a:solidFill>
              <a:latin typeface="+mn-lt"/>
              <a:ea typeface="微软雅黑" panose="020B0503020204020204" pitchFamily="34" charset="-122"/>
            </a:endParaRPr>
          </a:p>
        </p:txBody>
      </p:sp>
      <p:sp>
        <p:nvSpPr>
          <p:cNvPr id="8" name="Oval 7"/>
          <p:cNvSpPr>
            <a:spLocks noChangeArrowheads="1"/>
          </p:cNvSpPr>
          <p:nvPr/>
        </p:nvSpPr>
        <p:spPr bwMode="auto">
          <a:xfrm>
            <a:off x="3064330" y="1754001"/>
            <a:ext cx="359404"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grpSp>
        <p:nvGrpSpPr>
          <p:cNvPr id="9" name="组合 8"/>
          <p:cNvGrpSpPr/>
          <p:nvPr/>
        </p:nvGrpSpPr>
        <p:grpSpPr>
          <a:xfrm>
            <a:off x="168548" y="1161539"/>
            <a:ext cx="1156958" cy="618636"/>
            <a:chOff x="456985" y="3133137"/>
            <a:chExt cx="1258716" cy="618636"/>
          </a:xfrm>
        </p:grpSpPr>
        <p:cxnSp>
          <p:nvCxnSpPr>
            <p:cNvPr id="10" name="直接连接符 9"/>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2" name="文本框 11"/>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grpSp>
        <p:nvGrpSpPr>
          <p:cNvPr id="13" name="组合 12"/>
          <p:cNvGrpSpPr/>
          <p:nvPr/>
        </p:nvGrpSpPr>
        <p:grpSpPr>
          <a:xfrm>
            <a:off x="3670891" y="1161539"/>
            <a:ext cx="1156958" cy="700189"/>
            <a:chOff x="456985" y="3133137"/>
            <a:chExt cx="1258716" cy="618636"/>
          </a:xfrm>
        </p:grpSpPr>
        <p:cxnSp>
          <p:nvCxnSpPr>
            <p:cNvPr id="14" name="直接连接符 13"/>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6" name="文本框 15"/>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20" name="矩形 19"/>
          <p:cNvSpPr/>
          <p:nvPr/>
        </p:nvSpPr>
        <p:spPr>
          <a:xfrm>
            <a:off x="7053098" y="1843944"/>
            <a:ext cx="360040"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6483893" y="2959639"/>
            <a:ext cx="360040" cy="3240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文本框 21"/>
          <p:cNvSpPr txBox="1"/>
          <p:nvPr/>
        </p:nvSpPr>
        <p:spPr>
          <a:xfrm>
            <a:off x="4877220" y="2206320"/>
            <a:ext cx="263785" cy="369332"/>
          </a:xfrm>
          <a:prstGeom prst="rect">
            <a:avLst/>
          </a:prstGeom>
          <a:noFill/>
        </p:spPr>
        <p:txBody>
          <a:bodyPr wrap="square" rtlCol="0">
            <a:spAutoFit/>
          </a:bodyPr>
          <a:lstStyle/>
          <a:p>
            <a:r>
              <a:rPr lang="en-US" altLang="zh-CN" dirty="0" smtClean="0">
                <a:solidFill>
                  <a:schemeClr val="accent2"/>
                </a:solidFill>
              </a:rPr>
              <a:t>3</a:t>
            </a:r>
            <a:endParaRPr lang="zh-CN" altLang="en-US" dirty="0" smtClean="0">
              <a:solidFill>
                <a:schemeClr val="accent2"/>
              </a:solidFill>
            </a:endParaRPr>
          </a:p>
        </p:txBody>
      </p:sp>
      <p:cxnSp>
        <p:nvCxnSpPr>
          <p:cNvPr id="25" name="直接连接符 24"/>
          <p:cNvCxnSpPr/>
          <p:nvPr/>
        </p:nvCxnSpPr>
        <p:spPr>
          <a:xfrm>
            <a:off x="1536700" y="1080319"/>
            <a:ext cx="0" cy="187220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986024" y="2209458"/>
            <a:ext cx="263785" cy="369332"/>
          </a:xfrm>
          <a:prstGeom prst="rect">
            <a:avLst/>
          </a:prstGeom>
          <a:noFill/>
        </p:spPr>
        <p:txBody>
          <a:bodyPr wrap="square" rtlCol="0">
            <a:spAutoFit/>
          </a:bodyPr>
          <a:lstStyle/>
          <a:p>
            <a:r>
              <a:rPr lang="en-US" altLang="zh-CN" dirty="0" smtClean="0">
                <a:solidFill>
                  <a:schemeClr val="accent2"/>
                </a:solidFill>
              </a:rPr>
              <a:t>1</a:t>
            </a:r>
            <a:endParaRPr lang="zh-CN" altLang="en-US" dirty="0" smtClean="0">
              <a:solidFill>
                <a:schemeClr val="accent2"/>
              </a:solidFill>
            </a:endParaRPr>
          </a:p>
        </p:txBody>
      </p:sp>
      <p:cxnSp>
        <p:nvCxnSpPr>
          <p:cNvPr id="26" name="直接连接符 25"/>
          <p:cNvCxnSpPr/>
          <p:nvPr/>
        </p:nvCxnSpPr>
        <p:spPr>
          <a:xfrm rot="5400000">
            <a:off x="1822550" y="480253"/>
            <a:ext cx="0" cy="3648404"/>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986023" y="1867762"/>
            <a:ext cx="263785" cy="369332"/>
          </a:xfrm>
          <a:prstGeom prst="rect">
            <a:avLst/>
          </a:prstGeom>
          <a:noFill/>
        </p:spPr>
        <p:txBody>
          <a:bodyPr wrap="square" rtlCol="0">
            <a:spAutoFit/>
          </a:bodyPr>
          <a:lstStyle/>
          <a:p>
            <a:r>
              <a:rPr lang="en-US" altLang="zh-CN" dirty="0" smtClean="0">
                <a:solidFill>
                  <a:schemeClr val="accent2"/>
                </a:solidFill>
              </a:rPr>
              <a:t>4</a:t>
            </a:r>
            <a:endParaRPr lang="zh-CN" altLang="en-US" dirty="0" smtClean="0">
              <a:solidFill>
                <a:schemeClr val="accent2"/>
              </a:solidFill>
            </a:endParaRPr>
          </a:p>
        </p:txBody>
      </p:sp>
      <p:cxnSp>
        <p:nvCxnSpPr>
          <p:cNvPr id="31" name="直接连接符 30"/>
          <p:cNvCxnSpPr/>
          <p:nvPr/>
        </p:nvCxnSpPr>
        <p:spPr>
          <a:xfrm>
            <a:off x="2662701" y="1117491"/>
            <a:ext cx="0" cy="187220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440027" y="2533443"/>
            <a:ext cx="263785" cy="369332"/>
          </a:xfrm>
          <a:prstGeom prst="rect">
            <a:avLst/>
          </a:prstGeom>
          <a:noFill/>
        </p:spPr>
        <p:txBody>
          <a:bodyPr wrap="square" rtlCol="0">
            <a:spAutoFit/>
          </a:bodyPr>
          <a:lstStyle/>
          <a:p>
            <a:r>
              <a:rPr lang="en-US" altLang="zh-CN" dirty="0" smtClean="0">
                <a:solidFill>
                  <a:schemeClr val="accent2"/>
                </a:solidFill>
              </a:rPr>
              <a:t>6</a:t>
            </a:r>
            <a:endParaRPr lang="zh-CN" altLang="en-US" dirty="0" smtClean="0">
              <a:solidFill>
                <a:schemeClr val="accent2"/>
              </a:solidFill>
            </a:endParaRPr>
          </a:p>
        </p:txBody>
      </p:sp>
      <p:sp>
        <p:nvSpPr>
          <p:cNvPr id="33" name="文本框 32"/>
          <p:cNvSpPr txBox="1"/>
          <p:nvPr/>
        </p:nvSpPr>
        <p:spPr>
          <a:xfrm>
            <a:off x="6532021" y="2546606"/>
            <a:ext cx="263785" cy="369332"/>
          </a:xfrm>
          <a:prstGeom prst="rect">
            <a:avLst/>
          </a:prstGeom>
          <a:noFill/>
        </p:spPr>
        <p:txBody>
          <a:bodyPr wrap="square" rtlCol="0">
            <a:spAutoFit/>
          </a:bodyPr>
          <a:lstStyle/>
          <a:p>
            <a:r>
              <a:rPr lang="en-US" altLang="zh-CN" dirty="0" smtClean="0">
                <a:solidFill>
                  <a:schemeClr val="accent2"/>
                </a:solidFill>
              </a:rPr>
              <a:t>3</a:t>
            </a:r>
            <a:endParaRPr lang="zh-CN" altLang="en-US" dirty="0" smtClean="0">
              <a:solidFill>
                <a:schemeClr val="accent2"/>
              </a:solidFill>
            </a:endParaRPr>
          </a:p>
        </p:txBody>
      </p:sp>
      <p:cxnSp>
        <p:nvCxnSpPr>
          <p:cNvPr id="34" name="直接连接符 33"/>
          <p:cNvCxnSpPr/>
          <p:nvPr/>
        </p:nvCxnSpPr>
        <p:spPr>
          <a:xfrm rot="5400000">
            <a:off x="1824202" y="876489"/>
            <a:ext cx="0" cy="3648404"/>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822550" y="126860"/>
            <a:ext cx="0" cy="3648404"/>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532021" y="1873490"/>
            <a:ext cx="263785" cy="369332"/>
          </a:xfrm>
          <a:prstGeom prst="rect">
            <a:avLst/>
          </a:prstGeom>
          <a:noFill/>
        </p:spPr>
        <p:txBody>
          <a:bodyPr wrap="square" rtlCol="0">
            <a:spAutoFit/>
          </a:bodyPr>
          <a:lstStyle/>
          <a:p>
            <a:r>
              <a:rPr lang="en-US" altLang="zh-CN" dirty="0" smtClean="0">
                <a:solidFill>
                  <a:srgbClr val="FF0000"/>
                </a:solidFill>
              </a:rPr>
              <a:t>3</a:t>
            </a:r>
            <a:endParaRPr lang="zh-CN" altLang="en-US" dirty="0" smtClean="0">
              <a:solidFill>
                <a:srgbClr val="FF0000"/>
              </a:solidFill>
            </a:endParaRPr>
          </a:p>
        </p:txBody>
      </p:sp>
      <p:cxnSp>
        <p:nvCxnSpPr>
          <p:cNvPr id="37" name="直接连接符 36"/>
          <p:cNvCxnSpPr/>
          <p:nvPr/>
        </p:nvCxnSpPr>
        <p:spPr>
          <a:xfrm>
            <a:off x="2112764" y="1087431"/>
            <a:ext cx="0" cy="187220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a:off x="3264892" y="1101921"/>
            <a:ext cx="0" cy="1872208"/>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04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strVal val="#ppt_w*0.70"/>
                                          </p:val>
                                        </p:tav>
                                        <p:tav tm="100000">
                                          <p:val>
                                            <p:strVal val="#ppt_w"/>
                                          </p:val>
                                        </p:tav>
                                      </p:tavLst>
                                    </p:anim>
                                    <p:anim calcmode="lin" valueType="num">
                                      <p:cBhvr>
                                        <p:cTn id="11" dur="500" fill="hold"/>
                                        <p:tgtEl>
                                          <p:spTgt spid="8"/>
                                        </p:tgtEl>
                                        <p:attrNameLst>
                                          <p:attrName>ppt_h</p:attrName>
                                        </p:attrNameLst>
                                      </p:cBhvr>
                                      <p:tavLst>
                                        <p:tav tm="0">
                                          <p:val>
                                            <p:strVal val="#ppt_h"/>
                                          </p:val>
                                        </p:tav>
                                        <p:tav tm="100000">
                                          <p:val>
                                            <p:strVal val="#ppt_h"/>
                                          </p:val>
                                        </p:tav>
                                      </p:tavLst>
                                    </p:anim>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20" grpId="0" animBg="1"/>
      <p:bldP spid="21" grpId="0" animBg="1"/>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最小</a:t>
            </a:r>
            <a:r>
              <a:rPr lang="zh-CN" altLang="en-US" dirty="0"/>
              <a:t>元素法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18</a:t>
            </a:fld>
            <a:endParaRPr lang="zh-CN" altLang="en-US"/>
          </a:p>
        </p:txBody>
      </p:sp>
      <p:sp>
        <p:nvSpPr>
          <p:cNvPr id="4" name="矩形 5"/>
          <p:cNvSpPr>
            <a:spLocks noChangeArrowheads="1"/>
          </p:cNvSpPr>
          <p:nvPr/>
        </p:nvSpPr>
        <p:spPr bwMode="auto">
          <a:xfrm>
            <a:off x="384572" y="936303"/>
            <a:ext cx="69847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r>
              <a:rPr lang="zh-CN" altLang="en-US" sz="2000" dirty="0" smtClean="0">
                <a:latin typeface="微软雅黑" panose="020B0503020204020204" pitchFamily="34" charset="-122"/>
                <a:ea typeface="微软雅黑" panose="020B0503020204020204" pitchFamily="34" charset="-122"/>
              </a:rPr>
              <a:t>最小</a:t>
            </a:r>
            <a:r>
              <a:rPr lang="zh-CN" altLang="en-US" sz="2000" dirty="0">
                <a:latin typeface="微软雅黑" panose="020B0503020204020204" pitchFamily="34" charset="-122"/>
                <a:ea typeface="微软雅黑" panose="020B0503020204020204" pitchFamily="34" charset="-122"/>
              </a:rPr>
              <a:t>元素法给出的初始解是运输问题的</a:t>
            </a:r>
            <a:r>
              <a:rPr lang="zh-CN" altLang="en-US" sz="2000" b="1" dirty="0">
                <a:latin typeface="微软雅黑" panose="020B0503020204020204" pitchFamily="34" charset="-122"/>
                <a:ea typeface="微软雅黑" panose="020B0503020204020204" pitchFamily="34" charset="-122"/>
              </a:rPr>
              <a:t>基可行解</a:t>
            </a:r>
            <a:r>
              <a:rPr lang="zh-CN" altLang="en-US" sz="2000" dirty="0" smtClean="0">
                <a:latin typeface="微软雅黑" panose="020B0503020204020204" pitchFamily="34" charset="-122"/>
                <a:ea typeface="微软雅黑" panose="020B0503020204020204" pitchFamily="34" charset="-122"/>
              </a:rPr>
              <a:t>，理由如下：</a:t>
            </a:r>
            <a:endParaRPr lang="zh-CN" altLang="en-US" sz="2000" dirty="0">
              <a:latin typeface="微软雅黑" panose="020B0503020204020204" pitchFamily="34" charset="-122"/>
              <a:ea typeface="微软雅黑" panose="020B0503020204020204" pitchFamily="34" charset="-122"/>
            </a:endParaRPr>
          </a:p>
        </p:txBody>
      </p:sp>
      <p:sp>
        <p:nvSpPr>
          <p:cNvPr id="5" name="矩形 6"/>
          <p:cNvSpPr>
            <a:spLocks noChangeArrowheads="1"/>
          </p:cNvSpPr>
          <p:nvPr/>
        </p:nvSpPr>
        <p:spPr bwMode="auto">
          <a:xfrm>
            <a:off x="361654" y="1555939"/>
            <a:ext cx="6936640" cy="30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algn="just" eaLnBrk="1" hangingPunct="1">
              <a:lnSpc>
                <a:spcPct val="120000"/>
              </a:lnSpc>
            </a:pPr>
            <a:r>
              <a:rPr lang="zh-CN" altLang="en-US" dirty="0" smtClean="0">
                <a:latin typeface="+mn-lt"/>
                <a:ea typeface="+mn-ea"/>
              </a:rPr>
              <a:t>（</a:t>
            </a:r>
            <a:r>
              <a:rPr lang="en-US" altLang="zh-CN" dirty="0" smtClean="0">
                <a:latin typeface="+mn-lt"/>
                <a:ea typeface="+mn-ea"/>
              </a:rPr>
              <a:t>1</a:t>
            </a:r>
            <a:r>
              <a:rPr lang="zh-CN" altLang="en-US" dirty="0" smtClean="0">
                <a:latin typeface="+mn-lt"/>
                <a:ea typeface="+mn-ea"/>
              </a:rPr>
              <a:t>）</a:t>
            </a:r>
            <a:r>
              <a:rPr lang="en-US" altLang="zh-CN" dirty="0">
                <a:solidFill>
                  <a:schemeClr val="accent2"/>
                </a:solidFill>
                <a:latin typeface="+mn-lt"/>
                <a:ea typeface="+mn-ea"/>
              </a:rPr>
              <a:t> </a:t>
            </a:r>
            <a:r>
              <a:rPr lang="zh-CN" altLang="en-US" dirty="0" smtClean="0">
                <a:solidFill>
                  <a:schemeClr val="accent2"/>
                </a:solidFill>
                <a:latin typeface="+mn-lt"/>
                <a:ea typeface="+mn-ea"/>
              </a:rPr>
              <a:t>给出了 </a:t>
            </a:r>
            <a:r>
              <a:rPr lang="en-US" altLang="zh-CN" dirty="0" smtClean="0">
                <a:solidFill>
                  <a:schemeClr val="accent2"/>
                </a:solidFill>
                <a:latin typeface="+mn-lt"/>
                <a:ea typeface="+mn-ea"/>
              </a:rPr>
              <a:t>(m+n−1) </a:t>
            </a:r>
            <a:r>
              <a:rPr lang="zh-CN" altLang="en-US" dirty="0" smtClean="0">
                <a:solidFill>
                  <a:schemeClr val="accent2"/>
                </a:solidFill>
                <a:latin typeface="+mn-lt"/>
                <a:ea typeface="+mn-ea"/>
              </a:rPr>
              <a:t>个基变量的值</a:t>
            </a:r>
            <a:r>
              <a:rPr lang="zh-CN" altLang="en-US" dirty="0">
                <a:latin typeface="+mn-lt"/>
                <a:ea typeface="+mn-ea"/>
              </a:rPr>
              <a:t>。用最小元素法给出的初始解，是从单位运价表中逐次地挑选最小元素，并比较产量和销量。当产大于销，划去该元素所在</a:t>
            </a:r>
            <a:r>
              <a:rPr lang="zh-CN" altLang="en-US" dirty="0" smtClean="0">
                <a:latin typeface="+mn-lt"/>
                <a:ea typeface="+mn-ea"/>
              </a:rPr>
              <a:t>列（销）；当</a:t>
            </a:r>
            <a:r>
              <a:rPr lang="zh-CN" altLang="en-US" dirty="0">
                <a:latin typeface="+mn-lt"/>
                <a:ea typeface="+mn-ea"/>
              </a:rPr>
              <a:t>产小于销，划去该元素所</a:t>
            </a:r>
            <a:r>
              <a:rPr lang="zh-CN" altLang="en-US" dirty="0" smtClean="0">
                <a:latin typeface="+mn-lt"/>
                <a:ea typeface="+mn-ea"/>
              </a:rPr>
              <a:t>在行（产）。</a:t>
            </a:r>
            <a:r>
              <a:rPr lang="zh-CN" altLang="en-US" dirty="0">
                <a:latin typeface="+mn-lt"/>
                <a:ea typeface="+mn-ea"/>
              </a:rPr>
              <a:t>然后在未划去的元素中再找最小元素，再确定供应关系。这样在产销平衡表上每填入一个数字，在运价表上就划去一行或一列。表中共有</a:t>
            </a:r>
            <a:r>
              <a:rPr lang="en-US" altLang="zh-CN" dirty="0">
                <a:solidFill>
                  <a:schemeClr val="accent2"/>
                </a:solidFill>
                <a:latin typeface="+mn-lt"/>
                <a:ea typeface="+mn-ea"/>
              </a:rPr>
              <a:t>m</a:t>
            </a:r>
            <a:r>
              <a:rPr lang="zh-CN" altLang="en-US" dirty="0">
                <a:solidFill>
                  <a:schemeClr val="accent2"/>
                </a:solidFill>
                <a:latin typeface="+mn-lt"/>
                <a:ea typeface="+mn-ea"/>
              </a:rPr>
              <a:t>行</a:t>
            </a:r>
            <a:r>
              <a:rPr lang="en-US" altLang="zh-CN" dirty="0">
                <a:solidFill>
                  <a:schemeClr val="accent2"/>
                </a:solidFill>
                <a:latin typeface="+mn-lt"/>
                <a:ea typeface="+mn-ea"/>
              </a:rPr>
              <a:t>n</a:t>
            </a:r>
            <a:r>
              <a:rPr lang="zh-CN" altLang="en-US" dirty="0">
                <a:solidFill>
                  <a:schemeClr val="accent2"/>
                </a:solidFill>
                <a:latin typeface="+mn-lt"/>
                <a:ea typeface="+mn-ea"/>
              </a:rPr>
              <a:t>列</a:t>
            </a:r>
            <a:r>
              <a:rPr lang="zh-CN" altLang="en-US" dirty="0">
                <a:latin typeface="+mn-lt"/>
                <a:ea typeface="+mn-ea"/>
              </a:rPr>
              <a:t>，总共可</a:t>
            </a:r>
            <a:r>
              <a:rPr lang="zh-CN" altLang="en-US" dirty="0" smtClean="0">
                <a:solidFill>
                  <a:schemeClr val="accent2"/>
                </a:solidFill>
                <a:latin typeface="+mn-lt"/>
                <a:ea typeface="+mn-ea"/>
              </a:rPr>
              <a:t>划 </a:t>
            </a:r>
            <a:r>
              <a:rPr lang="en-US" altLang="zh-CN" dirty="0" smtClean="0">
                <a:solidFill>
                  <a:schemeClr val="accent2"/>
                </a:solidFill>
                <a:latin typeface="+mn-lt"/>
                <a:ea typeface="+mn-ea"/>
              </a:rPr>
              <a:t>(</a:t>
            </a:r>
            <a:r>
              <a:rPr lang="en-US" altLang="zh-CN" dirty="0" err="1" smtClean="0">
                <a:solidFill>
                  <a:schemeClr val="accent2"/>
                </a:solidFill>
                <a:latin typeface="+mn-lt"/>
                <a:ea typeface="+mn-ea"/>
              </a:rPr>
              <a:t>m+n</a:t>
            </a:r>
            <a:r>
              <a:rPr lang="en-US" altLang="zh-CN" dirty="0" smtClean="0">
                <a:solidFill>
                  <a:schemeClr val="accent2"/>
                </a:solidFill>
                <a:latin typeface="+mn-lt"/>
                <a:ea typeface="+mn-ea"/>
              </a:rPr>
              <a:t>) </a:t>
            </a:r>
            <a:r>
              <a:rPr lang="zh-CN" altLang="en-US" dirty="0" smtClean="0">
                <a:solidFill>
                  <a:schemeClr val="accent2"/>
                </a:solidFill>
                <a:latin typeface="+mn-lt"/>
                <a:ea typeface="+mn-ea"/>
              </a:rPr>
              <a:t>条</a:t>
            </a:r>
            <a:r>
              <a:rPr lang="zh-CN" altLang="en-US" dirty="0">
                <a:solidFill>
                  <a:schemeClr val="accent2"/>
                </a:solidFill>
                <a:latin typeface="+mn-lt"/>
                <a:ea typeface="+mn-ea"/>
              </a:rPr>
              <a:t>直线</a:t>
            </a:r>
            <a:r>
              <a:rPr lang="zh-CN" altLang="en-US" dirty="0">
                <a:latin typeface="+mn-lt"/>
                <a:ea typeface="+mn-ea"/>
              </a:rPr>
              <a:t>。但当表中只剩一个元素时，这时当在产销平衡表上填这个数字时，而在运价表上同时划去一行和一列。此时把单价表上所有元素都划去了，相应地在产销平衡表上填了</a:t>
            </a:r>
            <a:r>
              <a:rPr lang="en-US" altLang="zh-CN" dirty="0">
                <a:latin typeface="+mn-lt"/>
                <a:ea typeface="+mn-ea"/>
              </a:rPr>
              <a:t>(</a:t>
            </a:r>
            <a:r>
              <a:rPr lang="en-US" altLang="zh-CN" dirty="0" smtClean="0">
                <a:latin typeface="+mn-lt"/>
                <a:ea typeface="+mn-ea"/>
              </a:rPr>
              <a:t>m+n−1</a:t>
            </a:r>
            <a:r>
              <a:rPr lang="en-US" altLang="zh-CN" dirty="0">
                <a:latin typeface="+mn-lt"/>
                <a:ea typeface="+mn-ea"/>
              </a:rPr>
              <a:t>)</a:t>
            </a:r>
            <a:r>
              <a:rPr lang="zh-CN" altLang="en-US" dirty="0">
                <a:latin typeface="+mn-lt"/>
                <a:ea typeface="+mn-ea"/>
              </a:rPr>
              <a:t>个</a:t>
            </a:r>
            <a:r>
              <a:rPr lang="zh-CN" altLang="en-US" dirty="0" smtClean="0">
                <a:latin typeface="+mn-lt"/>
                <a:ea typeface="+mn-ea"/>
              </a:rPr>
              <a:t>数字，即</a:t>
            </a:r>
            <a:r>
              <a:rPr lang="zh-CN" altLang="en-US" dirty="0">
                <a:latin typeface="+mn-lt"/>
                <a:ea typeface="+mn-ea"/>
              </a:rPr>
              <a:t>给出</a:t>
            </a:r>
            <a:r>
              <a:rPr lang="zh-CN" altLang="en-US" dirty="0" smtClean="0">
                <a:latin typeface="+mn-lt"/>
                <a:ea typeface="+mn-ea"/>
              </a:rPr>
              <a:t>了 </a:t>
            </a:r>
            <a:r>
              <a:rPr lang="en-US" altLang="zh-CN" dirty="0" smtClean="0">
                <a:solidFill>
                  <a:schemeClr val="accent2"/>
                </a:solidFill>
                <a:latin typeface="+mn-lt"/>
                <a:ea typeface="+mn-ea"/>
              </a:rPr>
              <a:t>(m+n−1) </a:t>
            </a:r>
            <a:r>
              <a:rPr lang="zh-CN" altLang="en-US" dirty="0" smtClean="0">
                <a:solidFill>
                  <a:schemeClr val="accent2"/>
                </a:solidFill>
                <a:latin typeface="+mn-lt"/>
                <a:ea typeface="+mn-ea"/>
              </a:rPr>
              <a:t>个</a:t>
            </a:r>
            <a:r>
              <a:rPr lang="zh-CN" altLang="en-US" dirty="0">
                <a:solidFill>
                  <a:schemeClr val="accent2"/>
                </a:solidFill>
                <a:latin typeface="+mn-lt"/>
                <a:ea typeface="+mn-ea"/>
              </a:rPr>
              <a:t>基变量的值</a:t>
            </a:r>
            <a:r>
              <a:rPr lang="zh-CN" altLang="en-US" dirty="0" smtClean="0">
                <a:latin typeface="+mn-lt"/>
                <a:ea typeface="+mn-ea"/>
              </a:rPr>
              <a:t>。</a:t>
            </a:r>
            <a:endParaRPr lang="en-US" altLang="zh-CN" dirty="0">
              <a:latin typeface="+mn-lt"/>
              <a:ea typeface="+mn-ea"/>
            </a:endParaRPr>
          </a:p>
        </p:txBody>
      </p:sp>
    </p:spTree>
    <p:extLst>
      <p:ext uri="{BB962C8B-B14F-4D97-AF65-F5344CB8AC3E}">
        <p14:creationId xmlns:p14="http://schemas.microsoft.com/office/powerpoint/2010/main" val="141206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最小</a:t>
            </a:r>
            <a:r>
              <a:rPr lang="zh-CN" altLang="en-US" dirty="0"/>
              <a:t>元素法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19</a:t>
            </a:fld>
            <a:endParaRPr lang="zh-CN" altLang="en-US"/>
          </a:p>
        </p:txBody>
      </p:sp>
      <p:sp>
        <p:nvSpPr>
          <p:cNvPr id="4" name="矩形 5"/>
          <p:cNvSpPr>
            <a:spLocks noChangeArrowheads="1"/>
          </p:cNvSpPr>
          <p:nvPr/>
        </p:nvSpPr>
        <p:spPr bwMode="auto">
          <a:xfrm>
            <a:off x="384572" y="936303"/>
            <a:ext cx="69847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r>
              <a:rPr lang="zh-CN" altLang="en-US" sz="2000" dirty="0" smtClean="0">
                <a:latin typeface="微软雅黑" panose="020B0503020204020204" pitchFamily="34" charset="-122"/>
                <a:ea typeface="微软雅黑" panose="020B0503020204020204" pitchFamily="34" charset="-122"/>
              </a:rPr>
              <a:t>最小</a:t>
            </a:r>
            <a:r>
              <a:rPr lang="zh-CN" altLang="en-US" sz="2000" dirty="0">
                <a:latin typeface="微软雅黑" panose="020B0503020204020204" pitchFamily="34" charset="-122"/>
                <a:ea typeface="微软雅黑" panose="020B0503020204020204" pitchFamily="34" charset="-122"/>
              </a:rPr>
              <a:t>元素法给出的初始解是运输问题的</a:t>
            </a:r>
            <a:r>
              <a:rPr lang="zh-CN" altLang="en-US" sz="2000" b="1" dirty="0">
                <a:latin typeface="微软雅黑" panose="020B0503020204020204" pitchFamily="34" charset="-122"/>
                <a:ea typeface="微软雅黑" panose="020B0503020204020204" pitchFamily="34" charset="-122"/>
              </a:rPr>
              <a:t>基可行解</a:t>
            </a:r>
            <a:r>
              <a:rPr lang="zh-CN" altLang="en-US" sz="2000" dirty="0" smtClean="0">
                <a:latin typeface="微软雅黑" panose="020B0503020204020204" pitchFamily="34" charset="-122"/>
                <a:ea typeface="微软雅黑" panose="020B0503020204020204" pitchFamily="34" charset="-122"/>
              </a:rPr>
              <a:t>，理由如下：</a:t>
            </a:r>
            <a:endParaRPr lang="zh-CN" altLang="en-US" sz="2000" dirty="0">
              <a:latin typeface="微软雅黑" panose="020B0503020204020204" pitchFamily="34" charset="-122"/>
              <a:ea typeface="微软雅黑" panose="020B0503020204020204" pitchFamily="34" charset="-122"/>
            </a:endParaRPr>
          </a:p>
        </p:txBody>
      </p:sp>
      <p:sp>
        <p:nvSpPr>
          <p:cNvPr id="5" name="矩形 6"/>
          <p:cNvSpPr>
            <a:spLocks noChangeArrowheads="1"/>
          </p:cNvSpPr>
          <p:nvPr/>
        </p:nvSpPr>
        <p:spPr bwMode="auto">
          <a:xfrm>
            <a:off x="384572" y="1440359"/>
            <a:ext cx="6936640" cy="381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algn="just" eaLnBrk="1" hangingPunct="1">
              <a:spcAft>
                <a:spcPts val="1200"/>
              </a:spcAft>
            </a:pP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）这</a:t>
            </a:r>
            <a:r>
              <a:rPr lang="en-US"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m+n−1</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个基变量对应的系数列向量是</a:t>
            </a:r>
            <a:r>
              <a:rPr lang="zh-CN" altLang="en-US" dirty="0">
                <a:solidFill>
                  <a:schemeClr val="accent2"/>
                </a:solidFill>
                <a:latin typeface="微软雅黑" panose="020B0503020204020204" pitchFamily="34" charset="-122"/>
                <a:ea typeface="微软雅黑" panose="020B0503020204020204" pitchFamily="34" charset="-122"/>
              </a:rPr>
              <a:t>线性</a:t>
            </a:r>
            <a:r>
              <a:rPr lang="zh-CN" altLang="en-US" dirty="0" smtClean="0">
                <a:solidFill>
                  <a:schemeClr val="accent2"/>
                </a:solidFill>
                <a:latin typeface="微软雅黑" panose="020B0503020204020204" pitchFamily="34" charset="-122"/>
                <a:ea typeface="微软雅黑" panose="020B0503020204020204" pitchFamily="34" charset="-122"/>
              </a:rPr>
              <a:t>独立</a:t>
            </a:r>
            <a:r>
              <a:rPr lang="zh-CN" altLang="en-US" dirty="0" smtClean="0">
                <a:latin typeface="微软雅黑" panose="020B0503020204020204" pitchFamily="34" charset="-122"/>
                <a:ea typeface="微软雅黑" panose="020B0503020204020204" pitchFamily="34" charset="-122"/>
              </a:rPr>
              <a:t>的。</a:t>
            </a:r>
            <a:endParaRPr lang="en-US" altLang="zh-CN" dirty="0" smtClean="0">
              <a:latin typeface="微软雅黑" panose="020B0503020204020204" pitchFamily="34" charset="-122"/>
              <a:ea typeface="微软雅黑" panose="020B0503020204020204" pitchFamily="34" charset="-122"/>
            </a:endParaRPr>
          </a:p>
          <a:p>
            <a:pPr algn="just" eaLnBrk="1" hangingPunct="1"/>
            <a:r>
              <a:rPr lang="zh-CN" altLang="en-US" b="1" dirty="0">
                <a:latin typeface="微软雅黑" panose="020B0503020204020204" pitchFamily="34" charset="-122"/>
                <a:ea typeface="微软雅黑" panose="020B0503020204020204" pitchFamily="34" charset="-122"/>
              </a:rPr>
              <a:t>证明：</a:t>
            </a:r>
            <a:r>
              <a:rPr lang="zh-CN" altLang="en-US" dirty="0">
                <a:latin typeface="微软雅黑" panose="020B0503020204020204" pitchFamily="34" charset="-122"/>
                <a:ea typeface="微软雅黑" panose="020B0503020204020204" pitchFamily="34" charset="-122"/>
              </a:rPr>
              <a:t>若表中确定的第一个</a:t>
            </a:r>
            <a:r>
              <a:rPr lang="zh-CN" altLang="en-US" dirty="0" smtClean="0">
                <a:latin typeface="微软雅黑" panose="020B0503020204020204" pitchFamily="34" charset="-122"/>
                <a:ea typeface="微软雅黑" panose="020B0503020204020204" pitchFamily="34" charset="-122"/>
              </a:rPr>
              <a:t>基变量为</a:t>
            </a:r>
            <a:r>
              <a:rPr lang="en-US" altLang="zh-CN" i="1" dirty="0" smtClean="0">
                <a:solidFill>
                  <a:srgbClr val="FF0000"/>
                </a:solidFill>
                <a:latin typeface="Times New Roman"/>
                <a:ea typeface="微软雅黑"/>
              </a:rPr>
              <a:t>x</a:t>
            </a:r>
            <a:r>
              <a:rPr lang="en-US" altLang="zh-CN" baseline="-25000" dirty="0" smtClean="0">
                <a:solidFill>
                  <a:srgbClr val="FF0000"/>
                </a:solidFill>
                <a:latin typeface="Times New Roman"/>
                <a:ea typeface="微软雅黑"/>
              </a:rPr>
              <a:t>i</a:t>
            </a:r>
            <a:r>
              <a:rPr lang="en-US" altLang="zh-CN" baseline="-45000" dirty="0" smtClean="0">
                <a:solidFill>
                  <a:srgbClr val="FF0000"/>
                </a:solidFill>
                <a:latin typeface="Times New Roman"/>
                <a:ea typeface="微软雅黑"/>
              </a:rPr>
              <a:t>1</a:t>
            </a:r>
            <a:r>
              <a:rPr lang="zh-CN" altLang="en-US" baseline="-25000" dirty="0" smtClean="0">
                <a:solidFill>
                  <a:srgbClr val="FF0000"/>
                </a:solidFill>
                <a:latin typeface="Times New Roman"/>
                <a:ea typeface="微软雅黑"/>
              </a:rPr>
              <a:t> </a:t>
            </a:r>
            <a:r>
              <a:rPr lang="en-US" altLang="zh-CN" baseline="-25000" dirty="0" smtClean="0">
                <a:solidFill>
                  <a:srgbClr val="FF0000"/>
                </a:solidFill>
                <a:latin typeface="Times New Roman"/>
                <a:ea typeface="微软雅黑"/>
              </a:rPr>
              <a:t>j</a:t>
            </a:r>
            <a:r>
              <a:rPr lang="en-US" altLang="zh-CN" baseline="-45000" dirty="0" smtClean="0">
                <a:solidFill>
                  <a:srgbClr val="FF0000"/>
                </a:solidFill>
                <a:latin typeface="Times New Roman"/>
                <a:ea typeface="微软雅黑"/>
              </a:rPr>
              <a:t>1</a:t>
            </a:r>
            <a:r>
              <a:rPr lang="zh-CN" altLang="en-US" dirty="0" smtClean="0">
                <a:latin typeface="微软雅黑" panose="020B0503020204020204" pitchFamily="34" charset="-122"/>
                <a:ea typeface="微软雅黑" panose="020B0503020204020204" pitchFamily="34" charset="-122"/>
              </a:rPr>
              <a:t>，它对应</a:t>
            </a:r>
            <a:r>
              <a:rPr lang="zh-CN" altLang="en-US" dirty="0">
                <a:latin typeface="微软雅黑" panose="020B0503020204020204" pitchFamily="34" charset="-122"/>
                <a:ea typeface="微软雅黑" panose="020B0503020204020204" pitchFamily="34" charset="-122"/>
              </a:rPr>
              <a:t>的系数列向量</a:t>
            </a:r>
            <a:r>
              <a:rPr lang="zh-CN" altLang="en-US" dirty="0" smtClean="0">
                <a:latin typeface="微软雅黑" panose="020B0503020204020204" pitchFamily="34" charset="-122"/>
                <a:ea typeface="微软雅黑" panose="020B0503020204020204" pitchFamily="34" charset="-122"/>
              </a:rPr>
              <a:t>为：</a:t>
            </a:r>
            <a:endParaRPr lang="en-US" altLang="zh-CN" dirty="0" smtClean="0">
              <a:latin typeface="微软雅黑" panose="020B0503020204020204" pitchFamily="34" charset="-122"/>
              <a:ea typeface="微软雅黑" panose="020B0503020204020204" pitchFamily="34" charset="-122"/>
            </a:endParaRPr>
          </a:p>
          <a:p>
            <a:pPr algn="just" eaLnBrk="1" hangingPunct="1"/>
            <a:endParaRPr lang="en-US" altLang="zh-CN" dirty="0">
              <a:latin typeface="微软雅黑" panose="020B0503020204020204" pitchFamily="34" charset="-122"/>
              <a:ea typeface="微软雅黑" panose="020B0503020204020204" pitchFamily="34" charset="-122"/>
            </a:endParaRPr>
          </a:p>
          <a:p>
            <a:pPr algn="just" eaLnBrk="1" hangingPunct="1"/>
            <a:endParaRPr lang="en-US" altLang="zh-CN" dirty="0" smtClean="0">
              <a:latin typeface="微软雅黑" panose="020B0503020204020204" pitchFamily="34" charset="-122"/>
              <a:ea typeface="微软雅黑" panose="020B0503020204020204" pitchFamily="34" charset="-122"/>
            </a:endParaRPr>
          </a:p>
          <a:p>
            <a:pPr>
              <a:lnSpc>
                <a:spcPct val="115000"/>
              </a:lnSpc>
            </a:pPr>
            <a:r>
              <a:rPr lang="zh-CN" altLang="en-US" dirty="0" smtClean="0">
                <a:latin typeface="+mn-lt"/>
                <a:ea typeface="+mn-ea"/>
              </a:rPr>
              <a:t>        因</a:t>
            </a:r>
            <a:r>
              <a:rPr lang="zh-CN" altLang="en-US" dirty="0">
                <a:latin typeface="+mn-lt"/>
                <a:ea typeface="+mn-ea"/>
              </a:rPr>
              <a:t>当给定 </a:t>
            </a:r>
            <a:r>
              <a:rPr lang="en-US" altLang="zh-CN" i="1" dirty="0" smtClean="0">
                <a:solidFill>
                  <a:srgbClr val="FF0000"/>
                </a:solidFill>
                <a:latin typeface="+mn-lt"/>
                <a:ea typeface="+mn-ea"/>
              </a:rPr>
              <a:t>x</a:t>
            </a:r>
            <a:r>
              <a:rPr lang="en-US" altLang="zh-CN" baseline="-25000" dirty="0" smtClean="0">
                <a:solidFill>
                  <a:srgbClr val="FF0000"/>
                </a:solidFill>
                <a:latin typeface="+mn-lt"/>
                <a:ea typeface="+mn-ea"/>
              </a:rPr>
              <a:t>i</a:t>
            </a:r>
            <a:r>
              <a:rPr lang="en-US" altLang="zh-CN" baseline="-45000" dirty="0" smtClean="0">
                <a:solidFill>
                  <a:srgbClr val="FF0000"/>
                </a:solidFill>
                <a:latin typeface="+mn-lt"/>
                <a:ea typeface="+mn-ea"/>
              </a:rPr>
              <a:t>1</a:t>
            </a:r>
            <a:r>
              <a:rPr lang="zh-CN" altLang="en-US" baseline="-25000" dirty="0" smtClean="0">
                <a:solidFill>
                  <a:srgbClr val="FF0000"/>
                </a:solidFill>
                <a:latin typeface="+mn-lt"/>
                <a:ea typeface="+mn-ea"/>
              </a:rPr>
              <a:t> </a:t>
            </a:r>
            <a:r>
              <a:rPr lang="en-US" altLang="zh-CN" baseline="-25000" dirty="0" smtClean="0">
                <a:solidFill>
                  <a:srgbClr val="FF0000"/>
                </a:solidFill>
                <a:latin typeface="+mn-lt"/>
                <a:ea typeface="+mn-ea"/>
              </a:rPr>
              <a:t>j</a:t>
            </a:r>
            <a:r>
              <a:rPr lang="en-US" altLang="zh-CN" baseline="-45000" dirty="0">
                <a:solidFill>
                  <a:srgbClr val="FF0000"/>
                </a:solidFill>
                <a:latin typeface="+mn-lt"/>
                <a:ea typeface="+mn-ea"/>
              </a:rPr>
              <a:t>1</a:t>
            </a:r>
            <a:r>
              <a:rPr lang="en-US" altLang="zh-CN" baseline="-25000" dirty="0" smtClean="0">
                <a:solidFill>
                  <a:srgbClr val="FF0000"/>
                </a:solidFill>
                <a:latin typeface="+mn-lt"/>
                <a:ea typeface="+mn-ea"/>
              </a:rPr>
              <a:t> </a:t>
            </a:r>
            <a:r>
              <a:rPr lang="zh-CN" altLang="en-US" dirty="0">
                <a:latin typeface="+mn-lt"/>
                <a:ea typeface="+mn-ea"/>
              </a:rPr>
              <a:t>的值后，将划去第</a:t>
            </a:r>
            <a:r>
              <a:rPr lang="en-US" altLang="zh-CN" dirty="0">
                <a:latin typeface="+mn-lt"/>
                <a:ea typeface="+mn-ea"/>
              </a:rPr>
              <a:t>i</a:t>
            </a:r>
            <a:r>
              <a:rPr lang="en-US" altLang="zh-CN" baseline="-30000" dirty="0">
                <a:latin typeface="+mn-lt"/>
                <a:ea typeface="+mn-ea"/>
              </a:rPr>
              <a:t>1</a:t>
            </a:r>
            <a:r>
              <a:rPr lang="zh-CN" altLang="en-US" dirty="0">
                <a:latin typeface="+mn-lt"/>
                <a:ea typeface="+mn-ea"/>
              </a:rPr>
              <a:t>行或第</a:t>
            </a:r>
            <a:r>
              <a:rPr lang="en-US" altLang="zh-CN" dirty="0">
                <a:latin typeface="+mn-lt"/>
                <a:ea typeface="+mn-ea"/>
              </a:rPr>
              <a:t>j</a:t>
            </a:r>
            <a:r>
              <a:rPr lang="en-US" altLang="zh-CN" baseline="-30000" dirty="0">
                <a:latin typeface="+mn-lt"/>
                <a:ea typeface="+mn-ea"/>
              </a:rPr>
              <a:t>1</a:t>
            </a:r>
            <a:r>
              <a:rPr lang="zh-CN" altLang="en-US" dirty="0">
                <a:latin typeface="+mn-lt"/>
                <a:ea typeface="+mn-ea"/>
              </a:rPr>
              <a:t>列，即其后的系数列向量中再不</a:t>
            </a:r>
            <a:r>
              <a:rPr lang="zh-CN" altLang="en-US" dirty="0" smtClean="0">
                <a:latin typeface="+mn-lt"/>
                <a:ea typeface="+mn-ea"/>
              </a:rPr>
              <a:t>出现 </a:t>
            </a:r>
            <a:r>
              <a:rPr lang="en-US" altLang="zh-CN" i="1" dirty="0" smtClean="0">
                <a:latin typeface="+mn-lt"/>
                <a:ea typeface="+mn-ea"/>
              </a:rPr>
              <a:t>e</a:t>
            </a:r>
            <a:r>
              <a:rPr lang="en-US" altLang="zh-CN" i="1" baseline="-30000" dirty="0" smtClean="0">
                <a:latin typeface="+mn-lt"/>
                <a:ea typeface="+mn-ea"/>
              </a:rPr>
              <a:t>i</a:t>
            </a:r>
            <a:r>
              <a:rPr lang="en-US" altLang="zh-CN" baseline="-45000" dirty="0" smtClean="0">
                <a:latin typeface="+mn-lt"/>
                <a:ea typeface="+mn-ea"/>
              </a:rPr>
              <a:t>1</a:t>
            </a:r>
            <a:r>
              <a:rPr lang="zh-CN" altLang="en-US" dirty="0" smtClean="0">
                <a:latin typeface="+mn-lt"/>
                <a:ea typeface="+mn-ea"/>
              </a:rPr>
              <a:t>或 </a:t>
            </a:r>
            <a:r>
              <a:rPr lang="en-US" altLang="zh-CN" i="1" dirty="0" smtClean="0">
                <a:latin typeface="+mn-lt"/>
                <a:ea typeface="+mn-ea"/>
              </a:rPr>
              <a:t>e</a:t>
            </a:r>
            <a:r>
              <a:rPr lang="en-US" altLang="zh-CN" i="1" baseline="-30000" dirty="0" smtClean="0">
                <a:latin typeface="+mn-lt"/>
                <a:ea typeface="+mn-ea"/>
              </a:rPr>
              <a:t>m+j</a:t>
            </a:r>
            <a:r>
              <a:rPr lang="en-US" altLang="zh-CN" baseline="-45000" dirty="0" smtClean="0">
                <a:latin typeface="+mn-lt"/>
                <a:ea typeface="+mn-ea"/>
              </a:rPr>
              <a:t>1</a:t>
            </a:r>
            <a:r>
              <a:rPr lang="zh-CN" altLang="en-US" dirty="0">
                <a:latin typeface="+mn-lt"/>
                <a:ea typeface="+mn-ea"/>
              </a:rPr>
              <a:t>，因而 </a:t>
            </a:r>
            <a:r>
              <a:rPr lang="en-US" altLang="zh-CN" i="1" dirty="0" smtClean="0">
                <a:solidFill>
                  <a:srgbClr val="FF0000"/>
                </a:solidFill>
                <a:latin typeface="+mn-lt"/>
                <a:ea typeface="+mn-ea"/>
                <a:cs typeface="Times New Roman" panose="02020603050405020304" pitchFamily="18" charset="0"/>
              </a:rPr>
              <a:t>P</a:t>
            </a:r>
            <a:r>
              <a:rPr lang="en-US" altLang="zh-CN" baseline="-25000" dirty="0" smtClean="0">
                <a:solidFill>
                  <a:srgbClr val="FF0000"/>
                </a:solidFill>
                <a:latin typeface="+mn-lt"/>
                <a:ea typeface="+mn-ea"/>
                <a:cs typeface="Times New Roman" panose="02020603050405020304" pitchFamily="18" charset="0"/>
              </a:rPr>
              <a:t>i</a:t>
            </a:r>
            <a:r>
              <a:rPr lang="en-US" altLang="zh-CN" baseline="-45000" dirty="0" smtClean="0">
                <a:solidFill>
                  <a:srgbClr val="FF0000"/>
                </a:solidFill>
                <a:latin typeface="+mn-lt"/>
                <a:ea typeface="+mn-ea"/>
              </a:rPr>
              <a:t>1</a:t>
            </a:r>
            <a:r>
              <a:rPr lang="zh-CN" altLang="en-US" baseline="-25000" dirty="0" smtClean="0">
                <a:solidFill>
                  <a:srgbClr val="FF0000"/>
                </a:solidFill>
                <a:latin typeface="+mn-lt"/>
                <a:ea typeface="+mn-ea"/>
                <a:cs typeface="Times New Roman" panose="02020603050405020304" pitchFamily="18" charset="0"/>
              </a:rPr>
              <a:t> </a:t>
            </a:r>
            <a:r>
              <a:rPr lang="en-US" altLang="zh-CN" baseline="-25000" dirty="0" smtClean="0">
                <a:solidFill>
                  <a:srgbClr val="FF0000"/>
                </a:solidFill>
                <a:latin typeface="+mn-lt"/>
                <a:ea typeface="+mn-ea"/>
                <a:cs typeface="Times New Roman" panose="02020603050405020304" pitchFamily="18" charset="0"/>
              </a:rPr>
              <a:t>j</a:t>
            </a:r>
            <a:r>
              <a:rPr lang="en-US" altLang="zh-CN" baseline="-45000" dirty="0" smtClean="0">
                <a:solidFill>
                  <a:srgbClr val="FF0000"/>
                </a:solidFill>
                <a:latin typeface="+mn-lt"/>
                <a:ea typeface="+mn-ea"/>
              </a:rPr>
              <a:t>1</a:t>
            </a:r>
            <a:r>
              <a:rPr lang="en-US" altLang="zh-CN" dirty="0" smtClean="0">
                <a:solidFill>
                  <a:srgbClr val="FF0000"/>
                </a:solidFill>
                <a:latin typeface="+mn-lt"/>
                <a:ea typeface="+mn-ea"/>
              </a:rPr>
              <a:t> </a:t>
            </a:r>
            <a:r>
              <a:rPr lang="zh-CN" altLang="en-US" dirty="0">
                <a:latin typeface="+mn-lt"/>
                <a:ea typeface="+mn-ea"/>
              </a:rPr>
              <a:t>不可能用解中的其他向量的线性组合</a:t>
            </a:r>
            <a:r>
              <a:rPr lang="zh-CN" altLang="en-US" dirty="0" smtClean="0">
                <a:latin typeface="+mn-lt"/>
                <a:ea typeface="+mn-ea"/>
              </a:rPr>
              <a:t>表示。</a:t>
            </a:r>
            <a:endParaRPr lang="zh-CN" altLang="en-US" dirty="0">
              <a:latin typeface="+mn-lt"/>
              <a:ea typeface="+mn-ea"/>
            </a:endParaRPr>
          </a:p>
          <a:p>
            <a:pPr>
              <a:lnSpc>
                <a:spcPct val="115000"/>
              </a:lnSpc>
            </a:pPr>
            <a:r>
              <a:rPr lang="zh-CN" altLang="en-US" dirty="0">
                <a:latin typeface="+mn-lt"/>
                <a:ea typeface="+mn-ea"/>
              </a:rPr>
              <a:t>    </a:t>
            </a:r>
            <a:r>
              <a:rPr lang="zh-CN" altLang="en-US" dirty="0" smtClean="0">
                <a:latin typeface="+mn-lt"/>
                <a:ea typeface="+mn-ea"/>
              </a:rPr>
              <a:t>    类似</a:t>
            </a:r>
            <a:r>
              <a:rPr lang="zh-CN" altLang="en-US" dirty="0">
                <a:latin typeface="+mn-lt"/>
                <a:ea typeface="+mn-ea"/>
              </a:rPr>
              <a:t>地给出第二个，</a:t>
            </a:r>
            <a:r>
              <a:rPr lang="en-US" altLang="zh-CN" dirty="0">
                <a:latin typeface="+mn-lt"/>
                <a:ea typeface="+mn-ea"/>
              </a:rPr>
              <a:t>…</a:t>
            </a:r>
            <a:r>
              <a:rPr lang="zh-CN" altLang="en-US" dirty="0">
                <a:latin typeface="+mn-lt"/>
                <a:ea typeface="+mn-ea"/>
              </a:rPr>
              <a:t>，第</a:t>
            </a:r>
            <a:r>
              <a:rPr lang="en-US" altLang="zh-CN" dirty="0">
                <a:latin typeface="+mn-lt"/>
                <a:ea typeface="+mn-ea"/>
              </a:rPr>
              <a:t>(</a:t>
            </a:r>
            <a:r>
              <a:rPr lang="en-US" altLang="zh-CN" dirty="0" smtClean="0">
                <a:latin typeface="+mn-lt"/>
                <a:ea typeface="+mn-ea"/>
              </a:rPr>
              <a:t>m+n−1)</a:t>
            </a:r>
            <a:r>
              <a:rPr lang="zh-CN" altLang="en-US" dirty="0" smtClean="0">
                <a:latin typeface="+mn-lt"/>
                <a:ea typeface="+mn-ea"/>
              </a:rPr>
              <a:t>个</a:t>
            </a:r>
            <a:r>
              <a:rPr lang="zh-CN" altLang="en-US" dirty="0">
                <a:latin typeface="+mn-lt"/>
                <a:ea typeface="+mn-ea"/>
              </a:rPr>
              <a:t>。这</a:t>
            </a:r>
            <a:r>
              <a:rPr lang="en-US" altLang="zh-CN" dirty="0">
                <a:latin typeface="+mn-lt"/>
                <a:ea typeface="+mn-ea"/>
              </a:rPr>
              <a:t>(</a:t>
            </a:r>
            <a:r>
              <a:rPr lang="en-US" altLang="zh-CN" dirty="0" smtClean="0">
                <a:latin typeface="+mn-lt"/>
                <a:ea typeface="+mn-ea"/>
              </a:rPr>
              <a:t>m+n−1</a:t>
            </a:r>
            <a:r>
              <a:rPr lang="en-US" altLang="zh-CN" dirty="0">
                <a:latin typeface="+mn-lt"/>
                <a:ea typeface="+mn-ea"/>
              </a:rPr>
              <a:t>)</a:t>
            </a:r>
            <a:r>
              <a:rPr lang="zh-CN" altLang="en-US" dirty="0">
                <a:latin typeface="+mn-lt"/>
                <a:ea typeface="+mn-ea"/>
              </a:rPr>
              <a:t>个向量都不可能用解中的其他向量的线性组合表示。故这</a:t>
            </a:r>
            <a:r>
              <a:rPr lang="en-US" altLang="zh-CN" dirty="0">
                <a:latin typeface="+mn-lt"/>
                <a:ea typeface="+mn-ea"/>
              </a:rPr>
              <a:t>(</a:t>
            </a:r>
            <a:r>
              <a:rPr lang="en-US" altLang="zh-CN" dirty="0" smtClean="0">
                <a:latin typeface="+mn-lt"/>
                <a:ea typeface="+mn-ea"/>
              </a:rPr>
              <a:t>m+n−1</a:t>
            </a:r>
            <a:r>
              <a:rPr lang="en-US" altLang="zh-CN" dirty="0">
                <a:latin typeface="+mn-lt"/>
                <a:ea typeface="+mn-ea"/>
              </a:rPr>
              <a:t>)</a:t>
            </a:r>
            <a:r>
              <a:rPr lang="zh-CN" altLang="en-US" dirty="0">
                <a:latin typeface="+mn-lt"/>
                <a:ea typeface="+mn-ea"/>
              </a:rPr>
              <a:t>个向量是线性</a:t>
            </a:r>
            <a:r>
              <a:rPr lang="zh-CN" altLang="en-US" dirty="0" smtClean="0">
                <a:latin typeface="+mn-lt"/>
                <a:ea typeface="+mn-ea"/>
              </a:rPr>
              <a:t>独立的。</a:t>
            </a:r>
            <a:endParaRPr lang="en-US" altLang="zh-CN" dirty="0" smtClean="0">
              <a:latin typeface="+mn-lt"/>
              <a:ea typeface="+mn-ea"/>
            </a:endParaRPr>
          </a:p>
          <a:p>
            <a:pPr algn="just" eaLnBrk="1" hangingPunct="1"/>
            <a:r>
              <a:rPr lang="zh-CN" altLang="en-US" dirty="0" smtClean="0">
                <a:solidFill>
                  <a:srgbClr val="000000"/>
                </a:solidFill>
                <a:latin typeface="+mn-lt"/>
                <a:ea typeface="+mn-ea"/>
              </a:rPr>
              <a:t>        同时</a:t>
            </a:r>
            <a:r>
              <a:rPr lang="zh-CN" altLang="en-US" dirty="0">
                <a:solidFill>
                  <a:srgbClr val="000000"/>
                </a:solidFill>
                <a:latin typeface="+mn-lt"/>
                <a:ea typeface="+mn-ea"/>
              </a:rPr>
              <a:t>，该基解的各个分量由于都是</a:t>
            </a:r>
            <a:r>
              <a:rPr lang="zh-CN" altLang="en-US" dirty="0" smtClean="0">
                <a:solidFill>
                  <a:srgbClr val="000000"/>
                </a:solidFill>
                <a:latin typeface="+mn-lt"/>
                <a:ea typeface="+mn-ea"/>
              </a:rPr>
              <a:t>运量，显然</a:t>
            </a:r>
            <a:r>
              <a:rPr lang="zh-CN" altLang="en-US" dirty="0">
                <a:solidFill>
                  <a:srgbClr val="000000"/>
                </a:solidFill>
                <a:latin typeface="+mn-lt"/>
                <a:ea typeface="+mn-ea"/>
              </a:rPr>
              <a:t>非负，故由此确定的基解为基</a:t>
            </a:r>
            <a:r>
              <a:rPr lang="zh-CN" altLang="en-US" dirty="0" smtClean="0">
                <a:solidFill>
                  <a:srgbClr val="000000"/>
                </a:solidFill>
                <a:latin typeface="+mn-lt"/>
                <a:ea typeface="+mn-ea"/>
              </a:rPr>
              <a:t>可行解。</a:t>
            </a:r>
            <a:endParaRPr lang="en-US" altLang="zh-CN" dirty="0">
              <a:latin typeface="+mn-lt"/>
              <a:ea typeface="+mn-ea"/>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1134093755"/>
              </p:ext>
            </p:extLst>
          </p:nvPr>
        </p:nvGraphicFramePr>
        <p:xfrm>
          <a:off x="2544812" y="2160439"/>
          <a:ext cx="2232025" cy="459457"/>
        </p:xfrm>
        <a:graphic>
          <a:graphicData uri="http://schemas.openxmlformats.org/presentationml/2006/ole">
            <mc:AlternateContent xmlns:mc="http://schemas.openxmlformats.org/markup-compatibility/2006">
              <mc:Choice xmlns:v="urn:schemas-microsoft-com:vml" Requires="v">
                <p:oleObj spid="_x0000_s5364" r:id="rId4" imgW="1167941" imgH="266769" progId="Equations">
                  <p:embed/>
                </p:oleObj>
              </mc:Choice>
              <mc:Fallback>
                <p:oleObj r:id="rId4" imgW="1167941" imgH="266769" progId="Equations">
                  <p:embed/>
                  <p:pic>
                    <p:nvPicPr>
                      <p:cNvPr id="0" name="Picture 2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812" y="2160439"/>
                        <a:ext cx="2232025" cy="459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053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2</a:t>
            </a:fld>
            <a:endParaRPr lang="zh-CN" altLang="en-US"/>
          </a:p>
        </p:txBody>
      </p:sp>
      <p:grpSp>
        <p:nvGrpSpPr>
          <p:cNvPr id="14" name="组合 13"/>
          <p:cNvGrpSpPr/>
          <p:nvPr/>
        </p:nvGrpSpPr>
        <p:grpSpPr>
          <a:xfrm>
            <a:off x="744612" y="1656383"/>
            <a:ext cx="6186643" cy="881055"/>
            <a:chOff x="744612" y="1656383"/>
            <a:chExt cx="6186643" cy="881055"/>
          </a:xfrm>
        </p:grpSpPr>
        <p:sp>
          <p:nvSpPr>
            <p:cNvPr id="5" name="AutoShape 6"/>
            <p:cNvSpPr>
              <a:spLocks noChangeArrowheads="1"/>
            </p:cNvSpPr>
            <p:nvPr/>
          </p:nvSpPr>
          <p:spPr bwMode="auto">
            <a:xfrm>
              <a:off x="744612" y="1656383"/>
              <a:ext cx="2448272" cy="881055"/>
            </a:xfrm>
            <a:prstGeom prst="roundRect">
              <a:avLst>
                <a:gd name="adj" fmla="val 16667"/>
              </a:avLst>
            </a:prstGeom>
            <a:gradFill rotWithShape="1">
              <a:gsLst>
                <a:gs pos="0">
                  <a:srgbClr val="FFFFFF"/>
                </a:gs>
                <a:gs pos="100000">
                  <a:srgbClr val="DDDDDD"/>
                </a:gs>
              </a:gsLst>
              <a:lin ang="5400000" scaled="1"/>
            </a:gradFill>
            <a:ln w="9525" algn="ctr">
              <a:noFill/>
              <a:round/>
              <a:headEnd/>
              <a:tailEnd/>
            </a:ln>
          </p:spPr>
          <p:txBody>
            <a:bodyPr wrap="none" anchor="ctr"/>
            <a:lstStyle/>
            <a:p>
              <a:pPr algn="ctr"/>
              <a:r>
                <a:rPr lang="zh-CN" altLang="en-US" dirty="0">
                  <a:solidFill>
                    <a:schemeClr val="accent2"/>
                  </a:solidFill>
                  <a:latin typeface="微软雅黑" pitchFamily="34" charset="-122"/>
                  <a:ea typeface="微软雅黑" pitchFamily="34" charset="-122"/>
                </a:rPr>
                <a:t>一般</a:t>
              </a:r>
              <a:r>
                <a:rPr lang="zh-CN" altLang="en-US" dirty="0">
                  <a:solidFill>
                    <a:schemeClr val="tx1">
                      <a:lumMod val="65000"/>
                      <a:lumOff val="35000"/>
                    </a:schemeClr>
                  </a:solidFill>
                  <a:latin typeface="微软雅黑" pitchFamily="34" charset="-122"/>
                  <a:ea typeface="微软雅黑" pitchFamily="34" charset="-122"/>
                </a:rPr>
                <a:t>线性规划</a:t>
              </a:r>
              <a:r>
                <a:rPr lang="zh-CN" altLang="en-US" dirty="0" smtClean="0">
                  <a:solidFill>
                    <a:schemeClr val="tx1">
                      <a:lumMod val="65000"/>
                      <a:lumOff val="35000"/>
                    </a:schemeClr>
                  </a:solidFill>
                  <a:latin typeface="微软雅黑" pitchFamily="34" charset="-122"/>
                  <a:ea typeface="微软雅黑" pitchFamily="34" charset="-122"/>
                </a:rPr>
                <a:t>问题</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8" name="右箭头 7"/>
            <p:cNvSpPr/>
            <p:nvPr/>
          </p:nvSpPr>
          <p:spPr>
            <a:xfrm>
              <a:off x="3480916" y="1872407"/>
              <a:ext cx="720080" cy="43204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6"/>
            <p:cNvSpPr>
              <a:spLocks noChangeArrowheads="1"/>
            </p:cNvSpPr>
            <p:nvPr/>
          </p:nvSpPr>
          <p:spPr bwMode="auto">
            <a:xfrm>
              <a:off x="4482983" y="1656383"/>
              <a:ext cx="2448272" cy="881055"/>
            </a:xfrm>
            <a:prstGeom prst="roundRect">
              <a:avLst>
                <a:gd name="adj" fmla="val 16667"/>
              </a:avLst>
            </a:prstGeom>
            <a:gradFill rotWithShape="1">
              <a:gsLst>
                <a:gs pos="0">
                  <a:srgbClr val="FFFFFF"/>
                </a:gs>
                <a:gs pos="100000">
                  <a:srgbClr val="DDDDDD"/>
                </a:gs>
              </a:gsLst>
              <a:lin ang="5400000" scaled="1"/>
            </a:gradFill>
            <a:ln w="9525" algn="ctr">
              <a:noFill/>
              <a:round/>
              <a:headEnd/>
              <a:tailEnd/>
            </a:ln>
          </p:spPr>
          <p:txBody>
            <a:bodyPr wrap="none" anchor="ctr"/>
            <a:lstStyle/>
            <a:p>
              <a:pPr algn="ctr"/>
              <a:r>
                <a:rPr lang="zh-CN" altLang="en-US" dirty="0" smtClean="0">
                  <a:solidFill>
                    <a:schemeClr val="tx1">
                      <a:lumMod val="65000"/>
                      <a:lumOff val="35000"/>
                    </a:schemeClr>
                  </a:solidFill>
                  <a:latin typeface="微软雅黑" pitchFamily="34" charset="-122"/>
                  <a:ea typeface="微软雅黑" pitchFamily="34" charset="-122"/>
                </a:rPr>
                <a:t>单纯形法求解</a:t>
              </a:r>
              <a:endParaRPr lang="en-US" altLang="zh-CN" dirty="0">
                <a:solidFill>
                  <a:schemeClr val="tx1">
                    <a:lumMod val="65000"/>
                    <a:lumOff val="35000"/>
                  </a:schemeClr>
                </a:solidFill>
                <a:latin typeface="微软雅黑" pitchFamily="34" charset="-122"/>
                <a:ea typeface="微软雅黑" pitchFamily="34" charset="-122"/>
              </a:endParaRPr>
            </a:p>
          </p:txBody>
        </p:sp>
      </p:grpSp>
      <p:grpSp>
        <p:nvGrpSpPr>
          <p:cNvPr id="15" name="组合 14"/>
          <p:cNvGrpSpPr/>
          <p:nvPr/>
        </p:nvGrpSpPr>
        <p:grpSpPr>
          <a:xfrm>
            <a:off x="758411" y="3105022"/>
            <a:ext cx="6186643" cy="881055"/>
            <a:chOff x="758411" y="3105022"/>
            <a:chExt cx="6186643" cy="881055"/>
          </a:xfrm>
        </p:grpSpPr>
        <p:sp>
          <p:nvSpPr>
            <p:cNvPr id="10" name="AutoShape 6"/>
            <p:cNvSpPr>
              <a:spLocks noChangeArrowheads="1"/>
            </p:cNvSpPr>
            <p:nvPr/>
          </p:nvSpPr>
          <p:spPr bwMode="auto">
            <a:xfrm>
              <a:off x="758411" y="3105022"/>
              <a:ext cx="2448272" cy="881055"/>
            </a:xfrm>
            <a:prstGeom prst="roundRect">
              <a:avLst>
                <a:gd name="adj" fmla="val 16667"/>
              </a:avLst>
            </a:prstGeom>
            <a:gradFill rotWithShape="1">
              <a:gsLst>
                <a:gs pos="0">
                  <a:srgbClr val="FFFFFF"/>
                </a:gs>
                <a:gs pos="100000">
                  <a:srgbClr val="DDDDDD"/>
                </a:gs>
              </a:gsLst>
              <a:lin ang="5400000" scaled="1"/>
            </a:gradFill>
            <a:ln w="9525" algn="ctr">
              <a:noFill/>
              <a:round/>
              <a:headEnd/>
              <a:tailEnd/>
            </a:ln>
          </p:spPr>
          <p:txBody>
            <a:bodyPr wrap="none" anchor="ctr"/>
            <a:lstStyle/>
            <a:p>
              <a:pPr algn="ctr"/>
              <a:r>
                <a:rPr lang="zh-CN" altLang="en-US" dirty="0" smtClean="0">
                  <a:solidFill>
                    <a:schemeClr val="accent2"/>
                  </a:solidFill>
                  <a:latin typeface="微软雅黑" pitchFamily="34" charset="-122"/>
                  <a:ea typeface="微软雅黑" pitchFamily="34" charset="-122"/>
                </a:rPr>
                <a:t>特殊</a:t>
              </a:r>
              <a:r>
                <a:rPr lang="zh-CN" altLang="en-US" dirty="0" smtClean="0">
                  <a:solidFill>
                    <a:schemeClr val="tx1">
                      <a:lumMod val="65000"/>
                      <a:lumOff val="35000"/>
                    </a:schemeClr>
                  </a:solidFill>
                  <a:latin typeface="微软雅黑" pitchFamily="34" charset="-122"/>
                  <a:ea typeface="微软雅黑" pitchFamily="34" charset="-122"/>
                </a:rPr>
                <a:t>线性规划问题</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11" name="右箭头 10"/>
            <p:cNvSpPr/>
            <p:nvPr/>
          </p:nvSpPr>
          <p:spPr>
            <a:xfrm>
              <a:off x="3494715" y="3321046"/>
              <a:ext cx="720080" cy="43204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utoShape 6"/>
            <p:cNvSpPr>
              <a:spLocks noChangeArrowheads="1"/>
            </p:cNvSpPr>
            <p:nvPr/>
          </p:nvSpPr>
          <p:spPr bwMode="auto">
            <a:xfrm>
              <a:off x="4496782" y="3105022"/>
              <a:ext cx="2448272" cy="881055"/>
            </a:xfrm>
            <a:prstGeom prst="roundRect">
              <a:avLst>
                <a:gd name="adj" fmla="val 16667"/>
              </a:avLst>
            </a:prstGeom>
            <a:gradFill rotWithShape="1">
              <a:gsLst>
                <a:gs pos="0">
                  <a:srgbClr val="FFFFFF"/>
                </a:gs>
                <a:gs pos="100000">
                  <a:srgbClr val="DDDDDD"/>
                </a:gs>
              </a:gsLst>
              <a:lin ang="5400000" scaled="1"/>
            </a:gradFill>
            <a:ln w="9525" algn="ctr">
              <a:noFill/>
              <a:round/>
              <a:headEnd/>
              <a:tailEnd/>
            </a:ln>
          </p:spPr>
          <p:txBody>
            <a:bodyPr wrap="none" anchor="ctr"/>
            <a:lstStyle/>
            <a:p>
              <a:pPr algn="ctr"/>
              <a:r>
                <a:rPr lang="zh-CN" altLang="en-US" sz="3200" dirty="0" smtClean="0">
                  <a:solidFill>
                    <a:schemeClr val="tx1">
                      <a:lumMod val="65000"/>
                      <a:lumOff val="35000"/>
                    </a:schemeClr>
                  </a:solidFill>
                  <a:latin typeface="微软雅黑" pitchFamily="34" charset="-122"/>
                  <a:ea typeface="微软雅黑" pitchFamily="34" charset="-122"/>
                </a:rPr>
                <a:t>？</a:t>
              </a:r>
              <a:endParaRPr lang="en-US" altLang="zh-CN" sz="3200" dirty="0">
                <a:solidFill>
                  <a:schemeClr val="tx1">
                    <a:lumMod val="65000"/>
                    <a:lumOff val="3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70950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找出初始基可行解</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20</a:t>
            </a:fld>
            <a:endParaRPr lang="zh-CN" altLang="en-US"/>
          </a:p>
        </p:txBody>
      </p:sp>
      <p:sp>
        <p:nvSpPr>
          <p:cNvPr id="4" name="任意多边形 3"/>
          <p:cNvSpPr/>
          <p:nvPr/>
        </p:nvSpPr>
        <p:spPr>
          <a:xfrm>
            <a:off x="801208" y="1266293"/>
            <a:ext cx="2649462"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smtClean="0">
                <a:solidFill>
                  <a:schemeClr val="bg1"/>
                </a:solidFill>
                <a:latin typeface="微软雅黑" pitchFamily="34" charset="-122"/>
                <a:ea typeface="微软雅黑" pitchFamily="34" charset="-122"/>
              </a:rPr>
              <a:t>最小元素法</a:t>
            </a:r>
            <a:endParaRPr lang="zh-CN" altLang="en-US" sz="2000" dirty="0">
              <a:solidFill>
                <a:schemeClr val="bg1"/>
              </a:solidFill>
              <a:latin typeface="微软雅黑" pitchFamily="34" charset="-122"/>
              <a:ea typeface="微软雅黑" pitchFamily="34" charset="-122"/>
            </a:endParaRPr>
          </a:p>
        </p:txBody>
      </p:sp>
      <p:sp>
        <p:nvSpPr>
          <p:cNvPr id="5" name="任意多边形 4"/>
          <p:cNvSpPr/>
          <p:nvPr/>
        </p:nvSpPr>
        <p:spPr>
          <a:xfrm>
            <a:off x="4056979" y="1266293"/>
            <a:ext cx="2649462"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smtClean="0">
                <a:solidFill>
                  <a:schemeClr val="bg1"/>
                </a:solidFill>
                <a:latin typeface="微软雅黑" pitchFamily="34" charset="-122"/>
                <a:ea typeface="微软雅黑" pitchFamily="34" charset="-122"/>
              </a:rPr>
              <a:t>伏格尔（</a:t>
            </a:r>
            <a:r>
              <a:rPr lang="en-US" altLang="zh-CN" sz="2000" dirty="0" smtClean="0">
                <a:solidFill>
                  <a:schemeClr val="bg1"/>
                </a:solidFill>
                <a:latin typeface="微软雅黑" pitchFamily="34" charset="-122"/>
                <a:ea typeface="微软雅黑" pitchFamily="34" charset="-122"/>
              </a:rPr>
              <a:t>Vogel</a:t>
            </a:r>
            <a:r>
              <a:rPr lang="zh-CN" altLang="en-US" sz="2000" dirty="0" smtClean="0">
                <a:solidFill>
                  <a:schemeClr val="bg1"/>
                </a:solidFill>
                <a:latin typeface="微软雅黑" pitchFamily="34" charset="-122"/>
                <a:ea typeface="微软雅黑" pitchFamily="34" charset="-122"/>
              </a:rPr>
              <a:t>）法</a:t>
            </a:r>
            <a:endParaRPr lang="zh-CN" altLang="en-US" sz="2000" dirty="0">
              <a:solidFill>
                <a:schemeClr val="bg1"/>
              </a:solidFill>
              <a:latin typeface="微软雅黑" pitchFamily="34" charset="-122"/>
              <a:ea typeface="微软雅黑" pitchFamily="34" charset="-122"/>
            </a:endParaRPr>
          </a:p>
        </p:txBody>
      </p:sp>
      <p:sp>
        <p:nvSpPr>
          <p:cNvPr id="6" name="矩形 5"/>
          <p:cNvSpPr/>
          <p:nvPr/>
        </p:nvSpPr>
        <p:spPr>
          <a:xfrm>
            <a:off x="725342" y="2114273"/>
            <a:ext cx="2725328" cy="923330"/>
          </a:xfrm>
          <a:prstGeom prst="rect">
            <a:avLst/>
          </a:prstGeom>
        </p:spPr>
        <p:txBody>
          <a:bodyPr wrap="square">
            <a:spAutoFit/>
          </a:bodyPr>
          <a:lstStyle/>
          <a:p>
            <a:pPr>
              <a:spcBef>
                <a:spcPts val="1000"/>
              </a:spcBef>
            </a:pPr>
            <a:r>
              <a:rPr lang="zh-CN" altLang="en-US" dirty="0" smtClean="0">
                <a:latin typeface="微软雅黑" panose="020B0503020204020204" pitchFamily="34" charset="-122"/>
                <a:ea typeface="微软雅黑" panose="020B0503020204020204" pitchFamily="34" charset="-122"/>
              </a:rPr>
              <a:t>缺点：为节省</a:t>
            </a:r>
            <a:r>
              <a:rPr lang="zh-CN" altLang="en-US" dirty="0">
                <a:latin typeface="微软雅黑" panose="020B0503020204020204" pitchFamily="34" charset="-122"/>
                <a:ea typeface="微软雅黑" panose="020B0503020204020204" pitchFamily="34" charset="-122"/>
              </a:rPr>
              <a:t>一</a:t>
            </a:r>
            <a:r>
              <a:rPr lang="zh-CN" altLang="en-US" dirty="0" smtClean="0">
                <a:latin typeface="微软雅黑" panose="020B0503020204020204" pitchFamily="34" charset="-122"/>
                <a:ea typeface="微软雅黑" panose="020B0503020204020204" pitchFamily="34" charset="-122"/>
              </a:rPr>
              <a:t>处费用</a:t>
            </a:r>
            <a:r>
              <a:rPr lang="zh-CN" altLang="en-US" dirty="0">
                <a:latin typeface="微软雅黑" panose="020B0503020204020204" pitchFamily="34" charset="-122"/>
                <a:ea typeface="微软雅黑" panose="020B0503020204020204" pitchFamily="34" charset="-122"/>
              </a:rPr>
              <a:t>，有时造成在其他处要多花几倍的运费</a:t>
            </a:r>
            <a:r>
              <a:rPr lang="zh-CN" altLang="en-US" dirty="0" smtClean="0">
                <a:latin typeface="微软雅黑" panose="020B0503020204020204" pitchFamily="34" charset="-122"/>
                <a:ea typeface="微软雅黑" panose="020B0503020204020204" pitchFamily="34" charset="-122"/>
              </a:rPr>
              <a:t>。</a:t>
            </a:r>
            <a:endParaRPr lang="zh-CN" altLang="en-US" b="1" dirty="0">
              <a:solidFill>
                <a:srgbClr val="FFC000"/>
              </a:solidFill>
              <a:latin typeface="微软雅黑" panose="020B0503020204020204" pitchFamily="34" charset="-122"/>
              <a:ea typeface="微软雅黑" panose="020B0503020204020204" pitchFamily="34" charset="-122"/>
            </a:endParaRPr>
          </a:p>
        </p:txBody>
      </p:sp>
      <p:sp>
        <p:nvSpPr>
          <p:cNvPr id="7" name="矩形 6"/>
          <p:cNvSpPr/>
          <p:nvPr/>
        </p:nvSpPr>
        <p:spPr>
          <a:xfrm>
            <a:off x="3984972" y="2160439"/>
            <a:ext cx="2721470" cy="2308324"/>
          </a:xfrm>
          <a:prstGeom prst="rect">
            <a:avLst/>
          </a:prstGeom>
        </p:spPr>
        <p:txBody>
          <a:bodyPr wrap="square">
            <a:spAutoFit/>
          </a:bodyPr>
          <a:lstStyle/>
          <a:p>
            <a:pPr algn="just">
              <a:spcBef>
                <a:spcPts val="1000"/>
              </a:spcBef>
            </a:pPr>
            <a:r>
              <a:rPr lang="zh-CN" altLang="en-US" dirty="0" smtClean="0">
                <a:latin typeface="微软雅黑" panose="020B0503020204020204" pitchFamily="34" charset="-122"/>
                <a:ea typeface="微软雅黑" panose="020B0503020204020204" pitchFamily="34" charset="-122"/>
              </a:rPr>
              <a:t>基本思想：一</a:t>
            </a:r>
            <a:r>
              <a:rPr lang="zh-CN" altLang="en-US" dirty="0">
                <a:latin typeface="微软雅黑" panose="020B0503020204020204" pitchFamily="34" charset="-122"/>
                <a:ea typeface="微软雅黑" panose="020B0503020204020204" pitchFamily="34" charset="-122"/>
              </a:rPr>
              <a:t>产地的产品假如不能按最小运费就近供应，就考虑次小运费，这就有一个差额。差额越大，说明不能按最小运费调运时，运费增加越多。因而</a:t>
            </a:r>
            <a:r>
              <a:rPr lang="zh-CN" altLang="en-US" dirty="0">
                <a:solidFill>
                  <a:schemeClr val="accent2"/>
                </a:solidFill>
                <a:latin typeface="微软雅黑" panose="020B0503020204020204" pitchFamily="34" charset="-122"/>
                <a:ea typeface="微软雅黑" panose="020B0503020204020204" pitchFamily="34" charset="-122"/>
              </a:rPr>
              <a:t>对差额最大处，就应当采用最小运费调运。</a:t>
            </a:r>
          </a:p>
        </p:txBody>
      </p:sp>
    </p:spTree>
    <p:extLst>
      <p:ext uri="{BB962C8B-B14F-4D97-AF65-F5344CB8AC3E}">
        <p14:creationId xmlns:p14="http://schemas.microsoft.com/office/powerpoint/2010/main" val="63674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1.2 </a:t>
            </a:r>
            <a:r>
              <a:rPr lang="zh-CN" altLang="en-US" dirty="0" smtClean="0"/>
              <a:t>伏格尔法</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21</a:t>
            </a:fld>
            <a:endParaRPr lang="zh-CN" altLang="en-US"/>
          </a:p>
        </p:txBody>
      </p:sp>
      <p:sp>
        <p:nvSpPr>
          <p:cNvPr id="7" name="Rectangle 2"/>
          <p:cNvSpPr>
            <a:spLocks noChangeArrowheads="1"/>
          </p:cNvSpPr>
          <p:nvPr/>
        </p:nvSpPr>
        <p:spPr bwMode="auto">
          <a:xfrm>
            <a:off x="396848" y="864295"/>
            <a:ext cx="7117506" cy="4379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dirty="0">
                <a:solidFill>
                  <a:srgbClr val="FF0000"/>
                </a:solidFill>
                <a:ea typeface="微软雅黑" panose="020B0503020204020204" pitchFamily="34" charset="-122"/>
              </a:rPr>
              <a:t>第</a:t>
            </a:r>
            <a:r>
              <a:rPr lang="en-US" altLang="zh-CN" dirty="0">
                <a:solidFill>
                  <a:srgbClr val="FF0000"/>
                </a:solidFill>
                <a:latin typeface="+mn-lt"/>
                <a:ea typeface="微软雅黑" panose="020B0503020204020204" pitchFamily="34" charset="-122"/>
              </a:rPr>
              <a:t>1</a:t>
            </a:r>
            <a:r>
              <a:rPr lang="zh-CN" altLang="en-US" dirty="0">
                <a:solidFill>
                  <a:srgbClr val="FF0000"/>
                </a:solidFill>
                <a:ea typeface="微软雅黑" panose="020B0503020204020204" pitchFamily="34" charset="-122"/>
              </a:rPr>
              <a:t>步：</a:t>
            </a: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单位运价表中分别计算出各行和各列的最小运费和次最小运费的差额，并填入该表的最右列和最下行，见下表</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lgn="just" eaLnBrk="1" hangingPunct="1">
              <a:lnSpc>
                <a:spcPct val="120000"/>
              </a:lnSpc>
              <a:buClr>
                <a:schemeClr val="hlink"/>
              </a:buClr>
              <a:buSzPct val="70000"/>
              <a:buFont typeface="Wingdings" panose="05000000000000000000" pitchFamily="2" charset="2"/>
              <a:buNone/>
            </a:pPr>
            <a:endParaRPr lang="en-US" altLang="zh-CN" sz="2000" dirty="0">
              <a:latin typeface="微软雅黑" panose="020B0503020204020204" pitchFamily="34" charset="-122"/>
              <a:ea typeface="微软雅黑" panose="020B0503020204020204" pitchFamily="34" charset="-122"/>
            </a:endParaRPr>
          </a:p>
          <a:p>
            <a:pPr marL="0" indent="0" algn="just" eaLnBrk="1" hangingPunct="1">
              <a:lnSpc>
                <a:spcPct val="120000"/>
              </a:lnSpc>
              <a:buClr>
                <a:schemeClr val="hlink"/>
              </a:buClr>
              <a:buSzPct val="70000"/>
              <a:buFont typeface="Wingdings" panose="05000000000000000000" pitchFamily="2" charset="2"/>
              <a:buNone/>
            </a:pPr>
            <a:endParaRPr lang="en-US" altLang="zh-CN" sz="2000" dirty="0" smtClean="0">
              <a:latin typeface="微软雅黑" panose="020B0503020204020204" pitchFamily="34" charset="-122"/>
              <a:ea typeface="微软雅黑" panose="020B0503020204020204" pitchFamily="34" charset="-122"/>
            </a:endParaRPr>
          </a:p>
          <a:p>
            <a:pPr marL="0" indent="0" algn="just" eaLnBrk="1" hangingPunct="1">
              <a:lnSpc>
                <a:spcPct val="120000"/>
              </a:lnSpc>
              <a:buClr>
                <a:schemeClr val="hlink"/>
              </a:buClr>
              <a:buSzPct val="70000"/>
              <a:buFont typeface="Wingdings" panose="05000000000000000000" pitchFamily="2" charset="2"/>
              <a:buNone/>
            </a:pPr>
            <a:endParaRPr lang="en-US" altLang="zh-CN" sz="2000" dirty="0">
              <a:latin typeface="微软雅黑" panose="020B0503020204020204" pitchFamily="34" charset="-122"/>
              <a:ea typeface="微软雅黑" panose="020B0503020204020204" pitchFamily="34" charset="-122"/>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smtClean="0">
              <a:latin typeface="微软雅黑" panose="020B0503020204020204" pitchFamily="34" charset="-122"/>
              <a:ea typeface="微软雅黑" panose="020B0503020204020204" pitchFamily="34" charset="-122"/>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a:latin typeface="微软雅黑" panose="020B0503020204020204" pitchFamily="34" charset="-122"/>
              <a:ea typeface="微软雅黑" panose="020B0503020204020204" pitchFamily="34" charset="-122"/>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smtClean="0">
              <a:latin typeface="微软雅黑" panose="020B0503020204020204" pitchFamily="34" charset="-122"/>
              <a:ea typeface="微软雅黑" panose="020B0503020204020204" pitchFamily="34" charset="-122"/>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a:latin typeface="微软雅黑" panose="020B0503020204020204" pitchFamily="34" charset="-122"/>
              <a:ea typeface="微软雅黑" panose="020B0503020204020204" pitchFamily="34" charset="-122"/>
            </a:endParaRPr>
          </a:p>
          <a:p>
            <a:pPr marL="0" indent="0" algn="just" eaLnBrk="1" hangingPunct="1">
              <a:lnSpc>
                <a:spcPct val="120000"/>
              </a:lnSpc>
              <a:buClr>
                <a:schemeClr val="hlink"/>
              </a:buClr>
              <a:buSzPct val="70000"/>
              <a:buFont typeface="Wingdings" panose="05000000000000000000" pitchFamily="2" charset="2"/>
              <a:buNone/>
            </a:pPr>
            <a:endParaRPr lang="en-US" altLang="zh-CN" dirty="0" smtClean="0">
              <a:latin typeface="微软雅黑" panose="020B0503020204020204" pitchFamily="34" charset="-122"/>
              <a:ea typeface="微软雅黑" panose="020B0503020204020204" pitchFamily="34" charset="-122"/>
            </a:endParaRPr>
          </a:p>
          <a:p>
            <a:pPr marL="0" indent="0" algn="just" eaLnBrk="1" hangingPunct="1">
              <a:lnSpc>
                <a:spcPct val="120000"/>
              </a:lnSpc>
              <a:buClr>
                <a:schemeClr val="hlink"/>
              </a:buClr>
              <a:buSzPct val="70000"/>
            </a:pPr>
            <a:r>
              <a:rPr lang="zh-CN" altLang="en-US" dirty="0">
                <a:solidFill>
                  <a:srgbClr val="FF0000"/>
                </a:solidFill>
                <a:ea typeface="微软雅黑" panose="020B0503020204020204" pitchFamily="34" charset="-122"/>
              </a:rPr>
              <a:t>第</a:t>
            </a:r>
            <a:r>
              <a:rPr lang="en-US" altLang="zh-CN" dirty="0">
                <a:solidFill>
                  <a:srgbClr val="FF0000"/>
                </a:solidFill>
                <a:latin typeface="+mn-lt"/>
                <a:ea typeface="微软雅黑" panose="020B0503020204020204" pitchFamily="34" charset="-122"/>
              </a:rPr>
              <a:t>2</a:t>
            </a:r>
            <a:r>
              <a:rPr lang="zh-CN" altLang="en-US" dirty="0">
                <a:solidFill>
                  <a:srgbClr val="FF0000"/>
                </a:solidFill>
                <a:latin typeface="+mn-lt"/>
                <a:ea typeface="微软雅黑" panose="020B0503020204020204" pitchFamily="34" charset="-122"/>
              </a:rPr>
              <a:t>步</a:t>
            </a:r>
            <a:r>
              <a:rPr lang="zh-CN" altLang="en-US" dirty="0" smtClean="0">
                <a:solidFill>
                  <a:srgbClr val="FF0000"/>
                </a:solidFill>
                <a:latin typeface="+mn-lt"/>
                <a:ea typeface="微软雅黑" panose="020B0503020204020204" pitchFamily="34" charset="-122"/>
              </a:rPr>
              <a:t>：</a:t>
            </a:r>
            <a:r>
              <a:rPr lang="zh-CN" altLang="en-US" dirty="0" smtClean="0">
                <a:latin typeface="+mn-lt"/>
                <a:ea typeface="微软雅黑" panose="020B0503020204020204" pitchFamily="34" charset="-122"/>
              </a:rPr>
              <a:t>从行或列</a:t>
            </a:r>
            <a:r>
              <a:rPr lang="zh-CN" altLang="en-US" dirty="0" smtClean="0">
                <a:solidFill>
                  <a:schemeClr val="accent2"/>
                </a:solidFill>
                <a:latin typeface="+mn-lt"/>
                <a:ea typeface="微软雅黑" panose="020B0503020204020204" pitchFamily="34" charset="-122"/>
              </a:rPr>
              <a:t>差额中选出最大者</a:t>
            </a:r>
            <a:r>
              <a:rPr lang="zh-CN" altLang="en-US" dirty="0" smtClean="0">
                <a:latin typeface="+mn-lt"/>
                <a:ea typeface="微软雅黑" panose="020B0503020204020204" pitchFamily="34" charset="-122"/>
              </a:rPr>
              <a:t>，选择它所在行或列中的</a:t>
            </a:r>
            <a:r>
              <a:rPr lang="zh-CN" altLang="en-US" dirty="0" smtClean="0">
                <a:solidFill>
                  <a:schemeClr val="accent2"/>
                </a:solidFill>
                <a:latin typeface="+mn-lt"/>
                <a:ea typeface="微软雅黑" panose="020B0503020204020204" pitchFamily="34" charset="-122"/>
              </a:rPr>
              <a:t>最小元素</a:t>
            </a:r>
            <a:r>
              <a:rPr lang="zh-CN" altLang="en-US" dirty="0" smtClean="0">
                <a:latin typeface="+mn-lt"/>
                <a:ea typeface="微软雅黑" panose="020B0503020204020204" pitchFamily="34" charset="-122"/>
              </a:rPr>
              <a:t>。在表中</a:t>
            </a:r>
            <a:r>
              <a:rPr lang="en-US" altLang="zh-CN" i="1" dirty="0" smtClean="0">
                <a:latin typeface="+mn-lt"/>
                <a:ea typeface="黑体" panose="02010609060101010101" pitchFamily="49" charset="-122"/>
              </a:rPr>
              <a:t>B</a:t>
            </a:r>
            <a:r>
              <a:rPr lang="en-US" altLang="zh-CN" baseline="-30000" dirty="0" smtClean="0">
                <a:latin typeface="+mn-lt"/>
                <a:ea typeface="黑体" panose="02010609060101010101" pitchFamily="49" charset="-122"/>
              </a:rPr>
              <a:t>2</a:t>
            </a:r>
            <a:r>
              <a:rPr lang="zh-CN" altLang="en-US" dirty="0" smtClean="0">
                <a:latin typeface="+mn-lt"/>
                <a:ea typeface="微软雅黑" panose="020B0503020204020204" pitchFamily="34" charset="-122"/>
              </a:rPr>
              <a:t>列是</a:t>
            </a:r>
            <a:r>
              <a:rPr lang="zh-CN" altLang="en-US" dirty="0">
                <a:latin typeface="+mn-lt"/>
                <a:ea typeface="微软雅黑" panose="020B0503020204020204" pitchFamily="34" charset="-122"/>
              </a:rPr>
              <a:t>最大</a:t>
            </a:r>
            <a:r>
              <a:rPr lang="zh-CN" altLang="en-US" dirty="0" smtClean="0">
                <a:latin typeface="+mn-lt"/>
                <a:ea typeface="微软雅黑" panose="020B0503020204020204" pitchFamily="34" charset="-122"/>
              </a:rPr>
              <a:t>差额</a:t>
            </a:r>
            <a:r>
              <a:rPr lang="zh-CN" altLang="en-US" dirty="0">
                <a:latin typeface="+mn-lt"/>
                <a:ea typeface="微软雅黑" panose="020B0503020204020204" pitchFamily="34" charset="-122"/>
              </a:rPr>
              <a:t>所在列。</a:t>
            </a:r>
            <a:r>
              <a:rPr lang="en-US" altLang="zh-CN" i="1" dirty="0">
                <a:latin typeface="+mn-lt"/>
                <a:ea typeface="黑体" panose="02010609060101010101" pitchFamily="49" charset="-122"/>
              </a:rPr>
              <a:t>B</a:t>
            </a:r>
            <a:r>
              <a:rPr lang="en-US" altLang="zh-CN" baseline="-30000" dirty="0">
                <a:latin typeface="+mn-lt"/>
                <a:ea typeface="黑体" panose="02010609060101010101" pitchFamily="49" charset="-122"/>
              </a:rPr>
              <a:t>2</a:t>
            </a:r>
            <a:r>
              <a:rPr lang="zh-CN" altLang="en-US" dirty="0">
                <a:latin typeface="+mn-lt"/>
                <a:ea typeface="微软雅黑" panose="020B0503020204020204" pitchFamily="34" charset="-122"/>
              </a:rPr>
              <a:t>列中最小元素为</a:t>
            </a:r>
            <a:r>
              <a:rPr lang="en-US" altLang="zh-CN" dirty="0">
                <a:latin typeface="+mn-lt"/>
                <a:ea typeface="黑体" panose="02010609060101010101" pitchFamily="49" charset="-122"/>
              </a:rPr>
              <a:t>4</a:t>
            </a:r>
            <a:r>
              <a:rPr lang="zh-CN" altLang="en-US" dirty="0">
                <a:latin typeface="+mn-lt"/>
                <a:ea typeface="微软雅黑" panose="020B0503020204020204" pitchFamily="34" charset="-122"/>
              </a:rPr>
              <a:t>，可确定</a:t>
            </a:r>
            <a:r>
              <a:rPr lang="en-US" altLang="zh-CN" i="1" dirty="0">
                <a:latin typeface="+mn-lt"/>
                <a:ea typeface="黑体" panose="02010609060101010101" pitchFamily="49" charset="-122"/>
              </a:rPr>
              <a:t>A</a:t>
            </a:r>
            <a:r>
              <a:rPr lang="en-US" altLang="zh-CN" baseline="-30000" dirty="0">
                <a:latin typeface="+mn-lt"/>
                <a:ea typeface="黑体" panose="02010609060101010101" pitchFamily="49" charset="-122"/>
              </a:rPr>
              <a:t>3</a:t>
            </a:r>
            <a:r>
              <a:rPr lang="zh-CN" altLang="en-US" dirty="0">
                <a:latin typeface="+mn-lt"/>
                <a:ea typeface="微软雅黑" panose="020B0503020204020204" pitchFamily="34" charset="-122"/>
              </a:rPr>
              <a:t>的产品先供应</a:t>
            </a:r>
            <a:r>
              <a:rPr lang="en-US" altLang="zh-CN" i="1" dirty="0">
                <a:latin typeface="+mn-lt"/>
                <a:ea typeface="黑体" panose="02010609060101010101" pitchFamily="49" charset="-122"/>
              </a:rPr>
              <a:t>B</a:t>
            </a:r>
            <a:r>
              <a:rPr lang="en-US" altLang="zh-CN" baseline="-30000" dirty="0">
                <a:latin typeface="+mn-lt"/>
                <a:ea typeface="黑体" panose="02010609060101010101" pitchFamily="49" charset="-122"/>
              </a:rPr>
              <a:t>2</a:t>
            </a:r>
            <a:r>
              <a:rPr lang="zh-CN" altLang="en-US" dirty="0">
                <a:latin typeface="+mn-lt"/>
                <a:ea typeface="微软雅黑" panose="020B0503020204020204" pitchFamily="34" charset="-122"/>
              </a:rPr>
              <a:t>的需要</a:t>
            </a:r>
            <a:r>
              <a:rPr lang="zh-CN" altLang="en-US" dirty="0" smtClean="0">
                <a:latin typeface="+mn-lt"/>
                <a:ea typeface="微软雅黑" panose="020B0503020204020204" pitchFamily="34" charset="-122"/>
              </a:rPr>
              <a:t>。</a:t>
            </a:r>
            <a:r>
              <a:rPr lang="zh-CN" altLang="en-US" dirty="0">
                <a:latin typeface="+mn-lt"/>
                <a:ea typeface="+mn-ea"/>
              </a:rPr>
              <a:t>同时将运价表中的</a:t>
            </a:r>
            <a:r>
              <a:rPr lang="en-US" altLang="zh-CN" dirty="0">
                <a:latin typeface="+mn-lt"/>
                <a:ea typeface="+mn-ea"/>
              </a:rPr>
              <a:t>B</a:t>
            </a:r>
            <a:r>
              <a:rPr lang="en-US" altLang="zh-CN" baseline="-30000" dirty="0">
                <a:latin typeface="+mn-lt"/>
                <a:ea typeface="+mn-ea"/>
              </a:rPr>
              <a:t>2</a:t>
            </a:r>
            <a:r>
              <a:rPr lang="zh-CN" altLang="en-US" dirty="0">
                <a:latin typeface="+mn-lt"/>
                <a:ea typeface="+mn-ea"/>
              </a:rPr>
              <a:t>列数字划</a:t>
            </a:r>
            <a:r>
              <a:rPr lang="zh-CN" altLang="en-US" dirty="0" smtClean="0">
                <a:latin typeface="+mn-lt"/>
                <a:ea typeface="+mn-ea"/>
              </a:rPr>
              <a:t>去。</a:t>
            </a:r>
            <a:endParaRPr lang="zh-CN" altLang="en-US" dirty="0">
              <a:latin typeface="+mn-lt"/>
              <a:ea typeface="+mn-ea"/>
            </a:endParaRPr>
          </a:p>
        </p:txBody>
      </p:sp>
      <p:sp>
        <p:nvSpPr>
          <p:cNvPr id="9" name="Rectangle 4"/>
          <p:cNvSpPr>
            <a:spLocks noChangeArrowheads="1"/>
          </p:cNvSpPr>
          <p:nvPr/>
        </p:nvSpPr>
        <p:spPr bwMode="auto">
          <a:xfrm>
            <a:off x="323850" y="4808538"/>
            <a:ext cx="853440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lnSpc>
                <a:spcPct val="125000"/>
              </a:lnSpc>
              <a:spcBef>
                <a:spcPct val="20000"/>
              </a:spcBef>
              <a:buClr>
                <a:schemeClr val="hlink"/>
              </a:buClr>
              <a:buSzPct val="70000"/>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p>
        </p:txBody>
      </p:sp>
      <p:graphicFrame>
        <p:nvGraphicFramePr>
          <p:cNvPr id="11" name="表格 10"/>
          <p:cNvGraphicFramePr>
            <a:graphicFrameLocks noGrp="1"/>
          </p:cNvGraphicFramePr>
          <p:nvPr>
            <p:extLst>
              <p:ext uri="{D42A27DB-BD31-4B8C-83A1-F6EECF244321}">
                <p14:modId xmlns:p14="http://schemas.microsoft.com/office/powerpoint/2010/main" val="3519442368"/>
              </p:ext>
            </p:extLst>
          </p:nvPr>
        </p:nvGraphicFramePr>
        <p:xfrm>
          <a:off x="96540" y="1645880"/>
          <a:ext cx="3816425" cy="2543249"/>
        </p:xfrm>
        <a:graphic>
          <a:graphicData uri="http://schemas.openxmlformats.org/drawingml/2006/table">
            <a:tbl>
              <a:tblPr firstRow="1" bandRow="1">
                <a:tableStyleId>{5940675A-B579-460E-94D1-54222C63F5DA}</a:tableStyleId>
              </a:tblPr>
              <a:tblGrid>
                <a:gridCol w="927820"/>
                <a:gridCol w="542131"/>
                <a:gridCol w="542131"/>
                <a:gridCol w="542131"/>
                <a:gridCol w="542131"/>
                <a:gridCol w="720081"/>
              </a:tblGrid>
              <a:tr h="329777">
                <a:tc gridSpan="6">
                  <a:txBody>
                    <a:bodyPr/>
                    <a:lstStyle/>
                    <a:p>
                      <a:pPr algn="ctr"/>
                      <a:r>
                        <a:rPr lang="zh-CN" altLang="en-US" sz="1800" dirty="0" smtClean="0"/>
                        <a:t>表</a:t>
                      </a:r>
                      <a:r>
                        <a:rPr lang="en-US" altLang="zh-CN" sz="1800" dirty="0" smtClean="0"/>
                        <a:t>2−1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solidFill>
                            <a:srgbClr val="FF0000"/>
                          </a:solidFill>
                        </a:rPr>
                        <a:t>行</a:t>
                      </a:r>
                      <a:endParaRPr lang="en-US" altLang="zh-CN" sz="1800" dirty="0" smtClean="0">
                        <a:solidFill>
                          <a:srgbClr val="FF0000"/>
                        </a:solidFill>
                      </a:endParaRPr>
                    </a:p>
                    <a:p>
                      <a:pPr algn="ctr"/>
                      <a:r>
                        <a:rPr lang="zh-CN" altLang="en-US" sz="1800" dirty="0" smtClean="0">
                          <a:solidFill>
                            <a:srgbClr val="FF0000"/>
                          </a:solidFill>
                        </a:rPr>
                        <a:t>差额</a:t>
                      </a:r>
                      <a:endParaRPr lang="zh-CN"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t>2</a:t>
                      </a:r>
                      <a:endParaRPr lang="zh-CN" altLang="en-US" sz="1800" dirty="0"/>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7</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4</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10</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5</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1</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r>
              <a:tr h="440129">
                <a:tc>
                  <a:txBody>
                    <a:bodyPr/>
                    <a:lstStyle/>
                    <a:p>
                      <a:pPr algn="ctr"/>
                      <a:r>
                        <a:rPr lang="zh-CN" altLang="en-US" sz="1800" dirty="0" smtClean="0">
                          <a:solidFill>
                            <a:srgbClr val="FF0000"/>
                          </a:solidFill>
                        </a:rPr>
                        <a:t>列差额</a:t>
                      </a:r>
                      <a:endParaRPr lang="zh-CN" altLang="en-US" sz="18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2</a:t>
                      </a: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5</a:t>
                      </a: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1</a:t>
                      </a: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anchor="ctr">
                    <a:lnT w="12700" cap="flat" cmpd="sng" algn="ctr">
                      <a:solidFill>
                        <a:schemeClr val="tx1"/>
                      </a:solidFill>
                      <a:prstDash val="solid"/>
                      <a:round/>
                      <a:headEnd type="none" w="med" len="med"/>
                      <a:tailEnd type="none" w="med" len="med"/>
                    </a:lnT>
                  </a:tcPr>
                </a:tc>
              </a:tr>
            </a:tbl>
          </a:graphicData>
        </a:graphic>
      </p:graphicFrame>
      <p:grpSp>
        <p:nvGrpSpPr>
          <p:cNvPr id="12" name="组合 11"/>
          <p:cNvGrpSpPr/>
          <p:nvPr/>
        </p:nvGrpSpPr>
        <p:grpSpPr>
          <a:xfrm>
            <a:off x="102801" y="1990758"/>
            <a:ext cx="1067737" cy="675874"/>
            <a:chOff x="459785" y="3124627"/>
            <a:chExt cx="1442167" cy="675874"/>
          </a:xfrm>
        </p:grpSpPr>
        <p:cxnSp>
          <p:nvCxnSpPr>
            <p:cNvPr id="13" name="直接连接符 12"/>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944601" y="3124627"/>
              <a:ext cx="957351" cy="369332"/>
            </a:xfrm>
            <a:prstGeom prst="rect">
              <a:avLst/>
            </a:prstGeom>
            <a:noFill/>
          </p:spPr>
          <p:txBody>
            <a:bodyPr wrap="square" rtlCol="0">
              <a:spAutoFit/>
            </a:bodyPr>
            <a:lstStyle/>
            <a:p>
              <a:r>
                <a:rPr lang="zh-CN" altLang="en-US" dirty="0"/>
                <a:t>销地</a:t>
              </a:r>
            </a:p>
          </p:txBody>
        </p:sp>
        <p:sp>
          <p:nvSpPr>
            <p:cNvPr id="15" name="文本框 14"/>
            <p:cNvSpPr txBox="1"/>
            <p:nvPr/>
          </p:nvSpPr>
          <p:spPr>
            <a:xfrm>
              <a:off x="459785" y="3431169"/>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16" name="Oval 7"/>
          <p:cNvSpPr>
            <a:spLocks noChangeArrowheads="1"/>
          </p:cNvSpPr>
          <p:nvPr/>
        </p:nvSpPr>
        <p:spPr bwMode="auto">
          <a:xfrm>
            <a:off x="1663298" y="3772039"/>
            <a:ext cx="359404"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17" name="矩形 16"/>
          <p:cNvSpPr/>
          <p:nvPr/>
        </p:nvSpPr>
        <p:spPr>
          <a:xfrm>
            <a:off x="1670364" y="3355015"/>
            <a:ext cx="360040"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8" name="表格 17"/>
          <p:cNvGraphicFramePr>
            <a:graphicFrameLocks noGrp="1"/>
          </p:cNvGraphicFramePr>
          <p:nvPr>
            <p:extLst>
              <p:ext uri="{D42A27DB-BD31-4B8C-83A1-F6EECF244321}">
                <p14:modId xmlns:p14="http://schemas.microsoft.com/office/powerpoint/2010/main" val="4128853206"/>
              </p:ext>
            </p:extLst>
          </p:nvPr>
        </p:nvGraphicFramePr>
        <p:xfrm>
          <a:off x="4062224" y="1617081"/>
          <a:ext cx="3456000" cy="2520281"/>
        </p:xfrm>
        <a:graphic>
          <a:graphicData uri="http://schemas.openxmlformats.org/drawingml/2006/table">
            <a:tbl>
              <a:tblPr firstRow="1" bandRow="1">
                <a:tableStyleId>{5940675A-B579-460E-94D1-54222C63F5DA}</a:tableStyleId>
              </a:tblPr>
              <a:tblGrid>
                <a:gridCol w="967675"/>
                <a:gridCol w="497665"/>
                <a:gridCol w="497665"/>
                <a:gridCol w="497665"/>
                <a:gridCol w="497665"/>
                <a:gridCol w="497665"/>
              </a:tblGrid>
              <a:tr h="373375">
                <a:tc gridSpan="6">
                  <a:txBody>
                    <a:bodyPr/>
                    <a:lstStyle/>
                    <a:p>
                      <a:pPr algn="ctr"/>
                      <a:r>
                        <a:rPr lang="zh-CN" altLang="en-US" sz="1800" dirty="0" smtClean="0"/>
                        <a:t>表</a:t>
                      </a:r>
                      <a:r>
                        <a:rPr lang="en-US" altLang="zh-CN" sz="1800" dirty="0" smtClean="0"/>
                        <a:t>2−2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7</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9</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6</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5</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6</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9" name="组合 18"/>
          <p:cNvGrpSpPr/>
          <p:nvPr/>
        </p:nvGrpSpPr>
        <p:grpSpPr>
          <a:xfrm>
            <a:off x="4056980" y="1986332"/>
            <a:ext cx="1083000" cy="700189"/>
            <a:chOff x="456985" y="3133137"/>
            <a:chExt cx="1258716" cy="618636"/>
          </a:xfrm>
        </p:grpSpPr>
        <p:cxnSp>
          <p:nvCxnSpPr>
            <p:cNvPr id="20" name="直接连接符 19"/>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878789" y="3133137"/>
              <a:ext cx="836912" cy="326315"/>
            </a:xfrm>
            <a:prstGeom prst="rect">
              <a:avLst/>
            </a:prstGeom>
            <a:noFill/>
          </p:spPr>
          <p:txBody>
            <a:bodyPr wrap="square" rtlCol="0">
              <a:spAutoFit/>
            </a:bodyPr>
            <a:lstStyle/>
            <a:p>
              <a:r>
                <a:rPr lang="zh-CN" altLang="en-US" dirty="0"/>
                <a:t>销地</a:t>
              </a:r>
            </a:p>
          </p:txBody>
        </p:sp>
        <p:sp>
          <p:nvSpPr>
            <p:cNvPr id="22" name="文本框 21"/>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23" name="文本框 22"/>
          <p:cNvSpPr txBox="1"/>
          <p:nvPr/>
        </p:nvSpPr>
        <p:spPr>
          <a:xfrm>
            <a:off x="5641156" y="3415369"/>
            <a:ext cx="263785" cy="369332"/>
          </a:xfrm>
          <a:prstGeom prst="rect">
            <a:avLst/>
          </a:prstGeom>
          <a:noFill/>
        </p:spPr>
        <p:txBody>
          <a:bodyPr wrap="square" rtlCol="0">
            <a:spAutoFit/>
          </a:bodyPr>
          <a:lstStyle/>
          <a:p>
            <a:r>
              <a:rPr lang="en-US" altLang="zh-CN" dirty="0" smtClean="0">
                <a:solidFill>
                  <a:srgbClr val="FF0000"/>
                </a:solidFill>
              </a:rPr>
              <a:t>6</a:t>
            </a:r>
            <a:endParaRPr lang="zh-CN" altLang="en-US" dirty="0" smtClean="0">
              <a:solidFill>
                <a:srgbClr val="FF0000"/>
              </a:solidFill>
            </a:endParaRPr>
          </a:p>
        </p:txBody>
      </p:sp>
      <p:cxnSp>
        <p:nvCxnSpPr>
          <p:cNvPr id="24" name="直接连接符 23"/>
          <p:cNvCxnSpPr/>
          <p:nvPr/>
        </p:nvCxnSpPr>
        <p:spPr>
          <a:xfrm>
            <a:off x="1824732" y="1983299"/>
            <a:ext cx="0" cy="2265372"/>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336900" y="3384575"/>
            <a:ext cx="460510" cy="341632"/>
          </a:xfrm>
          <a:prstGeom prst="rect">
            <a:avLst/>
          </a:prstGeom>
          <a:solidFill>
            <a:schemeClr val="bg1">
              <a:lumMod val="95000"/>
            </a:schemeClr>
          </a:solidFill>
        </p:spPr>
        <p:txBody>
          <a:bodyPr wrap="square" rtlCol="0">
            <a:spAutoFit/>
          </a:bodyPr>
          <a:lstStyle/>
          <a:p>
            <a:pPr algn="ctr">
              <a:lnSpc>
                <a:spcPct val="90000"/>
              </a:lnSpc>
            </a:pPr>
            <a:r>
              <a:rPr lang="en-US" altLang="zh-CN" dirty="0" smtClean="0">
                <a:solidFill>
                  <a:srgbClr val="FF0000"/>
                </a:solidFill>
              </a:rPr>
              <a:t>2</a:t>
            </a:r>
            <a:endParaRPr lang="zh-CN" altLang="en-US" dirty="0" smtClean="0">
              <a:solidFill>
                <a:srgbClr val="FF0000"/>
              </a:solidFill>
            </a:endParaRPr>
          </a:p>
        </p:txBody>
      </p:sp>
    </p:spTree>
    <p:extLst>
      <p:ext uri="{BB962C8B-B14F-4D97-AF65-F5344CB8AC3E}">
        <p14:creationId xmlns:p14="http://schemas.microsoft.com/office/powerpoint/2010/main" val="10111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1000" fill="hold"/>
                                        <p:tgtEl>
                                          <p:spTgt spid="16"/>
                                        </p:tgtEl>
                                        <p:attrNameLst>
                                          <p:attrName>ppt_w</p:attrName>
                                        </p:attrNameLst>
                                      </p:cBhvr>
                                      <p:tavLst>
                                        <p:tav tm="0">
                                          <p:val>
                                            <p:strVal val="#ppt_w*0.70"/>
                                          </p:val>
                                        </p:tav>
                                        <p:tav tm="100000">
                                          <p:val>
                                            <p:strVal val="#ppt_w"/>
                                          </p:val>
                                        </p:tav>
                                      </p:tavLst>
                                    </p:anim>
                                    <p:anim calcmode="lin" valueType="num">
                                      <p:cBhvr>
                                        <p:cTn id="11" dur="1000" fill="hold"/>
                                        <p:tgtEl>
                                          <p:spTgt spid="16"/>
                                        </p:tgtEl>
                                        <p:attrNameLst>
                                          <p:attrName>ppt_h</p:attrName>
                                        </p:attrNameLst>
                                      </p:cBhvr>
                                      <p:tavLst>
                                        <p:tav tm="0">
                                          <p:val>
                                            <p:strVal val="#ppt_h"/>
                                          </p:val>
                                        </p:tav>
                                        <p:tav tm="100000">
                                          <p:val>
                                            <p:strVal val="#ppt_h"/>
                                          </p:val>
                                        </p:tav>
                                      </p:tavLst>
                                    </p:anim>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fill="hold"/>
                                        <p:tgtEl>
                                          <p:spTgt spid="27"/>
                                        </p:tgtEl>
                                        <p:attrNameLst>
                                          <p:attrName>ppt_x</p:attrName>
                                        </p:attrNameLst>
                                      </p:cBhvr>
                                      <p:tavLst>
                                        <p:tav tm="0">
                                          <p:val>
                                            <p:strVal val="#ppt_x"/>
                                          </p:val>
                                        </p:tav>
                                        <p:tav tm="100000">
                                          <p:val>
                                            <p:strVal val="#ppt_x"/>
                                          </p:val>
                                        </p:tav>
                                      </p:tavLst>
                                    </p:anim>
                                    <p:anim calcmode="lin" valueType="num">
                                      <p:cBhvr additive="base">
                                        <p:cTn id="3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6" grpId="0" animBg="1" autoUpdateAnimBg="0"/>
      <p:bldP spid="17" grpId="0" animBg="1"/>
      <p:bldP spid="23" grpId="0"/>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伏格尔</a:t>
            </a:r>
            <a:r>
              <a:rPr lang="zh-CN" altLang="en-US" dirty="0"/>
              <a:t>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22</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28287696"/>
              </p:ext>
            </p:extLst>
          </p:nvPr>
        </p:nvGraphicFramePr>
        <p:xfrm>
          <a:off x="163304" y="2045222"/>
          <a:ext cx="3816425" cy="2543249"/>
        </p:xfrm>
        <a:graphic>
          <a:graphicData uri="http://schemas.openxmlformats.org/drawingml/2006/table">
            <a:tbl>
              <a:tblPr firstRow="1" bandRow="1">
                <a:tableStyleId>{5940675A-B579-460E-94D1-54222C63F5DA}</a:tableStyleId>
              </a:tblPr>
              <a:tblGrid>
                <a:gridCol w="927820"/>
                <a:gridCol w="542131"/>
                <a:gridCol w="542131"/>
                <a:gridCol w="542131"/>
                <a:gridCol w="542131"/>
                <a:gridCol w="720081"/>
              </a:tblGrid>
              <a:tr h="329777">
                <a:tc gridSpan="6">
                  <a:txBody>
                    <a:bodyPr/>
                    <a:lstStyle/>
                    <a:p>
                      <a:pPr algn="ctr"/>
                      <a:r>
                        <a:rPr lang="zh-CN" altLang="en-US" sz="1800" dirty="0" smtClean="0"/>
                        <a:t>表</a:t>
                      </a:r>
                      <a:r>
                        <a:rPr lang="en-US" altLang="zh-CN" sz="1800" dirty="0" smtClean="0"/>
                        <a:t>2−1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solidFill>
                            <a:srgbClr val="FF0000"/>
                          </a:solidFill>
                        </a:rPr>
                        <a:t>行</a:t>
                      </a:r>
                      <a:endParaRPr lang="en-US" altLang="zh-CN" sz="1800" dirty="0" smtClean="0">
                        <a:solidFill>
                          <a:srgbClr val="FF0000"/>
                        </a:solidFill>
                      </a:endParaRPr>
                    </a:p>
                    <a:p>
                      <a:pPr algn="ctr"/>
                      <a:r>
                        <a:rPr lang="zh-CN" altLang="en-US" sz="1800" dirty="0" smtClean="0">
                          <a:solidFill>
                            <a:srgbClr val="FF0000"/>
                          </a:solidFill>
                        </a:rPr>
                        <a:t>差额</a:t>
                      </a:r>
                      <a:endParaRPr lang="zh-CN"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t>2</a:t>
                      </a:r>
                      <a:endParaRPr lang="zh-CN" altLang="en-US" sz="1800" dirty="0"/>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7</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4</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10</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5</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rgbClr val="FF0000"/>
                          </a:solidFill>
                        </a:rPr>
                        <a:t>2</a:t>
                      </a:r>
                      <a:endParaRPr lang="zh-CN" altLang="en-US" sz="1800" dirty="0">
                        <a:solidFill>
                          <a:srgbClr val="FF0000"/>
                        </a:solidFill>
                      </a:endParaRPr>
                    </a:p>
                  </a:txBody>
                  <a:tcPr anchor="ctr">
                    <a:lnT w="12700" cmpd="sng">
                      <a:noFill/>
                    </a:lnT>
                    <a:lnB w="12700" cap="flat" cmpd="sng" algn="ctr">
                      <a:solidFill>
                        <a:schemeClr val="tx1"/>
                      </a:solidFill>
                      <a:prstDash val="solid"/>
                      <a:round/>
                      <a:headEnd type="none" w="med" len="med"/>
                      <a:tailEnd type="none" w="med" len="med"/>
                    </a:lnB>
                  </a:tcPr>
                </a:tc>
              </a:tr>
              <a:tr h="440129">
                <a:tc>
                  <a:txBody>
                    <a:bodyPr/>
                    <a:lstStyle/>
                    <a:p>
                      <a:pPr algn="ctr"/>
                      <a:r>
                        <a:rPr lang="zh-CN" altLang="en-US" sz="1800" dirty="0" smtClean="0">
                          <a:solidFill>
                            <a:srgbClr val="FF0000"/>
                          </a:solidFill>
                        </a:rPr>
                        <a:t>列差额</a:t>
                      </a:r>
                      <a:endParaRPr lang="zh-CN" altLang="en-US" sz="18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1</a:t>
                      </a: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anchor="ctr">
                    <a:lnT w="12700" cap="flat" cmpd="sng" algn="ctr">
                      <a:solidFill>
                        <a:schemeClr val="tx1"/>
                      </a:solidFill>
                      <a:prstDash val="solid"/>
                      <a:round/>
                      <a:headEnd type="none" w="med" len="med"/>
                      <a:tailEnd type="none" w="med" len="med"/>
                    </a:lnT>
                  </a:tcPr>
                </a:tc>
              </a:tr>
            </a:tbl>
          </a:graphicData>
        </a:graphic>
      </p:graphicFrame>
      <p:grpSp>
        <p:nvGrpSpPr>
          <p:cNvPr id="5" name="组合 4"/>
          <p:cNvGrpSpPr/>
          <p:nvPr/>
        </p:nvGrpSpPr>
        <p:grpSpPr>
          <a:xfrm>
            <a:off x="169565" y="2390100"/>
            <a:ext cx="1067737" cy="675874"/>
            <a:chOff x="459785" y="3124627"/>
            <a:chExt cx="1442167" cy="675874"/>
          </a:xfrm>
        </p:grpSpPr>
        <p:cxnSp>
          <p:nvCxnSpPr>
            <p:cNvPr id="6" name="直接连接符 5"/>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944601" y="3124627"/>
              <a:ext cx="957351" cy="369332"/>
            </a:xfrm>
            <a:prstGeom prst="rect">
              <a:avLst/>
            </a:prstGeom>
            <a:noFill/>
          </p:spPr>
          <p:txBody>
            <a:bodyPr wrap="square" rtlCol="0">
              <a:spAutoFit/>
            </a:bodyPr>
            <a:lstStyle/>
            <a:p>
              <a:r>
                <a:rPr lang="zh-CN" altLang="en-US" dirty="0"/>
                <a:t>销地</a:t>
              </a:r>
            </a:p>
          </p:txBody>
        </p:sp>
        <p:sp>
          <p:nvSpPr>
            <p:cNvPr id="8" name="文本框 7"/>
            <p:cNvSpPr txBox="1"/>
            <p:nvPr/>
          </p:nvSpPr>
          <p:spPr>
            <a:xfrm>
              <a:off x="459785" y="3431169"/>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9" name="Oval 7"/>
          <p:cNvSpPr>
            <a:spLocks noChangeArrowheads="1"/>
          </p:cNvSpPr>
          <p:nvPr/>
        </p:nvSpPr>
        <p:spPr bwMode="auto">
          <a:xfrm>
            <a:off x="2832844" y="4248671"/>
            <a:ext cx="288032" cy="28803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10" name="矩形 9"/>
          <p:cNvSpPr/>
          <p:nvPr/>
        </p:nvSpPr>
        <p:spPr>
          <a:xfrm>
            <a:off x="2803514" y="3754357"/>
            <a:ext cx="360040"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1" name="表格 10"/>
          <p:cNvGraphicFramePr>
            <a:graphicFrameLocks noGrp="1"/>
          </p:cNvGraphicFramePr>
          <p:nvPr>
            <p:extLst>
              <p:ext uri="{D42A27DB-BD31-4B8C-83A1-F6EECF244321}">
                <p14:modId xmlns:p14="http://schemas.microsoft.com/office/powerpoint/2010/main" val="2277696410"/>
              </p:ext>
            </p:extLst>
          </p:nvPr>
        </p:nvGraphicFramePr>
        <p:xfrm>
          <a:off x="4128988" y="2016423"/>
          <a:ext cx="3456000" cy="2520281"/>
        </p:xfrm>
        <a:graphic>
          <a:graphicData uri="http://schemas.openxmlformats.org/drawingml/2006/table">
            <a:tbl>
              <a:tblPr firstRow="1" bandRow="1">
                <a:tableStyleId>{5940675A-B579-460E-94D1-54222C63F5DA}</a:tableStyleId>
              </a:tblPr>
              <a:tblGrid>
                <a:gridCol w="967675"/>
                <a:gridCol w="497665"/>
                <a:gridCol w="497665"/>
                <a:gridCol w="497665"/>
                <a:gridCol w="497665"/>
                <a:gridCol w="497665"/>
              </a:tblGrid>
              <a:tr h="373375">
                <a:tc gridSpan="6">
                  <a:txBody>
                    <a:bodyPr/>
                    <a:lstStyle/>
                    <a:p>
                      <a:pPr algn="ctr"/>
                      <a:r>
                        <a:rPr lang="zh-CN" altLang="en-US" sz="1800" dirty="0" smtClean="0"/>
                        <a:t>表</a:t>
                      </a:r>
                      <a:r>
                        <a:rPr lang="en-US" altLang="zh-CN" sz="1800" dirty="0" smtClean="0"/>
                        <a:t>2−2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7</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5</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6</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2" name="组合 11"/>
          <p:cNvGrpSpPr/>
          <p:nvPr/>
        </p:nvGrpSpPr>
        <p:grpSpPr>
          <a:xfrm>
            <a:off x="4123744" y="2385674"/>
            <a:ext cx="1083000" cy="700189"/>
            <a:chOff x="456985" y="3133137"/>
            <a:chExt cx="1258716" cy="618636"/>
          </a:xfrm>
        </p:grpSpPr>
        <p:cxnSp>
          <p:nvCxnSpPr>
            <p:cNvPr id="13" name="直接连接符 12"/>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878789" y="3133137"/>
              <a:ext cx="836912" cy="326315"/>
            </a:xfrm>
            <a:prstGeom prst="rect">
              <a:avLst/>
            </a:prstGeom>
            <a:noFill/>
          </p:spPr>
          <p:txBody>
            <a:bodyPr wrap="square" rtlCol="0">
              <a:spAutoFit/>
            </a:bodyPr>
            <a:lstStyle/>
            <a:p>
              <a:r>
                <a:rPr lang="zh-CN" altLang="en-US" dirty="0"/>
                <a:t>销地</a:t>
              </a:r>
            </a:p>
          </p:txBody>
        </p:sp>
        <p:sp>
          <p:nvSpPr>
            <p:cNvPr id="15" name="文本框 14"/>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16" name="文本框 15"/>
          <p:cNvSpPr txBox="1"/>
          <p:nvPr/>
        </p:nvSpPr>
        <p:spPr>
          <a:xfrm>
            <a:off x="5707920" y="3814711"/>
            <a:ext cx="263785" cy="369332"/>
          </a:xfrm>
          <a:prstGeom prst="rect">
            <a:avLst/>
          </a:prstGeom>
          <a:noFill/>
        </p:spPr>
        <p:txBody>
          <a:bodyPr wrap="square" rtlCol="0">
            <a:spAutoFit/>
          </a:bodyPr>
          <a:lstStyle/>
          <a:p>
            <a:r>
              <a:rPr lang="en-US" altLang="zh-CN" dirty="0" smtClean="0">
                <a:solidFill>
                  <a:schemeClr val="accent2"/>
                </a:solidFill>
              </a:rPr>
              <a:t>6</a:t>
            </a:r>
            <a:endParaRPr lang="zh-CN" altLang="en-US" dirty="0" smtClean="0">
              <a:solidFill>
                <a:schemeClr val="accent2"/>
              </a:solidFill>
            </a:endParaRPr>
          </a:p>
        </p:txBody>
      </p:sp>
      <p:cxnSp>
        <p:nvCxnSpPr>
          <p:cNvPr id="17" name="直接连接符 16"/>
          <p:cNvCxnSpPr/>
          <p:nvPr/>
        </p:nvCxnSpPr>
        <p:spPr>
          <a:xfrm>
            <a:off x="1891496" y="2382641"/>
            <a:ext cx="0" cy="2265372"/>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8" name="Rectangle 2"/>
          <p:cNvSpPr>
            <a:spLocks noChangeArrowheads="1"/>
          </p:cNvSpPr>
          <p:nvPr/>
        </p:nvSpPr>
        <p:spPr bwMode="auto">
          <a:xfrm>
            <a:off x="396848" y="857706"/>
            <a:ext cx="7117506" cy="1763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dirty="0" smtClean="0">
                <a:solidFill>
                  <a:srgbClr val="FF0000"/>
                </a:solidFill>
                <a:ea typeface="微软雅黑" panose="020B0503020204020204" pitchFamily="34" charset="-122"/>
              </a:rPr>
              <a:t>第</a:t>
            </a:r>
            <a:r>
              <a:rPr lang="en-US" altLang="zh-CN" dirty="0">
                <a:solidFill>
                  <a:srgbClr val="FF0000"/>
                </a:solidFill>
                <a:latin typeface="+mn-lt"/>
                <a:ea typeface="微软雅黑" panose="020B0503020204020204" pitchFamily="34" charset="-122"/>
              </a:rPr>
              <a:t>3</a:t>
            </a:r>
            <a:r>
              <a:rPr lang="zh-CN" altLang="en-US" dirty="0" smtClean="0">
                <a:solidFill>
                  <a:srgbClr val="FF0000"/>
                </a:solidFill>
                <a:ea typeface="微软雅黑" panose="020B0503020204020204" pitchFamily="34" charset="-122"/>
              </a:rPr>
              <a:t>步：</a:t>
            </a:r>
            <a:r>
              <a:rPr lang="zh-CN" altLang="en-US" dirty="0">
                <a:latin typeface="微软雅黑" panose="020B0503020204020204" pitchFamily="34" charset="-122"/>
                <a:ea typeface="微软雅黑" panose="020B0503020204020204" pitchFamily="34" charset="-122"/>
              </a:rPr>
              <a:t>对表中未划去的元素再分别计算出各行、各列的最小运费和次最小运费的差额，并填入该表的最右列和最下行。重复第一、二步。直到给出初始解为止。</a:t>
            </a:r>
            <a:endParaRPr lang="en-US" altLang="zh-CN" dirty="0" smtClean="0">
              <a:latin typeface="微软雅黑" panose="020B0503020204020204" pitchFamily="34" charset="-122"/>
              <a:ea typeface="微软雅黑" panose="020B0503020204020204" pitchFamily="34" charset="-122"/>
            </a:endParaRPr>
          </a:p>
        </p:txBody>
      </p:sp>
      <p:sp>
        <p:nvSpPr>
          <p:cNvPr id="19" name="文本框 18"/>
          <p:cNvSpPr txBox="1"/>
          <p:nvPr/>
        </p:nvSpPr>
        <p:spPr>
          <a:xfrm>
            <a:off x="6681290" y="3814711"/>
            <a:ext cx="263785" cy="369332"/>
          </a:xfrm>
          <a:prstGeom prst="rect">
            <a:avLst/>
          </a:prstGeom>
          <a:noFill/>
        </p:spPr>
        <p:txBody>
          <a:bodyPr wrap="square" rtlCol="0">
            <a:spAutoFit/>
          </a:bodyPr>
          <a:lstStyle/>
          <a:p>
            <a:r>
              <a:rPr lang="en-US" altLang="zh-CN" dirty="0" smtClean="0">
                <a:solidFill>
                  <a:srgbClr val="FF0000"/>
                </a:solidFill>
              </a:rPr>
              <a:t>3</a:t>
            </a:r>
            <a:endParaRPr lang="zh-CN" altLang="en-US" dirty="0" smtClean="0">
              <a:solidFill>
                <a:srgbClr val="FF0000"/>
              </a:solidFill>
            </a:endParaRPr>
          </a:p>
        </p:txBody>
      </p:sp>
      <p:cxnSp>
        <p:nvCxnSpPr>
          <p:cNvPr id="20" name="直接连接符 19"/>
          <p:cNvCxnSpPr/>
          <p:nvPr/>
        </p:nvCxnSpPr>
        <p:spPr>
          <a:xfrm rot="5400000">
            <a:off x="2065990" y="1971435"/>
            <a:ext cx="0" cy="4013244"/>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6"/>
          <p:cNvSpPr txBox="1"/>
          <p:nvPr/>
        </p:nvSpPr>
        <p:spPr>
          <a:xfrm>
            <a:off x="2760836" y="4248671"/>
            <a:ext cx="432048" cy="341632"/>
          </a:xfrm>
          <a:prstGeom prst="rect">
            <a:avLst/>
          </a:prstGeom>
          <a:solidFill>
            <a:schemeClr val="bg1">
              <a:lumMod val="95000"/>
            </a:schemeClr>
          </a:solidFill>
        </p:spPr>
        <p:txBody>
          <a:bodyPr wrap="square" rtlCol="0">
            <a:spAutoFit/>
          </a:bodyPr>
          <a:lstStyle/>
          <a:p>
            <a:pPr algn="ctr">
              <a:lnSpc>
                <a:spcPct val="90000"/>
              </a:lnSpc>
            </a:pPr>
            <a:r>
              <a:rPr lang="en-US" altLang="zh-CN" dirty="0" smtClean="0">
                <a:solidFill>
                  <a:srgbClr val="FF0000"/>
                </a:solidFill>
              </a:rPr>
              <a:t>2</a:t>
            </a:r>
            <a:endParaRPr lang="zh-CN" altLang="en-US" dirty="0" smtClean="0">
              <a:solidFill>
                <a:srgbClr val="FF0000"/>
              </a:solidFill>
            </a:endParaRPr>
          </a:p>
        </p:txBody>
      </p:sp>
    </p:spTree>
    <p:extLst>
      <p:ext uri="{BB962C8B-B14F-4D97-AF65-F5344CB8AC3E}">
        <p14:creationId xmlns:p14="http://schemas.microsoft.com/office/powerpoint/2010/main" val="17542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p:bldP spid="19" grpId="0"/>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伏格尔</a:t>
            </a:r>
            <a:r>
              <a:rPr lang="zh-CN" altLang="en-US" dirty="0"/>
              <a:t>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23</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816132741"/>
              </p:ext>
            </p:extLst>
          </p:nvPr>
        </p:nvGraphicFramePr>
        <p:xfrm>
          <a:off x="163304" y="1541166"/>
          <a:ext cx="3816425" cy="2543249"/>
        </p:xfrm>
        <a:graphic>
          <a:graphicData uri="http://schemas.openxmlformats.org/drawingml/2006/table">
            <a:tbl>
              <a:tblPr firstRow="1" bandRow="1">
                <a:tableStyleId>{5940675A-B579-460E-94D1-54222C63F5DA}</a:tableStyleId>
              </a:tblPr>
              <a:tblGrid>
                <a:gridCol w="927820"/>
                <a:gridCol w="542131"/>
                <a:gridCol w="542131"/>
                <a:gridCol w="542131"/>
                <a:gridCol w="542131"/>
                <a:gridCol w="720081"/>
              </a:tblGrid>
              <a:tr h="329777">
                <a:tc gridSpan="6">
                  <a:txBody>
                    <a:bodyPr/>
                    <a:lstStyle/>
                    <a:p>
                      <a:pPr algn="ctr"/>
                      <a:r>
                        <a:rPr lang="zh-CN" altLang="en-US" sz="1800" dirty="0" smtClean="0"/>
                        <a:t>表</a:t>
                      </a:r>
                      <a:r>
                        <a:rPr lang="en-US" altLang="zh-CN" sz="1800" dirty="0" smtClean="0"/>
                        <a:t>2−1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solidFill>
                            <a:srgbClr val="FF0000"/>
                          </a:solidFill>
                        </a:rPr>
                        <a:t>行</a:t>
                      </a:r>
                      <a:endParaRPr lang="en-US" altLang="zh-CN" sz="1800" dirty="0" smtClean="0">
                        <a:solidFill>
                          <a:srgbClr val="FF0000"/>
                        </a:solidFill>
                      </a:endParaRPr>
                    </a:p>
                    <a:p>
                      <a:pPr algn="ctr"/>
                      <a:r>
                        <a:rPr lang="zh-CN" altLang="en-US" sz="1800" dirty="0" smtClean="0">
                          <a:solidFill>
                            <a:srgbClr val="FF0000"/>
                          </a:solidFill>
                        </a:rPr>
                        <a:t>差额</a:t>
                      </a:r>
                      <a:endParaRPr lang="zh-CN"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t>2</a:t>
                      </a:r>
                      <a:endParaRPr lang="zh-CN" altLang="en-US" sz="1800" dirty="0"/>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7</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4</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10</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5</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accent2"/>
                          </a:solidFill>
                        </a:rPr>
                        <a:t>2</a:t>
                      </a:r>
                      <a:endParaRPr lang="zh-CN" altLang="en-US" sz="1800" dirty="0">
                        <a:solidFill>
                          <a:schemeClr val="accent2"/>
                        </a:solidFill>
                      </a:endParaRPr>
                    </a:p>
                  </a:txBody>
                  <a:tcPr anchor="ctr">
                    <a:lnT w="12700" cmpd="sng">
                      <a:noFill/>
                    </a:lnT>
                    <a:lnB w="12700" cap="flat" cmpd="sng" algn="ctr">
                      <a:solidFill>
                        <a:schemeClr val="tx1"/>
                      </a:solidFill>
                      <a:prstDash val="solid"/>
                      <a:round/>
                      <a:headEnd type="none" w="med" len="med"/>
                      <a:tailEnd type="none" w="med" len="med"/>
                    </a:lnB>
                  </a:tcPr>
                </a:tc>
              </a:tr>
              <a:tr h="440129">
                <a:tc>
                  <a:txBody>
                    <a:bodyPr/>
                    <a:lstStyle/>
                    <a:p>
                      <a:pPr algn="ctr"/>
                      <a:r>
                        <a:rPr lang="zh-CN" altLang="en-US" sz="1800" dirty="0" smtClean="0">
                          <a:solidFill>
                            <a:srgbClr val="FF0000"/>
                          </a:solidFill>
                        </a:rPr>
                        <a:t>列差额</a:t>
                      </a:r>
                      <a:endParaRPr lang="zh-CN" altLang="en-US" sz="18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1</a:t>
                      </a: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rgbClr val="FF0000"/>
                          </a:solidFill>
                        </a:rPr>
                        <a:t>2</a:t>
                      </a:r>
                      <a:endParaRPr lang="zh-CN" altLang="en-US" sz="18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anchor="ctr">
                    <a:lnT w="12700" cap="flat" cmpd="sng" algn="ctr">
                      <a:solidFill>
                        <a:schemeClr val="tx1"/>
                      </a:solidFill>
                      <a:prstDash val="solid"/>
                      <a:round/>
                      <a:headEnd type="none" w="med" len="med"/>
                      <a:tailEnd type="none" w="med" len="med"/>
                    </a:lnT>
                  </a:tcPr>
                </a:tc>
              </a:tr>
            </a:tbl>
          </a:graphicData>
        </a:graphic>
      </p:graphicFrame>
      <p:grpSp>
        <p:nvGrpSpPr>
          <p:cNvPr id="5" name="组合 4"/>
          <p:cNvGrpSpPr/>
          <p:nvPr/>
        </p:nvGrpSpPr>
        <p:grpSpPr>
          <a:xfrm>
            <a:off x="169565" y="1886044"/>
            <a:ext cx="1067737" cy="675874"/>
            <a:chOff x="459785" y="3124627"/>
            <a:chExt cx="1442167" cy="675874"/>
          </a:xfrm>
        </p:grpSpPr>
        <p:cxnSp>
          <p:nvCxnSpPr>
            <p:cNvPr id="6" name="直接连接符 5"/>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944601" y="3124627"/>
              <a:ext cx="957351" cy="369332"/>
            </a:xfrm>
            <a:prstGeom prst="rect">
              <a:avLst/>
            </a:prstGeom>
            <a:noFill/>
          </p:spPr>
          <p:txBody>
            <a:bodyPr wrap="square" rtlCol="0">
              <a:spAutoFit/>
            </a:bodyPr>
            <a:lstStyle/>
            <a:p>
              <a:r>
                <a:rPr lang="zh-CN" altLang="en-US" dirty="0"/>
                <a:t>销地</a:t>
              </a:r>
            </a:p>
          </p:txBody>
        </p:sp>
        <p:sp>
          <p:nvSpPr>
            <p:cNvPr id="8" name="文本框 7"/>
            <p:cNvSpPr txBox="1"/>
            <p:nvPr/>
          </p:nvSpPr>
          <p:spPr>
            <a:xfrm>
              <a:off x="459785" y="3431169"/>
              <a:ext cx="1102331" cy="369332"/>
            </a:xfrm>
            <a:prstGeom prst="rect">
              <a:avLst/>
            </a:prstGeom>
            <a:noFill/>
          </p:spPr>
          <p:txBody>
            <a:bodyPr wrap="square" rtlCol="0">
              <a:spAutoFit/>
            </a:bodyPr>
            <a:lstStyle/>
            <a:p>
              <a:r>
                <a:rPr lang="zh-CN" altLang="en-US" dirty="0" smtClean="0"/>
                <a:t>产地</a:t>
              </a:r>
              <a:endParaRPr lang="zh-CN" altLang="en-US" dirty="0"/>
            </a:p>
          </p:txBody>
        </p:sp>
      </p:grpSp>
      <p:graphicFrame>
        <p:nvGraphicFramePr>
          <p:cNvPr id="11" name="表格 10"/>
          <p:cNvGraphicFramePr>
            <a:graphicFrameLocks noGrp="1"/>
          </p:cNvGraphicFramePr>
          <p:nvPr>
            <p:extLst>
              <p:ext uri="{D42A27DB-BD31-4B8C-83A1-F6EECF244321}">
                <p14:modId xmlns:p14="http://schemas.microsoft.com/office/powerpoint/2010/main" val="1734642660"/>
              </p:ext>
            </p:extLst>
          </p:nvPr>
        </p:nvGraphicFramePr>
        <p:xfrm>
          <a:off x="4128988" y="1512367"/>
          <a:ext cx="3456000" cy="2520281"/>
        </p:xfrm>
        <a:graphic>
          <a:graphicData uri="http://schemas.openxmlformats.org/drawingml/2006/table">
            <a:tbl>
              <a:tblPr firstRow="1" bandRow="1">
                <a:tableStyleId>{5940675A-B579-460E-94D1-54222C63F5DA}</a:tableStyleId>
              </a:tblPr>
              <a:tblGrid>
                <a:gridCol w="967675"/>
                <a:gridCol w="497665"/>
                <a:gridCol w="497665"/>
                <a:gridCol w="497665"/>
                <a:gridCol w="497665"/>
                <a:gridCol w="497665"/>
              </a:tblGrid>
              <a:tr h="373375">
                <a:tc gridSpan="6">
                  <a:txBody>
                    <a:bodyPr/>
                    <a:lstStyle/>
                    <a:p>
                      <a:pPr algn="ctr"/>
                      <a:r>
                        <a:rPr lang="zh-CN" altLang="en-US" sz="1800" dirty="0" smtClean="0"/>
                        <a:t>表</a:t>
                      </a:r>
                      <a:r>
                        <a:rPr lang="en-US" altLang="zh-CN" sz="1800" dirty="0" smtClean="0"/>
                        <a:t>2−2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2" name="组合 11"/>
          <p:cNvGrpSpPr/>
          <p:nvPr/>
        </p:nvGrpSpPr>
        <p:grpSpPr>
          <a:xfrm>
            <a:off x="4123744" y="1881618"/>
            <a:ext cx="1083000" cy="700189"/>
            <a:chOff x="456985" y="3133137"/>
            <a:chExt cx="1258716" cy="618636"/>
          </a:xfrm>
        </p:grpSpPr>
        <p:cxnSp>
          <p:nvCxnSpPr>
            <p:cNvPr id="13" name="直接连接符 12"/>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878789" y="3133137"/>
              <a:ext cx="836912" cy="326315"/>
            </a:xfrm>
            <a:prstGeom prst="rect">
              <a:avLst/>
            </a:prstGeom>
            <a:noFill/>
          </p:spPr>
          <p:txBody>
            <a:bodyPr wrap="square" rtlCol="0">
              <a:spAutoFit/>
            </a:bodyPr>
            <a:lstStyle/>
            <a:p>
              <a:r>
                <a:rPr lang="zh-CN" altLang="en-US" dirty="0"/>
                <a:t>销地</a:t>
              </a:r>
            </a:p>
          </p:txBody>
        </p:sp>
        <p:sp>
          <p:nvSpPr>
            <p:cNvPr id="15" name="文本框 14"/>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16" name="文本框 15"/>
          <p:cNvSpPr txBox="1"/>
          <p:nvPr/>
        </p:nvSpPr>
        <p:spPr>
          <a:xfrm>
            <a:off x="5707920" y="3310655"/>
            <a:ext cx="263785" cy="369332"/>
          </a:xfrm>
          <a:prstGeom prst="rect">
            <a:avLst/>
          </a:prstGeom>
          <a:noFill/>
        </p:spPr>
        <p:txBody>
          <a:bodyPr wrap="square" rtlCol="0">
            <a:spAutoFit/>
          </a:bodyPr>
          <a:lstStyle/>
          <a:p>
            <a:r>
              <a:rPr lang="en-US" altLang="zh-CN" dirty="0" smtClean="0">
                <a:solidFill>
                  <a:schemeClr val="accent2"/>
                </a:solidFill>
              </a:rPr>
              <a:t>6</a:t>
            </a:r>
            <a:endParaRPr lang="zh-CN" altLang="en-US" dirty="0" smtClean="0">
              <a:solidFill>
                <a:schemeClr val="accent2"/>
              </a:solidFill>
            </a:endParaRPr>
          </a:p>
        </p:txBody>
      </p:sp>
      <p:cxnSp>
        <p:nvCxnSpPr>
          <p:cNvPr id="17" name="直接连接符 16"/>
          <p:cNvCxnSpPr/>
          <p:nvPr/>
        </p:nvCxnSpPr>
        <p:spPr>
          <a:xfrm>
            <a:off x="1891496" y="1878585"/>
            <a:ext cx="0" cy="2265372"/>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681290" y="3310655"/>
            <a:ext cx="263785" cy="369332"/>
          </a:xfrm>
          <a:prstGeom prst="rect">
            <a:avLst/>
          </a:prstGeom>
          <a:noFill/>
        </p:spPr>
        <p:txBody>
          <a:bodyPr wrap="square" rtlCol="0">
            <a:spAutoFit/>
          </a:bodyPr>
          <a:lstStyle/>
          <a:p>
            <a:r>
              <a:rPr lang="en-US" altLang="zh-CN" dirty="0" smtClean="0">
                <a:solidFill>
                  <a:schemeClr val="accent2"/>
                </a:solidFill>
              </a:rPr>
              <a:t>3</a:t>
            </a:r>
            <a:endParaRPr lang="zh-CN" altLang="en-US" dirty="0" smtClean="0">
              <a:solidFill>
                <a:schemeClr val="accent2"/>
              </a:solidFill>
            </a:endParaRPr>
          </a:p>
        </p:txBody>
      </p:sp>
      <p:cxnSp>
        <p:nvCxnSpPr>
          <p:cNvPr id="20" name="直接连接符 19"/>
          <p:cNvCxnSpPr/>
          <p:nvPr/>
        </p:nvCxnSpPr>
        <p:spPr>
          <a:xfrm rot="5400000">
            <a:off x="2065990" y="1467379"/>
            <a:ext cx="0" cy="4013244"/>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4" name="Oval 7"/>
          <p:cNvSpPr>
            <a:spLocks noChangeArrowheads="1"/>
          </p:cNvSpPr>
          <p:nvPr/>
        </p:nvSpPr>
        <p:spPr bwMode="auto">
          <a:xfrm>
            <a:off x="1177300" y="3653731"/>
            <a:ext cx="359404"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5" name="矩形 24"/>
          <p:cNvSpPr/>
          <p:nvPr/>
        </p:nvSpPr>
        <p:spPr>
          <a:xfrm>
            <a:off x="1177300" y="2908439"/>
            <a:ext cx="360040"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文本框 25"/>
          <p:cNvSpPr txBox="1"/>
          <p:nvPr/>
        </p:nvSpPr>
        <p:spPr>
          <a:xfrm>
            <a:off x="5206744" y="2943235"/>
            <a:ext cx="263785" cy="369332"/>
          </a:xfrm>
          <a:prstGeom prst="rect">
            <a:avLst/>
          </a:prstGeom>
          <a:noFill/>
        </p:spPr>
        <p:txBody>
          <a:bodyPr wrap="square" rtlCol="0">
            <a:spAutoFit/>
          </a:bodyPr>
          <a:lstStyle/>
          <a:p>
            <a:r>
              <a:rPr lang="en-US" altLang="zh-CN" dirty="0" smtClean="0">
                <a:solidFill>
                  <a:srgbClr val="FF0000"/>
                </a:solidFill>
              </a:rPr>
              <a:t>3</a:t>
            </a:r>
            <a:endParaRPr lang="zh-CN" altLang="en-US" dirty="0" smtClean="0">
              <a:solidFill>
                <a:srgbClr val="FF0000"/>
              </a:solidFill>
            </a:endParaRPr>
          </a:p>
        </p:txBody>
      </p:sp>
      <p:cxnSp>
        <p:nvCxnSpPr>
          <p:cNvPr id="27" name="直接连接符 26"/>
          <p:cNvCxnSpPr/>
          <p:nvPr/>
        </p:nvCxnSpPr>
        <p:spPr>
          <a:xfrm>
            <a:off x="1357002" y="1886044"/>
            <a:ext cx="0" cy="2265372"/>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8" name="Rectangle 2"/>
          <p:cNvSpPr>
            <a:spLocks noChangeArrowheads="1"/>
          </p:cNvSpPr>
          <p:nvPr/>
        </p:nvSpPr>
        <p:spPr bwMode="auto">
          <a:xfrm>
            <a:off x="282680" y="4377526"/>
            <a:ext cx="7117506" cy="56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endParaRPr lang="en-US" altLang="zh-CN" dirty="0" smtClean="0">
              <a:latin typeface="微软雅黑" panose="020B0503020204020204" pitchFamily="34" charset="-122"/>
              <a:ea typeface="微软雅黑" panose="020B0503020204020204" pitchFamily="34" charset="-122"/>
            </a:endParaRPr>
          </a:p>
        </p:txBody>
      </p:sp>
      <p:sp>
        <p:nvSpPr>
          <p:cNvPr id="29" name="文本框 26"/>
          <p:cNvSpPr txBox="1"/>
          <p:nvPr/>
        </p:nvSpPr>
        <p:spPr>
          <a:xfrm>
            <a:off x="3408908" y="2592487"/>
            <a:ext cx="432048" cy="341632"/>
          </a:xfrm>
          <a:prstGeom prst="rect">
            <a:avLst/>
          </a:prstGeom>
          <a:solidFill>
            <a:schemeClr val="bg1">
              <a:lumMod val="95000"/>
            </a:schemeClr>
          </a:solidFill>
        </p:spPr>
        <p:txBody>
          <a:bodyPr wrap="square" rtlCol="0">
            <a:spAutoFit/>
          </a:bodyPr>
          <a:lstStyle/>
          <a:p>
            <a:pPr algn="ctr">
              <a:lnSpc>
                <a:spcPct val="90000"/>
              </a:lnSpc>
            </a:pPr>
            <a:r>
              <a:rPr lang="en-US" altLang="zh-CN" dirty="0" smtClean="0">
                <a:solidFill>
                  <a:srgbClr val="FF0000"/>
                </a:solidFill>
              </a:rPr>
              <a:t>7</a:t>
            </a:r>
            <a:endParaRPr lang="zh-CN" altLang="en-US" dirty="0" smtClean="0">
              <a:solidFill>
                <a:srgbClr val="FF0000"/>
              </a:solidFill>
            </a:endParaRPr>
          </a:p>
        </p:txBody>
      </p:sp>
      <p:sp>
        <p:nvSpPr>
          <p:cNvPr id="30" name="文本框 26"/>
          <p:cNvSpPr txBox="1"/>
          <p:nvPr/>
        </p:nvSpPr>
        <p:spPr>
          <a:xfrm>
            <a:off x="3408908" y="2952527"/>
            <a:ext cx="432048" cy="341632"/>
          </a:xfrm>
          <a:prstGeom prst="rect">
            <a:avLst/>
          </a:prstGeom>
          <a:solidFill>
            <a:schemeClr val="bg1">
              <a:lumMod val="95000"/>
            </a:schemeClr>
          </a:solidFill>
        </p:spPr>
        <p:txBody>
          <a:bodyPr wrap="square" rtlCol="0">
            <a:spAutoFit/>
          </a:bodyPr>
          <a:lstStyle/>
          <a:p>
            <a:pPr algn="ctr">
              <a:lnSpc>
                <a:spcPct val="90000"/>
              </a:lnSpc>
            </a:pPr>
            <a:r>
              <a:rPr lang="en-US" altLang="zh-CN" dirty="0" smtClean="0">
                <a:solidFill>
                  <a:srgbClr val="FF0000"/>
                </a:solidFill>
              </a:rPr>
              <a:t>6</a:t>
            </a:r>
            <a:endParaRPr lang="zh-CN" altLang="en-US" dirty="0" smtClean="0">
              <a:solidFill>
                <a:srgbClr val="FF0000"/>
              </a:solidFill>
            </a:endParaRPr>
          </a:p>
        </p:txBody>
      </p:sp>
    </p:spTree>
    <p:extLst>
      <p:ext uri="{BB962C8B-B14F-4D97-AF65-F5344CB8AC3E}">
        <p14:creationId xmlns:p14="http://schemas.microsoft.com/office/powerpoint/2010/main" val="133943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500" fill="hold"/>
                                        <p:tgtEl>
                                          <p:spTgt spid="25"/>
                                        </p:tgtEl>
                                        <p:attrNameLst>
                                          <p:attrName>ppt_x</p:attrName>
                                        </p:attrNameLst>
                                      </p:cBhvr>
                                      <p:tavLst>
                                        <p:tav tm="0">
                                          <p:val>
                                            <p:strVal val="#ppt_x"/>
                                          </p:val>
                                        </p:tav>
                                        <p:tav tm="100000">
                                          <p:val>
                                            <p:strVal val="#ppt_x"/>
                                          </p:val>
                                        </p:tav>
                                      </p:tavLst>
                                    </p:anim>
                                    <p:anim calcmode="lin" valueType="num">
                                      <p:cBhvr additive="base">
                                        <p:cTn id="1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p:bldP spid="26" grpId="0"/>
      <p:bldP spid="29"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伏格尔</a:t>
            </a:r>
            <a:r>
              <a:rPr lang="zh-CN" altLang="en-US" dirty="0"/>
              <a:t>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24</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889362897"/>
              </p:ext>
            </p:extLst>
          </p:nvPr>
        </p:nvGraphicFramePr>
        <p:xfrm>
          <a:off x="163304" y="1541166"/>
          <a:ext cx="3816425" cy="2543249"/>
        </p:xfrm>
        <a:graphic>
          <a:graphicData uri="http://schemas.openxmlformats.org/drawingml/2006/table">
            <a:tbl>
              <a:tblPr firstRow="1" bandRow="1">
                <a:tableStyleId>{5940675A-B579-460E-94D1-54222C63F5DA}</a:tableStyleId>
              </a:tblPr>
              <a:tblGrid>
                <a:gridCol w="927820"/>
                <a:gridCol w="542131"/>
                <a:gridCol w="542131"/>
                <a:gridCol w="542131"/>
                <a:gridCol w="542131"/>
                <a:gridCol w="720081"/>
              </a:tblGrid>
              <a:tr h="329777">
                <a:tc gridSpan="6">
                  <a:txBody>
                    <a:bodyPr/>
                    <a:lstStyle/>
                    <a:p>
                      <a:pPr algn="ctr"/>
                      <a:r>
                        <a:rPr lang="zh-CN" altLang="en-US" sz="1800" dirty="0" smtClean="0"/>
                        <a:t>表</a:t>
                      </a:r>
                      <a:r>
                        <a:rPr lang="en-US" altLang="zh-CN" sz="1800" dirty="0" smtClean="0"/>
                        <a:t>2−1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solidFill>
                            <a:srgbClr val="FF0000"/>
                          </a:solidFill>
                        </a:rPr>
                        <a:t>行</a:t>
                      </a:r>
                      <a:endParaRPr lang="en-US" altLang="zh-CN" sz="1800" dirty="0" smtClean="0">
                        <a:solidFill>
                          <a:srgbClr val="FF0000"/>
                        </a:solidFill>
                      </a:endParaRPr>
                    </a:p>
                    <a:p>
                      <a:pPr algn="ctr"/>
                      <a:r>
                        <a:rPr lang="zh-CN" altLang="en-US" sz="1800" dirty="0" smtClean="0">
                          <a:solidFill>
                            <a:srgbClr val="FF0000"/>
                          </a:solidFill>
                        </a:rPr>
                        <a:t>差额</a:t>
                      </a:r>
                      <a:endParaRPr lang="zh-CN"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solidFill>
                            <a:srgbClr val="FF0000"/>
                          </a:solidFill>
                        </a:rPr>
                        <a:t>10</a:t>
                      </a:r>
                      <a:endParaRPr lang="zh-CN" altLang="en-US" sz="1800" dirty="0">
                        <a:solidFill>
                          <a:srgbClr val="FF0000"/>
                        </a:solidFill>
                      </a:endParaRPr>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t>2</a:t>
                      </a:r>
                      <a:endParaRPr lang="zh-CN" altLang="en-US" sz="1800" dirty="0"/>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c>
                  <a:txBody>
                    <a:bodyPr/>
                    <a:lstStyle/>
                    <a:p>
                      <a:pPr algn="ctr"/>
                      <a:r>
                        <a:rPr lang="en-US" altLang="zh-CN" sz="1800" dirty="0" smtClean="0">
                          <a:solidFill>
                            <a:srgbClr val="FF0000"/>
                          </a:solidFill>
                        </a:rPr>
                        <a:t>6</a:t>
                      </a:r>
                      <a:endParaRPr lang="zh-CN" altLang="en-US" sz="1800" dirty="0">
                        <a:solidFill>
                          <a:srgbClr val="FF0000"/>
                        </a:solidFill>
                      </a:endParaRPr>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7</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4</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10</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5</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accent2"/>
                          </a:solidFill>
                        </a:rPr>
                        <a:t>2</a:t>
                      </a:r>
                      <a:endParaRPr lang="zh-CN" altLang="en-US" sz="1800" dirty="0">
                        <a:solidFill>
                          <a:schemeClr val="accent2"/>
                        </a:solidFill>
                      </a:endParaRPr>
                    </a:p>
                  </a:txBody>
                  <a:tcPr anchor="ctr">
                    <a:lnT w="12700" cmpd="sng">
                      <a:noFill/>
                    </a:lnT>
                    <a:lnB w="12700" cap="flat" cmpd="sng" algn="ctr">
                      <a:solidFill>
                        <a:schemeClr val="tx1"/>
                      </a:solidFill>
                      <a:prstDash val="solid"/>
                      <a:round/>
                      <a:headEnd type="none" w="med" len="med"/>
                      <a:tailEnd type="none" w="med" len="med"/>
                    </a:lnB>
                  </a:tcPr>
                </a:tc>
              </a:tr>
              <a:tr h="440129">
                <a:tc>
                  <a:txBody>
                    <a:bodyPr/>
                    <a:lstStyle/>
                    <a:p>
                      <a:pPr algn="ctr"/>
                      <a:r>
                        <a:rPr lang="zh-CN" altLang="en-US" sz="1800" dirty="0" smtClean="0">
                          <a:solidFill>
                            <a:srgbClr val="FF0000"/>
                          </a:solidFill>
                        </a:rPr>
                        <a:t>列差额</a:t>
                      </a:r>
                      <a:endParaRPr lang="zh-CN" altLang="en-US" sz="18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1</a:t>
                      </a: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accent2"/>
                          </a:solidFill>
                        </a:rPr>
                        <a:t>2</a:t>
                      </a:r>
                      <a:endParaRPr lang="zh-CN" altLang="en-US" sz="1800" dirty="0">
                        <a:solidFill>
                          <a:schemeClr val="accent2"/>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anchor="ctr">
                    <a:lnT w="12700" cap="flat" cmpd="sng" algn="ctr">
                      <a:solidFill>
                        <a:schemeClr val="tx1"/>
                      </a:solidFill>
                      <a:prstDash val="solid"/>
                      <a:round/>
                      <a:headEnd type="none" w="med" len="med"/>
                      <a:tailEnd type="none" w="med" len="med"/>
                    </a:lnT>
                  </a:tcPr>
                </a:tc>
              </a:tr>
            </a:tbl>
          </a:graphicData>
        </a:graphic>
      </p:graphicFrame>
      <p:grpSp>
        <p:nvGrpSpPr>
          <p:cNvPr id="5" name="组合 4"/>
          <p:cNvGrpSpPr/>
          <p:nvPr/>
        </p:nvGrpSpPr>
        <p:grpSpPr>
          <a:xfrm>
            <a:off x="169565" y="1886044"/>
            <a:ext cx="1067737" cy="675874"/>
            <a:chOff x="459785" y="3124627"/>
            <a:chExt cx="1442167" cy="675874"/>
          </a:xfrm>
        </p:grpSpPr>
        <p:cxnSp>
          <p:nvCxnSpPr>
            <p:cNvPr id="6" name="直接连接符 5"/>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944601" y="3124627"/>
              <a:ext cx="957351" cy="369332"/>
            </a:xfrm>
            <a:prstGeom prst="rect">
              <a:avLst/>
            </a:prstGeom>
            <a:noFill/>
          </p:spPr>
          <p:txBody>
            <a:bodyPr wrap="square" rtlCol="0">
              <a:spAutoFit/>
            </a:bodyPr>
            <a:lstStyle/>
            <a:p>
              <a:r>
                <a:rPr lang="zh-CN" altLang="en-US" dirty="0"/>
                <a:t>销地</a:t>
              </a:r>
            </a:p>
          </p:txBody>
        </p:sp>
        <p:sp>
          <p:nvSpPr>
            <p:cNvPr id="8" name="文本框 7"/>
            <p:cNvSpPr txBox="1"/>
            <p:nvPr/>
          </p:nvSpPr>
          <p:spPr>
            <a:xfrm>
              <a:off x="459785" y="3431169"/>
              <a:ext cx="1102331" cy="369332"/>
            </a:xfrm>
            <a:prstGeom prst="rect">
              <a:avLst/>
            </a:prstGeom>
            <a:noFill/>
          </p:spPr>
          <p:txBody>
            <a:bodyPr wrap="square" rtlCol="0">
              <a:spAutoFit/>
            </a:bodyPr>
            <a:lstStyle/>
            <a:p>
              <a:r>
                <a:rPr lang="zh-CN" altLang="en-US" dirty="0" smtClean="0"/>
                <a:t>产地</a:t>
              </a:r>
              <a:endParaRPr lang="zh-CN" altLang="en-US" dirty="0"/>
            </a:p>
          </p:txBody>
        </p:sp>
      </p:grpSp>
      <p:graphicFrame>
        <p:nvGraphicFramePr>
          <p:cNvPr id="11" name="表格 10"/>
          <p:cNvGraphicFramePr>
            <a:graphicFrameLocks noGrp="1"/>
          </p:cNvGraphicFramePr>
          <p:nvPr>
            <p:extLst>
              <p:ext uri="{D42A27DB-BD31-4B8C-83A1-F6EECF244321}">
                <p14:modId xmlns:p14="http://schemas.microsoft.com/office/powerpoint/2010/main" val="3324900213"/>
              </p:ext>
            </p:extLst>
          </p:nvPr>
        </p:nvGraphicFramePr>
        <p:xfrm>
          <a:off x="4128988" y="1512367"/>
          <a:ext cx="3456000" cy="2520281"/>
        </p:xfrm>
        <a:graphic>
          <a:graphicData uri="http://schemas.openxmlformats.org/drawingml/2006/table">
            <a:tbl>
              <a:tblPr firstRow="1" bandRow="1">
                <a:tableStyleId>{5940675A-B579-460E-94D1-54222C63F5DA}</a:tableStyleId>
              </a:tblPr>
              <a:tblGrid>
                <a:gridCol w="967675"/>
                <a:gridCol w="497665"/>
                <a:gridCol w="497665"/>
                <a:gridCol w="497665"/>
                <a:gridCol w="497665"/>
                <a:gridCol w="497665"/>
              </a:tblGrid>
              <a:tr h="373375">
                <a:tc gridSpan="6">
                  <a:txBody>
                    <a:bodyPr/>
                    <a:lstStyle/>
                    <a:p>
                      <a:pPr algn="ctr"/>
                      <a:r>
                        <a:rPr lang="zh-CN" altLang="en-US" sz="1800" dirty="0" smtClean="0"/>
                        <a:t>表</a:t>
                      </a:r>
                      <a:r>
                        <a:rPr lang="en-US" altLang="zh-CN" sz="1800" dirty="0" smtClean="0"/>
                        <a:t>2−2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2" name="组合 11"/>
          <p:cNvGrpSpPr/>
          <p:nvPr/>
        </p:nvGrpSpPr>
        <p:grpSpPr>
          <a:xfrm>
            <a:off x="4123744" y="1881618"/>
            <a:ext cx="1083000" cy="700189"/>
            <a:chOff x="456985" y="3133137"/>
            <a:chExt cx="1258716" cy="618636"/>
          </a:xfrm>
        </p:grpSpPr>
        <p:cxnSp>
          <p:nvCxnSpPr>
            <p:cNvPr id="13" name="直接连接符 12"/>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878789" y="3133137"/>
              <a:ext cx="836912" cy="326315"/>
            </a:xfrm>
            <a:prstGeom prst="rect">
              <a:avLst/>
            </a:prstGeom>
            <a:noFill/>
          </p:spPr>
          <p:txBody>
            <a:bodyPr wrap="square" rtlCol="0">
              <a:spAutoFit/>
            </a:bodyPr>
            <a:lstStyle/>
            <a:p>
              <a:r>
                <a:rPr lang="zh-CN" altLang="en-US" dirty="0"/>
                <a:t>销地</a:t>
              </a:r>
            </a:p>
          </p:txBody>
        </p:sp>
        <p:sp>
          <p:nvSpPr>
            <p:cNvPr id="15" name="文本框 14"/>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16" name="文本框 15"/>
          <p:cNvSpPr txBox="1"/>
          <p:nvPr/>
        </p:nvSpPr>
        <p:spPr>
          <a:xfrm>
            <a:off x="5707920" y="3310655"/>
            <a:ext cx="263785" cy="369332"/>
          </a:xfrm>
          <a:prstGeom prst="rect">
            <a:avLst/>
          </a:prstGeom>
          <a:noFill/>
        </p:spPr>
        <p:txBody>
          <a:bodyPr wrap="square" rtlCol="0">
            <a:spAutoFit/>
          </a:bodyPr>
          <a:lstStyle/>
          <a:p>
            <a:r>
              <a:rPr lang="en-US" altLang="zh-CN" dirty="0" smtClean="0">
                <a:solidFill>
                  <a:schemeClr val="accent2"/>
                </a:solidFill>
              </a:rPr>
              <a:t>6</a:t>
            </a:r>
            <a:endParaRPr lang="zh-CN" altLang="en-US" dirty="0" smtClean="0">
              <a:solidFill>
                <a:schemeClr val="accent2"/>
              </a:solidFill>
            </a:endParaRPr>
          </a:p>
        </p:txBody>
      </p:sp>
      <p:cxnSp>
        <p:nvCxnSpPr>
          <p:cNvPr id="17" name="直接连接符 16"/>
          <p:cNvCxnSpPr/>
          <p:nvPr/>
        </p:nvCxnSpPr>
        <p:spPr>
          <a:xfrm>
            <a:off x="1891496" y="1878585"/>
            <a:ext cx="0" cy="2265372"/>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681290" y="3310655"/>
            <a:ext cx="263785" cy="369332"/>
          </a:xfrm>
          <a:prstGeom prst="rect">
            <a:avLst/>
          </a:prstGeom>
          <a:noFill/>
        </p:spPr>
        <p:txBody>
          <a:bodyPr wrap="square" rtlCol="0">
            <a:spAutoFit/>
          </a:bodyPr>
          <a:lstStyle/>
          <a:p>
            <a:r>
              <a:rPr lang="en-US" altLang="zh-CN" dirty="0" smtClean="0">
                <a:solidFill>
                  <a:schemeClr val="accent2"/>
                </a:solidFill>
              </a:rPr>
              <a:t>3</a:t>
            </a:r>
            <a:endParaRPr lang="zh-CN" altLang="en-US" dirty="0" smtClean="0">
              <a:solidFill>
                <a:schemeClr val="accent2"/>
              </a:solidFill>
            </a:endParaRPr>
          </a:p>
        </p:txBody>
      </p:sp>
      <p:cxnSp>
        <p:nvCxnSpPr>
          <p:cNvPr id="20" name="直接连接符 19"/>
          <p:cNvCxnSpPr/>
          <p:nvPr/>
        </p:nvCxnSpPr>
        <p:spPr>
          <a:xfrm rot="5400000">
            <a:off x="2065990" y="1467379"/>
            <a:ext cx="0" cy="4013244"/>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4" name="Oval 7"/>
          <p:cNvSpPr>
            <a:spLocks noChangeArrowheads="1"/>
          </p:cNvSpPr>
          <p:nvPr/>
        </p:nvSpPr>
        <p:spPr bwMode="auto">
          <a:xfrm>
            <a:off x="3440624" y="2547390"/>
            <a:ext cx="359404"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5" name="矩形 24"/>
          <p:cNvSpPr/>
          <p:nvPr/>
        </p:nvSpPr>
        <p:spPr>
          <a:xfrm>
            <a:off x="2245970" y="2561918"/>
            <a:ext cx="360040"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文本框 25"/>
          <p:cNvSpPr txBox="1"/>
          <p:nvPr/>
        </p:nvSpPr>
        <p:spPr>
          <a:xfrm>
            <a:off x="5206744" y="2943235"/>
            <a:ext cx="263785" cy="369332"/>
          </a:xfrm>
          <a:prstGeom prst="rect">
            <a:avLst/>
          </a:prstGeom>
          <a:noFill/>
        </p:spPr>
        <p:txBody>
          <a:bodyPr wrap="square" rtlCol="0">
            <a:spAutoFit/>
          </a:bodyPr>
          <a:lstStyle/>
          <a:p>
            <a:r>
              <a:rPr lang="en-US" altLang="zh-CN" dirty="0" smtClean="0">
                <a:solidFill>
                  <a:schemeClr val="accent2"/>
                </a:solidFill>
              </a:rPr>
              <a:t>3</a:t>
            </a:r>
            <a:endParaRPr lang="zh-CN" altLang="en-US" dirty="0" smtClean="0">
              <a:solidFill>
                <a:schemeClr val="accent2"/>
              </a:solidFill>
            </a:endParaRPr>
          </a:p>
        </p:txBody>
      </p:sp>
      <p:cxnSp>
        <p:nvCxnSpPr>
          <p:cNvPr id="27" name="直接连接符 26"/>
          <p:cNvCxnSpPr/>
          <p:nvPr/>
        </p:nvCxnSpPr>
        <p:spPr>
          <a:xfrm>
            <a:off x="1357002" y="1886044"/>
            <a:ext cx="0" cy="2265372"/>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196696" y="2547390"/>
            <a:ext cx="263785" cy="369332"/>
          </a:xfrm>
          <a:prstGeom prst="rect">
            <a:avLst/>
          </a:prstGeom>
          <a:noFill/>
        </p:spPr>
        <p:txBody>
          <a:bodyPr wrap="square" rtlCol="0">
            <a:spAutoFit/>
          </a:bodyPr>
          <a:lstStyle/>
          <a:p>
            <a:r>
              <a:rPr lang="en-US" altLang="zh-CN" dirty="0" smtClean="0">
                <a:solidFill>
                  <a:srgbClr val="FF0000"/>
                </a:solidFill>
              </a:rPr>
              <a:t>5</a:t>
            </a:r>
            <a:endParaRPr lang="zh-CN" altLang="en-US" dirty="0" smtClean="0">
              <a:solidFill>
                <a:srgbClr val="FF0000"/>
              </a:solidFill>
            </a:endParaRPr>
          </a:p>
        </p:txBody>
      </p:sp>
      <p:cxnSp>
        <p:nvCxnSpPr>
          <p:cNvPr id="29" name="直接连接符 28"/>
          <p:cNvCxnSpPr/>
          <p:nvPr/>
        </p:nvCxnSpPr>
        <p:spPr>
          <a:xfrm>
            <a:off x="2425990" y="1886044"/>
            <a:ext cx="0" cy="2265372"/>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文本框 26"/>
          <p:cNvSpPr txBox="1"/>
          <p:nvPr/>
        </p:nvSpPr>
        <p:spPr>
          <a:xfrm>
            <a:off x="3408908" y="2952527"/>
            <a:ext cx="432048" cy="341632"/>
          </a:xfrm>
          <a:prstGeom prst="rect">
            <a:avLst/>
          </a:prstGeom>
          <a:solidFill>
            <a:schemeClr val="bg1">
              <a:lumMod val="95000"/>
            </a:schemeClr>
          </a:solidFill>
        </p:spPr>
        <p:txBody>
          <a:bodyPr wrap="square" rtlCol="0">
            <a:spAutoFit/>
          </a:bodyPr>
          <a:lstStyle/>
          <a:p>
            <a:pPr algn="ctr">
              <a:lnSpc>
                <a:spcPct val="90000"/>
              </a:lnSpc>
            </a:pPr>
            <a:r>
              <a:rPr lang="en-US" altLang="zh-CN" dirty="0" smtClean="0">
                <a:solidFill>
                  <a:srgbClr val="FF0000"/>
                </a:solidFill>
              </a:rPr>
              <a:t>8</a:t>
            </a:r>
            <a:endParaRPr lang="zh-CN" altLang="en-US" dirty="0" smtClean="0">
              <a:solidFill>
                <a:srgbClr val="FF0000"/>
              </a:solidFill>
            </a:endParaRPr>
          </a:p>
        </p:txBody>
      </p:sp>
    </p:spTree>
    <p:extLst>
      <p:ext uri="{BB962C8B-B14F-4D97-AF65-F5344CB8AC3E}">
        <p14:creationId xmlns:p14="http://schemas.microsoft.com/office/powerpoint/2010/main" val="45226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500" fill="hold"/>
                                        <p:tgtEl>
                                          <p:spTgt spid="25"/>
                                        </p:tgtEl>
                                        <p:attrNameLst>
                                          <p:attrName>ppt_x</p:attrName>
                                        </p:attrNameLst>
                                      </p:cBhvr>
                                      <p:tavLst>
                                        <p:tav tm="0">
                                          <p:val>
                                            <p:strVal val="#ppt_x"/>
                                          </p:val>
                                        </p:tav>
                                        <p:tav tm="100000">
                                          <p:val>
                                            <p:strVal val="#ppt_x"/>
                                          </p:val>
                                        </p:tav>
                                      </p:tavLst>
                                    </p:anim>
                                    <p:anim calcmode="lin" valueType="num">
                                      <p:cBhvr additive="base">
                                        <p:cTn id="1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ppt_x"/>
                                          </p:val>
                                        </p:tav>
                                        <p:tav tm="100000">
                                          <p:val>
                                            <p:strVal val="#ppt_x"/>
                                          </p:val>
                                        </p:tav>
                                      </p:tavLst>
                                    </p:anim>
                                    <p:anim calcmode="lin" valueType="num">
                                      <p:cBhvr additive="base">
                                        <p:cTn id="2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up)">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p:bldP spid="28" grpId="0"/>
      <p:bldP spid="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伏格尔</a:t>
            </a:r>
            <a:r>
              <a:rPr lang="zh-CN" altLang="en-US" dirty="0"/>
              <a:t>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25</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597547793"/>
              </p:ext>
            </p:extLst>
          </p:nvPr>
        </p:nvGraphicFramePr>
        <p:xfrm>
          <a:off x="163304" y="1541166"/>
          <a:ext cx="3816425" cy="2543249"/>
        </p:xfrm>
        <a:graphic>
          <a:graphicData uri="http://schemas.openxmlformats.org/drawingml/2006/table">
            <a:tbl>
              <a:tblPr firstRow="1" bandRow="1">
                <a:tableStyleId>{5940675A-B579-460E-94D1-54222C63F5DA}</a:tableStyleId>
              </a:tblPr>
              <a:tblGrid>
                <a:gridCol w="927820"/>
                <a:gridCol w="542131"/>
                <a:gridCol w="542131"/>
                <a:gridCol w="542131"/>
                <a:gridCol w="542131"/>
                <a:gridCol w="720081"/>
              </a:tblGrid>
              <a:tr h="329777">
                <a:tc gridSpan="6">
                  <a:txBody>
                    <a:bodyPr/>
                    <a:lstStyle/>
                    <a:p>
                      <a:pPr algn="ctr"/>
                      <a:r>
                        <a:rPr lang="zh-CN" altLang="en-US" sz="1800" dirty="0" smtClean="0"/>
                        <a:t>表</a:t>
                      </a:r>
                      <a:r>
                        <a:rPr lang="en-US" altLang="zh-CN" sz="1800" dirty="0" smtClean="0"/>
                        <a:t>2−1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solidFill>
                            <a:srgbClr val="FF0000"/>
                          </a:solidFill>
                        </a:rPr>
                        <a:t>行</a:t>
                      </a:r>
                      <a:endParaRPr lang="en-US" altLang="zh-CN" sz="1800" dirty="0" smtClean="0">
                        <a:solidFill>
                          <a:srgbClr val="FF0000"/>
                        </a:solidFill>
                      </a:endParaRPr>
                    </a:p>
                    <a:p>
                      <a:pPr algn="ctr"/>
                      <a:r>
                        <a:rPr lang="zh-CN" altLang="en-US" sz="1800" dirty="0" smtClean="0">
                          <a:solidFill>
                            <a:srgbClr val="FF0000"/>
                          </a:solidFill>
                        </a:rPr>
                        <a:t>差额</a:t>
                      </a:r>
                      <a:endParaRPr lang="zh-CN"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solidFill>
                            <a:srgbClr val="FF0000"/>
                          </a:solidFill>
                        </a:rPr>
                        <a:t>10</a:t>
                      </a:r>
                      <a:endParaRPr lang="zh-CN" altLang="en-US" sz="1800" dirty="0">
                        <a:solidFill>
                          <a:srgbClr val="FF0000"/>
                        </a:solidFill>
                      </a:endParaRPr>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t>2</a:t>
                      </a:r>
                      <a:endParaRPr lang="zh-CN" altLang="en-US" sz="1800" dirty="0"/>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c>
                  <a:txBody>
                    <a:bodyPr/>
                    <a:lstStyle/>
                    <a:p>
                      <a:pPr algn="ctr"/>
                      <a:r>
                        <a:rPr lang="en-US" altLang="zh-CN" sz="1800" dirty="0" smtClean="0">
                          <a:solidFill>
                            <a:srgbClr val="FF0000"/>
                          </a:solidFill>
                        </a:rPr>
                        <a:t>8</a:t>
                      </a:r>
                      <a:endParaRPr lang="zh-CN" altLang="en-US" sz="1800" dirty="0">
                        <a:solidFill>
                          <a:srgbClr val="FF0000"/>
                        </a:solidFill>
                      </a:endParaRPr>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7</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4</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10</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5</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accent2"/>
                          </a:solidFill>
                        </a:rPr>
                        <a:t>2</a:t>
                      </a:r>
                      <a:endParaRPr lang="zh-CN" altLang="en-US" sz="1800" dirty="0">
                        <a:solidFill>
                          <a:schemeClr val="accent2"/>
                        </a:solidFill>
                      </a:endParaRPr>
                    </a:p>
                  </a:txBody>
                  <a:tcPr anchor="ctr">
                    <a:lnT w="12700" cmpd="sng">
                      <a:noFill/>
                    </a:lnT>
                    <a:lnB w="12700" cap="flat" cmpd="sng" algn="ctr">
                      <a:solidFill>
                        <a:schemeClr val="tx1"/>
                      </a:solidFill>
                      <a:prstDash val="solid"/>
                      <a:round/>
                      <a:headEnd type="none" w="med" len="med"/>
                      <a:tailEnd type="none" w="med" len="med"/>
                    </a:lnB>
                  </a:tcPr>
                </a:tc>
              </a:tr>
              <a:tr h="440129">
                <a:tc>
                  <a:txBody>
                    <a:bodyPr/>
                    <a:lstStyle/>
                    <a:p>
                      <a:pPr algn="ctr"/>
                      <a:r>
                        <a:rPr lang="zh-CN" altLang="en-US" sz="1800" dirty="0" smtClean="0">
                          <a:solidFill>
                            <a:srgbClr val="FF0000"/>
                          </a:solidFill>
                        </a:rPr>
                        <a:t>列差额</a:t>
                      </a:r>
                      <a:endParaRPr lang="zh-CN" altLang="en-US" sz="18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1</a:t>
                      </a: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accent2"/>
                          </a:solidFill>
                        </a:rPr>
                        <a:t>2</a:t>
                      </a:r>
                      <a:endParaRPr lang="zh-CN" altLang="en-US" sz="1800" dirty="0">
                        <a:solidFill>
                          <a:schemeClr val="accent2"/>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anchor="ctr">
                    <a:lnT w="12700" cap="flat" cmpd="sng" algn="ctr">
                      <a:solidFill>
                        <a:schemeClr val="tx1"/>
                      </a:solidFill>
                      <a:prstDash val="solid"/>
                      <a:round/>
                      <a:headEnd type="none" w="med" len="med"/>
                      <a:tailEnd type="none" w="med" len="med"/>
                    </a:lnT>
                  </a:tcPr>
                </a:tc>
              </a:tr>
            </a:tbl>
          </a:graphicData>
        </a:graphic>
      </p:graphicFrame>
      <p:grpSp>
        <p:nvGrpSpPr>
          <p:cNvPr id="5" name="组合 4"/>
          <p:cNvGrpSpPr/>
          <p:nvPr/>
        </p:nvGrpSpPr>
        <p:grpSpPr>
          <a:xfrm>
            <a:off x="169565" y="1886044"/>
            <a:ext cx="1067737" cy="675874"/>
            <a:chOff x="459785" y="3124627"/>
            <a:chExt cx="1442167" cy="675874"/>
          </a:xfrm>
        </p:grpSpPr>
        <p:cxnSp>
          <p:nvCxnSpPr>
            <p:cNvPr id="6" name="直接连接符 5"/>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944601" y="3124627"/>
              <a:ext cx="957351" cy="369332"/>
            </a:xfrm>
            <a:prstGeom prst="rect">
              <a:avLst/>
            </a:prstGeom>
            <a:noFill/>
          </p:spPr>
          <p:txBody>
            <a:bodyPr wrap="square" rtlCol="0">
              <a:spAutoFit/>
            </a:bodyPr>
            <a:lstStyle/>
            <a:p>
              <a:r>
                <a:rPr lang="zh-CN" altLang="en-US" dirty="0"/>
                <a:t>销地</a:t>
              </a:r>
            </a:p>
          </p:txBody>
        </p:sp>
        <p:sp>
          <p:nvSpPr>
            <p:cNvPr id="8" name="文本框 7"/>
            <p:cNvSpPr txBox="1"/>
            <p:nvPr/>
          </p:nvSpPr>
          <p:spPr>
            <a:xfrm>
              <a:off x="459785" y="3431169"/>
              <a:ext cx="1102331" cy="369332"/>
            </a:xfrm>
            <a:prstGeom prst="rect">
              <a:avLst/>
            </a:prstGeom>
            <a:noFill/>
          </p:spPr>
          <p:txBody>
            <a:bodyPr wrap="square" rtlCol="0">
              <a:spAutoFit/>
            </a:bodyPr>
            <a:lstStyle/>
            <a:p>
              <a:r>
                <a:rPr lang="zh-CN" altLang="en-US" dirty="0" smtClean="0"/>
                <a:t>产地</a:t>
              </a:r>
              <a:endParaRPr lang="zh-CN" altLang="en-US" dirty="0"/>
            </a:p>
          </p:txBody>
        </p:sp>
      </p:grpSp>
      <p:graphicFrame>
        <p:nvGraphicFramePr>
          <p:cNvPr id="11" name="表格 10"/>
          <p:cNvGraphicFramePr>
            <a:graphicFrameLocks noGrp="1"/>
          </p:cNvGraphicFramePr>
          <p:nvPr>
            <p:extLst>
              <p:ext uri="{D42A27DB-BD31-4B8C-83A1-F6EECF244321}">
                <p14:modId xmlns:p14="http://schemas.microsoft.com/office/powerpoint/2010/main" val="1315307053"/>
              </p:ext>
            </p:extLst>
          </p:nvPr>
        </p:nvGraphicFramePr>
        <p:xfrm>
          <a:off x="4128988" y="1512367"/>
          <a:ext cx="3456000" cy="2520281"/>
        </p:xfrm>
        <a:graphic>
          <a:graphicData uri="http://schemas.openxmlformats.org/drawingml/2006/table">
            <a:tbl>
              <a:tblPr firstRow="1" bandRow="1">
                <a:tableStyleId>{5940675A-B579-460E-94D1-54222C63F5DA}</a:tableStyleId>
              </a:tblPr>
              <a:tblGrid>
                <a:gridCol w="967675"/>
                <a:gridCol w="497665"/>
                <a:gridCol w="497665"/>
                <a:gridCol w="497665"/>
                <a:gridCol w="497665"/>
                <a:gridCol w="497665"/>
              </a:tblGrid>
              <a:tr h="373375">
                <a:tc gridSpan="6">
                  <a:txBody>
                    <a:bodyPr/>
                    <a:lstStyle/>
                    <a:p>
                      <a:pPr algn="ctr"/>
                      <a:r>
                        <a:rPr lang="zh-CN" altLang="en-US" sz="1800" dirty="0" smtClean="0"/>
                        <a:t>表</a:t>
                      </a:r>
                      <a:r>
                        <a:rPr lang="en-US" altLang="zh-CN" sz="1800" dirty="0" smtClean="0"/>
                        <a:t>2−2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2" name="组合 11"/>
          <p:cNvGrpSpPr/>
          <p:nvPr/>
        </p:nvGrpSpPr>
        <p:grpSpPr>
          <a:xfrm>
            <a:off x="4123744" y="1881618"/>
            <a:ext cx="1083000" cy="700189"/>
            <a:chOff x="456985" y="3133137"/>
            <a:chExt cx="1258716" cy="618636"/>
          </a:xfrm>
        </p:grpSpPr>
        <p:cxnSp>
          <p:nvCxnSpPr>
            <p:cNvPr id="13" name="直接连接符 12"/>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878789" y="3133137"/>
              <a:ext cx="836912" cy="326315"/>
            </a:xfrm>
            <a:prstGeom prst="rect">
              <a:avLst/>
            </a:prstGeom>
            <a:noFill/>
          </p:spPr>
          <p:txBody>
            <a:bodyPr wrap="square" rtlCol="0">
              <a:spAutoFit/>
            </a:bodyPr>
            <a:lstStyle/>
            <a:p>
              <a:r>
                <a:rPr lang="zh-CN" altLang="en-US" dirty="0"/>
                <a:t>销地</a:t>
              </a:r>
            </a:p>
          </p:txBody>
        </p:sp>
        <p:sp>
          <p:nvSpPr>
            <p:cNvPr id="15" name="文本框 14"/>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16" name="文本框 15"/>
          <p:cNvSpPr txBox="1"/>
          <p:nvPr/>
        </p:nvSpPr>
        <p:spPr>
          <a:xfrm>
            <a:off x="5707920" y="3310655"/>
            <a:ext cx="263785" cy="369332"/>
          </a:xfrm>
          <a:prstGeom prst="rect">
            <a:avLst/>
          </a:prstGeom>
          <a:noFill/>
        </p:spPr>
        <p:txBody>
          <a:bodyPr wrap="square" rtlCol="0">
            <a:spAutoFit/>
          </a:bodyPr>
          <a:lstStyle/>
          <a:p>
            <a:r>
              <a:rPr lang="en-US" altLang="zh-CN" dirty="0" smtClean="0">
                <a:solidFill>
                  <a:schemeClr val="accent2"/>
                </a:solidFill>
              </a:rPr>
              <a:t>6</a:t>
            </a:r>
            <a:endParaRPr lang="zh-CN" altLang="en-US" dirty="0" smtClean="0">
              <a:solidFill>
                <a:schemeClr val="accent2"/>
              </a:solidFill>
            </a:endParaRPr>
          </a:p>
        </p:txBody>
      </p:sp>
      <p:cxnSp>
        <p:nvCxnSpPr>
          <p:cNvPr id="17" name="直接连接符 16"/>
          <p:cNvCxnSpPr/>
          <p:nvPr/>
        </p:nvCxnSpPr>
        <p:spPr>
          <a:xfrm>
            <a:off x="1891496" y="1878585"/>
            <a:ext cx="0" cy="2265372"/>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681290" y="3310655"/>
            <a:ext cx="263785" cy="369332"/>
          </a:xfrm>
          <a:prstGeom prst="rect">
            <a:avLst/>
          </a:prstGeom>
          <a:noFill/>
        </p:spPr>
        <p:txBody>
          <a:bodyPr wrap="square" rtlCol="0">
            <a:spAutoFit/>
          </a:bodyPr>
          <a:lstStyle/>
          <a:p>
            <a:r>
              <a:rPr lang="en-US" altLang="zh-CN" dirty="0" smtClean="0">
                <a:solidFill>
                  <a:schemeClr val="accent2"/>
                </a:solidFill>
              </a:rPr>
              <a:t>3</a:t>
            </a:r>
            <a:endParaRPr lang="zh-CN" altLang="en-US" dirty="0" smtClean="0">
              <a:solidFill>
                <a:schemeClr val="accent2"/>
              </a:solidFill>
            </a:endParaRPr>
          </a:p>
        </p:txBody>
      </p:sp>
      <p:cxnSp>
        <p:nvCxnSpPr>
          <p:cNvPr id="20" name="直接连接符 19"/>
          <p:cNvCxnSpPr/>
          <p:nvPr/>
        </p:nvCxnSpPr>
        <p:spPr>
          <a:xfrm flipH="1">
            <a:off x="59368" y="3456583"/>
            <a:ext cx="3925604" cy="17418"/>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4" name="Oval 7"/>
          <p:cNvSpPr>
            <a:spLocks noChangeArrowheads="1"/>
          </p:cNvSpPr>
          <p:nvPr/>
        </p:nvSpPr>
        <p:spPr bwMode="auto">
          <a:xfrm>
            <a:off x="3440624" y="2547390"/>
            <a:ext cx="359404"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5" name="矩形 24"/>
          <p:cNvSpPr/>
          <p:nvPr/>
        </p:nvSpPr>
        <p:spPr>
          <a:xfrm>
            <a:off x="2794046" y="2564431"/>
            <a:ext cx="360040"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文本框 25"/>
          <p:cNvSpPr txBox="1"/>
          <p:nvPr/>
        </p:nvSpPr>
        <p:spPr>
          <a:xfrm>
            <a:off x="5206744" y="2943235"/>
            <a:ext cx="263785" cy="369332"/>
          </a:xfrm>
          <a:prstGeom prst="rect">
            <a:avLst/>
          </a:prstGeom>
          <a:noFill/>
        </p:spPr>
        <p:txBody>
          <a:bodyPr wrap="square" rtlCol="0">
            <a:spAutoFit/>
          </a:bodyPr>
          <a:lstStyle/>
          <a:p>
            <a:r>
              <a:rPr lang="en-US" altLang="zh-CN" dirty="0" smtClean="0">
                <a:solidFill>
                  <a:schemeClr val="accent2"/>
                </a:solidFill>
              </a:rPr>
              <a:t>3</a:t>
            </a:r>
            <a:endParaRPr lang="zh-CN" altLang="en-US" dirty="0" smtClean="0">
              <a:solidFill>
                <a:schemeClr val="accent2"/>
              </a:solidFill>
            </a:endParaRPr>
          </a:p>
        </p:txBody>
      </p:sp>
      <p:cxnSp>
        <p:nvCxnSpPr>
          <p:cNvPr id="27" name="直接连接符 26"/>
          <p:cNvCxnSpPr/>
          <p:nvPr/>
        </p:nvCxnSpPr>
        <p:spPr>
          <a:xfrm>
            <a:off x="1357002" y="1886044"/>
            <a:ext cx="0" cy="2265372"/>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196696" y="2547390"/>
            <a:ext cx="263785" cy="369332"/>
          </a:xfrm>
          <a:prstGeom prst="rect">
            <a:avLst/>
          </a:prstGeom>
          <a:noFill/>
        </p:spPr>
        <p:txBody>
          <a:bodyPr wrap="square" rtlCol="0">
            <a:spAutoFit/>
          </a:bodyPr>
          <a:lstStyle/>
          <a:p>
            <a:r>
              <a:rPr lang="en-US" altLang="zh-CN" dirty="0" smtClean="0">
                <a:solidFill>
                  <a:schemeClr val="accent2"/>
                </a:solidFill>
              </a:rPr>
              <a:t>5</a:t>
            </a:r>
            <a:endParaRPr lang="zh-CN" altLang="en-US" dirty="0" smtClean="0">
              <a:solidFill>
                <a:schemeClr val="accent2"/>
              </a:solidFill>
            </a:endParaRPr>
          </a:p>
        </p:txBody>
      </p:sp>
      <p:cxnSp>
        <p:nvCxnSpPr>
          <p:cNvPr id="29" name="直接连接符 28"/>
          <p:cNvCxnSpPr/>
          <p:nvPr/>
        </p:nvCxnSpPr>
        <p:spPr>
          <a:xfrm>
            <a:off x="2425990" y="1886044"/>
            <a:ext cx="0" cy="2265372"/>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681290" y="2559785"/>
            <a:ext cx="263785" cy="369332"/>
          </a:xfrm>
          <a:prstGeom prst="rect">
            <a:avLst/>
          </a:prstGeom>
          <a:noFill/>
        </p:spPr>
        <p:txBody>
          <a:bodyPr wrap="square" rtlCol="0">
            <a:spAutoFit/>
          </a:bodyPr>
          <a:lstStyle/>
          <a:p>
            <a:r>
              <a:rPr lang="en-US" altLang="zh-CN" dirty="0" smtClean="0">
                <a:solidFill>
                  <a:srgbClr val="FF0000"/>
                </a:solidFill>
              </a:rPr>
              <a:t>2</a:t>
            </a:r>
            <a:endParaRPr lang="zh-CN" altLang="en-US" dirty="0" smtClean="0">
              <a:solidFill>
                <a:srgbClr val="FF0000"/>
              </a:solidFill>
            </a:endParaRPr>
          </a:p>
        </p:txBody>
      </p:sp>
      <p:cxnSp>
        <p:nvCxnSpPr>
          <p:cNvPr id="31" name="直接连接符 30"/>
          <p:cNvCxnSpPr/>
          <p:nvPr/>
        </p:nvCxnSpPr>
        <p:spPr>
          <a:xfrm flipH="1">
            <a:off x="59368" y="2736503"/>
            <a:ext cx="3925604" cy="1938"/>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41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500" fill="hold"/>
                                        <p:tgtEl>
                                          <p:spTgt spid="25"/>
                                        </p:tgtEl>
                                        <p:attrNameLst>
                                          <p:attrName>ppt_x</p:attrName>
                                        </p:attrNameLst>
                                      </p:cBhvr>
                                      <p:tavLst>
                                        <p:tav tm="0">
                                          <p:val>
                                            <p:strVal val="#ppt_x"/>
                                          </p:val>
                                        </p:tav>
                                        <p:tav tm="100000">
                                          <p:val>
                                            <p:strVal val="#ppt_x"/>
                                          </p:val>
                                        </p:tav>
                                      </p:tavLst>
                                    </p:anim>
                                    <p:anim calcmode="lin" valueType="num">
                                      <p:cBhvr additive="base">
                                        <p:cTn id="1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ppt_x"/>
                                          </p:val>
                                        </p:tav>
                                        <p:tav tm="100000">
                                          <p:val>
                                            <p:strVal val="#ppt_x"/>
                                          </p:val>
                                        </p:tav>
                                      </p:tavLst>
                                    </p:anim>
                                    <p:anim calcmode="lin" valueType="num">
                                      <p:cBhvr additive="base">
                                        <p:cTn id="2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伏格尔</a:t>
            </a:r>
            <a:r>
              <a:rPr lang="zh-CN" altLang="en-US" dirty="0"/>
              <a:t>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26</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597547793"/>
              </p:ext>
            </p:extLst>
          </p:nvPr>
        </p:nvGraphicFramePr>
        <p:xfrm>
          <a:off x="163304" y="1541166"/>
          <a:ext cx="3816425" cy="2543249"/>
        </p:xfrm>
        <a:graphic>
          <a:graphicData uri="http://schemas.openxmlformats.org/drawingml/2006/table">
            <a:tbl>
              <a:tblPr firstRow="1" bandRow="1">
                <a:tableStyleId>{5940675A-B579-460E-94D1-54222C63F5DA}</a:tableStyleId>
              </a:tblPr>
              <a:tblGrid>
                <a:gridCol w="927820"/>
                <a:gridCol w="542131"/>
                <a:gridCol w="542131"/>
                <a:gridCol w="542131"/>
                <a:gridCol w="542131"/>
                <a:gridCol w="720081"/>
              </a:tblGrid>
              <a:tr h="329777">
                <a:tc gridSpan="6">
                  <a:txBody>
                    <a:bodyPr/>
                    <a:lstStyle/>
                    <a:p>
                      <a:pPr algn="ctr"/>
                      <a:r>
                        <a:rPr lang="zh-CN" altLang="en-US" sz="1800" dirty="0" smtClean="0"/>
                        <a:t>表</a:t>
                      </a:r>
                      <a:r>
                        <a:rPr lang="en-US" altLang="zh-CN" sz="1800" dirty="0" smtClean="0"/>
                        <a:t>2−1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solidFill>
                            <a:srgbClr val="FF0000"/>
                          </a:solidFill>
                        </a:rPr>
                        <a:t>行</a:t>
                      </a:r>
                      <a:endParaRPr lang="en-US" altLang="zh-CN" sz="1800" dirty="0" smtClean="0">
                        <a:solidFill>
                          <a:srgbClr val="FF0000"/>
                        </a:solidFill>
                      </a:endParaRPr>
                    </a:p>
                    <a:p>
                      <a:pPr algn="ctr"/>
                      <a:r>
                        <a:rPr lang="zh-CN" altLang="en-US" sz="1800" dirty="0" smtClean="0">
                          <a:solidFill>
                            <a:srgbClr val="FF0000"/>
                          </a:solidFill>
                        </a:rPr>
                        <a:t>差额</a:t>
                      </a:r>
                      <a:endParaRPr lang="zh-CN"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t>2</a:t>
                      </a:r>
                      <a:endParaRPr lang="zh-CN" altLang="en-US" sz="1800" dirty="0"/>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c>
                  <a:txBody>
                    <a:bodyPr/>
                    <a:lstStyle/>
                    <a:p>
                      <a:pPr algn="ctr"/>
                      <a:r>
                        <a:rPr lang="en-US" altLang="zh-CN" sz="1800" dirty="0" smtClean="0">
                          <a:solidFill>
                            <a:srgbClr val="FF0000"/>
                          </a:solidFill>
                        </a:rPr>
                        <a:t>8</a:t>
                      </a:r>
                      <a:endParaRPr lang="zh-CN" altLang="en-US" sz="1800" dirty="0">
                        <a:solidFill>
                          <a:srgbClr val="FF0000"/>
                        </a:solidFill>
                      </a:endParaRPr>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7</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4</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10</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5</a:t>
                      </a:r>
                      <a:endParaRPr lang="zh-CN" altLang="en-US" sz="1800" dirty="0"/>
                    </a:p>
                  </a:txBody>
                  <a:tcPr anchor="ctr">
                    <a:lnT w="12700" cmpd="sng">
                      <a:noFill/>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accent2"/>
                          </a:solidFill>
                        </a:rPr>
                        <a:t>2</a:t>
                      </a:r>
                      <a:endParaRPr lang="zh-CN" altLang="en-US" sz="1800" dirty="0">
                        <a:solidFill>
                          <a:schemeClr val="accent2"/>
                        </a:solidFill>
                      </a:endParaRPr>
                    </a:p>
                  </a:txBody>
                  <a:tcPr anchor="ctr">
                    <a:lnT w="12700" cmpd="sng">
                      <a:noFill/>
                    </a:lnT>
                    <a:lnB w="12700" cap="flat" cmpd="sng" algn="ctr">
                      <a:solidFill>
                        <a:schemeClr val="tx1"/>
                      </a:solidFill>
                      <a:prstDash val="solid"/>
                      <a:round/>
                      <a:headEnd type="none" w="med" len="med"/>
                      <a:tailEnd type="none" w="med" len="med"/>
                    </a:lnB>
                  </a:tcPr>
                </a:tc>
              </a:tr>
              <a:tr h="440129">
                <a:tc>
                  <a:txBody>
                    <a:bodyPr/>
                    <a:lstStyle/>
                    <a:p>
                      <a:pPr algn="ctr"/>
                      <a:r>
                        <a:rPr lang="zh-CN" altLang="en-US" sz="1800" dirty="0" smtClean="0">
                          <a:solidFill>
                            <a:srgbClr val="FF0000"/>
                          </a:solidFill>
                        </a:rPr>
                        <a:t>列差额</a:t>
                      </a:r>
                      <a:endParaRPr lang="zh-CN" altLang="en-US" sz="18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1</a:t>
                      </a:r>
                      <a:endParaRPr lang="zh-CN" altLang="en-US" sz="18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accent2"/>
                          </a:solidFill>
                        </a:rPr>
                        <a:t>2</a:t>
                      </a:r>
                      <a:endParaRPr lang="zh-CN" altLang="en-US" sz="1800" dirty="0">
                        <a:solidFill>
                          <a:schemeClr val="accent2"/>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zh-CN" altLang="en-US" sz="1800" dirty="0"/>
                    </a:p>
                  </a:txBody>
                  <a:tcPr anchor="ctr">
                    <a:lnT w="12700" cap="flat" cmpd="sng" algn="ctr">
                      <a:solidFill>
                        <a:schemeClr val="tx1"/>
                      </a:solidFill>
                      <a:prstDash val="solid"/>
                      <a:round/>
                      <a:headEnd type="none" w="med" len="med"/>
                      <a:tailEnd type="none" w="med" len="med"/>
                    </a:lnT>
                  </a:tcPr>
                </a:tc>
              </a:tr>
            </a:tbl>
          </a:graphicData>
        </a:graphic>
      </p:graphicFrame>
      <p:grpSp>
        <p:nvGrpSpPr>
          <p:cNvPr id="5" name="组合 4"/>
          <p:cNvGrpSpPr/>
          <p:nvPr/>
        </p:nvGrpSpPr>
        <p:grpSpPr>
          <a:xfrm>
            <a:off x="169565" y="1886044"/>
            <a:ext cx="1067737" cy="675874"/>
            <a:chOff x="459785" y="3124627"/>
            <a:chExt cx="1442167" cy="675874"/>
          </a:xfrm>
        </p:grpSpPr>
        <p:cxnSp>
          <p:nvCxnSpPr>
            <p:cNvPr id="6" name="直接连接符 5"/>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944601" y="3124627"/>
              <a:ext cx="957351" cy="369332"/>
            </a:xfrm>
            <a:prstGeom prst="rect">
              <a:avLst/>
            </a:prstGeom>
            <a:noFill/>
          </p:spPr>
          <p:txBody>
            <a:bodyPr wrap="square" rtlCol="0">
              <a:spAutoFit/>
            </a:bodyPr>
            <a:lstStyle/>
            <a:p>
              <a:r>
                <a:rPr lang="zh-CN" altLang="en-US" dirty="0"/>
                <a:t>销地</a:t>
              </a:r>
            </a:p>
          </p:txBody>
        </p:sp>
        <p:sp>
          <p:nvSpPr>
            <p:cNvPr id="8" name="文本框 7"/>
            <p:cNvSpPr txBox="1"/>
            <p:nvPr/>
          </p:nvSpPr>
          <p:spPr>
            <a:xfrm>
              <a:off x="459785" y="3431169"/>
              <a:ext cx="1102331" cy="369332"/>
            </a:xfrm>
            <a:prstGeom prst="rect">
              <a:avLst/>
            </a:prstGeom>
            <a:noFill/>
          </p:spPr>
          <p:txBody>
            <a:bodyPr wrap="square" rtlCol="0">
              <a:spAutoFit/>
            </a:bodyPr>
            <a:lstStyle/>
            <a:p>
              <a:r>
                <a:rPr lang="zh-CN" altLang="en-US" dirty="0" smtClean="0"/>
                <a:t>产地</a:t>
              </a:r>
              <a:endParaRPr lang="zh-CN" altLang="en-US" dirty="0"/>
            </a:p>
          </p:txBody>
        </p:sp>
      </p:grpSp>
      <p:graphicFrame>
        <p:nvGraphicFramePr>
          <p:cNvPr id="11" name="表格 10"/>
          <p:cNvGraphicFramePr>
            <a:graphicFrameLocks noGrp="1"/>
          </p:cNvGraphicFramePr>
          <p:nvPr>
            <p:extLst>
              <p:ext uri="{D42A27DB-BD31-4B8C-83A1-F6EECF244321}">
                <p14:modId xmlns:p14="http://schemas.microsoft.com/office/powerpoint/2010/main" val="1315307053"/>
              </p:ext>
            </p:extLst>
          </p:nvPr>
        </p:nvGraphicFramePr>
        <p:xfrm>
          <a:off x="4128988" y="1512367"/>
          <a:ext cx="3456000" cy="2520281"/>
        </p:xfrm>
        <a:graphic>
          <a:graphicData uri="http://schemas.openxmlformats.org/drawingml/2006/table">
            <a:tbl>
              <a:tblPr firstRow="1" bandRow="1">
                <a:tableStyleId>{5940675A-B579-460E-94D1-54222C63F5DA}</a:tableStyleId>
              </a:tblPr>
              <a:tblGrid>
                <a:gridCol w="967675"/>
                <a:gridCol w="497665"/>
                <a:gridCol w="497665"/>
                <a:gridCol w="497665"/>
                <a:gridCol w="497665"/>
                <a:gridCol w="497665"/>
              </a:tblGrid>
              <a:tr h="373375">
                <a:tc gridSpan="6">
                  <a:txBody>
                    <a:bodyPr/>
                    <a:lstStyle/>
                    <a:p>
                      <a:pPr algn="ctr"/>
                      <a:r>
                        <a:rPr lang="zh-CN" altLang="en-US" sz="1800" dirty="0" smtClean="0"/>
                        <a:t>表</a:t>
                      </a:r>
                      <a:r>
                        <a:rPr lang="en-US" altLang="zh-CN" sz="1800" dirty="0" smtClean="0"/>
                        <a:t>2−2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0" name="组合 11"/>
          <p:cNvGrpSpPr/>
          <p:nvPr/>
        </p:nvGrpSpPr>
        <p:grpSpPr>
          <a:xfrm>
            <a:off x="4123744" y="1881618"/>
            <a:ext cx="1083000" cy="700189"/>
            <a:chOff x="456985" y="3133137"/>
            <a:chExt cx="1258716" cy="618636"/>
          </a:xfrm>
        </p:grpSpPr>
        <p:cxnSp>
          <p:nvCxnSpPr>
            <p:cNvPr id="13" name="直接连接符 12"/>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878789" y="3133137"/>
              <a:ext cx="836912" cy="326315"/>
            </a:xfrm>
            <a:prstGeom prst="rect">
              <a:avLst/>
            </a:prstGeom>
            <a:noFill/>
          </p:spPr>
          <p:txBody>
            <a:bodyPr wrap="square" rtlCol="0">
              <a:spAutoFit/>
            </a:bodyPr>
            <a:lstStyle/>
            <a:p>
              <a:r>
                <a:rPr lang="zh-CN" altLang="en-US" dirty="0"/>
                <a:t>销地</a:t>
              </a:r>
            </a:p>
          </p:txBody>
        </p:sp>
        <p:sp>
          <p:nvSpPr>
            <p:cNvPr id="15" name="文本框 14"/>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16" name="文本框 15"/>
          <p:cNvSpPr txBox="1"/>
          <p:nvPr/>
        </p:nvSpPr>
        <p:spPr>
          <a:xfrm>
            <a:off x="5707920" y="3310655"/>
            <a:ext cx="263785" cy="369332"/>
          </a:xfrm>
          <a:prstGeom prst="rect">
            <a:avLst/>
          </a:prstGeom>
          <a:noFill/>
        </p:spPr>
        <p:txBody>
          <a:bodyPr wrap="square" rtlCol="0">
            <a:spAutoFit/>
          </a:bodyPr>
          <a:lstStyle/>
          <a:p>
            <a:r>
              <a:rPr lang="en-US" altLang="zh-CN" dirty="0" smtClean="0">
                <a:solidFill>
                  <a:schemeClr val="accent2"/>
                </a:solidFill>
              </a:rPr>
              <a:t>6</a:t>
            </a:r>
            <a:endParaRPr lang="zh-CN" altLang="en-US" dirty="0" smtClean="0">
              <a:solidFill>
                <a:schemeClr val="accent2"/>
              </a:solidFill>
            </a:endParaRPr>
          </a:p>
        </p:txBody>
      </p:sp>
      <p:cxnSp>
        <p:nvCxnSpPr>
          <p:cNvPr id="17" name="直接连接符 16"/>
          <p:cNvCxnSpPr/>
          <p:nvPr/>
        </p:nvCxnSpPr>
        <p:spPr>
          <a:xfrm>
            <a:off x="1891496" y="1878585"/>
            <a:ext cx="0" cy="2265372"/>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681290" y="3310655"/>
            <a:ext cx="263785" cy="369332"/>
          </a:xfrm>
          <a:prstGeom prst="rect">
            <a:avLst/>
          </a:prstGeom>
          <a:noFill/>
        </p:spPr>
        <p:txBody>
          <a:bodyPr wrap="square" rtlCol="0">
            <a:spAutoFit/>
          </a:bodyPr>
          <a:lstStyle/>
          <a:p>
            <a:r>
              <a:rPr lang="en-US" altLang="zh-CN" dirty="0" smtClean="0">
                <a:solidFill>
                  <a:schemeClr val="accent2"/>
                </a:solidFill>
              </a:rPr>
              <a:t>3</a:t>
            </a:r>
            <a:endParaRPr lang="zh-CN" altLang="en-US" dirty="0" smtClean="0">
              <a:solidFill>
                <a:schemeClr val="accent2"/>
              </a:solidFill>
            </a:endParaRPr>
          </a:p>
        </p:txBody>
      </p:sp>
      <p:cxnSp>
        <p:nvCxnSpPr>
          <p:cNvPr id="20" name="直接连接符 19"/>
          <p:cNvCxnSpPr/>
          <p:nvPr/>
        </p:nvCxnSpPr>
        <p:spPr>
          <a:xfrm flipH="1">
            <a:off x="168548" y="2736503"/>
            <a:ext cx="3816424" cy="0"/>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206744" y="2943235"/>
            <a:ext cx="263785" cy="369332"/>
          </a:xfrm>
          <a:prstGeom prst="rect">
            <a:avLst/>
          </a:prstGeom>
          <a:noFill/>
        </p:spPr>
        <p:txBody>
          <a:bodyPr wrap="square" rtlCol="0">
            <a:spAutoFit/>
          </a:bodyPr>
          <a:lstStyle/>
          <a:p>
            <a:r>
              <a:rPr lang="en-US" altLang="zh-CN" dirty="0" smtClean="0">
                <a:solidFill>
                  <a:schemeClr val="accent2"/>
                </a:solidFill>
              </a:rPr>
              <a:t>3</a:t>
            </a:r>
            <a:endParaRPr lang="zh-CN" altLang="en-US" dirty="0" smtClean="0">
              <a:solidFill>
                <a:schemeClr val="accent2"/>
              </a:solidFill>
            </a:endParaRPr>
          </a:p>
        </p:txBody>
      </p:sp>
      <p:cxnSp>
        <p:nvCxnSpPr>
          <p:cNvPr id="27" name="直接连接符 26"/>
          <p:cNvCxnSpPr/>
          <p:nvPr/>
        </p:nvCxnSpPr>
        <p:spPr>
          <a:xfrm>
            <a:off x="1357002" y="1886044"/>
            <a:ext cx="0" cy="2265372"/>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196696" y="2547390"/>
            <a:ext cx="263785" cy="369332"/>
          </a:xfrm>
          <a:prstGeom prst="rect">
            <a:avLst/>
          </a:prstGeom>
          <a:noFill/>
        </p:spPr>
        <p:txBody>
          <a:bodyPr wrap="square" rtlCol="0">
            <a:spAutoFit/>
          </a:bodyPr>
          <a:lstStyle/>
          <a:p>
            <a:r>
              <a:rPr lang="en-US" altLang="zh-CN" dirty="0" smtClean="0">
                <a:solidFill>
                  <a:schemeClr val="accent2"/>
                </a:solidFill>
              </a:rPr>
              <a:t>5</a:t>
            </a:r>
            <a:endParaRPr lang="zh-CN" altLang="en-US" dirty="0" smtClean="0">
              <a:solidFill>
                <a:schemeClr val="accent2"/>
              </a:solidFill>
            </a:endParaRPr>
          </a:p>
        </p:txBody>
      </p:sp>
      <p:cxnSp>
        <p:nvCxnSpPr>
          <p:cNvPr id="29" name="直接连接符 28"/>
          <p:cNvCxnSpPr/>
          <p:nvPr/>
        </p:nvCxnSpPr>
        <p:spPr>
          <a:xfrm>
            <a:off x="2425990" y="1886044"/>
            <a:ext cx="0" cy="2265372"/>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681290" y="2559785"/>
            <a:ext cx="263785" cy="369332"/>
          </a:xfrm>
          <a:prstGeom prst="rect">
            <a:avLst/>
          </a:prstGeom>
          <a:noFill/>
        </p:spPr>
        <p:txBody>
          <a:bodyPr wrap="square" rtlCol="0">
            <a:spAutoFit/>
          </a:bodyPr>
          <a:lstStyle/>
          <a:p>
            <a:r>
              <a:rPr lang="en-US" altLang="zh-CN" dirty="0" smtClean="0">
                <a:solidFill>
                  <a:schemeClr val="accent2"/>
                </a:solidFill>
              </a:rPr>
              <a:t>2</a:t>
            </a:r>
            <a:endParaRPr lang="zh-CN" altLang="en-US" dirty="0" smtClean="0">
              <a:solidFill>
                <a:schemeClr val="accent2"/>
              </a:solidFill>
            </a:endParaRPr>
          </a:p>
        </p:txBody>
      </p:sp>
      <p:sp>
        <p:nvSpPr>
          <p:cNvPr id="32" name="文本框 31"/>
          <p:cNvSpPr txBox="1"/>
          <p:nvPr/>
        </p:nvSpPr>
        <p:spPr>
          <a:xfrm>
            <a:off x="6675831" y="2922677"/>
            <a:ext cx="263785" cy="369332"/>
          </a:xfrm>
          <a:prstGeom prst="rect">
            <a:avLst/>
          </a:prstGeom>
          <a:noFill/>
        </p:spPr>
        <p:txBody>
          <a:bodyPr wrap="square" rtlCol="0">
            <a:spAutoFit/>
          </a:bodyPr>
          <a:lstStyle/>
          <a:p>
            <a:r>
              <a:rPr lang="en-US" altLang="zh-CN" dirty="0" smtClean="0">
                <a:solidFill>
                  <a:srgbClr val="FF0000"/>
                </a:solidFill>
              </a:rPr>
              <a:t>1</a:t>
            </a:r>
            <a:endParaRPr lang="zh-CN" altLang="en-US" dirty="0" smtClean="0">
              <a:solidFill>
                <a:srgbClr val="FF0000"/>
              </a:solidFill>
            </a:endParaRPr>
          </a:p>
        </p:txBody>
      </p:sp>
      <p:sp>
        <p:nvSpPr>
          <p:cNvPr id="9" name="矩形 8"/>
          <p:cNvSpPr/>
          <p:nvPr/>
        </p:nvSpPr>
        <p:spPr>
          <a:xfrm>
            <a:off x="641602" y="4481121"/>
            <a:ext cx="6339523" cy="424732"/>
          </a:xfrm>
          <a:prstGeom prst="rect">
            <a:avLst/>
          </a:prstGeom>
        </p:spPr>
        <p:txBody>
          <a:bodyPr wrap="square">
            <a:spAutoFit/>
          </a:bodyPr>
          <a:lstStyle/>
          <a:p>
            <a:pPr algn="just">
              <a:lnSpc>
                <a:spcPct val="120000"/>
              </a:lnSpc>
            </a:pPr>
            <a:r>
              <a:rPr lang="zh-CN" altLang="en-US" dirty="0">
                <a:ea typeface="微软雅黑" panose="020B0503020204020204" pitchFamily="34" charset="-122"/>
              </a:rPr>
              <a:t>总运费 </a:t>
            </a:r>
            <a:r>
              <a:rPr lang="en-US" altLang="zh-CN" dirty="0">
                <a:ea typeface="微软雅黑" panose="020B0503020204020204" pitchFamily="34" charset="-122"/>
              </a:rPr>
              <a:t>= </a:t>
            </a:r>
            <a:r>
              <a:rPr lang="en-US" altLang="zh-CN" dirty="0" smtClean="0">
                <a:ea typeface="微软雅黑" panose="020B0503020204020204" pitchFamily="34" charset="-122"/>
              </a:rPr>
              <a:t>5×3+2×10+3×1+1×8+6×4+3×5 </a:t>
            </a:r>
            <a:r>
              <a:rPr lang="en-US" altLang="zh-CN" dirty="0">
                <a:ea typeface="微软雅黑" panose="020B0503020204020204" pitchFamily="34" charset="-122"/>
              </a:rPr>
              <a:t>= </a:t>
            </a:r>
            <a:r>
              <a:rPr lang="en-US" altLang="zh-CN" dirty="0" smtClean="0">
                <a:ea typeface="微软雅黑" panose="020B0503020204020204" pitchFamily="34" charset="-122"/>
              </a:rPr>
              <a:t>85</a:t>
            </a:r>
            <a:endParaRPr lang="en-US" altLang="zh-CN" dirty="0">
              <a:ea typeface="微软雅黑" panose="020B0503020204020204" pitchFamily="34" charset="-122"/>
            </a:endParaRPr>
          </a:p>
        </p:txBody>
      </p:sp>
      <p:cxnSp>
        <p:nvCxnSpPr>
          <p:cNvPr id="33" name="直接连接符 32"/>
          <p:cNvCxnSpPr/>
          <p:nvPr/>
        </p:nvCxnSpPr>
        <p:spPr>
          <a:xfrm flipH="1">
            <a:off x="168548" y="3456583"/>
            <a:ext cx="3816424" cy="0"/>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68548" y="3096543"/>
            <a:ext cx="3816424" cy="1938"/>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976860" y="1944415"/>
            <a:ext cx="0" cy="21602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41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找出初始基可行解</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27</a:t>
            </a:fld>
            <a:endParaRPr lang="zh-CN" altLang="en-US"/>
          </a:p>
        </p:txBody>
      </p:sp>
      <p:sp>
        <p:nvSpPr>
          <p:cNvPr id="4" name="矩形 3"/>
          <p:cNvSpPr/>
          <p:nvPr/>
        </p:nvSpPr>
        <p:spPr>
          <a:xfrm>
            <a:off x="600596" y="4346528"/>
            <a:ext cx="6105845" cy="923330"/>
          </a:xfrm>
          <a:prstGeom prst="rect">
            <a:avLst/>
          </a:prstGeom>
        </p:spPr>
        <p:txBody>
          <a:bodyPr wrap="square">
            <a:spAutoFit/>
          </a:bodyPr>
          <a:lstStyle/>
          <a:p>
            <a:pPr algn="just"/>
            <a:r>
              <a:rPr lang="zh-CN" altLang="en-US" dirty="0">
                <a:solidFill>
                  <a:schemeClr val="accent2"/>
                </a:solidFill>
                <a:latin typeface="微软雅黑" panose="020B0503020204020204" pitchFamily="34" charset="-122"/>
                <a:ea typeface="微软雅黑" panose="020B0503020204020204" pitchFamily="34" charset="-122"/>
              </a:rPr>
              <a:t>伏格尔法同最小元素法除在确定供求关系的原则上不同外，其余步骤相同。</a:t>
            </a:r>
            <a:r>
              <a:rPr lang="zh-CN" altLang="en-US" dirty="0">
                <a:latin typeface="微软雅黑" panose="020B0503020204020204" pitchFamily="34" charset="-122"/>
                <a:ea typeface="微软雅黑" panose="020B0503020204020204" pitchFamily="34" charset="-122"/>
              </a:rPr>
              <a:t>伏格尔法给出的初始解比用最小元素法给出的初始解</a:t>
            </a:r>
            <a:r>
              <a:rPr lang="zh-CN" altLang="en-US" dirty="0">
                <a:solidFill>
                  <a:schemeClr val="accent2"/>
                </a:solidFill>
                <a:latin typeface="微软雅黑" panose="020B0503020204020204" pitchFamily="34" charset="-122"/>
                <a:ea typeface="微软雅黑" panose="020B0503020204020204" pitchFamily="34" charset="-122"/>
              </a:rPr>
              <a:t>更接近最优解</a:t>
            </a:r>
            <a:r>
              <a:rPr lang="zh-CN" altLang="en-US" dirty="0">
                <a:latin typeface="微软雅黑" panose="020B0503020204020204" pitchFamily="34" charset="-122"/>
                <a:ea typeface="微软雅黑" panose="020B0503020204020204" pitchFamily="34" charset="-122"/>
              </a:rPr>
              <a:t>。</a:t>
            </a:r>
          </a:p>
        </p:txBody>
      </p:sp>
      <p:graphicFrame>
        <p:nvGraphicFramePr>
          <p:cNvPr id="15" name="表格 14"/>
          <p:cNvGraphicFramePr>
            <a:graphicFrameLocks noGrp="1"/>
          </p:cNvGraphicFramePr>
          <p:nvPr>
            <p:extLst>
              <p:ext uri="{D42A27DB-BD31-4B8C-83A1-F6EECF244321}">
                <p14:modId xmlns:p14="http://schemas.microsoft.com/office/powerpoint/2010/main" val="1819259048"/>
              </p:ext>
            </p:extLst>
          </p:nvPr>
        </p:nvGraphicFramePr>
        <p:xfrm>
          <a:off x="3992918" y="990192"/>
          <a:ext cx="3456000" cy="2520281"/>
        </p:xfrm>
        <a:graphic>
          <a:graphicData uri="http://schemas.openxmlformats.org/drawingml/2006/table">
            <a:tbl>
              <a:tblPr firstRow="1" bandRow="1">
                <a:tableStyleId>{5940675A-B579-460E-94D1-54222C63F5DA}</a:tableStyleId>
              </a:tblPr>
              <a:tblGrid>
                <a:gridCol w="967675"/>
                <a:gridCol w="497665"/>
                <a:gridCol w="497665"/>
                <a:gridCol w="497665"/>
                <a:gridCol w="497665"/>
                <a:gridCol w="497665"/>
              </a:tblGrid>
              <a:tr h="373375">
                <a:tc gridSpan="6">
                  <a:txBody>
                    <a:bodyPr/>
                    <a:lstStyle/>
                    <a:p>
                      <a:pPr algn="ctr"/>
                      <a:r>
                        <a:rPr lang="zh-CN" altLang="en-US" sz="1800" dirty="0" smtClean="0"/>
                        <a:t>表</a:t>
                      </a:r>
                      <a:r>
                        <a:rPr lang="en-US" altLang="zh-CN" sz="1800" dirty="0" smtClean="0"/>
                        <a:t>2−2 </a:t>
                      </a:r>
                      <a:r>
                        <a:rPr lang="zh-CN" altLang="en-US" sz="1800" dirty="0" smtClean="0">
                          <a:solidFill>
                            <a:schemeClr val="tx1"/>
                          </a:solidFill>
                        </a:rPr>
                        <a:t>产销平衡表（伏格尔法）</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5</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2</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1</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6</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组合 15"/>
          <p:cNvGrpSpPr/>
          <p:nvPr/>
        </p:nvGrpSpPr>
        <p:grpSpPr>
          <a:xfrm>
            <a:off x="3987674" y="1359443"/>
            <a:ext cx="1083000" cy="700189"/>
            <a:chOff x="456985" y="3133137"/>
            <a:chExt cx="1258716" cy="618636"/>
          </a:xfrm>
        </p:grpSpPr>
        <p:cxnSp>
          <p:nvCxnSpPr>
            <p:cNvPr id="17" name="直接连接符 16"/>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878789" y="3133137"/>
              <a:ext cx="836912" cy="326315"/>
            </a:xfrm>
            <a:prstGeom prst="rect">
              <a:avLst/>
            </a:prstGeom>
            <a:noFill/>
          </p:spPr>
          <p:txBody>
            <a:bodyPr wrap="square" rtlCol="0">
              <a:spAutoFit/>
            </a:bodyPr>
            <a:lstStyle/>
            <a:p>
              <a:r>
                <a:rPr lang="zh-CN" altLang="en-US" dirty="0"/>
                <a:t>销地</a:t>
              </a:r>
            </a:p>
          </p:txBody>
        </p:sp>
        <p:sp>
          <p:nvSpPr>
            <p:cNvPr id="19" name="文本框 18"/>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graphicFrame>
        <p:nvGraphicFramePr>
          <p:cNvPr id="20" name="表格 19"/>
          <p:cNvGraphicFramePr>
            <a:graphicFrameLocks noGrp="1"/>
          </p:cNvGraphicFramePr>
          <p:nvPr>
            <p:extLst>
              <p:ext uri="{D42A27DB-BD31-4B8C-83A1-F6EECF244321}">
                <p14:modId xmlns:p14="http://schemas.microsoft.com/office/powerpoint/2010/main" val="233804259"/>
              </p:ext>
            </p:extLst>
          </p:nvPr>
        </p:nvGraphicFramePr>
        <p:xfrm>
          <a:off x="315378" y="990192"/>
          <a:ext cx="3456000" cy="2520281"/>
        </p:xfrm>
        <a:graphic>
          <a:graphicData uri="http://schemas.openxmlformats.org/drawingml/2006/table">
            <a:tbl>
              <a:tblPr firstRow="1" bandRow="1">
                <a:tableStyleId>{5940675A-B579-460E-94D1-54222C63F5DA}</a:tableStyleId>
              </a:tblPr>
              <a:tblGrid>
                <a:gridCol w="967675"/>
                <a:gridCol w="497665"/>
                <a:gridCol w="497665"/>
                <a:gridCol w="497665"/>
                <a:gridCol w="497665"/>
                <a:gridCol w="497665"/>
              </a:tblGrid>
              <a:tr h="373375">
                <a:tc gridSpan="6">
                  <a:txBody>
                    <a:bodyPr/>
                    <a:lstStyle/>
                    <a:p>
                      <a:pPr algn="ctr"/>
                      <a:r>
                        <a:rPr lang="zh-CN" altLang="en-US" sz="1800" dirty="0" smtClean="0"/>
                        <a:t>表</a:t>
                      </a:r>
                      <a:r>
                        <a:rPr lang="en-US" altLang="zh-CN" sz="1800" dirty="0" smtClean="0"/>
                        <a:t>1−2 </a:t>
                      </a:r>
                      <a:r>
                        <a:rPr lang="zh-CN" altLang="en-US" sz="1800" dirty="0" smtClean="0">
                          <a:solidFill>
                            <a:schemeClr val="tx1"/>
                          </a:solidFill>
                        </a:rPr>
                        <a:t>产销平衡表（最小元素法）</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4</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1</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6</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1" name="组合 20"/>
          <p:cNvGrpSpPr/>
          <p:nvPr/>
        </p:nvGrpSpPr>
        <p:grpSpPr>
          <a:xfrm>
            <a:off x="310134" y="1359443"/>
            <a:ext cx="1083000" cy="700189"/>
            <a:chOff x="456985" y="3133137"/>
            <a:chExt cx="1258716" cy="618636"/>
          </a:xfrm>
        </p:grpSpPr>
        <p:cxnSp>
          <p:nvCxnSpPr>
            <p:cNvPr id="22" name="直接连接符 21"/>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878789" y="3133137"/>
              <a:ext cx="836912" cy="326315"/>
            </a:xfrm>
            <a:prstGeom prst="rect">
              <a:avLst/>
            </a:prstGeom>
            <a:noFill/>
          </p:spPr>
          <p:txBody>
            <a:bodyPr wrap="square" rtlCol="0">
              <a:spAutoFit/>
            </a:bodyPr>
            <a:lstStyle/>
            <a:p>
              <a:r>
                <a:rPr lang="zh-CN" altLang="en-US" dirty="0"/>
                <a:t>销地</a:t>
              </a:r>
            </a:p>
          </p:txBody>
        </p:sp>
        <p:sp>
          <p:nvSpPr>
            <p:cNvPr id="24" name="文本框 23"/>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25" name="矩形 24"/>
          <p:cNvSpPr/>
          <p:nvPr/>
        </p:nvSpPr>
        <p:spPr>
          <a:xfrm>
            <a:off x="1464693" y="3535907"/>
            <a:ext cx="6120680" cy="424732"/>
          </a:xfrm>
          <a:prstGeom prst="rect">
            <a:avLst/>
          </a:prstGeom>
        </p:spPr>
        <p:txBody>
          <a:bodyPr wrap="square">
            <a:spAutoFit/>
          </a:bodyPr>
          <a:lstStyle/>
          <a:p>
            <a:pPr algn="just">
              <a:lnSpc>
                <a:spcPct val="120000"/>
              </a:lnSpc>
            </a:pPr>
            <a:r>
              <a:rPr lang="zh-CN" altLang="en-US" dirty="0">
                <a:ea typeface="微软雅黑" panose="020B0503020204020204" pitchFamily="34" charset="-122"/>
              </a:rPr>
              <a:t>总运费 </a:t>
            </a:r>
            <a:r>
              <a:rPr lang="en-US" altLang="zh-CN" dirty="0">
                <a:ea typeface="微软雅黑" panose="020B0503020204020204" pitchFamily="34" charset="-122"/>
              </a:rPr>
              <a:t>= </a:t>
            </a:r>
            <a:r>
              <a:rPr lang="en-US" altLang="zh-CN" dirty="0" smtClean="0">
                <a:ea typeface="微软雅黑" panose="020B0503020204020204" pitchFamily="34" charset="-122"/>
              </a:rPr>
              <a:t>86                                             </a:t>
            </a:r>
            <a:r>
              <a:rPr lang="zh-CN" altLang="en-US" dirty="0" smtClean="0">
                <a:ea typeface="微软雅黑" panose="020B0503020204020204" pitchFamily="34" charset="-122"/>
              </a:rPr>
              <a:t>总</a:t>
            </a:r>
            <a:r>
              <a:rPr lang="zh-CN" altLang="en-US" dirty="0">
                <a:ea typeface="微软雅黑" panose="020B0503020204020204" pitchFamily="34" charset="-122"/>
              </a:rPr>
              <a:t>运费 </a:t>
            </a:r>
            <a:r>
              <a:rPr lang="en-US" altLang="zh-CN" dirty="0" smtClean="0">
                <a:ea typeface="微软雅黑" panose="020B0503020204020204" pitchFamily="34" charset="-122"/>
              </a:rPr>
              <a:t>= 85</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288478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最优解的判别</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28</a:t>
            </a:fld>
            <a:endParaRPr lang="zh-CN" altLang="en-US"/>
          </a:p>
        </p:txBody>
      </p:sp>
      <p:sp>
        <p:nvSpPr>
          <p:cNvPr id="5" name="矩形 4"/>
          <p:cNvSpPr/>
          <p:nvPr/>
        </p:nvSpPr>
        <p:spPr>
          <a:xfrm>
            <a:off x="384572" y="1080319"/>
            <a:ext cx="7056783" cy="92333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因运输问题的目标函数是要求实现总运费的最小化，故当所有的空格（非基变量）的检验数非负时，则为最优解</a:t>
            </a:r>
            <a:r>
              <a:rPr lang="zh-CN" altLang="en-US" dirty="0" smtClean="0">
                <a:latin typeface="微软雅黑" panose="020B0503020204020204" pitchFamily="34" charset="-122"/>
                <a:ea typeface="微软雅黑" panose="020B0503020204020204" pitchFamily="34" charset="-122"/>
              </a:rPr>
              <a:t>。</a:t>
            </a:r>
            <a:endParaRPr lang="zh-CN" altLang="en-US" dirty="0"/>
          </a:p>
        </p:txBody>
      </p:sp>
      <p:sp>
        <p:nvSpPr>
          <p:cNvPr id="6" name="任意多边形 5"/>
          <p:cNvSpPr/>
          <p:nvPr/>
        </p:nvSpPr>
        <p:spPr>
          <a:xfrm>
            <a:off x="672604" y="2736503"/>
            <a:ext cx="2649462"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smtClean="0">
                <a:solidFill>
                  <a:schemeClr val="bg1"/>
                </a:solidFill>
                <a:latin typeface="微软雅黑" pitchFamily="34" charset="-122"/>
                <a:ea typeface="微软雅黑" pitchFamily="34" charset="-122"/>
              </a:rPr>
              <a:t>闭回路法</a:t>
            </a:r>
            <a:endParaRPr lang="zh-CN" altLang="en-US" sz="2000" dirty="0">
              <a:solidFill>
                <a:schemeClr val="bg1"/>
              </a:solidFill>
              <a:latin typeface="微软雅黑" pitchFamily="34" charset="-122"/>
              <a:ea typeface="微软雅黑" pitchFamily="34" charset="-122"/>
            </a:endParaRPr>
          </a:p>
        </p:txBody>
      </p:sp>
      <p:sp>
        <p:nvSpPr>
          <p:cNvPr id="7" name="任意多边形 6"/>
          <p:cNvSpPr/>
          <p:nvPr/>
        </p:nvSpPr>
        <p:spPr>
          <a:xfrm>
            <a:off x="3928375" y="2736503"/>
            <a:ext cx="2649462"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smtClean="0">
                <a:solidFill>
                  <a:schemeClr val="bg1"/>
                </a:solidFill>
                <a:latin typeface="微软雅黑" pitchFamily="34" charset="-122"/>
                <a:ea typeface="微软雅黑" pitchFamily="34" charset="-122"/>
              </a:rPr>
              <a:t>位势法</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49579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闭回路法</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29</a:t>
            </a:fld>
            <a:endParaRPr lang="zh-CN" altLang="en-US"/>
          </a:p>
        </p:txBody>
      </p:sp>
      <p:sp>
        <p:nvSpPr>
          <p:cNvPr id="4" name="矩形 3"/>
          <p:cNvSpPr/>
          <p:nvPr/>
        </p:nvSpPr>
        <p:spPr>
          <a:xfrm>
            <a:off x="384572" y="1008311"/>
            <a:ext cx="6624735" cy="1754326"/>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在给出调运方案的计算表上，从每一</a:t>
            </a:r>
            <a:r>
              <a:rPr lang="zh-CN" altLang="en-US" dirty="0">
                <a:solidFill>
                  <a:schemeClr val="accent2"/>
                </a:solidFill>
                <a:latin typeface="微软雅黑" panose="020B0503020204020204" pitchFamily="34" charset="-122"/>
                <a:ea typeface="微软雅黑" panose="020B0503020204020204" pitchFamily="34" charset="-122"/>
              </a:rPr>
              <a:t>空格出发</a:t>
            </a:r>
            <a:r>
              <a:rPr lang="zh-CN" altLang="en-US" dirty="0">
                <a:latin typeface="微软雅黑" panose="020B0503020204020204" pitchFamily="34" charset="-122"/>
                <a:ea typeface="微软雅黑" panose="020B0503020204020204" pitchFamily="34" charset="-122"/>
              </a:rPr>
              <a:t>找一条闭合回路。它是以某空格为起点，用水平或垂直线向前划，当</a:t>
            </a:r>
            <a:r>
              <a:rPr lang="zh-CN" altLang="en-US" dirty="0">
                <a:solidFill>
                  <a:schemeClr val="accent2"/>
                </a:solidFill>
                <a:latin typeface="微软雅黑" panose="020B0503020204020204" pitchFamily="34" charset="-122"/>
                <a:ea typeface="微软雅黑" panose="020B0503020204020204" pitchFamily="34" charset="-122"/>
              </a:rPr>
              <a:t>碰到一数字格时可以转</a:t>
            </a:r>
            <a:r>
              <a:rPr lang="en-US" altLang="zh-CN" dirty="0">
                <a:solidFill>
                  <a:schemeClr val="accent2"/>
                </a:solidFill>
                <a:ea typeface="黑体" panose="02010609060101010101" pitchFamily="49" charset="-122"/>
              </a:rPr>
              <a:t>90</a:t>
            </a:r>
            <a:r>
              <a:rPr lang="zh-CN" altLang="en-US" dirty="0">
                <a:solidFill>
                  <a:schemeClr val="accent2"/>
                </a:solidFill>
                <a:latin typeface="微软雅黑" panose="020B0503020204020204" pitchFamily="34" charset="-122"/>
                <a:ea typeface="微软雅黑" panose="020B0503020204020204" pitchFamily="34" charset="-122"/>
              </a:rPr>
              <a:t>度（也可不转）</a:t>
            </a:r>
            <a:r>
              <a:rPr lang="zh-CN" altLang="en-US" dirty="0">
                <a:latin typeface="微软雅黑" panose="020B0503020204020204" pitchFamily="34" charset="-122"/>
                <a:ea typeface="微软雅黑" panose="020B0503020204020204" pitchFamily="34" charset="-122"/>
              </a:rPr>
              <a:t>， 继续前进，直到回到起始空格为止。闭回路如下图的（</a:t>
            </a:r>
            <a:r>
              <a:rPr lang="en-US" altLang="zh-CN" dirty="0">
                <a:ea typeface="黑体" panose="02010609060101010101" pitchFamily="49" charset="-122"/>
              </a:rPr>
              <a:t>a</a:t>
            </a:r>
            <a:r>
              <a:rPr lang="zh-CN" altLang="en-US" dirty="0">
                <a:latin typeface="微软雅黑" panose="020B0503020204020204" pitchFamily="34" charset="-122"/>
                <a:ea typeface="微软雅黑" panose="020B0503020204020204" pitchFamily="34" charset="-122"/>
              </a:rPr>
              <a:t>），（</a:t>
            </a:r>
            <a:r>
              <a:rPr lang="en-US" altLang="zh-CN" dirty="0">
                <a:ea typeface="黑体" panose="02010609060101010101" pitchFamily="49" charset="-122"/>
              </a:rPr>
              <a:t>b</a:t>
            </a:r>
            <a:r>
              <a:rPr lang="zh-CN" altLang="en-US" dirty="0">
                <a:latin typeface="微软雅黑" panose="020B0503020204020204" pitchFamily="34" charset="-122"/>
                <a:ea typeface="微软雅黑" panose="020B0503020204020204" pitchFamily="34" charset="-122"/>
              </a:rPr>
              <a:t>）</a:t>
            </a:r>
            <a:r>
              <a:rPr lang="en-US" altLang="zh-CN" dirty="0">
                <a:ea typeface="黑体" panose="02010609060101010101" pitchFamily="49" charset="-122"/>
              </a:rPr>
              <a:t>,</a:t>
            </a:r>
            <a:r>
              <a:rPr lang="zh-CN" altLang="en-US" dirty="0">
                <a:latin typeface="微软雅黑" panose="020B0503020204020204" pitchFamily="34" charset="-122"/>
                <a:ea typeface="微软雅黑" panose="020B0503020204020204" pitchFamily="34" charset="-122"/>
              </a:rPr>
              <a:t>（</a:t>
            </a:r>
            <a:r>
              <a:rPr lang="en-US" altLang="zh-CN" dirty="0">
                <a:ea typeface="黑体" panose="02010609060101010101" pitchFamily="49" charset="-122"/>
              </a:rPr>
              <a:t>c</a:t>
            </a:r>
            <a:r>
              <a:rPr lang="zh-CN" altLang="en-US" dirty="0">
                <a:latin typeface="微软雅黑" panose="020B0503020204020204" pitchFamily="34" charset="-122"/>
                <a:ea typeface="微软雅黑" panose="020B0503020204020204" pitchFamily="34" charset="-122"/>
              </a:rPr>
              <a:t>）等所示</a:t>
            </a:r>
            <a:endParaRPr lang="zh-CN" altLang="en-US" dirty="0"/>
          </a:p>
        </p:txBody>
      </p:sp>
      <p:pic>
        <p:nvPicPr>
          <p:cNvPr id="5"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495" y="2901009"/>
            <a:ext cx="7381875"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27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816" y="216223"/>
            <a:ext cx="1390124" cy="646331"/>
          </a:xfrm>
          <a:prstGeom prst="rect">
            <a:avLst/>
          </a:prstGeom>
          <a:noFill/>
        </p:spPr>
        <p:txBody>
          <a:bodyPr wrap="none" rtlCol="0">
            <a:spAutoFit/>
          </a:bodyPr>
          <a:lstStyle/>
          <a:p>
            <a:r>
              <a:rPr lang="zh-CN" altLang="en-US" sz="3600" dirty="0" smtClean="0">
                <a:solidFill>
                  <a:schemeClr val="bg1"/>
                </a:solidFill>
                <a:effectLst>
                  <a:outerShdw blurRad="38100" dist="38100" dir="2700000" algn="tl">
                    <a:srgbClr val="000000">
                      <a:alpha val="43137"/>
                    </a:srgbClr>
                  </a:outerShdw>
                </a:effectLst>
                <a:latin typeface="+mn-ea"/>
              </a:rPr>
              <a:t>目  录</a:t>
            </a:r>
            <a:endParaRPr lang="zh-CN" altLang="en-US" sz="3600" dirty="0">
              <a:solidFill>
                <a:schemeClr val="bg1"/>
              </a:solidFill>
              <a:effectLst>
                <a:outerShdw blurRad="38100" dist="38100" dir="2700000" algn="tl">
                  <a:srgbClr val="000000">
                    <a:alpha val="43137"/>
                  </a:srgbClr>
                </a:outerShdw>
              </a:effectLst>
              <a:latin typeface="+mn-ea"/>
            </a:endParaRPr>
          </a:p>
        </p:txBody>
      </p:sp>
      <p:grpSp>
        <p:nvGrpSpPr>
          <p:cNvPr id="28" name="组合 27"/>
          <p:cNvGrpSpPr/>
          <p:nvPr/>
        </p:nvGrpSpPr>
        <p:grpSpPr>
          <a:xfrm>
            <a:off x="781344" y="1656383"/>
            <a:ext cx="4038213" cy="911313"/>
            <a:chOff x="1509713" y="1336105"/>
            <a:chExt cx="6086475" cy="606425"/>
          </a:xfrm>
        </p:grpSpPr>
        <p:sp>
          <p:nvSpPr>
            <p:cNvPr id="8" name="Rectangle 31"/>
            <p:cNvSpPr>
              <a:spLocks noChangeArrowheads="1"/>
            </p:cNvSpPr>
            <p:nvPr/>
          </p:nvSpPr>
          <p:spPr bwMode="auto">
            <a:xfrm>
              <a:off x="1509713" y="175679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华文细黑" pitchFamily="2" charset="-122"/>
              </a:endParaRPr>
            </a:p>
          </p:txBody>
        </p:sp>
        <p:sp>
          <p:nvSpPr>
            <p:cNvPr id="12" name="AutoShape 6"/>
            <p:cNvSpPr>
              <a:spLocks noChangeArrowheads="1"/>
            </p:cNvSpPr>
            <p:nvPr/>
          </p:nvSpPr>
          <p:spPr bwMode="auto">
            <a:xfrm>
              <a:off x="1547813" y="1336105"/>
              <a:ext cx="6048375" cy="533400"/>
            </a:xfrm>
            <a:prstGeom prst="roundRect">
              <a:avLst>
                <a:gd name="adj" fmla="val 16667"/>
              </a:avLst>
            </a:prstGeom>
            <a:gradFill rotWithShape="1">
              <a:gsLst>
                <a:gs pos="0">
                  <a:srgbClr val="FFFFFF"/>
                </a:gs>
                <a:gs pos="100000">
                  <a:srgbClr val="DDDDDD"/>
                </a:gs>
              </a:gsLst>
              <a:lin ang="5400000" scaled="1"/>
            </a:gradFill>
            <a:ln w="9525" algn="ctr">
              <a:solidFill>
                <a:schemeClr val="bg2"/>
              </a:solidFill>
              <a:round/>
              <a:headEnd/>
              <a:tailEnd/>
            </a:ln>
          </p:spPr>
          <p:txBody>
            <a:bodyPr wrap="none" anchor="ctr"/>
            <a:lstStyle/>
            <a:p>
              <a:endParaRPr lang="zh-CN" altLang="en-US">
                <a:ea typeface="华文细黑" pitchFamily="2" charset="-122"/>
              </a:endParaRPr>
            </a:p>
          </p:txBody>
        </p:sp>
        <p:sp>
          <p:nvSpPr>
            <p:cNvPr id="18" name="WordArt 20"/>
            <p:cNvSpPr>
              <a:spLocks noChangeArrowheads="1" noChangeShapeType="1" noTextEdit="1"/>
            </p:cNvSpPr>
            <p:nvPr/>
          </p:nvSpPr>
          <p:spPr bwMode="auto">
            <a:xfrm>
              <a:off x="2231269" y="1467576"/>
              <a:ext cx="308400" cy="251410"/>
            </a:xfrm>
            <a:prstGeom prst="rect">
              <a:avLst/>
            </a:prstGeom>
            <a:noFill/>
          </p:spPr>
          <p:txBody>
            <a:bodyPr wrap="none" fromWordArt="1">
              <a:prstTxWarp prst="textPlain">
                <a:avLst>
                  <a:gd name="adj" fmla="val 50000"/>
                </a:avLst>
              </a:prstTxWarp>
            </a:bodyPr>
            <a:lstStyle/>
            <a:p>
              <a:pPr algn="ctr"/>
              <a:r>
                <a:rPr lang="en-US" altLang="zh-CN" sz="3600" kern="10" dirty="0">
                  <a:ln w="3175">
                    <a:noFill/>
                    <a:round/>
                    <a:headEnd/>
                    <a:tailEnd/>
                  </a:ln>
                  <a:solidFill>
                    <a:srgbClr val="00AFF0"/>
                  </a:solidFill>
                  <a:latin typeface="黑体"/>
                  <a:ea typeface="黑体"/>
                </a:rPr>
                <a:t>1</a:t>
              </a:r>
              <a:endParaRPr lang="zh-CN" altLang="en-US" sz="3600" kern="10" dirty="0">
                <a:ln w="3175">
                  <a:noFill/>
                  <a:round/>
                  <a:headEnd/>
                  <a:tailEnd/>
                </a:ln>
                <a:solidFill>
                  <a:srgbClr val="00AFF0"/>
                </a:solidFill>
                <a:latin typeface="黑体"/>
                <a:ea typeface="黑体"/>
              </a:endParaRPr>
            </a:p>
          </p:txBody>
        </p:sp>
        <p:sp>
          <p:nvSpPr>
            <p:cNvPr id="23" name="AutoShape 25"/>
            <p:cNvSpPr>
              <a:spLocks noChangeArrowheads="1"/>
            </p:cNvSpPr>
            <p:nvPr/>
          </p:nvSpPr>
          <p:spPr bwMode="auto">
            <a:xfrm>
              <a:off x="1620838" y="1336105"/>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headEnd/>
                  <a:tailEnd/>
                </a14:hiddenLine>
              </a:ext>
            </a:extLst>
          </p:spPr>
          <p:txBody>
            <a:bodyPr wrap="none" lIns="144000" anchor="ctr"/>
            <a:lstStyle/>
            <a:p>
              <a:pPr lvl="1"/>
              <a:r>
                <a:rPr lang="zh-CN" altLang="en-US" dirty="0" smtClean="0">
                  <a:solidFill>
                    <a:schemeClr val="tx1">
                      <a:lumMod val="65000"/>
                      <a:lumOff val="35000"/>
                    </a:schemeClr>
                  </a:solidFill>
                  <a:latin typeface="微软雅黑" pitchFamily="34" charset="-122"/>
                  <a:ea typeface="微软雅黑" pitchFamily="34" charset="-122"/>
                </a:rPr>
                <a:t>      运输问题的数学模型</a:t>
              </a:r>
              <a:endParaRPr lang="en-US" altLang="zh-CN" dirty="0">
                <a:solidFill>
                  <a:schemeClr val="tx1">
                    <a:lumMod val="65000"/>
                    <a:lumOff val="35000"/>
                  </a:schemeClr>
                </a:solidFill>
                <a:latin typeface="微软雅黑" pitchFamily="34" charset="-122"/>
                <a:ea typeface="微软雅黑" pitchFamily="34" charset="-122"/>
              </a:endParaRPr>
            </a:p>
          </p:txBody>
        </p:sp>
      </p:grpSp>
      <p:grpSp>
        <p:nvGrpSpPr>
          <p:cNvPr id="29" name="组合 28"/>
          <p:cNvGrpSpPr/>
          <p:nvPr/>
        </p:nvGrpSpPr>
        <p:grpSpPr>
          <a:xfrm>
            <a:off x="778439" y="2757364"/>
            <a:ext cx="4038213" cy="911313"/>
            <a:chOff x="1509713" y="2128267"/>
            <a:chExt cx="6086475" cy="606425"/>
          </a:xfrm>
        </p:grpSpPr>
        <p:sp>
          <p:nvSpPr>
            <p:cNvPr id="9" name="Rectangle 32"/>
            <p:cNvSpPr>
              <a:spLocks noChangeArrowheads="1"/>
            </p:cNvSpPr>
            <p:nvPr/>
          </p:nvSpPr>
          <p:spPr bwMode="auto">
            <a:xfrm>
              <a:off x="1509713" y="254895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华文细黑" pitchFamily="2" charset="-122"/>
              </a:endParaRPr>
            </a:p>
          </p:txBody>
        </p:sp>
        <p:sp>
          <p:nvSpPr>
            <p:cNvPr id="13" name="AutoShape 9"/>
            <p:cNvSpPr>
              <a:spLocks noChangeArrowheads="1"/>
            </p:cNvSpPr>
            <p:nvPr/>
          </p:nvSpPr>
          <p:spPr bwMode="auto">
            <a:xfrm>
              <a:off x="1547813" y="2128267"/>
              <a:ext cx="6048375" cy="533400"/>
            </a:xfrm>
            <a:prstGeom prst="roundRect">
              <a:avLst>
                <a:gd name="adj" fmla="val 16667"/>
              </a:avLst>
            </a:prstGeom>
            <a:gradFill rotWithShape="1">
              <a:gsLst>
                <a:gs pos="0">
                  <a:srgbClr val="FFFFFF"/>
                </a:gs>
                <a:gs pos="100000">
                  <a:srgbClr val="DDDDDD"/>
                </a:gs>
              </a:gsLst>
              <a:lin ang="5400000" scaled="1"/>
            </a:gradFill>
            <a:ln w="9525" algn="ctr">
              <a:solidFill>
                <a:schemeClr val="bg2"/>
              </a:solidFill>
              <a:round/>
              <a:headEnd/>
              <a:tailEnd/>
            </a:ln>
            <a:extLst/>
          </p:spPr>
          <p:txBody>
            <a:bodyPr wrap="none" anchor="ctr"/>
            <a:lstStyle/>
            <a:p>
              <a:endParaRPr lang="zh-CN" altLang="en-US">
                <a:ea typeface="华文细黑" pitchFamily="2" charset="-122"/>
              </a:endParaRPr>
            </a:p>
          </p:txBody>
        </p:sp>
        <p:sp>
          <p:nvSpPr>
            <p:cNvPr id="19" name="WordArt 21"/>
            <p:cNvSpPr>
              <a:spLocks noChangeArrowheads="1" noChangeShapeType="1" noTextEdit="1"/>
            </p:cNvSpPr>
            <p:nvPr/>
          </p:nvSpPr>
          <p:spPr bwMode="auto">
            <a:xfrm>
              <a:off x="2189661" y="2244155"/>
              <a:ext cx="459639" cy="282575"/>
            </a:xfrm>
            <a:prstGeom prst="rect">
              <a:avLst/>
            </a:prstGeom>
          </p:spPr>
          <p:txBody>
            <a:bodyPr wrap="none" fromWordArt="1">
              <a:prstTxWarp prst="textPlain">
                <a:avLst>
                  <a:gd name="adj" fmla="val 50000"/>
                </a:avLst>
              </a:prstTxWarp>
            </a:bodyPr>
            <a:lstStyle/>
            <a:p>
              <a:pPr algn="ctr"/>
              <a:r>
                <a:rPr lang="en-US" altLang="zh-CN" sz="3600" kern="10" dirty="0">
                  <a:ln w="3175">
                    <a:solidFill>
                      <a:schemeClr val="bg1"/>
                    </a:solidFill>
                    <a:round/>
                    <a:headEnd/>
                    <a:tailEnd/>
                  </a:ln>
                  <a:solidFill>
                    <a:srgbClr val="00AFF0"/>
                  </a:solidFill>
                  <a:latin typeface="黑体"/>
                  <a:ea typeface="黑体"/>
                </a:rPr>
                <a:t>2</a:t>
              </a:r>
              <a:endParaRPr lang="zh-CN" altLang="en-US" sz="3600" kern="10" dirty="0">
                <a:ln w="3175">
                  <a:solidFill>
                    <a:schemeClr val="bg1"/>
                  </a:solidFill>
                  <a:round/>
                  <a:headEnd/>
                  <a:tailEnd/>
                </a:ln>
                <a:solidFill>
                  <a:srgbClr val="00AFF0"/>
                </a:solidFill>
                <a:latin typeface="黑体"/>
                <a:ea typeface="黑体"/>
              </a:endParaRPr>
            </a:p>
          </p:txBody>
        </p:sp>
        <p:sp>
          <p:nvSpPr>
            <p:cNvPr id="24" name="AutoShape 26"/>
            <p:cNvSpPr>
              <a:spLocks noChangeArrowheads="1"/>
            </p:cNvSpPr>
            <p:nvPr/>
          </p:nvSpPr>
          <p:spPr bwMode="auto">
            <a:xfrm>
              <a:off x="1620838" y="2128267"/>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headEnd/>
                  <a:tailEnd/>
                </a14:hiddenLine>
              </a:ext>
            </a:extLst>
          </p:spPr>
          <p:txBody>
            <a:bodyPr wrap="none" lIns="144000" anchor="ctr"/>
            <a:lstStyle/>
            <a:p>
              <a:pPr lvl="1"/>
              <a:r>
                <a:rPr lang="zh-CN" altLang="en-US" dirty="0" smtClean="0">
                  <a:solidFill>
                    <a:schemeClr val="tx1">
                      <a:lumMod val="65000"/>
                      <a:lumOff val="35000"/>
                    </a:schemeClr>
                  </a:solidFill>
                  <a:latin typeface="微软雅黑" pitchFamily="34" charset="-122"/>
                  <a:ea typeface="微软雅黑" pitchFamily="34" charset="-122"/>
                </a:rPr>
                <a:t>      表上作业法</a:t>
              </a:r>
              <a:endParaRPr lang="en-US" altLang="zh-CN" dirty="0">
                <a:solidFill>
                  <a:schemeClr val="tx1">
                    <a:lumMod val="65000"/>
                    <a:lumOff val="35000"/>
                  </a:schemeClr>
                </a:solidFill>
                <a:latin typeface="微软雅黑" pitchFamily="34" charset="-122"/>
                <a:ea typeface="微软雅黑" pitchFamily="34" charset="-122"/>
              </a:endParaRPr>
            </a:p>
          </p:txBody>
        </p:sp>
      </p:grpSp>
      <p:grpSp>
        <p:nvGrpSpPr>
          <p:cNvPr id="30" name="组合 29"/>
          <p:cNvGrpSpPr/>
          <p:nvPr/>
        </p:nvGrpSpPr>
        <p:grpSpPr>
          <a:xfrm>
            <a:off x="778442" y="3850407"/>
            <a:ext cx="4038210" cy="900928"/>
            <a:chOff x="1509713" y="2920430"/>
            <a:chExt cx="6086475" cy="599515"/>
          </a:xfrm>
        </p:grpSpPr>
        <p:sp>
          <p:nvSpPr>
            <p:cNvPr id="10" name="Rectangle 33"/>
            <p:cNvSpPr>
              <a:spLocks noChangeArrowheads="1"/>
            </p:cNvSpPr>
            <p:nvPr/>
          </p:nvSpPr>
          <p:spPr bwMode="auto">
            <a:xfrm>
              <a:off x="1509713" y="3341117"/>
              <a:ext cx="6086475" cy="178828"/>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华文细黑" pitchFamily="2" charset="-122"/>
              </a:endParaRPr>
            </a:p>
          </p:txBody>
        </p:sp>
        <p:sp>
          <p:nvSpPr>
            <p:cNvPr id="14" name="AutoShape 12"/>
            <p:cNvSpPr>
              <a:spLocks noChangeArrowheads="1"/>
            </p:cNvSpPr>
            <p:nvPr/>
          </p:nvSpPr>
          <p:spPr bwMode="auto">
            <a:xfrm>
              <a:off x="1547813" y="2920430"/>
              <a:ext cx="6048375" cy="513556"/>
            </a:xfrm>
            <a:prstGeom prst="roundRect">
              <a:avLst>
                <a:gd name="adj" fmla="val 16667"/>
              </a:avLst>
            </a:prstGeom>
            <a:gradFill rotWithShape="1">
              <a:gsLst>
                <a:gs pos="0">
                  <a:srgbClr val="FFFFFF"/>
                </a:gs>
                <a:gs pos="100000">
                  <a:srgbClr val="DDDDDD"/>
                </a:gs>
              </a:gsLst>
              <a:lin ang="5400000" scaled="1"/>
            </a:gradFill>
            <a:ln w="9525" algn="ctr">
              <a:solidFill>
                <a:schemeClr val="bg2"/>
              </a:solidFill>
              <a:round/>
              <a:headEnd/>
              <a:tailEnd/>
            </a:ln>
          </p:spPr>
          <p:txBody>
            <a:bodyPr wrap="none" anchor="ctr"/>
            <a:lstStyle/>
            <a:p>
              <a:pPr algn="ctr"/>
              <a:endParaRPr lang="zh-CN" altLang="zh-CN" i="1">
                <a:latin typeface="微软雅黑" pitchFamily="34" charset="-122"/>
              </a:endParaRPr>
            </a:p>
          </p:txBody>
        </p:sp>
        <p:sp>
          <p:nvSpPr>
            <p:cNvPr id="20" name="WordArt 22"/>
            <p:cNvSpPr>
              <a:spLocks noChangeArrowheads="1" noChangeShapeType="1" noTextEdit="1"/>
            </p:cNvSpPr>
            <p:nvPr/>
          </p:nvSpPr>
          <p:spPr bwMode="auto">
            <a:xfrm>
              <a:off x="2189657" y="3053781"/>
              <a:ext cx="462510" cy="272062"/>
            </a:xfrm>
            <a:prstGeom prst="rect">
              <a:avLst/>
            </a:prstGeom>
          </p:spPr>
          <p:txBody>
            <a:bodyPr wrap="none" fromWordArt="1">
              <a:prstTxWarp prst="textPlain">
                <a:avLst>
                  <a:gd name="adj" fmla="val 50000"/>
                </a:avLst>
              </a:prstTxWarp>
            </a:bodyPr>
            <a:lstStyle/>
            <a:p>
              <a:pPr algn="ctr"/>
              <a:r>
                <a:rPr lang="en-US" altLang="zh-CN" sz="3600" kern="10" dirty="0">
                  <a:ln w="3175">
                    <a:noFill/>
                    <a:round/>
                    <a:headEnd/>
                    <a:tailEnd/>
                  </a:ln>
                  <a:solidFill>
                    <a:srgbClr val="00AFF0"/>
                  </a:solidFill>
                  <a:latin typeface="黑体"/>
                  <a:ea typeface="黑体"/>
                </a:rPr>
                <a:t>3</a:t>
              </a:r>
              <a:endParaRPr lang="zh-CN" altLang="en-US" sz="3600" kern="10" dirty="0">
                <a:ln w="3175">
                  <a:noFill/>
                  <a:round/>
                  <a:headEnd/>
                  <a:tailEnd/>
                </a:ln>
                <a:solidFill>
                  <a:srgbClr val="00AFF0"/>
                </a:solidFill>
                <a:latin typeface="黑体"/>
                <a:ea typeface="黑体"/>
              </a:endParaRPr>
            </a:p>
          </p:txBody>
        </p:sp>
        <p:sp>
          <p:nvSpPr>
            <p:cNvPr id="25" name="AutoShape 27"/>
            <p:cNvSpPr>
              <a:spLocks noChangeArrowheads="1"/>
            </p:cNvSpPr>
            <p:nvPr/>
          </p:nvSpPr>
          <p:spPr bwMode="auto">
            <a:xfrm>
              <a:off x="1620838" y="2920430"/>
              <a:ext cx="5403850" cy="513556"/>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headEnd/>
                  <a:tailEnd/>
                </a14:hiddenLine>
              </a:ext>
            </a:extLst>
          </p:spPr>
          <p:txBody>
            <a:bodyPr wrap="none" anchor="ctr"/>
            <a:lstStyle/>
            <a:p>
              <a:pPr lvl="1"/>
              <a:r>
                <a:rPr lang="zh-CN" altLang="en-US" dirty="0" smtClean="0">
                  <a:solidFill>
                    <a:schemeClr val="tx1">
                      <a:lumMod val="65000"/>
                      <a:lumOff val="35000"/>
                    </a:schemeClr>
                  </a:solidFill>
                  <a:latin typeface="微软雅黑" pitchFamily="34" charset="-122"/>
                  <a:ea typeface="微软雅黑" pitchFamily="34" charset="-122"/>
                </a:rPr>
                <a:t>       产销不平衡的运输问题</a:t>
              </a:r>
              <a:endParaRPr lang="en-US" altLang="zh-CN" dirty="0">
                <a:solidFill>
                  <a:schemeClr val="tx1">
                    <a:lumMod val="65000"/>
                    <a:lumOff val="3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0819358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闭</a:t>
            </a:r>
            <a:r>
              <a:rPr lang="zh-CN" altLang="en-US" dirty="0"/>
              <a:t>回路法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30</a:t>
            </a:fld>
            <a:endParaRPr lang="zh-CN" altLang="en-US"/>
          </a:p>
        </p:txBody>
      </p:sp>
      <p:sp>
        <p:nvSpPr>
          <p:cNvPr id="4" name="矩形 7"/>
          <p:cNvSpPr>
            <a:spLocks noChangeArrowheads="1"/>
          </p:cNvSpPr>
          <p:nvPr/>
        </p:nvSpPr>
        <p:spPr bwMode="auto">
          <a:xfrm>
            <a:off x="2112764" y="1357403"/>
            <a:ext cx="511256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lnSpc>
                <a:spcPct val="200000"/>
              </a:lnSpc>
            </a:pPr>
            <a:r>
              <a:rPr lang="zh-CN" altLang="en-US" sz="2000" dirty="0" smtClean="0">
                <a:latin typeface="微软雅黑" panose="020B0503020204020204" pitchFamily="34" charset="-122"/>
                <a:ea typeface="微软雅黑" panose="020B0503020204020204" pitchFamily="34" charset="-122"/>
              </a:rPr>
              <a:t>是不是一定能找到闭合回路？</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200000"/>
              </a:lnSpc>
            </a:pPr>
            <a:r>
              <a:rPr lang="zh-CN" altLang="en-US" sz="2000" dirty="0" smtClean="0">
                <a:latin typeface="微软雅黑" panose="020B0503020204020204" pitchFamily="34" charset="-122"/>
                <a:ea typeface="微软雅黑" panose="020B0503020204020204" pitchFamily="34" charset="-122"/>
              </a:rPr>
              <a:t>从每一空格出发能找到几条闭合回路？</a:t>
            </a:r>
            <a:endParaRPr lang="zh-CN" altLang="en-US" sz="20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528588" y="1476901"/>
            <a:ext cx="1145828" cy="1145828"/>
            <a:chOff x="2339494" y="3452169"/>
            <a:chExt cx="870845" cy="870845"/>
          </a:xfrm>
        </p:grpSpPr>
        <p:sp>
          <p:nvSpPr>
            <p:cNvPr id="6" name="矩形 5"/>
            <p:cNvSpPr/>
            <p:nvPr/>
          </p:nvSpPr>
          <p:spPr>
            <a:xfrm>
              <a:off x="2339494" y="3452169"/>
              <a:ext cx="870845" cy="870845"/>
            </a:xfrm>
            <a:prstGeom prst="rect">
              <a:avLst/>
            </a:prstGeom>
            <a:solidFill>
              <a:schemeClr val="tx1">
                <a:lumMod val="95000"/>
                <a:lumOff val="5000"/>
                <a:alpha val="41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1188" tIns="517993" rIns="371189" bIns="517993" numCol="1" spcCol="1270" anchor="ctr" anchorCtr="0">
              <a:noAutofit/>
            </a:bodyPr>
            <a:lstStyle/>
            <a:p>
              <a:pPr algn="ctr" defTabSz="1022350">
                <a:lnSpc>
                  <a:spcPct val="90000"/>
                </a:lnSpc>
                <a:spcBef>
                  <a:spcPct val="0"/>
                </a:spcBef>
                <a:spcAft>
                  <a:spcPct val="35000"/>
                </a:spcAft>
              </a:pPr>
              <a:endParaRPr lang="zh-CN" altLang="en-US" sz="2300">
                <a:latin typeface="微软雅黑" panose="020B0503020204020204" pitchFamily="34" charset="-122"/>
                <a:ea typeface="微软雅黑" panose="020B0503020204020204" pitchFamily="34" charset="-122"/>
              </a:endParaRPr>
            </a:p>
          </p:txBody>
        </p:sp>
        <p:sp>
          <p:nvSpPr>
            <p:cNvPr id="7" name="文本框 6"/>
            <p:cNvSpPr txBox="1"/>
            <p:nvPr/>
          </p:nvSpPr>
          <p:spPr>
            <a:xfrm>
              <a:off x="2482128" y="3558606"/>
              <a:ext cx="608177" cy="631569"/>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两个</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问题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48635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闭</a:t>
            </a:r>
            <a:r>
              <a:rPr lang="zh-CN" altLang="en-US" dirty="0"/>
              <a:t>回路法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31</a:t>
            </a:fld>
            <a:endParaRPr lang="zh-CN" altLang="en-US"/>
          </a:p>
        </p:txBody>
      </p:sp>
      <p:sp>
        <p:nvSpPr>
          <p:cNvPr id="4" name="矩形 5"/>
          <p:cNvSpPr>
            <a:spLocks noChangeArrowheads="1"/>
          </p:cNvSpPr>
          <p:nvPr/>
        </p:nvSpPr>
        <p:spPr bwMode="auto">
          <a:xfrm>
            <a:off x="384572" y="936303"/>
            <a:ext cx="69847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r>
              <a:rPr lang="zh-CN" altLang="en-US" sz="2000" dirty="0" smtClean="0">
                <a:latin typeface="微软雅黑" panose="020B0503020204020204" pitchFamily="34" charset="-122"/>
                <a:ea typeface="微软雅黑" panose="020B0503020204020204" pitchFamily="34" charset="-122"/>
              </a:rPr>
              <a:t>结论：从</a:t>
            </a:r>
            <a:r>
              <a:rPr lang="zh-CN" altLang="en-US" sz="2000" dirty="0">
                <a:latin typeface="微软雅黑" panose="020B0503020204020204" pitchFamily="34" charset="-122"/>
                <a:ea typeface="微软雅黑" panose="020B0503020204020204" pitchFamily="34" charset="-122"/>
              </a:rPr>
              <a:t>每一空格</a:t>
            </a:r>
            <a:r>
              <a:rPr lang="zh-CN" altLang="en-US" sz="2000" dirty="0" smtClean="0">
                <a:latin typeface="微软雅黑" panose="020B0503020204020204" pitchFamily="34" charset="-122"/>
                <a:ea typeface="微软雅黑" panose="020B0503020204020204" pitchFamily="34" charset="-122"/>
              </a:rPr>
              <a:t>出发</a:t>
            </a:r>
            <a:r>
              <a:rPr lang="zh-CN" altLang="en-US" sz="2000" b="1" dirty="0" smtClean="0">
                <a:latin typeface="微软雅黑" panose="020B0503020204020204" pitchFamily="34" charset="-122"/>
                <a:ea typeface="微软雅黑" panose="020B0503020204020204" pitchFamily="34" charset="-122"/>
              </a:rPr>
              <a:t>有且仅有</a:t>
            </a:r>
            <a:r>
              <a:rPr lang="zh-CN" altLang="en-US" sz="2000" dirty="0" smtClean="0">
                <a:latin typeface="微软雅黑" panose="020B0503020204020204" pitchFamily="34" charset="-122"/>
                <a:ea typeface="微软雅黑" panose="020B0503020204020204" pitchFamily="34" charset="-122"/>
              </a:rPr>
              <a:t>一条闭合回路</a:t>
            </a:r>
            <a:endParaRPr lang="zh-CN" altLang="en-US" sz="2000" dirty="0">
              <a:latin typeface="微软雅黑" panose="020B0503020204020204" pitchFamily="34" charset="-122"/>
              <a:ea typeface="微软雅黑" panose="020B0503020204020204" pitchFamily="34" charset="-122"/>
            </a:endParaRPr>
          </a:p>
        </p:txBody>
      </p:sp>
      <p:sp>
        <p:nvSpPr>
          <p:cNvPr id="5" name="矩形 6"/>
          <p:cNvSpPr>
            <a:spLocks noChangeArrowheads="1"/>
          </p:cNvSpPr>
          <p:nvPr/>
        </p:nvSpPr>
        <p:spPr bwMode="auto">
          <a:xfrm>
            <a:off x="361654" y="1555939"/>
            <a:ext cx="375380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algn="just" eaLnBrk="1" hangingPunct="1"/>
            <a:r>
              <a:rPr lang="zh-CN" altLang="en-US" dirty="0">
                <a:latin typeface="+mn-lt"/>
                <a:ea typeface="微软雅黑" panose="020B0503020204020204" pitchFamily="34" charset="-122"/>
              </a:rPr>
              <a:t>证明：因</a:t>
            </a:r>
            <a:r>
              <a:rPr lang="en-US" altLang="zh-CN" dirty="0">
                <a:latin typeface="+mn-lt"/>
                <a:ea typeface="微软雅黑" panose="020B0503020204020204" pitchFamily="34" charset="-122"/>
              </a:rPr>
              <a:t>(</a:t>
            </a:r>
            <a:r>
              <a:rPr lang="en-US" altLang="zh-CN" dirty="0" smtClean="0">
                <a:latin typeface="+mn-lt"/>
                <a:ea typeface="微软雅黑" panose="020B0503020204020204" pitchFamily="34" charset="-122"/>
              </a:rPr>
              <a:t>m+n−1</a:t>
            </a:r>
            <a:r>
              <a:rPr lang="en-US" altLang="zh-CN" dirty="0">
                <a:latin typeface="+mn-lt"/>
                <a:ea typeface="微软雅黑" panose="020B0503020204020204" pitchFamily="34" charset="-122"/>
              </a:rPr>
              <a:t>)</a:t>
            </a:r>
            <a:r>
              <a:rPr lang="zh-CN" altLang="en-US" dirty="0">
                <a:latin typeface="+mn-lt"/>
                <a:ea typeface="微软雅黑" panose="020B0503020204020204" pitchFamily="34" charset="-122"/>
              </a:rPr>
              <a:t>个数字格</a:t>
            </a:r>
            <a:r>
              <a:rPr lang="en-US" altLang="zh-CN" dirty="0">
                <a:latin typeface="+mn-lt"/>
                <a:ea typeface="微软雅黑" panose="020B0503020204020204" pitchFamily="34" charset="-122"/>
              </a:rPr>
              <a:t>(</a:t>
            </a:r>
            <a:r>
              <a:rPr lang="zh-CN" altLang="en-US" dirty="0">
                <a:latin typeface="+mn-lt"/>
                <a:ea typeface="微软雅黑" panose="020B0503020204020204" pitchFamily="34" charset="-122"/>
              </a:rPr>
              <a:t>基变量</a:t>
            </a:r>
            <a:r>
              <a:rPr lang="en-US" altLang="zh-CN" dirty="0">
                <a:latin typeface="+mn-lt"/>
                <a:ea typeface="微软雅黑" panose="020B0503020204020204" pitchFamily="34" charset="-122"/>
              </a:rPr>
              <a:t>)</a:t>
            </a:r>
            <a:r>
              <a:rPr lang="zh-CN" altLang="en-US" dirty="0">
                <a:latin typeface="+mn-lt"/>
                <a:ea typeface="微软雅黑" panose="020B0503020204020204" pitchFamily="34" charset="-122"/>
              </a:rPr>
              <a:t>对应的系数向量是一个基。任一空格</a:t>
            </a:r>
            <a:r>
              <a:rPr lang="en-US" altLang="zh-CN" dirty="0">
                <a:latin typeface="+mn-lt"/>
                <a:ea typeface="微软雅黑" panose="020B0503020204020204" pitchFamily="34" charset="-122"/>
              </a:rPr>
              <a:t>(</a:t>
            </a:r>
            <a:r>
              <a:rPr lang="zh-CN" altLang="en-US" dirty="0">
                <a:latin typeface="+mn-lt"/>
                <a:ea typeface="微软雅黑" panose="020B0503020204020204" pitchFamily="34" charset="-122"/>
              </a:rPr>
              <a:t>非基变量</a:t>
            </a:r>
            <a:r>
              <a:rPr lang="en-US" altLang="zh-CN" dirty="0">
                <a:latin typeface="+mn-lt"/>
                <a:ea typeface="微软雅黑" panose="020B0503020204020204" pitchFamily="34" charset="-122"/>
              </a:rPr>
              <a:t>)</a:t>
            </a:r>
            <a:r>
              <a:rPr lang="zh-CN" altLang="en-US" dirty="0">
                <a:latin typeface="+mn-lt"/>
                <a:ea typeface="微软雅黑" panose="020B0503020204020204" pitchFamily="34" charset="-122"/>
              </a:rPr>
              <a:t>对应的系数向量是这个基的线性组合</a:t>
            </a:r>
            <a:r>
              <a:rPr lang="zh-CN" altLang="en-US" dirty="0" smtClean="0">
                <a:latin typeface="+mn-lt"/>
                <a:ea typeface="微软雅黑" panose="020B0503020204020204" pitchFamily="34" charset="-122"/>
              </a:rPr>
              <a:t>。</a:t>
            </a:r>
            <a:endParaRPr lang="en-US" altLang="zh-CN" dirty="0" smtClean="0">
              <a:latin typeface="+mn-lt"/>
              <a:ea typeface="微软雅黑" panose="020B0503020204020204" pitchFamily="34" charset="-122"/>
            </a:endParaRPr>
          </a:p>
          <a:p>
            <a:pPr algn="just" eaLnBrk="1" hangingPunct="1">
              <a:lnSpc>
                <a:spcPct val="200000"/>
              </a:lnSpc>
            </a:pPr>
            <a:r>
              <a:rPr lang="zh-CN" altLang="en-US" dirty="0" smtClean="0">
                <a:latin typeface="+mn-lt"/>
                <a:ea typeface="微软雅黑" panose="020B0503020204020204" pitchFamily="34" charset="-122"/>
              </a:rPr>
              <a:t>如</a:t>
            </a:r>
            <a:r>
              <a:rPr lang="en-US" altLang="zh-CN" i="1" dirty="0" err="1">
                <a:latin typeface="+mn-lt"/>
                <a:ea typeface="微软雅黑" panose="020B0503020204020204" pitchFamily="34" charset="-122"/>
              </a:rPr>
              <a:t>P</a:t>
            </a:r>
            <a:r>
              <a:rPr lang="en-US" altLang="zh-CN" i="1" baseline="-25000" dirty="0" err="1">
                <a:latin typeface="+mn-lt"/>
                <a:ea typeface="微软雅黑" panose="020B0503020204020204" pitchFamily="34" charset="-122"/>
              </a:rPr>
              <a:t>ij</a:t>
            </a:r>
            <a:r>
              <a:rPr lang="en-US" altLang="zh-CN" dirty="0">
                <a:latin typeface="+mn-lt"/>
                <a:ea typeface="微软雅黑" panose="020B0503020204020204" pitchFamily="34" charset="-122"/>
              </a:rPr>
              <a:t> , </a:t>
            </a:r>
            <a:r>
              <a:rPr lang="en-US" altLang="zh-CN" i="1" dirty="0" err="1">
                <a:latin typeface="+mn-lt"/>
                <a:ea typeface="微软雅黑" panose="020B0503020204020204" pitchFamily="34" charset="-122"/>
              </a:rPr>
              <a:t>i</a:t>
            </a:r>
            <a:r>
              <a:rPr lang="en-US" altLang="zh-CN" i="1" dirty="0" smtClean="0">
                <a:latin typeface="+mn-lt"/>
                <a:ea typeface="微软雅黑" panose="020B0503020204020204" pitchFamily="34" charset="-122"/>
              </a:rPr>
              <a:t>, </a:t>
            </a:r>
            <a:r>
              <a:rPr lang="en-US" altLang="zh-CN" i="1" dirty="0" err="1" smtClean="0">
                <a:latin typeface="+mn-lt"/>
                <a:ea typeface="微软雅黑" panose="020B0503020204020204" pitchFamily="34" charset="-122"/>
              </a:rPr>
              <a:t>j</a:t>
            </a:r>
            <a:r>
              <a:rPr lang="en-US" altLang="zh-CN" dirty="0" err="1">
                <a:latin typeface="+mn-lt"/>
                <a:ea typeface="微软雅黑" panose="020B0503020204020204" pitchFamily="34" charset="-122"/>
              </a:rPr>
              <a:t>∈</a:t>
            </a:r>
            <a:r>
              <a:rPr lang="en-US" altLang="zh-CN" i="1" dirty="0" err="1" smtClean="0">
                <a:latin typeface="+mn-lt"/>
                <a:ea typeface="微软雅黑" panose="020B0503020204020204" pitchFamily="34" charset="-122"/>
              </a:rPr>
              <a:t>N</a:t>
            </a:r>
            <a:r>
              <a:rPr lang="en-US" altLang="zh-CN" i="1" dirty="0" smtClean="0">
                <a:latin typeface="+mn-lt"/>
                <a:ea typeface="微软雅黑" panose="020B0503020204020204" pitchFamily="34" charset="-122"/>
              </a:rPr>
              <a:t> </a:t>
            </a:r>
            <a:r>
              <a:rPr lang="zh-CN" altLang="en-US" dirty="0" smtClean="0">
                <a:latin typeface="+mn-lt"/>
                <a:ea typeface="微软雅黑" panose="020B0503020204020204" pitchFamily="34" charset="-122"/>
              </a:rPr>
              <a:t>可</a:t>
            </a:r>
            <a:r>
              <a:rPr lang="zh-CN" altLang="en-US" dirty="0">
                <a:latin typeface="+mn-lt"/>
                <a:ea typeface="微软雅黑" panose="020B0503020204020204" pitchFamily="34" charset="-122"/>
              </a:rPr>
              <a:t>表示</a:t>
            </a:r>
            <a:r>
              <a:rPr lang="zh-CN" altLang="en-US" dirty="0" smtClean="0">
                <a:latin typeface="+mn-lt"/>
                <a:ea typeface="微软雅黑" panose="020B0503020204020204" pitchFamily="34" charset="-122"/>
              </a:rPr>
              <a:t>为：</a:t>
            </a:r>
            <a:endParaRPr lang="en-US" altLang="zh-CN" dirty="0">
              <a:latin typeface="+mn-lt"/>
              <a:ea typeface="+mn-ea"/>
            </a:endParaRPr>
          </a:p>
        </p:txBody>
      </p:sp>
      <p:graphicFrame>
        <p:nvGraphicFramePr>
          <p:cNvPr id="6" name="Object 8"/>
          <p:cNvGraphicFramePr>
            <a:graphicFrameLocks noChangeAspect="1"/>
          </p:cNvGraphicFramePr>
          <p:nvPr>
            <p:extLst>
              <p:ext uri="{D42A27DB-BD31-4B8C-83A1-F6EECF244321}">
                <p14:modId xmlns:p14="http://schemas.microsoft.com/office/powerpoint/2010/main" val="3170996527"/>
              </p:ext>
            </p:extLst>
          </p:nvPr>
        </p:nvGraphicFramePr>
        <p:xfrm>
          <a:off x="410917" y="3390639"/>
          <a:ext cx="5112567" cy="1948990"/>
        </p:xfrm>
        <a:graphic>
          <a:graphicData uri="http://schemas.openxmlformats.org/presentationml/2006/ole">
            <mc:AlternateContent xmlns:mc="http://schemas.openxmlformats.org/markup-compatibility/2006">
              <mc:Choice xmlns:v="urn:schemas-microsoft-com:vml" Requires="v">
                <p:oleObj spid="_x0000_s6373" r:id="rId4" imgW="4240744" imgH="1434710" progId="Equations">
                  <p:embed/>
                </p:oleObj>
              </mc:Choice>
              <mc:Fallback>
                <p:oleObj r:id="rId4" imgW="4240744" imgH="1434710" progId="Equations">
                  <p:embed/>
                  <p:pic>
                    <p:nvPicPr>
                      <p:cNvPr id="0" name="Picture 2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917" y="3390639"/>
                        <a:ext cx="5112567" cy="19489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4"/>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15463" y="1381882"/>
            <a:ext cx="3563937" cy="2383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5"/>
          <p:cNvSpPr>
            <a:spLocks noChangeArrowheads="1"/>
          </p:cNvSpPr>
          <p:nvPr/>
        </p:nvSpPr>
        <p:spPr bwMode="auto">
          <a:xfrm>
            <a:off x="3876960" y="4710497"/>
            <a:ext cx="3708066" cy="82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lnSpc>
                <a:spcPct val="140000"/>
              </a:lnSpc>
            </a:pPr>
            <a:r>
              <a:rPr lang="zh-CN" altLang="en-US" dirty="0">
                <a:latin typeface="+mn-lt"/>
                <a:ea typeface="+mn-ea"/>
              </a:rPr>
              <a:t>其中</a:t>
            </a:r>
            <a:r>
              <a:rPr lang="en-US" altLang="zh-CN" i="1" dirty="0" err="1">
                <a:latin typeface="+mn-lt"/>
                <a:ea typeface="+mn-ea"/>
              </a:rPr>
              <a:t>P</a:t>
            </a:r>
            <a:r>
              <a:rPr lang="en-US" altLang="zh-CN" baseline="-25000" dirty="0" err="1">
                <a:latin typeface="+mn-lt"/>
                <a:ea typeface="+mn-ea"/>
              </a:rPr>
              <a:t>ik</a:t>
            </a:r>
            <a:r>
              <a:rPr lang="en-US" altLang="zh-CN" dirty="0" smtClean="0">
                <a:latin typeface="+mn-lt"/>
                <a:ea typeface="+mn-ea"/>
              </a:rPr>
              <a:t>, </a:t>
            </a:r>
            <a:r>
              <a:rPr lang="en-US" altLang="zh-CN" i="1" dirty="0" err="1" smtClean="0">
                <a:latin typeface="+mn-lt"/>
                <a:ea typeface="+mn-ea"/>
              </a:rPr>
              <a:t>P</a:t>
            </a:r>
            <a:r>
              <a:rPr lang="en-US" altLang="zh-CN" baseline="-25000" dirty="0" err="1" smtClean="0">
                <a:latin typeface="+mn-lt"/>
                <a:ea typeface="+mn-ea"/>
              </a:rPr>
              <a:t>lk</a:t>
            </a:r>
            <a:r>
              <a:rPr lang="en-US" altLang="zh-CN" dirty="0" smtClean="0">
                <a:latin typeface="+mn-lt"/>
                <a:ea typeface="+mn-ea"/>
              </a:rPr>
              <a:t>, </a:t>
            </a:r>
            <a:r>
              <a:rPr lang="en-US" altLang="zh-CN" i="1" dirty="0" err="1" smtClean="0">
                <a:latin typeface="+mn-lt"/>
                <a:ea typeface="+mn-ea"/>
              </a:rPr>
              <a:t>P</a:t>
            </a:r>
            <a:r>
              <a:rPr lang="en-US" altLang="zh-CN" baseline="-25000" dirty="0" err="1" smtClean="0">
                <a:latin typeface="+mn-lt"/>
                <a:ea typeface="+mn-ea"/>
              </a:rPr>
              <a:t>ls</a:t>
            </a:r>
            <a:r>
              <a:rPr lang="en-US" altLang="zh-CN" dirty="0" smtClean="0">
                <a:latin typeface="+mn-lt"/>
                <a:ea typeface="+mn-ea"/>
              </a:rPr>
              <a:t>, </a:t>
            </a:r>
            <a:r>
              <a:rPr lang="en-US" altLang="zh-CN" i="1" dirty="0" smtClean="0">
                <a:latin typeface="+mn-lt"/>
                <a:ea typeface="+mn-ea"/>
              </a:rPr>
              <a:t>P</a:t>
            </a:r>
            <a:r>
              <a:rPr lang="en-US" altLang="zh-CN" baseline="-25000" dirty="0" smtClean="0">
                <a:latin typeface="+mn-lt"/>
                <a:ea typeface="+mn-ea"/>
              </a:rPr>
              <a:t>us</a:t>
            </a:r>
            <a:r>
              <a:rPr lang="en-US" altLang="zh-CN" dirty="0" smtClean="0">
                <a:latin typeface="+mn-lt"/>
                <a:ea typeface="+mn-ea"/>
              </a:rPr>
              <a:t>, </a:t>
            </a:r>
            <a:r>
              <a:rPr lang="en-US" altLang="zh-CN" i="1" dirty="0" err="1" smtClean="0">
                <a:latin typeface="+mn-lt"/>
                <a:ea typeface="+mn-ea"/>
              </a:rPr>
              <a:t>P</a:t>
            </a:r>
            <a:r>
              <a:rPr lang="en-US" altLang="zh-CN" baseline="-25000" dirty="0" err="1" smtClean="0">
                <a:latin typeface="+mn-lt"/>
                <a:ea typeface="+mn-ea"/>
              </a:rPr>
              <a:t>uj</a:t>
            </a:r>
            <a:r>
              <a:rPr lang="en-US" altLang="zh-CN" dirty="0" err="1">
                <a:latin typeface="+mn-lt"/>
                <a:ea typeface="+mn-ea"/>
              </a:rPr>
              <a:t>∈</a:t>
            </a:r>
            <a:r>
              <a:rPr lang="en-US" altLang="zh-CN" i="1" dirty="0" err="1">
                <a:latin typeface="+mn-lt"/>
                <a:ea typeface="+mn-ea"/>
              </a:rPr>
              <a:t>B</a:t>
            </a:r>
            <a:r>
              <a:rPr lang="zh-CN" altLang="en-US" dirty="0">
                <a:latin typeface="+mn-lt"/>
                <a:ea typeface="+mn-ea"/>
              </a:rPr>
              <a:t>（基），</a:t>
            </a:r>
          </a:p>
          <a:p>
            <a:pPr eaLnBrk="1" hangingPunct="1">
              <a:lnSpc>
                <a:spcPct val="140000"/>
              </a:lnSpc>
            </a:pPr>
            <a:r>
              <a:rPr lang="zh-CN" altLang="en-US" dirty="0">
                <a:latin typeface="+mn-lt"/>
                <a:ea typeface="+mn-ea"/>
              </a:rPr>
              <a:t>而这些向量构成了闭回路。</a:t>
            </a:r>
          </a:p>
        </p:txBody>
      </p:sp>
    </p:spTree>
    <p:extLst>
      <p:ext uri="{BB962C8B-B14F-4D97-AF65-F5344CB8AC3E}">
        <p14:creationId xmlns:p14="http://schemas.microsoft.com/office/powerpoint/2010/main" val="117697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闭</a:t>
            </a:r>
            <a:r>
              <a:rPr lang="zh-CN" altLang="en-US" dirty="0"/>
              <a:t>回路法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32</a:t>
            </a:fld>
            <a:endParaRPr lang="zh-CN" altLang="en-US"/>
          </a:p>
        </p:txBody>
      </p:sp>
      <p:sp>
        <p:nvSpPr>
          <p:cNvPr id="4" name="Rectangle 2"/>
          <p:cNvSpPr txBox="1">
            <a:spLocks noChangeArrowheads="1"/>
          </p:cNvSpPr>
          <p:nvPr/>
        </p:nvSpPr>
        <p:spPr bwMode="auto">
          <a:xfrm>
            <a:off x="383618" y="728840"/>
            <a:ext cx="7129746"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pPr>
            <a:r>
              <a:rPr lang="zh-CN" altLang="en-US" b="1" dirty="0" smtClean="0">
                <a:latin typeface="+mn-lt"/>
                <a:ea typeface="+mn-ea"/>
              </a:rPr>
              <a:t>经济解释</a:t>
            </a:r>
            <a:r>
              <a:rPr lang="zh-CN" altLang="en-US" dirty="0" smtClean="0">
                <a:latin typeface="+mn-lt"/>
                <a:ea typeface="+mn-ea"/>
              </a:rPr>
              <a:t>：在初始解的表</a:t>
            </a:r>
            <a:r>
              <a:rPr lang="zh-CN" altLang="en-US" dirty="0">
                <a:latin typeface="+mn-lt"/>
                <a:ea typeface="+mn-ea"/>
              </a:rPr>
              <a:t>中</a:t>
            </a:r>
            <a:r>
              <a:rPr lang="zh-CN" altLang="en-US" dirty="0" smtClean="0">
                <a:latin typeface="+mn-lt"/>
                <a:ea typeface="+mn-ea"/>
              </a:rPr>
              <a:t>，若从空格</a:t>
            </a:r>
            <a:r>
              <a:rPr lang="en-US" altLang="zh-CN" dirty="0">
                <a:latin typeface="+mn-lt"/>
                <a:ea typeface="+mn-ea"/>
              </a:rPr>
              <a:t>(A</a:t>
            </a:r>
            <a:r>
              <a:rPr lang="en-US" altLang="zh-CN" baseline="-30000" dirty="0">
                <a:latin typeface="+mn-lt"/>
                <a:ea typeface="+mn-ea"/>
              </a:rPr>
              <a:t>1</a:t>
            </a:r>
            <a:r>
              <a:rPr lang="zh-CN" altLang="en-US" dirty="0">
                <a:latin typeface="+mn-lt"/>
                <a:ea typeface="+mn-ea"/>
              </a:rPr>
              <a:t>，</a:t>
            </a:r>
            <a:r>
              <a:rPr lang="en-US" altLang="zh-CN" dirty="0">
                <a:latin typeface="+mn-lt"/>
                <a:ea typeface="+mn-ea"/>
              </a:rPr>
              <a:t>B</a:t>
            </a:r>
            <a:r>
              <a:rPr lang="en-US" altLang="zh-CN" baseline="-30000" dirty="0">
                <a:latin typeface="+mn-lt"/>
                <a:ea typeface="+mn-ea"/>
              </a:rPr>
              <a:t>1</a:t>
            </a:r>
            <a:r>
              <a:rPr lang="en-US" altLang="zh-CN" dirty="0">
                <a:latin typeface="+mn-lt"/>
                <a:ea typeface="+mn-ea"/>
              </a:rPr>
              <a:t>)</a:t>
            </a:r>
            <a:r>
              <a:rPr lang="zh-CN" altLang="en-US" dirty="0" smtClean="0">
                <a:latin typeface="+mn-lt"/>
                <a:ea typeface="+mn-ea"/>
              </a:rPr>
              <a:t>出发。</a:t>
            </a:r>
            <a:r>
              <a:rPr lang="zh-CN" altLang="en-US" dirty="0">
                <a:latin typeface="+mn-lt"/>
                <a:ea typeface="+mn-ea"/>
              </a:rPr>
              <a:t>若让</a:t>
            </a:r>
            <a:r>
              <a:rPr lang="en-US" altLang="zh-CN" dirty="0">
                <a:latin typeface="+mn-lt"/>
                <a:ea typeface="+mn-ea"/>
              </a:rPr>
              <a:t>A</a:t>
            </a:r>
            <a:r>
              <a:rPr lang="en-US" altLang="zh-CN" baseline="-30000" dirty="0">
                <a:latin typeface="+mn-lt"/>
                <a:ea typeface="+mn-ea"/>
              </a:rPr>
              <a:t>1</a:t>
            </a:r>
            <a:r>
              <a:rPr lang="zh-CN" altLang="en-US" dirty="0">
                <a:latin typeface="+mn-lt"/>
                <a:ea typeface="+mn-ea"/>
              </a:rPr>
              <a:t>的产品调运</a:t>
            </a:r>
            <a:r>
              <a:rPr lang="en-US" altLang="zh-CN" dirty="0">
                <a:latin typeface="+mn-lt"/>
                <a:ea typeface="+mn-ea"/>
              </a:rPr>
              <a:t>1</a:t>
            </a:r>
            <a:r>
              <a:rPr lang="zh-CN" altLang="en-US" dirty="0">
                <a:latin typeface="+mn-lt"/>
                <a:ea typeface="+mn-ea"/>
              </a:rPr>
              <a:t>吨给</a:t>
            </a:r>
            <a:r>
              <a:rPr lang="en-US" altLang="zh-CN" dirty="0">
                <a:latin typeface="+mn-lt"/>
                <a:ea typeface="+mn-ea"/>
              </a:rPr>
              <a:t>B</a:t>
            </a:r>
            <a:r>
              <a:rPr lang="en-US" altLang="zh-CN" baseline="-30000" dirty="0">
                <a:latin typeface="+mn-lt"/>
                <a:ea typeface="+mn-ea"/>
              </a:rPr>
              <a:t>1</a:t>
            </a:r>
            <a:r>
              <a:rPr lang="zh-CN" altLang="en-US" dirty="0">
                <a:latin typeface="+mn-lt"/>
                <a:ea typeface="+mn-ea"/>
              </a:rPr>
              <a:t>。</a:t>
            </a:r>
            <a:r>
              <a:rPr lang="zh-CN" altLang="en-US" dirty="0" smtClean="0">
                <a:latin typeface="+mn-lt"/>
                <a:ea typeface="+mn-ea"/>
              </a:rPr>
              <a:t>为保持</a:t>
            </a:r>
            <a:r>
              <a:rPr lang="zh-CN" altLang="en-US" dirty="0">
                <a:latin typeface="+mn-lt"/>
                <a:ea typeface="+mn-ea"/>
              </a:rPr>
              <a:t>产销平衡，就要</a:t>
            </a:r>
            <a:r>
              <a:rPr lang="zh-CN" altLang="en-US" dirty="0" smtClean="0">
                <a:latin typeface="+mn-lt"/>
                <a:ea typeface="+mn-ea"/>
              </a:rPr>
              <a:t>依次在</a:t>
            </a:r>
            <a:r>
              <a:rPr lang="en-US" altLang="zh-CN" dirty="0">
                <a:latin typeface="+mn-lt"/>
                <a:ea typeface="+mn-ea"/>
              </a:rPr>
              <a:t>(A</a:t>
            </a:r>
            <a:r>
              <a:rPr lang="en-US" altLang="zh-CN" baseline="-30000" dirty="0">
                <a:latin typeface="+mn-lt"/>
                <a:ea typeface="+mn-ea"/>
              </a:rPr>
              <a:t>1</a:t>
            </a:r>
            <a:r>
              <a:rPr lang="zh-CN" altLang="en-US" dirty="0">
                <a:latin typeface="+mn-lt"/>
                <a:ea typeface="+mn-ea"/>
              </a:rPr>
              <a:t>，</a:t>
            </a:r>
            <a:r>
              <a:rPr lang="en-US" altLang="zh-CN" dirty="0">
                <a:latin typeface="+mn-lt"/>
                <a:ea typeface="+mn-ea"/>
              </a:rPr>
              <a:t>B</a:t>
            </a:r>
            <a:r>
              <a:rPr lang="en-US" altLang="zh-CN" baseline="-30000" dirty="0">
                <a:latin typeface="+mn-lt"/>
                <a:ea typeface="+mn-ea"/>
              </a:rPr>
              <a:t>3</a:t>
            </a:r>
            <a:r>
              <a:rPr lang="en-US" altLang="zh-CN" dirty="0">
                <a:latin typeface="+mn-lt"/>
                <a:ea typeface="+mn-ea"/>
              </a:rPr>
              <a:t>)</a:t>
            </a:r>
            <a:r>
              <a:rPr lang="zh-CN" altLang="en-US" dirty="0" smtClean="0">
                <a:latin typeface="+mn-lt"/>
                <a:ea typeface="+mn-ea"/>
              </a:rPr>
              <a:t>处</a:t>
            </a:r>
            <a:r>
              <a:rPr lang="en-US" altLang="zh-CN" dirty="0" smtClean="0">
                <a:latin typeface="+mn-lt"/>
                <a:ea typeface="+mn-ea"/>
              </a:rPr>
              <a:t>−1</a:t>
            </a:r>
            <a:r>
              <a:rPr lang="zh-CN" altLang="en-US" dirty="0">
                <a:latin typeface="+mn-lt"/>
                <a:ea typeface="+mn-ea"/>
              </a:rPr>
              <a:t>吨，</a:t>
            </a:r>
            <a:r>
              <a:rPr lang="en-US" altLang="zh-CN" dirty="0">
                <a:latin typeface="+mn-lt"/>
                <a:ea typeface="+mn-ea"/>
              </a:rPr>
              <a:t>(A</a:t>
            </a:r>
            <a:r>
              <a:rPr lang="en-US" altLang="zh-CN" baseline="-30000" dirty="0">
                <a:latin typeface="+mn-lt"/>
                <a:ea typeface="+mn-ea"/>
              </a:rPr>
              <a:t>2</a:t>
            </a:r>
            <a:r>
              <a:rPr lang="zh-CN" altLang="en-US" dirty="0">
                <a:latin typeface="+mn-lt"/>
                <a:ea typeface="+mn-ea"/>
              </a:rPr>
              <a:t>，</a:t>
            </a:r>
            <a:r>
              <a:rPr lang="en-US" altLang="zh-CN" dirty="0">
                <a:latin typeface="+mn-lt"/>
                <a:ea typeface="+mn-ea"/>
              </a:rPr>
              <a:t>B</a:t>
            </a:r>
            <a:r>
              <a:rPr lang="en-US" altLang="zh-CN" baseline="-30000" dirty="0">
                <a:latin typeface="+mn-lt"/>
                <a:ea typeface="+mn-ea"/>
              </a:rPr>
              <a:t>3</a:t>
            </a:r>
            <a:r>
              <a:rPr lang="en-US" altLang="zh-CN" dirty="0">
                <a:latin typeface="+mn-lt"/>
                <a:ea typeface="+mn-ea"/>
              </a:rPr>
              <a:t>)</a:t>
            </a:r>
            <a:r>
              <a:rPr lang="zh-CN" altLang="en-US" dirty="0" smtClean="0">
                <a:latin typeface="+mn-lt"/>
                <a:ea typeface="+mn-ea"/>
              </a:rPr>
              <a:t>处</a:t>
            </a:r>
            <a:r>
              <a:rPr lang="en-US" altLang="zh-CN" dirty="0" smtClean="0">
                <a:latin typeface="+mn-lt"/>
                <a:ea typeface="+mn-ea"/>
              </a:rPr>
              <a:t>+1</a:t>
            </a:r>
            <a:r>
              <a:rPr lang="zh-CN" altLang="en-US" dirty="0">
                <a:latin typeface="+mn-lt"/>
                <a:ea typeface="+mn-ea"/>
              </a:rPr>
              <a:t>吨，</a:t>
            </a:r>
            <a:r>
              <a:rPr lang="en-US" altLang="zh-CN" dirty="0">
                <a:latin typeface="+mn-lt"/>
                <a:ea typeface="+mn-ea"/>
              </a:rPr>
              <a:t>(A</a:t>
            </a:r>
            <a:r>
              <a:rPr lang="en-US" altLang="zh-CN" baseline="-30000" dirty="0">
                <a:latin typeface="+mn-lt"/>
                <a:ea typeface="+mn-ea"/>
              </a:rPr>
              <a:t>2</a:t>
            </a:r>
            <a:r>
              <a:rPr lang="zh-CN" altLang="en-US" dirty="0">
                <a:latin typeface="+mn-lt"/>
                <a:ea typeface="+mn-ea"/>
              </a:rPr>
              <a:t>，</a:t>
            </a:r>
            <a:r>
              <a:rPr lang="en-US" altLang="zh-CN" dirty="0">
                <a:latin typeface="+mn-lt"/>
                <a:ea typeface="+mn-ea"/>
              </a:rPr>
              <a:t>B</a:t>
            </a:r>
            <a:r>
              <a:rPr lang="en-US" altLang="zh-CN" baseline="-30000" dirty="0">
                <a:latin typeface="+mn-lt"/>
                <a:ea typeface="+mn-ea"/>
              </a:rPr>
              <a:t>1</a:t>
            </a:r>
            <a:r>
              <a:rPr lang="en-US" altLang="zh-CN" dirty="0">
                <a:latin typeface="+mn-lt"/>
                <a:ea typeface="+mn-ea"/>
              </a:rPr>
              <a:t>)</a:t>
            </a:r>
            <a:r>
              <a:rPr lang="zh-CN" altLang="en-US" dirty="0" smtClean="0">
                <a:latin typeface="+mn-lt"/>
                <a:ea typeface="+mn-ea"/>
              </a:rPr>
              <a:t>处</a:t>
            </a:r>
            <a:r>
              <a:rPr lang="en-US" altLang="zh-CN" dirty="0" smtClean="0">
                <a:latin typeface="+mn-lt"/>
                <a:ea typeface="+mn-ea"/>
              </a:rPr>
              <a:t>−1</a:t>
            </a:r>
            <a:r>
              <a:rPr lang="zh-CN" altLang="en-US" dirty="0">
                <a:latin typeface="+mn-lt"/>
                <a:ea typeface="+mn-ea"/>
              </a:rPr>
              <a:t>吨，即构成</a:t>
            </a:r>
            <a:r>
              <a:rPr lang="zh-CN" altLang="en-US" dirty="0" smtClean="0">
                <a:latin typeface="+mn-lt"/>
                <a:ea typeface="+mn-ea"/>
              </a:rPr>
              <a:t>了闭</a:t>
            </a:r>
            <a:r>
              <a:rPr lang="zh-CN" altLang="en-US" dirty="0">
                <a:latin typeface="+mn-lt"/>
                <a:ea typeface="+mn-ea"/>
              </a:rPr>
              <a:t>回路，</a:t>
            </a:r>
            <a:r>
              <a:rPr lang="zh-CN" altLang="en-US" dirty="0">
                <a:solidFill>
                  <a:schemeClr val="accent2"/>
                </a:solidFill>
                <a:latin typeface="+mn-lt"/>
                <a:ea typeface="+mn-ea"/>
              </a:rPr>
              <a:t>调整后的方案运费的改变量就是</a:t>
            </a:r>
            <a:r>
              <a:rPr lang="zh-CN" altLang="en-US" b="1" dirty="0">
                <a:solidFill>
                  <a:schemeClr val="accent2"/>
                </a:solidFill>
                <a:latin typeface="+mn-lt"/>
                <a:ea typeface="+mn-ea"/>
              </a:rPr>
              <a:t>检验</a:t>
            </a:r>
            <a:r>
              <a:rPr lang="zh-CN" altLang="en-US" b="1" dirty="0" smtClean="0">
                <a:solidFill>
                  <a:schemeClr val="accent2"/>
                </a:solidFill>
                <a:latin typeface="+mn-lt"/>
                <a:ea typeface="+mn-ea"/>
              </a:rPr>
              <a:t>数</a:t>
            </a:r>
            <a:endParaRPr lang="en-US" altLang="zh-CN" dirty="0" smtClean="0">
              <a:latin typeface="+mn-lt"/>
              <a:ea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3905486230"/>
              </p:ext>
            </p:extLst>
          </p:nvPr>
        </p:nvGraphicFramePr>
        <p:xfrm>
          <a:off x="344166" y="2202681"/>
          <a:ext cx="4718484" cy="3315581"/>
        </p:xfrm>
        <a:graphic>
          <a:graphicData uri="http://schemas.openxmlformats.org/drawingml/2006/table">
            <a:tbl>
              <a:tblPr firstRow="1" bandRow="1">
                <a:tableStyleId>{5940675A-B579-460E-94D1-54222C63F5DA}</a:tableStyleId>
              </a:tblPr>
              <a:tblGrid>
                <a:gridCol w="686036"/>
                <a:gridCol w="414046"/>
                <a:gridCol w="414046"/>
                <a:gridCol w="414046"/>
                <a:gridCol w="414046"/>
                <a:gridCol w="414046"/>
                <a:gridCol w="414046"/>
                <a:gridCol w="414046"/>
                <a:gridCol w="414046"/>
                <a:gridCol w="720080"/>
              </a:tblGrid>
              <a:tr h="216024">
                <a:tc gridSpan="10">
                  <a:txBody>
                    <a:bodyPr/>
                    <a:lstStyle/>
                    <a:p>
                      <a:pPr algn="ctr"/>
                      <a:r>
                        <a:rPr lang="zh-CN" altLang="en-US" sz="1800" dirty="0" smtClean="0">
                          <a:solidFill>
                            <a:schemeClr val="tx1"/>
                          </a:solidFill>
                        </a:rPr>
                        <a:t>初始调运方案（最小元素法）</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9501">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8</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 name="矩形 13"/>
          <p:cNvSpPr/>
          <p:nvPr/>
        </p:nvSpPr>
        <p:spPr>
          <a:xfrm>
            <a:off x="1739526" y="3064529"/>
            <a:ext cx="1669381" cy="89611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234250" y="3290948"/>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18" name="文本框 17"/>
          <p:cNvSpPr txBox="1"/>
          <p:nvPr/>
        </p:nvSpPr>
        <p:spPr>
          <a:xfrm>
            <a:off x="2898797" y="4033467"/>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19" name="文本框 18"/>
          <p:cNvSpPr txBox="1"/>
          <p:nvPr/>
        </p:nvSpPr>
        <p:spPr>
          <a:xfrm>
            <a:off x="2896910" y="3304468"/>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0" name="文本框 19"/>
          <p:cNvSpPr txBox="1"/>
          <p:nvPr/>
        </p:nvSpPr>
        <p:spPr>
          <a:xfrm>
            <a:off x="1243943" y="4033467"/>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1" name="矩形 20"/>
          <p:cNvSpPr/>
          <p:nvPr/>
        </p:nvSpPr>
        <p:spPr>
          <a:xfrm>
            <a:off x="5263716" y="2535919"/>
            <a:ext cx="2289099" cy="2723181"/>
          </a:xfrm>
          <a:prstGeom prst="rect">
            <a:avLst/>
          </a:prstGeom>
        </p:spPr>
        <p:txBody>
          <a:bodyPr wrap="square">
            <a:spAutoFit/>
          </a:bodyPr>
          <a:lstStyle/>
          <a:p>
            <a:pPr algn="just">
              <a:lnSpc>
                <a:spcPct val="120000"/>
              </a:lnSpc>
            </a:pPr>
            <a:r>
              <a:rPr lang="zh-CN" altLang="en-US" dirty="0"/>
              <a:t>若存在</a:t>
            </a:r>
            <a:r>
              <a:rPr lang="zh-CN" altLang="en-US" dirty="0" smtClean="0"/>
              <a:t>空格</a:t>
            </a:r>
            <a:r>
              <a:rPr lang="en-US" altLang="zh-CN" dirty="0" smtClean="0"/>
              <a:t>(A</a:t>
            </a:r>
            <a:r>
              <a:rPr lang="en-US" altLang="zh-CN" baseline="-25000" dirty="0" smtClean="0"/>
              <a:t>i</a:t>
            </a:r>
            <a:r>
              <a:rPr lang="en-US" altLang="zh-CN" dirty="0" smtClean="0"/>
              <a:t>, </a:t>
            </a:r>
            <a:r>
              <a:rPr lang="en-US" altLang="zh-CN" dirty="0" err="1" smtClean="0"/>
              <a:t>B</a:t>
            </a:r>
            <a:r>
              <a:rPr lang="en-US" altLang="zh-CN" baseline="-25000" dirty="0" err="1" smtClean="0"/>
              <a:t>j</a:t>
            </a:r>
            <a:r>
              <a:rPr lang="en-US" altLang="zh-CN" dirty="0" smtClean="0"/>
              <a:t>)</a:t>
            </a:r>
            <a:r>
              <a:rPr lang="zh-CN" altLang="en-US" dirty="0" smtClean="0"/>
              <a:t>的</a:t>
            </a:r>
            <a:r>
              <a:rPr lang="zh-CN" altLang="en-US" dirty="0">
                <a:solidFill>
                  <a:schemeClr val="accent2"/>
                </a:solidFill>
              </a:rPr>
              <a:t>检验数为负，</a:t>
            </a:r>
            <a:r>
              <a:rPr lang="zh-CN" altLang="en-US" dirty="0"/>
              <a:t>说明将</a:t>
            </a:r>
            <a:r>
              <a:rPr lang="en-US" altLang="zh-CN" i="1" dirty="0"/>
              <a:t>x</a:t>
            </a:r>
            <a:r>
              <a:rPr lang="en-US" altLang="zh-CN" i="1" baseline="-25000" dirty="0"/>
              <a:t>ij</a:t>
            </a:r>
            <a:r>
              <a:rPr lang="zh-CN" altLang="en-US" dirty="0"/>
              <a:t>变为基变量将使</a:t>
            </a:r>
            <a:r>
              <a:rPr lang="zh-CN" altLang="en-US" dirty="0">
                <a:solidFill>
                  <a:schemeClr val="accent2"/>
                </a:solidFill>
              </a:rPr>
              <a:t>运费减少，故当前的解不是最优解</a:t>
            </a:r>
            <a:r>
              <a:rPr lang="zh-CN" altLang="en-US" dirty="0"/>
              <a:t>，因此空格（非基变量）的</a:t>
            </a:r>
            <a:r>
              <a:rPr lang="zh-CN" altLang="en-US" dirty="0">
                <a:solidFill>
                  <a:srgbClr val="FF0000"/>
                </a:solidFill>
              </a:rPr>
              <a:t>检验数全部非负时</a:t>
            </a:r>
            <a:r>
              <a:rPr lang="zh-CN" altLang="en-US" dirty="0"/>
              <a:t>，才是最优解。</a:t>
            </a:r>
          </a:p>
        </p:txBody>
      </p:sp>
      <p:grpSp>
        <p:nvGrpSpPr>
          <p:cNvPr id="23" name="组合 22"/>
          <p:cNvGrpSpPr/>
          <p:nvPr/>
        </p:nvGrpSpPr>
        <p:grpSpPr>
          <a:xfrm>
            <a:off x="2373907" y="1732135"/>
            <a:ext cx="3149168" cy="398462"/>
            <a:chOff x="2571750" y="1624013"/>
            <a:chExt cx="3149168" cy="398462"/>
          </a:xfrm>
        </p:grpSpPr>
        <p:graphicFrame>
          <p:nvGraphicFramePr>
            <p:cNvPr id="15" name="Object 18"/>
            <p:cNvGraphicFramePr>
              <a:graphicFrameLocks noChangeAspect="1"/>
            </p:cNvGraphicFramePr>
            <p:nvPr>
              <p:extLst>
                <p:ext uri="{D42A27DB-BD31-4B8C-83A1-F6EECF244321}">
                  <p14:modId xmlns:p14="http://schemas.microsoft.com/office/powerpoint/2010/main" val="600448240"/>
                </p:ext>
              </p:extLst>
            </p:nvPr>
          </p:nvGraphicFramePr>
          <p:xfrm>
            <a:off x="2571750" y="1624013"/>
            <a:ext cx="2754313" cy="398462"/>
          </p:xfrm>
          <a:graphic>
            <a:graphicData uri="http://schemas.openxmlformats.org/presentationml/2006/ole">
              <mc:AlternateContent xmlns:mc="http://schemas.openxmlformats.org/markup-compatibility/2006">
                <mc:Choice xmlns:v="urn:schemas-microsoft-com:vml" Requires="v">
                  <p:oleObj spid="_x0000_s7397" name="公式" r:id="rId4" imgW="1299178" imgH="191283" progId="Equations">
                    <p:embed/>
                  </p:oleObj>
                </mc:Choice>
                <mc:Fallback>
                  <p:oleObj name="公式" r:id="rId4" imgW="1299178" imgH="191283" progId="Equations">
                    <p:embed/>
                    <p:pic>
                      <p:nvPicPr>
                        <p:cNvPr id="0" name="Picture 2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50" y="1624013"/>
                          <a:ext cx="2754313"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文本框 21"/>
            <p:cNvSpPr txBox="1"/>
            <p:nvPr/>
          </p:nvSpPr>
          <p:spPr>
            <a:xfrm>
              <a:off x="5225967" y="1638578"/>
              <a:ext cx="494951" cy="369332"/>
            </a:xfrm>
            <a:prstGeom prst="rect">
              <a:avLst/>
            </a:prstGeom>
            <a:noFill/>
          </p:spPr>
          <p:txBody>
            <a:bodyPr wrap="square" rtlCol="0">
              <a:spAutoFit/>
            </a:bodyPr>
            <a:lstStyle/>
            <a:p>
              <a:r>
                <a:rPr lang="en-US" altLang="zh-CN" dirty="0" smtClean="0"/>
                <a:t>=1</a:t>
              </a:r>
              <a:endParaRPr lang="zh-CN" altLang="en-US" dirty="0" smtClean="0"/>
            </a:p>
          </p:txBody>
        </p:sp>
      </p:grpSp>
    </p:spTree>
    <p:extLst>
      <p:ext uri="{BB962C8B-B14F-4D97-AF65-F5344CB8AC3E}">
        <p14:creationId xmlns:p14="http://schemas.microsoft.com/office/powerpoint/2010/main" val="97919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P spid="18" grpId="0"/>
      <p:bldP spid="19" grpId="0"/>
      <p:bldP spid="20"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闭</a:t>
            </a:r>
            <a:r>
              <a:rPr lang="zh-CN" altLang="en-US" dirty="0"/>
              <a:t>回路法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33</a:t>
            </a:fld>
            <a:endParaRPr lang="zh-CN" altLang="en-US"/>
          </a:p>
        </p:txBody>
      </p:sp>
      <p:graphicFrame>
        <p:nvGraphicFramePr>
          <p:cNvPr id="4" name="表格 3"/>
          <p:cNvGraphicFramePr>
            <a:graphicFrameLocks noGrp="1"/>
          </p:cNvGraphicFramePr>
          <p:nvPr>
            <p:extLst/>
          </p:nvPr>
        </p:nvGraphicFramePr>
        <p:xfrm>
          <a:off x="1392684" y="705793"/>
          <a:ext cx="4718484" cy="3315581"/>
        </p:xfrm>
        <a:graphic>
          <a:graphicData uri="http://schemas.openxmlformats.org/drawingml/2006/table">
            <a:tbl>
              <a:tblPr firstRow="1" bandRow="1">
                <a:tableStyleId>{5940675A-B579-460E-94D1-54222C63F5DA}</a:tableStyleId>
              </a:tblPr>
              <a:tblGrid>
                <a:gridCol w="686036"/>
                <a:gridCol w="414046"/>
                <a:gridCol w="414046"/>
                <a:gridCol w="414046"/>
                <a:gridCol w="414046"/>
                <a:gridCol w="414046"/>
                <a:gridCol w="414046"/>
                <a:gridCol w="414046"/>
                <a:gridCol w="414046"/>
                <a:gridCol w="720080"/>
              </a:tblGrid>
              <a:tr h="216024">
                <a:tc gridSpan="10">
                  <a:txBody>
                    <a:bodyPr/>
                    <a:lstStyle/>
                    <a:p>
                      <a:pPr algn="ctr"/>
                      <a:r>
                        <a:rPr lang="zh-CN" altLang="en-US" sz="1800" dirty="0" smtClean="0">
                          <a:solidFill>
                            <a:schemeClr val="tx1"/>
                          </a:solidFill>
                        </a:rPr>
                        <a:t>初始调运方案（最小元素法）</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9501">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8</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5" name="组合 4"/>
          <p:cNvGrpSpPr/>
          <p:nvPr/>
        </p:nvGrpSpPr>
        <p:grpSpPr>
          <a:xfrm>
            <a:off x="190184" y="4205449"/>
            <a:ext cx="2986914" cy="398462"/>
            <a:chOff x="2734004" y="1624013"/>
            <a:chExt cx="2986914" cy="398462"/>
          </a:xfrm>
        </p:grpSpPr>
        <p:graphicFrame>
          <p:nvGraphicFramePr>
            <p:cNvPr id="6" name="Object 18"/>
            <p:cNvGraphicFramePr>
              <a:graphicFrameLocks noChangeAspect="1"/>
            </p:cNvGraphicFramePr>
            <p:nvPr>
              <p:extLst/>
            </p:nvPr>
          </p:nvGraphicFramePr>
          <p:xfrm>
            <a:off x="2734004" y="1624013"/>
            <a:ext cx="2592059" cy="398462"/>
          </p:xfrm>
          <a:graphic>
            <a:graphicData uri="http://schemas.openxmlformats.org/presentationml/2006/ole">
              <mc:AlternateContent xmlns:mc="http://schemas.openxmlformats.org/markup-compatibility/2006">
                <mc:Choice xmlns:v="urn:schemas-microsoft-com:vml" Requires="v">
                  <p:oleObj spid="_x0000_s9654" name="公式" r:id="rId3" imgW="1299178" imgH="191283" progId="Equations">
                    <p:embed/>
                  </p:oleObj>
                </mc:Choice>
                <mc:Fallback>
                  <p:oleObj name="公式" r:id="rId3" imgW="1299178" imgH="191283" progId="Equations">
                    <p:embed/>
                    <p:pic>
                      <p:nvPicPr>
                        <p:cNvPr id="0" name="Picture 4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004" y="1624013"/>
                          <a:ext cx="2592059"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5225967" y="1638578"/>
              <a:ext cx="494951" cy="369332"/>
            </a:xfrm>
            <a:prstGeom prst="rect">
              <a:avLst/>
            </a:prstGeom>
            <a:noFill/>
          </p:spPr>
          <p:txBody>
            <a:bodyPr wrap="square" rtlCol="0">
              <a:spAutoFit/>
            </a:bodyPr>
            <a:lstStyle/>
            <a:p>
              <a:r>
                <a:rPr lang="en-US" altLang="zh-CN" dirty="0" smtClean="0"/>
                <a:t>=1</a:t>
              </a:r>
              <a:endParaRPr lang="zh-CN" altLang="en-US" dirty="0" smtClean="0"/>
            </a:p>
          </p:txBody>
        </p:sp>
      </p:grpSp>
      <p:grpSp>
        <p:nvGrpSpPr>
          <p:cNvPr id="15" name="组合 14"/>
          <p:cNvGrpSpPr/>
          <p:nvPr/>
        </p:nvGrpSpPr>
        <p:grpSpPr>
          <a:xfrm>
            <a:off x="190500" y="4618038"/>
            <a:ext cx="2954832" cy="422275"/>
            <a:chOff x="608555" y="4597050"/>
            <a:chExt cx="2954832" cy="422275"/>
          </a:xfrm>
        </p:grpSpPr>
        <p:graphicFrame>
          <p:nvGraphicFramePr>
            <p:cNvPr id="9" name="Object 8"/>
            <p:cNvGraphicFramePr>
              <a:graphicFrameLocks noChangeAspect="1"/>
            </p:cNvGraphicFramePr>
            <p:nvPr/>
          </p:nvGraphicFramePr>
          <p:xfrm>
            <a:off x="608555" y="4597050"/>
            <a:ext cx="2476500" cy="422275"/>
          </p:xfrm>
          <a:graphic>
            <a:graphicData uri="http://schemas.openxmlformats.org/presentationml/2006/ole">
              <mc:AlternateContent xmlns:mc="http://schemas.openxmlformats.org/markup-compatibility/2006">
                <mc:Choice xmlns:v="urn:schemas-microsoft-com:vml" Requires="v">
                  <p:oleObj spid="_x0000_s9655" name="公式" r:id="rId5" imgW="1452640" imgH="229568" progId="Equations">
                    <p:embed/>
                  </p:oleObj>
                </mc:Choice>
                <mc:Fallback>
                  <p:oleObj name="公式" r:id="rId5" imgW="1452640" imgH="229568" progId="Equations">
                    <p:embed/>
                    <p:pic>
                      <p:nvPicPr>
                        <p:cNvPr id="0" name="Picture 4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555" y="4597050"/>
                          <a:ext cx="24765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文本框 13"/>
            <p:cNvSpPr txBox="1"/>
            <p:nvPr/>
          </p:nvSpPr>
          <p:spPr>
            <a:xfrm>
              <a:off x="3068436" y="4623908"/>
              <a:ext cx="494951" cy="369332"/>
            </a:xfrm>
            <a:prstGeom prst="rect">
              <a:avLst/>
            </a:prstGeom>
            <a:noFill/>
          </p:spPr>
          <p:txBody>
            <a:bodyPr wrap="square" rtlCol="0">
              <a:spAutoFit/>
            </a:bodyPr>
            <a:lstStyle/>
            <a:p>
              <a:r>
                <a:rPr lang="en-US" altLang="zh-CN" dirty="0" smtClean="0"/>
                <a:t>=2</a:t>
              </a:r>
              <a:endParaRPr lang="zh-CN" altLang="en-US" dirty="0" smtClean="0"/>
            </a:p>
          </p:txBody>
        </p:sp>
      </p:grpSp>
      <p:sp>
        <p:nvSpPr>
          <p:cNvPr id="25" name="文本框 24"/>
          <p:cNvSpPr txBox="1"/>
          <p:nvPr/>
        </p:nvSpPr>
        <p:spPr>
          <a:xfrm>
            <a:off x="3113513" y="1840676"/>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6" name="文本框 25"/>
          <p:cNvSpPr txBox="1"/>
          <p:nvPr/>
        </p:nvSpPr>
        <p:spPr>
          <a:xfrm>
            <a:off x="4763197" y="3310979"/>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7" name="文本框 26"/>
          <p:cNvSpPr txBox="1"/>
          <p:nvPr/>
        </p:nvSpPr>
        <p:spPr>
          <a:xfrm>
            <a:off x="4776173" y="1854196"/>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8" name="文本框 27"/>
          <p:cNvSpPr txBox="1"/>
          <p:nvPr/>
        </p:nvSpPr>
        <p:spPr>
          <a:xfrm>
            <a:off x="3108343" y="3310979"/>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9" name="矩形 28"/>
          <p:cNvSpPr/>
          <p:nvPr/>
        </p:nvSpPr>
        <p:spPr>
          <a:xfrm>
            <a:off x="3629268" y="1749290"/>
            <a:ext cx="1651848" cy="1380501"/>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454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闭</a:t>
            </a:r>
            <a:r>
              <a:rPr lang="zh-CN" altLang="en-US" dirty="0"/>
              <a:t>回路法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34</a:t>
            </a:fld>
            <a:endParaRPr lang="zh-CN" altLang="en-US"/>
          </a:p>
        </p:txBody>
      </p:sp>
      <p:graphicFrame>
        <p:nvGraphicFramePr>
          <p:cNvPr id="4" name="表格 3"/>
          <p:cNvGraphicFramePr>
            <a:graphicFrameLocks noGrp="1"/>
          </p:cNvGraphicFramePr>
          <p:nvPr>
            <p:extLst/>
          </p:nvPr>
        </p:nvGraphicFramePr>
        <p:xfrm>
          <a:off x="1392684" y="705793"/>
          <a:ext cx="4718484" cy="3315581"/>
        </p:xfrm>
        <a:graphic>
          <a:graphicData uri="http://schemas.openxmlformats.org/drawingml/2006/table">
            <a:tbl>
              <a:tblPr firstRow="1" bandRow="1">
                <a:tableStyleId>{5940675A-B579-460E-94D1-54222C63F5DA}</a:tableStyleId>
              </a:tblPr>
              <a:tblGrid>
                <a:gridCol w="686036"/>
                <a:gridCol w="414046"/>
                <a:gridCol w="414046"/>
                <a:gridCol w="414046"/>
                <a:gridCol w="414046"/>
                <a:gridCol w="414046"/>
                <a:gridCol w="414046"/>
                <a:gridCol w="414046"/>
                <a:gridCol w="414046"/>
                <a:gridCol w="720080"/>
              </a:tblGrid>
              <a:tr h="216024">
                <a:tc gridSpan="10">
                  <a:txBody>
                    <a:bodyPr/>
                    <a:lstStyle/>
                    <a:p>
                      <a:pPr algn="ctr"/>
                      <a:r>
                        <a:rPr lang="zh-CN" altLang="en-US" sz="1800" dirty="0" smtClean="0">
                          <a:solidFill>
                            <a:schemeClr val="tx1"/>
                          </a:solidFill>
                        </a:rPr>
                        <a:t>初始调运方案（最小元素法）</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9501">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8</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5" name="组合 4"/>
          <p:cNvGrpSpPr/>
          <p:nvPr/>
        </p:nvGrpSpPr>
        <p:grpSpPr>
          <a:xfrm>
            <a:off x="190184" y="4205449"/>
            <a:ext cx="2986914" cy="398462"/>
            <a:chOff x="2734004" y="1624013"/>
            <a:chExt cx="2986914" cy="398462"/>
          </a:xfrm>
        </p:grpSpPr>
        <p:graphicFrame>
          <p:nvGraphicFramePr>
            <p:cNvPr id="6" name="Object 18"/>
            <p:cNvGraphicFramePr>
              <a:graphicFrameLocks noChangeAspect="1"/>
            </p:cNvGraphicFramePr>
            <p:nvPr>
              <p:extLst/>
            </p:nvPr>
          </p:nvGraphicFramePr>
          <p:xfrm>
            <a:off x="2734004" y="1624013"/>
            <a:ext cx="2592059" cy="398462"/>
          </p:xfrm>
          <a:graphic>
            <a:graphicData uri="http://schemas.openxmlformats.org/presentationml/2006/ole">
              <mc:AlternateContent xmlns:mc="http://schemas.openxmlformats.org/markup-compatibility/2006">
                <mc:Choice xmlns:v="urn:schemas-microsoft-com:vml" Requires="v">
                  <p:oleObj spid="_x0000_s10892" name="公式" r:id="rId4" imgW="1299178" imgH="191283" progId="Equations">
                    <p:embed/>
                  </p:oleObj>
                </mc:Choice>
                <mc:Fallback>
                  <p:oleObj name="公式" r:id="rId4" imgW="1299178" imgH="191283" progId="Equations">
                    <p:embed/>
                    <p:pic>
                      <p:nvPicPr>
                        <p:cNvPr id="0" name="Picture 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4004" y="1624013"/>
                          <a:ext cx="2592059"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5225967" y="1638578"/>
              <a:ext cx="494951" cy="369332"/>
            </a:xfrm>
            <a:prstGeom prst="rect">
              <a:avLst/>
            </a:prstGeom>
            <a:noFill/>
          </p:spPr>
          <p:txBody>
            <a:bodyPr wrap="square" rtlCol="0">
              <a:spAutoFit/>
            </a:bodyPr>
            <a:lstStyle/>
            <a:p>
              <a:r>
                <a:rPr lang="en-US" altLang="zh-CN" dirty="0" smtClean="0"/>
                <a:t>=1</a:t>
              </a:r>
              <a:endParaRPr lang="zh-CN" altLang="en-US" dirty="0" smtClean="0"/>
            </a:p>
          </p:txBody>
        </p:sp>
      </p:grpSp>
      <p:grpSp>
        <p:nvGrpSpPr>
          <p:cNvPr id="15" name="组合 14"/>
          <p:cNvGrpSpPr/>
          <p:nvPr/>
        </p:nvGrpSpPr>
        <p:grpSpPr>
          <a:xfrm>
            <a:off x="190184" y="4618505"/>
            <a:ext cx="2955148" cy="422115"/>
            <a:chOff x="608239" y="4597517"/>
            <a:chExt cx="2955148" cy="422115"/>
          </a:xfrm>
        </p:grpSpPr>
        <p:graphicFrame>
          <p:nvGraphicFramePr>
            <p:cNvPr id="9" name="Object 8"/>
            <p:cNvGraphicFramePr>
              <a:graphicFrameLocks noChangeAspect="1"/>
            </p:cNvGraphicFramePr>
            <p:nvPr/>
          </p:nvGraphicFramePr>
          <p:xfrm>
            <a:off x="608239" y="4597517"/>
            <a:ext cx="2477608" cy="422115"/>
          </p:xfrm>
          <a:graphic>
            <a:graphicData uri="http://schemas.openxmlformats.org/presentationml/2006/ole">
              <mc:AlternateContent xmlns:mc="http://schemas.openxmlformats.org/markup-compatibility/2006">
                <mc:Choice xmlns:v="urn:schemas-microsoft-com:vml" Requires="v">
                  <p:oleObj spid="_x0000_s10893" r:id="rId6" imgW="1452640" imgH="229568" progId="Equations">
                    <p:embed/>
                  </p:oleObj>
                </mc:Choice>
                <mc:Fallback>
                  <p:oleObj r:id="rId6" imgW="1452640" imgH="229568" progId="Equations">
                    <p:embed/>
                    <p:pic>
                      <p:nvPicPr>
                        <p:cNvPr id="0" name="Picture 6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239" y="4597517"/>
                          <a:ext cx="2477608" cy="422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文本框 13"/>
            <p:cNvSpPr txBox="1"/>
            <p:nvPr/>
          </p:nvSpPr>
          <p:spPr>
            <a:xfrm>
              <a:off x="3068436" y="4623908"/>
              <a:ext cx="494951" cy="369332"/>
            </a:xfrm>
            <a:prstGeom prst="rect">
              <a:avLst/>
            </a:prstGeom>
            <a:noFill/>
          </p:spPr>
          <p:txBody>
            <a:bodyPr wrap="square" rtlCol="0">
              <a:spAutoFit/>
            </a:bodyPr>
            <a:lstStyle/>
            <a:p>
              <a:r>
                <a:rPr lang="en-US" altLang="zh-CN" dirty="0" smtClean="0"/>
                <a:t>=2</a:t>
              </a:r>
              <a:endParaRPr lang="zh-CN" altLang="en-US" dirty="0" smtClean="0"/>
            </a:p>
          </p:txBody>
        </p:sp>
      </p:grpSp>
      <p:grpSp>
        <p:nvGrpSpPr>
          <p:cNvPr id="17" name="组合 16"/>
          <p:cNvGrpSpPr/>
          <p:nvPr/>
        </p:nvGrpSpPr>
        <p:grpSpPr>
          <a:xfrm>
            <a:off x="190184" y="5042653"/>
            <a:ext cx="3862305" cy="393780"/>
            <a:chOff x="384572" y="5272932"/>
            <a:chExt cx="3862305" cy="393780"/>
          </a:xfrm>
        </p:grpSpPr>
        <p:graphicFrame>
          <p:nvGraphicFramePr>
            <p:cNvPr id="10" name="Object 7"/>
            <p:cNvGraphicFramePr>
              <a:graphicFrameLocks noChangeAspect="1"/>
            </p:cNvGraphicFramePr>
            <p:nvPr/>
          </p:nvGraphicFramePr>
          <p:xfrm>
            <a:off x="384572" y="5272932"/>
            <a:ext cx="3456383" cy="393780"/>
          </p:xfrm>
          <a:graphic>
            <a:graphicData uri="http://schemas.openxmlformats.org/presentationml/2006/ole">
              <mc:AlternateContent xmlns:mc="http://schemas.openxmlformats.org/markup-compatibility/2006">
                <mc:Choice xmlns:v="urn:schemas-microsoft-com:vml" Requires="v">
                  <p:oleObj spid="_x0000_s10894" r:id="rId8" imgW="2072162" imgH="229014" progId="Equations">
                    <p:embed/>
                  </p:oleObj>
                </mc:Choice>
                <mc:Fallback>
                  <p:oleObj r:id="rId8" imgW="2072162" imgH="229014" progId="Equations">
                    <p:embed/>
                    <p:pic>
                      <p:nvPicPr>
                        <p:cNvPr id="0" name="Picture 6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572" y="5272932"/>
                          <a:ext cx="3456383" cy="393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本框 15"/>
            <p:cNvSpPr txBox="1"/>
            <p:nvPr/>
          </p:nvSpPr>
          <p:spPr>
            <a:xfrm>
              <a:off x="3751926" y="5284259"/>
              <a:ext cx="494951" cy="369332"/>
            </a:xfrm>
            <a:prstGeom prst="rect">
              <a:avLst/>
            </a:prstGeom>
            <a:noFill/>
          </p:spPr>
          <p:txBody>
            <a:bodyPr wrap="square" rtlCol="0">
              <a:spAutoFit/>
            </a:bodyPr>
            <a:lstStyle/>
            <a:p>
              <a:r>
                <a:rPr lang="en-US" altLang="zh-CN" dirty="0" smtClean="0"/>
                <a:t>=1</a:t>
              </a:r>
              <a:endParaRPr lang="zh-CN" altLang="en-US" dirty="0" smtClean="0"/>
            </a:p>
          </p:txBody>
        </p:sp>
      </p:grpSp>
      <p:sp>
        <p:nvSpPr>
          <p:cNvPr id="25" name="文本框 24"/>
          <p:cNvSpPr txBox="1"/>
          <p:nvPr/>
        </p:nvSpPr>
        <p:spPr>
          <a:xfrm>
            <a:off x="3113513" y="2510048"/>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6" name="文本框 25"/>
          <p:cNvSpPr txBox="1"/>
          <p:nvPr/>
        </p:nvSpPr>
        <p:spPr>
          <a:xfrm>
            <a:off x="4763197" y="3310979"/>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7" name="文本框 26"/>
          <p:cNvSpPr txBox="1"/>
          <p:nvPr/>
        </p:nvSpPr>
        <p:spPr>
          <a:xfrm>
            <a:off x="4005199" y="2523568"/>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8" name="文本框 27"/>
          <p:cNvSpPr txBox="1"/>
          <p:nvPr/>
        </p:nvSpPr>
        <p:spPr>
          <a:xfrm>
            <a:off x="3108343" y="3310979"/>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9" name="文本框 28"/>
          <p:cNvSpPr txBox="1"/>
          <p:nvPr/>
        </p:nvSpPr>
        <p:spPr>
          <a:xfrm>
            <a:off x="3957382" y="1789305"/>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30" name="文本框 29"/>
          <p:cNvSpPr txBox="1"/>
          <p:nvPr/>
        </p:nvSpPr>
        <p:spPr>
          <a:xfrm>
            <a:off x="4849068" y="1802825"/>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grpSp>
        <p:nvGrpSpPr>
          <p:cNvPr id="43" name="组合 42"/>
          <p:cNvGrpSpPr/>
          <p:nvPr/>
        </p:nvGrpSpPr>
        <p:grpSpPr>
          <a:xfrm>
            <a:off x="3610327" y="1771017"/>
            <a:ext cx="1729481" cy="1469542"/>
            <a:chOff x="3610327" y="1771017"/>
            <a:chExt cx="1729481" cy="1469542"/>
          </a:xfrm>
        </p:grpSpPr>
        <p:cxnSp>
          <p:nvCxnSpPr>
            <p:cNvPr id="31" name="直接连接符 30"/>
            <p:cNvCxnSpPr/>
            <p:nvPr/>
          </p:nvCxnSpPr>
          <p:spPr>
            <a:xfrm>
              <a:off x="3610327" y="2510048"/>
              <a:ext cx="884323" cy="0"/>
            </a:xfrm>
            <a:prstGeom prst="line">
              <a:avLst/>
            </a:prstGeom>
            <a:ln w="254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494650" y="1771017"/>
              <a:ext cx="844611" cy="0"/>
            </a:xfrm>
            <a:prstGeom prst="line">
              <a:avLst/>
            </a:prstGeom>
            <a:ln w="254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610327" y="3240559"/>
              <a:ext cx="1728934" cy="0"/>
            </a:xfrm>
            <a:prstGeom prst="line">
              <a:avLst/>
            </a:prstGeom>
            <a:ln w="254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502443" y="1802825"/>
              <a:ext cx="0" cy="707225"/>
            </a:xfrm>
            <a:prstGeom prst="line">
              <a:avLst/>
            </a:prstGeom>
            <a:ln w="254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620018" y="2533334"/>
              <a:ext cx="0" cy="707225"/>
            </a:xfrm>
            <a:prstGeom prst="line">
              <a:avLst/>
            </a:prstGeom>
            <a:ln w="254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339808" y="1771017"/>
              <a:ext cx="0" cy="1469542"/>
            </a:xfrm>
            <a:prstGeom prst="line">
              <a:avLst/>
            </a:prstGeom>
            <a:ln w="254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103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闭</a:t>
            </a:r>
            <a:r>
              <a:rPr lang="zh-CN" altLang="en-US" dirty="0"/>
              <a:t>回路法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35</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86662444"/>
              </p:ext>
            </p:extLst>
          </p:nvPr>
        </p:nvGraphicFramePr>
        <p:xfrm>
          <a:off x="1392684" y="705793"/>
          <a:ext cx="4718484" cy="3315581"/>
        </p:xfrm>
        <a:graphic>
          <a:graphicData uri="http://schemas.openxmlformats.org/drawingml/2006/table">
            <a:tbl>
              <a:tblPr firstRow="1" bandRow="1">
                <a:tableStyleId>{5940675A-B579-460E-94D1-54222C63F5DA}</a:tableStyleId>
              </a:tblPr>
              <a:tblGrid>
                <a:gridCol w="686036"/>
                <a:gridCol w="414046"/>
                <a:gridCol w="414046"/>
                <a:gridCol w="414046"/>
                <a:gridCol w="414046"/>
                <a:gridCol w="414046"/>
                <a:gridCol w="414046"/>
                <a:gridCol w="414046"/>
                <a:gridCol w="414046"/>
                <a:gridCol w="720080"/>
              </a:tblGrid>
              <a:tr h="216024">
                <a:tc gridSpan="10">
                  <a:txBody>
                    <a:bodyPr/>
                    <a:lstStyle/>
                    <a:p>
                      <a:pPr algn="ctr"/>
                      <a:r>
                        <a:rPr lang="zh-CN" altLang="en-US" sz="1800" dirty="0" smtClean="0">
                          <a:solidFill>
                            <a:schemeClr val="tx1"/>
                          </a:solidFill>
                        </a:rPr>
                        <a:t>初始调运方案（最小元素法）</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9501">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8</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5" name="组合 4"/>
          <p:cNvGrpSpPr/>
          <p:nvPr/>
        </p:nvGrpSpPr>
        <p:grpSpPr>
          <a:xfrm>
            <a:off x="190184" y="4205449"/>
            <a:ext cx="2986914" cy="398462"/>
            <a:chOff x="2734004" y="1624013"/>
            <a:chExt cx="2986914" cy="398462"/>
          </a:xfrm>
        </p:grpSpPr>
        <p:graphicFrame>
          <p:nvGraphicFramePr>
            <p:cNvPr id="6" name="Object 18"/>
            <p:cNvGraphicFramePr>
              <a:graphicFrameLocks noChangeAspect="1"/>
            </p:cNvGraphicFramePr>
            <p:nvPr>
              <p:extLst>
                <p:ext uri="{D42A27DB-BD31-4B8C-83A1-F6EECF244321}">
                  <p14:modId xmlns:p14="http://schemas.microsoft.com/office/powerpoint/2010/main" val="348369495"/>
                </p:ext>
              </p:extLst>
            </p:nvPr>
          </p:nvGraphicFramePr>
          <p:xfrm>
            <a:off x="2734004" y="1624013"/>
            <a:ext cx="2592059" cy="398462"/>
          </p:xfrm>
          <a:graphic>
            <a:graphicData uri="http://schemas.openxmlformats.org/presentationml/2006/ole">
              <mc:AlternateContent xmlns:mc="http://schemas.openxmlformats.org/markup-compatibility/2006">
                <mc:Choice xmlns:v="urn:schemas-microsoft-com:vml" Requires="v">
                  <p:oleObj spid="_x0000_s9073" name="公式" r:id="rId3" imgW="1299178" imgH="191283" progId="Equations">
                    <p:embed/>
                  </p:oleObj>
                </mc:Choice>
                <mc:Fallback>
                  <p:oleObj name="公式" r:id="rId3" imgW="1299178" imgH="191283" progId="Equations">
                    <p:embed/>
                    <p:pic>
                      <p:nvPicPr>
                        <p:cNvPr id="0" name="Picture 8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004" y="1624013"/>
                          <a:ext cx="2592059"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5225967" y="1638578"/>
              <a:ext cx="494951" cy="369332"/>
            </a:xfrm>
            <a:prstGeom prst="rect">
              <a:avLst/>
            </a:prstGeom>
            <a:noFill/>
          </p:spPr>
          <p:txBody>
            <a:bodyPr wrap="square" rtlCol="0">
              <a:spAutoFit/>
            </a:bodyPr>
            <a:lstStyle/>
            <a:p>
              <a:r>
                <a:rPr lang="en-US" altLang="zh-CN" dirty="0" smtClean="0"/>
                <a:t>=1</a:t>
              </a:r>
              <a:endParaRPr lang="zh-CN" altLang="en-US" dirty="0" smtClean="0"/>
            </a:p>
          </p:txBody>
        </p:sp>
      </p:grpSp>
      <p:grpSp>
        <p:nvGrpSpPr>
          <p:cNvPr id="15" name="组合 14"/>
          <p:cNvGrpSpPr/>
          <p:nvPr/>
        </p:nvGrpSpPr>
        <p:grpSpPr>
          <a:xfrm>
            <a:off x="190184" y="4618505"/>
            <a:ext cx="2955148" cy="422115"/>
            <a:chOff x="608239" y="4597517"/>
            <a:chExt cx="2955148" cy="422115"/>
          </a:xfrm>
        </p:grpSpPr>
        <p:graphicFrame>
          <p:nvGraphicFramePr>
            <p:cNvPr id="9" name="Object 8"/>
            <p:cNvGraphicFramePr>
              <a:graphicFrameLocks noChangeAspect="1"/>
            </p:cNvGraphicFramePr>
            <p:nvPr>
              <p:extLst>
                <p:ext uri="{D42A27DB-BD31-4B8C-83A1-F6EECF244321}">
                  <p14:modId xmlns:p14="http://schemas.microsoft.com/office/powerpoint/2010/main" val="1948140945"/>
                </p:ext>
              </p:extLst>
            </p:nvPr>
          </p:nvGraphicFramePr>
          <p:xfrm>
            <a:off x="608239" y="4597517"/>
            <a:ext cx="2477608" cy="422115"/>
          </p:xfrm>
          <a:graphic>
            <a:graphicData uri="http://schemas.openxmlformats.org/presentationml/2006/ole">
              <mc:AlternateContent xmlns:mc="http://schemas.openxmlformats.org/markup-compatibility/2006">
                <mc:Choice xmlns:v="urn:schemas-microsoft-com:vml" Requires="v">
                  <p:oleObj spid="_x0000_s9074" r:id="rId5" imgW="1452640" imgH="229568" progId="Equations">
                    <p:embed/>
                  </p:oleObj>
                </mc:Choice>
                <mc:Fallback>
                  <p:oleObj r:id="rId5" imgW="1452640" imgH="229568" progId="Equations">
                    <p:embed/>
                    <p:pic>
                      <p:nvPicPr>
                        <p:cNvPr id="0" name="Picture 8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239" y="4597517"/>
                          <a:ext cx="2477608" cy="422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文本框 13"/>
            <p:cNvSpPr txBox="1"/>
            <p:nvPr/>
          </p:nvSpPr>
          <p:spPr>
            <a:xfrm>
              <a:off x="3068436" y="4623908"/>
              <a:ext cx="494951" cy="369332"/>
            </a:xfrm>
            <a:prstGeom prst="rect">
              <a:avLst/>
            </a:prstGeom>
            <a:noFill/>
          </p:spPr>
          <p:txBody>
            <a:bodyPr wrap="square" rtlCol="0">
              <a:spAutoFit/>
            </a:bodyPr>
            <a:lstStyle/>
            <a:p>
              <a:r>
                <a:rPr lang="en-US" altLang="zh-CN" dirty="0" smtClean="0"/>
                <a:t>=2</a:t>
              </a:r>
              <a:endParaRPr lang="zh-CN" altLang="en-US" dirty="0" smtClean="0"/>
            </a:p>
          </p:txBody>
        </p:sp>
      </p:grpSp>
      <p:grpSp>
        <p:nvGrpSpPr>
          <p:cNvPr id="17" name="组合 16"/>
          <p:cNvGrpSpPr/>
          <p:nvPr/>
        </p:nvGrpSpPr>
        <p:grpSpPr>
          <a:xfrm>
            <a:off x="190184" y="5042653"/>
            <a:ext cx="3862305" cy="393780"/>
            <a:chOff x="384572" y="5272932"/>
            <a:chExt cx="3862305" cy="393780"/>
          </a:xfrm>
        </p:grpSpPr>
        <p:graphicFrame>
          <p:nvGraphicFramePr>
            <p:cNvPr id="10" name="Object 7"/>
            <p:cNvGraphicFramePr>
              <a:graphicFrameLocks noChangeAspect="1"/>
            </p:cNvGraphicFramePr>
            <p:nvPr>
              <p:extLst>
                <p:ext uri="{D42A27DB-BD31-4B8C-83A1-F6EECF244321}">
                  <p14:modId xmlns:p14="http://schemas.microsoft.com/office/powerpoint/2010/main" val="3244357047"/>
                </p:ext>
              </p:extLst>
            </p:nvPr>
          </p:nvGraphicFramePr>
          <p:xfrm>
            <a:off x="384572" y="5272932"/>
            <a:ext cx="3456383" cy="393780"/>
          </p:xfrm>
          <a:graphic>
            <a:graphicData uri="http://schemas.openxmlformats.org/presentationml/2006/ole">
              <mc:AlternateContent xmlns:mc="http://schemas.openxmlformats.org/markup-compatibility/2006">
                <mc:Choice xmlns:v="urn:schemas-microsoft-com:vml" Requires="v">
                  <p:oleObj spid="_x0000_s9075" r:id="rId7" imgW="2072162" imgH="229014" progId="Equations">
                    <p:embed/>
                  </p:oleObj>
                </mc:Choice>
                <mc:Fallback>
                  <p:oleObj r:id="rId7" imgW="2072162" imgH="229014" progId="Equations">
                    <p:embed/>
                    <p:pic>
                      <p:nvPicPr>
                        <p:cNvPr id="0" name="Picture 8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572" y="5272932"/>
                          <a:ext cx="3456383" cy="393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本框 15"/>
            <p:cNvSpPr txBox="1"/>
            <p:nvPr/>
          </p:nvSpPr>
          <p:spPr>
            <a:xfrm>
              <a:off x="3751926" y="5284259"/>
              <a:ext cx="494951" cy="369332"/>
            </a:xfrm>
            <a:prstGeom prst="rect">
              <a:avLst/>
            </a:prstGeom>
            <a:noFill/>
          </p:spPr>
          <p:txBody>
            <a:bodyPr wrap="square" rtlCol="0">
              <a:spAutoFit/>
            </a:bodyPr>
            <a:lstStyle/>
            <a:p>
              <a:r>
                <a:rPr lang="en-US" altLang="zh-CN" dirty="0" smtClean="0"/>
                <a:t>=1</a:t>
              </a:r>
              <a:endParaRPr lang="zh-CN" altLang="en-US" dirty="0" smtClean="0"/>
            </a:p>
          </p:txBody>
        </p:sp>
      </p:grpSp>
      <p:grpSp>
        <p:nvGrpSpPr>
          <p:cNvPr id="19" name="组合 18"/>
          <p:cNvGrpSpPr/>
          <p:nvPr/>
        </p:nvGrpSpPr>
        <p:grpSpPr>
          <a:xfrm>
            <a:off x="3924682" y="4170887"/>
            <a:ext cx="3057285" cy="411584"/>
            <a:chOff x="3984972" y="4171368"/>
            <a:chExt cx="3057285" cy="411584"/>
          </a:xfrm>
        </p:grpSpPr>
        <p:graphicFrame>
          <p:nvGraphicFramePr>
            <p:cNvPr id="11" name="Object 7"/>
            <p:cNvGraphicFramePr>
              <a:graphicFrameLocks noChangeAspect="1"/>
            </p:cNvGraphicFramePr>
            <p:nvPr>
              <p:extLst>
                <p:ext uri="{D42A27DB-BD31-4B8C-83A1-F6EECF244321}">
                  <p14:modId xmlns:p14="http://schemas.microsoft.com/office/powerpoint/2010/main" val="373405140"/>
                </p:ext>
              </p:extLst>
            </p:nvPr>
          </p:nvGraphicFramePr>
          <p:xfrm>
            <a:off x="3984972" y="4171368"/>
            <a:ext cx="2371791" cy="411584"/>
          </p:xfrm>
          <a:graphic>
            <a:graphicData uri="http://schemas.openxmlformats.org/presentationml/2006/ole">
              <mc:AlternateContent xmlns:mc="http://schemas.openxmlformats.org/markup-compatibility/2006">
                <mc:Choice xmlns:v="urn:schemas-microsoft-com:vml" Requires="v">
                  <p:oleObj spid="_x0000_s9076" r:id="rId9" imgW="1324608" imgH="191283" progId="Equations">
                    <p:embed/>
                  </p:oleObj>
                </mc:Choice>
                <mc:Fallback>
                  <p:oleObj r:id="rId9" imgW="1324608" imgH="191283" progId="Equations">
                    <p:embed/>
                    <p:pic>
                      <p:nvPicPr>
                        <p:cNvPr id="0" name="Picture 8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4972" y="4171368"/>
                          <a:ext cx="2371791" cy="411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文本框 17"/>
            <p:cNvSpPr txBox="1"/>
            <p:nvPr/>
          </p:nvSpPr>
          <p:spPr>
            <a:xfrm>
              <a:off x="6356763" y="4184036"/>
              <a:ext cx="685494" cy="369332"/>
            </a:xfrm>
            <a:prstGeom prst="rect">
              <a:avLst/>
            </a:prstGeom>
            <a:noFill/>
          </p:spPr>
          <p:txBody>
            <a:bodyPr wrap="square" rtlCol="0">
              <a:spAutoFit/>
            </a:bodyPr>
            <a:lstStyle/>
            <a:p>
              <a:r>
                <a:rPr lang="en-US" altLang="zh-CN" dirty="0" smtClean="0"/>
                <a:t>= −1</a:t>
              </a:r>
              <a:endParaRPr lang="zh-CN" altLang="en-US" dirty="0" smtClean="0"/>
            </a:p>
          </p:txBody>
        </p:sp>
      </p:grpSp>
      <p:sp>
        <p:nvSpPr>
          <p:cNvPr id="24" name="矩形 23"/>
          <p:cNvSpPr/>
          <p:nvPr/>
        </p:nvSpPr>
        <p:spPr>
          <a:xfrm>
            <a:off x="4444505" y="1784126"/>
            <a:ext cx="894755" cy="699181"/>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984972" y="1840676"/>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6" name="文本框 25"/>
          <p:cNvSpPr txBox="1"/>
          <p:nvPr/>
        </p:nvSpPr>
        <p:spPr>
          <a:xfrm>
            <a:off x="4763196" y="2570951"/>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7" name="文本框 26"/>
          <p:cNvSpPr txBox="1"/>
          <p:nvPr/>
        </p:nvSpPr>
        <p:spPr>
          <a:xfrm>
            <a:off x="4776173" y="1854196"/>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8" name="文本框 27"/>
          <p:cNvSpPr txBox="1"/>
          <p:nvPr/>
        </p:nvSpPr>
        <p:spPr>
          <a:xfrm>
            <a:off x="3984972" y="2570951"/>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Tree>
    <p:extLst>
      <p:ext uri="{BB962C8B-B14F-4D97-AF65-F5344CB8AC3E}">
        <p14:creationId xmlns:p14="http://schemas.microsoft.com/office/powerpoint/2010/main" val="16474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p:bldP spid="27" grpId="0"/>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闭</a:t>
            </a:r>
            <a:r>
              <a:rPr lang="zh-CN" altLang="en-US" dirty="0"/>
              <a:t>回路法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36</a:t>
            </a:fld>
            <a:endParaRPr lang="zh-CN" altLang="en-US"/>
          </a:p>
        </p:txBody>
      </p:sp>
      <p:graphicFrame>
        <p:nvGraphicFramePr>
          <p:cNvPr id="4" name="表格 3"/>
          <p:cNvGraphicFramePr>
            <a:graphicFrameLocks noGrp="1"/>
          </p:cNvGraphicFramePr>
          <p:nvPr>
            <p:extLst/>
          </p:nvPr>
        </p:nvGraphicFramePr>
        <p:xfrm>
          <a:off x="1392684" y="705793"/>
          <a:ext cx="4718484" cy="3315581"/>
        </p:xfrm>
        <a:graphic>
          <a:graphicData uri="http://schemas.openxmlformats.org/drawingml/2006/table">
            <a:tbl>
              <a:tblPr firstRow="1" bandRow="1">
                <a:tableStyleId>{5940675A-B579-460E-94D1-54222C63F5DA}</a:tableStyleId>
              </a:tblPr>
              <a:tblGrid>
                <a:gridCol w="686036"/>
                <a:gridCol w="414046"/>
                <a:gridCol w="414046"/>
                <a:gridCol w="414046"/>
                <a:gridCol w="414046"/>
                <a:gridCol w="414046"/>
                <a:gridCol w="414046"/>
                <a:gridCol w="414046"/>
                <a:gridCol w="414046"/>
                <a:gridCol w="720080"/>
              </a:tblGrid>
              <a:tr h="216024">
                <a:tc gridSpan="10">
                  <a:txBody>
                    <a:bodyPr/>
                    <a:lstStyle/>
                    <a:p>
                      <a:pPr algn="ctr"/>
                      <a:r>
                        <a:rPr lang="zh-CN" altLang="en-US" sz="1800" dirty="0" smtClean="0">
                          <a:solidFill>
                            <a:schemeClr val="tx1"/>
                          </a:solidFill>
                        </a:rPr>
                        <a:t>初始调运方案（最小元素法）</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9501">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8</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5" name="组合 4"/>
          <p:cNvGrpSpPr/>
          <p:nvPr/>
        </p:nvGrpSpPr>
        <p:grpSpPr>
          <a:xfrm>
            <a:off x="190184" y="4205449"/>
            <a:ext cx="2986914" cy="398462"/>
            <a:chOff x="2734004" y="1624013"/>
            <a:chExt cx="2986914" cy="398462"/>
          </a:xfrm>
        </p:grpSpPr>
        <p:graphicFrame>
          <p:nvGraphicFramePr>
            <p:cNvPr id="6" name="Object 18"/>
            <p:cNvGraphicFramePr>
              <a:graphicFrameLocks noChangeAspect="1"/>
            </p:cNvGraphicFramePr>
            <p:nvPr>
              <p:extLst/>
            </p:nvPr>
          </p:nvGraphicFramePr>
          <p:xfrm>
            <a:off x="2734004" y="1624013"/>
            <a:ext cx="2592059" cy="398462"/>
          </p:xfrm>
          <a:graphic>
            <a:graphicData uri="http://schemas.openxmlformats.org/presentationml/2006/ole">
              <mc:AlternateContent xmlns:mc="http://schemas.openxmlformats.org/markup-compatibility/2006">
                <mc:Choice xmlns:v="urn:schemas-microsoft-com:vml" Requires="v">
                  <p:oleObj spid="_x0000_s85047" name="公式" r:id="rId4" imgW="1299178" imgH="191283" progId="Equations">
                    <p:embed/>
                  </p:oleObj>
                </mc:Choice>
                <mc:Fallback>
                  <p:oleObj name="公式" r:id="rId4" imgW="1299178" imgH="191283" progId="Equations">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4004" y="1624013"/>
                          <a:ext cx="2592059"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5225967" y="1638578"/>
              <a:ext cx="494951" cy="369332"/>
            </a:xfrm>
            <a:prstGeom prst="rect">
              <a:avLst/>
            </a:prstGeom>
            <a:noFill/>
          </p:spPr>
          <p:txBody>
            <a:bodyPr wrap="square" rtlCol="0">
              <a:spAutoFit/>
            </a:bodyPr>
            <a:lstStyle/>
            <a:p>
              <a:r>
                <a:rPr lang="en-US" altLang="zh-CN" dirty="0" smtClean="0"/>
                <a:t>=1</a:t>
              </a:r>
              <a:endParaRPr lang="zh-CN" altLang="en-US" dirty="0" smtClean="0"/>
            </a:p>
          </p:txBody>
        </p:sp>
      </p:grpSp>
      <p:grpSp>
        <p:nvGrpSpPr>
          <p:cNvPr id="15" name="组合 14"/>
          <p:cNvGrpSpPr/>
          <p:nvPr/>
        </p:nvGrpSpPr>
        <p:grpSpPr>
          <a:xfrm>
            <a:off x="190184" y="4618505"/>
            <a:ext cx="2955148" cy="422115"/>
            <a:chOff x="608239" y="4597517"/>
            <a:chExt cx="2955148" cy="422115"/>
          </a:xfrm>
        </p:grpSpPr>
        <p:graphicFrame>
          <p:nvGraphicFramePr>
            <p:cNvPr id="9" name="Object 8"/>
            <p:cNvGraphicFramePr>
              <a:graphicFrameLocks noChangeAspect="1"/>
            </p:cNvGraphicFramePr>
            <p:nvPr/>
          </p:nvGraphicFramePr>
          <p:xfrm>
            <a:off x="608239" y="4597517"/>
            <a:ext cx="2477608" cy="422115"/>
          </p:xfrm>
          <a:graphic>
            <a:graphicData uri="http://schemas.openxmlformats.org/presentationml/2006/ole">
              <mc:AlternateContent xmlns:mc="http://schemas.openxmlformats.org/markup-compatibility/2006">
                <mc:Choice xmlns:v="urn:schemas-microsoft-com:vml" Requires="v">
                  <p:oleObj spid="_x0000_s85048" r:id="rId6" imgW="1452640" imgH="229568" progId="Equations">
                    <p:embed/>
                  </p:oleObj>
                </mc:Choice>
                <mc:Fallback>
                  <p:oleObj r:id="rId6" imgW="1452640" imgH="229568" progId="Equations">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239" y="4597517"/>
                          <a:ext cx="2477608" cy="422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文本框 13"/>
            <p:cNvSpPr txBox="1"/>
            <p:nvPr/>
          </p:nvSpPr>
          <p:spPr>
            <a:xfrm>
              <a:off x="3068436" y="4623908"/>
              <a:ext cx="494951" cy="369332"/>
            </a:xfrm>
            <a:prstGeom prst="rect">
              <a:avLst/>
            </a:prstGeom>
            <a:noFill/>
          </p:spPr>
          <p:txBody>
            <a:bodyPr wrap="square" rtlCol="0">
              <a:spAutoFit/>
            </a:bodyPr>
            <a:lstStyle/>
            <a:p>
              <a:r>
                <a:rPr lang="en-US" altLang="zh-CN" dirty="0" smtClean="0"/>
                <a:t>=2</a:t>
              </a:r>
              <a:endParaRPr lang="zh-CN" altLang="en-US" dirty="0" smtClean="0"/>
            </a:p>
          </p:txBody>
        </p:sp>
      </p:grpSp>
      <p:grpSp>
        <p:nvGrpSpPr>
          <p:cNvPr id="17" name="组合 16"/>
          <p:cNvGrpSpPr/>
          <p:nvPr/>
        </p:nvGrpSpPr>
        <p:grpSpPr>
          <a:xfrm>
            <a:off x="190184" y="5042653"/>
            <a:ext cx="3862305" cy="393780"/>
            <a:chOff x="384572" y="5272932"/>
            <a:chExt cx="3862305" cy="393780"/>
          </a:xfrm>
        </p:grpSpPr>
        <p:graphicFrame>
          <p:nvGraphicFramePr>
            <p:cNvPr id="10" name="Object 7"/>
            <p:cNvGraphicFramePr>
              <a:graphicFrameLocks noChangeAspect="1"/>
            </p:cNvGraphicFramePr>
            <p:nvPr/>
          </p:nvGraphicFramePr>
          <p:xfrm>
            <a:off x="384572" y="5272932"/>
            <a:ext cx="3456383" cy="393780"/>
          </p:xfrm>
          <a:graphic>
            <a:graphicData uri="http://schemas.openxmlformats.org/presentationml/2006/ole">
              <mc:AlternateContent xmlns:mc="http://schemas.openxmlformats.org/markup-compatibility/2006">
                <mc:Choice xmlns:v="urn:schemas-microsoft-com:vml" Requires="v">
                  <p:oleObj spid="_x0000_s85049" r:id="rId8" imgW="2072162" imgH="229014" progId="Equations">
                    <p:embed/>
                  </p:oleObj>
                </mc:Choice>
                <mc:Fallback>
                  <p:oleObj r:id="rId8" imgW="2072162" imgH="229014" progId="Equations">
                    <p:embed/>
                    <p:pic>
                      <p:nvPicPr>
                        <p:cNvPr id="0" name="Picture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572" y="5272932"/>
                          <a:ext cx="3456383" cy="393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本框 15"/>
            <p:cNvSpPr txBox="1"/>
            <p:nvPr/>
          </p:nvSpPr>
          <p:spPr>
            <a:xfrm>
              <a:off x="3751926" y="5284259"/>
              <a:ext cx="494951" cy="369332"/>
            </a:xfrm>
            <a:prstGeom prst="rect">
              <a:avLst/>
            </a:prstGeom>
            <a:noFill/>
          </p:spPr>
          <p:txBody>
            <a:bodyPr wrap="square" rtlCol="0">
              <a:spAutoFit/>
            </a:bodyPr>
            <a:lstStyle/>
            <a:p>
              <a:r>
                <a:rPr lang="en-US" altLang="zh-CN" dirty="0" smtClean="0"/>
                <a:t>=1</a:t>
              </a:r>
              <a:endParaRPr lang="zh-CN" altLang="en-US" dirty="0" smtClean="0"/>
            </a:p>
          </p:txBody>
        </p:sp>
      </p:grpSp>
      <p:grpSp>
        <p:nvGrpSpPr>
          <p:cNvPr id="19" name="组合 18"/>
          <p:cNvGrpSpPr/>
          <p:nvPr/>
        </p:nvGrpSpPr>
        <p:grpSpPr>
          <a:xfrm>
            <a:off x="3924682" y="4170887"/>
            <a:ext cx="3057285" cy="411584"/>
            <a:chOff x="3984972" y="4171368"/>
            <a:chExt cx="3057285" cy="411584"/>
          </a:xfrm>
        </p:grpSpPr>
        <p:graphicFrame>
          <p:nvGraphicFramePr>
            <p:cNvPr id="11" name="Object 7"/>
            <p:cNvGraphicFramePr>
              <a:graphicFrameLocks noChangeAspect="1"/>
            </p:cNvGraphicFramePr>
            <p:nvPr/>
          </p:nvGraphicFramePr>
          <p:xfrm>
            <a:off x="3984972" y="4171368"/>
            <a:ext cx="2371791" cy="411584"/>
          </p:xfrm>
          <a:graphic>
            <a:graphicData uri="http://schemas.openxmlformats.org/presentationml/2006/ole">
              <mc:AlternateContent xmlns:mc="http://schemas.openxmlformats.org/markup-compatibility/2006">
                <mc:Choice xmlns:v="urn:schemas-microsoft-com:vml" Requires="v">
                  <p:oleObj spid="_x0000_s85050" r:id="rId10" imgW="1324608" imgH="191283" progId="Equations">
                    <p:embed/>
                  </p:oleObj>
                </mc:Choice>
                <mc:Fallback>
                  <p:oleObj r:id="rId10" imgW="1324608" imgH="191283" progId="Equations">
                    <p:embed/>
                    <p:pic>
                      <p:nvPicPr>
                        <p:cNvPr id="0" name="Picture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4972" y="4171368"/>
                          <a:ext cx="2371791" cy="411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文本框 17"/>
            <p:cNvSpPr txBox="1"/>
            <p:nvPr/>
          </p:nvSpPr>
          <p:spPr>
            <a:xfrm>
              <a:off x="6356763" y="4184036"/>
              <a:ext cx="685494" cy="369332"/>
            </a:xfrm>
            <a:prstGeom prst="rect">
              <a:avLst/>
            </a:prstGeom>
            <a:noFill/>
          </p:spPr>
          <p:txBody>
            <a:bodyPr wrap="square" rtlCol="0">
              <a:spAutoFit/>
            </a:bodyPr>
            <a:lstStyle/>
            <a:p>
              <a:r>
                <a:rPr lang="en-US" altLang="zh-CN" dirty="0" smtClean="0"/>
                <a:t>= −1</a:t>
              </a:r>
              <a:endParaRPr lang="zh-CN" altLang="en-US" dirty="0" smtClean="0"/>
            </a:p>
          </p:txBody>
        </p:sp>
      </p:grpSp>
      <p:grpSp>
        <p:nvGrpSpPr>
          <p:cNvPr id="21" name="组合 20"/>
          <p:cNvGrpSpPr/>
          <p:nvPr/>
        </p:nvGrpSpPr>
        <p:grpSpPr>
          <a:xfrm>
            <a:off x="3924682" y="4596735"/>
            <a:ext cx="3784997" cy="414160"/>
            <a:chOff x="3896916" y="4719743"/>
            <a:chExt cx="3784997" cy="414160"/>
          </a:xfrm>
        </p:grpSpPr>
        <p:graphicFrame>
          <p:nvGraphicFramePr>
            <p:cNvPr id="12" name="Object 7"/>
            <p:cNvGraphicFramePr>
              <a:graphicFrameLocks noChangeAspect="1"/>
            </p:cNvGraphicFramePr>
            <p:nvPr/>
          </p:nvGraphicFramePr>
          <p:xfrm>
            <a:off x="3896916" y="4720341"/>
            <a:ext cx="3256409" cy="413562"/>
          </p:xfrm>
          <a:graphic>
            <a:graphicData uri="http://schemas.openxmlformats.org/presentationml/2006/ole">
              <mc:AlternateContent xmlns:mc="http://schemas.openxmlformats.org/markup-compatibility/2006">
                <mc:Choice xmlns:v="urn:schemas-microsoft-com:vml" Requires="v">
                  <p:oleObj spid="_x0000_s85051" r:id="rId12" imgW="1843148" imgH="190937" progId="Equations">
                    <p:embed/>
                  </p:oleObj>
                </mc:Choice>
                <mc:Fallback>
                  <p:oleObj r:id="rId12" imgW="1843148" imgH="190937" progId="Equations">
                    <p:embed/>
                    <p:pic>
                      <p:nvPicPr>
                        <p:cNvPr id="0" name="Picture 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96916" y="4720341"/>
                          <a:ext cx="3256409" cy="41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文本框 19"/>
            <p:cNvSpPr txBox="1"/>
            <p:nvPr/>
          </p:nvSpPr>
          <p:spPr>
            <a:xfrm>
              <a:off x="7050818" y="4719743"/>
              <a:ext cx="631095" cy="369332"/>
            </a:xfrm>
            <a:prstGeom prst="rect">
              <a:avLst/>
            </a:prstGeom>
            <a:noFill/>
          </p:spPr>
          <p:txBody>
            <a:bodyPr wrap="square" rtlCol="0">
              <a:spAutoFit/>
            </a:bodyPr>
            <a:lstStyle/>
            <a:p>
              <a:r>
                <a:rPr lang="en-US" altLang="zh-CN" dirty="0" smtClean="0"/>
                <a:t>=10</a:t>
              </a:r>
              <a:endParaRPr lang="zh-CN" altLang="en-US" dirty="0" smtClean="0"/>
            </a:p>
          </p:txBody>
        </p:sp>
      </p:grpSp>
      <p:sp>
        <p:nvSpPr>
          <p:cNvPr id="25" name="文本框 24"/>
          <p:cNvSpPr txBox="1"/>
          <p:nvPr/>
        </p:nvSpPr>
        <p:spPr>
          <a:xfrm>
            <a:off x="2247397" y="3310979"/>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6" name="文本框 25"/>
          <p:cNvSpPr txBox="1"/>
          <p:nvPr/>
        </p:nvSpPr>
        <p:spPr>
          <a:xfrm>
            <a:off x="3924682" y="2550354"/>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7" name="文本框 26"/>
          <p:cNvSpPr txBox="1"/>
          <p:nvPr/>
        </p:nvSpPr>
        <p:spPr>
          <a:xfrm>
            <a:off x="2288340" y="2550354"/>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8" name="文本框 27"/>
          <p:cNvSpPr txBox="1"/>
          <p:nvPr/>
        </p:nvSpPr>
        <p:spPr>
          <a:xfrm>
            <a:off x="3959518" y="1811952"/>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9" name="文本框 28"/>
          <p:cNvSpPr txBox="1"/>
          <p:nvPr/>
        </p:nvSpPr>
        <p:spPr>
          <a:xfrm>
            <a:off x="4822545" y="1809585"/>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30" name="文本框 29"/>
          <p:cNvSpPr txBox="1"/>
          <p:nvPr/>
        </p:nvSpPr>
        <p:spPr>
          <a:xfrm>
            <a:off x="4862335" y="3282267"/>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grpSp>
        <p:nvGrpSpPr>
          <p:cNvPr id="31" name="组合 30"/>
          <p:cNvGrpSpPr/>
          <p:nvPr/>
        </p:nvGrpSpPr>
        <p:grpSpPr>
          <a:xfrm>
            <a:off x="2823519" y="1771238"/>
            <a:ext cx="2475015" cy="1469542"/>
            <a:chOff x="3610327" y="1771017"/>
            <a:chExt cx="1729481" cy="1469542"/>
          </a:xfrm>
        </p:grpSpPr>
        <p:cxnSp>
          <p:nvCxnSpPr>
            <p:cNvPr id="32" name="直接连接符 31"/>
            <p:cNvCxnSpPr/>
            <p:nvPr/>
          </p:nvCxnSpPr>
          <p:spPr>
            <a:xfrm>
              <a:off x="3610327" y="2510048"/>
              <a:ext cx="1163818" cy="0"/>
            </a:xfrm>
            <a:prstGeom prst="line">
              <a:avLst/>
            </a:prstGeom>
            <a:ln w="254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774145" y="1771017"/>
              <a:ext cx="565117" cy="0"/>
            </a:xfrm>
            <a:prstGeom prst="line">
              <a:avLst/>
            </a:prstGeom>
            <a:ln w="254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610327" y="3240559"/>
              <a:ext cx="1728934" cy="0"/>
            </a:xfrm>
            <a:prstGeom prst="line">
              <a:avLst/>
            </a:prstGeom>
            <a:ln w="254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774145" y="1802825"/>
              <a:ext cx="0" cy="707225"/>
            </a:xfrm>
            <a:prstGeom prst="line">
              <a:avLst/>
            </a:prstGeom>
            <a:ln w="254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620018" y="2533334"/>
              <a:ext cx="0" cy="707225"/>
            </a:xfrm>
            <a:prstGeom prst="line">
              <a:avLst/>
            </a:prstGeom>
            <a:ln w="254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339808" y="1771017"/>
              <a:ext cx="0" cy="1469542"/>
            </a:xfrm>
            <a:prstGeom prst="line">
              <a:avLst/>
            </a:prstGeom>
            <a:ln w="254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318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闭</a:t>
            </a:r>
            <a:r>
              <a:rPr lang="zh-CN" altLang="en-US" dirty="0"/>
              <a:t>回路法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37</a:t>
            </a:fld>
            <a:endParaRPr lang="zh-CN" altLang="en-US"/>
          </a:p>
        </p:txBody>
      </p:sp>
      <p:graphicFrame>
        <p:nvGraphicFramePr>
          <p:cNvPr id="4" name="表格 3"/>
          <p:cNvGraphicFramePr>
            <a:graphicFrameLocks noGrp="1"/>
          </p:cNvGraphicFramePr>
          <p:nvPr>
            <p:extLst/>
          </p:nvPr>
        </p:nvGraphicFramePr>
        <p:xfrm>
          <a:off x="1392684" y="705793"/>
          <a:ext cx="4718484" cy="3315581"/>
        </p:xfrm>
        <a:graphic>
          <a:graphicData uri="http://schemas.openxmlformats.org/drawingml/2006/table">
            <a:tbl>
              <a:tblPr firstRow="1" bandRow="1">
                <a:tableStyleId>{5940675A-B579-460E-94D1-54222C63F5DA}</a:tableStyleId>
              </a:tblPr>
              <a:tblGrid>
                <a:gridCol w="686036"/>
                <a:gridCol w="414046"/>
                <a:gridCol w="414046"/>
                <a:gridCol w="414046"/>
                <a:gridCol w="414046"/>
                <a:gridCol w="414046"/>
                <a:gridCol w="414046"/>
                <a:gridCol w="414046"/>
                <a:gridCol w="414046"/>
                <a:gridCol w="720080"/>
              </a:tblGrid>
              <a:tr h="216024">
                <a:tc gridSpan="10">
                  <a:txBody>
                    <a:bodyPr/>
                    <a:lstStyle/>
                    <a:p>
                      <a:pPr algn="ctr"/>
                      <a:r>
                        <a:rPr lang="zh-CN" altLang="en-US" sz="1800" dirty="0" smtClean="0">
                          <a:solidFill>
                            <a:schemeClr val="tx1"/>
                          </a:solidFill>
                        </a:rPr>
                        <a:t>初始调运方案（最小元素法）</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9501">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8</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5" name="组合 4"/>
          <p:cNvGrpSpPr/>
          <p:nvPr/>
        </p:nvGrpSpPr>
        <p:grpSpPr>
          <a:xfrm>
            <a:off x="190184" y="4205449"/>
            <a:ext cx="2986914" cy="398462"/>
            <a:chOff x="2734004" y="1624013"/>
            <a:chExt cx="2986914" cy="398462"/>
          </a:xfrm>
        </p:grpSpPr>
        <p:graphicFrame>
          <p:nvGraphicFramePr>
            <p:cNvPr id="6" name="Object 18"/>
            <p:cNvGraphicFramePr>
              <a:graphicFrameLocks noChangeAspect="1"/>
            </p:cNvGraphicFramePr>
            <p:nvPr>
              <p:extLst/>
            </p:nvPr>
          </p:nvGraphicFramePr>
          <p:xfrm>
            <a:off x="2734004" y="1624013"/>
            <a:ext cx="2592059" cy="398462"/>
          </p:xfrm>
          <a:graphic>
            <a:graphicData uri="http://schemas.openxmlformats.org/presentationml/2006/ole">
              <mc:AlternateContent xmlns:mc="http://schemas.openxmlformats.org/markup-compatibility/2006">
                <mc:Choice xmlns:v="urn:schemas-microsoft-com:vml" Requires="v">
                  <p:oleObj spid="_x0000_s80142" name="公式" r:id="rId4" imgW="1299178" imgH="191283" progId="Equations">
                    <p:embed/>
                  </p:oleObj>
                </mc:Choice>
                <mc:Fallback>
                  <p:oleObj name="公式" r:id="rId4" imgW="1299178" imgH="191283" progId="Equations">
                    <p:embed/>
                    <p:pic>
                      <p:nvPicPr>
                        <p:cNvPr id="0" name="Picture 2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4004" y="1624013"/>
                          <a:ext cx="2592059"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5225967" y="1638578"/>
              <a:ext cx="494951" cy="369332"/>
            </a:xfrm>
            <a:prstGeom prst="rect">
              <a:avLst/>
            </a:prstGeom>
            <a:noFill/>
          </p:spPr>
          <p:txBody>
            <a:bodyPr wrap="square" rtlCol="0">
              <a:spAutoFit/>
            </a:bodyPr>
            <a:lstStyle/>
            <a:p>
              <a:r>
                <a:rPr lang="en-US" altLang="zh-CN" dirty="0" smtClean="0"/>
                <a:t>=1</a:t>
              </a:r>
              <a:endParaRPr lang="zh-CN" altLang="en-US" dirty="0" smtClean="0"/>
            </a:p>
          </p:txBody>
        </p:sp>
      </p:grpSp>
      <p:grpSp>
        <p:nvGrpSpPr>
          <p:cNvPr id="15" name="组合 14"/>
          <p:cNvGrpSpPr/>
          <p:nvPr/>
        </p:nvGrpSpPr>
        <p:grpSpPr>
          <a:xfrm>
            <a:off x="190184" y="4618505"/>
            <a:ext cx="2955148" cy="422115"/>
            <a:chOff x="608239" y="4597517"/>
            <a:chExt cx="2955148" cy="422115"/>
          </a:xfrm>
        </p:grpSpPr>
        <p:graphicFrame>
          <p:nvGraphicFramePr>
            <p:cNvPr id="9" name="Object 8"/>
            <p:cNvGraphicFramePr>
              <a:graphicFrameLocks noChangeAspect="1"/>
            </p:cNvGraphicFramePr>
            <p:nvPr/>
          </p:nvGraphicFramePr>
          <p:xfrm>
            <a:off x="608239" y="4597517"/>
            <a:ext cx="2477608" cy="422115"/>
          </p:xfrm>
          <a:graphic>
            <a:graphicData uri="http://schemas.openxmlformats.org/presentationml/2006/ole">
              <mc:AlternateContent xmlns:mc="http://schemas.openxmlformats.org/markup-compatibility/2006">
                <mc:Choice xmlns:v="urn:schemas-microsoft-com:vml" Requires="v">
                  <p:oleObj spid="_x0000_s80143" r:id="rId6" imgW="1452640" imgH="229568" progId="Equations">
                    <p:embed/>
                  </p:oleObj>
                </mc:Choice>
                <mc:Fallback>
                  <p:oleObj r:id="rId6" imgW="1452640" imgH="229568" progId="Equations">
                    <p:embed/>
                    <p:pic>
                      <p:nvPicPr>
                        <p:cNvPr id="0" name="Picture 2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239" y="4597517"/>
                          <a:ext cx="2477608" cy="422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文本框 13"/>
            <p:cNvSpPr txBox="1"/>
            <p:nvPr/>
          </p:nvSpPr>
          <p:spPr>
            <a:xfrm>
              <a:off x="3068436" y="4623908"/>
              <a:ext cx="494951" cy="369332"/>
            </a:xfrm>
            <a:prstGeom prst="rect">
              <a:avLst/>
            </a:prstGeom>
            <a:noFill/>
          </p:spPr>
          <p:txBody>
            <a:bodyPr wrap="square" rtlCol="0">
              <a:spAutoFit/>
            </a:bodyPr>
            <a:lstStyle/>
            <a:p>
              <a:r>
                <a:rPr lang="en-US" altLang="zh-CN" dirty="0" smtClean="0"/>
                <a:t>=2</a:t>
              </a:r>
              <a:endParaRPr lang="zh-CN" altLang="en-US" dirty="0" smtClean="0"/>
            </a:p>
          </p:txBody>
        </p:sp>
      </p:grpSp>
      <p:grpSp>
        <p:nvGrpSpPr>
          <p:cNvPr id="17" name="组合 16"/>
          <p:cNvGrpSpPr/>
          <p:nvPr/>
        </p:nvGrpSpPr>
        <p:grpSpPr>
          <a:xfrm>
            <a:off x="190184" y="5042653"/>
            <a:ext cx="3862305" cy="393780"/>
            <a:chOff x="384572" y="5272932"/>
            <a:chExt cx="3862305" cy="393780"/>
          </a:xfrm>
        </p:grpSpPr>
        <p:graphicFrame>
          <p:nvGraphicFramePr>
            <p:cNvPr id="10" name="Object 7"/>
            <p:cNvGraphicFramePr>
              <a:graphicFrameLocks noChangeAspect="1"/>
            </p:cNvGraphicFramePr>
            <p:nvPr/>
          </p:nvGraphicFramePr>
          <p:xfrm>
            <a:off x="384572" y="5272932"/>
            <a:ext cx="3456383" cy="393780"/>
          </p:xfrm>
          <a:graphic>
            <a:graphicData uri="http://schemas.openxmlformats.org/presentationml/2006/ole">
              <mc:AlternateContent xmlns:mc="http://schemas.openxmlformats.org/markup-compatibility/2006">
                <mc:Choice xmlns:v="urn:schemas-microsoft-com:vml" Requires="v">
                  <p:oleObj spid="_x0000_s80144" r:id="rId8" imgW="2072162" imgH="229014" progId="Equations">
                    <p:embed/>
                  </p:oleObj>
                </mc:Choice>
                <mc:Fallback>
                  <p:oleObj r:id="rId8" imgW="2072162" imgH="229014" progId="Equations">
                    <p:embed/>
                    <p:pic>
                      <p:nvPicPr>
                        <p:cNvPr id="0" name="Picture 2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572" y="5272932"/>
                          <a:ext cx="3456383" cy="393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本框 15"/>
            <p:cNvSpPr txBox="1"/>
            <p:nvPr/>
          </p:nvSpPr>
          <p:spPr>
            <a:xfrm>
              <a:off x="3751926" y="5284259"/>
              <a:ext cx="494951" cy="369332"/>
            </a:xfrm>
            <a:prstGeom prst="rect">
              <a:avLst/>
            </a:prstGeom>
            <a:noFill/>
          </p:spPr>
          <p:txBody>
            <a:bodyPr wrap="square" rtlCol="0">
              <a:spAutoFit/>
            </a:bodyPr>
            <a:lstStyle/>
            <a:p>
              <a:r>
                <a:rPr lang="en-US" altLang="zh-CN" dirty="0" smtClean="0"/>
                <a:t>=1</a:t>
              </a:r>
              <a:endParaRPr lang="zh-CN" altLang="en-US" dirty="0" smtClean="0"/>
            </a:p>
          </p:txBody>
        </p:sp>
      </p:grpSp>
      <p:grpSp>
        <p:nvGrpSpPr>
          <p:cNvPr id="19" name="组合 18"/>
          <p:cNvGrpSpPr/>
          <p:nvPr/>
        </p:nvGrpSpPr>
        <p:grpSpPr>
          <a:xfrm>
            <a:off x="3924682" y="4170887"/>
            <a:ext cx="3057285" cy="411584"/>
            <a:chOff x="3984972" y="4171368"/>
            <a:chExt cx="3057285" cy="411584"/>
          </a:xfrm>
        </p:grpSpPr>
        <p:graphicFrame>
          <p:nvGraphicFramePr>
            <p:cNvPr id="11" name="Object 7"/>
            <p:cNvGraphicFramePr>
              <a:graphicFrameLocks noChangeAspect="1"/>
            </p:cNvGraphicFramePr>
            <p:nvPr/>
          </p:nvGraphicFramePr>
          <p:xfrm>
            <a:off x="3984972" y="4171368"/>
            <a:ext cx="2371791" cy="411584"/>
          </p:xfrm>
          <a:graphic>
            <a:graphicData uri="http://schemas.openxmlformats.org/presentationml/2006/ole">
              <mc:AlternateContent xmlns:mc="http://schemas.openxmlformats.org/markup-compatibility/2006">
                <mc:Choice xmlns:v="urn:schemas-microsoft-com:vml" Requires="v">
                  <p:oleObj spid="_x0000_s80145" r:id="rId10" imgW="1324608" imgH="191283" progId="Equations">
                    <p:embed/>
                  </p:oleObj>
                </mc:Choice>
                <mc:Fallback>
                  <p:oleObj r:id="rId10" imgW="1324608" imgH="191283" progId="Equations">
                    <p:embed/>
                    <p:pic>
                      <p:nvPicPr>
                        <p:cNvPr id="0" name="Picture 2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4972" y="4171368"/>
                          <a:ext cx="2371791" cy="411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文本框 17"/>
            <p:cNvSpPr txBox="1"/>
            <p:nvPr/>
          </p:nvSpPr>
          <p:spPr>
            <a:xfrm>
              <a:off x="6356763" y="4184036"/>
              <a:ext cx="685494" cy="369332"/>
            </a:xfrm>
            <a:prstGeom prst="rect">
              <a:avLst/>
            </a:prstGeom>
            <a:noFill/>
          </p:spPr>
          <p:txBody>
            <a:bodyPr wrap="square" rtlCol="0">
              <a:spAutoFit/>
            </a:bodyPr>
            <a:lstStyle/>
            <a:p>
              <a:r>
                <a:rPr lang="en-US" altLang="zh-CN" dirty="0" smtClean="0"/>
                <a:t>= −1</a:t>
              </a:r>
              <a:endParaRPr lang="zh-CN" altLang="en-US" dirty="0" smtClean="0"/>
            </a:p>
          </p:txBody>
        </p:sp>
      </p:grpSp>
      <p:grpSp>
        <p:nvGrpSpPr>
          <p:cNvPr id="21" name="组合 20"/>
          <p:cNvGrpSpPr/>
          <p:nvPr/>
        </p:nvGrpSpPr>
        <p:grpSpPr>
          <a:xfrm>
            <a:off x="3924682" y="4596735"/>
            <a:ext cx="3784997" cy="414160"/>
            <a:chOff x="3896916" y="4719743"/>
            <a:chExt cx="3784997" cy="414160"/>
          </a:xfrm>
        </p:grpSpPr>
        <p:graphicFrame>
          <p:nvGraphicFramePr>
            <p:cNvPr id="12" name="Object 7"/>
            <p:cNvGraphicFramePr>
              <a:graphicFrameLocks noChangeAspect="1"/>
            </p:cNvGraphicFramePr>
            <p:nvPr/>
          </p:nvGraphicFramePr>
          <p:xfrm>
            <a:off x="3896916" y="4720341"/>
            <a:ext cx="3256409" cy="413562"/>
          </p:xfrm>
          <a:graphic>
            <a:graphicData uri="http://schemas.openxmlformats.org/presentationml/2006/ole">
              <mc:AlternateContent xmlns:mc="http://schemas.openxmlformats.org/markup-compatibility/2006">
                <mc:Choice xmlns:v="urn:schemas-microsoft-com:vml" Requires="v">
                  <p:oleObj spid="_x0000_s80146" r:id="rId12" imgW="1843148" imgH="190937" progId="Equations">
                    <p:embed/>
                  </p:oleObj>
                </mc:Choice>
                <mc:Fallback>
                  <p:oleObj r:id="rId12" imgW="1843148" imgH="190937" progId="Equations">
                    <p:embed/>
                    <p:pic>
                      <p:nvPicPr>
                        <p:cNvPr id="0" name="Picture 2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96916" y="4720341"/>
                          <a:ext cx="3256409" cy="41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文本框 19"/>
            <p:cNvSpPr txBox="1"/>
            <p:nvPr/>
          </p:nvSpPr>
          <p:spPr>
            <a:xfrm>
              <a:off x="7050818" y="4719743"/>
              <a:ext cx="631095" cy="369332"/>
            </a:xfrm>
            <a:prstGeom prst="rect">
              <a:avLst/>
            </a:prstGeom>
            <a:noFill/>
          </p:spPr>
          <p:txBody>
            <a:bodyPr wrap="square" rtlCol="0">
              <a:spAutoFit/>
            </a:bodyPr>
            <a:lstStyle/>
            <a:p>
              <a:r>
                <a:rPr lang="en-US" altLang="zh-CN" dirty="0" smtClean="0"/>
                <a:t>=10</a:t>
              </a:r>
              <a:endParaRPr lang="zh-CN" altLang="en-US" dirty="0" smtClean="0"/>
            </a:p>
          </p:txBody>
        </p:sp>
      </p:grpSp>
      <p:grpSp>
        <p:nvGrpSpPr>
          <p:cNvPr id="23" name="组合 22"/>
          <p:cNvGrpSpPr/>
          <p:nvPr/>
        </p:nvGrpSpPr>
        <p:grpSpPr>
          <a:xfrm>
            <a:off x="3926288" y="5040620"/>
            <a:ext cx="3254803" cy="398053"/>
            <a:chOff x="4034791" y="5251139"/>
            <a:chExt cx="3254803" cy="398053"/>
          </a:xfrm>
        </p:grpSpPr>
        <p:graphicFrame>
          <p:nvGraphicFramePr>
            <p:cNvPr id="13" name="Object 7"/>
            <p:cNvGraphicFramePr>
              <a:graphicFrameLocks noChangeAspect="1"/>
            </p:cNvGraphicFramePr>
            <p:nvPr/>
          </p:nvGraphicFramePr>
          <p:xfrm>
            <a:off x="4034791" y="5251139"/>
            <a:ext cx="2686485" cy="398053"/>
          </p:xfrm>
          <a:graphic>
            <a:graphicData uri="http://schemas.openxmlformats.org/presentationml/2006/ole">
              <mc:AlternateContent xmlns:mc="http://schemas.openxmlformats.org/markup-compatibility/2006">
                <mc:Choice xmlns:v="urn:schemas-microsoft-com:vml" Requires="v">
                  <p:oleObj spid="_x0000_s80147" r:id="rId14" imgW="1311893" imgH="191283" progId="Equations">
                    <p:embed/>
                  </p:oleObj>
                </mc:Choice>
                <mc:Fallback>
                  <p:oleObj r:id="rId14" imgW="1311893" imgH="191283" progId="Equations">
                    <p:embed/>
                    <p:pic>
                      <p:nvPicPr>
                        <p:cNvPr id="0" name="Picture 2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4791" y="5251139"/>
                          <a:ext cx="2686485" cy="3980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文本框 21"/>
            <p:cNvSpPr txBox="1"/>
            <p:nvPr/>
          </p:nvSpPr>
          <p:spPr>
            <a:xfrm>
              <a:off x="6658499" y="5265499"/>
              <a:ext cx="631095" cy="369332"/>
            </a:xfrm>
            <a:prstGeom prst="rect">
              <a:avLst/>
            </a:prstGeom>
            <a:noFill/>
          </p:spPr>
          <p:txBody>
            <a:bodyPr wrap="square" rtlCol="0">
              <a:spAutoFit/>
            </a:bodyPr>
            <a:lstStyle/>
            <a:p>
              <a:r>
                <a:rPr lang="en-US" altLang="zh-CN" dirty="0" smtClean="0"/>
                <a:t>=12</a:t>
              </a:r>
              <a:endParaRPr lang="zh-CN" altLang="en-US" dirty="0" smtClean="0"/>
            </a:p>
          </p:txBody>
        </p:sp>
      </p:grpSp>
      <p:sp>
        <p:nvSpPr>
          <p:cNvPr id="24" name="矩形 23"/>
          <p:cNvSpPr/>
          <p:nvPr/>
        </p:nvSpPr>
        <p:spPr>
          <a:xfrm>
            <a:off x="4503124" y="1740581"/>
            <a:ext cx="840403" cy="1500289"/>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935770" y="3269866"/>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6" name="文本框 25"/>
          <p:cNvSpPr txBox="1"/>
          <p:nvPr/>
        </p:nvSpPr>
        <p:spPr>
          <a:xfrm>
            <a:off x="4776173" y="3279304"/>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7" name="文本框 26"/>
          <p:cNvSpPr txBox="1"/>
          <p:nvPr/>
        </p:nvSpPr>
        <p:spPr>
          <a:xfrm>
            <a:off x="4776173" y="1854196"/>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8" name="文本框 27"/>
          <p:cNvSpPr txBox="1"/>
          <p:nvPr/>
        </p:nvSpPr>
        <p:spPr>
          <a:xfrm>
            <a:off x="4016832" y="1838536"/>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9" name="Oval 7"/>
          <p:cNvSpPr>
            <a:spLocks noChangeArrowheads="1"/>
          </p:cNvSpPr>
          <p:nvPr/>
        </p:nvSpPr>
        <p:spPr bwMode="auto">
          <a:xfrm>
            <a:off x="6478149" y="4184497"/>
            <a:ext cx="387393"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 name="矩形 7"/>
          <p:cNvSpPr/>
          <p:nvPr/>
        </p:nvSpPr>
        <p:spPr>
          <a:xfrm>
            <a:off x="6152787" y="3665661"/>
            <a:ext cx="1338828" cy="369332"/>
          </a:xfrm>
          <a:prstGeom prst="rect">
            <a:avLst/>
          </a:prstGeom>
        </p:spPr>
        <p:txBody>
          <a:bodyPr wrap="none">
            <a:spAutoFit/>
          </a:bodyPr>
          <a:lstStyle/>
          <a:p>
            <a:r>
              <a:rPr lang="zh-CN" altLang="en-US" dirty="0">
                <a:solidFill>
                  <a:srgbClr val="FF0000"/>
                </a:solidFill>
              </a:rPr>
              <a:t>不是最优解</a:t>
            </a:r>
          </a:p>
        </p:txBody>
      </p:sp>
    </p:spTree>
    <p:extLst>
      <p:ext uri="{BB962C8B-B14F-4D97-AF65-F5344CB8AC3E}">
        <p14:creationId xmlns:p14="http://schemas.microsoft.com/office/powerpoint/2010/main" val="154974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strVal val="#ppt_w*0.70"/>
                                          </p:val>
                                        </p:tav>
                                        <p:tav tm="100000">
                                          <p:val>
                                            <p:strVal val="#ppt_w"/>
                                          </p:val>
                                        </p:tav>
                                      </p:tavLst>
                                    </p:anim>
                                    <p:anim calcmode="lin" valueType="num">
                                      <p:cBhvr>
                                        <p:cTn id="32" dur="1000" fill="hold"/>
                                        <p:tgtEl>
                                          <p:spTgt spid="29"/>
                                        </p:tgtEl>
                                        <p:attrNameLst>
                                          <p:attrName>ppt_h</p:attrName>
                                        </p:attrNameLst>
                                      </p:cBhvr>
                                      <p:tavLst>
                                        <p:tav tm="0">
                                          <p:val>
                                            <p:strVal val="#ppt_h"/>
                                          </p:val>
                                        </p:tav>
                                        <p:tav tm="100000">
                                          <p:val>
                                            <p:strVal val="#ppt_h"/>
                                          </p:val>
                                        </p:tav>
                                      </p:tavLst>
                                    </p:anim>
                                    <p:animEffect transition="in" filter="fade">
                                      <p:cBhvr>
                                        <p:cTn id="33" dur="10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p:bldP spid="27" grpId="0"/>
      <p:bldP spid="28" grpId="0"/>
      <p:bldP spid="29" grpId="0" animBg="1" autoUpdateAnimBg="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最优解的判别</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38</a:t>
            </a:fld>
            <a:endParaRPr lang="zh-CN" altLang="en-US"/>
          </a:p>
        </p:txBody>
      </p:sp>
      <p:sp>
        <p:nvSpPr>
          <p:cNvPr id="5" name="矩形 4"/>
          <p:cNvSpPr/>
          <p:nvPr/>
        </p:nvSpPr>
        <p:spPr>
          <a:xfrm>
            <a:off x="384572" y="1080319"/>
            <a:ext cx="7056783" cy="92333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因运输问题的目标函数是要求实现总运费的最小化，故当所有的空格（非基变量）的检验数非负时，则为最优解</a:t>
            </a:r>
            <a:r>
              <a:rPr lang="zh-CN" altLang="en-US" dirty="0" smtClean="0">
                <a:latin typeface="微软雅黑" panose="020B0503020204020204" pitchFamily="34" charset="-122"/>
                <a:ea typeface="微软雅黑" panose="020B0503020204020204" pitchFamily="34" charset="-122"/>
              </a:rPr>
              <a:t>。</a:t>
            </a:r>
            <a:endParaRPr lang="zh-CN" altLang="en-US" dirty="0"/>
          </a:p>
        </p:txBody>
      </p:sp>
      <p:sp>
        <p:nvSpPr>
          <p:cNvPr id="6" name="任意多边形 5"/>
          <p:cNvSpPr/>
          <p:nvPr/>
        </p:nvSpPr>
        <p:spPr>
          <a:xfrm>
            <a:off x="672604" y="2736503"/>
            <a:ext cx="2649462"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smtClean="0">
                <a:solidFill>
                  <a:schemeClr val="bg1"/>
                </a:solidFill>
                <a:latin typeface="微软雅黑" pitchFamily="34" charset="-122"/>
                <a:ea typeface="微软雅黑" pitchFamily="34" charset="-122"/>
              </a:rPr>
              <a:t>闭回路法</a:t>
            </a:r>
            <a:endParaRPr lang="zh-CN" altLang="en-US" sz="2000" dirty="0">
              <a:solidFill>
                <a:schemeClr val="bg1"/>
              </a:solidFill>
              <a:latin typeface="微软雅黑" pitchFamily="34" charset="-122"/>
              <a:ea typeface="微软雅黑" pitchFamily="34" charset="-122"/>
            </a:endParaRPr>
          </a:p>
        </p:txBody>
      </p:sp>
      <p:sp>
        <p:nvSpPr>
          <p:cNvPr id="7" name="任意多边形 6"/>
          <p:cNvSpPr/>
          <p:nvPr/>
        </p:nvSpPr>
        <p:spPr>
          <a:xfrm>
            <a:off x="3928375" y="2736503"/>
            <a:ext cx="2649462"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smtClean="0">
                <a:solidFill>
                  <a:schemeClr val="bg1"/>
                </a:solidFill>
                <a:latin typeface="微软雅黑" pitchFamily="34" charset="-122"/>
                <a:ea typeface="微软雅黑" pitchFamily="34" charset="-122"/>
              </a:rPr>
              <a:t>位势法</a:t>
            </a:r>
            <a:endParaRPr lang="zh-CN" altLang="en-US" sz="2000" dirty="0">
              <a:solidFill>
                <a:schemeClr val="bg1"/>
              </a:solidFill>
              <a:latin typeface="微软雅黑" pitchFamily="34" charset="-122"/>
              <a:ea typeface="微软雅黑" pitchFamily="34" charset="-122"/>
            </a:endParaRPr>
          </a:p>
        </p:txBody>
      </p:sp>
      <p:sp>
        <p:nvSpPr>
          <p:cNvPr id="4" name="矩形 3"/>
          <p:cNvSpPr/>
          <p:nvPr/>
        </p:nvSpPr>
        <p:spPr>
          <a:xfrm>
            <a:off x="600597" y="3672607"/>
            <a:ext cx="2721470" cy="1200329"/>
          </a:xfrm>
          <a:prstGeom prst="rect">
            <a:avLst/>
          </a:prstGeom>
        </p:spPr>
        <p:txBody>
          <a:bodyPr wrap="square">
            <a:spAutoFit/>
          </a:bodyPr>
          <a:lstStyle/>
          <a:p>
            <a:pPr algn="just"/>
            <a:r>
              <a:rPr lang="zh-CN" altLang="en-US" dirty="0">
                <a:latin typeface="微软雅黑" panose="020B0503020204020204" pitchFamily="34" charset="-122"/>
                <a:ea typeface="微软雅黑" panose="020B0503020204020204" pitchFamily="34" charset="-122"/>
              </a:rPr>
              <a:t>用闭回路法求检验数时，需给每一空格找一条闭回路。当产销点很多时</a:t>
            </a:r>
            <a:r>
              <a:rPr lang="zh-CN" altLang="en-US" dirty="0" smtClean="0">
                <a:latin typeface="微软雅黑" panose="020B0503020204020204" pitchFamily="34" charset="-122"/>
                <a:ea typeface="微软雅黑" panose="020B0503020204020204" pitchFamily="34" charset="-122"/>
              </a:rPr>
              <a:t>，计算繁琐</a:t>
            </a:r>
            <a:endParaRPr lang="zh-CN" altLang="en-US" dirty="0"/>
          </a:p>
        </p:txBody>
      </p:sp>
      <p:sp>
        <p:nvSpPr>
          <p:cNvPr id="8" name="矩形 7"/>
          <p:cNvSpPr/>
          <p:nvPr/>
        </p:nvSpPr>
        <p:spPr>
          <a:xfrm>
            <a:off x="3892371" y="3672606"/>
            <a:ext cx="2721470" cy="1477328"/>
          </a:xfrm>
          <a:prstGeom prst="rect">
            <a:avLst/>
          </a:prstGeom>
        </p:spPr>
        <p:txBody>
          <a:bodyPr wrap="square">
            <a:spAutoFit/>
          </a:bodyPr>
          <a:lstStyle/>
          <a:p>
            <a:pPr algn="ctr"/>
            <a:r>
              <a:rPr lang="zh-CN" altLang="en-US" dirty="0" smtClean="0"/>
              <a:t>对偶理论</a:t>
            </a:r>
            <a:endParaRPr lang="en-US" altLang="zh-CN" dirty="0" smtClean="0"/>
          </a:p>
          <a:p>
            <a:r>
              <a:rPr lang="zh-CN" altLang="en-US" dirty="0" smtClean="0"/>
              <a:t>由基变量</a:t>
            </a:r>
            <a:r>
              <a:rPr lang="zh-CN" altLang="en-US" dirty="0"/>
              <a:t>的检验数等于</a:t>
            </a:r>
            <a:r>
              <a:rPr lang="en-US" altLang="zh-CN" dirty="0" smtClean="0"/>
              <a:t>0</a:t>
            </a:r>
            <a:r>
              <a:rPr lang="zh-CN" altLang="en-US" dirty="0" smtClean="0"/>
              <a:t>，求出位势变量（对偶变量），进而求出非</a:t>
            </a:r>
            <a:r>
              <a:rPr lang="zh-CN" altLang="en-US" dirty="0"/>
              <a:t>基变量的检验</a:t>
            </a:r>
            <a:r>
              <a:rPr lang="zh-CN" altLang="en-US" dirty="0" smtClean="0"/>
              <a:t>数</a:t>
            </a:r>
            <a:endParaRPr lang="zh-CN" altLang="en-US" dirty="0"/>
          </a:p>
        </p:txBody>
      </p:sp>
    </p:spTree>
    <p:extLst>
      <p:ext uri="{BB962C8B-B14F-4D97-AF65-F5344CB8AC3E}">
        <p14:creationId xmlns:p14="http://schemas.microsoft.com/office/powerpoint/2010/main" val="306488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位势</a:t>
            </a:r>
            <a:r>
              <a:rPr lang="zh-CN" altLang="en-US" dirty="0"/>
              <a:t>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39</a:t>
            </a:fld>
            <a:endParaRPr lang="zh-CN" altLang="en-US" dirty="0"/>
          </a:p>
        </p:txBody>
      </p:sp>
      <p:sp>
        <p:nvSpPr>
          <p:cNvPr id="6" name="Text Box 6"/>
          <p:cNvSpPr txBox="1">
            <a:spLocks noChangeArrowheads="1"/>
          </p:cNvSpPr>
          <p:nvPr/>
        </p:nvSpPr>
        <p:spPr bwMode="auto">
          <a:xfrm>
            <a:off x="168548" y="1800399"/>
            <a:ext cx="2232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2000">
                <a:latin typeface="+mn-ea"/>
              </a:defRPr>
            </a:lvl1pPr>
            <a:lvl2pPr marL="742950" indent="-285750" eaLnBrk="0" hangingPunct="0">
              <a:defRPr>
                <a:latin typeface="Franklin Gothic Book" panose="020B0503020102020204" pitchFamily="34" charset="0"/>
                <a:ea typeface="宋体" panose="02010600030101010101" pitchFamily="2" charset="-122"/>
              </a:defRPr>
            </a:lvl2pPr>
            <a:lvl3pPr marL="1143000" indent="-228600" eaLnBrk="0" hangingPunct="0">
              <a:defRPr>
                <a:latin typeface="Franklin Gothic Book" panose="020B0503020102020204" pitchFamily="34" charset="0"/>
                <a:ea typeface="宋体" panose="02010600030101010101" pitchFamily="2" charset="-122"/>
              </a:defRPr>
            </a:lvl3pPr>
            <a:lvl4pPr marL="1600200" indent="-228600" eaLnBrk="0" hangingPunct="0">
              <a:defRPr>
                <a:latin typeface="Franklin Gothic Book" panose="020B0503020102020204" pitchFamily="34" charset="0"/>
                <a:ea typeface="宋体" panose="02010600030101010101" pitchFamily="2" charset="-122"/>
              </a:defRPr>
            </a:lvl4pPr>
            <a:lvl5pPr marL="2057400" indent="-228600" eaLnBrk="0" hangingPunct="0">
              <a:defRPr>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Franklin Gothic Book" panose="020B0503020102020204" pitchFamily="34" charset="0"/>
                <a:ea typeface="宋体" panose="02010600030101010101" pitchFamily="2" charset="-122"/>
              </a:defRPr>
            </a:lvl9pPr>
          </a:lstStyle>
          <a:p>
            <a:r>
              <a:rPr lang="zh-CN" altLang="en-US" sz="1800" dirty="0" smtClean="0"/>
              <a:t>由对偶理论</a:t>
            </a:r>
            <a:endParaRPr lang="zh-CN" altLang="en-US" sz="1800" dirty="0"/>
          </a:p>
        </p:txBody>
      </p:sp>
      <p:graphicFrame>
        <p:nvGraphicFramePr>
          <p:cNvPr id="15" name="Object 10"/>
          <p:cNvGraphicFramePr>
            <a:graphicFrameLocks noChangeAspect="1"/>
          </p:cNvGraphicFramePr>
          <p:nvPr>
            <p:extLst>
              <p:ext uri="{D42A27DB-BD31-4B8C-83A1-F6EECF244321}">
                <p14:modId xmlns:p14="http://schemas.microsoft.com/office/powerpoint/2010/main" val="2219356984"/>
              </p:ext>
            </p:extLst>
          </p:nvPr>
        </p:nvGraphicFramePr>
        <p:xfrm>
          <a:off x="1355089" y="4933296"/>
          <a:ext cx="3186978" cy="446207"/>
        </p:xfrm>
        <a:graphic>
          <a:graphicData uri="http://schemas.openxmlformats.org/presentationml/2006/ole">
            <mc:AlternateContent xmlns:mc="http://schemas.openxmlformats.org/markup-compatibility/2006">
              <mc:Choice xmlns:v="urn:schemas-microsoft-com:vml" Requires="v">
                <p:oleObj spid="_x0000_s15202" r:id="rId4" imgW="1903715" imgH="266608" progId="Equations">
                  <p:embed/>
                </p:oleObj>
              </mc:Choice>
              <mc:Fallback>
                <p:oleObj r:id="rId4" imgW="1903715" imgH="266608" progId="Equations">
                  <p:embed/>
                  <p:pic>
                    <p:nvPicPr>
                      <p:cNvPr id="0" name="Picture 8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5089" y="4933296"/>
                        <a:ext cx="3186978" cy="446207"/>
                      </a:xfrm>
                      <a:prstGeom prst="rect">
                        <a:avLst/>
                      </a:prstGeom>
                      <a:noFill/>
                      <a:effectLst/>
                    </p:spPr>
                  </p:pic>
                </p:oleObj>
              </mc:Fallback>
            </mc:AlternateContent>
          </a:graphicData>
        </a:graphic>
      </p:graphicFrame>
      <p:sp>
        <p:nvSpPr>
          <p:cNvPr id="16" name="Rectangle 11"/>
          <p:cNvSpPr>
            <a:spLocks noChangeArrowheads="1"/>
          </p:cNvSpPr>
          <p:nvPr/>
        </p:nvSpPr>
        <p:spPr bwMode="auto">
          <a:xfrm>
            <a:off x="165395" y="4475820"/>
            <a:ext cx="61182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t>由</a:t>
            </a:r>
            <a:r>
              <a:rPr lang="zh-CN" altLang="en-US" dirty="0" smtClean="0"/>
              <a:t>单纯形法知，</a:t>
            </a:r>
            <a:r>
              <a:rPr lang="zh-CN" altLang="en-US" dirty="0" smtClean="0">
                <a:solidFill>
                  <a:schemeClr val="accent2"/>
                </a:solidFill>
              </a:rPr>
              <a:t>所有</a:t>
            </a:r>
            <a:r>
              <a:rPr lang="zh-CN" altLang="en-US" dirty="0">
                <a:solidFill>
                  <a:schemeClr val="accent2"/>
                </a:solidFill>
              </a:rPr>
              <a:t>基变量的检验数等于</a:t>
            </a:r>
            <a:r>
              <a:rPr lang="en-US" altLang="zh-CN" dirty="0" smtClean="0">
                <a:solidFill>
                  <a:schemeClr val="accent2"/>
                </a:solidFill>
              </a:rPr>
              <a:t>0</a:t>
            </a:r>
            <a:r>
              <a:rPr lang="zh-CN" altLang="en-US" dirty="0" smtClean="0"/>
              <a:t>，即</a:t>
            </a:r>
            <a:endParaRPr lang="zh-CN" altLang="en-US" dirty="0"/>
          </a:p>
        </p:txBody>
      </p:sp>
      <p:grpSp>
        <p:nvGrpSpPr>
          <p:cNvPr id="27" name="组合 26"/>
          <p:cNvGrpSpPr/>
          <p:nvPr/>
        </p:nvGrpSpPr>
        <p:grpSpPr>
          <a:xfrm>
            <a:off x="51051" y="3960813"/>
            <a:ext cx="5587749" cy="575890"/>
            <a:chOff x="384572" y="3600651"/>
            <a:chExt cx="5542404" cy="665257"/>
          </a:xfrm>
        </p:grpSpPr>
        <p:sp>
          <p:nvSpPr>
            <p:cNvPr id="14" name="Text Box 9"/>
            <p:cNvSpPr txBox="1">
              <a:spLocks noChangeArrowheads="1"/>
            </p:cNvSpPr>
            <p:nvPr/>
          </p:nvSpPr>
          <p:spPr bwMode="auto">
            <a:xfrm>
              <a:off x="384572" y="3681133"/>
              <a:ext cx="18589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 检验数</a:t>
              </a:r>
              <a:endParaRPr lang="zh-CN" altLang="en-US" dirty="0"/>
            </a:p>
            <a:p>
              <a:endParaRPr lang="zh-CN" altLang="en-US" sz="1400" dirty="0"/>
            </a:p>
          </p:txBody>
        </p:sp>
        <p:graphicFrame>
          <p:nvGraphicFramePr>
            <p:cNvPr id="17" name="Object 12"/>
            <p:cNvGraphicFramePr>
              <a:graphicFrameLocks noChangeAspect="1"/>
            </p:cNvGraphicFramePr>
            <p:nvPr>
              <p:extLst>
                <p:ext uri="{D42A27DB-BD31-4B8C-83A1-F6EECF244321}">
                  <p14:modId xmlns:p14="http://schemas.microsoft.com/office/powerpoint/2010/main" val="2634390482"/>
                </p:ext>
              </p:extLst>
            </p:nvPr>
          </p:nvGraphicFramePr>
          <p:xfrm>
            <a:off x="1691255" y="3600651"/>
            <a:ext cx="4235721" cy="524481"/>
          </p:xfrm>
          <a:graphic>
            <a:graphicData uri="http://schemas.openxmlformats.org/presentationml/2006/ole">
              <mc:AlternateContent xmlns:mc="http://schemas.openxmlformats.org/markup-compatibility/2006">
                <mc:Choice xmlns:v="urn:schemas-microsoft-com:vml" Requires="v">
                  <p:oleObj spid="_x0000_s15203" name="公式" r:id="rId6" imgW="2056987" imgH="254092" progId="Equations">
                    <p:embed/>
                  </p:oleObj>
                </mc:Choice>
                <mc:Fallback>
                  <p:oleObj name="公式" r:id="rId6" imgW="2056987" imgH="254092" progId="Equations">
                    <p:embed/>
                    <p:pic>
                      <p:nvPicPr>
                        <p:cNvPr id="0" name="Picture 8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255" y="3600651"/>
                          <a:ext cx="4235721" cy="524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 name="Object 13"/>
          <p:cNvGraphicFramePr>
            <a:graphicFrameLocks noChangeAspect="1"/>
          </p:cNvGraphicFramePr>
          <p:nvPr>
            <p:extLst>
              <p:ext uri="{D42A27DB-BD31-4B8C-83A1-F6EECF244321}">
                <p14:modId xmlns:p14="http://schemas.microsoft.com/office/powerpoint/2010/main" val="1217692775"/>
              </p:ext>
            </p:extLst>
          </p:nvPr>
        </p:nvGraphicFramePr>
        <p:xfrm>
          <a:off x="0" y="2304455"/>
          <a:ext cx="4801567" cy="329208"/>
        </p:xfrm>
        <a:graphic>
          <a:graphicData uri="http://schemas.openxmlformats.org/presentationml/2006/ole">
            <mc:AlternateContent xmlns:mc="http://schemas.openxmlformats.org/markup-compatibility/2006">
              <mc:Choice xmlns:v="urn:schemas-microsoft-com:vml" Requires="v">
                <p:oleObj spid="_x0000_s15204" name="Equation" r:id="rId8" imgW="6145606" imgH="482278" progId="">
                  <p:embed/>
                </p:oleObj>
              </mc:Choice>
              <mc:Fallback>
                <p:oleObj name="Equation" r:id="rId8" imgW="6145606" imgH="482278" progId="">
                  <p:embed/>
                  <p:pic>
                    <p:nvPicPr>
                      <p:cNvPr id="0" name="Picture 8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304455"/>
                        <a:ext cx="4801567" cy="329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 name="组合 25"/>
          <p:cNvGrpSpPr/>
          <p:nvPr/>
        </p:nvGrpSpPr>
        <p:grpSpPr>
          <a:xfrm>
            <a:off x="51051" y="2727931"/>
            <a:ext cx="7630716" cy="836887"/>
            <a:chOff x="214037" y="3460357"/>
            <a:chExt cx="7630716" cy="836887"/>
          </a:xfrm>
        </p:grpSpPr>
        <p:sp>
          <p:nvSpPr>
            <p:cNvPr id="5" name="文本框 4"/>
            <p:cNvSpPr txBox="1"/>
            <p:nvPr/>
          </p:nvSpPr>
          <p:spPr>
            <a:xfrm>
              <a:off x="214037" y="3460357"/>
              <a:ext cx="7128792" cy="369332"/>
            </a:xfrm>
            <a:prstGeom prst="rect">
              <a:avLst/>
            </a:prstGeom>
            <a:noFill/>
          </p:spPr>
          <p:txBody>
            <a:bodyPr wrap="square" rtlCol="0">
              <a:spAutoFit/>
            </a:bodyPr>
            <a:lstStyle/>
            <a:p>
              <a:r>
                <a:rPr lang="zh-CN" altLang="en-US" dirty="0" smtClean="0"/>
                <a:t>∴                                                                    </a:t>
              </a:r>
              <a:r>
                <a:rPr lang="en-US" altLang="zh-CN" b="1" dirty="0" smtClean="0">
                  <a:ea typeface="微软雅黑" panose="020B0503020204020204" pitchFamily="34" charset="-122"/>
                </a:rPr>
                <a:t>      </a:t>
              </a:r>
              <a:r>
                <a:rPr lang="en-US" altLang="zh-CN" dirty="0" smtClean="0">
                  <a:ea typeface="微软雅黑" panose="020B0503020204020204" pitchFamily="34" charset="-122"/>
                </a:rPr>
                <a:t>(</a:t>
              </a:r>
              <a:r>
                <a:rPr lang="en-US" altLang="zh-CN" dirty="0">
                  <a:ea typeface="微软雅黑" panose="020B0503020204020204" pitchFamily="34" charset="-122"/>
                </a:rPr>
                <a:t>0…1…0…1…0)</a:t>
              </a:r>
              <a:r>
                <a:rPr lang="en-US" altLang="zh-CN" baseline="30000" dirty="0">
                  <a:ea typeface="微软雅黑" panose="020B0503020204020204" pitchFamily="34" charset="-122"/>
                </a:rPr>
                <a:t>T</a:t>
              </a:r>
              <a:r>
                <a:rPr lang="en-US" altLang="zh-CN" b="1" baseline="30000" dirty="0">
                  <a:ea typeface="微软雅黑" panose="020B0503020204020204" pitchFamily="34" charset="-122"/>
                </a:rPr>
                <a:t> </a:t>
              </a:r>
              <a:endParaRPr lang="zh-CN" altLang="en-US" baseline="30000" dirty="0" smtClean="0"/>
            </a:p>
          </p:txBody>
        </p:sp>
        <p:graphicFrame>
          <p:nvGraphicFramePr>
            <p:cNvPr id="12" name="Object 7"/>
            <p:cNvGraphicFramePr>
              <a:graphicFrameLocks noChangeAspect="1"/>
            </p:cNvGraphicFramePr>
            <p:nvPr>
              <p:extLst>
                <p:ext uri="{D42A27DB-BD31-4B8C-83A1-F6EECF244321}">
                  <p14:modId xmlns:p14="http://schemas.microsoft.com/office/powerpoint/2010/main" val="1970509870"/>
                </p:ext>
              </p:extLst>
            </p:nvPr>
          </p:nvGraphicFramePr>
          <p:xfrm>
            <a:off x="6531890" y="3482785"/>
            <a:ext cx="1312863" cy="406400"/>
          </p:xfrm>
          <a:graphic>
            <a:graphicData uri="http://schemas.openxmlformats.org/presentationml/2006/ole">
              <mc:AlternateContent xmlns:mc="http://schemas.openxmlformats.org/markup-compatibility/2006">
                <mc:Choice xmlns:v="urn:schemas-microsoft-com:vml" Requires="v">
                  <p:oleObj spid="_x0000_s15205" name="公式" r:id="rId10" imgW="648413" imgH="241706" progId="Equations">
                    <p:embed/>
                  </p:oleObj>
                </mc:Choice>
                <mc:Fallback>
                  <p:oleObj name="公式" r:id="rId10" imgW="648413" imgH="241706" progId="Equations">
                    <p:embed/>
                    <p:pic>
                      <p:nvPicPr>
                        <p:cNvPr id="0" name="Picture 8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31890" y="3482785"/>
                          <a:ext cx="13128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Line 3"/>
            <p:cNvSpPr>
              <a:spLocks noChangeShapeType="1"/>
            </p:cNvSpPr>
            <p:nvPr/>
          </p:nvSpPr>
          <p:spPr bwMode="auto">
            <a:xfrm rot="10800000">
              <a:off x="5221485" y="3816645"/>
              <a:ext cx="0" cy="200931"/>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Text Box 6"/>
            <p:cNvSpPr txBox="1">
              <a:spLocks noChangeArrowheads="1"/>
            </p:cNvSpPr>
            <p:nvPr/>
          </p:nvSpPr>
          <p:spPr bwMode="auto">
            <a:xfrm>
              <a:off x="4871441" y="3991822"/>
              <a:ext cx="647700" cy="29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50000"/>
                </a:spcBef>
              </a:pPr>
              <a:r>
                <a:rPr lang="en-US" altLang="zh-CN" b="1" i="1" dirty="0" err="1">
                  <a:latin typeface="+mn-lt"/>
                </a:rPr>
                <a:t>i</a:t>
              </a:r>
              <a:endParaRPr lang="en-US" altLang="zh-CN" b="1" i="1" dirty="0">
                <a:latin typeface="+mn-lt"/>
              </a:endParaRPr>
            </a:p>
          </p:txBody>
        </p:sp>
        <p:sp>
          <p:nvSpPr>
            <p:cNvPr id="22" name="Text Box 7"/>
            <p:cNvSpPr txBox="1">
              <a:spLocks noChangeArrowheads="1"/>
            </p:cNvSpPr>
            <p:nvPr/>
          </p:nvSpPr>
          <p:spPr bwMode="auto">
            <a:xfrm>
              <a:off x="5505849" y="3991504"/>
              <a:ext cx="826863" cy="305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50000"/>
                </a:spcBef>
              </a:pPr>
              <a:r>
                <a:rPr lang="en-US" altLang="zh-CN" b="1" i="1" dirty="0" smtClean="0">
                  <a:latin typeface="+mn-lt"/>
                </a:rPr>
                <a:t>m + j</a:t>
              </a:r>
              <a:endParaRPr lang="en-US" altLang="zh-CN" b="1" i="1" dirty="0">
                <a:latin typeface="+mn-lt"/>
              </a:endParaRPr>
            </a:p>
          </p:txBody>
        </p:sp>
        <p:sp>
          <p:nvSpPr>
            <p:cNvPr id="23" name="Line 3"/>
            <p:cNvSpPr>
              <a:spLocks noChangeShapeType="1"/>
            </p:cNvSpPr>
            <p:nvPr/>
          </p:nvSpPr>
          <p:spPr bwMode="auto">
            <a:xfrm rot="10800000">
              <a:off x="5932775" y="3835779"/>
              <a:ext cx="0" cy="208951"/>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5" name="图片 24"/>
            <p:cNvPicPr>
              <a:picLocks noChangeAspect="1"/>
            </p:cNvPicPr>
            <p:nvPr/>
          </p:nvPicPr>
          <p:blipFill rotWithShape="1">
            <a:blip r:embed="rId12" cstate="print"/>
            <a:srcRect t="45398" r="9572" b="43690"/>
            <a:stretch/>
          </p:blipFill>
          <p:spPr>
            <a:xfrm>
              <a:off x="537915" y="3528591"/>
              <a:ext cx="4167138" cy="360040"/>
            </a:xfrm>
            <a:prstGeom prst="rect">
              <a:avLst/>
            </a:prstGeom>
          </p:spPr>
        </p:pic>
      </p:grpSp>
      <p:sp>
        <p:nvSpPr>
          <p:cNvPr id="19" name="矩形 18"/>
          <p:cNvSpPr/>
          <p:nvPr/>
        </p:nvSpPr>
        <p:spPr>
          <a:xfrm>
            <a:off x="240556" y="864295"/>
            <a:ext cx="7272808" cy="757130"/>
          </a:xfrm>
          <a:prstGeom prst="rect">
            <a:avLst/>
          </a:prstGeom>
        </p:spPr>
        <p:txBody>
          <a:bodyPr wrap="square">
            <a:spAutoFit/>
          </a:bodyPr>
          <a:lstStyle/>
          <a:p>
            <a:pPr>
              <a:lnSpc>
                <a:spcPct val="120000"/>
              </a:lnSpc>
            </a:pPr>
            <a:r>
              <a:rPr lang="zh-CN" altLang="en-US" dirty="0" smtClean="0">
                <a:ea typeface="+mj-ea"/>
              </a:rPr>
              <a:t>设 </a:t>
            </a:r>
            <a:r>
              <a:rPr lang="en-US" altLang="zh-CN" i="1" dirty="0" smtClean="0">
                <a:ea typeface="+mj-ea"/>
              </a:rPr>
              <a:t>u</a:t>
            </a:r>
            <a:r>
              <a:rPr lang="en-US" altLang="zh-CN" baseline="-30000" dirty="0" smtClean="0">
                <a:ea typeface="+mj-ea"/>
              </a:rPr>
              <a:t>1</a:t>
            </a:r>
            <a:r>
              <a:rPr lang="zh-CN" altLang="en-US" dirty="0">
                <a:ea typeface="+mj-ea"/>
              </a:rPr>
              <a:t>，</a:t>
            </a:r>
            <a:r>
              <a:rPr lang="en-US" altLang="zh-CN" i="1" dirty="0">
                <a:ea typeface="+mj-ea"/>
              </a:rPr>
              <a:t>u</a:t>
            </a:r>
            <a:r>
              <a:rPr lang="en-US" altLang="zh-CN" baseline="-30000" dirty="0">
                <a:ea typeface="+mj-ea"/>
              </a:rPr>
              <a:t>2</a:t>
            </a:r>
            <a:r>
              <a:rPr lang="zh-CN" altLang="en-US" dirty="0">
                <a:ea typeface="+mj-ea"/>
              </a:rPr>
              <a:t>，</a:t>
            </a:r>
            <a:r>
              <a:rPr lang="en-US" altLang="zh-CN" dirty="0">
                <a:ea typeface="+mj-ea"/>
              </a:rPr>
              <a:t>…</a:t>
            </a:r>
            <a:r>
              <a:rPr lang="zh-CN" altLang="en-US" dirty="0">
                <a:ea typeface="+mj-ea"/>
              </a:rPr>
              <a:t>，</a:t>
            </a:r>
            <a:r>
              <a:rPr lang="en-US" altLang="zh-CN" i="1" dirty="0">
                <a:ea typeface="+mj-ea"/>
              </a:rPr>
              <a:t>u</a:t>
            </a:r>
            <a:r>
              <a:rPr lang="en-US" altLang="zh-CN" i="1" baseline="-30000" dirty="0">
                <a:ea typeface="+mj-ea"/>
              </a:rPr>
              <a:t>m</a:t>
            </a:r>
            <a:r>
              <a:rPr lang="en-US" altLang="zh-CN" dirty="0">
                <a:ea typeface="+mj-ea"/>
              </a:rPr>
              <a:t>; </a:t>
            </a:r>
            <a:r>
              <a:rPr lang="en-US" altLang="zh-CN" i="1" dirty="0">
                <a:ea typeface="+mj-ea"/>
              </a:rPr>
              <a:t>v</a:t>
            </a:r>
            <a:r>
              <a:rPr lang="en-US" altLang="zh-CN" baseline="-30000" dirty="0">
                <a:ea typeface="+mj-ea"/>
              </a:rPr>
              <a:t>1</a:t>
            </a:r>
            <a:r>
              <a:rPr lang="zh-CN" altLang="en-US" dirty="0">
                <a:ea typeface="+mj-ea"/>
              </a:rPr>
              <a:t>，</a:t>
            </a:r>
            <a:r>
              <a:rPr lang="en-US" altLang="zh-CN" i="1" dirty="0">
                <a:ea typeface="+mj-ea"/>
              </a:rPr>
              <a:t>v</a:t>
            </a:r>
            <a:r>
              <a:rPr lang="en-US" altLang="zh-CN" baseline="-30000" dirty="0">
                <a:ea typeface="+mj-ea"/>
              </a:rPr>
              <a:t>2</a:t>
            </a:r>
            <a:r>
              <a:rPr lang="zh-CN" altLang="en-US" dirty="0">
                <a:ea typeface="+mj-ea"/>
              </a:rPr>
              <a:t>，</a:t>
            </a:r>
            <a:r>
              <a:rPr lang="en-US" altLang="zh-CN" dirty="0">
                <a:ea typeface="+mj-ea"/>
              </a:rPr>
              <a:t>…</a:t>
            </a:r>
            <a:r>
              <a:rPr lang="zh-CN" altLang="en-US" dirty="0">
                <a:ea typeface="+mj-ea"/>
              </a:rPr>
              <a:t>，</a:t>
            </a:r>
            <a:r>
              <a:rPr lang="en-US" altLang="zh-CN" i="1" dirty="0" err="1" smtClean="0">
                <a:ea typeface="+mj-ea"/>
              </a:rPr>
              <a:t>v</a:t>
            </a:r>
            <a:r>
              <a:rPr lang="en-US" altLang="zh-CN" i="1" baseline="-30000" dirty="0" err="1" smtClean="0">
                <a:ea typeface="+mj-ea"/>
              </a:rPr>
              <a:t>n</a:t>
            </a:r>
            <a:r>
              <a:rPr lang="en-US" altLang="zh-CN" i="1" baseline="-30000" dirty="0" smtClean="0">
                <a:ea typeface="+mj-ea"/>
              </a:rPr>
              <a:t> </a:t>
            </a:r>
            <a:r>
              <a:rPr lang="zh-CN" altLang="en-US" dirty="0" smtClean="0">
                <a:ea typeface="+mj-ea"/>
              </a:rPr>
              <a:t>是</a:t>
            </a:r>
            <a:r>
              <a:rPr lang="zh-CN" altLang="en-US" dirty="0">
                <a:ea typeface="+mj-ea"/>
              </a:rPr>
              <a:t>对应运输问题</a:t>
            </a:r>
            <a:r>
              <a:rPr lang="zh-CN" altLang="en-US" dirty="0" smtClean="0">
                <a:ea typeface="+mj-ea"/>
              </a:rPr>
              <a:t>的 </a:t>
            </a:r>
            <a:r>
              <a:rPr lang="en-US" altLang="zh-CN" i="1" dirty="0" err="1" smtClean="0">
                <a:ea typeface="+mj-ea"/>
              </a:rPr>
              <a:t>m</a:t>
            </a:r>
            <a:r>
              <a:rPr lang="en-US" altLang="zh-CN" dirty="0" err="1" smtClean="0">
                <a:ea typeface="+mj-ea"/>
              </a:rPr>
              <a:t>+</a:t>
            </a:r>
            <a:r>
              <a:rPr lang="en-US" altLang="zh-CN" i="1" dirty="0" err="1" smtClean="0">
                <a:ea typeface="+mj-ea"/>
              </a:rPr>
              <a:t>n</a:t>
            </a:r>
            <a:r>
              <a:rPr lang="en-US" altLang="zh-CN" dirty="0" smtClean="0">
                <a:ea typeface="+mj-ea"/>
              </a:rPr>
              <a:t> </a:t>
            </a:r>
            <a:r>
              <a:rPr lang="zh-CN" altLang="en-US" dirty="0" smtClean="0">
                <a:ea typeface="+mj-ea"/>
              </a:rPr>
              <a:t>个</a:t>
            </a:r>
            <a:r>
              <a:rPr lang="zh-CN" altLang="en-US" dirty="0">
                <a:ea typeface="+mj-ea"/>
              </a:rPr>
              <a:t>约束条件的</a:t>
            </a:r>
            <a:r>
              <a:rPr lang="zh-CN" altLang="en-US" dirty="0" smtClean="0">
                <a:ea typeface="+mj-ea"/>
                <a:hlinkClick r:id="rId13" action="ppaction://hlinksldjump"/>
              </a:rPr>
              <a:t>对偶变量</a:t>
            </a:r>
            <a:r>
              <a:rPr lang="zh-CN" altLang="en-US" dirty="0" smtClean="0">
                <a:ea typeface="+mj-ea"/>
              </a:rPr>
              <a:t>，</a:t>
            </a:r>
            <a:r>
              <a:rPr lang="en-US" altLang="zh-CN" i="1" dirty="0" smtClean="0">
                <a:ea typeface="+mj-ea"/>
              </a:rPr>
              <a:t>B</a:t>
            </a:r>
            <a:r>
              <a:rPr lang="zh-CN" altLang="en-US" dirty="0" smtClean="0">
                <a:ea typeface="+mj-ea"/>
              </a:rPr>
              <a:t>是含有人工变量 </a:t>
            </a:r>
            <a:r>
              <a:rPr lang="en-US" altLang="zh-CN" i="1" dirty="0" err="1" smtClean="0">
                <a:ea typeface="+mj-ea"/>
              </a:rPr>
              <a:t>x</a:t>
            </a:r>
            <a:r>
              <a:rPr lang="en-US" altLang="zh-CN" i="1" baseline="-30000" dirty="0" err="1" smtClean="0">
                <a:ea typeface="+mj-ea"/>
              </a:rPr>
              <a:t>a</a:t>
            </a:r>
            <a:r>
              <a:rPr lang="en-US" altLang="zh-CN" i="1" baseline="-30000" dirty="0" smtClean="0">
                <a:ea typeface="+mj-ea"/>
              </a:rPr>
              <a:t> </a:t>
            </a:r>
            <a:r>
              <a:rPr lang="zh-CN" altLang="en-US" dirty="0" smtClean="0">
                <a:ea typeface="+mj-ea"/>
              </a:rPr>
              <a:t>的 </a:t>
            </a:r>
            <a:r>
              <a:rPr lang="en-US" altLang="zh-CN" dirty="0" smtClean="0">
                <a:ea typeface="+mj-ea"/>
              </a:rPr>
              <a:t>(</a:t>
            </a:r>
            <a:r>
              <a:rPr lang="en-US" altLang="zh-CN" i="1" dirty="0" err="1">
                <a:ea typeface="+mj-ea"/>
              </a:rPr>
              <a:t>m</a:t>
            </a:r>
            <a:r>
              <a:rPr lang="en-US" altLang="zh-CN" dirty="0" err="1">
                <a:ea typeface="+mj-ea"/>
              </a:rPr>
              <a:t>+</a:t>
            </a:r>
            <a:r>
              <a:rPr lang="en-US" altLang="zh-CN" i="1" dirty="0" err="1">
                <a:ea typeface="+mj-ea"/>
              </a:rPr>
              <a:t>n</a:t>
            </a:r>
            <a:r>
              <a:rPr lang="en-US" altLang="zh-CN" dirty="0" smtClean="0">
                <a:ea typeface="+mj-ea"/>
              </a:rPr>
              <a:t>)×(</a:t>
            </a:r>
            <a:r>
              <a:rPr lang="en-US" altLang="zh-CN" i="1" dirty="0" err="1">
                <a:ea typeface="+mj-ea"/>
              </a:rPr>
              <a:t>m</a:t>
            </a:r>
            <a:r>
              <a:rPr lang="en-US" altLang="zh-CN" dirty="0" err="1">
                <a:ea typeface="+mj-ea"/>
              </a:rPr>
              <a:t>+</a:t>
            </a:r>
            <a:r>
              <a:rPr lang="en-US" altLang="zh-CN" i="1" dirty="0" err="1">
                <a:ea typeface="+mj-ea"/>
              </a:rPr>
              <a:t>n</a:t>
            </a:r>
            <a:r>
              <a:rPr lang="en-US" altLang="zh-CN" dirty="0" smtClean="0">
                <a:ea typeface="+mj-ea"/>
              </a:rPr>
              <a:t>) </a:t>
            </a:r>
            <a:r>
              <a:rPr lang="zh-CN" altLang="en-US" dirty="0" smtClean="0">
                <a:ea typeface="+mj-ea"/>
              </a:rPr>
              <a:t>初始基矩阵，</a:t>
            </a:r>
            <a:r>
              <a:rPr lang="en-US" altLang="zh-CN" i="1" dirty="0"/>
              <a:t> </a:t>
            </a:r>
            <a:r>
              <a:rPr lang="en-US" altLang="zh-CN" i="1" dirty="0" smtClean="0"/>
              <a:t>c</a:t>
            </a:r>
            <a:r>
              <a:rPr lang="en-US" altLang="zh-CN" i="1" baseline="-30000" dirty="0" smtClean="0"/>
              <a:t>a </a:t>
            </a:r>
            <a:r>
              <a:rPr lang="en-US" altLang="zh-CN" dirty="0" smtClean="0"/>
              <a:t>= 0</a:t>
            </a:r>
            <a:endParaRPr lang="zh-CN" altLang="en-US" dirty="0">
              <a:ea typeface="+mj-ea"/>
            </a:endParaRPr>
          </a:p>
        </p:txBody>
      </p:sp>
    </p:spTree>
    <p:extLst>
      <p:ext uri="{BB962C8B-B14F-4D97-AF65-F5344CB8AC3E}">
        <p14:creationId xmlns:p14="http://schemas.microsoft.com/office/powerpoint/2010/main" val="46864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一、运输问题的数学模型</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4</a:t>
            </a:fld>
            <a:endParaRPr lang="zh-CN" altLang="en-US"/>
          </a:p>
        </p:txBody>
      </p:sp>
      <p:sp>
        <p:nvSpPr>
          <p:cNvPr id="12" name="Rectangle 4"/>
          <p:cNvSpPr>
            <a:spLocks noChangeArrowheads="1"/>
          </p:cNvSpPr>
          <p:nvPr/>
        </p:nvSpPr>
        <p:spPr bwMode="auto">
          <a:xfrm>
            <a:off x="348046" y="905269"/>
            <a:ext cx="7179506"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b="1" dirty="0">
                <a:latin typeface="+mn-lt"/>
                <a:ea typeface="+mn-ea"/>
              </a:rPr>
              <a:t>例</a:t>
            </a:r>
            <a:r>
              <a:rPr lang="en-US" altLang="zh-CN" b="1" dirty="0">
                <a:latin typeface="+mn-lt"/>
                <a:ea typeface="+mn-ea"/>
              </a:rPr>
              <a:t>1 </a:t>
            </a:r>
            <a:r>
              <a:rPr lang="zh-CN" altLang="en-US" dirty="0">
                <a:latin typeface="+mn-lt"/>
                <a:ea typeface="+mn-ea"/>
              </a:rPr>
              <a:t>某公司经销甲</a:t>
            </a:r>
            <a:r>
              <a:rPr lang="zh-CN" altLang="en-US" dirty="0" smtClean="0">
                <a:latin typeface="+mn-lt"/>
                <a:ea typeface="+mn-ea"/>
              </a:rPr>
              <a:t>产品，下设</a:t>
            </a:r>
            <a:r>
              <a:rPr lang="en-US" altLang="zh-CN" dirty="0" smtClean="0">
                <a:latin typeface="+mn-lt"/>
                <a:ea typeface="+mn-ea"/>
              </a:rPr>
              <a:t>3</a:t>
            </a:r>
            <a:r>
              <a:rPr lang="zh-CN" altLang="en-US" dirty="0" smtClean="0">
                <a:latin typeface="+mn-lt"/>
                <a:ea typeface="+mn-ea"/>
              </a:rPr>
              <a:t>个加工厂。</a:t>
            </a:r>
            <a:r>
              <a:rPr lang="zh-CN" altLang="en-US" dirty="0">
                <a:latin typeface="+mn-lt"/>
                <a:ea typeface="+mn-ea"/>
              </a:rPr>
              <a:t>每日的产量分别是：</a:t>
            </a:r>
            <a:r>
              <a:rPr lang="en-US" altLang="zh-CN" dirty="0">
                <a:latin typeface="+mn-lt"/>
                <a:ea typeface="+mn-ea"/>
              </a:rPr>
              <a:t>A</a:t>
            </a:r>
            <a:r>
              <a:rPr lang="en-US" altLang="zh-CN" baseline="-25000" dirty="0">
                <a:latin typeface="+mn-lt"/>
                <a:ea typeface="+mn-ea"/>
              </a:rPr>
              <a:t>1</a:t>
            </a:r>
            <a:r>
              <a:rPr lang="zh-CN" altLang="en-US" dirty="0">
                <a:latin typeface="+mn-lt"/>
                <a:ea typeface="+mn-ea"/>
              </a:rPr>
              <a:t>为</a:t>
            </a:r>
            <a:r>
              <a:rPr lang="en-US" altLang="zh-CN" dirty="0">
                <a:latin typeface="+mn-lt"/>
                <a:ea typeface="+mn-ea"/>
              </a:rPr>
              <a:t>7</a:t>
            </a:r>
            <a:r>
              <a:rPr lang="zh-CN" altLang="en-US" dirty="0">
                <a:latin typeface="+mn-lt"/>
                <a:ea typeface="+mn-ea"/>
              </a:rPr>
              <a:t>吨，</a:t>
            </a:r>
            <a:r>
              <a:rPr lang="en-US" altLang="zh-CN" dirty="0">
                <a:latin typeface="+mn-lt"/>
                <a:ea typeface="+mn-ea"/>
              </a:rPr>
              <a:t>A</a:t>
            </a:r>
            <a:r>
              <a:rPr lang="en-US" altLang="zh-CN" baseline="-25000" dirty="0">
                <a:latin typeface="+mn-lt"/>
                <a:ea typeface="+mn-ea"/>
              </a:rPr>
              <a:t>2</a:t>
            </a:r>
            <a:r>
              <a:rPr lang="zh-CN" altLang="en-US" dirty="0">
                <a:latin typeface="+mn-lt"/>
                <a:ea typeface="+mn-ea"/>
              </a:rPr>
              <a:t>为</a:t>
            </a:r>
            <a:r>
              <a:rPr lang="en-US" altLang="zh-CN" dirty="0">
                <a:latin typeface="+mn-lt"/>
                <a:ea typeface="+mn-ea"/>
              </a:rPr>
              <a:t>4</a:t>
            </a:r>
            <a:r>
              <a:rPr lang="zh-CN" altLang="en-US" dirty="0">
                <a:latin typeface="+mn-lt"/>
                <a:ea typeface="+mn-ea"/>
              </a:rPr>
              <a:t>吨，</a:t>
            </a:r>
            <a:r>
              <a:rPr lang="en-US" altLang="zh-CN" dirty="0">
                <a:latin typeface="+mn-lt"/>
                <a:ea typeface="+mn-ea"/>
              </a:rPr>
              <a:t>A</a:t>
            </a:r>
            <a:r>
              <a:rPr lang="en-US" altLang="zh-CN" baseline="-25000" dirty="0">
                <a:latin typeface="+mn-lt"/>
                <a:ea typeface="+mn-ea"/>
              </a:rPr>
              <a:t>3</a:t>
            </a:r>
            <a:r>
              <a:rPr lang="zh-CN" altLang="en-US" dirty="0">
                <a:latin typeface="+mn-lt"/>
                <a:ea typeface="+mn-ea"/>
              </a:rPr>
              <a:t>为</a:t>
            </a:r>
            <a:r>
              <a:rPr lang="en-US" altLang="zh-CN" dirty="0">
                <a:latin typeface="+mn-lt"/>
                <a:ea typeface="+mn-ea"/>
              </a:rPr>
              <a:t>9</a:t>
            </a:r>
            <a:r>
              <a:rPr lang="zh-CN" altLang="en-US" dirty="0">
                <a:latin typeface="+mn-lt"/>
                <a:ea typeface="+mn-ea"/>
              </a:rPr>
              <a:t>吨。该公司把这些产品分别</a:t>
            </a:r>
            <a:r>
              <a:rPr lang="zh-CN" altLang="en-US" dirty="0" smtClean="0">
                <a:latin typeface="+mn-lt"/>
                <a:ea typeface="+mn-ea"/>
              </a:rPr>
              <a:t>运往</a:t>
            </a:r>
            <a:r>
              <a:rPr lang="en-US" altLang="zh-CN" dirty="0" smtClean="0">
                <a:latin typeface="+mn-lt"/>
                <a:ea typeface="+mn-ea"/>
              </a:rPr>
              <a:t>4</a:t>
            </a:r>
            <a:r>
              <a:rPr lang="zh-CN" altLang="en-US" dirty="0" smtClean="0">
                <a:latin typeface="+mn-lt"/>
                <a:ea typeface="+mn-ea"/>
              </a:rPr>
              <a:t>个</a:t>
            </a:r>
            <a:r>
              <a:rPr lang="zh-CN" altLang="en-US" dirty="0">
                <a:latin typeface="+mn-lt"/>
                <a:ea typeface="+mn-ea"/>
              </a:rPr>
              <a:t>销售点。各销售点</a:t>
            </a:r>
            <a:r>
              <a:rPr lang="zh-CN" altLang="en-US" dirty="0" smtClean="0">
                <a:latin typeface="+mn-lt"/>
                <a:ea typeface="+mn-ea"/>
              </a:rPr>
              <a:t>每日销量</a:t>
            </a:r>
            <a:r>
              <a:rPr lang="zh-CN" altLang="en-US" dirty="0">
                <a:latin typeface="+mn-lt"/>
                <a:ea typeface="+mn-ea"/>
              </a:rPr>
              <a:t>为：</a:t>
            </a:r>
            <a:r>
              <a:rPr lang="en-US" altLang="zh-CN" dirty="0">
                <a:latin typeface="+mn-lt"/>
                <a:ea typeface="+mn-ea"/>
              </a:rPr>
              <a:t>B</a:t>
            </a:r>
            <a:r>
              <a:rPr lang="en-US" altLang="zh-CN" baseline="-25000" dirty="0">
                <a:latin typeface="+mn-lt"/>
                <a:ea typeface="+mn-ea"/>
              </a:rPr>
              <a:t>1</a:t>
            </a:r>
            <a:r>
              <a:rPr lang="zh-CN" altLang="en-US" dirty="0">
                <a:latin typeface="+mn-lt"/>
                <a:ea typeface="+mn-ea"/>
              </a:rPr>
              <a:t>为</a:t>
            </a:r>
            <a:r>
              <a:rPr lang="en-US" altLang="zh-CN" dirty="0">
                <a:latin typeface="+mn-lt"/>
                <a:ea typeface="+mn-ea"/>
              </a:rPr>
              <a:t>3</a:t>
            </a:r>
            <a:r>
              <a:rPr lang="zh-CN" altLang="en-US" dirty="0">
                <a:latin typeface="+mn-lt"/>
                <a:ea typeface="+mn-ea"/>
              </a:rPr>
              <a:t>吨，</a:t>
            </a:r>
            <a:r>
              <a:rPr lang="en-US" altLang="zh-CN" dirty="0">
                <a:latin typeface="+mn-lt"/>
                <a:ea typeface="+mn-ea"/>
              </a:rPr>
              <a:t>B</a:t>
            </a:r>
            <a:r>
              <a:rPr lang="en-US" altLang="zh-CN" baseline="-25000" dirty="0">
                <a:latin typeface="+mn-lt"/>
                <a:ea typeface="+mn-ea"/>
              </a:rPr>
              <a:t>2</a:t>
            </a:r>
            <a:r>
              <a:rPr lang="zh-CN" altLang="en-US" dirty="0">
                <a:latin typeface="+mn-lt"/>
                <a:ea typeface="+mn-ea"/>
              </a:rPr>
              <a:t>为</a:t>
            </a:r>
            <a:r>
              <a:rPr lang="en-US" altLang="zh-CN" dirty="0">
                <a:latin typeface="+mn-lt"/>
                <a:ea typeface="+mn-ea"/>
              </a:rPr>
              <a:t>6</a:t>
            </a:r>
            <a:r>
              <a:rPr lang="zh-CN" altLang="en-US" dirty="0">
                <a:latin typeface="+mn-lt"/>
                <a:ea typeface="+mn-ea"/>
              </a:rPr>
              <a:t>吨，</a:t>
            </a:r>
            <a:r>
              <a:rPr lang="en-US" altLang="zh-CN" dirty="0">
                <a:latin typeface="+mn-lt"/>
                <a:ea typeface="+mn-ea"/>
              </a:rPr>
              <a:t>B</a:t>
            </a:r>
            <a:r>
              <a:rPr lang="en-US" altLang="zh-CN" baseline="-25000" dirty="0">
                <a:latin typeface="+mn-lt"/>
                <a:ea typeface="+mn-ea"/>
              </a:rPr>
              <a:t>3</a:t>
            </a:r>
            <a:r>
              <a:rPr lang="zh-CN" altLang="en-US" dirty="0">
                <a:latin typeface="+mn-lt"/>
                <a:ea typeface="+mn-ea"/>
              </a:rPr>
              <a:t>为</a:t>
            </a:r>
            <a:r>
              <a:rPr lang="en-US" altLang="zh-CN" dirty="0">
                <a:latin typeface="+mn-lt"/>
                <a:ea typeface="+mn-ea"/>
              </a:rPr>
              <a:t>5</a:t>
            </a:r>
            <a:r>
              <a:rPr lang="zh-CN" altLang="en-US" dirty="0">
                <a:latin typeface="+mn-lt"/>
                <a:ea typeface="+mn-ea"/>
              </a:rPr>
              <a:t>吨，</a:t>
            </a:r>
            <a:r>
              <a:rPr lang="en-US" altLang="zh-CN" dirty="0">
                <a:latin typeface="+mn-lt"/>
                <a:ea typeface="+mn-ea"/>
              </a:rPr>
              <a:t>B</a:t>
            </a:r>
            <a:r>
              <a:rPr lang="en-US" altLang="zh-CN" baseline="-25000" dirty="0">
                <a:latin typeface="+mn-lt"/>
                <a:ea typeface="+mn-ea"/>
              </a:rPr>
              <a:t>4</a:t>
            </a:r>
            <a:r>
              <a:rPr lang="zh-CN" altLang="en-US" dirty="0">
                <a:latin typeface="+mn-lt"/>
                <a:ea typeface="+mn-ea"/>
              </a:rPr>
              <a:t>为</a:t>
            </a:r>
            <a:r>
              <a:rPr lang="en-US" altLang="zh-CN" dirty="0">
                <a:latin typeface="+mn-lt"/>
                <a:ea typeface="+mn-ea"/>
              </a:rPr>
              <a:t>6</a:t>
            </a:r>
            <a:r>
              <a:rPr lang="zh-CN" altLang="en-US" dirty="0">
                <a:latin typeface="+mn-lt"/>
                <a:ea typeface="+mn-ea"/>
              </a:rPr>
              <a:t>吨</a:t>
            </a:r>
            <a:r>
              <a:rPr lang="zh-CN" altLang="en-US" dirty="0" smtClean="0">
                <a:latin typeface="+mn-lt"/>
                <a:ea typeface="+mn-ea"/>
              </a:rPr>
              <a:t>。单位</a:t>
            </a:r>
            <a:r>
              <a:rPr lang="zh-CN" altLang="en-US" dirty="0">
                <a:latin typeface="+mn-lt"/>
                <a:ea typeface="+mn-ea"/>
              </a:rPr>
              <a:t>产品的运价如下表。</a:t>
            </a:r>
            <a:r>
              <a:rPr lang="zh-CN" altLang="en-US" dirty="0">
                <a:solidFill>
                  <a:srgbClr val="C00000"/>
                </a:solidFill>
                <a:latin typeface="+mn-lt"/>
                <a:ea typeface="+mn-ea"/>
              </a:rPr>
              <a:t>如何调运，</a:t>
            </a:r>
            <a:r>
              <a:rPr lang="zh-CN" altLang="en-US" dirty="0" smtClean="0">
                <a:solidFill>
                  <a:srgbClr val="C00000"/>
                </a:solidFill>
                <a:latin typeface="+mn-lt"/>
                <a:ea typeface="+mn-ea"/>
              </a:rPr>
              <a:t>使总运费最小？</a:t>
            </a:r>
            <a:endParaRPr lang="zh-CN" altLang="en-US" dirty="0">
              <a:solidFill>
                <a:srgbClr val="C00000"/>
              </a:solidFill>
              <a:latin typeface="+mn-lt"/>
              <a:ea typeface="+mn-ea"/>
            </a:endParaRPr>
          </a:p>
        </p:txBody>
      </p:sp>
      <p:graphicFrame>
        <p:nvGraphicFramePr>
          <p:cNvPr id="13" name="表格 12"/>
          <p:cNvGraphicFramePr>
            <a:graphicFrameLocks noGrp="1"/>
          </p:cNvGraphicFramePr>
          <p:nvPr>
            <p:extLst>
              <p:ext uri="{D42A27DB-BD31-4B8C-83A1-F6EECF244321}">
                <p14:modId xmlns:p14="http://schemas.microsoft.com/office/powerpoint/2010/main" val="514835466"/>
              </p:ext>
            </p:extLst>
          </p:nvPr>
        </p:nvGraphicFramePr>
        <p:xfrm>
          <a:off x="195978" y="2520479"/>
          <a:ext cx="3348000" cy="2060516"/>
        </p:xfrm>
        <a:graphic>
          <a:graphicData uri="http://schemas.openxmlformats.org/drawingml/2006/table">
            <a:tbl>
              <a:tblPr firstRow="1" bandRow="1">
                <a:tableStyleId>{5940675A-B579-460E-94D1-54222C63F5DA}</a:tableStyleId>
              </a:tblPr>
              <a:tblGrid>
                <a:gridCol w="1095136"/>
                <a:gridCol w="563216"/>
                <a:gridCol w="563216"/>
                <a:gridCol w="563216"/>
                <a:gridCol w="563216"/>
              </a:tblGrid>
              <a:tr h="329777">
                <a:tc gridSpan="5">
                  <a:txBody>
                    <a:bodyPr/>
                    <a:lstStyle/>
                    <a:p>
                      <a:pPr algn="ctr"/>
                      <a:r>
                        <a:rPr lang="zh-CN" altLang="en-US" sz="1800" dirty="0" smtClean="0"/>
                        <a:t>表</a:t>
                      </a:r>
                      <a:r>
                        <a:rPr lang="en-US" altLang="zh-CN" sz="1800" dirty="0" smtClean="0"/>
                        <a:t>1−1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10</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t>2</a:t>
                      </a:r>
                      <a:endParaRPr lang="zh-CN" altLang="en-US" sz="1800" dirty="0"/>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tcPr>
                </a:tc>
                <a:tc>
                  <a:txBody>
                    <a:bodyPr/>
                    <a:lstStyle/>
                    <a:p>
                      <a:pPr algn="ctr"/>
                      <a:r>
                        <a:rPr lang="en-US" altLang="zh-CN" sz="1800" dirty="0" smtClean="0"/>
                        <a:t>7</a:t>
                      </a:r>
                      <a:endParaRPr lang="zh-CN" altLang="en-US" sz="1800" dirty="0"/>
                    </a:p>
                  </a:txBody>
                  <a:tcPr anchor="ctr">
                    <a:lnT w="12700" cmpd="sng">
                      <a:noFill/>
                    </a:lnT>
                  </a:tcPr>
                </a:tc>
                <a:tc>
                  <a:txBody>
                    <a:bodyPr/>
                    <a:lstStyle/>
                    <a:p>
                      <a:pPr algn="ctr"/>
                      <a:r>
                        <a:rPr lang="en-US" altLang="zh-CN" sz="1800" dirty="0" smtClean="0"/>
                        <a:t>4</a:t>
                      </a:r>
                      <a:endParaRPr lang="zh-CN" altLang="en-US" sz="1800" dirty="0"/>
                    </a:p>
                  </a:txBody>
                  <a:tcPr anchor="ctr">
                    <a:lnT w="12700" cmpd="sng">
                      <a:noFill/>
                    </a:lnT>
                  </a:tcPr>
                </a:tc>
                <a:tc>
                  <a:txBody>
                    <a:bodyPr/>
                    <a:lstStyle/>
                    <a:p>
                      <a:pPr algn="ctr"/>
                      <a:r>
                        <a:rPr lang="en-US" altLang="zh-CN" sz="1800" dirty="0" smtClean="0"/>
                        <a:t>10</a:t>
                      </a:r>
                      <a:endParaRPr lang="zh-CN" altLang="en-US" sz="1800" dirty="0"/>
                    </a:p>
                  </a:txBody>
                  <a:tcPr anchor="ctr">
                    <a:lnT w="12700" cmpd="sng">
                      <a:noFill/>
                    </a:lnT>
                  </a:tcPr>
                </a:tc>
                <a:tc>
                  <a:txBody>
                    <a:bodyPr/>
                    <a:lstStyle/>
                    <a:p>
                      <a:pPr algn="ctr"/>
                      <a:r>
                        <a:rPr lang="en-US" altLang="zh-CN" sz="1800" dirty="0" smtClean="0"/>
                        <a:t>5</a:t>
                      </a:r>
                      <a:endParaRPr lang="zh-CN" altLang="en-US" sz="1800" dirty="0"/>
                    </a:p>
                  </a:txBody>
                  <a:tcPr anchor="ctr">
                    <a:lnT w="12700" cmpd="sng">
                      <a:noFill/>
                    </a:lnT>
                  </a:tcPr>
                </a:tc>
              </a:tr>
            </a:tbl>
          </a:graphicData>
        </a:graphic>
      </p:graphicFrame>
      <p:grpSp>
        <p:nvGrpSpPr>
          <p:cNvPr id="4" name="组合 24"/>
          <p:cNvGrpSpPr/>
          <p:nvPr/>
        </p:nvGrpSpPr>
        <p:grpSpPr>
          <a:xfrm>
            <a:off x="200166" y="2873867"/>
            <a:ext cx="1156958" cy="618636"/>
            <a:chOff x="456985" y="3133137"/>
            <a:chExt cx="1258716" cy="618636"/>
          </a:xfrm>
        </p:grpSpPr>
        <p:cxnSp>
          <p:nvCxnSpPr>
            <p:cNvPr id="17" name="直接连接符 16"/>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21" name="文本框 20"/>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graphicFrame>
        <p:nvGraphicFramePr>
          <p:cNvPr id="28" name="表格 27"/>
          <p:cNvGraphicFramePr>
            <a:graphicFrameLocks noGrp="1"/>
          </p:cNvGraphicFramePr>
          <p:nvPr>
            <p:extLst>
              <p:ext uri="{D42A27DB-BD31-4B8C-83A1-F6EECF244321}">
                <p14:modId xmlns:p14="http://schemas.microsoft.com/office/powerpoint/2010/main" val="1865618148"/>
              </p:ext>
            </p:extLst>
          </p:nvPr>
        </p:nvGraphicFramePr>
        <p:xfrm>
          <a:off x="3690323" y="2520479"/>
          <a:ext cx="3837229" cy="2592289"/>
        </p:xfrm>
        <a:graphic>
          <a:graphicData uri="http://schemas.openxmlformats.org/drawingml/2006/table">
            <a:tbl>
              <a:tblPr firstRow="1" bandRow="1">
                <a:tableStyleId>{5940675A-B579-460E-94D1-54222C63F5DA}</a:tableStyleId>
              </a:tblPr>
              <a:tblGrid>
                <a:gridCol w="1074419"/>
                <a:gridCol w="552562"/>
                <a:gridCol w="552562"/>
                <a:gridCol w="552562"/>
                <a:gridCol w="552562"/>
                <a:gridCol w="552562"/>
              </a:tblGrid>
              <a:tr h="384043">
                <a:tc gridSpan="6">
                  <a:txBody>
                    <a:bodyPr/>
                    <a:lstStyle/>
                    <a:p>
                      <a:pPr algn="ctr"/>
                      <a:r>
                        <a:rPr lang="zh-CN" altLang="en-US" sz="1800" dirty="0" smtClean="0"/>
                        <a:t>表</a:t>
                      </a:r>
                      <a:r>
                        <a:rPr lang="en-US" altLang="zh-CN" sz="1800" dirty="0" smtClean="0"/>
                        <a:t>1−2 </a:t>
                      </a:r>
                      <a:r>
                        <a:rPr lang="zh-CN" altLang="en-US" sz="1800" dirty="0" smtClean="0">
                          <a:solidFill>
                            <a:srgbClr val="C00000"/>
                          </a:solidFill>
                        </a:rPr>
                        <a:t>产销平衡</a:t>
                      </a:r>
                      <a:r>
                        <a:rPr lang="zh-CN" altLang="en-US" sz="1800" dirty="0" smtClean="0"/>
                        <a:t>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2074">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043">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7</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84043">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84043">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t>9</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043">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6</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5</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6</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5" name="组合 28"/>
          <p:cNvGrpSpPr/>
          <p:nvPr/>
        </p:nvGrpSpPr>
        <p:grpSpPr>
          <a:xfrm>
            <a:off x="3672860" y="2890201"/>
            <a:ext cx="1156959" cy="700188"/>
            <a:chOff x="456985" y="3133138"/>
            <a:chExt cx="1258717" cy="618635"/>
          </a:xfrm>
        </p:grpSpPr>
        <p:cxnSp>
          <p:nvCxnSpPr>
            <p:cNvPr id="30" name="直接连接符 29"/>
            <p:cNvCxnSpPr/>
            <p:nvPr/>
          </p:nvCxnSpPr>
          <p:spPr>
            <a:xfrm>
              <a:off x="475983" y="3149471"/>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1002876" y="3133138"/>
              <a:ext cx="712826" cy="369332"/>
            </a:xfrm>
            <a:prstGeom prst="rect">
              <a:avLst/>
            </a:prstGeom>
            <a:noFill/>
          </p:spPr>
          <p:txBody>
            <a:bodyPr wrap="square" rtlCol="0">
              <a:spAutoFit/>
            </a:bodyPr>
            <a:lstStyle/>
            <a:p>
              <a:r>
                <a:rPr lang="zh-CN" altLang="en-US" dirty="0"/>
                <a:t>销地</a:t>
              </a:r>
            </a:p>
          </p:txBody>
        </p:sp>
        <p:sp>
          <p:nvSpPr>
            <p:cNvPr id="32" name="文本框 31"/>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33" name="文本框 32"/>
          <p:cNvSpPr txBox="1"/>
          <p:nvPr/>
        </p:nvSpPr>
        <p:spPr>
          <a:xfrm>
            <a:off x="7029301" y="4748025"/>
            <a:ext cx="511470" cy="381500"/>
          </a:xfrm>
          <a:prstGeom prst="rect">
            <a:avLst/>
          </a:prstGeom>
          <a:noFill/>
        </p:spPr>
        <p:txBody>
          <a:bodyPr wrap="square" rtlCol="0">
            <a:spAutoFit/>
          </a:bodyPr>
          <a:lstStyle/>
          <a:p>
            <a:r>
              <a:rPr lang="en-US" altLang="zh-CN" dirty="0" smtClean="0">
                <a:solidFill>
                  <a:srgbClr val="C00000"/>
                </a:solidFill>
              </a:rPr>
              <a:t>20</a:t>
            </a:r>
            <a:endParaRPr lang="zh-CN" altLang="en-US" dirty="0">
              <a:solidFill>
                <a:srgbClr val="C00000"/>
              </a:solidFill>
            </a:endParaRPr>
          </a:p>
        </p:txBody>
      </p:sp>
      <p:sp>
        <p:nvSpPr>
          <p:cNvPr id="34" name="文本框 33"/>
          <p:cNvSpPr txBox="1"/>
          <p:nvPr/>
        </p:nvSpPr>
        <p:spPr>
          <a:xfrm>
            <a:off x="1300776" y="3499086"/>
            <a:ext cx="2234494" cy="1077218"/>
          </a:xfrm>
          <a:prstGeom prst="rect">
            <a:avLst/>
          </a:prstGeom>
          <a:solidFill>
            <a:srgbClr val="CDCDFF"/>
          </a:solidFill>
        </p:spPr>
        <p:txBody>
          <a:bodyPr wrap="square" rtlCol="0">
            <a:spAutoFit/>
          </a:bodyPr>
          <a:lstStyle/>
          <a:p>
            <a:pPr lvl="0" fontAlgn="base">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smtClean="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11</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12</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13</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14</a:t>
            </a:r>
          </a:p>
          <a:p>
            <a:pPr lvl="0" fontAlgn="base">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21</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22</a:t>
            </a:r>
            <a:r>
              <a:rPr lang="en-US" altLang="zh-CN" sz="2000" dirty="0" smtClean="0">
                <a:solidFill>
                  <a:srgbClr val="000000"/>
                </a:solidFill>
                <a:ea typeface="宋体" panose="02010600030101010101" pitchFamily="2" charset="-122"/>
              </a:rPr>
              <a:t>    </a:t>
            </a:r>
            <a:r>
              <a:rPr lang="en-US" altLang="zh-CN" sz="2000" baseline="-25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23</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24</a:t>
            </a:r>
            <a:endParaRPr lang="en-US" altLang="zh-CN" sz="2000" baseline="-25000" dirty="0">
              <a:solidFill>
                <a:srgbClr val="000000"/>
              </a:solidFill>
              <a:ea typeface="宋体" panose="02010600030101010101" pitchFamily="2" charset="-122"/>
            </a:endParaRPr>
          </a:p>
          <a:p>
            <a:pPr fontAlgn="base">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31</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32</a:t>
            </a:r>
            <a:r>
              <a:rPr lang="en-US" altLang="zh-CN" sz="2000" dirty="0" smtClean="0">
                <a:solidFill>
                  <a:srgbClr val="000000"/>
                </a:solidFill>
                <a:ea typeface="宋体" panose="02010600030101010101" pitchFamily="2" charset="-122"/>
              </a:rPr>
              <a:t>    </a:t>
            </a:r>
            <a:r>
              <a:rPr lang="en-US" altLang="zh-CN" sz="2000" baseline="-25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33</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34</a:t>
            </a:r>
          </a:p>
          <a:p>
            <a:pPr fontAlgn="base">
              <a:spcAft>
                <a:spcPct val="0"/>
              </a:spcAft>
              <a:buClr>
                <a:schemeClr val="hlink"/>
              </a:buClr>
              <a:buSzPct val="70000"/>
            </a:pPr>
            <a:endParaRPr lang="en-US" altLang="zh-CN" sz="400" dirty="0">
              <a:solidFill>
                <a:srgbClr val="000000"/>
              </a:solidFill>
              <a:ea typeface="宋体" panose="02010600030101010101" pitchFamily="2" charset="-122"/>
            </a:endParaRPr>
          </a:p>
        </p:txBody>
      </p:sp>
      <p:sp>
        <p:nvSpPr>
          <p:cNvPr id="35" name="文本框 34"/>
          <p:cNvSpPr txBox="1"/>
          <p:nvPr/>
        </p:nvSpPr>
        <p:spPr>
          <a:xfrm>
            <a:off x="6988028" y="3590389"/>
            <a:ext cx="523720" cy="1122295"/>
          </a:xfrm>
          <a:prstGeom prst="rect">
            <a:avLst/>
          </a:prstGeom>
          <a:solidFill>
            <a:schemeClr val="accent5">
              <a:lumMod val="20000"/>
              <a:lumOff val="80000"/>
            </a:schemeClr>
          </a:solidFill>
        </p:spPr>
        <p:txBody>
          <a:bodyPr wrap="square" rtlCol="0">
            <a:spAutoFit/>
          </a:bodyPr>
          <a:lstStyle/>
          <a:p>
            <a:pPr lvl="0" fontAlgn="base">
              <a:lnSpc>
                <a:spcPct val="105000"/>
              </a:lnSpc>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a</a:t>
            </a:r>
            <a:r>
              <a:rPr lang="en-US" altLang="zh-CN" sz="2000" baseline="-25000" dirty="0" smtClean="0">
                <a:solidFill>
                  <a:srgbClr val="000000"/>
                </a:solidFill>
                <a:ea typeface="宋体" panose="02010600030101010101" pitchFamily="2" charset="-122"/>
              </a:rPr>
              <a:t>1</a:t>
            </a:r>
          </a:p>
          <a:p>
            <a:pPr lvl="0" fontAlgn="base">
              <a:lnSpc>
                <a:spcPct val="105000"/>
              </a:lnSpc>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a</a:t>
            </a:r>
            <a:r>
              <a:rPr lang="en-US" altLang="zh-CN" sz="2000" baseline="-25000" dirty="0" smtClean="0">
                <a:solidFill>
                  <a:srgbClr val="000000"/>
                </a:solidFill>
                <a:ea typeface="宋体" panose="02010600030101010101" pitchFamily="2" charset="-122"/>
              </a:rPr>
              <a:t>2</a:t>
            </a:r>
            <a:endParaRPr lang="en-US" altLang="zh-CN" sz="2000" baseline="-25000" dirty="0">
              <a:solidFill>
                <a:srgbClr val="000000"/>
              </a:solidFill>
              <a:ea typeface="宋体" panose="02010600030101010101" pitchFamily="2" charset="-122"/>
            </a:endParaRPr>
          </a:p>
          <a:p>
            <a:pPr fontAlgn="base">
              <a:lnSpc>
                <a:spcPct val="105000"/>
              </a:lnSpc>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a</a:t>
            </a:r>
            <a:r>
              <a:rPr lang="en-US" altLang="zh-CN" sz="2000" baseline="-25000" dirty="0" smtClean="0">
                <a:solidFill>
                  <a:srgbClr val="000000"/>
                </a:solidFill>
                <a:ea typeface="宋体" panose="02010600030101010101" pitchFamily="2" charset="-122"/>
              </a:rPr>
              <a:t>3</a:t>
            </a:r>
          </a:p>
          <a:p>
            <a:pPr fontAlgn="base">
              <a:lnSpc>
                <a:spcPct val="105000"/>
              </a:lnSpc>
              <a:spcAft>
                <a:spcPct val="0"/>
              </a:spcAft>
              <a:buClr>
                <a:schemeClr val="hlink"/>
              </a:buClr>
              <a:buSzPct val="70000"/>
            </a:pPr>
            <a:endParaRPr lang="en-US" altLang="zh-CN" sz="400" dirty="0">
              <a:solidFill>
                <a:srgbClr val="000000"/>
              </a:solidFill>
              <a:ea typeface="宋体" panose="02010600030101010101" pitchFamily="2" charset="-122"/>
            </a:endParaRPr>
          </a:p>
        </p:txBody>
      </p:sp>
      <p:sp>
        <p:nvSpPr>
          <p:cNvPr id="36" name="文本框 35"/>
          <p:cNvSpPr txBox="1"/>
          <p:nvPr/>
        </p:nvSpPr>
        <p:spPr>
          <a:xfrm>
            <a:off x="4769795" y="4746409"/>
            <a:ext cx="2196000" cy="353943"/>
          </a:xfrm>
          <a:prstGeom prst="rect">
            <a:avLst/>
          </a:prstGeom>
          <a:solidFill>
            <a:schemeClr val="accent1">
              <a:lumMod val="20000"/>
              <a:lumOff val="80000"/>
            </a:schemeClr>
          </a:solidFill>
        </p:spPr>
        <p:txBody>
          <a:bodyPr wrap="square" rtlCol="0">
            <a:spAutoFit/>
          </a:bodyPr>
          <a:lstStyle/>
          <a:p>
            <a:pPr lvl="0" fontAlgn="base">
              <a:lnSpc>
                <a:spcPct val="85000"/>
              </a:lnSpc>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b</a:t>
            </a:r>
            <a:r>
              <a:rPr lang="en-US" altLang="zh-CN" sz="2000" baseline="-25000" dirty="0" smtClean="0">
                <a:solidFill>
                  <a:srgbClr val="000000"/>
                </a:solidFill>
                <a:ea typeface="宋体" panose="02010600030101010101" pitchFamily="2" charset="-122"/>
              </a:rPr>
              <a:t>1</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 b</a:t>
            </a:r>
            <a:r>
              <a:rPr lang="en-US" altLang="zh-CN" sz="2000" baseline="-25000" dirty="0" smtClean="0">
                <a:solidFill>
                  <a:srgbClr val="000000"/>
                </a:solidFill>
                <a:ea typeface="宋体" panose="02010600030101010101" pitchFamily="2" charset="-122"/>
              </a:rPr>
              <a:t>2</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b</a:t>
            </a:r>
            <a:r>
              <a:rPr lang="en-US" altLang="zh-CN" sz="2000" baseline="-25000" dirty="0" smtClean="0">
                <a:solidFill>
                  <a:srgbClr val="000000"/>
                </a:solidFill>
                <a:ea typeface="宋体" panose="02010600030101010101" pitchFamily="2" charset="-122"/>
              </a:rPr>
              <a:t>3</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b</a:t>
            </a:r>
            <a:r>
              <a:rPr lang="en-US" altLang="zh-CN" sz="2000" baseline="-25000" dirty="0" smtClean="0">
                <a:solidFill>
                  <a:srgbClr val="000000"/>
                </a:solidFill>
                <a:ea typeface="宋体" panose="02010600030101010101" pitchFamily="2" charset="-122"/>
              </a:rPr>
              <a:t>4</a:t>
            </a:r>
          </a:p>
        </p:txBody>
      </p:sp>
      <p:sp>
        <p:nvSpPr>
          <p:cNvPr id="23" name="文本框 21">
            <a:hlinkClick r:id="rId3" action="ppaction://hlinksldjump"/>
          </p:cNvPr>
          <p:cNvSpPr txBox="1"/>
          <p:nvPr/>
        </p:nvSpPr>
        <p:spPr>
          <a:xfrm>
            <a:off x="4777060" y="3600599"/>
            <a:ext cx="2160240" cy="1127103"/>
          </a:xfrm>
          <a:prstGeom prst="rect">
            <a:avLst/>
          </a:prstGeom>
          <a:solidFill>
            <a:srgbClr val="FFB9B9"/>
          </a:solidFill>
        </p:spPr>
        <p:txBody>
          <a:bodyPr wrap="square" rtlCol="0">
            <a:spAutoFit/>
          </a:bodyPr>
          <a:lstStyle/>
          <a:p>
            <a:pPr lvl="0" fontAlgn="base">
              <a:lnSpc>
                <a:spcPct val="105000"/>
              </a:lnSpc>
              <a:spcBef>
                <a:spcPts val="600"/>
              </a:spcBef>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11</a:t>
            </a:r>
            <a:r>
              <a:rPr lang="en-US" altLang="zh-CN" sz="2000" dirty="0" smtClean="0">
                <a:solidFill>
                  <a:srgbClr val="000000"/>
                </a:solidFill>
                <a:ea typeface="宋体" panose="02010600030101010101" pitchFamily="2" charset="-122"/>
              </a:rPr>
              <a:t>    </a:t>
            </a: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12</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13</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14</a:t>
            </a:r>
          </a:p>
          <a:p>
            <a:pPr lvl="0" fontAlgn="base">
              <a:lnSpc>
                <a:spcPct val="105000"/>
              </a:lnSpc>
              <a:spcAft>
                <a:spcPts val="1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21</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22</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23</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24</a:t>
            </a:r>
            <a:endParaRPr lang="en-US" altLang="zh-CN" sz="2000" baseline="-25000" dirty="0">
              <a:solidFill>
                <a:srgbClr val="000000"/>
              </a:solidFill>
              <a:ea typeface="宋体" panose="02010600030101010101" pitchFamily="2" charset="-122"/>
            </a:endParaRPr>
          </a:p>
          <a:p>
            <a:pPr fontAlgn="base">
              <a:lnSpc>
                <a:spcPct val="105000"/>
              </a:lnSpc>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31</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32</a:t>
            </a:r>
            <a:r>
              <a:rPr lang="en-US" altLang="zh-CN" sz="2000" dirty="0" smtClean="0">
                <a:solidFill>
                  <a:srgbClr val="000000"/>
                </a:solidFill>
                <a:ea typeface="宋体" panose="02010600030101010101" pitchFamily="2" charset="-122"/>
              </a:rPr>
              <a:t>   </a:t>
            </a:r>
            <a:r>
              <a:rPr lang="en-US" altLang="zh-CN" sz="2000" baseline="-25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33</a:t>
            </a: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34</a:t>
            </a:r>
          </a:p>
          <a:p>
            <a:pPr fontAlgn="base">
              <a:lnSpc>
                <a:spcPct val="106000"/>
              </a:lnSpc>
              <a:spcAft>
                <a:spcPct val="0"/>
              </a:spcAft>
              <a:buClr>
                <a:schemeClr val="hlink"/>
              </a:buClr>
              <a:buSzPct val="70000"/>
            </a:pPr>
            <a:endParaRPr lang="en-US" altLang="zh-CN" sz="400" dirty="0">
              <a:solidFill>
                <a:srgbClr val="000000"/>
              </a:solidFill>
              <a:ea typeface="宋体" panose="02010600030101010101" pitchFamily="2" charset="-122"/>
            </a:endParaRPr>
          </a:p>
        </p:txBody>
      </p:sp>
    </p:spTree>
    <p:extLst>
      <p:ext uri="{BB962C8B-B14F-4D97-AF65-F5344CB8AC3E}">
        <p14:creationId xmlns:p14="http://schemas.microsoft.com/office/powerpoint/2010/main" val="25815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ppt_x"/>
                                          </p:val>
                                        </p:tav>
                                        <p:tav tm="100000">
                                          <p:val>
                                            <p:strVal val="#ppt_x"/>
                                          </p:val>
                                        </p:tav>
                                      </p:tavLst>
                                    </p:anim>
                                    <p:anim calcmode="lin" valueType="num">
                                      <p:cBhvr additive="base">
                                        <p:cTn id="3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位势</a:t>
            </a:r>
            <a:r>
              <a:rPr lang="zh-CN" altLang="en-US" dirty="0"/>
              <a:t>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40</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498782424"/>
              </p:ext>
            </p:extLst>
          </p:nvPr>
        </p:nvGraphicFramePr>
        <p:xfrm>
          <a:off x="250043" y="794305"/>
          <a:ext cx="3456000" cy="2520281"/>
        </p:xfrm>
        <a:graphic>
          <a:graphicData uri="http://schemas.openxmlformats.org/drawingml/2006/table">
            <a:tbl>
              <a:tblPr firstRow="1" bandRow="1">
                <a:tableStyleId>{5940675A-B579-460E-94D1-54222C63F5DA}</a:tableStyleId>
              </a:tblPr>
              <a:tblGrid>
                <a:gridCol w="967675"/>
                <a:gridCol w="497665"/>
                <a:gridCol w="497665"/>
                <a:gridCol w="497665"/>
                <a:gridCol w="497665"/>
                <a:gridCol w="497665"/>
              </a:tblGrid>
              <a:tr h="373375">
                <a:tc gridSpan="6">
                  <a:txBody>
                    <a:bodyPr/>
                    <a:lstStyle/>
                    <a:p>
                      <a:pPr algn="ctr"/>
                      <a:r>
                        <a:rPr lang="zh-CN" altLang="en-US" sz="1800" dirty="0" smtClean="0"/>
                        <a:t>表</a:t>
                      </a:r>
                      <a:r>
                        <a:rPr lang="en-US" altLang="zh-CN" sz="1800" dirty="0" smtClean="0"/>
                        <a:t>1−2 </a:t>
                      </a:r>
                      <a:r>
                        <a:rPr lang="zh-CN" altLang="en-US" sz="1800" dirty="0" smtClean="0">
                          <a:solidFill>
                            <a:schemeClr val="tx1"/>
                          </a:solidFill>
                        </a:rPr>
                        <a:t>产销平衡表（最小元素法）</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4</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1</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6</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7" name="组合 6"/>
          <p:cNvGrpSpPr/>
          <p:nvPr/>
        </p:nvGrpSpPr>
        <p:grpSpPr>
          <a:xfrm>
            <a:off x="244799" y="1163556"/>
            <a:ext cx="1083000" cy="700189"/>
            <a:chOff x="456985" y="3133137"/>
            <a:chExt cx="1258716" cy="618636"/>
          </a:xfrm>
        </p:grpSpPr>
        <p:cxnSp>
          <p:nvCxnSpPr>
            <p:cNvPr id="8" name="直接连接符 7"/>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78789" y="3133137"/>
              <a:ext cx="836912" cy="326315"/>
            </a:xfrm>
            <a:prstGeom prst="rect">
              <a:avLst/>
            </a:prstGeom>
            <a:noFill/>
          </p:spPr>
          <p:txBody>
            <a:bodyPr wrap="square" rtlCol="0">
              <a:spAutoFit/>
            </a:bodyPr>
            <a:lstStyle/>
            <a:p>
              <a:r>
                <a:rPr lang="zh-CN" altLang="en-US" dirty="0"/>
                <a:t>销地</a:t>
              </a:r>
            </a:p>
          </p:txBody>
        </p:sp>
        <p:sp>
          <p:nvSpPr>
            <p:cNvPr id="10" name="文本框 9"/>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11" name="矩形 10"/>
          <p:cNvSpPr/>
          <p:nvPr/>
        </p:nvSpPr>
        <p:spPr>
          <a:xfrm>
            <a:off x="278425" y="4541010"/>
            <a:ext cx="2839239" cy="369332"/>
          </a:xfrm>
          <a:prstGeom prst="rect">
            <a:avLst/>
          </a:prstGeom>
        </p:spPr>
        <p:txBody>
          <a:bodyPr wrap="none">
            <a:spAutoFit/>
          </a:bodyPr>
          <a:lstStyle/>
          <a:p>
            <a:r>
              <a:rPr lang="zh-CN" altLang="en-US" dirty="0">
                <a:solidFill>
                  <a:schemeClr val="accent2"/>
                </a:solidFill>
              </a:rPr>
              <a:t>所有基变量的检验数等于</a:t>
            </a:r>
            <a:r>
              <a:rPr lang="en-US" altLang="zh-CN" dirty="0">
                <a:solidFill>
                  <a:schemeClr val="accent2"/>
                </a:solidFill>
              </a:rPr>
              <a:t>0</a:t>
            </a:r>
            <a:endParaRPr lang="zh-CN" altLang="en-US" dirty="0"/>
          </a:p>
        </p:txBody>
      </p:sp>
      <p:graphicFrame>
        <p:nvGraphicFramePr>
          <p:cNvPr id="12" name="Object 10"/>
          <p:cNvGraphicFramePr>
            <a:graphicFrameLocks noChangeAspect="1"/>
          </p:cNvGraphicFramePr>
          <p:nvPr>
            <p:extLst>
              <p:ext uri="{D42A27DB-BD31-4B8C-83A1-F6EECF244321}">
                <p14:modId xmlns:p14="http://schemas.microsoft.com/office/powerpoint/2010/main" val="3699956735"/>
              </p:ext>
            </p:extLst>
          </p:nvPr>
        </p:nvGraphicFramePr>
        <p:xfrm>
          <a:off x="307320" y="4926942"/>
          <a:ext cx="3316470" cy="464337"/>
        </p:xfrm>
        <a:graphic>
          <a:graphicData uri="http://schemas.openxmlformats.org/presentationml/2006/ole">
            <mc:AlternateContent xmlns:mc="http://schemas.openxmlformats.org/markup-compatibility/2006">
              <mc:Choice xmlns:v="urn:schemas-microsoft-com:vml" Requires="v">
                <p:oleObj spid="_x0000_s15786" r:id="rId4" imgW="1903715" imgH="266608" progId="Equations">
                  <p:embed/>
                </p:oleObj>
              </mc:Choice>
              <mc:Fallback>
                <p:oleObj r:id="rId4" imgW="1903715" imgH="266608" progId="Equations">
                  <p:embed/>
                  <p:pic>
                    <p:nvPicPr>
                      <p:cNvPr id="0" name="Picture 4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320" y="4926942"/>
                        <a:ext cx="3316470" cy="46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组合 24"/>
          <p:cNvGrpSpPr/>
          <p:nvPr/>
        </p:nvGrpSpPr>
        <p:grpSpPr>
          <a:xfrm>
            <a:off x="278425" y="3648326"/>
            <a:ext cx="3595972" cy="738475"/>
            <a:chOff x="278425" y="3648326"/>
            <a:chExt cx="3595972" cy="738475"/>
          </a:xfrm>
        </p:grpSpPr>
        <p:graphicFrame>
          <p:nvGraphicFramePr>
            <p:cNvPr id="16" name="Object 8"/>
            <p:cNvGraphicFramePr>
              <a:graphicFrameLocks noChangeAspect="1"/>
            </p:cNvGraphicFramePr>
            <p:nvPr>
              <p:extLst>
                <p:ext uri="{D42A27DB-BD31-4B8C-83A1-F6EECF244321}">
                  <p14:modId xmlns:p14="http://schemas.microsoft.com/office/powerpoint/2010/main" val="4099470170"/>
                </p:ext>
              </p:extLst>
            </p:nvPr>
          </p:nvGraphicFramePr>
          <p:xfrm>
            <a:off x="323666" y="3940714"/>
            <a:ext cx="3550731" cy="446087"/>
          </p:xfrm>
          <a:graphic>
            <a:graphicData uri="http://schemas.openxmlformats.org/presentationml/2006/ole">
              <mc:AlternateContent xmlns:mc="http://schemas.openxmlformats.org/markup-compatibility/2006">
                <mc:Choice xmlns:v="urn:schemas-microsoft-com:vml" Requires="v">
                  <p:oleObj spid="_x0000_s15787" r:id="rId6" imgW="2044310" imgH="266769" progId="Equations">
                    <p:embed/>
                  </p:oleObj>
                </mc:Choice>
                <mc:Fallback>
                  <p:oleObj r:id="rId6" imgW="2044310" imgH="266769" progId="Equations">
                    <p:embed/>
                    <p:pic>
                      <p:nvPicPr>
                        <p:cNvPr id="0" name="Picture 4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666" y="3940714"/>
                          <a:ext cx="3550731"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9"/>
            <p:cNvSpPr txBox="1">
              <a:spLocks noChangeArrowheads="1"/>
            </p:cNvSpPr>
            <p:nvPr/>
          </p:nvSpPr>
          <p:spPr bwMode="auto">
            <a:xfrm>
              <a:off x="278425" y="3648326"/>
              <a:ext cx="23042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非基变量的检验数：</a:t>
              </a:r>
              <a:endParaRPr lang="zh-CN" altLang="en-US" dirty="0"/>
            </a:p>
            <a:p>
              <a:endParaRPr lang="zh-CN" altLang="en-US" sz="1400" dirty="0"/>
            </a:p>
          </p:txBody>
        </p:sp>
      </p:grpSp>
      <p:graphicFrame>
        <p:nvGraphicFramePr>
          <p:cNvPr id="18" name="表格 17"/>
          <p:cNvGraphicFramePr>
            <a:graphicFrameLocks noGrp="1"/>
          </p:cNvGraphicFramePr>
          <p:nvPr>
            <p:extLst>
              <p:ext uri="{D42A27DB-BD31-4B8C-83A1-F6EECF244321}">
                <p14:modId xmlns:p14="http://schemas.microsoft.com/office/powerpoint/2010/main" val="3407254958"/>
              </p:ext>
            </p:extLst>
          </p:nvPr>
        </p:nvGraphicFramePr>
        <p:xfrm>
          <a:off x="3940628" y="792287"/>
          <a:ext cx="3348000" cy="2060516"/>
        </p:xfrm>
        <a:graphic>
          <a:graphicData uri="http://schemas.openxmlformats.org/drawingml/2006/table">
            <a:tbl>
              <a:tblPr firstRow="1" bandRow="1">
                <a:tableStyleId>{5940675A-B579-460E-94D1-54222C63F5DA}</a:tableStyleId>
              </a:tblPr>
              <a:tblGrid>
                <a:gridCol w="1095136"/>
                <a:gridCol w="563216"/>
                <a:gridCol w="563216"/>
                <a:gridCol w="563216"/>
                <a:gridCol w="563216"/>
              </a:tblGrid>
              <a:tr h="329777">
                <a:tc gridSpan="5">
                  <a:txBody>
                    <a:bodyPr/>
                    <a:lstStyle/>
                    <a:p>
                      <a:pPr algn="ctr"/>
                      <a:r>
                        <a:rPr lang="zh-CN" altLang="en-US" sz="1800" dirty="0" smtClean="0"/>
                        <a:t>表</a:t>
                      </a:r>
                      <a:r>
                        <a:rPr lang="en-US" altLang="zh-CN" sz="1800" dirty="0" smtClean="0"/>
                        <a:t>1−1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11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solidFill>
                            <a:srgbClr val="FF0000"/>
                          </a:solidFill>
                        </a:rPr>
                        <a:t>3</a:t>
                      </a:r>
                      <a:endParaRPr lang="zh-CN" altLang="en-US" sz="1800" dirty="0">
                        <a:solidFill>
                          <a:srgbClr val="FF0000"/>
                        </a:solidFill>
                      </a:endParaRPr>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solidFill>
                            <a:srgbClr val="FF0000"/>
                          </a:solidFill>
                        </a:rPr>
                        <a:t>10</a:t>
                      </a:r>
                      <a:endParaRPr lang="zh-CN" altLang="en-US" sz="1800" dirty="0">
                        <a:solidFill>
                          <a:srgbClr val="FF0000"/>
                        </a:solidFill>
                      </a:endParaRPr>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solidFill>
                            <a:srgbClr val="FF0000"/>
                          </a:solidFill>
                        </a:rPr>
                        <a:t>1</a:t>
                      </a:r>
                      <a:endParaRPr lang="zh-CN" altLang="en-US" sz="1800" dirty="0">
                        <a:solidFill>
                          <a:srgbClr val="FF0000"/>
                        </a:solidFill>
                      </a:endParaRPr>
                    </a:p>
                  </a:txBody>
                  <a:tcPr anchor="ctr">
                    <a:lnT w="12700" cmpd="sng">
                      <a:noFill/>
                    </a:lnT>
                    <a:lnB w="12700" cmpd="sng">
                      <a:noFill/>
                    </a:lnB>
                  </a:tcPr>
                </a:tc>
                <a:tc>
                  <a:txBody>
                    <a:bodyPr/>
                    <a:lstStyle/>
                    <a:p>
                      <a:pPr algn="ctr"/>
                      <a:r>
                        <a:rPr lang="en-US" altLang="zh-CN" sz="1800" dirty="0" smtClean="0"/>
                        <a:t>9</a:t>
                      </a:r>
                      <a:endParaRPr lang="zh-CN" altLang="en-US" sz="1800" dirty="0"/>
                    </a:p>
                  </a:txBody>
                  <a:tcPr anchor="ctr">
                    <a:lnT w="12700" cmpd="sng">
                      <a:noFill/>
                    </a:lnT>
                    <a:lnB w="12700" cmpd="sng">
                      <a:noFill/>
                    </a:lnB>
                  </a:tcPr>
                </a:tc>
                <a:tc>
                  <a:txBody>
                    <a:bodyPr/>
                    <a:lstStyle/>
                    <a:p>
                      <a:pPr algn="ctr"/>
                      <a:r>
                        <a:rPr lang="en-US" altLang="zh-CN" sz="1800" dirty="0" smtClean="0">
                          <a:solidFill>
                            <a:srgbClr val="FF0000"/>
                          </a:solidFill>
                        </a:rPr>
                        <a:t>2</a:t>
                      </a:r>
                      <a:endParaRPr lang="zh-CN" altLang="en-US" sz="1800" dirty="0">
                        <a:solidFill>
                          <a:srgbClr val="FF0000"/>
                        </a:solidFill>
                      </a:endParaRPr>
                    </a:p>
                  </a:txBody>
                  <a:tcPr anchor="ctr">
                    <a:lnT w="12700" cmpd="sng">
                      <a:noFill/>
                    </a:lnT>
                    <a:lnB w="12700" cmpd="sng">
                      <a:noFill/>
                    </a:lnB>
                  </a:tcPr>
                </a:tc>
                <a:tc>
                  <a:txBody>
                    <a:bodyPr/>
                    <a:lstStyle/>
                    <a:p>
                      <a:pPr algn="ctr"/>
                      <a:r>
                        <a:rPr lang="en-US" altLang="zh-CN" sz="1800" dirty="0" smtClean="0"/>
                        <a:t>8</a:t>
                      </a:r>
                      <a:endParaRPr lang="zh-CN" altLang="en-US" sz="1800" dirty="0"/>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tcPr>
                </a:tc>
                <a:tc>
                  <a:txBody>
                    <a:bodyPr/>
                    <a:lstStyle/>
                    <a:p>
                      <a:pPr algn="ctr"/>
                      <a:r>
                        <a:rPr lang="en-US" altLang="zh-CN" sz="1800" dirty="0" smtClean="0"/>
                        <a:t>7</a:t>
                      </a:r>
                      <a:endParaRPr lang="zh-CN" altLang="en-US" sz="1800" dirty="0"/>
                    </a:p>
                  </a:txBody>
                  <a:tcPr anchor="ctr">
                    <a:lnT w="12700" cmpd="sng">
                      <a:noFill/>
                    </a:lnT>
                  </a:tcPr>
                </a:tc>
                <a:tc>
                  <a:txBody>
                    <a:bodyPr/>
                    <a:lstStyle/>
                    <a:p>
                      <a:pPr algn="ctr"/>
                      <a:r>
                        <a:rPr lang="en-US" altLang="zh-CN" sz="1800" dirty="0" smtClean="0">
                          <a:solidFill>
                            <a:srgbClr val="FF0000"/>
                          </a:solidFill>
                        </a:rPr>
                        <a:t>4</a:t>
                      </a:r>
                      <a:endParaRPr lang="zh-CN" altLang="en-US" sz="1800" dirty="0">
                        <a:solidFill>
                          <a:srgbClr val="FF0000"/>
                        </a:solidFill>
                      </a:endParaRPr>
                    </a:p>
                  </a:txBody>
                  <a:tcPr anchor="ctr">
                    <a:lnT w="12700" cmpd="sng">
                      <a:noFill/>
                    </a:lnT>
                  </a:tcPr>
                </a:tc>
                <a:tc>
                  <a:txBody>
                    <a:bodyPr/>
                    <a:lstStyle/>
                    <a:p>
                      <a:pPr algn="ctr"/>
                      <a:r>
                        <a:rPr lang="en-US" altLang="zh-CN" sz="1800" dirty="0" smtClean="0"/>
                        <a:t>10</a:t>
                      </a:r>
                      <a:endParaRPr lang="zh-CN" altLang="en-US" sz="1800" dirty="0"/>
                    </a:p>
                  </a:txBody>
                  <a:tcPr anchor="ctr">
                    <a:lnT w="12700" cmpd="sng">
                      <a:noFill/>
                    </a:lnT>
                  </a:tcPr>
                </a:tc>
                <a:tc>
                  <a:txBody>
                    <a:bodyPr/>
                    <a:lstStyle/>
                    <a:p>
                      <a:pPr algn="ctr"/>
                      <a:r>
                        <a:rPr lang="en-US" altLang="zh-CN" sz="1800" dirty="0" smtClean="0">
                          <a:solidFill>
                            <a:srgbClr val="FF0000"/>
                          </a:solidFill>
                        </a:rPr>
                        <a:t>5</a:t>
                      </a:r>
                      <a:endParaRPr lang="zh-CN" altLang="en-US" sz="1800" dirty="0">
                        <a:solidFill>
                          <a:srgbClr val="FF0000"/>
                        </a:solidFill>
                      </a:endParaRPr>
                    </a:p>
                  </a:txBody>
                  <a:tcPr anchor="ctr">
                    <a:lnT w="12700" cmpd="sng">
                      <a:noFill/>
                    </a:lnT>
                  </a:tcPr>
                </a:tc>
              </a:tr>
            </a:tbl>
          </a:graphicData>
        </a:graphic>
      </p:graphicFrame>
      <p:grpSp>
        <p:nvGrpSpPr>
          <p:cNvPr id="19" name="组合 18"/>
          <p:cNvGrpSpPr/>
          <p:nvPr/>
        </p:nvGrpSpPr>
        <p:grpSpPr>
          <a:xfrm>
            <a:off x="3944816" y="1145675"/>
            <a:ext cx="1156958" cy="618636"/>
            <a:chOff x="456985" y="3133137"/>
            <a:chExt cx="1258716" cy="618636"/>
          </a:xfrm>
        </p:grpSpPr>
        <p:cxnSp>
          <p:nvCxnSpPr>
            <p:cNvPr id="20" name="直接连接符 19"/>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22" name="文本框 21"/>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27" name="左弧形箭头 26"/>
          <p:cNvSpPr/>
          <p:nvPr/>
        </p:nvSpPr>
        <p:spPr bwMode="auto">
          <a:xfrm flipV="1">
            <a:off x="9939" y="3712585"/>
            <a:ext cx="323666" cy="968134"/>
          </a:xfrm>
          <a:prstGeom prst="curvedRightArrow">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just" eaLnBrk="1" hangingPunct="1">
              <a:lnSpc>
                <a:spcPct val="140000"/>
              </a:lnSpc>
              <a:spcBef>
                <a:spcPct val="10000"/>
              </a:spcBef>
              <a:buClr>
                <a:srgbClr val="990000"/>
              </a:buClr>
              <a:buSzPct val="85000"/>
              <a:buFont typeface="Wingdings" panose="05000000000000000000" pitchFamily="2" charset="2"/>
              <a:buNone/>
            </a:pPr>
            <a:endParaRPr lang="zh-CN" altLang="en-US" sz="1800" b="0" dirty="0">
              <a:latin typeface="+mn-ea"/>
              <a:ea typeface="+mn-ea"/>
            </a:endParaRPr>
          </a:p>
        </p:txBody>
      </p:sp>
      <p:grpSp>
        <p:nvGrpSpPr>
          <p:cNvPr id="13" name="组合 12"/>
          <p:cNvGrpSpPr/>
          <p:nvPr/>
        </p:nvGrpSpPr>
        <p:grpSpPr>
          <a:xfrm>
            <a:off x="3874398" y="3209463"/>
            <a:ext cx="3638967" cy="2130166"/>
            <a:chOff x="3875820" y="3143501"/>
            <a:chExt cx="3524540" cy="2130166"/>
          </a:xfrm>
        </p:grpSpPr>
        <p:sp>
          <p:nvSpPr>
            <p:cNvPr id="5" name="Rectangle 3"/>
            <p:cNvSpPr>
              <a:spLocks noChangeArrowheads="1"/>
            </p:cNvSpPr>
            <p:nvPr/>
          </p:nvSpPr>
          <p:spPr bwMode="auto">
            <a:xfrm>
              <a:off x="4087992" y="3143501"/>
              <a:ext cx="3312368" cy="2130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lvl="0" indent="0" algn="just">
                <a:spcBef>
                  <a:spcPts val="0"/>
                </a:spcBef>
                <a:buClrTx/>
                <a:buSzTx/>
                <a:buNone/>
              </a:pPr>
              <a:r>
                <a:rPr lang="en-US" altLang="zh-CN" sz="1800" i="1" dirty="0" smtClean="0">
                  <a:solidFill>
                    <a:prstClr val="black"/>
                  </a:solidFill>
                  <a:latin typeface="Times New Roman"/>
                  <a:ea typeface="微软雅黑"/>
                  <a:cs typeface="Times New Roman" panose="02020603050405020304" pitchFamily="18" charset="0"/>
                </a:rPr>
                <a:t>c</a:t>
              </a:r>
              <a:r>
                <a:rPr lang="en-US" altLang="zh-CN" sz="1800" baseline="-30000" dirty="0" smtClean="0">
                  <a:solidFill>
                    <a:prstClr val="black"/>
                  </a:solidFill>
                  <a:latin typeface="Times New Roman"/>
                  <a:ea typeface="微软雅黑"/>
                  <a:cs typeface="Times New Roman" panose="02020603050405020304" pitchFamily="18" charset="0"/>
                </a:rPr>
                <a:t>13 </a:t>
              </a:r>
              <a:r>
                <a:rPr lang="en-US" altLang="zh-CN" sz="1800" dirty="0" smtClean="0">
                  <a:solidFill>
                    <a:prstClr val="black"/>
                  </a:solidFill>
                  <a:latin typeface="Times New Roman"/>
                  <a:ea typeface="微软雅黑"/>
                  <a:cs typeface="Times New Roman" panose="02020603050405020304" pitchFamily="18" charset="0"/>
                </a:rPr>
                <a:t>−</a:t>
              </a:r>
              <a:r>
                <a:rPr lang="en-US" altLang="zh-CN" sz="1800" baseline="-30000" dirty="0" smtClean="0">
                  <a:solidFill>
                    <a:prstClr val="black"/>
                  </a:solidFill>
                  <a:latin typeface="Times New Roman"/>
                  <a:ea typeface="微软雅黑"/>
                  <a:cs typeface="Times New Roman" panose="02020603050405020304" pitchFamily="18" charset="0"/>
                </a:rPr>
                <a:t> </a:t>
              </a:r>
              <a:r>
                <a:rPr lang="en-US" altLang="zh-CN" sz="1800" dirty="0" smtClean="0">
                  <a:solidFill>
                    <a:prstClr val="black"/>
                  </a:solidFill>
                  <a:latin typeface="Times New Roman"/>
                  <a:ea typeface="微软雅黑"/>
                  <a:cs typeface="Times New Roman" panose="02020603050405020304" pitchFamily="18" charset="0"/>
                </a:rPr>
                <a:t>(</a:t>
              </a:r>
              <a:r>
                <a:rPr lang="en-US" altLang="zh-CN" sz="1800" i="1" dirty="0" smtClean="0">
                  <a:solidFill>
                    <a:prstClr val="black"/>
                  </a:solidFill>
                  <a:latin typeface="Times New Roman"/>
                  <a:ea typeface="微软雅黑"/>
                  <a:cs typeface="Times New Roman" panose="02020603050405020304" pitchFamily="18" charset="0"/>
                </a:rPr>
                <a:t>u</a:t>
              </a:r>
              <a:r>
                <a:rPr lang="en-US" altLang="zh-CN" sz="1800" baseline="-30000" dirty="0" smtClean="0">
                  <a:solidFill>
                    <a:prstClr val="black"/>
                  </a:solidFill>
                  <a:latin typeface="Times New Roman"/>
                  <a:ea typeface="微软雅黑"/>
                  <a:cs typeface="Times New Roman" panose="02020603050405020304" pitchFamily="18" charset="0"/>
                </a:rPr>
                <a:t>1</a:t>
              </a:r>
              <a:r>
                <a:rPr lang="en-US" altLang="zh-CN" sz="1800" dirty="0" smtClean="0">
                  <a:solidFill>
                    <a:prstClr val="black"/>
                  </a:solidFill>
                  <a:latin typeface="Times New Roman"/>
                  <a:ea typeface="微软雅黑"/>
                  <a:cs typeface="Times New Roman" panose="02020603050405020304" pitchFamily="18" charset="0"/>
                </a:rPr>
                <a:t>+</a:t>
              </a:r>
              <a:r>
                <a:rPr lang="en-US" altLang="zh-CN" sz="1800" i="1" dirty="0" smtClean="0">
                  <a:solidFill>
                    <a:prstClr val="black"/>
                  </a:solidFill>
                  <a:latin typeface="Times New Roman"/>
                  <a:ea typeface="微软雅黑"/>
                  <a:cs typeface="Times New Roman" panose="02020603050405020304" pitchFamily="18" charset="0"/>
                </a:rPr>
                <a:t>v</a:t>
              </a:r>
              <a:r>
                <a:rPr lang="en-US" altLang="zh-CN" sz="1800" baseline="-30000" dirty="0" smtClean="0">
                  <a:solidFill>
                    <a:prstClr val="black"/>
                  </a:solidFill>
                  <a:latin typeface="Times New Roman"/>
                  <a:ea typeface="微软雅黑"/>
                  <a:cs typeface="Times New Roman" panose="02020603050405020304" pitchFamily="18" charset="0"/>
                </a:rPr>
                <a:t>3</a:t>
              </a:r>
              <a:r>
                <a:rPr lang="en-US" altLang="zh-CN" sz="1800" dirty="0" smtClean="0">
                  <a:solidFill>
                    <a:prstClr val="black"/>
                  </a:solidFill>
                  <a:latin typeface="Times New Roman"/>
                  <a:ea typeface="微软雅黑"/>
                  <a:cs typeface="Times New Roman" panose="02020603050405020304" pitchFamily="18" charset="0"/>
                </a:rPr>
                <a:t>) = 0      3 − (</a:t>
              </a:r>
              <a:r>
                <a:rPr lang="en-US" altLang="zh-CN" sz="1800" i="1" dirty="0" smtClean="0">
                  <a:solidFill>
                    <a:prstClr val="black"/>
                  </a:solidFill>
                  <a:latin typeface="Times New Roman"/>
                  <a:ea typeface="微软雅黑"/>
                  <a:cs typeface="Times New Roman" panose="02020603050405020304" pitchFamily="18" charset="0"/>
                </a:rPr>
                <a:t>u</a:t>
              </a:r>
              <a:r>
                <a:rPr lang="en-US" altLang="zh-CN" sz="1800" baseline="-30000" dirty="0" smtClean="0">
                  <a:solidFill>
                    <a:prstClr val="black"/>
                  </a:solidFill>
                  <a:latin typeface="Times New Roman"/>
                  <a:ea typeface="微软雅黑"/>
                  <a:cs typeface="Times New Roman" panose="02020603050405020304" pitchFamily="18" charset="0"/>
                </a:rPr>
                <a:t>1</a:t>
              </a:r>
              <a:r>
                <a:rPr lang="en-US" altLang="zh-CN" sz="1800" dirty="0" smtClean="0">
                  <a:solidFill>
                    <a:prstClr val="black"/>
                  </a:solidFill>
                  <a:latin typeface="Times New Roman"/>
                  <a:ea typeface="微软雅黑"/>
                  <a:cs typeface="Times New Roman" panose="02020603050405020304" pitchFamily="18" charset="0"/>
                </a:rPr>
                <a:t>+</a:t>
              </a:r>
              <a:r>
                <a:rPr lang="en-US" altLang="zh-CN" sz="1800" i="1" dirty="0" smtClean="0">
                  <a:solidFill>
                    <a:prstClr val="black"/>
                  </a:solidFill>
                  <a:latin typeface="Times New Roman"/>
                  <a:ea typeface="微软雅黑"/>
                  <a:cs typeface="Times New Roman" panose="02020603050405020304" pitchFamily="18" charset="0"/>
                </a:rPr>
                <a:t>v</a:t>
              </a:r>
              <a:r>
                <a:rPr lang="en-US" altLang="zh-CN" sz="1800" baseline="-30000" dirty="0" smtClean="0">
                  <a:solidFill>
                    <a:prstClr val="black"/>
                  </a:solidFill>
                  <a:latin typeface="Times New Roman"/>
                  <a:ea typeface="微软雅黑"/>
                  <a:cs typeface="Times New Roman" panose="02020603050405020304" pitchFamily="18" charset="0"/>
                </a:rPr>
                <a:t>3</a:t>
              </a:r>
              <a:r>
                <a:rPr lang="en-US" altLang="zh-CN" sz="1800" dirty="0" smtClean="0">
                  <a:solidFill>
                    <a:prstClr val="black"/>
                  </a:solidFill>
                  <a:latin typeface="Times New Roman"/>
                  <a:ea typeface="微软雅黑"/>
                  <a:cs typeface="Times New Roman" panose="02020603050405020304" pitchFamily="18" charset="0"/>
                </a:rPr>
                <a:t>) = 0</a:t>
              </a:r>
            </a:p>
            <a:p>
              <a:pPr marL="0" lvl="0" indent="0" algn="just">
                <a:spcBef>
                  <a:spcPts val="0"/>
                </a:spcBef>
                <a:buClrTx/>
                <a:buSzTx/>
                <a:buNone/>
              </a:pPr>
              <a:r>
                <a:rPr lang="en-US" altLang="zh-CN" sz="1800" i="1" dirty="0" smtClean="0">
                  <a:solidFill>
                    <a:prstClr val="black"/>
                  </a:solidFill>
                  <a:latin typeface="Times New Roman"/>
                  <a:ea typeface="微软雅黑"/>
                  <a:cs typeface="Times New Roman" panose="02020603050405020304" pitchFamily="18" charset="0"/>
                </a:rPr>
                <a:t>c</a:t>
              </a:r>
              <a:r>
                <a:rPr lang="en-US" altLang="zh-CN" sz="1800" baseline="-30000" dirty="0" smtClean="0">
                  <a:solidFill>
                    <a:prstClr val="black"/>
                  </a:solidFill>
                  <a:latin typeface="Times New Roman"/>
                  <a:ea typeface="微软雅黑"/>
                  <a:cs typeface="Times New Roman" panose="02020603050405020304" pitchFamily="18" charset="0"/>
                </a:rPr>
                <a:t>14 </a:t>
              </a:r>
              <a:r>
                <a:rPr lang="en-US" altLang="zh-CN" sz="1800" dirty="0">
                  <a:solidFill>
                    <a:prstClr val="black"/>
                  </a:solidFill>
                  <a:latin typeface="Times New Roman"/>
                  <a:ea typeface="微软雅黑"/>
                  <a:cs typeface="Times New Roman" panose="02020603050405020304" pitchFamily="18" charset="0"/>
                </a:rPr>
                <a:t>−</a:t>
              </a:r>
              <a:r>
                <a:rPr lang="en-US" altLang="zh-CN" sz="1800" baseline="-30000" dirty="0">
                  <a:solidFill>
                    <a:prstClr val="black"/>
                  </a:solidFill>
                  <a:latin typeface="Times New Roman"/>
                  <a:ea typeface="微软雅黑"/>
                  <a:cs typeface="Times New Roman" panose="02020603050405020304" pitchFamily="18" charset="0"/>
                </a:rPr>
                <a:t> </a:t>
              </a:r>
              <a:r>
                <a:rPr lang="en-US" altLang="zh-CN" sz="1800" dirty="0">
                  <a:solidFill>
                    <a:prstClr val="black"/>
                  </a:solidFill>
                  <a:latin typeface="Times New Roman"/>
                  <a:ea typeface="微软雅黑"/>
                  <a:cs typeface="Times New Roman" panose="02020603050405020304" pitchFamily="18" charset="0"/>
                </a:rPr>
                <a:t>(</a:t>
              </a:r>
              <a:r>
                <a:rPr lang="en-US" altLang="zh-CN" sz="1800" i="1" dirty="0">
                  <a:solidFill>
                    <a:prstClr val="black"/>
                  </a:solidFill>
                  <a:latin typeface="Times New Roman"/>
                  <a:ea typeface="微软雅黑"/>
                  <a:cs typeface="Times New Roman" panose="02020603050405020304" pitchFamily="18" charset="0"/>
                </a:rPr>
                <a:t>u</a:t>
              </a:r>
              <a:r>
                <a:rPr lang="en-US" altLang="zh-CN" sz="1800" baseline="-30000" dirty="0">
                  <a:solidFill>
                    <a:prstClr val="black"/>
                  </a:solidFill>
                  <a:latin typeface="Times New Roman"/>
                  <a:ea typeface="微软雅黑"/>
                  <a:cs typeface="Times New Roman" panose="02020603050405020304" pitchFamily="18" charset="0"/>
                </a:rPr>
                <a:t>1</a:t>
              </a:r>
              <a:r>
                <a:rPr lang="en-US" altLang="zh-CN" sz="1800" dirty="0">
                  <a:solidFill>
                    <a:prstClr val="black"/>
                  </a:solidFill>
                  <a:latin typeface="Times New Roman"/>
                  <a:ea typeface="微软雅黑"/>
                  <a:cs typeface="Times New Roman" panose="02020603050405020304" pitchFamily="18" charset="0"/>
                </a:rPr>
                <a:t>+</a:t>
              </a:r>
              <a:r>
                <a:rPr lang="en-US" altLang="zh-CN" sz="1800" i="1" dirty="0">
                  <a:solidFill>
                    <a:prstClr val="black"/>
                  </a:solidFill>
                  <a:latin typeface="Times New Roman"/>
                  <a:ea typeface="微软雅黑"/>
                  <a:cs typeface="Times New Roman" panose="02020603050405020304" pitchFamily="18" charset="0"/>
                </a:rPr>
                <a:t>v</a:t>
              </a:r>
              <a:r>
                <a:rPr lang="en-US" altLang="zh-CN" sz="1800" baseline="-30000" dirty="0">
                  <a:solidFill>
                    <a:prstClr val="black"/>
                  </a:solidFill>
                  <a:latin typeface="Times New Roman"/>
                  <a:ea typeface="微软雅黑"/>
                  <a:cs typeface="Times New Roman" panose="02020603050405020304" pitchFamily="18" charset="0"/>
                </a:rPr>
                <a:t>4</a:t>
              </a:r>
              <a:r>
                <a:rPr lang="en-US" altLang="zh-CN" sz="1800" dirty="0" smtClean="0">
                  <a:solidFill>
                    <a:prstClr val="black"/>
                  </a:solidFill>
                  <a:latin typeface="Times New Roman"/>
                  <a:ea typeface="微软雅黑"/>
                  <a:cs typeface="Times New Roman" panose="02020603050405020304" pitchFamily="18" charset="0"/>
                </a:rPr>
                <a:t>) = 0    </a:t>
              </a:r>
              <a:r>
                <a:rPr lang="en-US" altLang="zh-CN" sz="1800" dirty="0">
                  <a:solidFill>
                    <a:prstClr val="black"/>
                  </a:solidFill>
                  <a:latin typeface="Times New Roman"/>
                  <a:ea typeface="微软雅黑"/>
                  <a:cs typeface="Times New Roman" panose="02020603050405020304" pitchFamily="18" charset="0"/>
                </a:rPr>
                <a:t>10 − (</a:t>
              </a:r>
              <a:r>
                <a:rPr lang="en-US" altLang="zh-CN" sz="1800" i="1" dirty="0">
                  <a:solidFill>
                    <a:prstClr val="black"/>
                  </a:solidFill>
                  <a:latin typeface="Times New Roman"/>
                  <a:ea typeface="微软雅黑"/>
                  <a:cs typeface="Times New Roman" panose="02020603050405020304" pitchFamily="18" charset="0"/>
                </a:rPr>
                <a:t>u</a:t>
              </a:r>
              <a:r>
                <a:rPr lang="en-US" altLang="zh-CN" sz="1800" baseline="-30000" dirty="0">
                  <a:solidFill>
                    <a:prstClr val="black"/>
                  </a:solidFill>
                  <a:latin typeface="Times New Roman"/>
                  <a:ea typeface="微软雅黑"/>
                  <a:cs typeface="Times New Roman" panose="02020603050405020304" pitchFamily="18" charset="0"/>
                </a:rPr>
                <a:t>1</a:t>
              </a:r>
              <a:r>
                <a:rPr lang="en-US" altLang="zh-CN" sz="1800" dirty="0">
                  <a:solidFill>
                    <a:prstClr val="black"/>
                  </a:solidFill>
                  <a:latin typeface="Times New Roman"/>
                  <a:ea typeface="微软雅黑"/>
                  <a:cs typeface="Times New Roman" panose="02020603050405020304" pitchFamily="18" charset="0"/>
                </a:rPr>
                <a:t>+</a:t>
              </a:r>
              <a:r>
                <a:rPr lang="en-US" altLang="zh-CN" sz="1800" i="1" dirty="0">
                  <a:solidFill>
                    <a:prstClr val="black"/>
                  </a:solidFill>
                  <a:latin typeface="Times New Roman"/>
                  <a:ea typeface="微软雅黑"/>
                  <a:cs typeface="Times New Roman" panose="02020603050405020304" pitchFamily="18" charset="0"/>
                </a:rPr>
                <a:t>v</a:t>
              </a:r>
              <a:r>
                <a:rPr lang="en-US" altLang="zh-CN" sz="1800" baseline="-30000" dirty="0">
                  <a:solidFill>
                    <a:prstClr val="black"/>
                  </a:solidFill>
                  <a:latin typeface="Times New Roman"/>
                  <a:ea typeface="微软雅黑"/>
                  <a:cs typeface="Times New Roman" panose="02020603050405020304" pitchFamily="18" charset="0"/>
                </a:rPr>
                <a:t>4</a:t>
              </a:r>
              <a:r>
                <a:rPr lang="en-US" altLang="zh-CN" sz="1800" dirty="0" smtClean="0">
                  <a:solidFill>
                    <a:prstClr val="black"/>
                  </a:solidFill>
                  <a:latin typeface="Times New Roman"/>
                  <a:ea typeface="微软雅黑"/>
                  <a:cs typeface="Times New Roman" panose="02020603050405020304" pitchFamily="18" charset="0"/>
                </a:rPr>
                <a:t>) = 0</a:t>
              </a:r>
              <a:endParaRPr lang="en-US" altLang="zh-CN" sz="1800" dirty="0">
                <a:solidFill>
                  <a:prstClr val="black"/>
                </a:solidFill>
                <a:latin typeface="Times New Roman"/>
                <a:ea typeface="微软雅黑"/>
                <a:cs typeface="Times New Roman" panose="02020603050405020304" pitchFamily="18" charset="0"/>
              </a:endParaRPr>
            </a:p>
            <a:p>
              <a:pPr marL="0" lvl="0" indent="0" algn="just">
                <a:spcBef>
                  <a:spcPts val="0"/>
                </a:spcBef>
                <a:buClrTx/>
                <a:buSzTx/>
                <a:buNone/>
              </a:pPr>
              <a:r>
                <a:rPr lang="en-US" altLang="zh-CN" sz="1800" i="1" dirty="0">
                  <a:solidFill>
                    <a:prstClr val="black"/>
                  </a:solidFill>
                  <a:latin typeface="Times New Roman"/>
                  <a:ea typeface="微软雅黑"/>
                  <a:cs typeface="Times New Roman" panose="02020603050405020304" pitchFamily="18" charset="0"/>
                </a:rPr>
                <a:t>c</a:t>
              </a:r>
              <a:r>
                <a:rPr lang="en-US" altLang="zh-CN" sz="1800" baseline="-30000" dirty="0">
                  <a:solidFill>
                    <a:prstClr val="black"/>
                  </a:solidFill>
                  <a:latin typeface="Times New Roman"/>
                  <a:ea typeface="微软雅黑"/>
                  <a:cs typeface="Times New Roman" panose="02020603050405020304" pitchFamily="18" charset="0"/>
                </a:rPr>
                <a:t>21 </a:t>
              </a:r>
              <a:r>
                <a:rPr lang="en-US" altLang="zh-CN" sz="1800" dirty="0">
                  <a:solidFill>
                    <a:prstClr val="black"/>
                  </a:solidFill>
                  <a:latin typeface="Times New Roman"/>
                  <a:ea typeface="微软雅黑"/>
                  <a:cs typeface="Times New Roman" panose="02020603050405020304" pitchFamily="18" charset="0"/>
                </a:rPr>
                <a:t>−</a:t>
              </a:r>
              <a:r>
                <a:rPr lang="en-US" altLang="zh-CN" sz="1800" baseline="-30000" dirty="0">
                  <a:solidFill>
                    <a:prstClr val="black"/>
                  </a:solidFill>
                  <a:latin typeface="Times New Roman"/>
                  <a:ea typeface="微软雅黑"/>
                  <a:cs typeface="Times New Roman" panose="02020603050405020304" pitchFamily="18" charset="0"/>
                </a:rPr>
                <a:t> </a:t>
              </a:r>
              <a:r>
                <a:rPr lang="en-US" altLang="zh-CN" sz="1800" dirty="0">
                  <a:solidFill>
                    <a:prstClr val="black"/>
                  </a:solidFill>
                  <a:latin typeface="Times New Roman"/>
                  <a:ea typeface="微软雅黑"/>
                  <a:cs typeface="Times New Roman" panose="02020603050405020304" pitchFamily="18" charset="0"/>
                </a:rPr>
                <a:t>(</a:t>
              </a:r>
              <a:r>
                <a:rPr lang="en-US" altLang="zh-CN" sz="1800" i="1" dirty="0">
                  <a:solidFill>
                    <a:prstClr val="black"/>
                  </a:solidFill>
                  <a:latin typeface="Times New Roman"/>
                  <a:ea typeface="微软雅黑"/>
                  <a:cs typeface="Times New Roman" panose="02020603050405020304" pitchFamily="18" charset="0"/>
                </a:rPr>
                <a:t>u</a:t>
              </a:r>
              <a:r>
                <a:rPr lang="en-US" altLang="zh-CN" sz="1800" baseline="-30000" dirty="0">
                  <a:solidFill>
                    <a:prstClr val="black"/>
                  </a:solidFill>
                  <a:latin typeface="Times New Roman"/>
                  <a:ea typeface="微软雅黑"/>
                  <a:cs typeface="Times New Roman" panose="02020603050405020304" pitchFamily="18" charset="0"/>
                </a:rPr>
                <a:t>2</a:t>
              </a:r>
              <a:r>
                <a:rPr lang="en-US" altLang="zh-CN" sz="1800" dirty="0">
                  <a:solidFill>
                    <a:prstClr val="black"/>
                  </a:solidFill>
                  <a:latin typeface="Times New Roman"/>
                  <a:ea typeface="微软雅黑"/>
                  <a:cs typeface="Times New Roman" panose="02020603050405020304" pitchFamily="18" charset="0"/>
                </a:rPr>
                <a:t>+</a:t>
              </a:r>
              <a:r>
                <a:rPr lang="en-US" altLang="zh-CN" sz="1800" i="1" dirty="0">
                  <a:solidFill>
                    <a:prstClr val="black"/>
                  </a:solidFill>
                  <a:latin typeface="Times New Roman"/>
                  <a:ea typeface="微软雅黑"/>
                  <a:cs typeface="Times New Roman" panose="02020603050405020304" pitchFamily="18" charset="0"/>
                </a:rPr>
                <a:t>v</a:t>
              </a:r>
              <a:r>
                <a:rPr lang="en-US" altLang="zh-CN" sz="1800" baseline="-30000" dirty="0">
                  <a:solidFill>
                    <a:prstClr val="black"/>
                  </a:solidFill>
                  <a:latin typeface="Times New Roman"/>
                  <a:ea typeface="微软雅黑"/>
                  <a:cs typeface="Times New Roman" panose="02020603050405020304" pitchFamily="18" charset="0"/>
                </a:rPr>
                <a:t>1</a:t>
              </a:r>
              <a:r>
                <a:rPr lang="en-US" altLang="zh-CN" sz="1800" dirty="0" smtClean="0">
                  <a:solidFill>
                    <a:prstClr val="black"/>
                  </a:solidFill>
                  <a:latin typeface="Times New Roman"/>
                  <a:ea typeface="微软雅黑"/>
                  <a:cs typeface="Times New Roman" panose="02020603050405020304" pitchFamily="18" charset="0"/>
                </a:rPr>
                <a:t>) = 0      </a:t>
              </a:r>
              <a:r>
                <a:rPr lang="en-US" altLang="zh-CN" sz="1800" dirty="0">
                  <a:solidFill>
                    <a:prstClr val="black"/>
                  </a:solidFill>
                  <a:latin typeface="Times New Roman"/>
                  <a:ea typeface="微软雅黑"/>
                  <a:cs typeface="Times New Roman" panose="02020603050405020304" pitchFamily="18" charset="0"/>
                </a:rPr>
                <a:t>1 − (</a:t>
              </a:r>
              <a:r>
                <a:rPr lang="en-US" altLang="zh-CN" sz="1800" i="1" dirty="0">
                  <a:solidFill>
                    <a:prstClr val="black"/>
                  </a:solidFill>
                  <a:latin typeface="Times New Roman"/>
                  <a:ea typeface="微软雅黑"/>
                  <a:cs typeface="Times New Roman" panose="02020603050405020304" pitchFamily="18" charset="0"/>
                </a:rPr>
                <a:t>u</a:t>
              </a:r>
              <a:r>
                <a:rPr lang="en-US" altLang="zh-CN" sz="1800" baseline="-30000" dirty="0">
                  <a:solidFill>
                    <a:prstClr val="black"/>
                  </a:solidFill>
                  <a:latin typeface="Times New Roman"/>
                  <a:ea typeface="微软雅黑"/>
                  <a:cs typeface="Times New Roman" panose="02020603050405020304" pitchFamily="18" charset="0"/>
                </a:rPr>
                <a:t>2</a:t>
              </a:r>
              <a:r>
                <a:rPr lang="en-US" altLang="zh-CN" sz="1800" dirty="0">
                  <a:solidFill>
                    <a:prstClr val="black"/>
                  </a:solidFill>
                  <a:latin typeface="Times New Roman"/>
                  <a:ea typeface="微软雅黑"/>
                  <a:cs typeface="Times New Roman" panose="02020603050405020304" pitchFamily="18" charset="0"/>
                </a:rPr>
                <a:t>+</a:t>
              </a:r>
              <a:r>
                <a:rPr lang="en-US" altLang="zh-CN" sz="1800" i="1" dirty="0">
                  <a:solidFill>
                    <a:prstClr val="black"/>
                  </a:solidFill>
                  <a:latin typeface="Times New Roman"/>
                  <a:ea typeface="微软雅黑"/>
                  <a:cs typeface="Times New Roman" panose="02020603050405020304" pitchFamily="18" charset="0"/>
                </a:rPr>
                <a:t>v</a:t>
              </a:r>
              <a:r>
                <a:rPr lang="en-US" altLang="zh-CN" sz="1800" baseline="-30000" dirty="0">
                  <a:solidFill>
                    <a:prstClr val="black"/>
                  </a:solidFill>
                  <a:latin typeface="Times New Roman"/>
                  <a:ea typeface="微软雅黑"/>
                  <a:cs typeface="Times New Roman" panose="02020603050405020304" pitchFamily="18" charset="0"/>
                </a:rPr>
                <a:t>1</a:t>
              </a:r>
              <a:r>
                <a:rPr lang="en-US" altLang="zh-CN" sz="1800" dirty="0" smtClean="0">
                  <a:solidFill>
                    <a:prstClr val="black"/>
                  </a:solidFill>
                  <a:latin typeface="Times New Roman"/>
                  <a:ea typeface="微软雅黑"/>
                  <a:cs typeface="Times New Roman" panose="02020603050405020304" pitchFamily="18" charset="0"/>
                </a:rPr>
                <a:t>) = 0</a:t>
              </a:r>
              <a:endParaRPr lang="en-US" altLang="zh-CN" sz="1800" dirty="0">
                <a:solidFill>
                  <a:prstClr val="black"/>
                </a:solidFill>
                <a:latin typeface="Times New Roman"/>
                <a:ea typeface="微软雅黑"/>
                <a:cs typeface="Times New Roman" panose="02020603050405020304" pitchFamily="18" charset="0"/>
              </a:endParaRPr>
            </a:p>
            <a:p>
              <a:pPr algn="just">
                <a:buFont typeface="Wingdings" panose="05000000000000000000" pitchFamily="2" charset="2"/>
                <a:buNone/>
              </a:pPr>
              <a:r>
                <a:rPr lang="en-US" altLang="zh-CN" sz="1800" i="1" dirty="0" smtClean="0">
                  <a:latin typeface="+mn-lt"/>
                  <a:ea typeface="+mn-ea"/>
                  <a:cs typeface="Times New Roman" panose="02020603050405020304" pitchFamily="18" charset="0"/>
                </a:rPr>
                <a:t>c</a:t>
              </a:r>
              <a:r>
                <a:rPr lang="en-US" altLang="zh-CN" sz="1800" baseline="-30000" dirty="0" smtClean="0">
                  <a:latin typeface="+mn-lt"/>
                  <a:ea typeface="+mn-ea"/>
                  <a:cs typeface="Times New Roman" panose="02020603050405020304" pitchFamily="18" charset="0"/>
                </a:rPr>
                <a:t>23</a:t>
              </a:r>
              <a:r>
                <a:rPr lang="en-US" altLang="zh-CN" sz="1800" dirty="0" smtClean="0">
                  <a:latin typeface="+mn-lt"/>
                  <a:ea typeface="+mn-ea"/>
                  <a:cs typeface="Times New Roman" panose="02020603050405020304" pitchFamily="18" charset="0"/>
                </a:rPr>
                <a:t>− (</a:t>
              </a:r>
              <a:r>
                <a:rPr lang="en-US" altLang="zh-CN" sz="1800" i="1" dirty="0" smtClean="0">
                  <a:latin typeface="+mn-lt"/>
                  <a:ea typeface="+mn-ea"/>
                  <a:cs typeface="Times New Roman" panose="02020603050405020304" pitchFamily="18" charset="0"/>
                </a:rPr>
                <a:t>u</a:t>
              </a:r>
              <a:r>
                <a:rPr lang="en-US" altLang="zh-CN" sz="1800" baseline="-30000" dirty="0" smtClean="0">
                  <a:latin typeface="+mn-lt"/>
                  <a:ea typeface="+mn-ea"/>
                  <a:cs typeface="Times New Roman" panose="02020603050405020304" pitchFamily="18" charset="0"/>
                </a:rPr>
                <a:t>2</a:t>
              </a:r>
              <a:r>
                <a:rPr lang="en-US" altLang="zh-CN" sz="1800" dirty="0" smtClean="0">
                  <a:latin typeface="+mn-lt"/>
                  <a:ea typeface="+mn-ea"/>
                  <a:cs typeface="Times New Roman" panose="02020603050405020304" pitchFamily="18" charset="0"/>
                </a:rPr>
                <a:t>+</a:t>
              </a:r>
              <a:r>
                <a:rPr lang="en-US" altLang="zh-CN" sz="1800" i="1" dirty="0" smtClean="0">
                  <a:latin typeface="+mn-lt"/>
                  <a:ea typeface="+mn-ea"/>
                  <a:cs typeface="Times New Roman" panose="02020603050405020304" pitchFamily="18" charset="0"/>
                </a:rPr>
                <a:t>v</a:t>
              </a:r>
              <a:r>
                <a:rPr lang="en-US" altLang="zh-CN" sz="1800" baseline="-30000" dirty="0" smtClean="0">
                  <a:latin typeface="+mn-lt"/>
                  <a:ea typeface="+mn-ea"/>
                  <a:cs typeface="Times New Roman" panose="02020603050405020304" pitchFamily="18" charset="0"/>
                </a:rPr>
                <a:t>3</a:t>
              </a:r>
              <a:r>
                <a:rPr lang="en-US" altLang="zh-CN" sz="1800" dirty="0" smtClean="0">
                  <a:latin typeface="+mn-lt"/>
                  <a:ea typeface="+mn-ea"/>
                  <a:cs typeface="Times New Roman" panose="02020603050405020304" pitchFamily="18" charset="0"/>
                </a:rPr>
                <a:t>) = 0      2 − (</a:t>
              </a:r>
              <a:r>
                <a:rPr lang="en-US" altLang="zh-CN" sz="1800" i="1" dirty="0" smtClean="0">
                  <a:latin typeface="+mn-lt"/>
                  <a:ea typeface="+mn-ea"/>
                  <a:cs typeface="Times New Roman" panose="02020603050405020304" pitchFamily="18" charset="0"/>
                </a:rPr>
                <a:t>u</a:t>
              </a:r>
              <a:r>
                <a:rPr lang="en-US" altLang="zh-CN" sz="1800" baseline="-30000" dirty="0" smtClean="0">
                  <a:latin typeface="+mn-lt"/>
                  <a:ea typeface="+mn-ea"/>
                  <a:cs typeface="Times New Roman" panose="02020603050405020304" pitchFamily="18" charset="0"/>
                </a:rPr>
                <a:t>2</a:t>
              </a:r>
              <a:r>
                <a:rPr lang="en-US" altLang="zh-CN" sz="1800" dirty="0" smtClean="0">
                  <a:latin typeface="+mn-lt"/>
                  <a:ea typeface="+mn-ea"/>
                  <a:cs typeface="Times New Roman" panose="02020603050405020304" pitchFamily="18" charset="0"/>
                </a:rPr>
                <a:t>+</a:t>
              </a:r>
              <a:r>
                <a:rPr lang="en-US" altLang="zh-CN" sz="1800" i="1" dirty="0" smtClean="0">
                  <a:latin typeface="+mn-lt"/>
                  <a:ea typeface="+mn-ea"/>
                  <a:cs typeface="Times New Roman" panose="02020603050405020304" pitchFamily="18" charset="0"/>
                </a:rPr>
                <a:t>v</a:t>
              </a:r>
              <a:r>
                <a:rPr lang="en-US" altLang="zh-CN" sz="1800" baseline="-30000" dirty="0" smtClean="0">
                  <a:latin typeface="+mn-lt"/>
                  <a:ea typeface="+mn-ea"/>
                  <a:cs typeface="Times New Roman" panose="02020603050405020304" pitchFamily="18" charset="0"/>
                </a:rPr>
                <a:t>3</a:t>
              </a:r>
              <a:r>
                <a:rPr lang="en-US" altLang="zh-CN" sz="1800" dirty="0" smtClean="0">
                  <a:latin typeface="+mn-lt"/>
                  <a:ea typeface="+mn-ea"/>
                  <a:cs typeface="Times New Roman" panose="02020603050405020304" pitchFamily="18" charset="0"/>
                </a:rPr>
                <a:t>) = 0</a:t>
              </a:r>
            </a:p>
            <a:p>
              <a:pPr marL="0" lvl="0" indent="0" algn="just">
                <a:spcBef>
                  <a:spcPts val="0"/>
                </a:spcBef>
                <a:buClrTx/>
                <a:buSzTx/>
                <a:buNone/>
              </a:pPr>
              <a:r>
                <a:rPr lang="en-US" altLang="zh-CN" sz="1800" i="1" dirty="0">
                  <a:solidFill>
                    <a:prstClr val="black"/>
                  </a:solidFill>
                  <a:latin typeface="Times New Roman"/>
                  <a:ea typeface="微软雅黑"/>
                  <a:cs typeface="Times New Roman" panose="02020603050405020304" pitchFamily="18" charset="0"/>
                </a:rPr>
                <a:t>c</a:t>
              </a:r>
              <a:r>
                <a:rPr lang="en-US" altLang="zh-CN" sz="1800" baseline="-30000" dirty="0">
                  <a:solidFill>
                    <a:prstClr val="black"/>
                  </a:solidFill>
                  <a:latin typeface="Times New Roman"/>
                  <a:ea typeface="微软雅黑"/>
                  <a:cs typeface="Times New Roman" panose="02020603050405020304" pitchFamily="18" charset="0"/>
                </a:rPr>
                <a:t>32 </a:t>
              </a:r>
              <a:r>
                <a:rPr lang="en-US" altLang="zh-CN" sz="1800" dirty="0">
                  <a:solidFill>
                    <a:prstClr val="black"/>
                  </a:solidFill>
                  <a:latin typeface="Times New Roman"/>
                  <a:ea typeface="微软雅黑"/>
                  <a:cs typeface="Times New Roman" panose="02020603050405020304" pitchFamily="18" charset="0"/>
                </a:rPr>
                <a:t>−</a:t>
              </a:r>
              <a:r>
                <a:rPr lang="en-US" altLang="zh-CN" sz="1800" baseline="-30000" dirty="0">
                  <a:solidFill>
                    <a:prstClr val="black"/>
                  </a:solidFill>
                  <a:latin typeface="Times New Roman"/>
                  <a:ea typeface="微软雅黑"/>
                  <a:cs typeface="Times New Roman" panose="02020603050405020304" pitchFamily="18" charset="0"/>
                </a:rPr>
                <a:t> </a:t>
              </a:r>
              <a:r>
                <a:rPr lang="en-US" altLang="zh-CN" sz="1800" dirty="0">
                  <a:solidFill>
                    <a:prstClr val="black"/>
                  </a:solidFill>
                  <a:latin typeface="Times New Roman"/>
                  <a:ea typeface="微软雅黑"/>
                  <a:cs typeface="Times New Roman" panose="02020603050405020304" pitchFamily="18" charset="0"/>
                </a:rPr>
                <a:t>(</a:t>
              </a:r>
              <a:r>
                <a:rPr lang="en-US" altLang="zh-CN" sz="1800" i="1" dirty="0">
                  <a:solidFill>
                    <a:prstClr val="black"/>
                  </a:solidFill>
                  <a:latin typeface="Times New Roman"/>
                  <a:ea typeface="微软雅黑"/>
                  <a:cs typeface="Times New Roman" panose="02020603050405020304" pitchFamily="18" charset="0"/>
                </a:rPr>
                <a:t>u</a:t>
              </a:r>
              <a:r>
                <a:rPr lang="en-US" altLang="zh-CN" sz="1800" baseline="-30000" dirty="0">
                  <a:solidFill>
                    <a:prstClr val="black"/>
                  </a:solidFill>
                  <a:latin typeface="Times New Roman"/>
                  <a:ea typeface="微软雅黑"/>
                  <a:cs typeface="Times New Roman" panose="02020603050405020304" pitchFamily="18" charset="0"/>
                </a:rPr>
                <a:t>3</a:t>
              </a:r>
              <a:r>
                <a:rPr lang="en-US" altLang="zh-CN" sz="1800" dirty="0">
                  <a:solidFill>
                    <a:prstClr val="black"/>
                  </a:solidFill>
                  <a:latin typeface="Times New Roman"/>
                  <a:ea typeface="微软雅黑"/>
                  <a:cs typeface="Times New Roman" panose="02020603050405020304" pitchFamily="18" charset="0"/>
                </a:rPr>
                <a:t>+</a:t>
              </a:r>
              <a:r>
                <a:rPr lang="en-US" altLang="zh-CN" sz="1800" i="1" dirty="0">
                  <a:solidFill>
                    <a:prstClr val="black"/>
                  </a:solidFill>
                  <a:latin typeface="Times New Roman"/>
                  <a:ea typeface="微软雅黑"/>
                  <a:cs typeface="Times New Roman" panose="02020603050405020304" pitchFamily="18" charset="0"/>
                </a:rPr>
                <a:t>v</a:t>
              </a:r>
              <a:r>
                <a:rPr lang="en-US" altLang="zh-CN" sz="1800" baseline="-30000" dirty="0">
                  <a:solidFill>
                    <a:prstClr val="black"/>
                  </a:solidFill>
                  <a:latin typeface="Times New Roman"/>
                  <a:ea typeface="微软雅黑"/>
                  <a:cs typeface="Times New Roman" panose="02020603050405020304" pitchFamily="18" charset="0"/>
                </a:rPr>
                <a:t>2</a:t>
              </a:r>
              <a:r>
                <a:rPr lang="en-US" altLang="zh-CN" sz="1800" dirty="0" smtClean="0">
                  <a:solidFill>
                    <a:prstClr val="black"/>
                  </a:solidFill>
                  <a:latin typeface="Times New Roman"/>
                  <a:ea typeface="微软雅黑"/>
                  <a:cs typeface="Times New Roman" panose="02020603050405020304" pitchFamily="18" charset="0"/>
                </a:rPr>
                <a:t>) = 0      </a:t>
              </a:r>
              <a:r>
                <a:rPr lang="en-US" altLang="zh-CN" sz="1800" dirty="0">
                  <a:solidFill>
                    <a:prstClr val="black"/>
                  </a:solidFill>
                  <a:latin typeface="Times New Roman"/>
                  <a:ea typeface="微软雅黑"/>
                  <a:cs typeface="Times New Roman" panose="02020603050405020304" pitchFamily="18" charset="0"/>
                </a:rPr>
                <a:t>4 − (</a:t>
              </a:r>
              <a:r>
                <a:rPr lang="en-US" altLang="zh-CN" sz="1800" i="1" dirty="0">
                  <a:solidFill>
                    <a:prstClr val="black"/>
                  </a:solidFill>
                  <a:latin typeface="Times New Roman"/>
                  <a:ea typeface="微软雅黑"/>
                  <a:cs typeface="Times New Roman" panose="02020603050405020304" pitchFamily="18" charset="0"/>
                </a:rPr>
                <a:t>u</a:t>
              </a:r>
              <a:r>
                <a:rPr lang="en-US" altLang="zh-CN" sz="1800" baseline="-30000" dirty="0">
                  <a:solidFill>
                    <a:prstClr val="black"/>
                  </a:solidFill>
                  <a:latin typeface="Times New Roman"/>
                  <a:ea typeface="微软雅黑"/>
                  <a:cs typeface="Times New Roman" panose="02020603050405020304" pitchFamily="18" charset="0"/>
                </a:rPr>
                <a:t>3</a:t>
              </a:r>
              <a:r>
                <a:rPr lang="en-US" altLang="zh-CN" sz="1800" dirty="0">
                  <a:solidFill>
                    <a:prstClr val="black"/>
                  </a:solidFill>
                  <a:latin typeface="Times New Roman"/>
                  <a:ea typeface="微软雅黑"/>
                  <a:cs typeface="Times New Roman" panose="02020603050405020304" pitchFamily="18" charset="0"/>
                </a:rPr>
                <a:t>+</a:t>
              </a:r>
              <a:r>
                <a:rPr lang="en-US" altLang="zh-CN" sz="1800" i="1" dirty="0">
                  <a:solidFill>
                    <a:prstClr val="black"/>
                  </a:solidFill>
                  <a:latin typeface="Times New Roman"/>
                  <a:ea typeface="微软雅黑"/>
                  <a:cs typeface="Times New Roman" panose="02020603050405020304" pitchFamily="18" charset="0"/>
                </a:rPr>
                <a:t>v</a:t>
              </a:r>
              <a:r>
                <a:rPr lang="en-US" altLang="zh-CN" sz="1800" baseline="-30000" dirty="0">
                  <a:solidFill>
                    <a:prstClr val="black"/>
                  </a:solidFill>
                  <a:latin typeface="Times New Roman"/>
                  <a:ea typeface="微软雅黑"/>
                  <a:cs typeface="Times New Roman" panose="02020603050405020304" pitchFamily="18" charset="0"/>
                </a:rPr>
                <a:t>2</a:t>
              </a:r>
              <a:r>
                <a:rPr lang="en-US" altLang="zh-CN" sz="1800" dirty="0" smtClean="0">
                  <a:solidFill>
                    <a:prstClr val="black"/>
                  </a:solidFill>
                  <a:latin typeface="Times New Roman"/>
                  <a:ea typeface="微软雅黑"/>
                  <a:cs typeface="Times New Roman" panose="02020603050405020304" pitchFamily="18" charset="0"/>
                </a:rPr>
                <a:t>) = 0</a:t>
              </a:r>
              <a:endParaRPr lang="en-US" altLang="zh-CN" sz="1800" dirty="0">
                <a:solidFill>
                  <a:prstClr val="black"/>
                </a:solidFill>
                <a:latin typeface="Times New Roman"/>
                <a:ea typeface="微软雅黑"/>
                <a:cs typeface="Times New Roman" panose="02020603050405020304" pitchFamily="18" charset="0"/>
              </a:endParaRPr>
            </a:p>
            <a:p>
              <a:pPr algn="just">
                <a:buFont typeface="Wingdings" panose="05000000000000000000" pitchFamily="2" charset="2"/>
                <a:buNone/>
              </a:pPr>
              <a:r>
                <a:rPr lang="en-US" altLang="zh-CN" sz="1800" i="1" dirty="0" smtClean="0">
                  <a:latin typeface="+mn-lt"/>
                  <a:ea typeface="+mn-ea"/>
                  <a:cs typeface="Times New Roman" panose="02020603050405020304" pitchFamily="18" charset="0"/>
                </a:rPr>
                <a:t>c</a:t>
              </a:r>
              <a:r>
                <a:rPr lang="en-US" altLang="zh-CN" sz="1800" baseline="-30000" dirty="0" smtClean="0">
                  <a:latin typeface="+mn-lt"/>
                  <a:ea typeface="+mn-ea"/>
                  <a:cs typeface="Times New Roman" panose="02020603050405020304" pitchFamily="18" charset="0"/>
                </a:rPr>
                <a:t>34 </a:t>
              </a:r>
              <a:r>
                <a:rPr lang="en-US" altLang="zh-CN" sz="1800" dirty="0">
                  <a:latin typeface="+mn-lt"/>
                  <a:ea typeface="+mn-ea"/>
                  <a:cs typeface="Times New Roman" panose="02020603050405020304" pitchFamily="18" charset="0"/>
                </a:rPr>
                <a:t>−</a:t>
              </a:r>
              <a:r>
                <a:rPr lang="en-US" altLang="zh-CN" sz="1800" baseline="-30000" dirty="0">
                  <a:latin typeface="+mn-lt"/>
                  <a:ea typeface="+mn-ea"/>
                  <a:cs typeface="Times New Roman" panose="02020603050405020304" pitchFamily="18" charset="0"/>
                </a:rPr>
                <a:t> </a:t>
              </a:r>
              <a:r>
                <a:rPr lang="en-US" altLang="zh-CN" sz="1800" dirty="0">
                  <a:latin typeface="+mn-lt"/>
                  <a:ea typeface="+mn-ea"/>
                  <a:cs typeface="Times New Roman" panose="02020603050405020304" pitchFamily="18" charset="0"/>
                </a:rPr>
                <a:t>(</a:t>
              </a:r>
              <a:r>
                <a:rPr lang="en-US" altLang="zh-CN" sz="1800" i="1" dirty="0">
                  <a:latin typeface="+mn-lt"/>
                  <a:ea typeface="+mn-ea"/>
                  <a:cs typeface="Times New Roman" panose="02020603050405020304" pitchFamily="18" charset="0"/>
                </a:rPr>
                <a:t>u</a:t>
              </a:r>
              <a:r>
                <a:rPr lang="en-US" altLang="zh-CN" sz="1800" baseline="-30000" dirty="0">
                  <a:latin typeface="+mn-lt"/>
                  <a:ea typeface="+mn-ea"/>
                  <a:cs typeface="Times New Roman" panose="02020603050405020304" pitchFamily="18" charset="0"/>
                </a:rPr>
                <a:t>3</a:t>
              </a:r>
              <a:r>
                <a:rPr lang="en-US" altLang="zh-CN" sz="1800" dirty="0">
                  <a:latin typeface="+mn-lt"/>
                  <a:ea typeface="+mn-ea"/>
                  <a:cs typeface="Times New Roman" panose="02020603050405020304" pitchFamily="18" charset="0"/>
                </a:rPr>
                <a:t>+</a:t>
              </a:r>
              <a:r>
                <a:rPr lang="en-US" altLang="zh-CN" sz="1800" i="1" dirty="0">
                  <a:latin typeface="+mn-lt"/>
                  <a:ea typeface="+mn-ea"/>
                  <a:cs typeface="Times New Roman" panose="02020603050405020304" pitchFamily="18" charset="0"/>
                </a:rPr>
                <a:t>v</a:t>
              </a:r>
              <a:r>
                <a:rPr lang="en-US" altLang="zh-CN" sz="1800" baseline="-30000" dirty="0">
                  <a:latin typeface="+mn-lt"/>
                  <a:ea typeface="+mn-ea"/>
                  <a:cs typeface="Times New Roman" panose="02020603050405020304" pitchFamily="18" charset="0"/>
                </a:rPr>
                <a:t>4</a:t>
              </a:r>
              <a:r>
                <a:rPr lang="en-US" altLang="zh-CN" sz="1800" dirty="0" smtClean="0">
                  <a:latin typeface="+mn-lt"/>
                  <a:ea typeface="+mn-ea"/>
                  <a:cs typeface="Times New Roman" panose="02020603050405020304" pitchFamily="18" charset="0"/>
                </a:rPr>
                <a:t>) = 0      5 </a:t>
              </a:r>
              <a:r>
                <a:rPr lang="en-US" altLang="zh-CN" sz="1800" dirty="0">
                  <a:latin typeface="+mn-lt"/>
                  <a:ea typeface="+mn-ea"/>
                  <a:cs typeface="Times New Roman" panose="02020603050405020304" pitchFamily="18" charset="0"/>
                </a:rPr>
                <a:t>− (</a:t>
              </a:r>
              <a:r>
                <a:rPr lang="en-US" altLang="zh-CN" sz="1800" i="1" dirty="0">
                  <a:latin typeface="+mn-lt"/>
                  <a:ea typeface="+mn-ea"/>
                  <a:cs typeface="Times New Roman" panose="02020603050405020304" pitchFamily="18" charset="0"/>
                </a:rPr>
                <a:t>u</a:t>
              </a:r>
              <a:r>
                <a:rPr lang="en-US" altLang="zh-CN" sz="1800" baseline="-30000" dirty="0">
                  <a:latin typeface="+mn-lt"/>
                  <a:ea typeface="+mn-ea"/>
                  <a:cs typeface="Times New Roman" panose="02020603050405020304" pitchFamily="18" charset="0"/>
                </a:rPr>
                <a:t>3</a:t>
              </a:r>
              <a:r>
                <a:rPr lang="en-US" altLang="zh-CN" sz="1800" dirty="0">
                  <a:latin typeface="+mn-lt"/>
                  <a:ea typeface="+mn-ea"/>
                  <a:cs typeface="Times New Roman" panose="02020603050405020304" pitchFamily="18" charset="0"/>
                </a:rPr>
                <a:t>+</a:t>
              </a:r>
              <a:r>
                <a:rPr lang="en-US" altLang="zh-CN" sz="1800" i="1" dirty="0">
                  <a:latin typeface="+mn-lt"/>
                  <a:ea typeface="+mn-ea"/>
                  <a:cs typeface="Times New Roman" panose="02020603050405020304" pitchFamily="18" charset="0"/>
                </a:rPr>
                <a:t>v</a:t>
              </a:r>
              <a:r>
                <a:rPr lang="en-US" altLang="zh-CN" sz="1800" baseline="-30000" dirty="0">
                  <a:latin typeface="+mn-lt"/>
                  <a:ea typeface="+mn-ea"/>
                  <a:cs typeface="Times New Roman" panose="02020603050405020304" pitchFamily="18" charset="0"/>
                </a:rPr>
                <a:t>4</a:t>
              </a:r>
              <a:r>
                <a:rPr lang="en-US" altLang="zh-CN" sz="1800" dirty="0" smtClean="0">
                  <a:latin typeface="+mn-lt"/>
                  <a:ea typeface="+mn-ea"/>
                  <a:cs typeface="Times New Roman" panose="02020603050405020304" pitchFamily="18" charset="0"/>
                </a:rPr>
                <a:t>) = 0</a:t>
              </a:r>
            </a:p>
            <a:p>
              <a:pPr algn="just">
                <a:buNone/>
              </a:pPr>
              <a:r>
                <a:rPr lang="zh-CN" altLang="en-US" sz="1800" dirty="0" smtClean="0">
                  <a:cs typeface="Times New Roman" panose="02020603050405020304" pitchFamily="18" charset="0"/>
                </a:rPr>
                <a:t>令任一 </a:t>
              </a:r>
              <a:r>
                <a:rPr lang="en-US" altLang="zh-CN" sz="1800" i="1" dirty="0" smtClean="0">
                  <a:cs typeface="Times New Roman" panose="02020603050405020304" pitchFamily="18" charset="0"/>
                </a:rPr>
                <a:t>u</a:t>
              </a:r>
              <a:r>
                <a:rPr lang="en-US" altLang="zh-CN" sz="1800" i="1" baseline="-30000" dirty="0" smtClean="0">
                  <a:cs typeface="Times New Roman" panose="02020603050405020304" pitchFamily="18" charset="0"/>
                </a:rPr>
                <a:t>i </a:t>
              </a:r>
              <a:r>
                <a:rPr lang="en-US" altLang="zh-CN" sz="1800" dirty="0" smtClean="0">
                  <a:cs typeface="Times New Roman" panose="02020603050405020304" pitchFamily="18" charset="0"/>
                </a:rPr>
                <a:t>(</a:t>
              </a:r>
              <a:r>
                <a:rPr lang="zh-CN" altLang="en-US" sz="1800" dirty="0" smtClean="0">
                  <a:cs typeface="Times New Roman" panose="02020603050405020304" pitchFamily="18" charset="0"/>
                </a:rPr>
                <a:t>或 </a:t>
              </a:r>
              <a:r>
                <a:rPr lang="en-US" altLang="zh-CN" sz="1800" i="1" dirty="0" smtClean="0">
                  <a:cs typeface="Times New Roman" panose="02020603050405020304" pitchFamily="18" charset="0"/>
                </a:rPr>
                <a:t>v</a:t>
              </a:r>
              <a:r>
                <a:rPr lang="en-US" altLang="zh-CN" sz="1800" i="1" baseline="-30000" dirty="0" smtClean="0">
                  <a:cs typeface="Times New Roman" panose="02020603050405020304" pitchFamily="18" charset="0"/>
                </a:rPr>
                <a:t>j </a:t>
              </a:r>
              <a:r>
                <a:rPr lang="en-US" altLang="zh-CN" sz="1800" dirty="0" smtClean="0">
                  <a:cs typeface="Times New Roman" panose="02020603050405020304" pitchFamily="18" charset="0"/>
                </a:rPr>
                <a:t>) = 0</a:t>
              </a:r>
              <a:r>
                <a:rPr lang="zh-CN" altLang="en-US" sz="1800" dirty="0" smtClean="0">
                  <a:cs typeface="Times New Roman" panose="02020603050405020304" pitchFamily="18" charset="0"/>
                </a:rPr>
                <a:t>，如 </a:t>
              </a:r>
              <a:r>
                <a:rPr lang="en-US" altLang="zh-CN" sz="1800" i="1" dirty="0" smtClean="0">
                  <a:cs typeface="Times New Roman" panose="02020603050405020304" pitchFamily="18" charset="0"/>
                </a:rPr>
                <a:t>u</a:t>
              </a:r>
              <a:r>
                <a:rPr lang="en-US" altLang="zh-CN" sz="1800" baseline="-30000" dirty="0" smtClean="0">
                  <a:cs typeface="Times New Roman" panose="02020603050405020304" pitchFamily="18" charset="0"/>
                </a:rPr>
                <a:t>1</a:t>
              </a:r>
              <a:r>
                <a:rPr lang="en-US" altLang="zh-CN" sz="1800" dirty="0" smtClean="0">
                  <a:cs typeface="Times New Roman" panose="02020603050405020304" pitchFamily="18" charset="0"/>
                </a:rPr>
                <a:t>= 0</a:t>
              </a:r>
              <a:endParaRPr lang="zh-CN" altLang="en-US" sz="1800" i="1" baseline="-25000" dirty="0" smtClean="0">
                <a:solidFill>
                  <a:prstClr val="black"/>
                </a:solidFill>
                <a:latin typeface="Times New Roman"/>
                <a:ea typeface="微软雅黑"/>
              </a:endParaRPr>
            </a:p>
            <a:p>
              <a:pPr algn="just">
                <a:buFont typeface="Wingdings" panose="05000000000000000000" pitchFamily="2" charset="2"/>
                <a:buNone/>
              </a:pPr>
              <a:endParaRPr lang="en-US" altLang="zh-CN" sz="1800" dirty="0">
                <a:latin typeface="+mn-lt"/>
                <a:ea typeface="+mn-ea"/>
                <a:cs typeface="Times New Roman" panose="02020603050405020304" pitchFamily="18" charset="0"/>
              </a:endParaRPr>
            </a:p>
          </p:txBody>
        </p:sp>
        <p:sp>
          <p:nvSpPr>
            <p:cNvPr id="4" name="左大括号 3"/>
            <p:cNvSpPr/>
            <p:nvPr/>
          </p:nvSpPr>
          <p:spPr>
            <a:xfrm>
              <a:off x="3875820" y="3320632"/>
              <a:ext cx="212173" cy="1870189"/>
            </a:xfrm>
            <a:prstGeom prst="leftBrace">
              <a:avLst>
                <a:gd name="adj1" fmla="val 36552"/>
                <a:gd name="adj2" fmla="val 83704"/>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411747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格 20"/>
          <p:cNvGraphicFramePr>
            <a:graphicFrameLocks noGrp="1"/>
          </p:cNvGraphicFramePr>
          <p:nvPr>
            <p:extLst>
              <p:ext uri="{D42A27DB-BD31-4B8C-83A1-F6EECF244321}">
                <p14:modId xmlns:p14="http://schemas.microsoft.com/office/powerpoint/2010/main" val="1003042186"/>
              </p:ext>
            </p:extLst>
          </p:nvPr>
        </p:nvGraphicFramePr>
        <p:xfrm>
          <a:off x="1299465" y="1800399"/>
          <a:ext cx="4718484" cy="3544751"/>
        </p:xfrm>
        <a:graphic>
          <a:graphicData uri="http://schemas.openxmlformats.org/drawingml/2006/table">
            <a:tbl>
              <a:tblPr firstRow="1" bandRow="1">
                <a:tableStyleId>{5940675A-B579-460E-94D1-54222C63F5DA}</a:tableStyleId>
              </a:tblPr>
              <a:tblGrid>
                <a:gridCol w="686036"/>
                <a:gridCol w="414046"/>
                <a:gridCol w="414046"/>
                <a:gridCol w="414046"/>
                <a:gridCol w="414046"/>
                <a:gridCol w="414046"/>
                <a:gridCol w="414046"/>
                <a:gridCol w="414046"/>
                <a:gridCol w="414046"/>
                <a:gridCol w="720080"/>
              </a:tblGrid>
              <a:tr h="236692">
                <a:tc gridSpan="10">
                  <a:txBody>
                    <a:bodyPr/>
                    <a:lstStyle/>
                    <a:p>
                      <a:pPr algn="ctr"/>
                      <a:r>
                        <a:rPr lang="zh-CN" altLang="en-US" sz="1800" dirty="0" smtClean="0">
                          <a:solidFill>
                            <a:schemeClr val="tx1"/>
                          </a:solidFill>
                        </a:rPr>
                        <a:t>检验数表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9501">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dirty="0" smtClean="0">
                          <a:latin typeface="+mn-lt"/>
                          <a:ea typeface="+mn-ea"/>
                        </a:rPr>
                        <a:t>B</a:t>
                      </a:r>
                      <a:r>
                        <a:rPr lang="en-US" altLang="zh-CN" sz="2000" baseline="-25000" dirty="0" smtClean="0">
                          <a:latin typeface="+mn-lt"/>
                          <a:ea typeface="+mn-ea"/>
                        </a:rPr>
                        <a:t>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2000" dirty="0" smtClean="0">
                          <a:latin typeface="+mn-lt"/>
                          <a:ea typeface="+mn-ea"/>
                        </a:rPr>
                        <a:t>B</a:t>
                      </a:r>
                      <a:r>
                        <a:rPr lang="en-US" altLang="zh-CN" sz="2000" baseline="-25000" dirty="0" smtClean="0">
                          <a:latin typeface="+mn-lt"/>
                          <a:ea typeface="+mn-ea"/>
                        </a:rPr>
                        <a:t>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2000" dirty="0" smtClean="0">
                          <a:latin typeface="+mn-lt"/>
                          <a:ea typeface="+mn-ea"/>
                        </a:rPr>
                        <a:t>B</a:t>
                      </a:r>
                      <a:r>
                        <a:rPr lang="en-US" altLang="zh-CN" sz="2000" baseline="-25000" dirty="0" smtClean="0">
                          <a:latin typeface="+mn-lt"/>
                          <a:ea typeface="+mn-ea"/>
                        </a:rPr>
                        <a:t>3</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2000" dirty="0" smtClean="0">
                          <a:latin typeface="+mn-lt"/>
                          <a:ea typeface="+mn-ea"/>
                        </a:rPr>
                        <a:t>B</a:t>
                      </a:r>
                      <a:r>
                        <a:rPr lang="en-US" altLang="zh-CN" sz="2000" baseline="-25000" dirty="0" smtClean="0">
                          <a:latin typeface="+mn-lt"/>
                          <a:ea typeface="+mn-ea"/>
                        </a:rPr>
                        <a:t>4</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r>
                        <a:rPr lang="en-US" altLang="zh-CN" sz="2400" i="1" dirty="0" err="1" smtClean="0">
                          <a:latin typeface="+mn-lt"/>
                          <a:cs typeface="Times New Roman" panose="02020603050405020304" pitchFamily="18" charset="0"/>
                        </a:rPr>
                        <a:t>u</a:t>
                      </a:r>
                      <a:r>
                        <a:rPr lang="en-US" altLang="zh-CN" sz="2400" i="1" baseline="-30000" dirty="0" err="1" smtClean="0">
                          <a:latin typeface="+mn-lt"/>
                          <a:cs typeface="Times New Roman" panose="02020603050405020304" pitchFamily="18" charset="0"/>
                        </a:rPr>
                        <a:t>i</a:t>
                      </a:r>
                      <a:endParaRPr lang="zh-CN" altLang="en-US" sz="24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rowSpan="2">
                  <a:txBody>
                    <a:bodyPr/>
                    <a:lstStyle/>
                    <a:p>
                      <a:pPr algn="ctr"/>
                      <a:r>
                        <a:rPr lang="en-US" altLang="zh-CN" sz="2000" dirty="0" smtClean="0">
                          <a:latin typeface="+mn-lt"/>
                          <a:ea typeface="+mn-ea"/>
                        </a:rPr>
                        <a:t>A</a:t>
                      </a:r>
                      <a:r>
                        <a:rPr lang="en-US" altLang="zh-CN" sz="2000" baseline="-25000" dirty="0" smtClean="0">
                          <a:latin typeface="+mn-lt"/>
                          <a:ea typeface="+mn-ea"/>
                        </a:rPr>
                        <a:t>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9B9"/>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9B9"/>
                    </a:solidFill>
                  </a:tcPr>
                </a:tc>
                <a:tc rowSpan="2">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0</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0</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2000" dirty="0" smtClean="0">
                          <a:latin typeface="+mn-lt"/>
                          <a:ea typeface="+mn-ea"/>
                        </a:rPr>
                        <a:t>A</a:t>
                      </a:r>
                      <a:r>
                        <a:rPr lang="en-US" altLang="zh-CN" sz="2000" baseline="-25000" dirty="0" smtClean="0">
                          <a:latin typeface="+mn-lt"/>
                          <a:ea typeface="+mn-ea"/>
                        </a:rPr>
                        <a:t>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9B9"/>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9B9"/>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8</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r>
                        <a:rPr lang="en-US" altLang="zh-CN" sz="1800" dirty="0" smtClean="0">
                          <a:solidFill>
                            <a:schemeClr val="tx1"/>
                          </a:solidFill>
                        </a:rPr>
                        <a:t>0</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0</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2000" dirty="0" smtClean="0">
                          <a:latin typeface="+mn-lt"/>
                          <a:ea typeface="+mn-ea"/>
                        </a:rPr>
                        <a:t>A</a:t>
                      </a:r>
                      <a:r>
                        <a:rPr lang="en-US" altLang="zh-CN" sz="2000" baseline="-25000" dirty="0" smtClean="0">
                          <a:latin typeface="+mn-lt"/>
                          <a:ea typeface="+mn-ea"/>
                        </a:rPr>
                        <a:t>3</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9B9"/>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9B9"/>
                    </a:solidFill>
                  </a:tcPr>
                </a:tc>
                <a:tc rowSpan="2">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0</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0</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527231">
                <a:tc>
                  <a:txBody>
                    <a:bodyPr/>
                    <a:lstStyle/>
                    <a:p>
                      <a:pPr algn="ctr"/>
                      <a:r>
                        <a:rPr lang="en-US" altLang="zh-CN" sz="2400" i="1" dirty="0" err="1" smtClean="0">
                          <a:latin typeface="+mn-lt"/>
                          <a:cs typeface="Times New Roman" panose="02020603050405020304" pitchFamily="18" charset="0"/>
                        </a:rPr>
                        <a:t>v</a:t>
                      </a:r>
                      <a:r>
                        <a:rPr lang="en-US" altLang="zh-CN" sz="2400" i="1" baseline="-30000" dirty="0" err="1" smtClean="0">
                          <a:latin typeface="+mn-lt"/>
                          <a:cs typeface="Times New Roman" panose="02020603050405020304" pitchFamily="18" charset="0"/>
                        </a:rPr>
                        <a:t>j</a:t>
                      </a:r>
                      <a:endParaRPr lang="zh-CN" altLang="en-US" sz="2400" i="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标题 1"/>
          <p:cNvSpPr>
            <a:spLocks noGrp="1"/>
          </p:cNvSpPr>
          <p:nvPr>
            <p:ph type="title"/>
          </p:nvPr>
        </p:nvSpPr>
        <p:spPr/>
        <p:txBody>
          <a:bodyPr/>
          <a:lstStyle/>
          <a:p>
            <a:r>
              <a:rPr lang="en-US" altLang="zh-CN" dirty="0" smtClean="0"/>
              <a:t>2.2 </a:t>
            </a:r>
            <a:r>
              <a:rPr lang="zh-CN" altLang="en-US" dirty="0" smtClean="0"/>
              <a:t>位势</a:t>
            </a:r>
            <a:r>
              <a:rPr lang="zh-CN" altLang="en-US" dirty="0"/>
              <a:t>法</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41</a:t>
            </a:fld>
            <a:endParaRPr lang="zh-CN" altLang="en-US"/>
          </a:p>
        </p:txBody>
      </p:sp>
      <p:sp>
        <p:nvSpPr>
          <p:cNvPr id="9" name="Text Box 9"/>
          <p:cNvSpPr txBox="1">
            <a:spLocks noChangeArrowheads="1"/>
          </p:cNvSpPr>
          <p:nvPr/>
        </p:nvSpPr>
        <p:spPr bwMode="auto">
          <a:xfrm>
            <a:off x="384572" y="858378"/>
            <a:ext cx="23042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检验数：</a:t>
            </a:r>
            <a:endParaRPr lang="zh-CN" altLang="en-US" dirty="0"/>
          </a:p>
          <a:p>
            <a:endParaRPr lang="zh-CN" altLang="en-US" sz="1400" dirty="0"/>
          </a:p>
        </p:txBody>
      </p:sp>
      <p:sp>
        <p:nvSpPr>
          <p:cNvPr id="13" name="文本框 12"/>
          <p:cNvSpPr txBox="1"/>
          <p:nvPr/>
        </p:nvSpPr>
        <p:spPr>
          <a:xfrm>
            <a:off x="5414146" y="2620691"/>
            <a:ext cx="460510" cy="369332"/>
          </a:xfrm>
          <a:prstGeom prst="rect">
            <a:avLst/>
          </a:prstGeom>
          <a:noFill/>
        </p:spPr>
        <p:txBody>
          <a:bodyPr wrap="square" rtlCol="0">
            <a:spAutoFit/>
          </a:bodyPr>
          <a:lstStyle/>
          <a:p>
            <a:pPr algn="ctr"/>
            <a:r>
              <a:rPr lang="en-US" altLang="zh-CN" dirty="0" smtClean="0">
                <a:solidFill>
                  <a:srgbClr val="FF0000"/>
                </a:solidFill>
              </a:rPr>
              <a:t>0</a:t>
            </a:r>
            <a:endParaRPr lang="zh-CN" altLang="en-US" dirty="0" smtClean="0">
              <a:solidFill>
                <a:srgbClr val="FF0000"/>
              </a:solidFill>
            </a:endParaRPr>
          </a:p>
        </p:txBody>
      </p:sp>
      <p:sp>
        <p:nvSpPr>
          <p:cNvPr id="14" name="文本框 13"/>
          <p:cNvSpPr txBox="1"/>
          <p:nvPr/>
        </p:nvSpPr>
        <p:spPr>
          <a:xfrm>
            <a:off x="4008823" y="4883799"/>
            <a:ext cx="460510" cy="369332"/>
          </a:xfrm>
          <a:prstGeom prst="rect">
            <a:avLst/>
          </a:prstGeom>
          <a:noFill/>
        </p:spPr>
        <p:txBody>
          <a:bodyPr wrap="square" rtlCol="0">
            <a:spAutoFit/>
          </a:bodyPr>
          <a:lstStyle/>
          <a:p>
            <a:pPr algn="ctr"/>
            <a:r>
              <a:rPr lang="en-US" altLang="zh-CN" dirty="0" smtClean="0">
                <a:solidFill>
                  <a:srgbClr val="FF0000"/>
                </a:solidFill>
              </a:rPr>
              <a:t>3</a:t>
            </a:r>
            <a:endParaRPr lang="zh-CN" altLang="en-US" dirty="0" smtClean="0">
              <a:solidFill>
                <a:srgbClr val="FF0000"/>
              </a:solidFill>
            </a:endParaRPr>
          </a:p>
        </p:txBody>
      </p:sp>
      <p:sp>
        <p:nvSpPr>
          <p:cNvPr id="15" name="文本框 14"/>
          <p:cNvSpPr txBox="1"/>
          <p:nvPr/>
        </p:nvSpPr>
        <p:spPr>
          <a:xfrm>
            <a:off x="5414146" y="3366453"/>
            <a:ext cx="460510"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−1</a:t>
            </a:r>
            <a:endParaRPr lang="zh-CN" altLang="en-US" dirty="0" smtClean="0">
              <a:solidFill>
                <a:srgbClr val="FF0000"/>
              </a:solidFill>
            </a:endParaRPr>
          </a:p>
        </p:txBody>
      </p:sp>
      <p:sp>
        <p:nvSpPr>
          <p:cNvPr id="16" name="文本框 15"/>
          <p:cNvSpPr txBox="1"/>
          <p:nvPr/>
        </p:nvSpPr>
        <p:spPr>
          <a:xfrm>
            <a:off x="2352639" y="4883288"/>
            <a:ext cx="460510" cy="369332"/>
          </a:xfrm>
          <a:prstGeom prst="rect">
            <a:avLst/>
          </a:prstGeom>
          <a:noFill/>
        </p:spPr>
        <p:txBody>
          <a:bodyPr wrap="square" rtlCol="0">
            <a:spAutoFit/>
          </a:bodyPr>
          <a:lstStyle/>
          <a:p>
            <a:pPr algn="ctr"/>
            <a:r>
              <a:rPr lang="en-US" altLang="zh-CN" dirty="0" smtClean="0">
                <a:solidFill>
                  <a:srgbClr val="FF0000"/>
                </a:solidFill>
              </a:rPr>
              <a:t>2</a:t>
            </a:r>
            <a:endParaRPr lang="zh-CN" altLang="en-US" dirty="0" smtClean="0">
              <a:solidFill>
                <a:srgbClr val="FF0000"/>
              </a:solidFill>
            </a:endParaRPr>
          </a:p>
        </p:txBody>
      </p:sp>
      <p:sp>
        <p:nvSpPr>
          <p:cNvPr id="17" name="文本框 16"/>
          <p:cNvSpPr txBox="1"/>
          <p:nvPr/>
        </p:nvSpPr>
        <p:spPr>
          <a:xfrm>
            <a:off x="4872919" y="4883288"/>
            <a:ext cx="460510" cy="369332"/>
          </a:xfrm>
          <a:prstGeom prst="rect">
            <a:avLst/>
          </a:prstGeom>
          <a:noFill/>
        </p:spPr>
        <p:txBody>
          <a:bodyPr wrap="square" rtlCol="0">
            <a:spAutoFit/>
          </a:bodyPr>
          <a:lstStyle/>
          <a:p>
            <a:pPr algn="ctr"/>
            <a:r>
              <a:rPr lang="en-US" altLang="zh-CN" dirty="0" smtClean="0">
                <a:solidFill>
                  <a:srgbClr val="FF0000"/>
                </a:solidFill>
              </a:rPr>
              <a:t>10</a:t>
            </a:r>
            <a:endParaRPr lang="zh-CN" altLang="en-US" dirty="0" smtClean="0">
              <a:solidFill>
                <a:srgbClr val="FF0000"/>
              </a:solidFill>
            </a:endParaRPr>
          </a:p>
        </p:txBody>
      </p:sp>
      <p:sp>
        <p:nvSpPr>
          <p:cNvPr id="18" name="文本框 17"/>
          <p:cNvSpPr txBox="1"/>
          <p:nvPr/>
        </p:nvSpPr>
        <p:spPr>
          <a:xfrm>
            <a:off x="5414146" y="4086533"/>
            <a:ext cx="460510"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−5</a:t>
            </a:r>
            <a:endParaRPr lang="zh-CN" altLang="en-US" dirty="0" smtClean="0">
              <a:solidFill>
                <a:srgbClr val="FF0000"/>
              </a:solidFill>
            </a:endParaRPr>
          </a:p>
        </p:txBody>
      </p:sp>
      <p:sp>
        <p:nvSpPr>
          <p:cNvPr id="19" name="文本框 18"/>
          <p:cNvSpPr txBox="1"/>
          <p:nvPr/>
        </p:nvSpPr>
        <p:spPr>
          <a:xfrm>
            <a:off x="3216735" y="4899683"/>
            <a:ext cx="460510" cy="369332"/>
          </a:xfrm>
          <a:prstGeom prst="rect">
            <a:avLst/>
          </a:prstGeom>
          <a:noFill/>
        </p:spPr>
        <p:txBody>
          <a:bodyPr wrap="square" rtlCol="0">
            <a:spAutoFit/>
          </a:bodyPr>
          <a:lstStyle/>
          <a:p>
            <a:pPr algn="ctr"/>
            <a:r>
              <a:rPr lang="en-US" altLang="zh-CN" dirty="0" smtClean="0">
                <a:solidFill>
                  <a:srgbClr val="FF0000"/>
                </a:solidFill>
              </a:rPr>
              <a:t>9</a:t>
            </a:r>
            <a:endParaRPr lang="zh-CN" altLang="en-US" dirty="0" smtClean="0">
              <a:solidFill>
                <a:srgbClr val="FF0000"/>
              </a:solidFill>
            </a:endParaRPr>
          </a:p>
        </p:txBody>
      </p:sp>
      <p:sp>
        <p:nvSpPr>
          <p:cNvPr id="22" name="文本框 21"/>
          <p:cNvSpPr txBox="1"/>
          <p:nvPr/>
        </p:nvSpPr>
        <p:spPr>
          <a:xfrm>
            <a:off x="1949053" y="2937967"/>
            <a:ext cx="460510" cy="369332"/>
          </a:xfrm>
          <a:prstGeom prst="rect">
            <a:avLst/>
          </a:prstGeom>
          <a:noFill/>
        </p:spPr>
        <p:txBody>
          <a:bodyPr wrap="square" rtlCol="0">
            <a:spAutoFit/>
          </a:bodyPr>
          <a:lstStyle/>
          <a:p>
            <a:pPr algn="ctr"/>
            <a:r>
              <a:rPr lang="en-US" altLang="zh-CN" dirty="0" smtClean="0">
                <a:solidFill>
                  <a:srgbClr val="FF0000"/>
                </a:solidFill>
              </a:rPr>
              <a:t>1</a:t>
            </a:r>
            <a:endParaRPr lang="zh-CN" altLang="en-US" dirty="0" smtClean="0">
              <a:solidFill>
                <a:srgbClr val="FF0000"/>
              </a:solidFill>
            </a:endParaRPr>
          </a:p>
        </p:txBody>
      </p:sp>
      <p:sp>
        <p:nvSpPr>
          <p:cNvPr id="23" name="文本框 22"/>
          <p:cNvSpPr txBox="1"/>
          <p:nvPr/>
        </p:nvSpPr>
        <p:spPr>
          <a:xfrm>
            <a:off x="2813149" y="2954362"/>
            <a:ext cx="460510" cy="369332"/>
          </a:xfrm>
          <a:prstGeom prst="rect">
            <a:avLst/>
          </a:prstGeom>
          <a:noFill/>
        </p:spPr>
        <p:txBody>
          <a:bodyPr wrap="square" rtlCol="0">
            <a:spAutoFit/>
          </a:bodyPr>
          <a:lstStyle/>
          <a:p>
            <a:pPr algn="ctr"/>
            <a:r>
              <a:rPr lang="en-US" altLang="zh-CN" dirty="0" smtClean="0">
                <a:solidFill>
                  <a:srgbClr val="FF0000"/>
                </a:solidFill>
              </a:rPr>
              <a:t>2</a:t>
            </a:r>
            <a:endParaRPr lang="zh-CN" altLang="en-US" dirty="0" smtClean="0">
              <a:solidFill>
                <a:srgbClr val="FF0000"/>
              </a:solidFill>
            </a:endParaRPr>
          </a:p>
        </p:txBody>
      </p:sp>
      <p:sp>
        <p:nvSpPr>
          <p:cNvPr id="24" name="文本框 23"/>
          <p:cNvSpPr txBox="1"/>
          <p:nvPr/>
        </p:nvSpPr>
        <p:spPr>
          <a:xfrm>
            <a:off x="2813149" y="3688869"/>
            <a:ext cx="460510"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1</a:t>
            </a:r>
            <a:endParaRPr lang="zh-CN" altLang="en-US" dirty="0">
              <a:solidFill>
                <a:srgbClr val="FF0000"/>
              </a:solidFill>
            </a:endParaRPr>
          </a:p>
        </p:txBody>
      </p:sp>
      <p:sp>
        <p:nvSpPr>
          <p:cNvPr id="25" name="文本框 24"/>
          <p:cNvSpPr txBox="1"/>
          <p:nvPr/>
        </p:nvSpPr>
        <p:spPr>
          <a:xfrm>
            <a:off x="4469333" y="3688869"/>
            <a:ext cx="460510"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−1</a:t>
            </a:r>
            <a:endParaRPr lang="zh-CN" altLang="en-US" dirty="0">
              <a:solidFill>
                <a:srgbClr val="FF0000"/>
              </a:solidFill>
            </a:endParaRPr>
          </a:p>
        </p:txBody>
      </p:sp>
      <p:sp>
        <p:nvSpPr>
          <p:cNvPr id="26" name="文本框 25"/>
          <p:cNvSpPr txBox="1"/>
          <p:nvPr/>
        </p:nvSpPr>
        <p:spPr>
          <a:xfrm>
            <a:off x="1949053" y="4414690"/>
            <a:ext cx="460510"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10</a:t>
            </a:r>
            <a:endParaRPr lang="zh-CN" altLang="en-US" dirty="0">
              <a:solidFill>
                <a:srgbClr val="FF0000"/>
              </a:solidFill>
            </a:endParaRPr>
          </a:p>
        </p:txBody>
      </p:sp>
      <p:sp>
        <p:nvSpPr>
          <p:cNvPr id="27" name="文本框 26"/>
          <p:cNvSpPr txBox="1"/>
          <p:nvPr/>
        </p:nvSpPr>
        <p:spPr>
          <a:xfrm>
            <a:off x="3622798" y="4439771"/>
            <a:ext cx="460510"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12</a:t>
            </a:r>
            <a:endParaRPr lang="zh-CN" altLang="en-US" dirty="0">
              <a:solidFill>
                <a:srgbClr val="FF0000"/>
              </a:solidFill>
            </a:endParaRPr>
          </a:p>
        </p:txBody>
      </p:sp>
      <p:sp>
        <p:nvSpPr>
          <p:cNvPr id="28" name="Oval 7"/>
          <p:cNvSpPr>
            <a:spLocks noChangeArrowheads="1"/>
          </p:cNvSpPr>
          <p:nvPr/>
        </p:nvSpPr>
        <p:spPr bwMode="auto">
          <a:xfrm>
            <a:off x="4485526" y="3664079"/>
            <a:ext cx="387393"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9" name="矩形 28"/>
          <p:cNvSpPr/>
          <p:nvPr/>
        </p:nvSpPr>
        <p:spPr>
          <a:xfrm>
            <a:off x="6152787" y="3665661"/>
            <a:ext cx="1338828" cy="369332"/>
          </a:xfrm>
          <a:prstGeom prst="rect">
            <a:avLst/>
          </a:prstGeom>
        </p:spPr>
        <p:txBody>
          <a:bodyPr wrap="none">
            <a:spAutoFit/>
          </a:bodyPr>
          <a:lstStyle/>
          <a:p>
            <a:r>
              <a:rPr lang="zh-CN" altLang="en-US" dirty="0">
                <a:solidFill>
                  <a:srgbClr val="FF0000"/>
                </a:solidFill>
              </a:rPr>
              <a:t>不是最优解</a:t>
            </a:r>
          </a:p>
        </p:txBody>
      </p:sp>
      <p:sp>
        <p:nvSpPr>
          <p:cNvPr id="30" name="矩形 29"/>
          <p:cNvSpPr/>
          <p:nvPr/>
        </p:nvSpPr>
        <p:spPr>
          <a:xfrm>
            <a:off x="3622798" y="1169450"/>
            <a:ext cx="3781805" cy="400110"/>
          </a:xfrm>
          <a:prstGeom prst="rect">
            <a:avLst/>
          </a:prstGeom>
        </p:spPr>
        <p:txBody>
          <a:bodyPr wrap="none">
            <a:spAutoFit/>
          </a:bodyPr>
          <a:lstStyle/>
          <a:p>
            <a:pPr algn="just"/>
            <a:r>
              <a:rPr lang="zh-CN" altLang="en-US" sz="2000" dirty="0" smtClean="0">
                <a:cs typeface="Times New Roman" panose="02020603050405020304" pitchFamily="18" charset="0"/>
              </a:rPr>
              <a:t>可令任一 </a:t>
            </a:r>
            <a:r>
              <a:rPr lang="en-US" altLang="zh-CN" sz="2000" i="1" dirty="0" err="1" smtClean="0">
                <a:cs typeface="Times New Roman" panose="02020603050405020304" pitchFamily="18" charset="0"/>
              </a:rPr>
              <a:t>u</a:t>
            </a:r>
            <a:r>
              <a:rPr lang="en-US" altLang="zh-CN" sz="2000" i="1" baseline="-30000" dirty="0" err="1" smtClean="0">
                <a:cs typeface="Times New Roman" panose="02020603050405020304" pitchFamily="18" charset="0"/>
              </a:rPr>
              <a:t>i</a:t>
            </a:r>
            <a:r>
              <a:rPr lang="en-US" altLang="zh-CN" sz="2000" i="1" baseline="-30000" dirty="0" smtClean="0">
                <a:cs typeface="Times New Roman" panose="02020603050405020304" pitchFamily="18" charset="0"/>
              </a:rPr>
              <a:t> </a:t>
            </a:r>
            <a:r>
              <a:rPr lang="en-US" altLang="zh-CN" sz="2000" dirty="0" smtClean="0">
                <a:cs typeface="Times New Roman" panose="02020603050405020304" pitchFamily="18" charset="0"/>
              </a:rPr>
              <a:t>(</a:t>
            </a:r>
            <a:r>
              <a:rPr lang="zh-CN" altLang="en-US" sz="2000" dirty="0" smtClean="0">
                <a:cs typeface="Times New Roman" panose="02020603050405020304" pitchFamily="18" charset="0"/>
              </a:rPr>
              <a:t>或 </a:t>
            </a:r>
            <a:r>
              <a:rPr lang="en-US" altLang="zh-CN" sz="2000" i="1" dirty="0" err="1" smtClean="0">
                <a:cs typeface="Times New Roman" panose="02020603050405020304" pitchFamily="18" charset="0"/>
              </a:rPr>
              <a:t>v</a:t>
            </a:r>
            <a:r>
              <a:rPr lang="en-US" altLang="zh-CN" sz="2000" i="1" baseline="-30000" dirty="0" err="1" smtClean="0">
                <a:cs typeface="Times New Roman" panose="02020603050405020304" pitchFamily="18" charset="0"/>
              </a:rPr>
              <a:t>j</a:t>
            </a:r>
            <a:r>
              <a:rPr lang="en-US" altLang="zh-CN" sz="2000" i="1" baseline="-30000" dirty="0" smtClean="0">
                <a:cs typeface="Times New Roman" panose="02020603050405020304" pitchFamily="18" charset="0"/>
              </a:rPr>
              <a:t> </a:t>
            </a:r>
            <a:r>
              <a:rPr lang="en-US" altLang="zh-CN" sz="2000" dirty="0" smtClean="0">
                <a:cs typeface="Times New Roman" panose="02020603050405020304" pitchFamily="18" charset="0"/>
              </a:rPr>
              <a:t>) = 0</a:t>
            </a:r>
            <a:r>
              <a:rPr lang="zh-CN" altLang="en-US" sz="2000" dirty="0">
                <a:cs typeface="Times New Roman" panose="02020603050405020304" pitchFamily="18" charset="0"/>
              </a:rPr>
              <a:t>，如 </a:t>
            </a:r>
            <a:r>
              <a:rPr lang="en-US" altLang="zh-CN" sz="2000" i="1" dirty="0">
                <a:cs typeface="Times New Roman" panose="02020603050405020304" pitchFamily="18" charset="0"/>
              </a:rPr>
              <a:t>u</a:t>
            </a:r>
            <a:r>
              <a:rPr lang="en-US" altLang="zh-CN" sz="2000" baseline="-30000" dirty="0">
                <a:cs typeface="Times New Roman" panose="02020603050405020304" pitchFamily="18" charset="0"/>
              </a:rPr>
              <a:t>1</a:t>
            </a:r>
            <a:r>
              <a:rPr lang="en-US" altLang="zh-CN" sz="2000" dirty="0" smtClean="0">
                <a:cs typeface="Times New Roman" panose="02020603050405020304" pitchFamily="18" charset="0"/>
              </a:rPr>
              <a:t>= 0 </a:t>
            </a:r>
            <a:endParaRPr lang="zh-CN" altLang="en-US" sz="2000" dirty="0">
              <a:cs typeface="Times New Roman" panose="02020603050405020304" pitchFamily="18" charset="0"/>
            </a:endParaRPr>
          </a:p>
        </p:txBody>
      </p:sp>
      <p:pic>
        <p:nvPicPr>
          <p:cNvPr id="4" name="图片 3"/>
          <p:cNvPicPr>
            <a:picLocks noChangeAspect="1"/>
          </p:cNvPicPr>
          <p:nvPr/>
        </p:nvPicPr>
        <p:blipFill rotWithShape="1">
          <a:blip r:embed="rId3" cstate="print"/>
          <a:srcRect t="770" r="33120"/>
          <a:stretch/>
        </p:blipFill>
        <p:spPr>
          <a:xfrm>
            <a:off x="458167" y="1224335"/>
            <a:ext cx="2374677" cy="443078"/>
          </a:xfrm>
          <a:prstGeom prst="rect">
            <a:avLst/>
          </a:prstGeom>
        </p:spPr>
      </p:pic>
    </p:spTree>
    <p:extLst>
      <p:ext uri="{BB962C8B-B14F-4D97-AF65-F5344CB8AC3E}">
        <p14:creationId xmlns:p14="http://schemas.microsoft.com/office/powerpoint/2010/main" val="7242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fill="hold"/>
                                        <p:tgtEl>
                                          <p:spTgt spid="27"/>
                                        </p:tgtEl>
                                        <p:attrNameLst>
                                          <p:attrName>ppt_x</p:attrName>
                                        </p:attrNameLst>
                                      </p:cBhvr>
                                      <p:tavLst>
                                        <p:tav tm="0">
                                          <p:val>
                                            <p:strVal val="#ppt_x"/>
                                          </p:val>
                                        </p:tav>
                                        <p:tav tm="100000">
                                          <p:val>
                                            <p:strVal val="#ppt_x"/>
                                          </p:val>
                                        </p:tav>
                                      </p:tavLst>
                                    </p:anim>
                                    <p:anim calcmode="lin" valueType="num">
                                      <p:cBhvr additive="base">
                                        <p:cTn id="8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5"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p:cTn id="85" dur="1000" fill="hold"/>
                                        <p:tgtEl>
                                          <p:spTgt spid="28"/>
                                        </p:tgtEl>
                                        <p:attrNameLst>
                                          <p:attrName>ppt_w</p:attrName>
                                        </p:attrNameLst>
                                      </p:cBhvr>
                                      <p:tavLst>
                                        <p:tav tm="0">
                                          <p:val>
                                            <p:strVal val="#ppt_w*0.70"/>
                                          </p:val>
                                        </p:tav>
                                        <p:tav tm="100000">
                                          <p:val>
                                            <p:strVal val="#ppt_w"/>
                                          </p:val>
                                        </p:tav>
                                      </p:tavLst>
                                    </p:anim>
                                    <p:anim calcmode="lin" valueType="num">
                                      <p:cBhvr>
                                        <p:cTn id="86" dur="1000" fill="hold"/>
                                        <p:tgtEl>
                                          <p:spTgt spid="28"/>
                                        </p:tgtEl>
                                        <p:attrNameLst>
                                          <p:attrName>ppt_h</p:attrName>
                                        </p:attrNameLst>
                                      </p:cBhvr>
                                      <p:tavLst>
                                        <p:tav tm="0">
                                          <p:val>
                                            <p:strVal val="#ppt_h"/>
                                          </p:val>
                                        </p:tav>
                                        <p:tav tm="100000">
                                          <p:val>
                                            <p:strVal val="#ppt_h"/>
                                          </p:val>
                                        </p:tav>
                                      </p:tavLst>
                                    </p:anim>
                                    <p:animEffect transition="in" filter="fade">
                                      <p:cBhvr>
                                        <p:cTn id="87" dur="1000"/>
                                        <p:tgtEl>
                                          <p:spTgt spid="28"/>
                                        </p:tgtEl>
                                      </p:cBhvr>
                                    </p:animEffect>
                                  </p:childTnLst>
                                </p:cTn>
                              </p:par>
                            </p:childTnLst>
                          </p:cTn>
                        </p:par>
                        <p:par>
                          <p:cTn id="88" fill="hold">
                            <p:stCondLst>
                              <p:cond delay="1000"/>
                            </p:stCondLst>
                            <p:childTnLst>
                              <p:par>
                                <p:cTn id="89" presetID="2" presetClass="entr" presetSubtype="4"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2" grpId="0"/>
      <p:bldP spid="23" grpId="0"/>
      <p:bldP spid="24" grpId="0"/>
      <p:bldP spid="25" grpId="0"/>
      <p:bldP spid="26" grpId="0"/>
      <p:bldP spid="27" grpId="0"/>
      <p:bldP spid="28" grpId="0" animBg="1" autoUpdateAnimBg="0"/>
      <p:bldP spid="29" grpId="0"/>
      <p:bldP spid="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最优解的判别</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42</a:t>
            </a:fld>
            <a:endParaRPr lang="zh-CN" altLang="en-US"/>
          </a:p>
        </p:txBody>
      </p:sp>
      <p:sp>
        <p:nvSpPr>
          <p:cNvPr id="5" name="矩形 4"/>
          <p:cNvSpPr/>
          <p:nvPr/>
        </p:nvSpPr>
        <p:spPr>
          <a:xfrm>
            <a:off x="625130" y="2463738"/>
            <a:ext cx="7056783" cy="2215991"/>
          </a:xfrm>
          <a:prstGeom prst="rect">
            <a:avLst/>
          </a:prstGeom>
        </p:spPr>
        <p:txBody>
          <a:bodyPr wrap="square">
            <a:spAutoFit/>
          </a:bodyPr>
          <a:lstStyle/>
          <a:p>
            <a:pPr>
              <a:lnSpc>
                <a:spcPct val="150000"/>
              </a:lnSpc>
            </a:pPr>
            <a:r>
              <a:rPr lang="zh-CN" altLang="en-US" sz="2000" dirty="0" smtClean="0"/>
              <a:t>小结：位势法更简单</a:t>
            </a:r>
            <a:endParaRPr lang="en-US" altLang="zh-CN" sz="2000" dirty="0" smtClean="0"/>
          </a:p>
          <a:p>
            <a:pPr>
              <a:lnSpc>
                <a:spcPct val="150000"/>
              </a:lnSpc>
            </a:pPr>
            <a:r>
              <a:rPr lang="en-US" altLang="zh-CN" dirty="0"/>
              <a:t> </a:t>
            </a:r>
            <a:r>
              <a:rPr lang="en-US" altLang="zh-CN" dirty="0" smtClean="0"/>
              <a:t>           1. </a:t>
            </a:r>
            <a:r>
              <a:rPr lang="zh-CN" altLang="en-US" dirty="0" smtClean="0"/>
              <a:t>基变量</a:t>
            </a:r>
            <a:r>
              <a:rPr lang="zh-CN" altLang="en-US" dirty="0"/>
              <a:t>的检验</a:t>
            </a:r>
            <a:r>
              <a:rPr lang="zh-CN" altLang="en-US" dirty="0" smtClean="0"/>
              <a:t>数为</a:t>
            </a:r>
            <a:r>
              <a:rPr lang="en-US" altLang="zh-CN" dirty="0" smtClean="0"/>
              <a:t>0</a:t>
            </a:r>
            <a:r>
              <a:rPr lang="zh-CN" altLang="en-US" dirty="0" smtClean="0"/>
              <a:t>，求出 </a:t>
            </a:r>
            <a:r>
              <a:rPr lang="en-US" altLang="zh-CN" dirty="0" err="1" smtClean="0">
                <a:cs typeface="Times New Roman" panose="02020603050405020304" pitchFamily="18" charset="0"/>
              </a:rPr>
              <a:t>u</a:t>
            </a:r>
            <a:r>
              <a:rPr lang="en-US" altLang="zh-CN" baseline="-30000" dirty="0" err="1" smtClean="0">
                <a:cs typeface="Times New Roman" panose="02020603050405020304" pitchFamily="18" charset="0"/>
              </a:rPr>
              <a:t>i</a:t>
            </a:r>
            <a:r>
              <a:rPr lang="en-US" altLang="zh-CN" baseline="-30000" dirty="0" smtClean="0">
                <a:cs typeface="Times New Roman" panose="02020603050405020304" pitchFamily="18" charset="0"/>
              </a:rPr>
              <a:t> </a:t>
            </a:r>
            <a:r>
              <a:rPr lang="zh-CN" altLang="en-US" dirty="0" smtClean="0"/>
              <a:t>和 </a:t>
            </a:r>
            <a:r>
              <a:rPr lang="en-US" altLang="zh-CN" dirty="0" err="1" smtClean="0">
                <a:cs typeface="Times New Roman" panose="02020603050405020304" pitchFamily="18" charset="0"/>
              </a:rPr>
              <a:t>v</a:t>
            </a:r>
            <a:r>
              <a:rPr lang="en-US" altLang="zh-CN" baseline="-30000" dirty="0" err="1" smtClean="0">
                <a:cs typeface="Times New Roman" panose="02020603050405020304" pitchFamily="18" charset="0"/>
              </a:rPr>
              <a:t>j</a:t>
            </a:r>
            <a:r>
              <a:rPr lang="zh-CN" altLang="en-US" dirty="0"/>
              <a:t> </a:t>
            </a:r>
            <a:r>
              <a:rPr lang="zh-CN" altLang="en-US" dirty="0" smtClean="0"/>
              <a:t>（先令任一等于</a:t>
            </a:r>
            <a:r>
              <a:rPr lang="en-US" altLang="zh-CN" dirty="0" smtClean="0"/>
              <a:t>0</a:t>
            </a:r>
            <a:r>
              <a:rPr lang="zh-CN" altLang="en-US" dirty="0" smtClean="0"/>
              <a:t>）</a:t>
            </a:r>
            <a:endParaRPr lang="en-US" altLang="zh-CN" dirty="0" smtClean="0"/>
          </a:p>
          <a:p>
            <a:pPr>
              <a:lnSpc>
                <a:spcPct val="150000"/>
              </a:lnSpc>
            </a:pPr>
            <a:r>
              <a:rPr lang="en-US" altLang="zh-CN" dirty="0"/>
              <a:t> </a:t>
            </a:r>
            <a:r>
              <a:rPr lang="en-US" altLang="zh-CN" dirty="0" smtClean="0"/>
              <a:t>           2.                                          </a:t>
            </a:r>
            <a:r>
              <a:rPr lang="zh-CN" altLang="en-US" dirty="0" smtClean="0"/>
              <a:t>，求出非基变量的检验数</a:t>
            </a:r>
            <a:endParaRPr lang="en-US" altLang="zh-CN" dirty="0" smtClean="0"/>
          </a:p>
          <a:p>
            <a:pPr>
              <a:lnSpc>
                <a:spcPct val="150000"/>
              </a:lnSpc>
            </a:pPr>
            <a:r>
              <a:rPr lang="en-US" altLang="zh-CN" dirty="0" smtClean="0"/>
              <a:t> </a:t>
            </a:r>
            <a:r>
              <a:rPr lang="en-US" altLang="zh-CN" dirty="0"/>
              <a:t> </a:t>
            </a:r>
            <a:r>
              <a:rPr lang="en-US" altLang="zh-CN" dirty="0" smtClean="0"/>
              <a:t>          3. </a:t>
            </a:r>
            <a:r>
              <a:rPr lang="zh-CN" altLang="en-US" dirty="0" smtClean="0"/>
              <a:t>检验数存在负数，不是最优解</a:t>
            </a:r>
            <a:endParaRPr lang="en-US" altLang="zh-CN" dirty="0" smtClean="0"/>
          </a:p>
          <a:p>
            <a:pPr>
              <a:lnSpc>
                <a:spcPct val="150000"/>
              </a:lnSpc>
            </a:pPr>
            <a:r>
              <a:rPr lang="en-US" altLang="zh-CN" dirty="0"/>
              <a:t> </a:t>
            </a:r>
            <a:r>
              <a:rPr lang="en-US" altLang="zh-CN" dirty="0" smtClean="0"/>
              <a:t>                                </a:t>
            </a:r>
            <a:r>
              <a:rPr lang="zh-CN" altLang="en-US" dirty="0" smtClean="0"/>
              <a:t>换基，找新的基可行解</a:t>
            </a:r>
            <a:endParaRPr lang="zh-CN" altLang="en-US" dirty="0"/>
          </a:p>
        </p:txBody>
      </p:sp>
      <p:sp>
        <p:nvSpPr>
          <p:cNvPr id="6" name="任意多边形 5"/>
          <p:cNvSpPr/>
          <p:nvPr/>
        </p:nvSpPr>
        <p:spPr>
          <a:xfrm>
            <a:off x="672604" y="1368351"/>
            <a:ext cx="2649462"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smtClean="0">
                <a:solidFill>
                  <a:schemeClr val="bg1"/>
                </a:solidFill>
                <a:latin typeface="微软雅黑" pitchFamily="34" charset="-122"/>
                <a:ea typeface="微软雅黑" pitchFamily="34" charset="-122"/>
              </a:rPr>
              <a:t>闭回路法</a:t>
            </a:r>
            <a:endParaRPr lang="zh-CN" altLang="en-US" sz="2000" dirty="0">
              <a:solidFill>
                <a:schemeClr val="bg1"/>
              </a:solidFill>
              <a:latin typeface="微软雅黑" pitchFamily="34" charset="-122"/>
              <a:ea typeface="微软雅黑" pitchFamily="34" charset="-122"/>
            </a:endParaRPr>
          </a:p>
        </p:txBody>
      </p:sp>
      <p:sp>
        <p:nvSpPr>
          <p:cNvPr id="7" name="任意多边形 6"/>
          <p:cNvSpPr/>
          <p:nvPr/>
        </p:nvSpPr>
        <p:spPr>
          <a:xfrm>
            <a:off x="3928375" y="1368351"/>
            <a:ext cx="2649462"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smtClean="0">
                <a:solidFill>
                  <a:schemeClr val="bg1"/>
                </a:solidFill>
                <a:latin typeface="微软雅黑" pitchFamily="34" charset="-122"/>
                <a:ea typeface="微软雅黑" pitchFamily="34" charset="-122"/>
              </a:rPr>
              <a:t>位势法</a:t>
            </a:r>
            <a:endParaRPr lang="zh-CN" altLang="en-US" sz="2000" dirty="0">
              <a:solidFill>
                <a:schemeClr val="bg1"/>
              </a:solidFill>
              <a:latin typeface="微软雅黑" pitchFamily="34" charset="-122"/>
              <a:ea typeface="微软雅黑" pitchFamily="34" charset="-122"/>
            </a:endParaRPr>
          </a:p>
        </p:txBody>
      </p:sp>
      <p:pic>
        <p:nvPicPr>
          <p:cNvPr id="10" name="图片 9"/>
          <p:cNvPicPr>
            <a:picLocks noChangeAspect="1"/>
          </p:cNvPicPr>
          <p:nvPr/>
        </p:nvPicPr>
        <p:blipFill rotWithShape="1">
          <a:blip r:embed="rId2" cstate="print"/>
          <a:srcRect r="35804"/>
          <a:stretch/>
        </p:blipFill>
        <p:spPr>
          <a:xfrm>
            <a:off x="1648991" y="3390111"/>
            <a:ext cx="2279384" cy="446516"/>
          </a:xfrm>
          <a:prstGeom prst="rect">
            <a:avLst/>
          </a:prstGeom>
        </p:spPr>
      </p:pic>
      <p:sp>
        <p:nvSpPr>
          <p:cNvPr id="11" name="右箭头 10"/>
          <p:cNvSpPr/>
          <p:nvPr/>
        </p:nvSpPr>
        <p:spPr>
          <a:xfrm>
            <a:off x="1643625" y="4220069"/>
            <a:ext cx="864096" cy="43204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76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wipe(left)">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闭回路调整法</a:t>
            </a:r>
            <a:r>
              <a:rPr lang="en-US" altLang="zh-CN" dirty="0" smtClean="0"/>
              <a:t>——</a:t>
            </a:r>
            <a:r>
              <a:rPr lang="zh-CN" altLang="en-US" dirty="0" smtClean="0"/>
              <a:t>换基</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43</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95723093"/>
              </p:ext>
            </p:extLst>
          </p:nvPr>
        </p:nvGraphicFramePr>
        <p:xfrm>
          <a:off x="244798" y="820117"/>
          <a:ext cx="4527017" cy="2968675"/>
        </p:xfrm>
        <a:graphic>
          <a:graphicData uri="http://schemas.openxmlformats.org/drawingml/2006/table">
            <a:tbl>
              <a:tblPr firstRow="1" bandRow="1">
                <a:tableStyleId>{5940675A-B579-460E-94D1-54222C63F5DA}</a:tableStyleId>
              </a:tblPr>
              <a:tblGrid>
                <a:gridCol w="931862"/>
                <a:gridCol w="719031"/>
                <a:gridCol w="719031"/>
                <a:gridCol w="719031"/>
                <a:gridCol w="719031"/>
                <a:gridCol w="719031"/>
              </a:tblGrid>
              <a:tr h="470410">
                <a:tc gridSpan="6">
                  <a:txBody>
                    <a:bodyPr/>
                    <a:lstStyle/>
                    <a:p>
                      <a:pPr algn="ctr"/>
                      <a:r>
                        <a:rPr lang="zh-CN" altLang="en-US" sz="1800" dirty="0" smtClean="0"/>
                        <a:t>表</a:t>
                      </a:r>
                      <a:r>
                        <a:rPr lang="en-US" altLang="zh-CN" sz="1800" dirty="0" smtClean="0"/>
                        <a:t>1−2 </a:t>
                      </a:r>
                      <a:r>
                        <a:rPr lang="zh-CN" altLang="en-US" sz="1800" dirty="0" smtClean="0">
                          <a:solidFill>
                            <a:schemeClr val="tx1"/>
                          </a:solidFill>
                        </a:rPr>
                        <a:t>产销平衡表（最小元素法）</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16625">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041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4</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47041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1</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7041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6</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0410">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5" name="组合 4"/>
          <p:cNvGrpSpPr/>
          <p:nvPr/>
        </p:nvGrpSpPr>
        <p:grpSpPr>
          <a:xfrm>
            <a:off x="244799" y="1298639"/>
            <a:ext cx="1083000" cy="700189"/>
            <a:chOff x="456985" y="3133137"/>
            <a:chExt cx="1258716" cy="618636"/>
          </a:xfrm>
        </p:grpSpPr>
        <p:cxnSp>
          <p:nvCxnSpPr>
            <p:cNvPr id="6" name="直接连接符 5"/>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878789" y="3133137"/>
              <a:ext cx="836912" cy="326315"/>
            </a:xfrm>
            <a:prstGeom prst="rect">
              <a:avLst/>
            </a:prstGeom>
            <a:noFill/>
          </p:spPr>
          <p:txBody>
            <a:bodyPr wrap="square" rtlCol="0">
              <a:spAutoFit/>
            </a:bodyPr>
            <a:lstStyle/>
            <a:p>
              <a:r>
                <a:rPr lang="zh-CN" altLang="en-US" dirty="0"/>
                <a:t>销地</a:t>
              </a:r>
            </a:p>
          </p:txBody>
        </p:sp>
        <p:sp>
          <p:nvSpPr>
            <p:cNvPr id="8" name="文本框 7"/>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10" name="矩形 9"/>
          <p:cNvSpPr/>
          <p:nvPr/>
        </p:nvSpPr>
        <p:spPr>
          <a:xfrm>
            <a:off x="4890609" y="1246928"/>
            <a:ext cx="2651319" cy="2513509"/>
          </a:xfrm>
          <a:prstGeom prst="rect">
            <a:avLst/>
          </a:prstGeom>
        </p:spPr>
        <p:txBody>
          <a:bodyPr wrap="square">
            <a:spAutoFit/>
          </a:bodyPr>
          <a:lstStyle/>
          <a:p>
            <a:pPr algn="just">
              <a:spcBef>
                <a:spcPts val="840"/>
              </a:spcBef>
            </a:pPr>
            <a:r>
              <a:rPr lang="zh-CN" altLang="en-US" dirty="0">
                <a:latin typeface="微软雅黑" panose="020B0503020204020204" pitchFamily="34" charset="-122"/>
                <a:ea typeface="微软雅黑" panose="020B0503020204020204" pitchFamily="34" charset="-122"/>
              </a:rPr>
              <a:t>以负检验数对应的空格为调入格（非基变量→基变量），出现两个或两个以上的负检验数时</a:t>
            </a:r>
            <a:r>
              <a:rPr lang="zh-CN" altLang="en-US" dirty="0" smtClean="0">
                <a:latin typeface="微软雅黑" panose="020B0503020204020204" pitchFamily="34" charset="-122"/>
                <a:ea typeface="微软雅黑" panose="020B0503020204020204" pitchFamily="34" charset="-122"/>
              </a:rPr>
              <a:t>，选</a:t>
            </a:r>
            <a:r>
              <a:rPr lang="zh-CN" altLang="en-US" dirty="0">
                <a:latin typeface="微软雅黑" panose="020B0503020204020204" pitchFamily="34" charset="-122"/>
                <a:ea typeface="微软雅黑" panose="020B0503020204020204" pitchFamily="34" charset="-122"/>
              </a:rPr>
              <a:t>其中</a:t>
            </a:r>
            <a:r>
              <a:rPr lang="zh-CN" altLang="en-US" dirty="0">
                <a:solidFill>
                  <a:schemeClr val="accent2"/>
                </a:solidFill>
                <a:latin typeface="微软雅黑" panose="020B0503020204020204" pitchFamily="34" charset="-122"/>
                <a:ea typeface="微软雅黑" panose="020B0503020204020204" pitchFamily="34" charset="-122"/>
              </a:rPr>
              <a:t>最小</a:t>
            </a:r>
            <a:r>
              <a:rPr lang="zh-CN" altLang="en-US" dirty="0">
                <a:latin typeface="微软雅黑" panose="020B0503020204020204" pitchFamily="34" charset="-122"/>
                <a:ea typeface="微软雅黑" panose="020B0503020204020204" pitchFamily="34" charset="-122"/>
              </a:rPr>
              <a:t>的负检验</a:t>
            </a:r>
            <a:r>
              <a:rPr lang="zh-CN" altLang="en-US" dirty="0" smtClean="0">
                <a:latin typeface="微软雅黑" panose="020B0503020204020204" pitchFamily="34" charset="-122"/>
                <a:ea typeface="微软雅黑" panose="020B0503020204020204" pitchFamily="34" charset="-122"/>
              </a:rPr>
              <a:t>数</a:t>
            </a:r>
            <a:endParaRPr lang="en-US" altLang="zh-CN" dirty="0" smtClean="0">
              <a:latin typeface="微软雅黑" panose="020B0503020204020204" pitchFamily="34" charset="-122"/>
              <a:ea typeface="微软雅黑" panose="020B0503020204020204" pitchFamily="34" charset="-122"/>
            </a:endParaRPr>
          </a:p>
          <a:p>
            <a:pPr algn="just">
              <a:spcBef>
                <a:spcPts val="840"/>
              </a:spcBef>
            </a:pPr>
            <a:r>
              <a:rPr lang="zh-CN" altLang="en-US" dirty="0">
                <a:latin typeface="微软雅黑" panose="020B0503020204020204" pitchFamily="34" charset="-122"/>
                <a:ea typeface="微软雅黑" panose="020B0503020204020204" pitchFamily="34" charset="-122"/>
              </a:rPr>
              <a:t>以</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为</a:t>
            </a:r>
            <a:r>
              <a:rPr lang="zh-CN" altLang="en-US" dirty="0">
                <a:solidFill>
                  <a:srgbClr val="FF0000"/>
                </a:solidFill>
                <a:latin typeface="微软雅黑" panose="020B0503020204020204" pitchFamily="34" charset="-122"/>
                <a:ea typeface="微软雅黑" panose="020B0503020204020204" pitchFamily="34" charset="-122"/>
              </a:rPr>
              <a:t>调入</a:t>
            </a:r>
            <a:r>
              <a:rPr lang="zh-CN" altLang="en-US" dirty="0" smtClean="0">
                <a:solidFill>
                  <a:srgbClr val="FF0000"/>
                </a:solidFill>
                <a:latin typeface="微软雅黑" panose="020B0503020204020204" pitchFamily="34" charset="-122"/>
                <a:ea typeface="微软雅黑" panose="020B0503020204020204" pitchFamily="34" charset="-122"/>
              </a:rPr>
              <a:t>格</a:t>
            </a:r>
            <a:r>
              <a:rPr lang="zh-CN" altLang="en-US" dirty="0" smtClean="0">
                <a:latin typeface="微软雅黑" panose="020B0503020204020204" pitchFamily="34" charset="-122"/>
                <a:ea typeface="微软雅黑" panose="020B0503020204020204" pitchFamily="34" charset="-122"/>
              </a:rPr>
              <a:t>，以此为</a:t>
            </a:r>
            <a:r>
              <a:rPr lang="zh-CN" altLang="en-US" dirty="0">
                <a:latin typeface="微软雅黑" panose="020B0503020204020204" pitchFamily="34" charset="-122"/>
                <a:ea typeface="微软雅黑" panose="020B0503020204020204" pitchFamily="34" charset="-122"/>
              </a:rPr>
              <a:t>出发点，</a:t>
            </a:r>
            <a:r>
              <a:rPr lang="zh-CN" altLang="en-US" dirty="0" smtClean="0">
                <a:latin typeface="微软雅黑" panose="020B0503020204020204" pitchFamily="34" charset="-122"/>
                <a:ea typeface="微软雅黑" panose="020B0503020204020204" pitchFamily="34" charset="-122"/>
              </a:rPr>
              <a:t>作闭</a:t>
            </a:r>
            <a:r>
              <a:rPr lang="zh-CN" altLang="en-US" dirty="0">
                <a:latin typeface="微软雅黑" panose="020B0503020204020204" pitchFamily="34" charset="-122"/>
                <a:ea typeface="微软雅黑" panose="020B0503020204020204" pitchFamily="34" charset="-122"/>
              </a:rPr>
              <a:t>回路</a:t>
            </a:r>
            <a:endParaRPr lang="en-US" altLang="zh-CN" dirty="0" smtClean="0">
              <a:latin typeface="微软雅黑" panose="020B0503020204020204" pitchFamily="34" charset="-122"/>
              <a:ea typeface="微软雅黑" panose="020B0503020204020204" pitchFamily="34" charset="-122"/>
            </a:endParaRPr>
          </a:p>
          <a:p>
            <a:pPr algn="just">
              <a:spcBef>
                <a:spcPts val="840"/>
              </a:spcBef>
            </a:pPr>
            <a:endParaRPr lang="en-US" altLang="zh-CN" dirty="0">
              <a:latin typeface="微软雅黑" panose="020B0503020204020204" pitchFamily="34" charset="-122"/>
              <a:ea typeface="微软雅黑" panose="020B0503020204020204" pitchFamily="34" charset="-122"/>
            </a:endParaRPr>
          </a:p>
        </p:txBody>
      </p:sp>
      <p:sp>
        <p:nvSpPr>
          <p:cNvPr id="11" name="矩形 10"/>
          <p:cNvSpPr/>
          <p:nvPr/>
        </p:nvSpPr>
        <p:spPr>
          <a:xfrm>
            <a:off x="2760836" y="1998829"/>
            <a:ext cx="853523" cy="744428"/>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846708" y="2120831"/>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13" name="文本框 12"/>
          <p:cNvSpPr txBox="1"/>
          <p:nvPr/>
        </p:nvSpPr>
        <p:spPr>
          <a:xfrm>
            <a:off x="3552924" y="2664495"/>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14" name="文本框 13"/>
          <p:cNvSpPr txBox="1"/>
          <p:nvPr/>
        </p:nvSpPr>
        <p:spPr>
          <a:xfrm>
            <a:off x="3565901" y="2134351"/>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15" name="文本框 14"/>
          <p:cNvSpPr txBox="1"/>
          <p:nvPr/>
        </p:nvSpPr>
        <p:spPr>
          <a:xfrm>
            <a:off x="2846708" y="2664495"/>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16" name="椭圆 15"/>
          <p:cNvSpPr/>
          <p:nvPr/>
        </p:nvSpPr>
        <p:spPr>
          <a:xfrm>
            <a:off x="3526970" y="2650987"/>
            <a:ext cx="169970" cy="1575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80729" y="4052475"/>
            <a:ext cx="6872595" cy="1200329"/>
          </a:xfrm>
          <a:prstGeom prst="rect">
            <a:avLst/>
          </a:prstGeom>
        </p:spPr>
        <p:txBody>
          <a:bodyPr wrap="square">
            <a:spAutoFit/>
          </a:bodyPr>
          <a:lstStyle/>
          <a:p>
            <a:r>
              <a:rPr lang="zh-CN" altLang="en-US" dirty="0" smtClean="0">
                <a:ea typeface="微软雅黑" panose="020B0503020204020204" pitchFamily="34" charset="-122"/>
              </a:rPr>
              <a:t>调</a:t>
            </a:r>
            <a:r>
              <a:rPr lang="zh-CN" altLang="en-US" dirty="0">
                <a:ea typeface="微软雅黑" panose="020B0503020204020204" pitchFamily="34" charset="-122"/>
              </a:rPr>
              <a:t>入</a:t>
            </a:r>
            <a:r>
              <a:rPr lang="zh-CN" altLang="en-US" dirty="0" smtClean="0">
                <a:ea typeface="微软雅黑" panose="020B0503020204020204" pitchFamily="34" charset="-122"/>
              </a:rPr>
              <a:t>量 </a:t>
            </a:r>
            <a:r>
              <a:rPr lang="en-US" altLang="zh-CN" i="1" dirty="0" smtClean="0">
                <a:ea typeface="微软雅黑" panose="020B0503020204020204" pitchFamily="34" charset="-122"/>
              </a:rPr>
              <a:t>θ</a:t>
            </a:r>
            <a:r>
              <a:rPr lang="en-US" altLang="zh-CN" dirty="0" smtClean="0">
                <a:ea typeface="微软雅黑" panose="020B0503020204020204" pitchFamily="34" charset="-122"/>
              </a:rPr>
              <a:t> </a:t>
            </a:r>
            <a:r>
              <a:rPr lang="zh-CN" altLang="en-US" dirty="0" smtClean="0">
                <a:ea typeface="微软雅黑" panose="020B0503020204020204" pitchFamily="34" charset="-122"/>
              </a:rPr>
              <a:t>是</a:t>
            </a:r>
            <a:r>
              <a:rPr lang="zh-CN" altLang="en-US" dirty="0">
                <a:ea typeface="微软雅黑" panose="020B0503020204020204" pitchFamily="34" charset="-122"/>
              </a:rPr>
              <a:t>选择闭回路上</a:t>
            </a:r>
            <a:r>
              <a:rPr lang="zh-CN" altLang="en-US" dirty="0" smtClean="0">
                <a:ea typeface="微软雅黑" panose="020B0503020204020204" pitchFamily="34" charset="-122"/>
              </a:rPr>
              <a:t>具有 </a:t>
            </a:r>
            <a:r>
              <a:rPr lang="en-US" altLang="zh-CN" dirty="0" smtClean="0">
                <a:ea typeface="微软雅黑" panose="020B0503020204020204" pitchFamily="34" charset="-122"/>
              </a:rPr>
              <a:t>(−1) </a:t>
            </a:r>
            <a:r>
              <a:rPr lang="zh-CN" altLang="en-US" dirty="0" smtClean="0">
                <a:ea typeface="微软雅黑" panose="020B0503020204020204" pitchFamily="34" charset="-122"/>
              </a:rPr>
              <a:t>的</a:t>
            </a:r>
            <a:r>
              <a:rPr lang="zh-CN" altLang="en-US" dirty="0">
                <a:ea typeface="微软雅黑" panose="020B0503020204020204" pitchFamily="34" charset="-122"/>
              </a:rPr>
              <a:t>数字格中的最小</a:t>
            </a:r>
            <a:r>
              <a:rPr lang="zh-CN" altLang="en-US" dirty="0" smtClean="0">
                <a:ea typeface="微软雅黑" panose="020B0503020204020204" pitchFamily="34" charset="-122"/>
              </a:rPr>
              <a:t>者</a:t>
            </a:r>
            <a:r>
              <a:rPr lang="zh-CN" altLang="en-US" dirty="0">
                <a:ea typeface="微软雅黑" panose="020B0503020204020204" pitchFamily="34" charset="-122"/>
              </a:rPr>
              <a:t>（原理同单纯形法</a:t>
            </a:r>
            <a:r>
              <a:rPr lang="zh-CN" altLang="en-US" dirty="0" smtClean="0">
                <a:ea typeface="微软雅黑" panose="020B0503020204020204" pitchFamily="34" charset="-122"/>
              </a:rPr>
              <a:t>）</a:t>
            </a:r>
            <a:endParaRPr lang="en-US" altLang="zh-CN" dirty="0" smtClean="0">
              <a:ea typeface="微软雅黑" panose="020B0503020204020204" pitchFamily="34" charset="-122"/>
            </a:endParaRPr>
          </a:p>
          <a:p>
            <a:r>
              <a:rPr lang="en-US" altLang="zh-CN" i="1" dirty="0" smtClean="0">
                <a:solidFill>
                  <a:schemeClr val="accent2"/>
                </a:solidFill>
                <a:ea typeface="微软雅黑" panose="020B0503020204020204" pitchFamily="34" charset="-122"/>
              </a:rPr>
              <a:t>θ</a:t>
            </a:r>
            <a:r>
              <a:rPr lang="en-US" altLang="zh-CN" dirty="0" smtClean="0">
                <a:solidFill>
                  <a:schemeClr val="accent2"/>
                </a:solidFill>
                <a:ea typeface="微软雅黑" panose="020B0503020204020204" pitchFamily="34" charset="-122"/>
              </a:rPr>
              <a:t> = min(1,3) = 1</a:t>
            </a:r>
            <a:r>
              <a:rPr lang="zh-CN" altLang="en-US" dirty="0" smtClean="0">
                <a:ea typeface="微软雅黑" panose="020B0503020204020204" pitchFamily="34" charset="-122"/>
              </a:rPr>
              <a:t>，然后</a:t>
            </a:r>
            <a:r>
              <a:rPr lang="zh-CN" altLang="en-US" dirty="0">
                <a:ea typeface="微软雅黑" panose="020B0503020204020204" pitchFamily="34" charset="-122"/>
              </a:rPr>
              <a:t>按闭回路上的</a:t>
            </a:r>
            <a:r>
              <a:rPr lang="zh-CN" altLang="en-US" dirty="0" smtClean="0">
                <a:ea typeface="微软雅黑" panose="020B0503020204020204" pitchFamily="34" charset="-122"/>
              </a:rPr>
              <a:t>正、负号</a:t>
            </a:r>
            <a:r>
              <a:rPr lang="zh-CN" altLang="en-US" dirty="0">
                <a:ea typeface="微软雅黑" panose="020B0503020204020204" pitchFamily="34" charset="-122"/>
              </a:rPr>
              <a:t>，</a:t>
            </a:r>
            <a:r>
              <a:rPr lang="zh-CN" altLang="en-US" dirty="0" smtClean="0">
                <a:ea typeface="微软雅黑" panose="020B0503020204020204" pitchFamily="34" charset="-122"/>
              </a:rPr>
              <a:t>加上、减去 </a:t>
            </a:r>
            <a:r>
              <a:rPr lang="en-US" altLang="zh-CN" i="1" dirty="0" smtClean="0">
                <a:ea typeface="微软雅黑" panose="020B0503020204020204" pitchFamily="34" charset="-122"/>
              </a:rPr>
              <a:t>θ</a:t>
            </a:r>
            <a:r>
              <a:rPr lang="en-US" altLang="zh-CN" dirty="0" smtClean="0">
                <a:ea typeface="微软雅黑" panose="020B0503020204020204" pitchFamily="34" charset="-122"/>
              </a:rPr>
              <a:t> </a:t>
            </a:r>
          </a:p>
          <a:p>
            <a:r>
              <a:rPr lang="en-US" altLang="zh-CN" dirty="0">
                <a:ea typeface="微软雅黑" panose="020B0503020204020204" pitchFamily="34" charset="-122"/>
              </a:rPr>
              <a:t> </a:t>
            </a:r>
            <a:r>
              <a:rPr lang="en-US" altLang="zh-CN" dirty="0" smtClean="0">
                <a:ea typeface="微软雅黑" panose="020B0503020204020204" pitchFamily="34" charset="-122"/>
              </a:rPr>
              <a:t>                             </a:t>
            </a:r>
            <a:r>
              <a:rPr lang="zh-CN" altLang="en-US" dirty="0" smtClean="0">
                <a:ea typeface="微软雅黑" panose="020B0503020204020204" pitchFamily="34" charset="-122"/>
              </a:rPr>
              <a:t>得到新的调运方案</a:t>
            </a:r>
            <a:endParaRPr lang="zh-CN" altLang="en-US" dirty="0"/>
          </a:p>
        </p:txBody>
      </p:sp>
      <p:sp>
        <p:nvSpPr>
          <p:cNvPr id="18" name="文本框 17"/>
          <p:cNvSpPr txBox="1"/>
          <p:nvPr/>
        </p:nvSpPr>
        <p:spPr>
          <a:xfrm>
            <a:off x="2759744" y="2026835"/>
            <a:ext cx="460510" cy="341632"/>
          </a:xfrm>
          <a:prstGeom prst="rect">
            <a:avLst/>
          </a:prstGeom>
          <a:solidFill>
            <a:schemeClr val="bg1">
              <a:lumMod val="95000"/>
            </a:schemeClr>
          </a:solidFill>
        </p:spPr>
        <p:txBody>
          <a:bodyPr wrap="square" rtlCol="0">
            <a:spAutoFit/>
          </a:bodyPr>
          <a:lstStyle/>
          <a:p>
            <a:pPr algn="ctr">
              <a:lnSpc>
                <a:spcPct val="90000"/>
              </a:lnSpc>
            </a:pPr>
            <a:r>
              <a:rPr lang="en-US" altLang="zh-CN" dirty="0" smtClean="0">
                <a:solidFill>
                  <a:srgbClr val="FF0000"/>
                </a:solidFill>
              </a:rPr>
              <a:t>5</a:t>
            </a:r>
            <a:endParaRPr lang="zh-CN" altLang="en-US" dirty="0" smtClean="0">
              <a:solidFill>
                <a:srgbClr val="FF0000"/>
              </a:solidFill>
            </a:endParaRPr>
          </a:p>
        </p:txBody>
      </p:sp>
      <p:sp>
        <p:nvSpPr>
          <p:cNvPr id="19" name="文本框 18"/>
          <p:cNvSpPr txBox="1"/>
          <p:nvPr/>
        </p:nvSpPr>
        <p:spPr>
          <a:xfrm>
            <a:off x="3452454" y="2026835"/>
            <a:ext cx="460510" cy="341632"/>
          </a:xfrm>
          <a:prstGeom prst="rect">
            <a:avLst/>
          </a:prstGeom>
          <a:solidFill>
            <a:schemeClr val="bg1">
              <a:lumMod val="95000"/>
            </a:schemeClr>
          </a:solidFill>
        </p:spPr>
        <p:txBody>
          <a:bodyPr wrap="square" rtlCol="0">
            <a:spAutoFit/>
          </a:bodyPr>
          <a:lstStyle/>
          <a:p>
            <a:pPr algn="ctr">
              <a:lnSpc>
                <a:spcPct val="90000"/>
              </a:lnSpc>
            </a:pPr>
            <a:r>
              <a:rPr lang="en-US" altLang="zh-CN" dirty="0" smtClean="0">
                <a:solidFill>
                  <a:srgbClr val="FF0000"/>
                </a:solidFill>
              </a:rPr>
              <a:t>2</a:t>
            </a:r>
            <a:endParaRPr lang="zh-CN" altLang="en-US" dirty="0" smtClean="0">
              <a:solidFill>
                <a:srgbClr val="FF0000"/>
              </a:solidFill>
            </a:endParaRPr>
          </a:p>
        </p:txBody>
      </p:sp>
      <p:sp>
        <p:nvSpPr>
          <p:cNvPr id="20" name="文本框 19"/>
          <p:cNvSpPr txBox="1"/>
          <p:nvPr/>
        </p:nvSpPr>
        <p:spPr>
          <a:xfrm>
            <a:off x="2759744" y="2423904"/>
            <a:ext cx="460510" cy="341632"/>
          </a:xfrm>
          <a:prstGeom prst="rect">
            <a:avLst/>
          </a:prstGeom>
          <a:solidFill>
            <a:schemeClr val="bg1">
              <a:lumMod val="95000"/>
            </a:schemeClr>
          </a:solidFill>
        </p:spPr>
        <p:txBody>
          <a:bodyPr wrap="square" rtlCol="0">
            <a:spAutoFit/>
          </a:bodyPr>
          <a:lstStyle/>
          <a:p>
            <a:pPr algn="ctr">
              <a:lnSpc>
                <a:spcPct val="90000"/>
              </a:lnSpc>
            </a:pPr>
            <a:endParaRPr lang="zh-CN" altLang="en-US" dirty="0" smtClean="0">
              <a:solidFill>
                <a:srgbClr val="FF0000"/>
              </a:solidFill>
            </a:endParaRPr>
          </a:p>
        </p:txBody>
      </p:sp>
      <p:sp>
        <p:nvSpPr>
          <p:cNvPr id="21" name="文本框 20"/>
          <p:cNvSpPr txBox="1"/>
          <p:nvPr/>
        </p:nvSpPr>
        <p:spPr>
          <a:xfrm>
            <a:off x="3448867" y="2411540"/>
            <a:ext cx="460510" cy="341632"/>
          </a:xfrm>
          <a:prstGeom prst="rect">
            <a:avLst/>
          </a:prstGeom>
          <a:solidFill>
            <a:schemeClr val="bg1">
              <a:lumMod val="95000"/>
            </a:schemeClr>
          </a:solidFill>
        </p:spPr>
        <p:txBody>
          <a:bodyPr wrap="square" rtlCol="0">
            <a:spAutoFit/>
          </a:bodyPr>
          <a:lstStyle/>
          <a:p>
            <a:pPr algn="ctr">
              <a:lnSpc>
                <a:spcPct val="90000"/>
              </a:lnSpc>
            </a:pPr>
            <a:r>
              <a:rPr lang="en-US" altLang="zh-CN" dirty="0" smtClean="0">
                <a:solidFill>
                  <a:srgbClr val="FF0000"/>
                </a:solidFill>
              </a:rPr>
              <a:t>1</a:t>
            </a:r>
            <a:endParaRPr lang="zh-CN" altLang="en-US" dirty="0" smtClean="0">
              <a:solidFill>
                <a:srgbClr val="FF0000"/>
              </a:solidFill>
            </a:endParaRPr>
          </a:p>
        </p:txBody>
      </p:sp>
    </p:spTree>
    <p:extLst>
      <p:ext uri="{BB962C8B-B14F-4D97-AF65-F5344CB8AC3E}">
        <p14:creationId xmlns:p14="http://schemas.microsoft.com/office/powerpoint/2010/main" val="133124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6"/>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1"/>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3"/>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4"/>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fill="hold"/>
                                        <p:tgtEl>
                                          <p:spTgt spid="19"/>
                                        </p:tgtEl>
                                        <p:attrNameLst>
                                          <p:attrName>ppt_x</p:attrName>
                                        </p:attrNameLst>
                                      </p:cBhvr>
                                      <p:tavLst>
                                        <p:tav tm="0">
                                          <p:val>
                                            <p:strVal val="#ppt_x"/>
                                          </p:val>
                                        </p:tav>
                                        <p:tav tm="100000">
                                          <p:val>
                                            <p:strVal val="#ppt_x"/>
                                          </p:val>
                                        </p:tav>
                                      </p:tavLst>
                                    </p:anim>
                                    <p:anim calcmode="lin" valueType="num">
                                      <p:cBhvr additive="base">
                                        <p:cTn id="61" dur="500" fill="hold"/>
                                        <p:tgtEl>
                                          <p:spTgt spid="19"/>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fill="hold"/>
                                        <p:tgtEl>
                                          <p:spTgt spid="20"/>
                                        </p:tgtEl>
                                        <p:attrNameLst>
                                          <p:attrName>ppt_x</p:attrName>
                                        </p:attrNameLst>
                                      </p:cBhvr>
                                      <p:tavLst>
                                        <p:tav tm="0">
                                          <p:val>
                                            <p:strVal val="#ppt_x"/>
                                          </p:val>
                                        </p:tav>
                                        <p:tav tm="100000">
                                          <p:val>
                                            <p:strVal val="#ppt_x"/>
                                          </p:val>
                                        </p:tav>
                                      </p:tavLst>
                                    </p:anim>
                                    <p:anim calcmode="lin" valueType="num">
                                      <p:cBhvr additive="base">
                                        <p:cTn id="65" dur="500" fill="hold"/>
                                        <p:tgtEl>
                                          <p:spTgt spid="20"/>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ppt_x"/>
                                          </p:val>
                                        </p:tav>
                                        <p:tav tm="100000">
                                          <p:val>
                                            <p:strVal val="#ppt_x"/>
                                          </p:val>
                                        </p:tav>
                                      </p:tavLst>
                                    </p:anim>
                                    <p:anim calcmode="lin" valueType="num">
                                      <p:cBhvr additive="base">
                                        <p:cTn id="6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p:bldP spid="12" grpId="1"/>
      <p:bldP spid="13" grpId="0"/>
      <p:bldP spid="13" grpId="1"/>
      <p:bldP spid="14" grpId="0"/>
      <p:bldP spid="14" grpId="1"/>
      <p:bldP spid="15" grpId="0"/>
      <p:bldP spid="15" grpId="1"/>
      <p:bldP spid="16" grpId="0" animBg="1"/>
      <p:bldP spid="16" grpId="1" animBg="1"/>
      <p:bldP spid="17" grpId="0" uiExpand="1" build="p"/>
      <p:bldP spid="18" grpId="0" animBg="1"/>
      <p:bldP spid="19" grpId="0" animBg="1"/>
      <p:bldP spid="20" grpId="0" animBg="1"/>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重复 </a:t>
            </a:r>
            <a:r>
              <a:rPr lang="en-US" altLang="zh-CN" dirty="0" smtClean="0"/>
              <a:t>2.</a:t>
            </a:r>
            <a:r>
              <a:rPr lang="zh-CN" altLang="en-US" dirty="0"/>
              <a:t>判别</a:t>
            </a:r>
            <a:r>
              <a:rPr lang="zh-CN" altLang="en-US" dirty="0" smtClean="0"/>
              <a:t>最优解</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44</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356305404"/>
              </p:ext>
            </p:extLst>
          </p:nvPr>
        </p:nvGraphicFramePr>
        <p:xfrm>
          <a:off x="1320676" y="936303"/>
          <a:ext cx="4718484" cy="3477052"/>
        </p:xfrm>
        <a:graphic>
          <a:graphicData uri="http://schemas.openxmlformats.org/drawingml/2006/table">
            <a:tbl>
              <a:tblPr firstRow="1" bandRow="1">
                <a:tableStyleId>{5940675A-B579-460E-94D1-54222C63F5DA}</a:tableStyleId>
              </a:tblPr>
              <a:tblGrid>
                <a:gridCol w="686036"/>
                <a:gridCol w="414046"/>
                <a:gridCol w="414046"/>
                <a:gridCol w="414046"/>
                <a:gridCol w="414046"/>
                <a:gridCol w="414046"/>
                <a:gridCol w="414046"/>
                <a:gridCol w="414046"/>
                <a:gridCol w="414046"/>
                <a:gridCol w="720080"/>
              </a:tblGrid>
              <a:tr h="236692">
                <a:tc gridSpan="10">
                  <a:txBody>
                    <a:bodyPr/>
                    <a:lstStyle/>
                    <a:p>
                      <a:pPr algn="ctr"/>
                      <a:r>
                        <a:rPr lang="zh-CN" altLang="en-US" sz="1800" dirty="0" smtClean="0">
                          <a:solidFill>
                            <a:schemeClr val="tx1"/>
                          </a:solidFill>
                        </a:rPr>
                        <a:t>检验数表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2000" dirty="0"/>
                    </a:p>
                  </a:txBody>
                  <a:tcPr anchor="ctr"/>
                </a:tc>
                <a:tc hMerge="1">
                  <a:txBody>
                    <a:bodyPr/>
                    <a:lstStyle/>
                    <a:p>
                      <a:endParaRPr lang="zh-CN" altLang="en-US"/>
                    </a:p>
                  </a:txBody>
                  <a:tcP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9501">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r>
                        <a:rPr lang="en-US" altLang="zh-CN" sz="1800" dirty="0" err="1" smtClean="0">
                          <a:latin typeface="+mn-lt"/>
                          <a:cs typeface="Times New Roman" panose="02020603050405020304" pitchFamily="18" charset="0"/>
                        </a:rPr>
                        <a:t>u</a:t>
                      </a:r>
                      <a:r>
                        <a:rPr lang="en-US" altLang="zh-CN" sz="1800" baseline="-30000" dirty="0" err="1" smtClean="0">
                          <a:latin typeface="+mn-lt"/>
                          <a:cs typeface="Times New Roman" panose="02020603050405020304" pitchFamily="18" charset="0"/>
                        </a:rPr>
                        <a:t>i</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9B9"/>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9B9"/>
                    </a:solidFill>
                  </a:tcPr>
                </a:tc>
                <a:tc rowSpan="2">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9B9"/>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8</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9B9"/>
                    </a:solidFill>
                  </a:tcPr>
                </a:tc>
                <a:tc rowSpan="2">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338355">
                <a:tc rowSpan="2">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9B9"/>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9B9"/>
                    </a:solidFill>
                  </a:tcPr>
                </a:tc>
                <a:tc rowSpan="2">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355">
                <a:tc vMerge="1">
                  <a:txBody>
                    <a:bodyPr/>
                    <a:lstStyle/>
                    <a:p>
                      <a:endParaRPr lang="zh-CN" altLang="en-US"/>
                    </a:p>
                  </a:txBody>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527231">
                <a:tc>
                  <a:txBody>
                    <a:bodyPr/>
                    <a:lstStyle/>
                    <a:p>
                      <a:pPr algn="ctr"/>
                      <a:r>
                        <a:rPr lang="en-US" altLang="zh-CN" sz="1800" dirty="0" err="1" smtClean="0">
                          <a:latin typeface="+mn-lt"/>
                          <a:cs typeface="Times New Roman" panose="02020603050405020304" pitchFamily="18" charset="0"/>
                        </a:rPr>
                        <a:t>v</a:t>
                      </a:r>
                      <a:r>
                        <a:rPr lang="en-US" altLang="zh-CN" sz="1800" baseline="-30000" dirty="0" err="1" smtClean="0">
                          <a:latin typeface="+mn-lt"/>
                          <a:cs typeface="Times New Roman" panose="02020603050405020304" pitchFamily="18" charset="0"/>
                        </a:rPr>
                        <a:t>j</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文本框 4"/>
          <p:cNvSpPr txBox="1"/>
          <p:nvPr/>
        </p:nvSpPr>
        <p:spPr>
          <a:xfrm>
            <a:off x="5435357" y="1718710"/>
            <a:ext cx="460510" cy="369332"/>
          </a:xfrm>
          <a:prstGeom prst="rect">
            <a:avLst/>
          </a:prstGeom>
          <a:noFill/>
        </p:spPr>
        <p:txBody>
          <a:bodyPr wrap="square" rtlCol="0">
            <a:spAutoFit/>
          </a:bodyPr>
          <a:lstStyle/>
          <a:p>
            <a:pPr algn="ctr"/>
            <a:r>
              <a:rPr lang="en-US" altLang="zh-CN" dirty="0" smtClean="0">
                <a:solidFill>
                  <a:srgbClr val="FF0000"/>
                </a:solidFill>
              </a:rPr>
              <a:t>0</a:t>
            </a:r>
            <a:endParaRPr lang="zh-CN" altLang="en-US" dirty="0" smtClean="0">
              <a:solidFill>
                <a:srgbClr val="FF0000"/>
              </a:solidFill>
            </a:endParaRPr>
          </a:p>
        </p:txBody>
      </p:sp>
      <p:sp>
        <p:nvSpPr>
          <p:cNvPr id="6" name="文本框 5"/>
          <p:cNvSpPr txBox="1"/>
          <p:nvPr/>
        </p:nvSpPr>
        <p:spPr>
          <a:xfrm>
            <a:off x="4030034" y="3981818"/>
            <a:ext cx="460510" cy="369332"/>
          </a:xfrm>
          <a:prstGeom prst="rect">
            <a:avLst/>
          </a:prstGeom>
          <a:noFill/>
        </p:spPr>
        <p:txBody>
          <a:bodyPr wrap="square" rtlCol="0">
            <a:spAutoFit/>
          </a:bodyPr>
          <a:lstStyle/>
          <a:p>
            <a:pPr algn="ctr"/>
            <a:r>
              <a:rPr lang="en-US" altLang="zh-CN" dirty="0" smtClean="0">
                <a:solidFill>
                  <a:srgbClr val="FF0000"/>
                </a:solidFill>
              </a:rPr>
              <a:t>3</a:t>
            </a:r>
            <a:endParaRPr lang="zh-CN" altLang="en-US" dirty="0" smtClean="0">
              <a:solidFill>
                <a:srgbClr val="FF0000"/>
              </a:solidFill>
            </a:endParaRPr>
          </a:p>
        </p:txBody>
      </p:sp>
      <p:sp>
        <p:nvSpPr>
          <p:cNvPr id="7" name="文本框 6"/>
          <p:cNvSpPr txBox="1"/>
          <p:nvPr/>
        </p:nvSpPr>
        <p:spPr>
          <a:xfrm>
            <a:off x="5435357" y="2464472"/>
            <a:ext cx="460510"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−2</a:t>
            </a:r>
            <a:endParaRPr lang="zh-CN" altLang="en-US" dirty="0" smtClean="0">
              <a:solidFill>
                <a:srgbClr val="FF0000"/>
              </a:solidFill>
            </a:endParaRPr>
          </a:p>
        </p:txBody>
      </p:sp>
      <p:sp>
        <p:nvSpPr>
          <p:cNvPr id="8" name="文本框 7"/>
          <p:cNvSpPr txBox="1"/>
          <p:nvPr/>
        </p:nvSpPr>
        <p:spPr>
          <a:xfrm>
            <a:off x="2373850" y="3981307"/>
            <a:ext cx="460510" cy="369332"/>
          </a:xfrm>
          <a:prstGeom prst="rect">
            <a:avLst/>
          </a:prstGeom>
          <a:noFill/>
        </p:spPr>
        <p:txBody>
          <a:bodyPr wrap="square" rtlCol="0">
            <a:spAutoFit/>
          </a:bodyPr>
          <a:lstStyle/>
          <a:p>
            <a:pPr algn="ctr"/>
            <a:r>
              <a:rPr lang="en-US" altLang="zh-CN" dirty="0" smtClean="0">
                <a:solidFill>
                  <a:srgbClr val="FF0000"/>
                </a:solidFill>
              </a:rPr>
              <a:t>3</a:t>
            </a:r>
            <a:endParaRPr lang="zh-CN" altLang="en-US" dirty="0" smtClean="0">
              <a:solidFill>
                <a:srgbClr val="FF0000"/>
              </a:solidFill>
            </a:endParaRPr>
          </a:p>
        </p:txBody>
      </p:sp>
      <p:sp>
        <p:nvSpPr>
          <p:cNvPr id="9" name="文本框 8"/>
          <p:cNvSpPr txBox="1"/>
          <p:nvPr/>
        </p:nvSpPr>
        <p:spPr>
          <a:xfrm>
            <a:off x="4894130" y="3981307"/>
            <a:ext cx="460510" cy="369332"/>
          </a:xfrm>
          <a:prstGeom prst="rect">
            <a:avLst/>
          </a:prstGeom>
          <a:noFill/>
        </p:spPr>
        <p:txBody>
          <a:bodyPr wrap="square" rtlCol="0">
            <a:spAutoFit/>
          </a:bodyPr>
          <a:lstStyle/>
          <a:p>
            <a:pPr algn="ctr"/>
            <a:r>
              <a:rPr lang="en-US" altLang="zh-CN" dirty="0" smtClean="0">
                <a:solidFill>
                  <a:srgbClr val="FF0000"/>
                </a:solidFill>
              </a:rPr>
              <a:t>10</a:t>
            </a:r>
            <a:endParaRPr lang="zh-CN" altLang="en-US" dirty="0" smtClean="0">
              <a:solidFill>
                <a:srgbClr val="FF0000"/>
              </a:solidFill>
            </a:endParaRPr>
          </a:p>
        </p:txBody>
      </p:sp>
      <p:sp>
        <p:nvSpPr>
          <p:cNvPr id="10" name="文本框 9"/>
          <p:cNvSpPr txBox="1"/>
          <p:nvPr/>
        </p:nvSpPr>
        <p:spPr>
          <a:xfrm>
            <a:off x="5435357" y="3184552"/>
            <a:ext cx="460510"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−5</a:t>
            </a:r>
            <a:endParaRPr lang="zh-CN" altLang="en-US" dirty="0" smtClean="0">
              <a:solidFill>
                <a:srgbClr val="FF0000"/>
              </a:solidFill>
            </a:endParaRPr>
          </a:p>
        </p:txBody>
      </p:sp>
      <p:sp>
        <p:nvSpPr>
          <p:cNvPr id="11" name="文本框 10"/>
          <p:cNvSpPr txBox="1"/>
          <p:nvPr/>
        </p:nvSpPr>
        <p:spPr>
          <a:xfrm>
            <a:off x="3237946" y="3997702"/>
            <a:ext cx="460510" cy="369332"/>
          </a:xfrm>
          <a:prstGeom prst="rect">
            <a:avLst/>
          </a:prstGeom>
          <a:noFill/>
        </p:spPr>
        <p:txBody>
          <a:bodyPr wrap="square" rtlCol="0">
            <a:spAutoFit/>
          </a:bodyPr>
          <a:lstStyle/>
          <a:p>
            <a:pPr algn="ctr"/>
            <a:r>
              <a:rPr lang="en-US" altLang="zh-CN" dirty="0" smtClean="0">
                <a:solidFill>
                  <a:srgbClr val="FF0000"/>
                </a:solidFill>
              </a:rPr>
              <a:t>9</a:t>
            </a:r>
            <a:endParaRPr lang="zh-CN" altLang="en-US" dirty="0" smtClean="0">
              <a:solidFill>
                <a:srgbClr val="FF0000"/>
              </a:solidFill>
            </a:endParaRPr>
          </a:p>
        </p:txBody>
      </p:sp>
      <p:sp>
        <p:nvSpPr>
          <p:cNvPr id="12" name="文本框 11"/>
          <p:cNvSpPr txBox="1"/>
          <p:nvPr/>
        </p:nvSpPr>
        <p:spPr>
          <a:xfrm>
            <a:off x="1970264" y="2035986"/>
            <a:ext cx="460510" cy="369332"/>
          </a:xfrm>
          <a:prstGeom prst="rect">
            <a:avLst/>
          </a:prstGeom>
          <a:noFill/>
        </p:spPr>
        <p:txBody>
          <a:bodyPr wrap="square" rtlCol="0">
            <a:spAutoFit/>
          </a:bodyPr>
          <a:lstStyle/>
          <a:p>
            <a:pPr algn="ctr"/>
            <a:r>
              <a:rPr lang="en-US" altLang="zh-CN" dirty="0">
                <a:solidFill>
                  <a:srgbClr val="FF0000"/>
                </a:solidFill>
              </a:rPr>
              <a:t>0</a:t>
            </a:r>
            <a:endParaRPr lang="zh-CN" altLang="en-US" dirty="0" smtClean="0">
              <a:solidFill>
                <a:srgbClr val="FF0000"/>
              </a:solidFill>
            </a:endParaRPr>
          </a:p>
        </p:txBody>
      </p:sp>
      <p:sp>
        <p:nvSpPr>
          <p:cNvPr id="13" name="文本框 12"/>
          <p:cNvSpPr txBox="1"/>
          <p:nvPr/>
        </p:nvSpPr>
        <p:spPr>
          <a:xfrm>
            <a:off x="2834360" y="2052381"/>
            <a:ext cx="460510" cy="369332"/>
          </a:xfrm>
          <a:prstGeom prst="rect">
            <a:avLst/>
          </a:prstGeom>
          <a:noFill/>
        </p:spPr>
        <p:txBody>
          <a:bodyPr wrap="square" rtlCol="0">
            <a:spAutoFit/>
          </a:bodyPr>
          <a:lstStyle/>
          <a:p>
            <a:pPr algn="ctr"/>
            <a:r>
              <a:rPr lang="en-US" altLang="zh-CN" dirty="0" smtClean="0">
                <a:solidFill>
                  <a:srgbClr val="FF0000"/>
                </a:solidFill>
              </a:rPr>
              <a:t>2</a:t>
            </a:r>
            <a:endParaRPr lang="zh-CN" altLang="en-US" dirty="0" smtClean="0">
              <a:solidFill>
                <a:srgbClr val="FF0000"/>
              </a:solidFill>
            </a:endParaRPr>
          </a:p>
        </p:txBody>
      </p:sp>
      <p:sp>
        <p:nvSpPr>
          <p:cNvPr id="14" name="文本框 13"/>
          <p:cNvSpPr txBox="1"/>
          <p:nvPr/>
        </p:nvSpPr>
        <p:spPr>
          <a:xfrm>
            <a:off x="2834360" y="2786888"/>
            <a:ext cx="460510"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2</a:t>
            </a:r>
            <a:endParaRPr lang="zh-CN" altLang="en-US" dirty="0">
              <a:solidFill>
                <a:srgbClr val="FF0000"/>
              </a:solidFill>
            </a:endParaRPr>
          </a:p>
        </p:txBody>
      </p:sp>
      <p:sp>
        <p:nvSpPr>
          <p:cNvPr id="15" name="文本框 14"/>
          <p:cNvSpPr txBox="1"/>
          <p:nvPr/>
        </p:nvSpPr>
        <p:spPr>
          <a:xfrm>
            <a:off x="3613370" y="2784959"/>
            <a:ext cx="460510"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1</a:t>
            </a:r>
            <a:endParaRPr lang="zh-CN" altLang="en-US" dirty="0">
              <a:solidFill>
                <a:srgbClr val="FF0000"/>
              </a:solidFill>
            </a:endParaRPr>
          </a:p>
        </p:txBody>
      </p:sp>
      <p:sp>
        <p:nvSpPr>
          <p:cNvPr id="16" name="文本框 15"/>
          <p:cNvSpPr txBox="1"/>
          <p:nvPr/>
        </p:nvSpPr>
        <p:spPr>
          <a:xfrm>
            <a:off x="1970264" y="3512709"/>
            <a:ext cx="460510"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9</a:t>
            </a:r>
            <a:endParaRPr lang="zh-CN" altLang="en-US" dirty="0">
              <a:solidFill>
                <a:srgbClr val="FF0000"/>
              </a:solidFill>
            </a:endParaRPr>
          </a:p>
        </p:txBody>
      </p:sp>
      <p:sp>
        <p:nvSpPr>
          <p:cNvPr id="17" name="文本框 16"/>
          <p:cNvSpPr txBox="1"/>
          <p:nvPr/>
        </p:nvSpPr>
        <p:spPr>
          <a:xfrm>
            <a:off x="3644009" y="3537790"/>
            <a:ext cx="460510"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12</a:t>
            </a:r>
            <a:endParaRPr lang="zh-CN" altLang="en-US" dirty="0">
              <a:solidFill>
                <a:srgbClr val="FF0000"/>
              </a:solidFill>
            </a:endParaRPr>
          </a:p>
        </p:txBody>
      </p:sp>
      <p:sp>
        <p:nvSpPr>
          <p:cNvPr id="18" name="Oval 7"/>
          <p:cNvSpPr>
            <a:spLocks noChangeArrowheads="1"/>
          </p:cNvSpPr>
          <p:nvPr/>
        </p:nvSpPr>
        <p:spPr bwMode="auto">
          <a:xfrm>
            <a:off x="2006822" y="2023591"/>
            <a:ext cx="387393"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19" name="矩形 18"/>
          <p:cNvSpPr/>
          <p:nvPr/>
        </p:nvSpPr>
        <p:spPr>
          <a:xfrm>
            <a:off x="1392684" y="4466230"/>
            <a:ext cx="4646476" cy="923330"/>
          </a:xfrm>
          <a:prstGeom prst="rect">
            <a:avLst/>
          </a:prstGeom>
        </p:spPr>
        <p:txBody>
          <a:bodyPr wrap="square">
            <a:spAutoFit/>
          </a:bodyPr>
          <a:lstStyle/>
          <a:p>
            <a:pPr>
              <a:lnSpc>
                <a:spcPct val="150000"/>
              </a:lnSpc>
            </a:pPr>
            <a:r>
              <a:rPr lang="zh-CN" altLang="en-US" dirty="0" smtClean="0">
                <a:solidFill>
                  <a:schemeClr val="accent2"/>
                </a:solidFill>
              </a:rPr>
              <a:t>检验数没有负数，是</a:t>
            </a:r>
            <a:r>
              <a:rPr lang="zh-CN" altLang="en-US" dirty="0" smtClean="0">
                <a:solidFill>
                  <a:srgbClr val="FF0000"/>
                </a:solidFill>
              </a:rPr>
              <a:t>最优解</a:t>
            </a:r>
            <a:r>
              <a:rPr lang="zh-CN" altLang="en-US" dirty="0" smtClean="0">
                <a:solidFill>
                  <a:schemeClr val="accent2"/>
                </a:solidFill>
              </a:rPr>
              <a:t>，最小运费为</a:t>
            </a:r>
            <a:r>
              <a:rPr lang="en-US" altLang="zh-CN" dirty="0" smtClean="0">
                <a:solidFill>
                  <a:schemeClr val="accent2"/>
                </a:solidFill>
              </a:rPr>
              <a:t>85</a:t>
            </a:r>
          </a:p>
          <a:p>
            <a:pPr>
              <a:lnSpc>
                <a:spcPct val="150000"/>
              </a:lnSpc>
            </a:pPr>
            <a:r>
              <a:rPr lang="zh-CN" altLang="en-US" dirty="0" smtClean="0">
                <a:solidFill>
                  <a:schemeClr val="accent2"/>
                </a:solidFill>
              </a:rPr>
              <a:t>检验数为</a:t>
            </a:r>
            <a:r>
              <a:rPr lang="en-US" altLang="zh-CN" dirty="0" smtClean="0">
                <a:solidFill>
                  <a:schemeClr val="accent2"/>
                </a:solidFill>
              </a:rPr>
              <a:t>0</a:t>
            </a:r>
            <a:r>
              <a:rPr lang="zh-CN" altLang="en-US" dirty="0" smtClean="0">
                <a:solidFill>
                  <a:schemeClr val="accent2"/>
                </a:solidFill>
              </a:rPr>
              <a:t>：</a:t>
            </a:r>
            <a:r>
              <a:rPr lang="zh-CN" altLang="en-US" dirty="0" smtClean="0">
                <a:solidFill>
                  <a:srgbClr val="FF0000"/>
                </a:solidFill>
              </a:rPr>
              <a:t>无穷多最优解</a:t>
            </a:r>
            <a:endParaRPr lang="zh-CN" altLang="en-US" dirty="0">
              <a:solidFill>
                <a:srgbClr val="FF0000"/>
              </a:solidFill>
            </a:endParaRPr>
          </a:p>
        </p:txBody>
      </p:sp>
    </p:spTree>
    <p:extLst>
      <p:ext uri="{BB962C8B-B14F-4D97-AF65-F5344CB8AC3E}">
        <p14:creationId xmlns:p14="http://schemas.microsoft.com/office/powerpoint/2010/main" val="129353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9">
                                            <p:txEl>
                                              <p:pRg st="0" end="0"/>
                                            </p:txEl>
                                          </p:spTgt>
                                        </p:tgtEl>
                                        <p:attrNameLst>
                                          <p:attrName>style.visibility</p:attrName>
                                        </p:attrNameLst>
                                      </p:cBhvr>
                                      <p:to>
                                        <p:strVal val="visible"/>
                                      </p:to>
                                    </p:set>
                                    <p:anim calcmode="lin" valueType="num">
                                      <p:cBhvr additive="base">
                                        <p:cTn id="69"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55"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1000" fill="hold"/>
                                        <p:tgtEl>
                                          <p:spTgt spid="18"/>
                                        </p:tgtEl>
                                        <p:attrNameLst>
                                          <p:attrName>ppt_w</p:attrName>
                                        </p:attrNameLst>
                                      </p:cBhvr>
                                      <p:tavLst>
                                        <p:tav tm="0">
                                          <p:val>
                                            <p:strVal val="#ppt_w*0.70"/>
                                          </p:val>
                                        </p:tav>
                                        <p:tav tm="100000">
                                          <p:val>
                                            <p:strVal val="#ppt_w"/>
                                          </p:val>
                                        </p:tav>
                                      </p:tavLst>
                                    </p:anim>
                                    <p:anim calcmode="lin" valueType="num">
                                      <p:cBhvr>
                                        <p:cTn id="76" dur="1000" fill="hold"/>
                                        <p:tgtEl>
                                          <p:spTgt spid="18"/>
                                        </p:tgtEl>
                                        <p:attrNameLst>
                                          <p:attrName>ppt_h</p:attrName>
                                        </p:attrNameLst>
                                      </p:cBhvr>
                                      <p:tavLst>
                                        <p:tav tm="0">
                                          <p:val>
                                            <p:strVal val="#ppt_h"/>
                                          </p:val>
                                        </p:tav>
                                        <p:tav tm="100000">
                                          <p:val>
                                            <p:strVal val="#ppt_h"/>
                                          </p:val>
                                        </p:tav>
                                      </p:tavLst>
                                    </p:anim>
                                    <p:animEffect transition="in" filter="fade">
                                      <p:cBhvr>
                                        <p:cTn id="77" dur="10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9">
                                            <p:txEl>
                                              <p:pRg st="1" end="1"/>
                                            </p:txEl>
                                          </p:spTgt>
                                        </p:tgtEl>
                                        <p:attrNameLst>
                                          <p:attrName>style.visibility</p:attrName>
                                        </p:attrNameLst>
                                      </p:cBhvr>
                                      <p:to>
                                        <p:strVal val="visible"/>
                                      </p:to>
                                    </p:set>
                                    <p:anim calcmode="lin" valueType="num">
                                      <p:cBhvr additive="base">
                                        <p:cTn id="8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animBg="1" autoUpdateAnimBg="0"/>
      <p:bldP spid="19"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退化</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45</a:t>
            </a:fld>
            <a:endParaRPr lang="zh-CN" altLang="en-US"/>
          </a:p>
        </p:txBody>
      </p:sp>
      <p:sp>
        <p:nvSpPr>
          <p:cNvPr id="4" name="文本框 3"/>
          <p:cNvSpPr txBox="1"/>
          <p:nvPr/>
        </p:nvSpPr>
        <p:spPr>
          <a:xfrm>
            <a:off x="384572" y="1008311"/>
            <a:ext cx="6984776" cy="4054956"/>
          </a:xfrm>
          <a:prstGeom prst="rect">
            <a:avLst/>
          </a:prstGeom>
          <a:noFill/>
        </p:spPr>
        <p:txBody>
          <a:bodyPr wrap="square" rtlCol="0">
            <a:spAutoFit/>
          </a:bodyPr>
          <a:lstStyle/>
          <a:p>
            <a:pPr>
              <a:lnSpc>
                <a:spcPct val="125000"/>
              </a:lnSpc>
            </a:pPr>
            <a:r>
              <a:rPr lang="zh-CN" altLang="en-US" dirty="0" smtClean="0">
                <a:hlinkClick r:id="rId3" action="ppaction://hlinksldjump"/>
              </a:rPr>
              <a:t>（</a:t>
            </a:r>
            <a:r>
              <a:rPr lang="en-US" altLang="zh-CN" dirty="0" smtClean="0">
                <a:hlinkClick r:id="rId3" action="ppaction://hlinksldjump"/>
              </a:rPr>
              <a:t>1</a:t>
            </a:r>
            <a:r>
              <a:rPr lang="zh-CN" altLang="en-US" dirty="0" smtClean="0">
                <a:hlinkClick r:id="rId3" action="ppaction://hlinksldjump"/>
              </a:rPr>
              <a:t>）</a:t>
            </a:r>
            <a:r>
              <a:rPr lang="zh-CN" altLang="en-US" dirty="0" smtClean="0"/>
              <a:t>用最小元素法给出初始解时，有可能在产销平衡表上填上一个数字后，在单位运价表上同时划去一行一列</a:t>
            </a:r>
            <a:endParaRPr lang="en-US" altLang="zh-CN" dirty="0"/>
          </a:p>
          <a:p>
            <a:pPr>
              <a:lnSpc>
                <a:spcPct val="125000"/>
              </a:lnSpc>
              <a:spcAft>
                <a:spcPts val="1200"/>
              </a:spcAft>
            </a:pPr>
            <a:r>
              <a:rPr lang="zh-CN" altLang="en-US" dirty="0"/>
              <a:t>处理</a:t>
            </a:r>
            <a:r>
              <a:rPr lang="zh-CN" altLang="en-US" dirty="0" smtClean="0"/>
              <a:t>：</a:t>
            </a:r>
            <a:r>
              <a:rPr lang="zh-CN" altLang="en-US" dirty="0" smtClean="0">
                <a:ea typeface="微软雅黑" panose="020B0503020204020204" pitchFamily="34" charset="-122"/>
              </a:rPr>
              <a:t>为了</a:t>
            </a:r>
            <a:r>
              <a:rPr lang="zh-CN" altLang="en-US" dirty="0">
                <a:ea typeface="微软雅黑" panose="020B0503020204020204" pitchFamily="34" charset="-122"/>
              </a:rPr>
              <a:t>使在产销平衡表上有</a:t>
            </a:r>
            <a:r>
              <a:rPr lang="en-US" altLang="zh-CN" dirty="0">
                <a:ea typeface="黑体" panose="02010609060101010101" pitchFamily="49" charset="-122"/>
              </a:rPr>
              <a:t>(</a:t>
            </a:r>
            <a:r>
              <a:rPr lang="en-US" altLang="zh-CN" dirty="0" smtClean="0">
                <a:ea typeface="黑体" panose="02010609060101010101" pitchFamily="49" charset="-122"/>
              </a:rPr>
              <a:t>m+n−1</a:t>
            </a:r>
            <a:r>
              <a:rPr lang="en-US" altLang="zh-CN" dirty="0">
                <a:ea typeface="黑体" panose="02010609060101010101" pitchFamily="49" charset="-122"/>
              </a:rPr>
              <a:t>)</a:t>
            </a:r>
            <a:r>
              <a:rPr lang="zh-CN" altLang="en-US" dirty="0">
                <a:ea typeface="微软雅黑" panose="020B0503020204020204" pitchFamily="34" charset="-122"/>
              </a:rPr>
              <a:t>个数字格。这时需要</a:t>
            </a:r>
            <a:r>
              <a:rPr lang="zh-CN" altLang="en-US" dirty="0">
                <a:solidFill>
                  <a:schemeClr val="accent2"/>
                </a:solidFill>
                <a:ea typeface="微软雅黑" panose="020B0503020204020204" pitchFamily="34" charset="-122"/>
              </a:rPr>
              <a:t>添一</a:t>
            </a:r>
            <a:r>
              <a:rPr lang="zh-CN" altLang="en-US" dirty="0" smtClean="0">
                <a:solidFill>
                  <a:schemeClr val="accent2"/>
                </a:solidFill>
                <a:ea typeface="微软雅黑" panose="020B0503020204020204" pitchFamily="34" charset="-122"/>
              </a:rPr>
              <a:t>个</a:t>
            </a:r>
            <a:r>
              <a:rPr lang="zh-CN" altLang="en-US" dirty="0" smtClean="0">
                <a:solidFill>
                  <a:schemeClr val="accent2"/>
                </a:solidFill>
                <a:ea typeface="黑体" panose="02010609060101010101" pitchFamily="49" charset="-122"/>
              </a:rPr>
              <a:t>“</a:t>
            </a:r>
            <a:r>
              <a:rPr lang="en-US" altLang="zh-CN" dirty="0">
                <a:solidFill>
                  <a:schemeClr val="accent2"/>
                </a:solidFill>
                <a:ea typeface="黑体" panose="02010609060101010101" pitchFamily="49" charset="-122"/>
              </a:rPr>
              <a:t>0</a:t>
            </a:r>
            <a:r>
              <a:rPr lang="zh-CN" altLang="en-US" dirty="0" smtClean="0">
                <a:solidFill>
                  <a:schemeClr val="accent2"/>
                </a:solidFill>
                <a:ea typeface="黑体" panose="02010609060101010101" pitchFamily="49" charset="-122"/>
              </a:rPr>
              <a:t>” </a:t>
            </a:r>
            <a:r>
              <a:rPr lang="zh-CN" altLang="en-US" dirty="0" smtClean="0"/>
              <a:t>，</a:t>
            </a:r>
            <a:r>
              <a:rPr lang="zh-CN" altLang="en-US" dirty="0"/>
              <a:t>以表示此格为数字</a:t>
            </a:r>
            <a:r>
              <a:rPr lang="zh-CN" altLang="en-US" dirty="0" smtClean="0"/>
              <a:t>格（基变量）</a:t>
            </a:r>
            <a:r>
              <a:rPr lang="zh-CN" altLang="en-US" dirty="0" smtClean="0">
                <a:ea typeface="微软雅黑" panose="020B0503020204020204" pitchFamily="34" charset="-122"/>
              </a:rPr>
              <a:t>。</a:t>
            </a:r>
            <a:r>
              <a:rPr lang="en-US" altLang="zh-CN" dirty="0" err="1"/>
              <a:t>原则上</a:t>
            </a:r>
            <a:r>
              <a:rPr lang="zh-CN" altLang="en-US" dirty="0"/>
              <a:t>，</a:t>
            </a:r>
            <a:r>
              <a:rPr lang="en-US" altLang="zh-CN" dirty="0" err="1"/>
              <a:t>它的位置可在对应</a:t>
            </a:r>
            <a:r>
              <a:rPr lang="en-US" altLang="zh-CN" dirty="0" err="1">
                <a:solidFill>
                  <a:schemeClr val="accent2"/>
                </a:solidFill>
              </a:rPr>
              <a:t>同时划去的那行或那列的任一空格处</a:t>
            </a:r>
            <a:r>
              <a:rPr lang="en-US" altLang="zh-CN" dirty="0"/>
              <a:t>。</a:t>
            </a:r>
            <a:r>
              <a:rPr lang="zh-CN" altLang="en-US" dirty="0"/>
              <a:t>但为了减少调整次数，</a:t>
            </a:r>
            <a:r>
              <a:rPr lang="zh-CN" altLang="en-US" dirty="0" smtClean="0"/>
              <a:t>可将</a:t>
            </a:r>
            <a:r>
              <a:rPr lang="zh-CN" altLang="en-US" dirty="0" smtClean="0">
                <a:ea typeface="黑体" panose="02010609060101010101" pitchFamily="49" charset="-122"/>
              </a:rPr>
              <a:t>“</a:t>
            </a:r>
            <a:r>
              <a:rPr lang="en-US" altLang="zh-CN" dirty="0" smtClean="0">
                <a:ea typeface="黑体" panose="02010609060101010101" pitchFamily="49" charset="-122"/>
              </a:rPr>
              <a:t>0</a:t>
            </a:r>
            <a:r>
              <a:rPr lang="zh-CN" altLang="en-US" dirty="0" smtClean="0">
                <a:ea typeface="黑体" panose="02010609060101010101" pitchFamily="49" charset="-122"/>
              </a:rPr>
              <a:t>”</a:t>
            </a:r>
            <a:r>
              <a:rPr lang="zh-CN" altLang="en-US" dirty="0" smtClean="0"/>
              <a:t>添加到对应</a:t>
            </a:r>
            <a:r>
              <a:rPr lang="en-US" altLang="zh-CN" dirty="0" err="1" smtClean="0"/>
              <a:t>的</a:t>
            </a:r>
            <a:r>
              <a:rPr lang="en-US" altLang="zh-CN" dirty="0" err="1" smtClean="0">
                <a:solidFill>
                  <a:schemeClr val="accent2"/>
                </a:solidFill>
              </a:rPr>
              <a:t>那行或那列</a:t>
            </a:r>
            <a:r>
              <a:rPr lang="zh-CN" altLang="en-US" dirty="0" smtClean="0">
                <a:solidFill>
                  <a:srgbClr val="FF0000"/>
                </a:solidFill>
              </a:rPr>
              <a:t>最小运价</a:t>
            </a:r>
            <a:r>
              <a:rPr lang="zh-CN" altLang="en-US" dirty="0" smtClean="0"/>
              <a:t>的位置。</a:t>
            </a:r>
            <a:endParaRPr lang="en-US" altLang="zh-CN" dirty="0" smtClean="0"/>
          </a:p>
          <a:p>
            <a:pPr>
              <a:lnSpc>
                <a:spcPct val="125000"/>
              </a:lnSpc>
            </a:pPr>
            <a:r>
              <a:rPr lang="zh-CN" altLang="en-US" dirty="0" smtClean="0">
                <a:hlinkClick r:id="rId4" action="ppaction://hlinksldjump"/>
              </a:rPr>
              <a:t>（</a:t>
            </a:r>
            <a:r>
              <a:rPr lang="en-US" altLang="zh-CN" dirty="0" smtClean="0">
                <a:hlinkClick r:id="rId4" action="ppaction://hlinksldjump"/>
              </a:rPr>
              <a:t>2</a:t>
            </a:r>
            <a:r>
              <a:rPr lang="zh-CN" altLang="en-US" dirty="0" smtClean="0">
                <a:hlinkClick r:id="rId4" action="ppaction://hlinksldjump"/>
              </a:rPr>
              <a:t>）</a:t>
            </a:r>
            <a:r>
              <a:rPr lang="zh-CN" altLang="en-US" dirty="0">
                <a:ea typeface="微软雅黑" panose="020B0503020204020204" pitchFamily="34" charset="-122"/>
              </a:rPr>
              <a:t>在用闭回路法调整时，在闭回路上出现</a:t>
            </a:r>
            <a:r>
              <a:rPr lang="zh-CN" altLang="en-US" dirty="0">
                <a:solidFill>
                  <a:schemeClr val="accent2"/>
                </a:solidFill>
                <a:ea typeface="微软雅黑" panose="020B0503020204020204" pitchFamily="34" charset="-122"/>
              </a:rPr>
              <a:t>两</a:t>
            </a:r>
            <a:r>
              <a:rPr lang="zh-CN" altLang="en-US" dirty="0" smtClean="0">
                <a:solidFill>
                  <a:schemeClr val="accent2"/>
                </a:solidFill>
                <a:ea typeface="微软雅黑" panose="020B0503020204020204" pitchFamily="34" charset="-122"/>
              </a:rPr>
              <a:t>个或两</a:t>
            </a:r>
            <a:r>
              <a:rPr lang="zh-CN" altLang="en-US" dirty="0">
                <a:solidFill>
                  <a:schemeClr val="accent2"/>
                </a:solidFill>
                <a:ea typeface="微软雅黑" panose="020B0503020204020204" pitchFamily="34" charset="-122"/>
              </a:rPr>
              <a:t>个以上的具有</a:t>
            </a:r>
            <a:r>
              <a:rPr lang="en-US" altLang="zh-CN" dirty="0" smtClean="0">
                <a:solidFill>
                  <a:schemeClr val="accent2"/>
                </a:solidFill>
                <a:ea typeface="黑体" panose="02010609060101010101" pitchFamily="49" charset="-122"/>
              </a:rPr>
              <a:t>(−1</a:t>
            </a:r>
            <a:r>
              <a:rPr lang="en-US" altLang="zh-CN" dirty="0">
                <a:solidFill>
                  <a:schemeClr val="accent2"/>
                </a:solidFill>
                <a:ea typeface="黑体" panose="02010609060101010101" pitchFamily="49" charset="-122"/>
              </a:rPr>
              <a:t>)</a:t>
            </a:r>
            <a:r>
              <a:rPr lang="zh-CN" altLang="en-US" dirty="0">
                <a:solidFill>
                  <a:schemeClr val="accent2"/>
                </a:solidFill>
                <a:ea typeface="微软雅黑" panose="020B0503020204020204" pitchFamily="34" charset="-122"/>
              </a:rPr>
              <a:t>标记的相等的最小值</a:t>
            </a:r>
            <a:r>
              <a:rPr lang="zh-CN" altLang="en-US" dirty="0">
                <a:ea typeface="微软雅黑" panose="020B0503020204020204" pitchFamily="34" charset="-122"/>
              </a:rPr>
              <a:t>。这时只能选择</a:t>
            </a:r>
            <a:r>
              <a:rPr lang="zh-CN" altLang="en-US" dirty="0">
                <a:solidFill>
                  <a:schemeClr val="accent2"/>
                </a:solidFill>
                <a:ea typeface="微软雅黑" panose="020B0503020204020204" pitchFamily="34" charset="-122"/>
              </a:rPr>
              <a:t>其中一个作为调入</a:t>
            </a:r>
            <a:r>
              <a:rPr lang="zh-CN" altLang="en-US" dirty="0" smtClean="0">
                <a:solidFill>
                  <a:schemeClr val="accent2"/>
                </a:solidFill>
                <a:ea typeface="微软雅黑" panose="020B0503020204020204" pitchFamily="34" charset="-122"/>
              </a:rPr>
              <a:t>格</a:t>
            </a:r>
            <a:r>
              <a:rPr lang="zh-CN" altLang="en-US" dirty="0">
                <a:ea typeface="微软雅黑" panose="020B0503020204020204" pitchFamily="34" charset="-122"/>
              </a:rPr>
              <a:t>，另一个数字</a:t>
            </a:r>
            <a:r>
              <a:rPr lang="zh-CN" altLang="en-US" dirty="0" smtClean="0">
                <a:ea typeface="微软雅黑" panose="020B0503020204020204" pitchFamily="34" charset="-122"/>
              </a:rPr>
              <a:t>格</a:t>
            </a:r>
            <a:r>
              <a:rPr lang="zh-CN" altLang="en-US" dirty="0">
                <a:ea typeface="微软雅黑" panose="020B0503020204020204" pitchFamily="34" charset="-122"/>
              </a:rPr>
              <a:t>经调整后</a:t>
            </a:r>
            <a:r>
              <a:rPr lang="zh-CN" altLang="en-US" dirty="0" smtClean="0">
                <a:ea typeface="微软雅黑" panose="020B0503020204020204" pitchFamily="34" charset="-122"/>
              </a:rPr>
              <a:t>必须</a:t>
            </a:r>
            <a:r>
              <a:rPr lang="zh-CN" altLang="en-US" dirty="0">
                <a:solidFill>
                  <a:schemeClr val="accent2"/>
                </a:solidFill>
                <a:ea typeface="微软雅黑" panose="020B0503020204020204" pitchFamily="34" charset="-122"/>
              </a:rPr>
              <a:t>添一个</a:t>
            </a:r>
            <a:r>
              <a:rPr lang="zh-CN" altLang="en-US" dirty="0">
                <a:solidFill>
                  <a:schemeClr val="accent2"/>
                </a:solidFill>
                <a:ea typeface="黑体" panose="02010609060101010101" pitchFamily="49" charset="-122"/>
              </a:rPr>
              <a:t>“</a:t>
            </a:r>
            <a:r>
              <a:rPr lang="en-US" altLang="zh-CN" dirty="0">
                <a:solidFill>
                  <a:schemeClr val="accent2"/>
                </a:solidFill>
                <a:ea typeface="黑体" panose="02010609060101010101" pitchFamily="49" charset="-122"/>
              </a:rPr>
              <a:t>0</a:t>
            </a:r>
            <a:r>
              <a:rPr lang="zh-CN" altLang="en-US" dirty="0">
                <a:solidFill>
                  <a:schemeClr val="accent2"/>
                </a:solidFill>
                <a:ea typeface="黑体" panose="02010609060101010101" pitchFamily="49" charset="-122"/>
              </a:rPr>
              <a:t>” </a:t>
            </a:r>
            <a:r>
              <a:rPr lang="zh-CN" altLang="en-US" dirty="0"/>
              <a:t>，以表示此格为数字格（基变量） </a:t>
            </a:r>
            <a:r>
              <a:rPr lang="zh-CN" altLang="en-US" dirty="0" smtClean="0"/>
              <a:t>。</a:t>
            </a:r>
            <a:r>
              <a:rPr lang="zh-CN" altLang="en-US" dirty="0" smtClean="0">
                <a:ea typeface="微软雅黑" panose="020B0503020204020204" pitchFamily="34" charset="-122"/>
              </a:rPr>
              <a:t>当</a:t>
            </a:r>
            <a:r>
              <a:rPr lang="zh-CN" altLang="en-US" dirty="0">
                <a:ea typeface="微软雅黑" panose="020B0503020204020204" pitchFamily="34" charset="-122"/>
              </a:rPr>
              <a:t>出现退化</a:t>
            </a:r>
            <a:r>
              <a:rPr lang="zh-CN" altLang="en-US" dirty="0" smtClean="0">
                <a:ea typeface="微软雅黑" panose="020B0503020204020204" pitchFamily="34" charset="-122"/>
              </a:rPr>
              <a:t>解并</a:t>
            </a:r>
            <a:r>
              <a:rPr lang="zh-CN" altLang="en-US" dirty="0">
                <a:ea typeface="微软雅黑" panose="020B0503020204020204" pitchFamily="34" charset="-122"/>
              </a:rPr>
              <a:t>作改进调整时</a:t>
            </a:r>
            <a:r>
              <a:rPr lang="zh-CN" altLang="en-US" dirty="0" smtClean="0">
                <a:ea typeface="微软雅黑" panose="020B0503020204020204" pitchFamily="34" charset="-122"/>
              </a:rPr>
              <a:t>，遇到闭回路中标记</a:t>
            </a:r>
            <a:r>
              <a:rPr lang="zh-CN" altLang="en-US" dirty="0">
                <a:ea typeface="微软雅黑" panose="020B0503020204020204" pitchFamily="34" charset="-122"/>
              </a:rPr>
              <a:t>为</a:t>
            </a:r>
            <a:r>
              <a:rPr lang="en-US" altLang="zh-CN" dirty="0" smtClean="0">
                <a:ea typeface="黑体" panose="02010609060101010101" pitchFamily="49" charset="-122"/>
              </a:rPr>
              <a:t>(−1</a:t>
            </a:r>
            <a:r>
              <a:rPr lang="en-US" altLang="zh-CN" dirty="0">
                <a:ea typeface="黑体" panose="02010609060101010101" pitchFamily="49" charset="-122"/>
              </a:rPr>
              <a:t>)</a:t>
            </a:r>
            <a:r>
              <a:rPr lang="zh-CN" altLang="en-US" dirty="0">
                <a:ea typeface="微软雅黑" panose="020B0503020204020204" pitchFamily="34" charset="-122"/>
              </a:rPr>
              <a:t>的取值为</a:t>
            </a:r>
            <a:r>
              <a:rPr lang="en-US" altLang="zh-CN" dirty="0">
                <a:ea typeface="微软雅黑" panose="020B0503020204020204" pitchFamily="34" charset="-122"/>
              </a:rPr>
              <a:t>0的数字格</a:t>
            </a:r>
            <a:r>
              <a:rPr lang="en-US" altLang="zh-CN" dirty="0" smtClean="0">
                <a:ea typeface="微软雅黑" panose="020B0503020204020204" pitchFamily="34" charset="-122"/>
              </a:rPr>
              <a:t>，应取调整量 </a:t>
            </a:r>
            <a:r>
              <a:rPr lang="en-US" altLang="zh-CN" i="1" dirty="0" smtClean="0">
                <a:ea typeface="黑体" panose="02010609060101010101" pitchFamily="49" charset="-122"/>
              </a:rPr>
              <a:t>θ </a:t>
            </a:r>
            <a:r>
              <a:rPr lang="en-US" altLang="zh-CN" dirty="0" smtClean="0">
                <a:ea typeface="黑体" panose="02010609060101010101" pitchFamily="49" charset="-122"/>
              </a:rPr>
              <a:t>= 0</a:t>
            </a:r>
            <a:r>
              <a:rPr lang="zh-CN" altLang="en-US" dirty="0">
                <a:ea typeface="微软雅黑" panose="020B0503020204020204" pitchFamily="34" charset="-122"/>
              </a:rPr>
              <a:t>。</a:t>
            </a:r>
            <a:endParaRPr lang="en-US" altLang="zh-CN" dirty="0"/>
          </a:p>
        </p:txBody>
      </p:sp>
    </p:spTree>
    <p:extLst>
      <p:ext uri="{BB962C8B-B14F-4D97-AF65-F5344CB8AC3E}">
        <p14:creationId xmlns:p14="http://schemas.microsoft.com/office/powerpoint/2010/main" val="205683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hlinkClick r:id="rId3" action="ppaction://hlinksldjump"/>
              </a:rPr>
              <a:t>退化</a:t>
            </a:r>
            <a:r>
              <a:rPr lang="zh-CN" altLang="en-US" dirty="0" smtClean="0"/>
              <a:t>举例（</a:t>
            </a:r>
            <a:r>
              <a:rPr lang="en-US" altLang="zh-CN" dirty="0"/>
              <a:t>1</a:t>
            </a:r>
            <a:r>
              <a:rPr lang="zh-CN" altLang="en-US" dirty="0" smtClean="0"/>
              <a:t>）</a:t>
            </a:r>
            <a:r>
              <a:rPr lang="zh-CN" altLang="en-US" dirty="0"/>
              <a:t>最小元素</a:t>
            </a:r>
            <a:r>
              <a:rPr lang="zh-CN" altLang="en-US" dirty="0" smtClean="0"/>
              <a:t>法求初始</a:t>
            </a:r>
            <a:r>
              <a:rPr lang="zh-CN" altLang="en-US" dirty="0"/>
              <a:t>解</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46</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96871253"/>
              </p:ext>
            </p:extLst>
          </p:nvPr>
        </p:nvGraphicFramePr>
        <p:xfrm>
          <a:off x="3954009" y="1008310"/>
          <a:ext cx="3456000" cy="2520281"/>
        </p:xfrm>
        <a:graphic>
          <a:graphicData uri="http://schemas.openxmlformats.org/drawingml/2006/table">
            <a:tbl>
              <a:tblPr firstRow="1" bandRow="1">
                <a:tableStyleId>{5940675A-B579-460E-94D1-54222C63F5DA}</a:tableStyleId>
              </a:tblPr>
              <a:tblGrid>
                <a:gridCol w="967675"/>
                <a:gridCol w="497665"/>
                <a:gridCol w="497665"/>
                <a:gridCol w="497665"/>
                <a:gridCol w="497665"/>
                <a:gridCol w="497665"/>
              </a:tblGrid>
              <a:tr h="373375">
                <a:tc gridSpan="6">
                  <a:txBody>
                    <a:bodyPr/>
                    <a:lstStyle/>
                    <a:p>
                      <a:pPr algn="ctr"/>
                      <a:r>
                        <a:rPr lang="zh-CN" altLang="en-US" sz="1800" dirty="0" smtClean="0"/>
                        <a:t>表</a:t>
                      </a:r>
                      <a:r>
                        <a:rPr lang="en-US" altLang="zh-CN" sz="1800" baseline="0" dirty="0" smtClean="0"/>
                        <a:t> </a:t>
                      </a:r>
                      <a:r>
                        <a:rPr lang="en-US" altLang="zh-CN" sz="1800" dirty="0" smtClean="0"/>
                        <a:t>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5340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3375">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375">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5" name="组合 4"/>
          <p:cNvGrpSpPr/>
          <p:nvPr/>
        </p:nvGrpSpPr>
        <p:grpSpPr>
          <a:xfrm>
            <a:off x="3948765" y="1377561"/>
            <a:ext cx="1083000" cy="700189"/>
            <a:chOff x="456985" y="3133137"/>
            <a:chExt cx="1258716" cy="618636"/>
          </a:xfrm>
        </p:grpSpPr>
        <p:cxnSp>
          <p:nvCxnSpPr>
            <p:cNvPr id="6" name="直接连接符 5"/>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878789" y="3133137"/>
              <a:ext cx="836912" cy="326315"/>
            </a:xfrm>
            <a:prstGeom prst="rect">
              <a:avLst/>
            </a:prstGeom>
            <a:noFill/>
          </p:spPr>
          <p:txBody>
            <a:bodyPr wrap="square" rtlCol="0">
              <a:spAutoFit/>
            </a:bodyPr>
            <a:lstStyle/>
            <a:p>
              <a:r>
                <a:rPr lang="zh-CN" altLang="en-US" dirty="0"/>
                <a:t>销地</a:t>
              </a:r>
            </a:p>
          </p:txBody>
        </p:sp>
        <p:sp>
          <p:nvSpPr>
            <p:cNvPr id="8" name="文本框 7"/>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graphicFrame>
        <p:nvGraphicFramePr>
          <p:cNvPr id="9" name="表格 8"/>
          <p:cNvGraphicFramePr>
            <a:graphicFrameLocks noGrp="1"/>
          </p:cNvGraphicFramePr>
          <p:nvPr>
            <p:extLst>
              <p:ext uri="{D42A27DB-BD31-4B8C-83A1-F6EECF244321}">
                <p14:modId xmlns:p14="http://schemas.microsoft.com/office/powerpoint/2010/main" val="1234912649"/>
              </p:ext>
            </p:extLst>
          </p:nvPr>
        </p:nvGraphicFramePr>
        <p:xfrm>
          <a:off x="297861" y="1031362"/>
          <a:ext cx="3348000" cy="2060516"/>
        </p:xfrm>
        <a:graphic>
          <a:graphicData uri="http://schemas.openxmlformats.org/drawingml/2006/table">
            <a:tbl>
              <a:tblPr firstRow="1" bandRow="1">
                <a:tableStyleId>{5940675A-B579-460E-94D1-54222C63F5DA}</a:tableStyleId>
              </a:tblPr>
              <a:tblGrid>
                <a:gridCol w="1095136"/>
                <a:gridCol w="563216"/>
                <a:gridCol w="563216"/>
                <a:gridCol w="563216"/>
                <a:gridCol w="563216"/>
              </a:tblGrid>
              <a:tr h="329777">
                <a:tc gridSpan="5">
                  <a:txBody>
                    <a:bodyPr/>
                    <a:lstStyle/>
                    <a:p>
                      <a:pPr algn="ctr"/>
                      <a:r>
                        <a:rPr lang="zh-CN" altLang="en-US" sz="1800" dirty="0" smtClean="0"/>
                        <a:t>表</a:t>
                      </a:r>
                      <a:r>
                        <a:rPr lang="en-US" altLang="zh-CN" sz="1800" dirty="0" smtClean="0"/>
                        <a:t>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solidFill>
                            <a:schemeClr val="tx1"/>
                          </a:solidFill>
                        </a:rPr>
                        <a:t>11</a:t>
                      </a:r>
                      <a:endParaRPr lang="zh-CN" altLang="en-US" sz="1800" dirty="0">
                        <a:solidFill>
                          <a:schemeClr val="tx1"/>
                        </a:solidFill>
                      </a:endParaRPr>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solidFill>
                            <a:schemeClr val="tx1"/>
                          </a:solidFill>
                        </a:rPr>
                        <a:t>4</a:t>
                      </a:r>
                      <a:endParaRPr lang="zh-CN" altLang="en-US" sz="1800" dirty="0">
                        <a:solidFill>
                          <a:schemeClr val="tx1"/>
                        </a:solidFill>
                      </a:endParaRPr>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solidFill>
                            <a:schemeClr val="tx1"/>
                          </a:solidFill>
                        </a:rPr>
                        <a:t>5</a:t>
                      </a:r>
                      <a:endParaRPr lang="zh-CN" altLang="en-US" sz="1800" dirty="0">
                        <a:solidFill>
                          <a:schemeClr val="tx1"/>
                        </a:solidFill>
                      </a:endParaRPr>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T w="12700" cmpd="sng">
                      <a:noFill/>
                    </a:lnT>
                    <a:lnB w="12700" cmpd="sng">
                      <a:noFill/>
                    </a:lnB>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T w="12700" cmpd="sng">
                      <a:noFill/>
                    </a:lnT>
                    <a:lnB w="12700" cmpd="sng">
                      <a:noFill/>
                    </a:lnB>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T w="12700" cmpd="sng">
                      <a:noFill/>
                    </a:lnT>
                    <a:lnB w="12700" cmpd="sng">
                      <a:noFill/>
                    </a:lnB>
                  </a:tcPr>
                </a:tc>
                <a:tc>
                  <a:txBody>
                    <a:bodyPr/>
                    <a:lstStyle/>
                    <a:p>
                      <a:pPr algn="ctr"/>
                      <a:r>
                        <a:rPr lang="en-US" altLang="zh-CN" sz="1800" dirty="0" smtClean="0">
                          <a:solidFill>
                            <a:schemeClr val="tx1"/>
                          </a:solidFill>
                        </a:rPr>
                        <a:t>8</a:t>
                      </a:r>
                      <a:endParaRPr lang="zh-CN" altLang="en-US" sz="1800" dirty="0">
                        <a:solidFill>
                          <a:schemeClr val="tx1"/>
                        </a:solidFill>
                      </a:endParaRPr>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T w="12700" cmpd="sng">
                      <a:noFill/>
                    </a:lnT>
                  </a:tcPr>
                </a:tc>
                <a:tc>
                  <a:txBody>
                    <a:bodyPr/>
                    <a:lstStyle/>
                    <a:p>
                      <a:pPr algn="ctr"/>
                      <a:r>
                        <a:rPr lang="en-US" altLang="zh-CN" sz="1800" dirty="0" smtClean="0">
                          <a:solidFill>
                            <a:schemeClr val="tx1"/>
                          </a:solidFill>
                        </a:rPr>
                        <a:t>2</a:t>
                      </a:r>
                      <a:endParaRPr lang="zh-CN" altLang="en-US" sz="1800" dirty="0">
                        <a:solidFill>
                          <a:schemeClr val="tx1"/>
                        </a:solidFill>
                      </a:endParaRPr>
                    </a:p>
                  </a:txBody>
                  <a:tcPr anchor="ctr">
                    <a:lnT w="12700" cmpd="sng">
                      <a:noFill/>
                    </a:lnT>
                  </a:tcPr>
                </a:tc>
                <a:tc>
                  <a:txBody>
                    <a:bodyPr/>
                    <a:lstStyle/>
                    <a:p>
                      <a:pPr algn="ctr"/>
                      <a:r>
                        <a:rPr lang="en-US" altLang="zh-CN" sz="1800" dirty="0" smtClean="0">
                          <a:solidFill>
                            <a:schemeClr val="tx1"/>
                          </a:solidFill>
                        </a:rPr>
                        <a:t>10</a:t>
                      </a:r>
                      <a:endParaRPr lang="zh-CN" altLang="en-US" sz="1800" dirty="0">
                        <a:solidFill>
                          <a:schemeClr val="tx1"/>
                        </a:solidFill>
                      </a:endParaRPr>
                    </a:p>
                  </a:txBody>
                  <a:tcPr anchor="ctr">
                    <a:lnT w="12700" cmpd="sng">
                      <a:noFill/>
                    </a:lnT>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T w="12700" cmpd="sng">
                      <a:noFill/>
                    </a:lnT>
                  </a:tcPr>
                </a:tc>
              </a:tr>
            </a:tbl>
          </a:graphicData>
        </a:graphic>
      </p:graphicFrame>
      <p:grpSp>
        <p:nvGrpSpPr>
          <p:cNvPr id="10" name="组合 9"/>
          <p:cNvGrpSpPr/>
          <p:nvPr/>
        </p:nvGrpSpPr>
        <p:grpSpPr>
          <a:xfrm>
            <a:off x="302049" y="1384750"/>
            <a:ext cx="1156958" cy="618636"/>
            <a:chOff x="456985" y="3133137"/>
            <a:chExt cx="1258716" cy="618636"/>
          </a:xfrm>
        </p:grpSpPr>
        <p:cxnSp>
          <p:nvCxnSpPr>
            <p:cNvPr id="11" name="直接连接符 10"/>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3" name="文本框 12"/>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cxnSp>
        <p:nvCxnSpPr>
          <p:cNvPr id="14" name="直接连接符 13"/>
          <p:cNvCxnSpPr/>
          <p:nvPr/>
        </p:nvCxnSpPr>
        <p:spPr>
          <a:xfrm>
            <a:off x="1680716" y="1348871"/>
            <a:ext cx="0" cy="1872208"/>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5" name="Oval 7"/>
          <p:cNvSpPr>
            <a:spLocks noChangeArrowheads="1"/>
          </p:cNvSpPr>
          <p:nvPr/>
        </p:nvSpPr>
        <p:spPr bwMode="auto">
          <a:xfrm>
            <a:off x="2048197" y="2680762"/>
            <a:ext cx="359404" cy="394122"/>
          </a:xfrm>
          <a:prstGeom prst="ellipse">
            <a:avLst/>
          </a:pr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cxnSp>
        <p:nvCxnSpPr>
          <p:cNvPr id="16" name="直接连接符 15"/>
          <p:cNvCxnSpPr/>
          <p:nvPr/>
        </p:nvCxnSpPr>
        <p:spPr>
          <a:xfrm rot="5400000">
            <a:off x="1966566" y="1085793"/>
            <a:ext cx="0" cy="3648404"/>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0800000">
            <a:off x="2233728" y="1325819"/>
            <a:ext cx="0" cy="1872208"/>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533700" y="2792143"/>
            <a:ext cx="263785" cy="369332"/>
          </a:xfrm>
          <a:prstGeom prst="rect">
            <a:avLst/>
          </a:prstGeom>
          <a:noFill/>
        </p:spPr>
        <p:txBody>
          <a:bodyPr wrap="square" rtlCol="0">
            <a:spAutoFit/>
          </a:bodyPr>
          <a:lstStyle/>
          <a:p>
            <a:r>
              <a:rPr lang="en-US" altLang="zh-CN" dirty="0" smtClean="0">
                <a:solidFill>
                  <a:srgbClr val="FF0000"/>
                </a:solidFill>
              </a:rPr>
              <a:t>6</a:t>
            </a:r>
            <a:endParaRPr lang="zh-CN" altLang="en-US" dirty="0" smtClean="0">
              <a:solidFill>
                <a:srgbClr val="FF0000"/>
              </a:solidFill>
            </a:endParaRPr>
          </a:p>
        </p:txBody>
      </p:sp>
      <p:sp>
        <p:nvSpPr>
          <p:cNvPr id="20" name="矩形 19"/>
          <p:cNvSpPr/>
          <p:nvPr/>
        </p:nvSpPr>
        <p:spPr>
          <a:xfrm>
            <a:off x="614827" y="3884422"/>
            <a:ext cx="6549559" cy="923330"/>
          </a:xfrm>
          <a:prstGeom prst="rect">
            <a:avLst/>
          </a:prstGeom>
        </p:spPr>
        <p:txBody>
          <a:bodyPr wrap="square">
            <a:spAutoFit/>
          </a:bodyPr>
          <a:lstStyle/>
          <a:p>
            <a:pPr>
              <a:lnSpc>
                <a:spcPct val="150000"/>
              </a:lnSpc>
            </a:pPr>
            <a:r>
              <a:rPr lang="zh-CN" altLang="en-US" dirty="0" smtClean="0">
                <a:ea typeface="微软雅黑" panose="020B0503020204020204" pitchFamily="34" charset="-122"/>
              </a:rPr>
              <a:t>在（</a:t>
            </a:r>
            <a:r>
              <a:rPr lang="en-US" altLang="zh-CN" dirty="0" smtClean="0">
                <a:ea typeface="微软雅黑" panose="020B0503020204020204" pitchFamily="34" charset="-122"/>
              </a:rPr>
              <a:t>1</a:t>
            </a:r>
            <a:r>
              <a:rPr lang="zh-CN" altLang="en-US" dirty="0" smtClean="0">
                <a:ea typeface="微软雅黑" panose="020B0503020204020204" pitchFamily="34" charset="-122"/>
              </a:rPr>
              <a:t>，</a:t>
            </a:r>
            <a:r>
              <a:rPr lang="en-US" altLang="zh-CN" dirty="0" smtClean="0">
                <a:ea typeface="微软雅黑" panose="020B0503020204020204" pitchFamily="34" charset="-122"/>
              </a:rPr>
              <a:t>2</a:t>
            </a:r>
            <a:r>
              <a:rPr lang="zh-CN" altLang="en-US" dirty="0" smtClean="0">
                <a:ea typeface="微软雅黑" panose="020B0503020204020204" pitchFamily="34" charset="-122"/>
              </a:rPr>
              <a:t>）（</a:t>
            </a:r>
            <a:r>
              <a:rPr lang="en-US" altLang="zh-CN" dirty="0" smtClean="0">
                <a:ea typeface="微软雅黑" panose="020B0503020204020204" pitchFamily="34" charset="-122"/>
              </a:rPr>
              <a:t>2</a:t>
            </a:r>
            <a:r>
              <a:rPr lang="zh-CN" altLang="en-US" dirty="0" smtClean="0">
                <a:ea typeface="微软雅黑" panose="020B0503020204020204" pitchFamily="34" charset="-122"/>
              </a:rPr>
              <a:t>，</a:t>
            </a:r>
            <a:r>
              <a:rPr lang="en-US" altLang="zh-CN" dirty="0" smtClean="0">
                <a:ea typeface="微软雅黑" panose="020B0503020204020204" pitchFamily="34" charset="-122"/>
              </a:rPr>
              <a:t>2</a:t>
            </a:r>
            <a:r>
              <a:rPr lang="zh-CN" altLang="en-US" dirty="0" smtClean="0">
                <a:ea typeface="微软雅黑" panose="020B0503020204020204" pitchFamily="34" charset="-122"/>
              </a:rPr>
              <a:t>）（</a:t>
            </a:r>
            <a:r>
              <a:rPr lang="en-US" altLang="zh-CN" dirty="0" smtClean="0">
                <a:ea typeface="微软雅黑" panose="020B0503020204020204" pitchFamily="34" charset="-122"/>
              </a:rPr>
              <a:t>3</a:t>
            </a:r>
            <a:r>
              <a:rPr lang="zh-CN" altLang="en-US" dirty="0" smtClean="0">
                <a:ea typeface="微软雅黑" panose="020B0503020204020204" pitchFamily="34" charset="-122"/>
              </a:rPr>
              <a:t>，</a:t>
            </a:r>
            <a:r>
              <a:rPr lang="en-US" altLang="zh-CN" dirty="0" smtClean="0">
                <a:ea typeface="微软雅黑" panose="020B0503020204020204" pitchFamily="34" charset="-122"/>
              </a:rPr>
              <a:t>3</a:t>
            </a:r>
            <a:r>
              <a:rPr lang="zh-CN" altLang="en-US" dirty="0" smtClean="0">
                <a:ea typeface="微软雅黑" panose="020B0503020204020204" pitchFamily="34" charset="-122"/>
              </a:rPr>
              <a:t>）（</a:t>
            </a:r>
            <a:r>
              <a:rPr lang="en-US" altLang="zh-CN" dirty="0" smtClean="0">
                <a:ea typeface="微软雅黑" panose="020B0503020204020204" pitchFamily="34" charset="-122"/>
              </a:rPr>
              <a:t>3</a:t>
            </a:r>
            <a:r>
              <a:rPr lang="zh-CN" altLang="en-US" dirty="0" smtClean="0">
                <a:ea typeface="微软雅黑" panose="020B0503020204020204" pitchFamily="34" charset="-122"/>
              </a:rPr>
              <a:t>，</a:t>
            </a:r>
            <a:r>
              <a:rPr lang="en-US" altLang="zh-CN" dirty="0" smtClean="0">
                <a:ea typeface="微软雅黑" panose="020B0503020204020204" pitchFamily="34" charset="-122"/>
              </a:rPr>
              <a:t>4</a:t>
            </a:r>
            <a:r>
              <a:rPr lang="zh-CN" altLang="en-US" dirty="0" smtClean="0">
                <a:ea typeface="微软雅黑" panose="020B0503020204020204" pitchFamily="34" charset="-122"/>
              </a:rPr>
              <a:t>）任一</a:t>
            </a:r>
            <a:r>
              <a:rPr lang="zh-CN" altLang="en-US" dirty="0">
                <a:ea typeface="微软雅黑" panose="020B0503020204020204" pitchFamily="34" charset="-122"/>
              </a:rPr>
              <a:t>空格</a:t>
            </a:r>
            <a:r>
              <a:rPr lang="zh-CN" altLang="en-US" dirty="0" smtClean="0">
                <a:ea typeface="微软雅黑" panose="020B0503020204020204" pitchFamily="34" charset="-122"/>
              </a:rPr>
              <a:t>处</a:t>
            </a:r>
            <a:r>
              <a:rPr lang="zh-CN" altLang="en-US" dirty="0" smtClean="0">
                <a:solidFill>
                  <a:schemeClr val="accent2"/>
                </a:solidFill>
                <a:ea typeface="微软雅黑" panose="020B0503020204020204" pitchFamily="34" charset="-122"/>
              </a:rPr>
              <a:t>添</a:t>
            </a:r>
            <a:r>
              <a:rPr lang="zh-CN" altLang="en-US" dirty="0">
                <a:solidFill>
                  <a:schemeClr val="accent2"/>
                </a:solidFill>
                <a:ea typeface="微软雅黑" panose="020B0503020204020204" pitchFamily="34" charset="-122"/>
              </a:rPr>
              <a:t>一个</a:t>
            </a:r>
            <a:r>
              <a:rPr lang="zh-CN" altLang="en-US" dirty="0">
                <a:solidFill>
                  <a:schemeClr val="accent2"/>
                </a:solidFill>
                <a:ea typeface="黑体" panose="02010609060101010101" pitchFamily="49" charset="-122"/>
              </a:rPr>
              <a:t>“</a:t>
            </a:r>
            <a:r>
              <a:rPr lang="en-US" altLang="zh-CN" dirty="0">
                <a:solidFill>
                  <a:schemeClr val="accent2"/>
                </a:solidFill>
                <a:ea typeface="黑体" panose="02010609060101010101" pitchFamily="49" charset="-122"/>
              </a:rPr>
              <a:t>0</a:t>
            </a:r>
            <a:r>
              <a:rPr lang="zh-CN" altLang="en-US" dirty="0" smtClean="0">
                <a:solidFill>
                  <a:schemeClr val="accent2"/>
                </a:solidFill>
                <a:ea typeface="黑体" panose="02010609060101010101" pitchFamily="49" charset="-122"/>
              </a:rPr>
              <a:t>”</a:t>
            </a:r>
            <a:r>
              <a:rPr lang="zh-CN" altLang="en-US" dirty="0" smtClean="0">
                <a:ea typeface="黑体" panose="02010609060101010101" pitchFamily="49" charset="-122"/>
              </a:rPr>
              <a:t>建议</a:t>
            </a:r>
            <a:r>
              <a:rPr lang="zh-CN" altLang="en-US" dirty="0" smtClean="0"/>
              <a:t>添加到</a:t>
            </a:r>
            <a:r>
              <a:rPr lang="zh-CN" altLang="en-US" dirty="0"/>
              <a:t>对应</a:t>
            </a:r>
            <a:r>
              <a:rPr lang="en-US" altLang="zh-CN" dirty="0" err="1"/>
              <a:t>的</a:t>
            </a:r>
            <a:r>
              <a:rPr lang="en-US" altLang="zh-CN" dirty="0" err="1">
                <a:solidFill>
                  <a:schemeClr val="accent2"/>
                </a:solidFill>
              </a:rPr>
              <a:t>那行或那列</a:t>
            </a:r>
            <a:r>
              <a:rPr lang="zh-CN" altLang="en-US" dirty="0">
                <a:solidFill>
                  <a:schemeClr val="accent2"/>
                </a:solidFill>
              </a:rPr>
              <a:t>最小运价</a:t>
            </a:r>
            <a:r>
              <a:rPr lang="zh-CN" altLang="en-US" dirty="0"/>
              <a:t>的位置</a:t>
            </a:r>
            <a:endParaRPr lang="en-US" altLang="zh-CN" dirty="0" smtClean="0"/>
          </a:p>
        </p:txBody>
      </p:sp>
      <p:sp>
        <p:nvSpPr>
          <p:cNvPr id="21" name="文本框 20"/>
          <p:cNvSpPr txBox="1"/>
          <p:nvPr/>
        </p:nvSpPr>
        <p:spPr>
          <a:xfrm>
            <a:off x="6507105" y="2753864"/>
            <a:ext cx="263785" cy="369332"/>
          </a:xfrm>
          <a:prstGeom prst="rect">
            <a:avLst/>
          </a:prstGeom>
          <a:noFill/>
        </p:spPr>
        <p:txBody>
          <a:bodyPr wrap="square" rtlCol="0">
            <a:spAutoFit/>
          </a:bodyPr>
          <a:lstStyle/>
          <a:p>
            <a:r>
              <a:rPr lang="en-US" altLang="zh-CN" dirty="0" smtClean="0">
                <a:solidFill>
                  <a:srgbClr val="FF0000"/>
                </a:solidFill>
              </a:rPr>
              <a:t>0</a:t>
            </a:r>
            <a:endParaRPr lang="zh-CN" altLang="en-US" dirty="0" smtClean="0">
              <a:solidFill>
                <a:srgbClr val="FF0000"/>
              </a:solidFill>
            </a:endParaRPr>
          </a:p>
        </p:txBody>
      </p:sp>
    </p:spTree>
    <p:extLst>
      <p:ext uri="{BB962C8B-B14F-4D97-AF65-F5344CB8AC3E}">
        <p14:creationId xmlns:p14="http://schemas.microsoft.com/office/powerpoint/2010/main" val="290387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ppt_w*0.70"/>
                                          </p:val>
                                        </p:tav>
                                        <p:tav tm="100000">
                                          <p:val>
                                            <p:strVal val="#ppt_w"/>
                                          </p:val>
                                        </p:tav>
                                      </p:tavLst>
                                    </p:anim>
                                    <p:anim calcmode="lin" valueType="num">
                                      <p:cBhvr>
                                        <p:cTn id="8" dur="500" fill="hold"/>
                                        <p:tgtEl>
                                          <p:spTgt spid="15"/>
                                        </p:tgtEl>
                                        <p:attrNameLst>
                                          <p:attrName>ppt_h</p:attrName>
                                        </p:attrNameLst>
                                      </p:cBhvr>
                                      <p:tavLst>
                                        <p:tav tm="0">
                                          <p:val>
                                            <p:strVal val="#ppt_h"/>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ppt_x"/>
                                          </p:val>
                                        </p:tav>
                                        <p:tav tm="100000">
                                          <p:val>
                                            <p:strVal val="#ppt_x"/>
                                          </p:val>
                                        </p:tav>
                                      </p:tavLst>
                                    </p:anim>
                                    <p:anim calcmode="lin" valueType="num">
                                      <p:cBhvr additive="base">
                                        <p:cTn id="3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9" grpId="0"/>
      <p:bldP spid="20" grpId="0"/>
      <p:bldP spid="2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退化举例</a:t>
            </a:r>
            <a:r>
              <a:rPr lang="zh-CN" altLang="en-US" dirty="0" smtClean="0"/>
              <a:t>（</a:t>
            </a:r>
            <a:r>
              <a:rPr lang="en-US" altLang="zh-CN" dirty="0" smtClean="0"/>
              <a:t>2</a:t>
            </a:r>
            <a:r>
              <a:rPr lang="zh-CN" altLang="en-US" dirty="0" smtClean="0"/>
              <a:t>）闭回路调整法</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47</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29359435"/>
              </p:ext>
            </p:extLst>
          </p:nvPr>
        </p:nvGraphicFramePr>
        <p:xfrm>
          <a:off x="244798" y="820117"/>
          <a:ext cx="4527017" cy="2968675"/>
        </p:xfrm>
        <a:graphic>
          <a:graphicData uri="http://schemas.openxmlformats.org/drawingml/2006/table">
            <a:tbl>
              <a:tblPr firstRow="1" bandRow="1">
                <a:tableStyleId>{5940675A-B579-460E-94D1-54222C63F5DA}</a:tableStyleId>
              </a:tblPr>
              <a:tblGrid>
                <a:gridCol w="931862"/>
                <a:gridCol w="719031"/>
                <a:gridCol w="719031"/>
                <a:gridCol w="719031"/>
                <a:gridCol w="719031"/>
                <a:gridCol w="719031"/>
              </a:tblGrid>
              <a:tr h="470410">
                <a:tc gridSpan="6">
                  <a:txBody>
                    <a:bodyPr/>
                    <a:lstStyle/>
                    <a:p>
                      <a:pPr algn="ctr"/>
                      <a:r>
                        <a:rPr lang="zh-CN" altLang="en-US" sz="1800" dirty="0" smtClean="0"/>
                        <a:t>表</a:t>
                      </a:r>
                      <a:r>
                        <a:rPr lang="en-US" altLang="zh-CN" sz="1800" dirty="0" smtClean="0"/>
                        <a:t>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16625">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4</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041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4</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47041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7041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6</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accent2"/>
                          </a:solidFill>
                        </a:rPr>
                        <a:t>3</a:t>
                      </a:r>
                      <a:endParaRPr lang="zh-CN" altLang="en-US" sz="180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smtClean="0">
                          <a:solidFill>
                            <a:schemeClr val="tx1"/>
                          </a:solidFill>
                        </a:rPr>
                        <a:t>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0410">
                <a:tc>
                  <a:txBody>
                    <a:bodyPr/>
                    <a:lstStyle/>
                    <a:p>
                      <a:pPr algn="ctr"/>
                      <a:r>
                        <a:rPr lang="zh-CN" altLang="en-US" sz="1800" dirty="0" smtClean="0"/>
                        <a:t>销量</a:t>
                      </a:r>
                      <a:endParaRPr lang="zh-CN" altLang="en-US" sz="1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5" name="组合 4"/>
          <p:cNvGrpSpPr/>
          <p:nvPr/>
        </p:nvGrpSpPr>
        <p:grpSpPr>
          <a:xfrm>
            <a:off x="244799" y="1298639"/>
            <a:ext cx="1083000" cy="700189"/>
            <a:chOff x="456985" y="3133137"/>
            <a:chExt cx="1258716" cy="618636"/>
          </a:xfrm>
        </p:grpSpPr>
        <p:cxnSp>
          <p:nvCxnSpPr>
            <p:cNvPr id="6" name="直接连接符 5"/>
            <p:cNvCxnSpPr/>
            <p:nvPr/>
          </p:nvCxnSpPr>
          <p:spPr>
            <a:xfrm>
              <a:off x="475983" y="3149470"/>
              <a:ext cx="1083334" cy="530249"/>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878789" y="3133137"/>
              <a:ext cx="836912" cy="326315"/>
            </a:xfrm>
            <a:prstGeom prst="rect">
              <a:avLst/>
            </a:prstGeom>
            <a:noFill/>
          </p:spPr>
          <p:txBody>
            <a:bodyPr wrap="square" rtlCol="0">
              <a:spAutoFit/>
            </a:bodyPr>
            <a:lstStyle/>
            <a:p>
              <a:r>
                <a:rPr lang="zh-CN" altLang="en-US" dirty="0"/>
                <a:t>销地</a:t>
              </a:r>
            </a:p>
          </p:txBody>
        </p:sp>
        <p:sp>
          <p:nvSpPr>
            <p:cNvPr id="8" name="文本框 7"/>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9" name="矩形 8"/>
          <p:cNvSpPr/>
          <p:nvPr/>
        </p:nvSpPr>
        <p:spPr>
          <a:xfrm>
            <a:off x="2760836" y="1998829"/>
            <a:ext cx="853523" cy="744428"/>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846708" y="2120831"/>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11" name="文本框 10"/>
          <p:cNvSpPr txBox="1"/>
          <p:nvPr/>
        </p:nvSpPr>
        <p:spPr>
          <a:xfrm>
            <a:off x="3552924" y="2664495"/>
            <a:ext cx="576064" cy="369332"/>
          </a:xfrm>
          <a:prstGeom prst="rect">
            <a:avLst/>
          </a:prstGeom>
          <a:noFill/>
        </p:spPr>
        <p:txBody>
          <a:bodyPr wrap="square" rtlCol="0">
            <a:spAutoFit/>
          </a:bodyPr>
          <a:lstStyle/>
          <a:p>
            <a:r>
              <a:rPr lang="en-US" altLang="zh-CN" dirty="0">
                <a:solidFill>
                  <a:srgbClr val="C00000"/>
                </a:solidFill>
              </a:rPr>
              <a:t>(</a:t>
            </a:r>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12" name="文本框 11"/>
          <p:cNvSpPr txBox="1"/>
          <p:nvPr/>
        </p:nvSpPr>
        <p:spPr>
          <a:xfrm>
            <a:off x="3565901" y="2134351"/>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13" name="文本框 12"/>
          <p:cNvSpPr txBox="1"/>
          <p:nvPr/>
        </p:nvSpPr>
        <p:spPr>
          <a:xfrm>
            <a:off x="2846708" y="2664495"/>
            <a:ext cx="576064" cy="369332"/>
          </a:xfrm>
          <a:prstGeom prst="rect">
            <a:avLst/>
          </a:prstGeom>
          <a:noFill/>
        </p:spPr>
        <p:txBody>
          <a:bodyPr wrap="square" rtlCol="0">
            <a:spAutoFit/>
          </a:bodyPr>
          <a:lstStyle/>
          <a:p>
            <a:r>
              <a:rPr lang="en-US" altLang="zh-CN" dirty="0" smtClean="0">
                <a:solidFill>
                  <a:srgbClr val="C00000"/>
                </a:solidFill>
              </a:rPr>
              <a:t>(−1</a:t>
            </a:r>
            <a:r>
              <a:rPr lang="en-US" altLang="zh-CN" dirty="0">
                <a:solidFill>
                  <a:srgbClr val="C00000"/>
                </a:solidFill>
              </a:rPr>
              <a:t>)</a:t>
            </a:r>
            <a:endParaRPr lang="zh-CN" altLang="en-US" dirty="0" smtClean="0">
              <a:solidFill>
                <a:srgbClr val="C00000"/>
              </a:solidFill>
            </a:endParaRPr>
          </a:p>
        </p:txBody>
      </p:sp>
      <p:sp>
        <p:nvSpPr>
          <p:cNvPr id="23" name="文本框 22"/>
          <p:cNvSpPr txBox="1"/>
          <p:nvPr/>
        </p:nvSpPr>
        <p:spPr>
          <a:xfrm>
            <a:off x="2759744" y="2026835"/>
            <a:ext cx="460510" cy="341632"/>
          </a:xfrm>
          <a:prstGeom prst="rect">
            <a:avLst/>
          </a:prstGeom>
          <a:solidFill>
            <a:schemeClr val="bg1">
              <a:lumMod val="95000"/>
            </a:schemeClr>
          </a:solidFill>
        </p:spPr>
        <p:txBody>
          <a:bodyPr wrap="square" rtlCol="0">
            <a:spAutoFit/>
          </a:bodyPr>
          <a:lstStyle/>
          <a:p>
            <a:pPr algn="ctr">
              <a:lnSpc>
                <a:spcPct val="90000"/>
              </a:lnSpc>
            </a:pPr>
            <a:r>
              <a:rPr lang="en-US" altLang="zh-CN" dirty="0" smtClean="0">
                <a:solidFill>
                  <a:srgbClr val="FF0000"/>
                </a:solidFill>
              </a:rPr>
              <a:t>7</a:t>
            </a:r>
            <a:endParaRPr lang="zh-CN" altLang="en-US" dirty="0" smtClean="0">
              <a:solidFill>
                <a:srgbClr val="FF0000"/>
              </a:solidFill>
            </a:endParaRPr>
          </a:p>
        </p:txBody>
      </p:sp>
      <p:sp>
        <p:nvSpPr>
          <p:cNvPr id="24" name="文本框 23"/>
          <p:cNvSpPr txBox="1"/>
          <p:nvPr/>
        </p:nvSpPr>
        <p:spPr>
          <a:xfrm>
            <a:off x="3452454" y="2026835"/>
            <a:ext cx="460510" cy="341632"/>
          </a:xfrm>
          <a:prstGeom prst="rect">
            <a:avLst/>
          </a:prstGeom>
          <a:solidFill>
            <a:schemeClr val="bg1">
              <a:lumMod val="95000"/>
            </a:schemeClr>
          </a:solidFill>
          <a:ln w="25400">
            <a:solidFill>
              <a:srgbClr val="C00000"/>
            </a:solidFill>
          </a:ln>
        </p:spPr>
        <p:txBody>
          <a:bodyPr wrap="square" rtlCol="0">
            <a:spAutoFit/>
          </a:bodyPr>
          <a:lstStyle/>
          <a:p>
            <a:pPr algn="ctr">
              <a:lnSpc>
                <a:spcPct val="90000"/>
              </a:lnSpc>
            </a:pPr>
            <a:endParaRPr lang="zh-CN" altLang="en-US" dirty="0" smtClean="0">
              <a:solidFill>
                <a:srgbClr val="FF0000"/>
              </a:solidFill>
            </a:endParaRPr>
          </a:p>
        </p:txBody>
      </p:sp>
      <p:sp>
        <p:nvSpPr>
          <p:cNvPr id="25" name="文本框 24"/>
          <p:cNvSpPr txBox="1"/>
          <p:nvPr/>
        </p:nvSpPr>
        <p:spPr>
          <a:xfrm>
            <a:off x="2759744" y="2423904"/>
            <a:ext cx="460510" cy="341632"/>
          </a:xfrm>
          <a:prstGeom prst="rect">
            <a:avLst/>
          </a:prstGeom>
          <a:solidFill>
            <a:schemeClr val="bg1">
              <a:lumMod val="95000"/>
            </a:schemeClr>
          </a:solidFill>
          <a:ln w="25400">
            <a:solidFill>
              <a:srgbClr val="C00000"/>
            </a:solidFill>
          </a:ln>
        </p:spPr>
        <p:txBody>
          <a:bodyPr wrap="square" rtlCol="0">
            <a:spAutoFit/>
          </a:bodyPr>
          <a:lstStyle>
            <a:defPPr>
              <a:defRPr lang="zh-CN"/>
            </a:defPPr>
            <a:lvl1pPr algn="ctr">
              <a:lnSpc>
                <a:spcPct val="90000"/>
              </a:lnSpc>
              <a:defRPr>
                <a:solidFill>
                  <a:srgbClr val="FF0000"/>
                </a:solidFill>
              </a:defRPr>
            </a:lvl1pPr>
          </a:lstStyle>
          <a:p>
            <a:endParaRPr lang="zh-CN" altLang="en-US" dirty="0"/>
          </a:p>
        </p:txBody>
      </p:sp>
      <p:sp>
        <p:nvSpPr>
          <p:cNvPr id="26" name="文本框 25"/>
          <p:cNvSpPr txBox="1"/>
          <p:nvPr/>
        </p:nvSpPr>
        <p:spPr>
          <a:xfrm>
            <a:off x="3448867" y="2411540"/>
            <a:ext cx="460510" cy="341632"/>
          </a:xfrm>
          <a:prstGeom prst="rect">
            <a:avLst/>
          </a:prstGeom>
          <a:solidFill>
            <a:schemeClr val="bg1">
              <a:lumMod val="95000"/>
            </a:schemeClr>
          </a:solidFill>
        </p:spPr>
        <p:txBody>
          <a:bodyPr wrap="square" rtlCol="0">
            <a:spAutoFit/>
          </a:bodyPr>
          <a:lstStyle/>
          <a:p>
            <a:pPr algn="ctr">
              <a:lnSpc>
                <a:spcPct val="90000"/>
              </a:lnSpc>
            </a:pPr>
            <a:r>
              <a:rPr lang="en-US" altLang="zh-CN" dirty="0" smtClean="0">
                <a:solidFill>
                  <a:srgbClr val="FF0000"/>
                </a:solidFill>
              </a:rPr>
              <a:t>3</a:t>
            </a:r>
            <a:endParaRPr lang="zh-CN" altLang="en-US" dirty="0" smtClean="0">
              <a:solidFill>
                <a:srgbClr val="FF0000"/>
              </a:solidFill>
            </a:endParaRPr>
          </a:p>
        </p:txBody>
      </p:sp>
      <p:sp>
        <p:nvSpPr>
          <p:cNvPr id="27" name="矩形 26"/>
          <p:cNvSpPr/>
          <p:nvPr/>
        </p:nvSpPr>
        <p:spPr>
          <a:xfrm>
            <a:off x="589018" y="4082648"/>
            <a:ext cx="3838575" cy="369332"/>
          </a:xfrm>
          <a:prstGeom prst="rect">
            <a:avLst/>
          </a:prstGeom>
        </p:spPr>
        <p:txBody>
          <a:bodyPr>
            <a:spAutoFit/>
          </a:bodyPr>
          <a:lstStyle/>
          <a:p>
            <a:r>
              <a:rPr lang="zh-CN" altLang="en-US" dirty="0" smtClean="0">
                <a:ea typeface="微软雅黑" panose="020B0503020204020204" pitchFamily="34" charset="-122"/>
              </a:rPr>
              <a:t>任选</a:t>
            </a:r>
            <a:r>
              <a:rPr lang="zh-CN" altLang="en-US" dirty="0" smtClean="0">
                <a:solidFill>
                  <a:schemeClr val="accent2"/>
                </a:solidFill>
                <a:ea typeface="微软雅黑" panose="020B0503020204020204" pitchFamily="34" charset="-122"/>
              </a:rPr>
              <a:t>一</a:t>
            </a:r>
            <a:r>
              <a:rPr lang="zh-CN" altLang="en-US" dirty="0">
                <a:solidFill>
                  <a:schemeClr val="accent2"/>
                </a:solidFill>
                <a:ea typeface="微软雅黑" panose="020B0503020204020204" pitchFamily="34" charset="-122"/>
              </a:rPr>
              <a:t>个作为调入格</a:t>
            </a:r>
            <a:r>
              <a:rPr lang="zh-CN" altLang="en-US" dirty="0">
                <a:ea typeface="微软雅黑" panose="020B0503020204020204" pitchFamily="34" charset="-122"/>
              </a:rPr>
              <a:t>，另</a:t>
            </a:r>
            <a:r>
              <a:rPr lang="zh-CN" altLang="en-US" dirty="0" smtClean="0">
                <a:ea typeface="微软雅黑" panose="020B0503020204020204" pitchFamily="34" charset="-122"/>
              </a:rPr>
              <a:t>一格</a:t>
            </a:r>
            <a:r>
              <a:rPr lang="zh-CN" altLang="en-US" dirty="0" smtClean="0">
                <a:solidFill>
                  <a:schemeClr val="accent2"/>
                </a:solidFill>
                <a:ea typeface="微软雅黑" panose="020B0503020204020204" pitchFamily="34" charset="-122"/>
              </a:rPr>
              <a:t>填</a:t>
            </a:r>
            <a:r>
              <a:rPr lang="zh-CN" altLang="en-US" dirty="0" smtClean="0">
                <a:solidFill>
                  <a:schemeClr val="accent2"/>
                </a:solidFill>
                <a:ea typeface="黑体" panose="02010609060101010101" pitchFamily="49" charset="-122"/>
              </a:rPr>
              <a:t>“</a:t>
            </a:r>
            <a:r>
              <a:rPr lang="en-US" altLang="zh-CN" dirty="0">
                <a:solidFill>
                  <a:schemeClr val="accent2"/>
                </a:solidFill>
                <a:ea typeface="黑体" panose="02010609060101010101" pitchFamily="49" charset="-122"/>
              </a:rPr>
              <a:t>0</a:t>
            </a:r>
            <a:r>
              <a:rPr lang="zh-CN" altLang="en-US" dirty="0">
                <a:solidFill>
                  <a:schemeClr val="accent2"/>
                </a:solidFill>
                <a:ea typeface="黑体" panose="02010609060101010101" pitchFamily="49" charset="-122"/>
              </a:rPr>
              <a:t>” </a:t>
            </a:r>
            <a:endParaRPr lang="zh-CN" altLang="en-US" dirty="0"/>
          </a:p>
        </p:txBody>
      </p:sp>
      <p:sp>
        <p:nvSpPr>
          <p:cNvPr id="28" name="文本框 27"/>
          <p:cNvSpPr txBox="1"/>
          <p:nvPr/>
        </p:nvSpPr>
        <p:spPr>
          <a:xfrm>
            <a:off x="3540362" y="2027488"/>
            <a:ext cx="263785" cy="369332"/>
          </a:xfrm>
          <a:prstGeom prst="rect">
            <a:avLst/>
          </a:prstGeom>
          <a:noFill/>
        </p:spPr>
        <p:txBody>
          <a:bodyPr wrap="square" rtlCol="0">
            <a:spAutoFit/>
          </a:bodyPr>
          <a:lstStyle/>
          <a:p>
            <a:r>
              <a:rPr lang="en-US" altLang="zh-CN" dirty="0" smtClean="0">
                <a:solidFill>
                  <a:srgbClr val="FF0000"/>
                </a:solidFill>
              </a:rPr>
              <a:t>0</a:t>
            </a:r>
            <a:endParaRPr lang="zh-CN" altLang="en-US" dirty="0" smtClean="0">
              <a:solidFill>
                <a:srgbClr val="FF0000"/>
              </a:solidFill>
            </a:endParaRPr>
          </a:p>
        </p:txBody>
      </p:sp>
    </p:spTree>
    <p:extLst>
      <p:ext uri="{BB962C8B-B14F-4D97-AF65-F5344CB8AC3E}">
        <p14:creationId xmlns:p14="http://schemas.microsoft.com/office/powerpoint/2010/main" val="11519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par>
                          <p:cTn id="49" fill="hold">
                            <p:stCondLst>
                              <p:cond delay="0"/>
                            </p:stCondLst>
                            <p:childTnLst>
                              <p:par>
                                <p:cTn id="50" presetID="2" presetClass="entr" presetSubtype="4"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fill="hold"/>
                                        <p:tgtEl>
                                          <p:spTgt spid="28"/>
                                        </p:tgtEl>
                                        <p:attrNameLst>
                                          <p:attrName>ppt_x</p:attrName>
                                        </p:attrNameLst>
                                      </p:cBhvr>
                                      <p:tavLst>
                                        <p:tav tm="0">
                                          <p:val>
                                            <p:strVal val="#ppt_x"/>
                                          </p:val>
                                        </p:tav>
                                        <p:tav tm="100000">
                                          <p:val>
                                            <p:strVal val="#ppt_x"/>
                                          </p:val>
                                        </p:tav>
                                      </p:tavLst>
                                    </p:anim>
                                    <p:anim calcmode="lin" valueType="num">
                                      <p:cBhvr additive="base">
                                        <p:cTn id="5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10" grpId="1"/>
      <p:bldP spid="11" grpId="0"/>
      <p:bldP spid="11" grpId="1"/>
      <p:bldP spid="12" grpId="0"/>
      <p:bldP spid="12" grpId="1"/>
      <p:bldP spid="13" grpId="0"/>
      <p:bldP spid="13" grpId="1"/>
      <p:bldP spid="23" grpId="0" animBg="1"/>
      <p:bldP spid="24" grpId="0" animBg="1"/>
      <p:bldP spid="25" grpId="0" animBg="1"/>
      <p:bldP spid="26" grpId="0" animBg="1"/>
      <p:bldP spid="27" grpId="0"/>
      <p:bldP spid="2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小结：表上作业法的解题步骤</a:t>
            </a:r>
            <a:endParaRPr lang="zh-CN" altLang="en-US" dirty="0"/>
          </a:p>
        </p:txBody>
      </p:sp>
      <p:sp>
        <p:nvSpPr>
          <p:cNvPr id="3" name="灯片编号占位符 2"/>
          <p:cNvSpPr>
            <a:spLocks noGrp="1"/>
          </p:cNvSpPr>
          <p:nvPr>
            <p:ph type="sldNum" sz="quarter" idx="12"/>
          </p:nvPr>
        </p:nvSpPr>
        <p:spPr/>
        <p:txBody>
          <a:bodyPr/>
          <a:lstStyle/>
          <a:p>
            <a:pPr algn="ctr"/>
            <a:fld id="{D7CFEB8A-8F77-4E85-85B4-D81BB3292138}" type="slidenum">
              <a:rPr lang="zh-CN" altLang="en-US" smtClean="0"/>
              <a:pPr algn="ctr"/>
              <a:t>48</a:t>
            </a:fld>
            <a:endParaRPr lang="zh-CN" altLang="en-US"/>
          </a:p>
        </p:txBody>
      </p:sp>
      <p:grpSp>
        <p:nvGrpSpPr>
          <p:cNvPr id="4" name="组合 48"/>
          <p:cNvGrpSpPr/>
          <p:nvPr/>
        </p:nvGrpSpPr>
        <p:grpSpPr>
          <a:xfrm>
            <a:off x="266808" y="1307777"/>
            <a:ext cx="7387877" cy="3794483"/>
            <a:chOff x="323527" y="1286023"/>
            <a:chExt cx="8794001" cy="4516992"/>
          </a:xfrm>
        </p:grpSpPr>
        <p:grpSp>
          <p:nvGrpSpPr>
            <p:cNvPr id="7" name="组合 6"/>
            <p:cNvGrpSpPr/>
            <p:nvPr/>
          </p:nvGrpSpPr>
          <p:grpSpPr>
            <a:xfrm>
              <a:off x="431540" y="1286023"/>
              <a:ext cx="3168352" cy="640364"/>
              <a:chOff x="431540" y="1286023"/>
              <a:chExt cx="3168352" cy="640364"/>
            </a:xfrm>
          </p:grpSpPr>
          <p:sp>
            <p:nvSpPr>
              <p:cNvPr id="5" name="矩形 4"/>
              <p:cNvSpPr/>
              <p:nvPr/>
            </p:nvSpPr>
            <p:spPr>
              <a:xfrm>
                <a:off x="539552" y="1286023"/>
                <a:ext cx="2952328" cy="6403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431540" y="1313817"/>
                <a:ext cx="3168352" cy="586209"/>
              </a:xfrm>
              <a:prstGeom prst="rect">
                <a:avLst/>
              </a:prstGeom>
              <a:noFill/>
            </p:spPr>
            <p:txBody>
              <a:bodyPr wrap="square" rtlCol="0">
                <a:spAutoFit/>
              </a:bodyPr>
              <a:lstStyle/>
              <a:p>
                <a:pPr algn="ctr"/>
                <a:r>
                  <a:rPr lang="zh-CN" altLang="en-US" sz="1300" dirty="0" smtClean="0"/>
                  <a:t>分析实际问题</a:t>
                </a:r>
                <a:endParaRPr lang="en-US" altLang="zh-CN" sz="1300" dirty="0" smtClean="0"/>
              </a:p>
              <a:p>
                <a:pPr algn="ctr"/>
                <a:r>
                  <a:rPr lang="zh-CN" altLang="en-US" sz="1300" dirty="0" smtClean="0"/>
                  <a:t>列出产销平衡表及单位运价表</a:t>
                </a:r>
                <a:endParaRPr lang="zh-CN" altLang="en-US" sz="1300" dirty="0"/>
              </a:p>
            </p:txBody>
          </p:sp>
        </p:grpSp>
        <p:grpSp>
          <p:nvGrpSpPr>
            <p:cNvPr id="8" name="组合 7"/>
            <p:cNvGrpSpPr/>
            <p:nvPr/>
          </p:nvGrpSpPr>
          <p:grpSpPr>
            <a:xfrm>
              <a:off x="648136" y="2282952"/>
              <a:ext cx="2739009" cy="640364"/>
              <a:chOff x="503547" y="1286023"/>
              <a:chExt cx="3024336" cy="640364"/>
            </a:xfrm>
          </p:grpSpPr>
          <p:sp>
            <p:nvSpPr>
              <p:cNvPr id="9" name="矩形 8"/>
              <p:cNvSpPr/>
              <p:nvPr/>
            </p:nvSpPr>
            <p:spPr>
              <a:xfrm>
                <a:off x="539552" y="1286023"/>
                <a:ext cx="2952328" cy="6403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503547" y="1287401"/>
                <a:ext cx="3024336" cy="586209"/>
              </a:xfrm>
              <a:prstGeom prst="rect">
                <a:avLst/>
              </a:prstGeom>
              <a:noFill/>
            </p:spPr>
            <p:txBody>
              <a:bodyPr wrap="square" rtlCol="0">
                <a:spAutoFit/>
              </a:bodyPr>
              <a:lstStyle/>
              <a:p>
                <a:pPr algn="ctr"/>
                <a:r>
                  <a:rPr lang="zh-CN" altLang="en-US" sz="1300" dirty="0" smtClean="0"/>
                  <a:t>确定初始调运方案</a:t>
                </a:r>
                <a:endParaRPr lang="en-US" altLang="zh-CN" sz="1300" dirty="0" smtClean="0"/>
              </a:p>
              <a:p>
                <a:pPr algn="ctr"/>
                <a:r>
                  <a:rPr lang="zh-CN" altLang="en-US" sz="1300" dirty="0" smtClean="0"/>
                  <a:t>（最小元素法或伏格尔法）</a:t>
                </a:r>
                <a:endParaRPr lang="zh-CN" altLang="en-US" sz="1300" dirty="0"/>
              </a:p>
            </p:txBody>
          </p:sp>
        </p:grpSp>
        <p:grpSp>
          <p:nvGrpSpPr>
            <p:cNvPr id="11" name="组合 10"/>
            <p:cNvGrpSpPr/>
            <p:nvPr/>
          </p:nvGrpSpPr>
          <p:grpSpPr>
            <a:xfrm>
              <a:off x="880237" y="3279881"/>
              <a:ext cx="2270957" cy="645823"/>
              <a:chOff x="503547" y="1286023"/>
              <a:chExt cx="3024336" cy="640364"/>
            </a:xfrm>
          </p:grpSpPr>
          <p:sp>
            <p:nvSpPr>
              <p:cNvPr id="12" name="矩形 11"/>
              <p:cNvSpPr/>
              <p:nvPr/>
            </p:nvSpPr>
            <p:spPr>
              <a:xfrm>
                <a:off x="539552" y="1286023"/>
                <a:ext cx="2952328" cy="6403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503547" y="1287400"/>
                <a:ext cx="3024336" cy="581254"/>
              </a:xfrm>
              <a:prstGeom prst="rect">
                <a:avLst/>
              </a:prstGeom>
              <a:noFill/>
            </p:spPr>
            <p:txBody>
              <a:bodyPr wrap="square" rtlCol="0">
                <a:spAutoFit/>
              </a:bodyPr>
              <a:lstStyle/>
              <a:p>
                <a:pPr algn="ctr"/>
                <a:r>
                  <a:rPr lang="zh-CN" altLang="en-US" sz="1300" dirty="0" smtClean="0"/>
                  <a:t>求检验数</a:t>
                </a:r>
                <a:endParaRPr lang="en-US" altLang="zh-CN" sz="1300" dirty="0" smtClean="0"/>
              </a:p>
              <a:p>
                <a:pPr algn="ctr"/>
                <a:r>
                  <a:rPr lang="zh-CN" altLang="en-US" sz="1300" dirty="0" smtClean="0"/>
                  <a:t>（闭回路法或位势法）</a:t>
                </a:r>
                <a:endParaRPr lang="zh-CN" altLang="en-US" sz="1300" dirty="0"/>
              </a:p>
            </p:txBody>
          </p:sp>
        </p:grpSp>
        <p:grpSp>
          <p:nvGrpSpPr>
            <p:cNvPr id="14" name="组合 13"/>
            <p:cNvGrpSpPr/>
            <p:nvPr/>
          </p:nvGrpSpPr>
          <p:grpSpPr>
            <a:xfrm>
              <a:off x="323527" y="5157192"/>
              <a:ext cx="3384376" cy="645823"/>
              <a:chOff x="503546" y="1286023"/>
              <a:chExt cx="3024336" cy="640364"/>
            </a:xfrm>
          </p:grpSpPr>
          <p:sp>
            <p:nvSpPr>
              <p:cNvPr id="15" name="矩形 14"/>
              <p:cNvSpPr/>
              <p:nvPr/>
            </p:nvSpPr>
            <p:spPr>
              <a:xfrm>
                <a:off x="539552" y="1286023"/>
                <a:ext cx="2952328" cy="6403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503546" y="1339777"/>
                <a:ext cx="3024336" cy="581254"/>
              </a:xfrm>
              <a:prstGeom prst="rect">
                <a:avLst/>
              </a:prstGeom>
              <a:noFill/>
            </p:spPr>
            <p:txBody>
              <a:bodyPr wrap="square" rtlCol="0">
                <a:spAutoFit/>
              </a:bodyPr>
              <a:lstStyle/>
              <a:p>
                <a:pPr algn="ctr"/>
                <a:r>
                  <a:rPr lang="zh-CN" altLang="en-US" sz="1300" dirty="0" smtClean="0"/>
                  <a:t>找出最小的负检验数</a:t>
                </a:r>
                <a:endParaRPr lang="en-US" altLang="zh-CN" sz="1300" dirty="0" smtClean="0"/>
              </a:p>
              <a:p>
                <a:pPr algn="ctr"/>
                <a:r>
                  <a:rPr lang="zh-CN" altLang="en-US" sz="1300" dirty="0" smtClean="0"/>
                  <a:t>用闭回路调整，得出新的调运方案</a:t>
                </a:r>
                <a:endParaRPr lang="zh-CN" altLang="en-US" sz="1300" dirty="0"/>
              </a:p>
            </p:txBody>
          </p:sp>
        </p:grpSp>
        <p:grpSp>
          <p:nvGrpSpPr>
            <p:cNvPr id="17" name="组合 16"/>
            <p:cNvGrpSpPr/>
            <p:nvPr/>
          </p:nvGrpSpPr>
          <p:grpSpPr>
            <a:xfrm>
              <a:off x="4839712" y="5196833"/>
              <a:ext cx="1512168" cy="407647"/>
              <a:chOff x="503546" y="1286023"/>
              <a:chExt cx="3024336" cy="640364"/>
            </a:xfrm>
          </p:grpSpPr>
          <p:sp>
            <p:nvSpPr>
              <p:cNvPr id="18" name="矩形 17"/>
              <p:cNvSpPr/>
              <p:nvPr/>
            </p:nvSpPr>
            <p:spPr>
              <a:xfrm>
                <a:off x="539552" y="1286023"/>
                <a:ext cx="2952328" cy="6403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503546" y="1339774"/>
                <a:ext cx="3024336" cy="546763"/>
              </a:xfrm>
              <a:prstGeom prst="rect">
                <a:avLst/>
              </a:prstGeom>
              <a:noFill/>
            </p:spPr>
            <p:txBody>
              <a:bodyPr wrap="square" rtlCol="0">
                <a:spAutoFit/>
              </a:bodyPr>
              <a:lstStyle/>
              <a:p>
                <a:pPr algn="ctr"/>
                <a:r>
                  <a:rPr lang="zh-CN" altLang="en-US" sz="1300" dirty="0" smtClean="0"/>
                  <a:t>无穷多最优解</a:t>
                </a:r>
                <a:endParaRPr lang="zh-CN" altLang="en-US" sz="1300" dirty="0"/>
              </a:p>
            </p:txBody>
          </p:sp>
        </p:grpSp>
        <p:grpSp>
          <p:nvGrpSpPr>
            <p:cNvPr id="20" name="组合 19"/>
            <p:cNvGrpSpPr/>
            <p:nvPr/>
          </p:nvGrpSpPr>
          <p:grpSpPr>
            <a:xfrm>
              <a:off x="7605360" y="4232264"/>
              <a:ext cx="1512168" cy="648072"/>
              <a:chOff x="503546" y="1286023"/>
              <a:chExt cx="3024336" cy="640364"/>
            </a:xfrm>
          </p:grpSpPr>
          <p:sp>
            <p:nvSpPr>
              <p:cNvPr id="21" name="矩形 20"/>
              <p:cNvSpPr/>
              <p:nvPr/>
            </p:nvSpPr>
            <p:spPr>
              <a:xfrm>
                <a:off x="539552" y="1286023"/>
                <a:ext cx="2952328" cy="6403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503546" y="1339775"/>
                <a:ext cx="3024336" cy="579237"/>
              </a:xfrm>
              <a:prstGeom prst="rect">
                <a:avLst/>
              </a:prstGeom>
              <a:noFill/>
            </p:spPr>
            <p:txBody>
              <a:bodyPr wrap="square" rtlCol="0">
                <a:spAutoFit/>
              </a:bodyPr>
              <a:lstStyle/>
              <a:p>
                <a:pPr algn="ctr"/>
                <a:r>
                  <a:rPr lang="zh-CN" altLang="en-US" sz="1300" dirty="0" smtClean="0"/>
                  <a:t>唯一最优解</a:t>
                </a:r>
                <a:endParaRPr lang="en-US" altLang="zh-CN" sz="1300" dirty="0" smtClean="0"/>
              </a:p>
              <a:p>
                <a:pPr algn="ctr"/>
                <a:r>
                  <a:rPr lang="zh-CN" altLang="en-US" sz="1300" dirty="0" smtClean="0"/>
                  <a:t>算出总的运价</a:t>
                </a:r>
                <a:endParaRPr lang="zh-CN" altLang="en-US" sz="1300" dirty="0"/>
              </a:p>
            </p:txBody>
          </p:sp>
        </p:grpSp>
        <p:grpSp>
          <p:nvGrpSpPr>
            <p:cNvPr id="25" name="组合 24"/>
            <p:cNvGrpSpPr/>
            <p:nvPr/>
          </p:nvGrpSpPr>
          <p:grpSpPr>
            <a:xfrm>
              <a:off x="539552" y="4265991"/>
              <a:ext cx="2952328" cy="576064"/>
              <a:chOff x="539552" y="4265991"/>
              <a:chExt cx="2952328" cy="576064"/>
            </a:xfrm>
          </p:grpSpPr>
          <p:sp>
            <p:nvSpPr>
              <p:cNvPr id="23" name="流程图: 决策 22"/>
              <p:cNvSpPr/>
              <p:nvPr/>
            </p:nvSpPr>
            <p:spPr>
              <a:xfrm>
                <a:off x="539552" y="4265991"/>
                <a:ext cx="2952328" cy="57606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308720" y="4424168"/>
                <a:ext cx="1800199" cy="348061"/>
              </a:xfrm>
              <a:prstGeom prst="rect">
                <a:avLst/>
              </a:prstGeom>
              <a:noFill/>
            </p:spPr>
            <p:txBody>
              <a:bodyPr wrap="square" rtlCol="0">
                <a:spAutoFit/>
              </a:bodyPr>
              <a:lstStyle/>
              <a:p>
                <a:r>
                  <a:rPr lang="zh-CN" altLang="en-US" sz="1300" dirty="0"/>
                  <a:t>所有检验数</a:t>
                </a:r>
                <a:r>
                  <a:rPr lang="zh-CN" altLang="en-US" sz="1300" dirty="0" smtClean="0"/>
                  <a:t>≥</a:t>
                </a:r>
                <a:r>
                  <a:rPr lang="en-US" altLang="zh-CN" sz="1300" dirty="0" smtClean="0"/>
                  <a:t>0</a:t>
                </a:r>
                <a:endParaRPr lang="zh-CN" altLang="en-US" sz="1300" dirty="0"/>
              </a:p>
            </p:txBody>
          </p:sp>
        </p:grpSp>
        <p:grpSp>
          <p:nvGrpSpPr>
            <p:cNvPr id="26" name="组合 25"/>
            <p:cNvGrpSpPr/>
            <p:nvPr/>
          </p:nvGrpSpPr>
          <p:grpSpPr>
            <a:xfrm>
              <a:off x="4119632" y="4265991"/>
              <a:ext cx="2952328" cy="576064"/>
              <a:chOff x="539552" y="4265991"/>
              <a:chExt cx="2952328" cy="576064"/>
            </a:xfrm>
          </p:grpSpPr>
          <p:sp>
            <p:nvSpPr>
              <p:cNvPr id="27" name="流程图: 决策 26"/>
              <p:cNvSpPr/>
              <p:nvPr/>
            </p:nvSpPr>
            <p:spPr>
              <a:xfrm>
                <a:off x="539552" y="4265991"/>
                <a:ext cx="2952328" cy="57606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207944" y="4424168"/>
                <a:ext cx="1800199" cy="348061"/>
              </a:xfrm>
              <a:prstGeom prst="rect">
                <a:avLst/>
              </a:prstGeom>
              <a:noFill/>
            </p:spPr>
            <p:txBody>
              <a:bodyPr wrap="square" rtlCol="0">
                <a:spAutoFit/>
              </a:bodyPr>
              <a:lstStyle/>
              <a:p>
                <a:r>
                  <a:rPr lang="zh-CN" altLang="en-US" sz="1300" dirty="0" smtClean="0"/>
                  <a:t>某空格检验数</a:t>
                </a:r>
                <a:r>
                  <a:rPr lang="en-US" altLang="zh-CN" sz="1300" dirty="0" smtClean="0"/>
                  <a:t>=0</a:t>
                </a:r>
                <a:endParaRPr lang="zh-CN" altLang="en-US" sz="1300" dirty="0"/>
              </a:p>
            </p:txBody>
          </p:sp>
        </p:grpSp>
        <p:cxnSp>
          <p:nvCxnSpPr>
            <p:cNvPr id="30" name="直接箭头连接符 29"/>
            <p:cNvCxnSpPr>
              <a:stCxn id="5" idx="2"/>
              <a:endCxn id="9" idx="0"/>
            </p:cNvCxnSpPr>
            <p:nvPr/>
          </p:nvCxnSpPr>
          <p:spPr>
            <a:xfrm>
              <a:off x="2015716" y="1926387"/>
              <a:ext cx="1926" cy="3565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9" idx="2"/>
              <a:endCxn id="13" idx="0"/>
            </p:cNvCxnSpPr>
            <p:nvPr/>
          </p:nvCxnSpPr>
          <p:spPr>
            <a:xfrm flipH="1">
              <a:off x="2015715" y="2923316"/>
              <a:ext cx="1926" cy="357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2" idx="2"/>
              <a:endCxn id="23" idx="0"/>
            </p:cNvCxnSpPr>
            <p:nvPr/>
          </p:nvCxnSpPr>
          <p:spPr>
            <a:xfrm flipH="1">
              <a:off x="2015716" y="3925704"/>
              <a:ext cx="1" cy="340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3" idx="2"/>
              <a:endCxn id="15" idx="0"/>
            </p:cNvCxnSpPr>
            <p:nvPr/>
          </p:nvCxnSpPr>
          <p:spPr>
            <a:xfrm>
              <a:off x="2015716" y="4842055"/>
              <a:ext cx="1" cy="315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3" idx="3"/>
              <a:endCxn id="27" idx="1"/>
            </p:cNvCxnSpPr>
            <p:nvPr/>
          </p:nvCxnSpPr>
          <p:spPr>
            <a:xfrm>
              <a:off x="3491880" y="4554023"/>
              <a:ext cx="6277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7" idx="3"/>
              <a:endCxn id="21" idx="1"/>
            </p:cNvCxnSpPr>
            <p:nvPr/>
          </p:nvCxnSpPr>
          <p:spPr>
            <a:xfrm>
              <a:off x="7071960" y="4554023"/>
              <a:ext cx="551403" cy="2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7" idx="2"/>
              <a:endCxn id="18" idx="0"/>
            </p:cNvCxnSpPr>
            <p:nvPr/>
          </p:nvCxnSpPr>
          <p:spPr>
            <a:xfrm>
              <a:off x="5595796" y="4842055"/>
              <a:ext cx="1" cy="354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15" idx="1"/>
              <a:endCxn id="12" idx="1"/>
            </p:cNvCxnSpPr>
            <p:nvPr/>
          </p:nvCxnSpPr>
          <p:spPr>
            <a:xfrm rot="10800000" flipH="1">
              <a:off x="363819" y="3602794"/>
              <a:ext cx="543454" cy="1877311"/>
            </a:xfrm>
            <a:prstGeom prst="bentConnector3">
              <a:avLst>
                <a:gd name="adj1" fmla="val -420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3600928" y="4225699"/>
              <a:ext cx="812408" cy="329742"/>
            </a:xfrm>
            <a:prstGeom prst="rect">
              <a:avLst/>
            </a:prstGeom>
            <a:noFill/>
          </p:spPr>
          <p:txBody>
            <a:bodyPr wrap="square" rtlCol="0">
              <a:spAutoFit/>
            </a:bodyPr>
            <a:lstStyle/>
            <a:p>
              <a:r>
                <a:rPr lang="zh-CN" altLang="en-US" sz="1200" dirty="0" smtClean="0"/>
                <a:t>是</a:t>
              </a:r>
              <a:endParaRPr lang="zh-CN" altLang="en-US" sz="1200" dirty="0"/>
            </a:p>
          </p:txBody>
        </p:sp>
        <p:sp>
          <p:nvSpPr>
            <p:cNvPr id="46" name="文本框 45"/>
            <p:cNvSpPr txBox="1"/>
            <p:nvPr/>
          </p:nvSpPr>
          <p:spPr>
            <a:xfrm>
              <a:off x="5595796" y="4871751"/>
              <a:ext cx="812408" cy="329742"/>
            </a:xfrm>
            <a:prstGeom prst="rect">
              <a:avLst/>
            </a:prstGeom>
            <a:noFill/>
          </p:spPr>
          <p:txBody>
            <a:bodyPr wrap="square" rtlCol="0">
              <a:spAutoFit/>
            </a:bodyPr>
            <a:lstStyle/>
            <a:p>
              <a:r>
                <a:rPr lang="zh-CN" altLang="en-US" sz="1200" dirty="0" smtClean="0"/>
                <a:t>是</a:t>
              </a:r>
              <a:endParaRPr lang="zh-CN" altLang="en-US" sz="1200" dirty="0"/>
            </a:p>
          </p:txBody>
        </p:sp>
        <p:sp>
          <p:nvSpPr>
            <p:cNvPr id="47" name="文本框 46"/>
            <p:cNvSpPr txBox="1"/>
            <p:nvPr/>
          </p:nvSpPr>
          <p:spPr>
            <a:xfrm>
              <a:off x="7071960" y="4200192"/>
              <a:ext cx="812408" cy="329742"/>
            </a:xfrm>
            <a:prstGeom prst="rect">
              <a:avLst/>
            </a:prstGeom>
            <a:noFill/>
          </p:spPr>
          <p:txBody>
            <a:bodyPr wrap="square" rtlCol="0">
              <a:spAutoFit/>
            </a:bodyPr>
            <a:lstStyle/>
            <a:p>
              <a:r>
                <a:rPr lang="zh-CN" altLang="en-US" sz="1200" dirty="0" smtClean="0"/>
                <a:t>否</a:t>
              </a:r>
              <a:endParaRPr lang="zh-CN" altLang="en-US" sz="1200" dirty="0"/>
            </a:p>
          </p:txBody>
        </p:sp>
        <p:sp>
          <p:nvSpPr>
            <p:cNvPr id="48" name="文本框 47"/>
            <p:cNvSpPr txBox="1"/>
            <p:nvPr/>
          </p:nvSpPr>
          <p:spPr>
            <a:xfrm>
              <a:off x="2058384" y="4849415"/>
              <a:ext cx="812408" cy="329742"/>
            </a:xfrm>
            <a:prstGeom prst="rect">
              <a:avLst/>
            </a:prstGeom>
            <a:noFill/>
          </p:spPr>
          <p:txBody>
            <a:bodyPr wrap="square" rtlCol="0">
              <a:spAutoFit/>
            </a:bodyPr>
            <a:lstStyle/>
            <a:p>
              <a:r>
                <a:rPr lang="zh-CN" altLang="en-US" sz="1200" dirty="0" smtClean="0"/>
                <a:t>否</a:t>
              </a:r>
              <a:endParaRPr lang="zh-CN" altLang="en-US" sz="1200" dirty="0"/>
            </a:p>
          </p:txBody>
        </p:sp>
      </p:grpSp>
    </p:spTree>
    <p:extLst>
      <p:ext uri="{BB962C8B-B14F-4D97-AF65-F5344CB8AC3E}">
        <p14:creationId xmlns:p14="http://schemas.microsoft.com/office/powerpoint/2010/main" val="844569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三、产销不平衡的运输问题</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49</a:t>
            </a:fld>
            <a:endParaRPr lang="zh-CN" altLang="en-US"/>
          </a:p>
        </p:txBody>
      </p:sp>
      <p:sp>
        <p:nvSpPr>
          <p:cNvPr id="4" name="矩形 3"/>
          <p:cNvSpPr/>
          <p:nvPr/>
        </p:nvSpPr>
        <p:spPr>
          <a:xfrm>
            <a:off x="672604" y="3096543"/>
            <a:ext cx="7056783" cy="458074"/>
          </a:xfrm>
          <a:prstGeom prst="rect">
            <a:avLst/>
          </a:prstGeom>
        </p:spPr>
        <p:txBody>
          <a:bodyPr wrap="square">
            <a:spAutoFit/>
          </a:bodyPr>
          <a:lstStyle/>
          <a:p>
            <a:pPr>
              <a:lnSpc>
                <a:spcPct val="150000"/>
              </a:lnSpc>
            </a:pPr>
            <a:r>
              <a:rPr lang="zh-CN" altLang="en-US" dirty="0" smtClean="0"/>
              <a:t>基本思路：转化为产销平衡</a:t>
            </a:r>
            <a:endParaRPr lang="zh-CN" altLang="en-US" dirty="0"/>
          </a:p>
        </p:txBody>
      </p:sp>
      <p:sp>
        <p:nvSpPr>
          <p:cNvPr id="5" name="任意多边形 4"/>
          <p:cNvSpPr/>
          <p:nvPr/>
        </p:nvSpPr>
        <p:spPr>
          <a:xfrm>
            <a:off x="672604" y="1872407"/>
            <a:ext cx="2649462"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smtClean="0">
                <a:solidFill>
                  <a:schemeClr val="bg1"/>
                </a:solidFill>
                <a:latin typeface="微软雅黑" pitchFamily="34" charset="-122"/>
                <a:ea typeface="微软雅黑" pitchFamily="34" charset="-122"/>
              </a:rPr>
              <a:t>产大于销</a:t>
            </a:r>
            <a:endParaRPr lang="zh-CN" altLang="en-US" sz="2000" dirty="0">
              <a:solidFill>
                <a:schemeClr val="bg1"/>
              </a:solidFill>
              <a:latin typeface="微软雅黑" pitchFamily="34" charset="-122"/>
              <a:ea typeface="微软雅黑" pitchFamily="34" charset="-122"/>
            </a:endParaRPr>
          </a:p>
        </p:txBody>
      </p:sp>
      <p:sp>
        <p:nvSpPr>
          <p:cNvPr id="6" name="任意多边形 5"/>
          <p:cNvSpPr/>
          <p:nvPr/>
        </p:nvSpPr>
        <p:spPr>
          <a:xfrm>
            <a:off x="4128988" y="1872407"/>
            <a:ext cx="2649462" cy="742949"/>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AF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algn="ctr" defTabSz="1333500">
              <a:lnSpc>
                <a:spcPct val="90000"/>
              </a:lnSpc>
              <a:spcBef>
                <a:spcPct val="0"/>
              </a:spcBef>
              <a:spcAft>
                <a:spcPct val="35000"/>
              </a:spcAft>
            </a:pPr>
            <a:r>
              <a:rPr lang="zh-CN" altLang="en-US" sz="2000" dirty="0" smtClean="0">
                <a:solidFill>
                  <a:schemeClr val="bg1"/>
                </a:solidFill>
                <a:latin typeface="微软雅黑" pitchFamily="34" charset="-122"/>
                <a:ea typeface="微软雅黑" pitchFamily="34" charset="-122"/>
              </a:rPr>
              <a:t>销大于产</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362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一、运输问题的</a:t>
            </a:r>
            <a:r>
              <a:rPr lang="zh-CN" altLang="en-US" dirty="0" smtClean="0"/>
              <a:t>数学模型</a:t>
            </a:r>
            <a:r>
              <a:rPr lang="en-US" altLang="zh-CN" dirty="0" smtClean="0"/>
              <a:t>——</a:t>
            </a:r>
            <a:r>
              <a:rPr lang="zh-CN" altLang="en-US" dirty="0" smtClean="0"/>
              <a:t>线性规划</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5</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099603138"/>
              </p:ext>
            </p:extLst>
          </p:nvPr>
        </p:nvGraphicFramePr>
        <p:xfrm>
          <a:off x="168548" y="792287"/>
          <a:ext cx="3312368" cy="2974258"/>
        </p:xfrm>
        <a:graphic>
          <a:graphicData uri="http://schemas.openxmlformats.org/drawingml/2006/table">
            <a:tbl>
              <a:tblPr firstRow="1" bandRow="1">
                <a:tableStyleId>{5940675A-B579-460E-94D1-54222C63F5DA}</a:tableStyleId>
              </a:tblPr>
              <a:tblGrid>
                <a:gridCol w="1008112"/>
                <a:gridCol w="1800200"/>
                <a:gridCol w="504056"/>
              </a:tblGrid>
              <a:tr h="331617">
                <a:tc gridSpan="3">
                  <a:txBody>
                    <a:bodyPr/>
                    <a:lstStyle/>
                    <a:p>
                      <a:pPr algn="ctr"/>
                      <a:r>
                        <a:rPr lang="zh-CN" altLang="en-US" sz="1800" dirty="0" smtClean="0"/>
                        <a:t>表</a:t>
                      </a:r>
                      <a:r>
                        <a:rPr lang="en-US" altLang="zh-CN" sz="1800" dirty="0" smtClean="0"/>
                        <a:t>1−3 </a:t>
                      </a:r>
                      <a:r>
                        <a:rPr lang="zh-CN" altLang="en-US" sz="1800" dirty="0" smtClean="0"/>
                        <a:t>产销平衡表                     </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r>
              <a:tr h="642352">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1    2    …</a:t>
                      </a:r>
                      <a:r>
                        <a:rPr lang="en-US" altLang="zh-CN" sz="1800" baseline="0" dirty="0" smtClean="0">
                          <a:latin typeface="+mn-lt"/>
                          <a:ea typeface="+mn-ea"/>
                        </a:rPr>
                        <a:t>    n</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smtClean="0"/>
                        <a:t>产量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617">
                <a:tc>
                  <a:txBody>
                    <a:bodyPr/>
                    <a:lstStyle/>
                    <a:p>
                      <a:pPr algn="ctr"/>
                      <a:r>
                        <a:rPr lang="en-US" altLang="zh-CN" sz="1800" dirty="0" smtClean="0"/>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i="1" dirty="0" smtClean="0">
                          <a:solidFill>
                            <a:srgbClr val="000000"/>
                          </a:solidFill>
                          <a:ea typeface="宋体" panose="02010600030101010101" pitchFamily="2" charset="-122"/>
                        </a:rPr>
                        <a:t>x</a:t>
                      </a:r>
                      <a:r>
                        <a:rPr lang="en-US" altLang="zh-CN" sz="1800" baseline="-25000" dirty="0" smtClean="0">
                          <a:solidFill>
                            <a:srgbClr val="000000"/>
                          </a:solidFill>
                          <a:ea typeface="宋体" panose="02010600030101010101" pitchFamily="2" charset="-122"/>
                        </a:rPr>
                        <a:t>11    </a:t>
                      </a:r>
                      <a:r>
                        <a:rPr lang="en-US" altLang="zh-CN" sz="1800" i="1" dirty="0" smtClean="0">
                          <a:solidFill>
                            <a:srgbClr val="000000"/>
                          </a:solidFill>
                          <a:ea typeface="宋体" panose="02010600030101010101" pitchFamily="2" charset="-122"/>
                        </a:rPr>
                        <a:t>x</a:t>
                      </a:r>
                      <a:r>
                        <a:rPr lang="en-US" altLang="zh-CN" sz="1800" baseline="-25000" dirty="0" smtClean="0">
                          <a:solidFill>
                            <a:srgbClr val="000000"/>
                          </a:solidFill>
                          <a:ea typeface="宋体" panose="02010600030101010101" pitchFamily="2" charset="-122"/>
                        </a:rPr>
                        <a:t>12   </a:t>
                      </a:r>
                      <a:r>
                        <a:rPr lang="en-US" altLang="zh-CN" sz="1800" dirty="0" smtClean="0">
                          <a:latin typeface="+mn-lt"/>
                          <a:ea typeface="+mn-ea"/>
                        </a:rPr>
                        <a:t>…</a:t>
                      </a:r>
                      <a:r>
                        <a:rPr lang="en-US" altLang="zh-CN" sz="1800" baseline="-25000" dirty="0" smtClean="0">
                          <a:solidFill>
                            <a:srgbClr val="000000"/>
                          </a:solidFill>
                          <a:ea typeface="宋体" panose="02010600030101010101" pitchFamily="2" charset="-122"/>
                        </a:rPr>
                        <a:t>    </a:t>
                      </a:r>
                      <a:r>
                        <a:rPr lang="en-US" altLang="zh-CN" sz="1800" i="1" dirty="0" smtClean="0">
                          <a:solidFill>
                            <a:srgbClr val="000000"/>
                          </a:solidFill>
                          <a:ea typeface="宋体" panose="02010600030101010101" pitchFamily="2" charset="-122"/>
                        </a:rPr>
                        <a:t>x</a:t>
                      </a:r>
                      <a:r>
                        <a:rPr lang="en-US" altLang="zh-CN" sz="1800" baseline="-25000" dirty="0" smtClean="0">
                          <a:solidFill>
                            <a:srgbClr val="000000"/>
                          </a:solidFill>
                          <a:ea typeface="宋体" panose="02010600030101010101" pitchFamily="2" charset="-122"/>
                        </a:rPr>
                        <a:t>1n</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i="1" dirty="0" smtClean="0">
                          <a:solidFill>
                            <a:srgbClr val="000000"/>
                          </a:solidFill>
                          <a:ea typeface="宋体" panose="02010600030101010101" pitchFamily="2" charset="-122"/>
                        </a:rPr>
                        <a:t>a</a:t>
                      </a:r>
                      <a:r>
                        <a:rPr lang="en-US" altLang="zh-CN" sz="1600" baseline="-25000" dirty="0" smtClean="0">
                          <a:solidFill>
                            <a:srgbClr val="000000"/>
                          </a:solidFill>
                          <a:ea typeface="宋体" panose="02010600030101010101" pitchFamily="2" charset="-122"/>
                        </a:rPr>
                        <a:t>1</a:t>
                      </a:r>
                      <a:endParaRPr lang="zh-CN" altLang="en-US" sz="1800" dirty="0">
                        <a:latin typeface="Ebrima" pitchFamily="2" charset="0"/>
                        <a:cs typeface="Ebrim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31617">
                <a:tc>
                  <a:txBody>
                    <a:bodyPr/>
                    <a:lstStyle/>
                    <a:p>
                      <a:pPr algn="ctr"/>
                      <a:r>
                        <a:rPr lang="en-US" altLang="zh-CN" sz="1800" dirty="0" smtClean="0"/>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i="1" dirty="0" smtClean="0">
                          <a:solidFill>
                            <a:srgbClr val="000000"/>
                          </a:solidFill>
                          <a:ea typeface="宋体" panose="02010600030101010101" pitchFamily="2" charset="-122"/>
                        </a:rPr>
                        <a:t>x</a:t>
                      </a:r>
                      <a:r>
                        <a:rPr lang="en-US" altLang="zh-CN" sz="1800" baseline="-25000" dirty="0" smtClean="0">
                          <a:solidFill>
                            <a:srgbClr val="000000"/>
                          </a:solidFill>
                          <a:ea typeface="宋体" panose="02010600030101010101" pitchFamily="2" charset="-122"/>
                        </a:rPr>
                        <a:t>21    </a:t>
                      </a:r>
                      <a:r>
                        <a:rPr lang="en-US" altLang="zh-CN" sz="1800" i="1" dirty="0" smtClean="0">
                          <a:solidFill>
                            <a:srgbClr val="000000"/>
                          </a:solidFill>
                          <a:ea typeface="宋体" panose="02010600030101010101" pitchFamily="2" charset="-122"/>
                        </a:rPr>
                        <a:t>x</a:t>
                      </a:r>
                      <a:r>
                        <a:rPr lang="en-US" altLang="zh-CN" sz="1800" baseline="-25000" dirty="0" smtClean="0">
                          <a:solidFill>
                            <a:srgbClr val="000000"/>
                          </a:solidFill>
                          <a:ea typeface="宋体" panose="02010600030101010101" pitchFamily="2" charset="-122"/>
                        </a:rPr>
                        <a:t>22   </a:t>
                      </a:r>
                      <a:r>
                        <a:rPr lang="en-US" altLang="zh-CN" sz="1800" dirty="0" smtClean="0">
                          <a:latin typeface="+mn-lt"/>
                          <a:ea typeface="+mn-ea"/>
                        </a:rPr>
                        <a:t>…</a:t>
                      </a:r>
                      <a:r>
                        <a:rPr lang="en-US" altLang="zh-CN" sz="1800" baseline="-25000" dirty="0" smtClean="0">
                          <a:solidFill>
                            <a:srgbClr val="000000"/>
                          </a:solidFill>
                          <a:ea typeface="宋体" panose="02010600030101010101" pitchFamily="2" charset="-122"/>
                        </a:rPr>
                        <a:t>    </a:t>
                      </a:r>
                      <a:r>
                        <a:rPr lang="en-US" altLang="zh-CN" sz="1800" i="1" dirty="0" smtClean="0">
                          <a:solidFill>
                            <a:srgbClr val="000000"/>
                          </a:solidFill>
                          <a:ea typeface="宋体" panose="02010600030101010101" pitchFamily="2" charset="-122"/>
                        </a:rPr>
                        <a:t>x</a:t>
                      </a:r>
                      <a:r>
                        <a:rPr lang="en-US" altLang="zh-CN" sz="1800" baseline="-25000" dirty="0" smtClean="0">
                          <a:solidFill>
                            <a:srgbClr val="000000"/>
                          </a:solidFill>
                          <a:ea typeface="宋体" panose="02010600030101010101" pitchFamily="2" charset="-122"/>
                        </a:rPr>
                        <a:t>2n</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i="1" dirty="0" smtClean="0">
                          <a:solidFill>
                            <a:srgbClr val="000000"/>
                          </a:solidFill>
                          <a:ea typeface="宋体" panose="02010600030101010101" pitchFamily="2" charset="-122"/>
                        </a:rPr>
                        <a:t>a</a:t>
                      </a:r>
                      <a:r>
                        <a:rPr lang="en-US" altLang="zh-CN" sz="1600" baseline="-25000" dirty="0" smtClean="0">
                          <a:solidFill>
                            <a:srgbClr val="000000"/>
                          </a:solidFill>
                          <a:ea typeface="宋体" panose="02010600030101010101" pitchFamily="2" charset="-122"/>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31617">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31617">
                <a:tc>
                  <a:txBody>
                    <a:bodyPr/>
                    <a:lstStyle/>
                    <a:p>
                      <a:pPr algn="ctr"/>
                      <a:r>
                        <a:rPr lang="en-US" altLang="zh-CN" sz="1800" dirty="0" smtClean="0"/>
                        <a:t>m</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i="1" dirty="0" smtClean="0">
                          <a:solidFill>
                            <a:srgbClr val="000000"/>
                          </a:solidFill>
                          <a:ea typeface="宋体" panose="02010600030101010101" pitchFamily="2" charset="-122"/>
                        </a:rPr>
                        <a:t>x</a:t>
                      </a:r>
                      <a:r>
                        <a:rPr lang="en-US" altLang="zh-CN" sz="1800" baseline="-25000" dirty="0" smtClean="0">
                          <a:solidFill>
                            <a:srgbClr val="000000"/>
                          </a:solidFill>
                          <a:ea typeface="宋体" panose="02010600030101010101" pitchFamily="2" charset="-122"/>
                        </a:rPr>
                        <a:t>m1    </a:t>
                      </a:r>
                      <a:r>
                        <a:rPr lang="en-US" altLang="zh-CN" sz="1800" i="1" dirty="0" smtClean="0">
                          <a:solidFill>
                            <a:srgbClr val="000000"/>
                          </a:solidFill>
                          <a:ea typeface="宋体" panose="02010600030101010101" pitchFamily="2" charset="-122"/>
                        </a:rPr>
                        <a:t>x</a:t>
                      </a:r>
                      <a:r>
                        <a:rPr lang="en-US" altLang="zh-CN" sz="1800" baseline="-25000" dirty="0" smtClean="0">
                          <a:solidFill>
                            <a:srgbClr val="000000"/>
                          </a:solidFill>
                          <a:ea typeface="宋体" panose="02010600030101010101" pitchFamily="2" charset="-122"/>
                        </a:rPr>
                        <a:t>m2   </a:t>
                      </a:r>
                      <a:r>
                        <a:rPr lang="en-US" altLang="zh-CN" sz="1800" dirty="0" smtClean="0">
                          <a:latin typeface="+mn-lt"/>
                          <a:ea typeface="+mn-ea"/>
                        </a:rPr>
                        <a:t>…</a:t>
                      </a:r>
                      <a:r>
                        <a:rPr lang="en-US" altLang="zh-CN" sz="1800" baseline="-25000" dirty="0" smtClean="0">
                          <a:solidFill>
                            <a:srgbClr val="000000"/>
                          </a:solidFill>
                          <a:ea typeface="宋体" panose="02010600030101010101" pitchFamily="2" charset="-122"/>
                        </a:rPr>
                        <a:t>    </a:t>
                      </a:r>
                      <a:r>
                        <a:rPr lang="en-US" altLang="zh-CN" sz="1800" i="1" dirty="0" err="1" smtClean="0">
                          <a:solidFill>
                            <a:srgbClr val="000000"/>
                          </a:solidFill>
                          <a:ea typeface="宋体" panose="02010600030101010101" pitchFamily="2" charset="-122"/>
                        </a:rPr>
                        <a:t>x</a:t>
                      </a:r>
                      <a:r>
                        <a:rPr lang="en-US" altLang="zh-CN" sz="1800" baseline="-25000" dirty="0" err="1" smtClean="0">
                          <a:solidFill>
                            <a:srgbClr val="000000"/>
                          </a:solidFill>
                          <a:ea typeface="宋体" panose="02010600030101010101" pitchFamily="2" charset="-122"/>
                        </a:rPr>
                        <a:t>mn</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i="1" dirty="0" smtClean="0">
                          <a:solidFill>
                            <a:srgbClr val="000000"/>
                          </a:solidFill>
                          <a:ea typeface="宋体" panose="02010600030101010101" pitchFamily="2" charset="-122"/>
                        </a:rPr>
                        <a:t>a</a:t>
                      </a:r>
                      <a:r>
                        <a:rPr lang="en-US" altLang="zh-CN" sz="1100" i="1" dirty="0" smtClean="0">
                          <a:solidFill>
                            <a:srgbClr val="000000"/>
                          </a:solidFill>
                          <a:ea typeface="宋体" panose="02010600030101010101" pitchFamily="2" charset="-122"/>
                        </a:rPr>
                        <a:t>m</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3106">
                <a:tc>
                  <a:txBody>
                    <a:bodyPr/>
                    <a:lstStyle/>
                    <a:p>
                      <a:pPr algn="ctr"/>
                      <a:r>
                        <a:rPr lang="zh-CN" altLang="en-US" sz="1800" dirty="0" smtClean="0"/>
                        <a:t>销量</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t>b</a:t>
                      </a:r>
                      <a:r>
                        <a:rPr lang="en-US" altLang="zh-CN" sz="1000" dirty="0" smtClean="0"/>
                        <a:t>1       </a:t>
                      </a:r>
                      <a:r>
                        <a:rPr lang="en-US" altLang="zh-CN" sz="1800" dirty="0" smtClean="0"/>
                        <a:t>  b</a:t>
                      </a:r>
                      <a:r>
                        <a:rPr lang="en-US" altLang="zh-CN" sz="1100" dirty="0" smtClean="0"/>
                        <a:t>2     </a:t>
                      </a:r>
                      <a:r>
                        <a:rPr lang="en-US" altLang="zh-CN" sz="1800" dirty="0" smtClean="0"/>
                        <a:t>…   </a:t>
                      </a:r>
                      <a:r>
                        <a:rPr lang="en-US" altLang="zh-CN" sz="1800" dirty="0" err="1" smtClean="0"/>
                        <a:t>b</a:t>
                      </a:r>
                      <a:r>
                        <a:rPr lang="en-US" altLang="zh-CN" sz="1200" dirty="0" err="1" smtClean="0"/>
                        <a:t>n</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7" name="组合 6"/>
          <p:cNvGrpSpPr/>
          <p:nvPr/>
        </p:nvGrpSpPr>
        <p:grpSpPr>
          <a:xfrm>
            <a:off x="168548" y="1152327"/>
            <a:ext cx="1087247" cy="657364"/>
            <a:chOff x="438022" y="3139789"/>
            <a:chExt cx="1182874" cy="657364"/>
          </a:xfrm>
        </p:grpSpPr>
        <p:cxnSp>
          <p:nvCxnSpPr>
            <p:cNvPr id="8" name="直接连接符 7"/>
            <p:cNvCxnSpPr/>
            <p:nvPr/>
          </p:nvCxnSpPr>
          <p:spPr>
            <a:xfrm>
              <a:off x="475983" y="3149470"/>
              <a:ext cx="1058818" cy="638391"/>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08070" y="3139789"/>
              <a:ext cx="712826" cy="369332"/>
            </a:xfrm>
            <a:prstGeom prst="rect">
              <a:avLst/>
            </a:prstGeom>
            <a:noFill/>
          </p:spPr>
          <p:txBody>
            <a:bodyPr wrap="square" rtlCol="0">
              <a:spAutoFit/>
            </a:bodyPr>
            <a:lstStyle/>
            <a:p>
              <a:r>
                <a:rPr lang="zh-CN" altLang="en-US" dirty="0"/>
                <a:t>销地</a:t>
              </a:r>
            </a:p>
          </p:txBody>
        </p:sp>
        <p:sp>
          <p:nvSpPr>
            <p:cNvPr id="10" name="文本框 9"/>
            <p:cNvSpPr txBox="1"/>
            <p:nvPr/>
          </p:nvSpPr>
          <p:spPr>
            <a:xfrm>
              <a:off x="438022" y="342782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23" name="文本框 22"/>
          <p:cNvSpPr txBox="1"/>
          <p:nvPr/>
        </p:nvSpPr>
        <p:spPr>
          <a:xfrm>
            <a:off x="168548" y="3960639"/>
            <a:ext cx="3096344" cy="646331"/>
          </a:xfrm>
          <a:prstGeom prst="rect">
            <a:avLst/>
          </a:prstGeom>
          <a:noFill/>
        </p:spPr>
        <p:txBody>
          <a:bodyPr wrap="square" rtlCol="0">
            <a:spAutoFit/>
          </a:bodyPr>
          <a:lstStyle/>
          <a:p>
            <a:r>
              <a:rPr lang="en-US" altLang="zh-CN" i="1" dirty="0" err="1" smtClean="0"/>
              <a:t>x</a:t>
            </a:r>
            <a:r>
              <a:rPr lang="en-US" altLang="zh-CN" baseline="-25000" dirty="0" err="1" smtClean="0"/>
              <a:t>ij</a:t>
            </a:r>
            <a:r>
              <a:rPr lang="en-US" altLang="zh-CN" baseline="-25000" dirty="0" smtClean="0"/>
              <a:t> </a:t>
            </a:r>
            <a:r>
              <a:rPr lang="zh-CN" altLang="en-US" dirty="0" smtClean="0"/>
              <a:t>为 产地</a:t>
            </a:r>
            <a:r>
              <a:rPr lang="en-US" altLang="zh-CN" dirty="0" smtClean="0"/>
              <a:t>A</a:t>
            </a:r>
            <a:r>
              <a:rPr lang="en-US" altLang="zh-CN" baseline="-25000" dirty="0" smtClean="0"/>
              <a:t>i </a:t>
            </a:r>
            <a:r>
              <a:rPr lang="zh-CN" altLang="en-US" dirty="0" smtClean="0"/>
              <a:t>到 销地</a:t>
            </a:r>
            <a:r>
              <a:rPr lang="en-US" altLang="zh-CN" dirty="0" err="1" smtClean="0"/>
              <a:t>B</a:t>
            </a:r>
            <a:r>
              <a:rPr lang="en-US" altLang="zh-CN" baseline="-25000" dirty="0" err="1" smtClean="0"/>
              <a:t>j</a:t>
            </a:r>
            <a:r>
              <a:rPr lang="en-US" altLang="zh-CN" baseline="-25000" dirty="0" smtClean="0"/>
              <a:t> </a:t>
            </a:r>
            <a:r>
              <a:rPr lang="zh-CN" altLang="en-US" dirty="0" smtClean="0"/>
              <a:t>的运量</a:t>
            </a:r>
            <a:r>
              <a:rPr lang="en-US" altLang="zh-CN" dirty="0" smtClean="0"/>
              <a:t>(</a:t>
            </a:r>
            <a:r>
              <a:rPr lang="en-US" altLang="zh-CN" dirty="0" err="1" smtClean="0"/>
              <a:t>i</a:t>
            </a:r>
            <a:r>
              <a:rPr lang="en-US" altLang="zh-CN" dirty="0" smtClean="0"/>
              <a:t>=1,2,…,m</a:t>
            </a:r>
            <a:r>
              <a:rPr lang="zh-CN" altLang="en-US" dirty="0" smtClean="0"/>
              <a:t>，</a:t>
            </a:r>
            <a:r>
              <a:rPr lang="en-US" altLang="zh-CN" dirty="0" smtClean="0"/>
              <a:t>   j=1,2,…,n)</a:t>
            </a:r>
            <a:endParaRPr lang="zh-CN" altLang="en-US" dirty="0" smtClean="0"/>
          </a:p>
        </p:txBody>
      </p:sp>
      <p:sp>
        <p:nvSpPr>
          <p:cNvPr id="26" name="文本框 25"/>
          <p:cNvSpPr txBox="1"/>
          <p:nvPr/>
        </p:nvSpPr>
        <p:spPr>
          <a:xfrm>
            <a:off x="3768948" y="3948808"/>
            <a:ext cx="391483" cy="1200329"/>
          </a:xfrm>
          <a:prstGeom prst="rect">
            <a:avLst/>
          </a:prstGeom>
          <a:noFill/>
        </p:spPr>
        <p:txBody>
          <a:bodyPr wrap="square" rtlCol="0">
            <a:spAutoFit/>
          </a:bodyPr>
          <a:lstStyle/>
          <a:p>
            <a:r>
              <a:rPr lang="zh-CN" altLang="en-US" dirty="0" smtClean="0"/>
              <a:t>约束条件</a:t>
            </a:r>
          </a:p>
        </p:txBody>
      </p:sp>
      <p:sp>
        <p:nvSpPr>
          <p:cNvPr id="31" name="TextBox 30"/>
          <p:cNvSpPr txBox="1"/>
          <p:nvPr/>
        </p:nvSpPr>
        <p:spPr>
          <a:xfrm>
            <a:off x="570979" y="2592487"/>
            <a:ext cx="461665" cy="432048"/>
          </a:xfrm>
          <a:prstGeom prst="rect">
            <a:avLst/>
          </a:prstGeom>
          <a:noFill/>
        </p:spPr>
        <p:txBody>
          <a:bodyPr vert="eaVert" wrap="square" rtlCol="0">
            <a:spAutoFit/>
          </a:bodyPr>
          <a:lstStyle/>
          <a:p>
            <a:r>
              <a:rPr lang="en-US" altLang="zh-CN" dirty="0" smtClean="0"/>
              <a:t>…</a:t>
            </a:r>
            <a:endParaRPr lang="zh-CN" altLang="en-US" dirty="0" smtClean="0"/>
          </a:p>
        </p:txBody>
      </p:sp>
      <p:sp>
        <p:nvSpPr>
          <p:cNvPr id="32" name="TextBox 31"/>
          <p:cNvSpPr txBox="1"/>
          <p:nvPr/>
        </p:nvSpPr>
        <p:spPr>
          <a:xfrm>
            <a:off x="2904852" y="2592487"/>
            <a:ext cx="461665" cy="360040"/>
          </a:xfrm>
          <a:prstGeom prst="rect">
            <a:avLst/>
          </a:prstGeom>
          <a:noFill/>
        </p:spPr>
        <p:txBody>
          <a:bodyPr vert="eaVert" wrap="square" rtlCol="0">
            <a:spAutoFit/>
          </a:bodyPr>
          <a:lstStyle/>
          <a:p>
            <a:r>
              <a:rPr lang="en-US" altLang="zh-CN" dirty="0" smtClean="0"/>
              <a:t>…</a:t>
            </a:r>
            <a:endParaRPr lang="zh-CN" altLang="en-US" dirty="0" smtClean="0"/>
          </a:p>
        </p:txBody>
      </p:sp>
      <p:graphicFrame>
        <p:nvGraphicFramePr>
          <p:cNvPr id="44" name="表格 43"/>
          <p:cNvGraphicFramePr>
            <a:graphicFrameLocks noGrp="1"/>
          </p:cNvGraphicFramePr>
          <p:nvPr/>
        </p:nvGraphicFramePr>
        <p:xfrm>
          <a:off x="3624933" y="1152326"/>
          <a:ext cx="3600400" cy="2122908"/>
        </p:xfrm>
        <a:graphic>
          <a:graphicData uri="http://schemas.openxmlformats.org/drawingml/2006/table">
            <a:tbl>
              <a:tblPr firstRow="1" bandRow="1">
                <a:tableStyleId>{2D5ABB26-0587-4C30-8999-92F81FD0307C}</a:tableStyleId>
              </a:tblPr>
              <a:tblGrid>
                <a:gridCol w="1080119"/>
                <a:gridCol w="648072"/>
                <a:gridCol w="576064"/>
                <a:gridCol w="576064"/>
                <a:gridCol w="720081"/>
              </a:tblGrid>
              <a:tr h="64807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800"/>
                        </a:spcBef>
                      </a:pP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pP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pP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pP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555">
                <a:tc>
                  <a:txBody>
                    <a:bodyPr/>
                    <a:lstStyle/>
                    <a:p>
                      <a:r>
                        <a:rPr lang="en-US" altLang="zh-CN" dirty="0" smtClean="0"/>
                        <a:t>      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800" dirty="0" smtClean="0">
                          <a:solidFill>
                            <a:srgbClr val="000000"/>
                          </a:solidFill>
                          <a:ea typeface="宋体" panose="02010600030101010101" pitchFamily="2" charset="-122"/>
                        </a:rPr>
                        <a:t>  </a:t>
                      </a:r>
                      <a:r>
                        <a:rPr lang="en-US" altLang="zh-CN" sz="1800" i="1" dirty="0" smtClean="0">
                          <a:solidFill>
                            <a:srgbClr val="000000"/>
                          </a:solidFill>
                          <a:ea typeface="宋体" panose="02010600030101010101" pitchFamily="2" charset="-122"/>
                        </a:rPr>
                        <a:t>c</a:t>
                      </a:r>
                      <a:r>
                        <a:rPr lang="en-US" altLang="zh-CN" sz="1800" baseline="-25000" dirty="0" smtClean="0">
                          <a:solidFill>
                            <a:srgbClr val="000000"/>
                          </a:solidFill>
                          <a:ea typeface="宋体" panose="02010600030101010101" pitchFamily="2" charset="-122"/>
                        </a:rPr>
                        <a:t>11</a:t>
                      </a:r>
                      <a:r>
                        <a:rPr lang="en-US" altLang="zh-CN" sz="1800" dirty="0" smtClean="0">
                          <a:solidFill>
                            <a:srgbClr val="000000"/>
                          </a:solidFill>
                          <a:ea typeface="宋体" panose="02010600030101010101" pitchFamily="2" charset="-122"/>
                        </a:rPr>
                        <a:t> </a:t>
                      </a: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800" dirty="0" smtClean="0">
                          <a:solidFill>
                            <a:srgbClr val="000000"/>
                          </a:solidFill>
                          <a:ea typeface="宋体" panose="02010600030101010101" pitchFamily="2" charset="-122"/>
                        </a:rPr>
                        <a:t> </a:t>
                      </a:r>
                      <a:r>
                        <a:rPr lang="en-US" altLang="zh-CN" sz="1800" i="1" dirty="0" smtClean="0">
                          <a:solidFill>
                            <a:srgbClr val="000000"/>
                          </a:solidFill>
                          <a:ea typeface="宋体" panose="02010600030101010101" pitchFamily="2" charset="-122"/>
                        </a:rPr>
                        <a:t>c</a:t>
                      </a:r>
                      <a:r>
                        <a:rPr lang="en-US" altLang="zh-CN" sz="1800" baseline="-25000" dirty="0" smtClean="0">
                          <a:solidFill>
                            <a:srgbClr val="000000"/>
                          </a:solidFill>
                          <a:ea typeface="宋体" panose="02010600030101010101" pitchFamily="2" charset="-122"/>
                        </a:rPr>
                        <a:t>12</a:t>
                      </a:r>
                      <a:r>
                        <a:rPr lang="en-US" altLang="zh-CN" sz="1800" dirty="0" smtClean="0">
                          <a:solidFill>
                            <a:srgbClr val="000000"/>
                          </a:solidFill>
                          <a:ea typeface="宋体" panose="02010600030101010101" pitchFamily="2" charset="-122"/>
                        </a:rPr>
                        <a:t> </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800" dirty="0" smtClean="0">
                          <a:solidFill>
                            <a:srgbClr val="000000"/>
                          </a:solidFill>
                          <a:ea typeface="宋体" panose="02010600030101010101" pitchFamily="2" charset="-122"/>
                        </a:rPr>
                        <a:t> … </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800" dirty="0" smtClean="0">
                          <a:solidFill>
                            <a:srgbClr val="000000"/>
                          </a:solidFill>
                          <a:ea typeface="宋体" panose="02010600030101010101" pitchFamily="2" charset="-122"/>
                        </a:rPr>
                        <a:t> </a:t>
                      </a:r>
                      <a:r>
                        <a:rPr lang="en-US" altLang="zh-CN" sz="1800" i="1" dirty="0" smtClean="0">
                          <a:solidFill>
                            <a:srgbClr val="000000"/>
                          </a:solidFill>
                          <a:ea typeface="宋体" panose="02010600030101010101" pitchFamily="2" charset="-122"/>
                        </a:rPr>
                        <a:t>c</a:t>
                      </a:r>
                      <a:r>
                        <a:rPr lang="en-US" altLang="zh-CN" sz="1800" baseline="-25000" dirty="0" smtClean="0">
                          <a:solidFill>
                            <a:srgbClr val="000000"/>
                          </a:solidFill>
                          <a:ea typeface="宋体" panose="02010600030101010101" pitchFamily="2" charset="-122"/>
                        </a:rPr>
                        <a:t>1n</a:t>
                      </a:r>
                      <a:r>
                        <a:rPr lang="en-US" altLang="zh-CN" sz="1800" dirty="0" smtClean="0">
                          <a:solidFill>
                            <a:srgbClr val="000000"/>
                          </a:solidFill>
                          <a:ea typeface="宋体" panose="02010600030101010101" pitchFamily="2" charset="-122"/>
                        </a:rPr>
                        <a:t> </a:t>
                      </a: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60040">
                <a:tc>
                  <a:txBody>
                    <a:bodyPr/>
                    <a:lstStyle/>
                    <a:p>
                      <a:r>
                        <a:rPr lang="en-US" altLang="zh-CN" dirty="0" smtClean="0"/>
                        <a:t>      2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800" dirty="0" smtClean="0">
                          <a:solidFill>
                            <a:srgbClr val="000000"/>
                          </a:solidFill>
                          <a:ea typeface="宋体" panose="02010600030101010101" pitchFamily="2" charset="-122"/>
                        </a:rPr>
                        <a:t>  </a:t>
                      </a:r>
                      <a:r>
                        <a:rPr lang="en-US" altLang="zh-CN" sz="1800" i="1" dirty="0" smtClean="0">
                          <a:solidFill>
                            <a:srgbClr val="000000"/>
                          </a:solidFill>
                          <a:ea typeface="宋体" panose="02010600030101010101" pitchFamily="2" charset="-122"/>
                        </a:rPr>
                        <a:t>c</a:t>
                      </a:r>
                      <a:r>
                        <a:rPr lang="en-US" altLang="zh-CN" sz="1800" baseline="-25000" dirty="0" smtClean="0">
                          <a:solidFill>
                            <a:srgbClr val="000000"/>
                          </a:solidFill>
                          <a:ea typeface="宋体" panose="02010600030101010101" pitchFamily="2" charset="-122"/>
                        </a:rPr>
                        <a:t>21</a:t>
                      </a:r>
                      <a:r>
                        <a:rPr lang="en-US" altLang="zh-CN" sz="1800" dirty="0" smtClean="0">
                          <a:solidFill>
                            <a:srgbClr val="000000"/>
                          </a:solidFill>
                          <a:ea typeface="宋体" panose="02010600030101010101" pitchFamily="2" charset="-122"/>
                        </a:rPr>
                        <a:t> </a:t>
                      </a: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800" dirty="0" smtClean="0">
                          <a:solidFill>
                            <a:srgbClr val="000000"/>
                          </a:solidFill>
                          <a:ea typeface="宋体" panose="02010600030101010101" pitchFamily="2" charset="-122"/>
                        </a:rPr>
                        <a:t> </a:t>
                      </a:r>
                      <a:r>
                        <a:rPr lang="en-US" altLang="zh-CN" sz="1800" i="1" dirty="0" smtClean="0">
                          <a:solidFill>
                            <a:srgbClr val="000000"/>
                          </a:solidFill>
                          <a:ea typeface="宋体" panose="02010600030101010101" pitchFamily="2" charset="-122"/>
                        </a:rPr>
                        <a:t>c</a:t>
                      </a:r>
                      <a:r>
                        <a:rPr lang="en-US" altLang="zh-CN" sz="1800" baseline="-25000" dirty="0" smtClean="0">
                          <a:solidFill>
                            <a:srgbClr val="000000"/>
                          </a:solidFill>
                          <a:ea typeface="宋体" panose="02010600030101010101" pitchFamily="2" charset="-122"/>
                        </a:rPr>
                        <a:t>21</a:t>
                      </a:r>
                      <a:r>
                        <a:rPr lang="en-US" altLang="zh-CN" sz="1800" dirty="0" smtClean="0">
                          <a:solidFill>
                            <a:srgbClr val="000000"/>
                          </a:solidFill>
                          <a:ea typeface="宋体" panose="02010600030101010101" pitchFamily="2" charset="-122"/>
                        </a:rPr>
                        <a:t> </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smtClean="0"/>
                        <a:t> …</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800" dirty="0" smtClean="0">
                          <a:solidFill>
                            <a:srgbClr val="000000"/>
                          </a:solidFill>
                          <a:ea typeface="宋体" panose="02010600030101010101" pitchFamily="2" charset="-122"/>
                        </a:rPr>
                        <a:t> </a:t>
                      </a:r>
                      <a:r>
                        <a:rPr lang="en-US" altLang="zh-CN" sz="1800" i="1" dirty="0" smtClean="0">
                          <a:solidFill>
                            <a:srgbClr val="000000"/>
                          </a:solidFill>
                          <a:ea typeface="宋体" panose="02010600030101010101" pitchFamily="2" charset="-122"/>
                        </a:rPr>
                        <a:t>c</a:t>
                      </a:r>
                      <a:r>
                        <a:rPr lang="en-US" altLang="zh-CN" sz="1800" baseline="-25000" dirty="0" smtClean="0">
                          <a:solidFill>
                            <a:srgbClr val="000000"/>
                          </a:solidFill>
                          <a:ea typeface="宋体" panose="02010600030101010101" pitchFamily="2" charset="-122"/>
                        </a:rPr>
                        <a:t>2n</a:t>
                      </a:r>
                      <a:r>
                        <a:rPr lang="en-US" altLang="zh-CN" sz="1800" dirty="0" smtClean="0">
                          <a:solidFill>
                            <a:srgbClr val="000000"/>
                          </a:solidFill>
                          <a:ea typeface="宋体" panose="02010600030101010101" pitchFamily="2" charset="-122"/>
                        </a:rPr>
                        <a:t> </a:t>
                      </a: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5432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baseline="0" dirty="0" smtClean="0"/>
                        <a:t> …</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6592">
                <a:tc>
                  <a:txBody>
                    <a:bodyPr/>
                    <a:lstStyle/>
                    <a:p>
                      <a:r>
                        <a:rPr lang="en-US" altLang="zh-CN" dirty="0" smtClean="0"/>
                        <a:t>     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000000"/>
                          </a:solidFill>
                          <a:ea typeface="宋体" panose="02010600030101010101" pitchFamily="2" charset="-122"/>
                        </a:rPr>
                        <a:t>  </a:t>
                      </a:r>
                      <a:r>
                        <a:rPr lang="en-US" altLang="zh-CN" sz="1800" i="1" dirty="0" smtClean="0">
                          <a:solidFill>
                            <a:srgbClr val="000000"/>
                          </a:solidFill>
                          <a:ea typeface="宋体" panose="02010600030101010101" pitchFamily="2" charset="-122"/>
                        </a:rPr>
                        <a:t>c</a:t>
                      </a:r>
                      <a:r>
                        <a:rPr lang="en-US" altLang="zh-CN" sz="1800" baseline="-25000" dirty="0" smtClean="0">
                          <a:solidFill>
                            <a:srgbClr val="000000"/>
                          </a:solidFill>
                          <a:ea typeface="宋体" panose="02010600030101010101" pitchFamily="2" charset="-122"/>
                        </a:rPr>
                        <a:t>m1</a:t>
                      </a:r>
                      <a:r>
                        <a:rPr lang="en-US" altLang="zh-CN" sz="1800" dirty="0" smtClean="0">
                          <a:solidFill>
                            <a:srgbClr val="000000"/>
                          </a:solidFill>
                          <a:ea typeface="宋体" panose="02010600030101010101" pitchFamily="2" charset="-122"/>
                        </a:rPr>
                        <a:t> </a:t>
                      </a: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000000"/>
                          </a:solidFill>
                          <a:ea typeface="宋体" panose="02010600030101010101" pitchFamily="2" charset="-122"/>
                        </a:rPr>
                        <a:t> </a:t>
                      </a:r>
                      <a:r>
                        <a:rPr lang="en-US" altLang="zh-CN" sz="1800" i="1" dirty="0" smtClean="0">
                          <a:solidFill>
                            <a:srgbClr val="000000"/>
                          </a:solidFill>
                          <a:ea typeface="宋体" panose="02010600030101010101" pitchFamily="2" charset="-122"/>
                        </a:rPr>
                        <a:t>c</a:t>
                      </a:r>
                      <a:r>
                        <a:rPr lang="en-US" altLang="zh-CN" sz="1800" baseline="-25000" dirty="0" smtClean="0">
                          <a:solidFill>
                            <a:srgbClr val="000000"/>
                          </a:solidFill>
                          <a:ea typeface="宋体" panose="02010600030101010101" pitchFamily="2" charset="-122"/>
                        </a:rPr>
                        <a:t>m1</a:t>
                      </a:r>
                      <a:r>
                        <a:rPr lang="en-US" altLang="zh-CN" sz="1800" dirty="0" smtClean="0">
                          <a:solidFill>
                            <a:srgbClr val="000000"/>
                          </a:solidFill>
                          <a:ea typeface="宋体" panose="02010600030101010101" pitchFamily="2" charset="-122"/>
                        </a:rPr>
                        <a:t> </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000000"/>
                          </a:solidFill>
                          <a:ea typeface="宋体" panose="02010600030101010101" pitchFamily="2" charset="-122"/>
                        </a:rPr>
                        <a:t> …</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000000"/>
                          </a:solidFill>
                          <a:ea typeface="宋体" panose="02010600030101010101" pitchFamily="2" charset="-122"/>
                        </a:rPr>
                        <a:t> </a:t>
                      </a:r>
                      <a:r>
                        <a:rPr lang="en-US" altLang="zh-CN" sz="1800" i="1" dirty="0" err="1" smtClean="0">
                          <a:solidFill>
                            <a:srgbClr val="000000"/>
                          </a:solidFill>
                          <a:ea typeface="宋体" panose="02010600030101010101" pitchFamily="2" charset="-122"/>
                        </a:rPr>
                        <a:t>c</a:t>
                      </a:r>
                      <a:r>
                        <a:rPr lang="en-US" altLang="zh-CN" sz="1800" baseline="-25000" dirty="0" err="1" smtClean="0">
                          <a:solidFill>
                            <a:srgbClr val="000000"/>
                          </a:solidFill>
                          <a:ea typeface="宋体" panose="02010600030101010101" pitchFamily="2" charset="-122"/>
                        </a:rPr>
                        <a:t>mn</a:t>
                      </a:r>
                      <a:r>
                        <a:rPr lang="en-US" altLang="zh-CN" sz="1800" dirty="0" smtClean="0">
                          <a:solidFill>
                            <a:srgbClr val="000000"/>
                          </a:solidFill>
                          <a:ea typeface="宋体" panose="02010600030101010101" pitchFamily="2" charset="-122"/>
                        </a:rPr>
                        <a:t> </a:t>
                      </a: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5" name="文本框 8"/>
          <p:cNvSpPr txBox="1"/>
          <p:nvPr/>
        </p:nvSpPr>
        <p:spPr>
          <a:xfrm>
            <a:off x="4054683" y="1191055"/>
            <a:ext cx="655199" cy="369332"/>
          </a:xfrm>
          <a:prstGeom prst="rect">
            <a:avLst/>
          </a:prstGeom>
          <a:noFill/>
        </p:spPr>
        <p:txBody>
          <a:bodyPr wrap="square" rtlCol="0">
            <a:spAutoFit/>
          </a:bodyPr>
          <a:lstStyle/>
          <a:p>
            <a:r>
              <a:rPr lang="zh-CN" altLang="en-US" dirty="0"/>
              <a:t>销地</a:t>
            </a:r>
          </a:p>
        </p:txBody>
      </p:sp>
      <p:sp>
        <p:nvSpPr>
          <p:cNvPr id="46" name="文本框 9"/>
          <p:cNvSpPr txBox="1"/>
          <p:nvPr/>
        </p:nvSpPr>
        <p:spPr>
          <a:xfrm>
            <a:off x="3624932" y="1440359"/>
            <a:ext cx="941208" cy="369332"/>
          </a:xfrm>
          <a:prstGeom prst="rect">
            <a:avLst/>
          </a:prstGeom>
          <a:noFill/>
        </p:spPr>
        <p:txBody>
          <a:bodyPr wrap="square" rtlCol="0">
            <a:spAutoFit/>
          </a:bodyPr>
          <a:lstStyle/>
          <a:p>
            <a:r>
              <a:rPr lang="zh-CN" altLang="en-US" dirty="0" smtClean="0"/>
              <a:t>产地</a:t>
            </a:r>
            <a:endParaRPr lang="zh-CN" altLang="en-US" dirty="0"/>
          </a:p>
        </p:txBody>
      </p:sp>
      <p:cxnSp>
        <p:nvCxnSpPr>
          <p:cNvPr id="47" name="直接连接符 46"/>
          <p:cNvCxnSpPr/>
          <p:nvPr/>
        </p:nvCxnSpPr>
        <p:spPr>
          <a:xfrm>
            <a:off x="3624932" y="1152327"/>
            <a:ext cx="1080120" cy="648072"/>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3912964" y="2592487"/>
            <a:ext cx="461665" cy="432048"/>
          </a:xfrm>
          <a:prstGeom prst="rect">
            <a:avLst/>
          </a:prstGeom>
          <a:noFill/>
        </p:spPr>
        <p:txBody>
          <a:bodyPr vert="eaVert" wrap="square" rtlCol="0">
            <a:spAutoFit/>
          </a:bodyPr>
          <a:lstStyle/>
          <a:p>
            <a:r>
              <a:rPr lang="en-US" altLang="zh-CN" dirty="0" smtClean="0"/>
              <a:t>…</a:t>
            </a:r>
            <a:endParaRPr lang="zh-CN" altLang="en-US" dirty="0" smtClean="0"/>
          </a:p>
        </p:txBody>
      </p:sp>
      <p:sp>
        <p:nvSpPr>
          <p:cNvPr id="51" name="TextBox 50"/>
          <p:cNvSpPr txBox="1"/>
          <p:nvPr/>
        </p:nvSpPr>
        <p:spPr>
          <a:xfrm>
            <a:off x="4849068" y="1296343"/>
            <a:ext cx="504056" cy="369332"/>
          </a:xfrm>
          <a:prstGeom prst="rect">
            <a:avLst/>
          </a:prstGeom>
          <a:noFill/>
        </p:spPr>
        <p:txBody>
          <a:bodyPr wrap="square" rtlCol="0">
            <a:spAutoFit/>
          </a:bodyPr>
          <a:lstStyle/>
          <a:p>
            <a:r>
              <a:rPr lang="en-US" altLang="zh-CN" dirty="0" smtClean="0"/>
              <a:t>1</a:t>
            </a:r>
            <a:endParaRPr lang="zh-CN" altLang="en-US" dirty="0" smtClean="0"/>
          </a:p>
        </p:txBody>
      </p:sp>
      <p:sp>
        <p:nvSpPr>
          <p:cNvPr id="52" name="TextBox 51"/>
          <p:cNvSpPr txBox="1"/>
          <p:nvPr/>
        </p:nvSpPr>
        <p:spPr>
          <a:xfrm>
            <a:off x="5425132" y="1296343"/>
            <a:ext cx="504056" cy="369332"/>
          </a:xfrm>
          <a:prstGeom prst="rect">
            <a:avLst/>
          </a:prstGeom>
          <a:noFill/>
        </p:spPr>
        <p:txBody>
          <a:bodyPr wrap="square" rtlCol="0">
            <a:spAutoFit/>
          </a:bodyPr>
          <a:lstStyle/>
          <a:p>
            <a:r>
              <a:rPr lang="en-US" altLang="zh-CN" dirty="0" smtClean="0"/>
              <a:t>2</a:t>
            </a:r>
            <a:endParaRPr lang="zh-CN" altLang="en-US" dirty="0" smtClean="0"/>
          </a:p>
        </p:txBody>
      </p:sp>
      <p:sp>
        <p:nvSpPr>
          <p:cNvPr id="53" name="TextBox 52"/>
          <p:cNvSpPr txBox="1"/>
          <p:nvPr/>
        </p:nvSpPr>
        <p:spPr>
          <a:xfrm>
            <a:off x="6001196" y="1296343"/>
            <a:ext cx="504056" cy="369332"/>
          </a:xfrm>
          <a:prstGeom prst="rect">
            <a:avLst/>
          </a:prstGeom>
          <a:noFill/>
        </p:spPr>
        <p:txBody>
          <a:bodyPr wrap="square" rtlCol="0">
            <a:spAutoFit/>
          </a:bodyPr>
          <a:lstStyle/>
          <a:p>
            <a:r>
              <a:rPr lang="en-US" altLang="zh-CN" dirty="0" smtClean="0"/>
              <a:t>…</a:t>
            </a:r>
            <a:endParaRPr lang="zh-CN" altLang="en-US" dirty="0" smtClean="0"/>
          </a:p>
        </p:txBody>
      </p:sp>
      <p:sp>
        <p:nvSpPr>
          <p:cNvPr id="54" name="TextBox 53"/>
          <p:cNvSpPr txBox="1"/>
          <p:nvPr/>
        </p:nvSpPr>
        <p:spPr>
          <a:xfrm>
            <a:off x="6577260" y="1296343"/>
            <a:ext cx="504056" cy="369332"/>
          </a:xfrm>
          <a:prstGeom prst="rect">
            <a:avLst/>
          </a:prstGeom>
          <a:noFill/>
        </p:spPr>
        <p:txBody>
          <a:bodyPr wrap="square" rtlCol="0">
            <a:spAutoFit/>
          </a:bodyPr>
          <a:lstStyle/>
          <a:p>
            <a:r>
              <a:rPr lang="en-US" altLang="zh-CN" dirty="0" smtClean="0"/>
              <a:t>n</a:t>
            </a:r>
            <a:endParaRPr lang="zh-CN" altLang="en-US" dirty="0" smtClean="0"/>
          </a:p>
        </p:txBody>
      </p:sp>
      <p:sp>
        <p:nvSpPr>
          <p:cNvPr id="55" name="TextBox 54"/>
          <p:cNvSpPr txBox="1"/>
          <p:nvPr/>
        </p:nvSpPr>
        <p:spPr>
          <a:xfrm>
            <a:off x="5353124" y="2664495"/>
            <a:ext cx="461665" cy="360040"/>
          </a:xfrm>
          <a:prstGeom prst="rect">
            <a:avLst/>
          </a:prstGeom>
          <a:noFill/>
        </p:spPr>
        <p:txBody>
          <a:bodyPr vert="eaVert" wrap="square" rtlCol="0">
            <a:spAutoFit/>
          </a:bodyPr>
          <a:lstStyle/>
          <a:p>
            <a:r>
              <a:rPr lang="en-US" altLang="zh-CN" dirty="0" smtClean="0"/>
              <a:t>…</a:t>
            </a:r>
            <a:endParaRPr lang="zh-CN" altLang="en-US" dirty="0" smtClean="0"/>
          </a:p>
        </p:txBody>
      </p:sp>
      <p:sp>
        <p:nvSpPr>
          <p:cNvPr id="56" name="TextBox 55"/>
          <p:cNvSpPr txBox="1"/>
          <p:nvPr/>
        </p:nvSpPr>
        <p:spPr>
          <a:xfrm>
            <a:off x="4200996" y="792287"/>
            <a:ext cx="2736304" cy="369332"/>
          </a:xfrm>
          <a:prstGeom prst="rect">
            <a:avLst/>
          </a:prstGeom>
          <a:noFill/>
        </p:spPr>
        <p:txBody>
          <a:bodyPr wrap="square" rtlCol="0">
            <a:spAutoFit/>
          </a:bodyPr>
          <a:lstStyle/>
          <a:p>
            <a:pPr algn="ctr"/>
            <a:r>
              <a:rPr lang="zh-CN" altLang="en-US" dirty="0" smtClean="0"/>
              <a:t>表</a:t>
            </a:r>
            <a:r>
              <a:rPr lang="en-US" altLang="zh-CN" dirty="0" smtClean="0"/>
              <a:t>1−4 </a:t>
            </a:r>
            <a:r>
              <a:rPr lang="zh-CN" altLang="en-US" dirty="0" smtClean="0"/>
              <a:t>单位运价表</a:t>
            </a:r>
            <a:r>
              <a:rPr lang="en-US" altLang="zh-CN" dirty="0" smtClean="0"/>
              <a:t> </a:t>
            </a:r>
            <a:endParaRPr lang="zh-CN" altLang="en-US" dirty="0"/>
          </a:p>
        </p:txBody>
      </p:sp>
      <p:graphicFrame>
        <p:nvGraphicFramePr>
          <p:cNvPr id="53249" name="Object 1"/>
          <p:cNvGraphicFramePr>
            <a:graphicFrameLocks noChangeAspect="1"/>
          </p:cNvGraphicFramePr>
          <p:nvPr/>
        </p:nvGraphicFramePr>
        <p:xfrm>
          <a:off x="384572" y="4608711"/>
          <a:ext cx="2880320" cy="936104"/>
        </p:xfrm>
        <a:graphic>
          <a:graphicData uri="http://schemas.openxmlformats.org/presentationml/2006/ole">
            <mc:AlternateContent xmlns:mc="http://schemas.openxmlformats.org/markup-compatibility/2006">
              <mc:Choice xmlns:v="urn:schemas-microsoft-com:vml" Requires="v">
                <p:oleObj spid="_x0000_s53269" name="公式" r:id="rId4" imgW="1371324" imgH="444247" progId="Equations">
                  <p:embed/>
                </p:oleObj>
              </mc:Choice>
              <mc:Fallback>
                <p:oleObj name="公式" r:id="rId4" imgW="1371324" imgH="444247" progId="Equations">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2" y="4608711"/>
                        <a:ext cx="2880320"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53250" name="Object 2"/>
          <p:cNvGraphicFramePr>
            <a:graphicFrameLocks noChangeAspect="1"/>
          </p:cNvGraphicFramePr>
          <p:nvPr>
            <p:extLst>
              <p:ext uri="{D42A27DB-BD31-4B8C-83A1-F6EECF244321}">
                <p14:modId xmlns:p14="http://schemas.microsoft.com/office/powerpoint/2010/main" val="4249371834"/>
              </p:ext>
            </p:extLst>
          </p:nvPr>
        </p:nvGraphicFramePr>
        <p:xfrm>
          <a:off x="4128988" y="3456583"/>
          <a:ext cx="3312368" cy="2160240"/>
        </p:xfrm>
        <a:graphic>
          <a:graphicData uri="http://schemas.openxmlformats.org/presentationml/2006/ole">
            <mc:AlternateContent xmlns:mc="http://schemas.openxmlformats.org/markup-compatibility/2006">
              <mc:Choice xmlns:v="urn:schemas-microsoft-com:vml" Requires="v">
                <p:oleObj spid="_x0000_s53270" name="公式" r:id="rId6" imgW="1523449" imgH="1345970" progId="Equations">
                  <p:embed/>
                </p:oleObj>
              </mc:Choice>
              <mc:Fallback>
                <p:oleObj name="公式" r:id="rId6" imgW="1523449" imgH="1345970" progId="Equations">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8988" y="3456583"/>
                        <a:ext cx="3312368" cy="2160240"/>
                      </a:xfrm>
                      <a:prstGeom prst="rect">
                        <a:avLst/>
                      </a:prstGeom>
                      <a:noFill/>
                      <a:ln>
                        <a:noFill/>
                      </a:ln>
                      <a:effectLst/>
                    </p:spPr>
                  </p:pic>
                </p:oleObj>
              </mc:Fallback>
            </mc:AlternateContent>
          </a:graphicData>
        </a:graphic>
      </p:graphicFrame>
      <p:sp>
        <p:nvSpPr>
          <p:cNvPr id="28" name="TextBox 27"/>
          <p:cNvSpPr txBox="1"/>
          <p:nvPr/>
        </p:nvSpPr>
        <p:spPr>
          <a:xfrm>
            <a:off x="1392684" y="2592487"/>
            <a:ext cx="461665" cy="432048"/>
          </a:xfrm>
          <a:prstGeom prst="rect">
            <a:avLst/>
          </a:prstGeom>
          <a:noFill/>
        </p:spPr>
        <p:txBody>
          <a:bodyPr vert="eaVert" wrap="square" rtlCol="0">
            <a:spAutoFit/>
          </a:bodyPr>
          <a:lstStyle/>
          <a:p>
            <a:r>
              <a:rPr lang="en-US" altLang="zh-CN" dirty="0" smtClean="0"/>
              <a:t>…</a:t>
            </a:r>
            <a:endParaRPr lang="zh-CN" altLang="en-US" dirty="0" smtClean="0"/>
          </a:p>
        </p:txBody>
      </p:sp>
      <p:sp>
        <p:nvSpPr>
          <p:cNvPr id="29" name="TextBox 28"/>
          <p:cNvSpPr txBox="1"/>
          <p:nvPr/>
        </p:nvSpPr>
        <p:spPr>
          <a:xfrm>
            <a:off x="1680716" y="2592487"/>
            <a:ext cx="461665" cy="432048"/>
          </a:xfrm>
          <a:prstGeom prst="rect">
            <a:avLst/>
          </a:prstGeom>
          <a:noFill/>
        </p:spPr>
        <p:txBody>
          <a:bodyPr vert="eaVert" wrap="square" rtlCol="0">
            <a:spAutoFit/>
          </a:bodyPr>
          <a:lstStyle/>
          <a:p>
            <a:r>
              <a:rPr lang="en-US" altLang="zh-CN" dirty="0" smtClean="0"/>
              <a:t>…</a:t>
            </a:r>
            <a:endParaRPr lang="zh-CN" altLang="en-US" dirty="0" smtClean="0"/>
          </a:p>
        </p:txBody>
      </p:sp>
      <p:sp>
        <p:nvSpPr>
          <p:cNvPr id="30" name="TextBox 29"/>
          <p:cNvSpPr txBox="1"/>
          <p:nvPr/>
        </p:nvSpPr>
        <p:spPr>
          <a:xfrm>
            <a:off x="2472804" y="2592487"/>
            <a:ext cx="461665" cy="432048"/>
          </a:xfrm>
          <a:prstGeom prst="rect">
            <a:avLst/>
          </a:prstGeom>
          <a:noFill/>
        </p:spPr>
        <p:txBody>
          <a:bodyPr vert="eaVert" wrap="square" rtlCol="0">
            <a:spAutoFit/>
          </a:bodyPr>
          <a:lstStyle/>
          <a:p>
            <a:r>
              <a:rPr lang="en-US" altLang="zh-CN" dirty="0" smtClean="0"/>
              <a:t>…</a:t>
            </a:r>
            <a:endParaRPr lang="zh-CN" altLang="en-US" dirty="0" smtClean="0"/>
          </a:p>
        </p:txBody>
      </p:sp>
    </p:spTree>
    <p:extLst>
      <p:ext uri="{BB962C8B-B14F-4D97-AF65-F5344CB8AC3E}">
        <p14:creationId xmlns:p14="http://schemas.microsoft.com/office/powerpoint/2010/main" val="227310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3249"/>
                                        </p:tgtEl>
                                        <p:attrNameLst>
                                          <p:attrName>style.visibility</p:attrName>
                                        </p:attrNameLst>
                                      </p:cBhvr>
                                      <p:to>
                                        <p:strVal val="visible"/>
                                      </p:to>
                                    </p:set>
                                    <p:animEffect transition="in" filter="blinds(horizontal)">
                                      <p:cBhvr>
                                        <p:cTn id="11" dur="500"/>
                                        <p:tgtEl>
                                          <p:spTgt spid="5324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3250"/>
                                        </p:tgtEl>
                                        <p:attrNameLst>
                                          <p:attrName>style.visibility</p:attrName>
                                        </p:attrNameLst>
                                      </p:cBhvr>
                                      <p:to>
                                        <p:strVal val="visible"/>
                                      </p:to>
                                    </p:set>
                                    <p:animEffect transition="in" filter="blinds(horizontal)">
                                      <p:cBhvr>
                                        <p:cTn id="20"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4572" y="185012"/>
            <a:ext cx="6913722" cy="561578"/>
          </a:xfrm>
        </p:spPr>
        <p:txBody>
          <a:bodyPr>
            <a:normAutofit/>
          </a:bodyPr>
          <a:lstStyle/>
          <a:p>
            <a:r>
              <a:rPr lang="zh-CN" altLang="en-US" dirty="0"/>
              <a:t>产大于</a:t>
            </a:r>
            <a:r>
              <a:rPr lang="zh-CN" altLang="en-US" dirty="0" smtClean="0"/>
              <a:t>销</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50</a:t>
            </a:fld>
            <a:endParaRPr lang="zh-CN" altLang="en-US"/>
          </a:p>
        </p:txBody>
      </p:sp>
      <p:graphicFrame>
        <p:nvGraphicFramePr>
          <p:cNvPr id="4" name="Object 7"/>
          <p:cNvGraphicFramePr>
            <a:graphicFrameLocks noChangeAspect="1"/>
          </p:cNvGraphicFramePr>
          <p:nvPr>
            <p:extLst>
              <p:ext uri="{D42A27DB-BD31-4B8C-83A1-F6EECF244321}">
                <p14:modId xmlns:p14="http://schemas.microsoft.com/office/powerpoint/2010/main" val="388273563"/>
              </p:ext>
            </p:extLst>
          </p:nvPr>
        </p:nvGraphicFramePr>
        <p:xfrm>
          <a:off x="2256780" y="61958"/>
          <a:ext cx="1870075" cy="849313"/>
        </p:xfrm>
        <a:graphic>
          <a:graphicData uri="http://schemas.openxmlformats.org/presentationml/2006/ole">
            <mc:AlternateContent xmlns:mc="http://schemas.openxmlformats.org/markup-compatibility/2006">
              <mc:Choice xmlns:v="urn:schemas-microsoft-com:vml" Requires="v">
                <p:oleObj spid="_x0000_s20157" r:id="rId4" imgW="815381" imgH="445860" progId="Equations">
                  <p:embed/>
                </p:oleObj>
              </mc:Choice>
              <mc:Fallback>
                <p:oleObj r:id="rId4" imgW="815381" imgH="445860" progId="Equations">
                  <p:embed/>
                  <p:pic>
                    <p:nvPicPr>
                      <p:cNvPr id="0" name="Picture 6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780" y="61958"/>
                        <a:ext cx="1870075" cy="8493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6" name="右箭头 15"/>
          <p:cNvSpPr/>
          <p:nvPr/>
        </p:nvSpPr>
        <p:spPr bwMode="auto">
          <a:xfrm>
            <a:off x="3643532" y="3246202"/>
            <a:ext cx="288032" cy="368877"/>
          </a:xfrm>
          <a:prstGeom prst="rightArrow">
            <a:avLst/>
          </a:prstGeom>
          <a:ln/>
          <a:extLst/>
        </p:spPr>
        <p:style>
          <a:lnRef idx="2">
            <a:schemeClr val="accent1"/>
          </a:lnRef>
          <a:fillRef idx="1">
            <a:schemeClr val="lt1"/>
          </a:fillRef>
          <a:effectRef idx="0">
            <a:schemeClr val="accent1"/>
          </a:effectRef>
          <a:fontRef idx="minor">
            <a:schemeClr val="dk1"/>
          </a:fontRef>
        </p:style>
        <p:txBody>
          <a:bodyPr rtlCol="0" anchor="ctr">
            <a:spAutoFit/>
          </a:bodyPr>
          <a:lstStyle/>
          <a:p>
            <a:pPr algn="just" eaLnBrk="1" hangingPunct="1">
              <a:lnSpc>
                <a:spcPct val="140000"/>
              </a:lnSpc>
              <a:spcBef>
                <a:spcPct val="10000"/>
              </a:spcBef>
              <a:buClr>
                <a:srgbClr val="990000"/>
              </a:buClr>
              <a:buSzPct val="85000"/>
              <a:buFont typeface="Wingdings" panose="05000000000000000000" pitchFamily="2" charset="2"/>
              <a:buNone/>
            </a:pPr>
            <a:endParaRPr lang="zh-CN" altLang="en-US" sz="1800" b="0" dirty="0">
              <a:latin typeface="+mn-ea"/>
              <a:ea typeface="+mn-ea"/>
            </a:endParaRPr>
          </a:p>
        </p:txBody>
      </p:sp>
      <p:grpSp>
        <p:nvGrpSpPr>
          <p:cNvPr id="20" name="组合 19"/>
          <p:cNvGrpSpPr/>
          <p:nvPr/>
        </p:nvGrpSpPr>
        <p:grpSpPr>
          <a:xfrm>
            <a:off x="244569" y="1031061"/>
            <a:ext cx="3142228" cy="3659281"/>
            <a:chOff x="244569" y="1031061"/>
            <a:chExt cx="3406418" cy="3966943"/>
          </a:xfrm>
        </p:grpSpPr>
        <p:graphicFrame>
          <p:nvGraphicFramePr>
            <p:cNvPr id="5" name="Object 8"/>
            <p:cNvGraphicFramePr>
              <a:graphicFrameLocks noChangeAspect="1"/>
            </p:cNvGraphicFramePr>
            <p:nvPr>
              <p:extLst>
                <p:ext uri="{D42A27DB-BD31-4B8C-83A1-F6EECF244321}">
                  <p14:modId xmlns:p14="http://schemas.microsoft.com/office/powerpoint/2010/main" val="4240164053"/>
                </p:ext>
              </p:extLst>
            </p:nvPr>
          </p:nvGraphicFramePr>
          <p:xfrm>
            <a:off x="413856" y="1031061"/>
            <a:ext cx="2972916" cy="1013447"/>
          </p:xfrm>
          <a:graphic>
            <a:graphicData uri="http://schemas.openxmlformats.org/presentationml/2006/ole">
              <mc:AlternateContent xmlns:mc="http://schemas.openxmlformats.org/markup-compatibility/2006">
                <mc:Choice xmlns:v="urn:schemas-microsoft-com:vml" Requires="v">
                  <p:oleObj spid="_x0000_s20158" r:id="rId6" imgW="1337324" imgH="547866" progId="Equations">
                    <p:embed/>
                  </p:oleObj>
                </mc:Choice>
                <mc:Fallback>
                  <p:oleObj r:id="rId6" imgW="1337324" imgH="547866" progId="Equations">
                    <p:embed/>
                    <p:pic>
                      <p:nvPicPr>
                        <p:cNvPr id="0" name="Picture 6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856" y="1031061"/>
                          <a:ext cx="2972916" cy="10134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9"/>
            <p:cNvGraphicFramePr>
              <a:graphicFrameLocks noChangeAspect="1"/>
            </p:cNvGraphicFramePr>
            <p:nvPr>
              <p:extLst>
                <p:ext uri="{D42A27DB-BD31-4B8C-83A1-F6EECF244321}">
                  <p14:modId xmlns:p14="http://schemas.microsoft.com/office/powerpoint/2010/main" val="1028645888"/>
                </p:ext>
              </p:extLst>
            </p:nvPr>
          </p:nvGraphicFramePr>
          <p:xfrm>
            <a:off x="244569" y="2164298"/>
            <a:ext cx="3252692" cy="2732445"/>
          </p:xfrm>
          <a:graphic>
            <a:graphicData uri="http://schemas.openxmlformats.org/presentationml/2006/ole">
              <mc:AlternateContent xmlns:mc="http://schemas.openxmlformats.org/markup-compatibility/2006">
                <mc:Choice xmlns:v="urn:schemas-microsoft-com:vml" Requires="v">
                  <p:oleObj spid="_x0000_s20159" r:id="rId8" imgW="1741609" imgH="1398364" progId="Equations">
                    <p:embed/>
                  </p:oleObj>
                </mc:Choice>
                <mc:Fallback>
                  <p:oleObj r:id="rId8" imgW="1741609" imgH="1398364" progId="Equations">
                    <p:embed/>
                    <p:pic>
                      <p:nvPicPr>
                        <p:cNvPr id="0" name="Picture 6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569" y="2164298"/>
                          <a:ext cx="3252692" cy="273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1512260" y="4228563"/>
              <a:ext cx="2138727" cy="769441"/>
            </a:xfrm>
            <a:prstGeom prst="rect">
              <a:avLst/>
            </a:prstGeom>
          </p:spPr>
          <p:txBody>
            <a:bodyPr wrap="none">
              <a:spAutoFit/>
            </a:bodyPr>
            <a:lstStyle/>
            <a:p>
              <a:pPr marL="0" lvl="1"/>
              <a:r>
                <a:rPr lang="en-US" altLang="zh-CN" sz="2000" dirty="0">
                  <a:solidFill>
                    <a:srgbClr val="000000"/>
                  </a:solidFill>
                </a:rPr>
                <a:t> </a:t>
              </a:r>
              <a:r>
                <a:rPr lang="en-US" altLang="zh-CN" sz="2000" dirty="0" smtClean="0">
                  <a:solidFill>
                    <a:srgbClr val="000000"/>
                  </a:solidFill>
                  <a:latin typeface="Times New Roman" panose="02020603050405020304" pitchFamily="18" charset="0"/>
                  <a:ea typeface="楷体_GB2312" pitchFamily="1" charset="-122"/>
                </a:rPr>
                <a:t>( </a:t>
              </a:r>
              <a:r>
                <a:rPr lang="en-US" altLang="zh-CN" sz="2000" i="1" dirty="0" err="1" smtClean="0">
                  <a:solidFill>
                    <a:srgbClr val="000000"/>
                  </a:solidFill>
                  <a:latin typeface="Times New Roman" panose="02020603050405020304" pitchFamily="18" charset="0"/>
                  <a:ea typeface="楷体_GB2312" pitchFamily="1" charset="-122"/>
                </a:rPr>
                <a:t>i</a:t>
              </a:r>
              <a:r>
                <a:rPr lang="en-US" altLang="zh-CN" sz="2000" i="1" dirty="0" smtClean="0">
                  <a:solidFill>
                    <a:srgbClr val="000000"/>
                  </a:solidFill>
                  <a:latin typeface="Times New Roman" panose="02020603050405020304" pitchFamily="18" charset="0"/>
                  <a:ea typeface="楷体_GB2312" pitchFamily="1" charset="-122"/>
                </a:rPr>
                <a:t> </a:t>
              </a:r>
              <a:r>
                <a:rPr lang="en-US" altLang="zh-CN" sz="2000" dirty="0" smtClean="0">
                  <a:solidFill>
                    <a:srgbClr val="000000"/>
                  </a:solidFill>
                  <a:latin typeface="Times New Roman" panose="02020603050405020304" pitchFamily="18" charset="0"/>
                  <a:ea typeface="楷体_GB2312" pitchFamily="1" charset="-122"/>
                </a:rPr>
                <a:t>= </a:t>
              </a:r>
              <a:r>
                <a:rPr lang="en-US" altLang="zh-CN" sz="2000" dirty="0">
                  <a:solidFill>
                    <a:srgbClr val="000000"/>
                  </a:solidFill>
                  <a:latin typeface="Times New Roman" panose="02020603050405020304" pitchFamily="18" charset="0"/>
                  <a:ea typeface="楷体_GB2312" pitchFamily="1" charset="-122"/>
                </a:rPr>
                <a:t>1, 2, …, </a:t>
              </a:r>
              <a:r>
                <a:rPr lang="en-US" altLang="zh-CN" sz="2000" i="1" dirty="0" smtClean="0">
                  <a:solidFill>
                    <a:srgbClr val="000000"/>
                  </a:solidFill>
                  <a:latin typeface="Times New Roman" panose="02020603050405020304" pitchFamily="18" charset="0"/>
                  <a:ea typeface="楷体_GB2312" pitchFamily="1" charset="-122"/>
                </a:rPr>
                <a:t>m</a:t>
              </a:r>
              <a:r>
                <a:rPr lang="en-US" altLang="zh-CN" sz="2000" dirty="0" smtClean="0">
                  <a:solidFill>
                    <a:srgbClr val="000000"/>
                  </a:solidFill>
                  <a:latin typeface="Times New Roman" panose="02020603050405020304" pitchFamily="18" charset="0"/>
                  <a:ea typeface="楷体_GB2312" pitchFamily="1" charset="-122"/>
                </a:rPr>
                <a:t>;</a:t>
              </a:r>
              <a:r>
                <a:rPr lang="en-US" altLang="zh-CN" sz="2000" i="1" dirty="0" smtClean="0">
                  <a:solidFill>
                    <a:srgbClr val="000000"/>
                  </a:solidFill>
                  <a:latin typeface="Times New Roman" panose="02020603050405020304" pitchFamily="18" charset="0"/>
                  <a:ea typeface="楷体_GB2312" pitchFamily="1" charset="-122"/>
                </a:rPr>
                <a:t> </a:t>
              </a:r>
            </a:p>
            <a:p>
              <a:pPr marL="0" lvl="1"/>
              <a:r>
                <a:rPr lang="en-US" altLang="zh-CN" sz="2000" i="1" dirty="0" smtClean="0">
                  <a:solidFill>
                    <a:srgbClr val="000000"/>
                  </a:solidFill>
                  <a:latin typeface="Times New Roman" panose="02020603050405020304" pitchFamily="18" charset="0"/>
                  <a:ea typeface="楷体_GB2312" pitchFamily="1" charset="-122"/>
                </a:rPr>
                <a:t>   j </a:t>
              </a:r>
              <a:r>
                <a:rPr lang="en-US" altLang="zh-CN" sz="2000" dirty="0">
                  <a:solidFill>
                    <a:srgbClr val="000000"/>
                  </a:solidFill>
                  <a:latin typeface="Times New Roman" panose="02020603050405020304" pitchFamily="18" charset="0"/>
                  <a:ea typeface="楷体_GB2312" pitchFamily="1" charset="-122"/>
                </a:rPr>
                <a:t>= 1, 2, …, </a:t>
              </a:r>
              <a:r>
                <a:rPr lang="en-US" altLang="zh-CN" sz="2000" i="1" dirty="0" smtClean="0">
                  <a:solidFill>
                    <a:srgbClr val="000000"/>
                  </a:solidFill>
                  <a:latin typeface="Times New Roman" panose="02020603050405020304" pitchFamily="18" charset="0"/>
                  <a:ea typeface="楷体_GB2312" pitchFamily="1" charset="-122"/>
                </a:rPr>
                <a:t>n </a:t>
              </a:r>
              <a:r>
                <a:rPr lang="en-US" altLang="zh-CN" sz="2000" dirty="0">
                  <a:solidFill>
                    <a:srgbClr val="000000"/>
                  </a:solidFill>
                  <a:latin typeface="Times New Roman" panose="02020603050405020304" pitchFamily="18" charset="0"/>
                  <a:ea typeface="楷体_GB2312" pitchFamily="1" charset="-122"/>
                </a:rPr>
                <a:t>)</a:t>
              </a:r>
            </a:p>
          </p:txBody>
        </p:sp>
      </p:grpSp>
      <p:sp>
        <p:nvSpPr>
          <p:cNvPr id="21" name="矩形 20"/>
          <p:cNvSpPr/>
          <p:nvPr/>
        </p:nvSpPr>
        <p:spPr>
          <a:xfrm>
            <a:off x="4730491" y="203385"/>
            <a:ext cx="2537144" cy="707886"/>
          </a:xfrm>
          <a:prstGeom prst="rect">
            <a:avLst/>
          </a:prstGeom>
        </p:spPr>
        <p:txBody>
          <a:bodyPr wrap="square">
            <a:spAutoFit/>
          </a:bodyPr>
          <a:lstStyle/>
          <a:p>
            <a:pPr algn="ctr"/>
            <a:r>
              <a:rPr lang="zh-CN" altLang="en-US" sz="2000" dirty="0" smtClean="0"/>
              <a:t>假想一</a:t>
            </a:r>
            <a:r>
              <a:rPr lang="zh-CN" altLang="en-US" sz="2000" dirty="0"/>
              <a:t>个销</a:t>
            </a:r>
            <a:r>
              <a:rPr lang="zh-CN" altLang="en-US" sz="2000" dirty="0" smtClean="0"/>
              <a:t>地 </a:t>
            </a:r>
            <a:r>
              <a:rPr lang="en-US" altLang="zh-CN" sz="2000" i="1" dirty="0" err="1" smtClean="0">
                <a:solidFill>
                  <a:srgbClr val="FF0000"/>
                </a:solidFill>
              </a:rPr>
              <a:t>B</a:t>
            </a:r>
            <a:r>
              <a:rPr lang="en-US" altLang="zh-CN" sz="2000" i="1" baseline="-25000" dirty="0" err="1" smtClean="0">
                <a:solidFill>
                  <a:srgbClr val="FF0000"/>
                </a:solidFill>
              </a:rPr>
              <a:t>n</a:t>
            </a:r>
            <a:r>
              <a:rPr lang="en-US" altLang="zh-CN" sz="2000" i="1" baseline="-25000" dirty="0" smtClean="0">
                <a:solidFill>
                  <a:srgbClr val="FF0000"/>
                </a:solidFill>
              </a:rPr>
              <a:t> </a:t>
            </a:r>
            <a:r>
              <a:rPr lang="en-US" altLang="zh-CN" sz="2000" baseline="-25000" dirty="0">
                <a:solidFill>
                  <a:srgbClr val="FF0000"/>
                </a:solidFill>
              </a:rPr>
              <a:t>+1</a:t>
            </a:r>
            <a:endParaRPr lang="en-US" altLang="zh-CN" sz="2000" baseline="-25000" dirty="0"/>
          </a:p>
          <a:p>
            <a:pPr algn="ctr"/>
            <a:r>
              <a:rPr lang="zh-CN" altLang="en-US" sz="2000" dirty="0"/>
              <a:t>（就地储存）</a:t>
            </a:r>
            <a:endParaRPr lang="en-US" altLang="zh-CN" sz="2000" dirty="0"/>
          </a:p>
        </p:txBody>
      </p:sp>
      <p:sp>
        <p:nvSpPr>
          <p:cNvPr id="22" name="Rectangle 2"/>
          <p:cNvSpPr>
            <a:spLocks noChangeArrowheads="1"/>
          </p:cNvSpPr>
          <p:nvPr/>
        </p:nvSpPr>
        <p:spPr bwMode="auto">
          <a:xfrm>
            <a:off x="244570" y="4792172"/>
            <a:ext cx="6899068" cy="76363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10000"/>
              </a:lnSpc>
            </a:pPr>
            <a:r>
              <a:rPr lang="zh-CN" altLang="en-US" dirty="0" smtClean="0">
                <a:sym typeface="Symbol" panose="05050102010706020507" pitchFamily="18" charset="2"/>
              </a:rPr>
              <a:t>松弛变量 </a:t>
            </a:r>
            <a:r>
              <a:rPr lang="en-US" altLang="zh-CN" i="1" dirty="0" smtClean="0">
                <a:sym typeface="Symbol" panose="05050102010706020507" pitchFamily="18" charset="2"/>
              </a:rPr>
              <a:t>x</a:t>
            </a:r>
            <a:r>
              <a:rPr lang="en-US" altLang="zh-CN" i="1" baseline="-30000" dirty="0" smtClean="0">
                <a:sym typeface="Symbol" panose="05050102010706020507" pitchFamily="18" charset="2"/>
              </a:rPr>
              <a:t>i, </a:t>
            </a:r>
            <a:r>
              <a:rPr lang="en-US" altLang="zh-CN" i="1" baseline="-30000" dirty="0">
                <a:sym typeface="Symbol" panose="05050102010706020507" pitchFamily="18" charset="2"/>
              </a:rPr>
              <a:t>n</a:t>
            </a:r>
            <a:r>
              <a:rPr lang="en-US" altLang="zh-CN" baseline="-30000" dirty="0">
                <a:sym typeface="Symbol" panose="05050102010706020507" pitchFamily="18" charset="2"/>
              </a:rPr>
              <a:t>+1</a:t>
            </a:r>
            <a:r>
              <a:rPr lang="en-US" altLang="zh-CN" dirty="0">
                <a:sym typeface="Symbol" panose="05050102010706020507" pitchFamily="18" charset="2"/>
              </a:rPr>
              <a:t> </a:t>
            </a:r>
            <a:r>
              <a:rPr lang="zh-CN" altLang="en-US" dirty="0">
                <a:sym typeface="Symbol" panose="05050102010706020507" pitchFamily="18" charset="2"/>
              </a:rPr>
              <a:t>可以视为从产地 </a:t>
            </a:r>
            <a:r>
              <a:rPr lang="en-US" altLang="zh-CN" i="1" dirty="0">
                <a:sym typeface="Symbol" panose="05050102010706020507" pitchFamily="18" charset="2"/>
              </a:rPr>
              <a:t>A</a:t>
            </a:r>
            <a:r>
              <a:rPr lang="en-US" altLang="zh-CN" i="1" baseline="-30000" dirty="0">
                <a:sym typeface="Symbol" panose="05050102010706020507" pitchFamily="18" charset="2"/>
              </a:rPr>
              <a:t> </a:t>
            </a:r>
            <a:r>
              <a:rPr lang="en-US" altLang="zh-CN" i="1" baseline="-30000" dirty="0" err="1">
                <a:sym typeface="Symbol" panose="05050102010706020507" pitchFamily="18" charset="2"/>
              </a:rPr>
              <a:t>i</a:t>
            </a:r>
            <a:r>
              <a:rPr lang="en-US" altLang="zh-CN" dirty="0">
                <a:sym typeface="Symbol" panose="05050102010706020507" pitchFamily="18" charset="2"/>
              </a:rPr>
              <a:t> </a:t>
            </a:r>
            <a:r>
              <a:rPr lang="zh-CN" altLang="en-US" dirty="0">
                <a:sym typeface="Symbol" panose="05050102010706020507" pitchFamily="18" charset="2"/>
              </a:rPr>
              <a:t>运往销地 </a:t>
            </a:r>
            <a:r>
              <a:rPr lang="en-US" altLang="zh-CN" i="1" dirty="0">
                <a:sym typeface="Symbol" panose="05050102010706020507" pitchFamily="18" charset="2"/>
              </a:rPr>
              <a:t>B</a:t>
            </a:r>
            <a:r>
              <a:rPr lang="en-US" altLang="zh-CN" i="1" baseline="-30000" dirty="0">
                <a:sym typeface="Symbol" panose="05050102010706020507" pitchFamily="18" charset="2"/>
              </a:rPr>
              <a:t>n</a:t>
            </a:r>
            <a:r>
              <a:rPr lang="en-US" altLang="zh-CN" baseline="-30000" dirty="0">
                <a:sym typeface="Symbol" panose="05050102010706020507" pitchFamily="18" charset="2"/>
              </a:rPr>
              <a:t>+1</a:t>
            </a:r>
            <a:r>
              <a:rPr lang="en-US" altLang="zh-CN" dirty="0">
                <a:sym typeface="Symbol" panose="05050102010706020507" pitchFamily="18" charset="2"/>
              </a:rPr>
              <a:t> </a:t>
            </a:r>
            <a:r>
              <a:rPr lang="zh-CN" altLang="en-US" dirty="0">
                <a:sym typeface="Symbol" panose="05050102010706020507" pitchFamily="18" charset="2"/>
              </a:rPr>
              <a:t>的运输量</a:t>
            </a:r>
            <a:r>
              <a:rPr lang="zh-CN" altLang="en-US" dirty="0" smtClean="0">
                <a:sym typeface="Symbol" panose="05050102010706020507" pitchFamily="18" charset="2"/>
              </a:rPr>
              <a:t>，但实际</a:t>
            </a:r>
            <a:r>
              <a:rPr lang="zh-CN" altLang="en-US" dirty="0">
                <a:sym typeface="Symbol" panose="05050102010706020507" pitchFamily="18" charset="2"/>
              </a:rPr>
              <a:t>并不运送</a:t>
            </a:r>
            <a:r>
              <a:rPr lang="zh-CN" altLang="en-US" dirty="0" smtClean="0">
                <a:sym typeface="Symbol" panose="05050102010706020507" pitchFamily="18" charset="2"/>
              </a:rPr>
              <a:t>，即 </a:t>
            </a:r>
            <a:r>
              <a:rPr lang="en-US" altLang="zh-CN" i="1" dirty="0" smtClean="0">
                <a:solidFill>
                  <a:srgbClr val="FF0000"/>
                </a:solidFill>
                <a:sym typeface="Symbol" panose="05050102010706020507" pitchFamily="18" charset="2"/>
              </a:rPr>
              <a:t>c</a:t>
            </a:r>
            <a:r>
              <a:rPr lang="en-US" altLang="zh-CN" i="1" baseline="-30000" dirty="0" smtClean="0">
                <a:solidFill>
                  <a:srgbClr val="FF0000"/>
                </a:solidFill>
                <a:sym typeface="Symbol" panose="05050102010706020507" pitchFamily="18" charset="2"/>
              </a:rPr>
              <a:t>i</a:t>
            </a:r>
            <a:r>
              <a:rPr lang="en-US" altLang="zh-CN" baseline="-30000" dirty="0" smtClean="0">
                <a:solidFill>
                  <a:srgbClr val="FF0000"/>
                </a:solidFill>
                <a:sym typeface="Symbol" panose="05050102010706020507" pitchFamily="18" charset="2"/>
              </a:rPr>
              <a:t>,</a:t>
            </a:r>
            <a:r>
              <a:rPr lang="en-US" altLang="zh-CN" i="1" baseline="-30000" dirty="0" smtClean="0">
                <a:solidFill>
                  <a:srgbClr val="FF0000"/>
                </a:solidFill>
                <a:sym typeface="Symbol" panose="05050102010706020507" pitchFamily="18" charset="2"/>
              </a:rPr>
              <a:t> </a:t>
            </a:r>
            <a:r>
              <a:rPr lang="en-US" altLang="zh-CN" i="1" baseline="-30000" dirty="0">
                <a:solidFill>
                  <a:srgbClr val="FF0000"/>
                </a:solidFill>
                <a:sym typeface="Symbol" panose="05050102010706020507" pitchFamily="18" charset="2"/>
              </a:rPr>
              <a:t>n</a:t>
            </a:r>
            <a:r>
              <a:rPr lang="en-US" altLang="zh-CN" baseline="-30000" dirty="0">
                <a:solidFill>
                  <a:srgbClr val="FF0000"/>
                </a:solidFill>
                <a:sym typeface="Symbol" panose="05050102010706020507" pitchFamily="18" charset="2"/>
              </a:rPr>
              <a:t>+1</a:t>
            </a:r>
            <a:r>
              <a:rPr lang="en-US" altLang="zh-CN" dirty="0">
                <a:solidFill>
                  <a:srgbClr val="FF0000"/>
                </a:solidFill>
                <a:sym typeface="Symbol" panose="05050102010706020507" pitchFamily="18" charset="2"/>
              </a:rPr>
              <a:t>=0</a:t>
            </a:r>
            <a:r>
              <a:rPr lang="en-US" altLang="zh-CN" dirty="0">
                <a:sym typeface="Symbol" panose="05050102010706020507" pitchFamily="18" charset="2"/>
              </a:rPr>
              <a:t>  </a:t>
            </a:r>
            <a:r>
              <a:rPr lang="en-US" altLang="zh-CN" dirty="0" smtClean="0">
                <a:sym typeface="Symbol" panose="05050102010706020507" pitchFamily="18" charset="2"/>
              </a:rPr>
              <a:t>(</a:t>
            </a:r>
            <a:r>
              <a:rPr lang="en-US" altLang="zh-CN" i="1" dirty="0" err="1" smtClean="0">
                <a:sym typeface="Symbol" panose="05050102010706020507" pitchFamily="18" charset="2"/>
              </a:rPr>
              <a:t>i</a:t>
            </a:r>
            <a:r>
              <a:rPr lang="en-US" altLang="zh-CN" dirty="0">
                <a:sym typeface="Symbol" panose="05050102010706020507" pitchFamily="18" charset="2"/>
              </a:rPr>
              <a:t>= 1,2,…,</a:t>
            </a:r>
            <a:r>
              <a:rPr lang="en-US" altLang="zh-CN" i="1" dirty="0" smtClean="0">
                <a:sym typeface="Symbol" panose="05050102010706020507" pitchFamily="18" charset="2"/>
              </a:rPr>
              <a:t>m</a:t>
            </a:r>
            <a:r>
              <a:rPr lang="en-US" altLang="zh-CN" dirty="0" smtClean="0">
                <a:sym typeface="Symbol" panose="05050102010706020507" pitchFamily="18" charset="2"/>
              </a:rPr>
              <a:t>) </a:t>
            </a:r>
            <a:r>
              <a:rPr lang="zh-CN" altLang="en-US" dirty="0" smtClean="0">
                <a:sym typeface="Symbol" panose="05050102010706020507" pitchFamily="18" charset="2"/>
              </a:rPr>
              <a:t>。由此，转化为产销平衡问题</a:t>
            </a:r>
            <a:r>
              <a:rPr lang="zh-CN" altLang="en-US" dirty="0">
                <a:sym typeface="Symbol" panose="05050102010706020507" pitchFamily="18" charset="2"/>
              </a:rPr>
              <a:t>。</a:t>
            </a:r>
          </a:p>
        </p:txBody>
      </p:sp>
      <p:grpSp>
        <p:nvGrpSpPr>
          <p:cNvPr id="24" name="组合 23"/>
          <p:cNvGrpSpPr/>
          <p:nvPr/>
        </p:nvGrpSpPr>
        <p:grpSpPr>
          <a:xfrm>
            <a:off x="4138698" y="990421"/>
            <a:ext cx="3365890" cy="3668180"/>
            <a:chOff x="4138698" y="990421"/>
            <a:chExt cx="3365890" cy="3668180"/>
          </a:xfrm>
        </p:grpSpPr>
        <p:graphicFrame>
          <p:nvGraphicFramePr>
            <p:cNvPr id="8" name="Object 8"/>
            <p:cNvGraphicFramePr>
              <a:graphicFrameLocks noChangeAspect="1"/>
            </p:cNvGraphicFramePr>
            <p:nvPr>
              <p:extLst>
                <p:ext uri="{D42A27DB-BD31-4B8C-83A1-F6EECF244321}">
                  <p14:modId xmlns:p14="http://schemas.microsoft.com/office/powerpoint/2010/main" val="4285498328"/>
                </p:ext>
              </p:extLst>
            </p:nvPr>
          </p:nvGraphicFramePr>
          <p:xfrm>
            <a:off x="4395395" y="1045646"/>
            <a:ext cx="2748243" cy="936133"/>
          </p:xfrm>
          <a:graphic>
            <a:graphicData uri="http://schemas.openxmlformats.org/presentationml/2006/ole">
              <mc:AlternateContent xmlns:mc="http://schemas.openxmlformats.org/markup-compatibility/2006">
                <mc:Choice xmlns:v="urn:schemas-microsoft-com:vml" Requires="v">
                  <p:oleObj spid="_x0000_s20160" name="公式" r:id="rId10" imgW="1337324" imgH="547866" progId="Equations">
                    <p:embed/>
                  </p:oleObj>
                </mc:Choice>
                <mc:Fallback>
                  <p:oleObj name="公式" r:id="rId10" imgW="1337324" imgH="547866" progId="Equations">
                    <p:embed/>
                    <p:pic>
                      <p:nvPicPr>
                        <p:cNvPr id="0" name="Picture 6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5395" y="1045646"/>
                          <a:ext cx="2748243" cy="936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5926723" y="990421"/>
              <a:ext cx="665555" cy="341366"/>
            </a:xfrm>
            <a:prstGeom prst="rect">
              <a:avLst/>
            </a:prstGeom>
            <a:solidFill>
              <a:srgbClr val="F8F8F8"/>
            </a:solidFill>
          </p:spPr>
          <p:txBody>
            <a:bodyPr wrap="square" rtlCol="0">
              <a:spAutoFit/>
            </a:bodyPr>
            <a:lstStyle/>
            <a:p>
              <a:r>
                <a:rPr lang="en-US" altLang="zh-CN" i="1" dirty="0" smtClean="0">
                  <a:solidFill>
                    <a:srgbClr val="FF0000"/>
                  </a:solidFill>
                </a:rPr>
                <a:t>n </a:t>
              </a:r>
              <a:r>
                <a:rPr lang="en-US" altLang="zh-CN" dirty="0" smtClean="0">
                  <a:solidFill>
                    <a:srgbClr val="FF0000"/>
                  </a:solidFill>
                </a:rPr>
                <a:t>+1</a:t>
              </a:r>
              <a:endParaRPr lang="zh-CN" altLang="en-US" dirty="0" smtClean="0">
                <a:solidFill>
                  <a:srgbClr val="FF0000"/>
                </a:solidFill>
              </a:endParaRPr>
            </a:p>
          </p:txBody>
        </p:sp>
        <p:graphicFrame>
          <p:nvGraphicFramePr>
            <p:cNvPr id="11" name="Object 9"/>
            <p:cNvGraphicFramePr>
              <a:graphicFrameLocks noChangeAspect="1"/>
            </p:cNvGraphicFramePr>
            <p:nvPr>
              <p:extLst>
                <p:ext uri="{D42A27DB-BD31-4B8C-83A1-F6EECF244321}">
                  <p14:modId xmlns:p14="http://schemas.microsoft.com/office/powerpoint/2010/main" val="1422965451"/>
                </p:ext>
              </p:extLst>
            </p:nvPr>
          </p:nvGraphicFramePr>
          <p:xfrm>
            <a:off x="4138698" y="2087733"/>
            <a:ext cx="3006398" cy="2525543"/>
          </p:xfrm>
          <a:graphic>
            <a:graphicData uri="http://schemas.openxmlformats.org/presentationml/2006/ole">
              <mc:AlternateContent xmlns:mc="http://schemas.openxmlformats.org/markup-compatibility/2006">
                <mc:Choice xmlns:v="urn:schemas-microsoft-com:vml" Requires="v">
                  <p:oleObj spid="_x0000_s20161" r:id="rId11" imgW="1741609" imgH="1398364" progId="Equations">
                    <p:embed/>
                  </p:oleObj>
                </mc:Choice>
                <mc:Fallback>
                  <p:oleObj r:id="rId11" imgW="1741609" imgH="1398364" progId="Equations">
                    <p:embed/>
                    <p:pic>
                      <p:nvPicPr>
                        <p:cNvPr id="0" name="Picture 6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8698" y="2087733"/>
                          <a:ext cx="3006398" cy="2525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文本框 11"/>
            <p:cNvSpPr txBox="1"/>
            <p:nvPr/>
          </p:nvSpPr>
          <p:spPr>
            <a:xfrm>
              <a:off x="4183522" y="1974852"/>
              <a:ext cx="665555" cy="341366"/>
            </a:xfrm>
            <a:prstGeom prst="rect">
              <a:avLst/>
            </a:prstGeom>
            <a:solidFill>
              <a:srgbClr val="F8F8F8"/>
            </a:solidFill>
          </p:spPr>
          <p:txBody>
            <a:bodyPr wrap="square" rtlCol="0">
              <a:spAutoFit/>
            </a:bodyPr>
            <a:lstStyle/>
            <a:p>
              <a:r>
                <a:rPr lang="en-US" altLang="zh-CN" i="1" dirty="0" smtClean="0">
                  <a:solidFill>
                    <a:srgbClr val="FF0000"/>
                  </a:solidFill>
                </a:rPr>
                <a:t>n </a:t>
              </a:r>
              <a:r>
                <a:rPr lang="en-US" altLang="zh-CN" dirty="0" smtClean="0">
                  <a:solidFill>
                    <a:srgbClr val="FF0000"/>
                  </a:solidFill>
                </a:rPr>
                <a:t>+1</a:t>
              </a:r>
              <a:endParaRPr lang="zh-CN" altLang="en-US" dirty="0" smtClean="0">
                <a:solidFill>
                  <a:srgbClr val="FF0000"/>
                </a:solidFill>
              </a:endParaRPr>
            </a:p>
          </p:txBody>
        </p:sp>
        <p:sp>
          <p:nvSpPr>
            <p:cNvPr id="13" name="文本框 12"/>
            <p:cNvSpPr txBox="1"/>
            <p:nvPr/>
          </p:nvSpPr>
          <p:spPr>
            <a:xfrm>
              <a:off x="6839033" y="3145670"/>
              <a:ext cx="665555" cy="341366"/>
            </a:xfrm>
            <a:prstGeom prst="rect">
              <a:avLst/>
            </a:prstGeom>
            <a:solidFill>
              <a:srgbClr val="F8F8F8"/>
            </a:solidFill>
          </p:spPr>
          <p:txBody>
            <a:bodyPr wrap="square" rtlCol="0">
              <a:spAutoFit/>
            </a:bodyPr>
            <a:lstStyle/>
            <a:p>
              <a:r>
                <a:rPr lang="en-US" altLang="zh-CN" i="1" dirty="0" smtClean="0">
                  <a:solidFill>
                    <a:srgbClr val="FF0000"/>
                  </a:solidFill>
                </a:rPr>
                <a:t>n </a:t>
              </a:r>
              <a:r>
                <a:rPr lang="en-US" altLang="zh-CN" dirty="0" smtClean="0">
                  <a:solidFill>
                    <a:srgbClr val="FF0000"/>
                  </a:solidFill>
                </a:rPr>
                <a:t>+1</a:t>
              </a:r>
              <a:r>
                <a:rPr lang="en-US" altLang="zh-CN" dirty="0" smtClean="0"/>
                <a:t>)</a:t>
              </a:r>
              <a:endParaRPr lang="zh-CN" altLang="en-US" dirty="0" smtClean="0"/>
            </a:p>
          </p:txBody>
        </p:sp>
        <p:sp>
          <p:nvSpPr>
            <p:cNvPr id="18" name="矩形 17"/>
            <p:cNvSpPr/>
            <p:nvPr/>
          </p:nvSpPr>
          <p:spPr>
            <a:xfrm>
              <a:off x="5134941" y="3950715"/>
              <a:ext cx="2231701" cy="707886"/>
            </a:xfrm>
            <a:prstGeom prst="rect">
              <a:avLst/>
            </a:prstGeom>
          </p:spPr>
          <p:txBody>
            <a:bodyPr wrap="none">
              <a:spAutoFit/>
            </a:bodyPr>
            <a:lstStyle/>
            <a:p>
              <a:pPr marL="0" lvl="1"/>
              <a:r>
                <a:rPr lang="en-US" altLang="zh-CN" sz="2000" dirty="0">
                  <a:solidFill>
                    <a:srgbClr val="000000"/>
                  </a:solidFill>
                </a:rPr>
                <a:t> </a:t>
              </a:r>
              <a:r>
                <a:rPr lang="en-US" altLang="zh-CN" sz="2000" dirty="0" smtClean="0">
                  <a:solidFill>
                    <a:srgbClr val="000000"/>
                  </a:solidFill>
                  <a:latin typeface="Times New Roman" panose="02020603050405020304" pitchFamily="18" charset="0"/>
                  <a:ea typeface="楷体_GB2312" pitchFamily="1" charset="-122"/>
                </a:rPr>
                <a:t>( </a:t>
              </a:r>
              <a:r>
                <a:rPr lang="en-US" altLang="zh-CN" sz="2000" i="1" dirty="0" err="1" smtClean="0">
                  <a:solidFill>
                    <a:srgbClr val="000000"/>
                  </a:solidFill>
                  <a:latin typeface="Times New Roman" panose="02020603050405020304" pitchFamily="18" charset="0"/>
                  <a:ea typeface="楷体_GB2312" pitchFamily="1" charset="-122"/>
                </a:rPr>
                <a:t>i</a:t>
              </a:r>
              <a:r>
                <a:rPr lang="en-US" altLang="zh-CN" sz="2000" i="1" dirty="0" smtClean="0">
                  <a:solidFill>
                    <a:srgbClr val="000000"/>
                  </a:solidFill>
                  <a:latin typeface="Times New Roman" panose="02020603050405020304" pitchFamily="18" charset="0"/>
                  <a:ea typeface="楷体_GB2312" pitchFamily="1" charset="-122"/>
                </a:rPr>
                <a:t> </a:t>
              </a:r>
              <a:r>
                <a:rPr lang="en-US" altLang="zh-CN" sz="2000" dirty="0" smtClean="0">
                  <a:solidFill>
                    <a:srgbClr val="000000"/>
                  </a:solidFill>
                  <a:latin typeface="Times New Roman" panose="02020603050405020304" pitchFamily="18" charset="0"/>
                  <a:ea typeface="楷体_GB2312" pitchFamily="1" charset="-122"/>
                </a:rPr>
                <a:t>= </a:t>
              </a:r>
              <a:r>
                <a:rPr lang="en-US" altLang="zh-CN" sz="2000" dirty="0">
                  <a:solidFill>
                    <a:srgbClr val="000000"/>
                  </a:solidFill>
                  <a:latin typeface="Times New Roman" panose="02020603050405020304" pitchFamily="18" charset="0"/>
                  <a:ea typeface="楷体_GB2312" pitchFamily="1" charset="-122"/>
                </a:rPr>
                <a:t>1, 2, …, </a:t>
              </a:r>
              <a:r>
                <a:rPr lang="en-US" altLang="zh-CN" sz="2000" i="1" dirty="0" smtClean="0">
                  <a:solidFill>
                    <a:srgbClr val="000000"/>
                  </a:solidFill>
                  <a:latin typeface="Times New Roman" panose="02020603050405020304" pitchFamily="18" charset="0"/>
                  <a:ea typeface="楷体_GB2312" pitchFamily="1" charset="-122"/>
                </a:rPr>
                <a:t>m</a:t>
              </a:r>
              <a:r>
                <a:rPr lang="en-US" altLang="zh-CN" sz="2000" dirty="0" smtClean="0">
                  <a:solidFill>
                    <a:srgbClr val="000000"/>
                  </a:solidFill>
                  <a:latin typeface="Times New Roman" panose="02020603050405020304" pitchFamily="18" charset="0"/>
                  <a:ea typeface="楷体_GB2312" pitchFamily="1" charset="-122"/>
                </a:rPr>
                <a:t>;</a:t>
              </a:r>
              <a:r>
                <a:rPr lang="en-US" altLang="zh-CN" sz="2000" i="1" dirty="0" smtClean="0">
                  <a:solidFill>
                    <a:srgbClr val="000000"/>
                  </a:solidFill>
                  <a:latin typeface="Times New Roman" panose="02020603050405020304" pitchFamily="18" charset="0"/>
                  <a:ea typeface="楷体_GB2312" pitchFamily="1" charset="-122"/>
                </a:rPr>
                <a:t> </a:t>
              </a:r>
            </a:p>
            <a:p>
              <a:pPr marL="0" lvl="1"/>
              <a:r>
                <a:rPr lang="en-US" altLang="zh-CN" sz="2000" i="1" dirty="0" smtClean="0">
                  <a:solidFill>
                    <a:srgbClr val="000000"/>
                  </a:solidFill>
                  <a:latin typeface="Times New Roman" panose="02020603050405020304" pitchFamily="18" charset="0"/>
                  <a:ea typeface="楷体_GB2312" pitchFamily="1" charset="-122"/>
                </a:rPr>
                <a:t>   j </a:t>
              </a:r>
              <a:r>
                <a:rPr lang="en-US" altLang="zh-CN" sz="2000" dirty="0">
                  <a:solidFill>
                    <a:srgbClr val="000000"/>
                  </a:solidFill>
                  <a:latin typeface="Times New Roman" panose="02020603050405020304" pitchFamily="18" charset="0"/>
                  <a:ea typeface="楷体_GB2312" pitchFamily="1" charset="-122"/>
                </a:rPr>
                <a:t>= 1, 2, …, </a:t>
              </a:r>
              <a:r>
                <a:rPr lang="en-US" altLang="zh-CN" sz="2000" i="1" dirty="0">
                  <a:solidFill>
                    <a:srgbClr val="FF0000"/>
                  </a:solidFill>
                </a:rPr>
                <a:t>n </a:t>
              </a:r>
              <a:r>
                <a:rPr lang="en-US" altLang="zh-CN" sz="2000" dirty="0">
                  <a:solidFill>
                    <a:srgbClr val="FF0000"/>
                  </a:solidFill>
                </a:rPr>
                <a:t>+1</a:t>
              </a:r>
              <a:r>
                <a:rPr lang="en-US" altLang="zh-CN" sz="2000" i="1" dirty="0" smtClean="0">
                  <a:solidFill>
                    <a:srgbClr val="000000"/>
                  </a:solidFill>
                  <a:latin typeface="Times New Roman" panose="02020603050405020304" pitchFamily="18" charset="0"/>
                  <a:ea typeface="楷体_GB2312" pitchFamily="1" charset="-122"/>
                </a:rPr>
                <a:t> </a:t>
              </a:r>
              <a:r>
                <a:rPr lang="en-US" altLang="zh-CN" sz="2000" dirty="0">
                  <a:solidFill>
                    <a:srgbClr val="000000"/>
                  </a:solidFill>
                  <a:latin typeface="Times New Roman" panose="02020603050405020304" pitchFamily="18" charset="0"/>
                  <a:ea typeface="楷体_GB2312" pitchFamily="1" charset="-122"/>
                </a:rPr>
                <a:t>)</a:t>
              </a:r>
            </a:p>
          </p:txBody>
        </p:sp>
        <p:sp>
          <p:nvSpPr>
            <p:cNvPr id="23" name="文本框 22"/>
            <p:cNvSpPr txBox="1"/>
            <p:nvPr/>
          </p:nvSpPr>
          <p:spPr>
            <a:xfrm>
              <a:off x="4849077" y="2302952"/>
              <a:ext cx="260857" cy="369332"/>
            </a:xfrm>
            <a:prstGeom prst="rect">
              <a:avLst/>
            </a:prstGeom>
            <a:solidFill>
              <a:srgbClr val="F8F8F8"/>
            </a:solidFill>
          </p:spPr>
          <p:txBody>
            <a:bodyPr wrap="square" rtlCol="0">
              <a:spAutoFit/>
            </a:bodyPr>
            <a:lstStyle/>
            <a:p>
              <a:r>
                <a:rPr lang="en-US" altLang="zh-CN" i="1" dirty="0">
                  <a:solidFill>
                    <a:srgbClr val="FF0000"/>
                  </a:solidFill>
                </a:rPr>
                <a:t>=</a:t>
              </a:r>
              <a:endParaRPr lang="zh-CN" altLang="en-US" dirty="0" smtClean="0">
                <a:solidFill>
                  <a:srgbClr val="FF0000"/>
                </a:solidFill>
              </a:endParaRPr>
            </a:p>
          </p:txBody>
        </p:sp>
      </p:grpSp>
      <p:sp>
        <p:nvSpPr>
          <p:cNvPr id="25" name="矩形 24"/>
          <p:cNvSpPr/>
          <p:nvPr/>
        </p:nvSpPr>
        <p:spPr>
          <a:xfrm>
            <a:off x="1564760" y="1031061"/>
            <a:ext cx="1578313" cy="95071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矩形 25"/>
          <p:cNvSpPr/>
          <p:nvPr/>
        </p:nvSpPr>
        <p:spPr>
          <a:xfrm>
            <a:off x="5539804" y="1051877"/>
            <a:ext cx="1578313" cy="95071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文本框 26"/>
          <p:cNvSpPr txBox="1"/>
          <p:nvPr/>
        </p:nvSpPr>
        <p:spPr>
          <a:xfrm>
            <a:off x="3480916" y="1171264"/>
            <a:ext cx="792088" cy="646331"/>
          </a:xfrm>
          <a:prstGeom prst="rect">
            <a:avLst/>
          </a:prstGeom>
          <a:noFill/>
        </p:spPr>
        <p:txBody>
          <a:bodyPr wrap="square" rtlCol="0">
            <a:spAutoFit/>
          </a:bodyPr>
          <a:lstStyle/>
          <a:p>
            <a:r>
              <a:rPr lang="en-US" altLang="zh-CN" sz="3600" dirty="0" smtClean="0">
                <a:solidFill>
                  <a:srgbClr val="FF0000"/>
                </a:solidFill>
              </a:rPr>
              <a:t>=</a:t>
            </a:r>
            <a:endParaRPr lang="zh-CN" altLang="en-US" sz="3600" dirty="0" smtClean="0">
              <a:solidFill>
                <a:srgbClr val="FF0000"/>
              </a:solidFill>
            </a:endParaRPr>
          </a:p>
        </p:txBody>
      </p:sp>
      <p:sp>
        <p:nvSpPr>
          <p:cNvPr id="28" name="矩形 27"/>
          <p:cNvSpPr/>
          <p:nvPr/>
        </p:nvSpPr>
        <p:spPr>
          <a:xfrm>
            <a:off x="3306359" y="2211918"/>
            <a:ext cx="877163" cy="923330"/>
          </a:xfrm>
          <a:prstGeom prst="rect">
            <a:avLst/>
          </a:prstGeom>
        </p:spPr>
        <p:txBody>
          <a:bodyPr wrap="none">
            <a:spAutoFit/>
          </a:bodyPr>
          <a:lstStyle/>
          <a:p>
            <a:pPr algn="ctr"/>
            <a:r>
              <a:rPr lang="zh-CN" altLang="en-US" dirty="0" smtClean="0">
                <a:solidFill>
                  <a:schemeClr val="accent2"/>
                </a:solidFill>
                <a:sym typeface="Symbol" panose="05050102010706020507" pitchFamily="18" charset="2"/>
              </a:rPr>
              <a:t>加松弛</a:t>
            </a:r>
            <a:endParaRPr lang="en-US" altLang="zh-CN" dirty="0" smtClean="0">
              <a:solidFill>
                <a:schemeClr val="accent2"/>
              </a:solidFill>
              <a:sym typeface="Symbol" panose="05050102010706020507" pitchFamily="18" charset="2"/>
            </a:endParaRPr>
          </a:p>
          <a:p>
            <a:pPr algn="ctr"/>
            <a:r>
              <a:rPr lang="zh-CN" altLang="en-US" dirty="0" smtClean="0">
                <a:solidFill>
                  <a:schemeClr val="accent2"/>
                </a:solidFill>
                <a:sym typeface="Symbol" panose="05050102010706020507" pitchFamily="18" charset="2"/>
              </a:rPr>
              <a:t>变量</a:t>
            </a:r>
            <a:endParaRPr lang="en-US" altLang="zh-CN" dirty="0" smtClean="0">
              <a:solidFill>
                <a:schemeClr val="accent2"/>
              </a:solidFill>
              <a:sym typeface="Symbol" panose="05050102010706020507" pitchFamily="18" charset="2"/>
            </a:endParaRPr>
          </a:p>
          <a:p>
            <a:pPr algn="ctr"/>
            <a:r>
              <a:rPr lang="zh-CN" altLang="en-US" dirty="0" smtClean="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x</a:t>
            </a:r>
            <a:r>
              <a:rPr lang="en-US" altLang="zh-CN" i="1" baseline="-30000" dirty="0">
                <a:solidFill>
                  <a:schemeClr val="accent2"/>
                </a:solidFill>
                <a:sym typeface="Symbol" panose="05050102010706020507" pitchFamily="18" charset="2"/>
              </a:rPr>
              <a:t>i, n</a:t>
            </a:r>
            <a:r>
              <a:rPr lang="en-US" altLang="zh-CN" baseline="-30000" dirty="0">
                <a:solidFill>
                  <a:schemeClr val="accent2"/>
                </a:solidFill>
                <a:sym typeface="Symbol" panose="05050102010706020507" pitchFamily="18" charset="2"/>
              </a:rPr>
              <a:t>+1</a:t>
            </a:r>
            <a:r>
              <a:rPr lang="en-US" altLang="zh-CN" dirty="0">
                <a:solidFill>
                  <a:schemeClr val="accent2"/>
                </a:solidFill>
                <a:sym typeface="Symbol" panose="05050102010706020507" pitchFamily="18" charset="2"/>
              </a:rPr>
              <a:t> </a:t>
            </a:r>
            <a:endParaRPr lang="zh-CN" altLang="en-US" dirty="0">
              <a:solidFill>
                <a:schemeClr val="accent2"/>
              </a:solidFill>
            </a:endParaRPr>
          </a:p>
        </p:txBody>
      </p:sp>
    </p:spTree>
    <p:extLst>
      <p:ext uri="{BB962C8B-B14F-4D97-AF65-F5344CB8AC3E}">
        <p14:creationId xmlns:p14="http://schemas.microsoft.com/office/powerpoint/2010/main" val="61200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ppt_x"/>
                                          </p:val>
                                        </p:tav>
                                        <p:tav tm="100000">
                                          <p:val>
                                            <p:strVal val="#ppt_x"/>
                                          </p:val>
                                        </p:tav>
                                      </p:tavLst>
                                    </p:anim>
                                    <p:anim calcmode="lin" valueType="num">
                                      <p:cBhvr additive="base">
                                        <p:cTn id="35" dur="500" fill="hold"/>
                                        <p:tgtEl>
                                          <p:spTgt spid="2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ppt_x"/>
                                          </p:val>
                                        </p:tav>
                                        <p:tav tm="100000">
                                          <p:val>
                                            <p:strVal val="#ppt_x"/>
                                          </p:val>
                                        </p:tav>
                                      </p:tavLst>
                                    </p:anim>
                                    <p:anim calcmode="lin" valueType="num">
                                      <p:cBhvr additive="base">
                                        <p:cTn id="39" dur="500" fill="hold"/>
                                        <p:tgtEl>
                                          <p:spTgt spid="26"/>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p:bldP spid="22" grpId="0"/>
      <p:bldP spid="25" grpId="0" animBg="1"/>
      <p:bldP spid="26" grpId="0" animBg="1"/>
      <p:bldP spid="27" grpId="0"/>
      <p:bldP spid="28"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产大于</a:t>
            </a:r>
            <a:r>
              <a:rPr lang="zh-CN" altLang="en-US" dirty="0" smtClean="0"/>
              <a:t>销</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51</a:t>
            </a:fld>
            <a:endParaRPr lang="zh-CN" altLang="en-US"/>
          </a:p>
        </p:txBody>
      </p:sp>
      <p:sp>
        <p:nvSpPr>
          <p:cNvPr id="4" name="Rectangle 6"/>
          <p:cNvSpPr>
            <a:spLocks noGrp="1" noChangeArrowheads="1"/>
          </p:cNvSpPr>
          <p:nvPr/>
        </p:nvSpPr>
        <p:spPr bwMode="auto">
          <a:xfrm>
            <a:off x="397668" y="889311"/>
            <a:ext cx="6913245" cy="88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lnSpc>
                <a:spcPct val="90000"/>
              </a:lnSpc>
              <a:spcBef>
                <a:spcPts val="1000"/>
              </a:spcBef>
              <a:buChar char="•"/>
              <a:defRPr sz="2800">
                <a:solidFill>
                  <a:schemeClr val="tx1"/>
                </a:solidFill>
                <a:latin typeface="微软雅黑" panose="020B0503020204020204" pitchFamily="34" charset="-122"/>
                <a:ea typeface="微软雅黑" panose="020B0503020204020204" pitchFamily="34" charset="-122"/>
              </a:defRPr>
            </a:lvl1pPr>
            <a:lvl2pPr marL="685800" indent="-228600" eaLnBrk="0" hangingPunct="0">
              <a:lnSpc>
                <a:spcPct val="90000"/>
              </a:lnSpc>
              <a:spcBef>
                <a:spcPts val="500"/>
              </a:spcBef>
              <a:buChar char="•"/>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lnSpc>
                <a:spcPct val="90000"/>
              </a:lnSpc>
              <a:spcBef>
                <a:spcPts val="5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lnSpc>
                <a:spcPct val="90000"/>
              </a:lnSpc>
              <a:spcBef>
                <a:spcPts val="500"/>
              </a:spcBef>
              <a:buChar char="•"/>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lnSpc>
                <a:spcPct val="90000"/>
              </a:lnSpc>
              <a:spcBef>
                <a:spcPts val="500"/>
              </a:spcBef>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indent="0">
              <a:lnSpc>
                <a:spcPct val="100000"/>
              </a:lnSpc>
              <a:buNone/>
            </a:pPr>
            <a:r>
              <a:rPr lang="zh-CN" altLang="en-US" sz="1800" dirty="0">
                <a:latin typeface="+mn-lt"/>
              </a:rPr>
              <a:t>由于</a:t>
            </a:r>
            <a:r>
              <a:rPr lang="zh-CN" altLang="en-US" sz="1800" dirty="0" smtClean="0">
                <a:latin typeface="+mn-lt"/>
              </a:rPr>
              <a:t>总产量</a:t>
            </a:r>
            <a:r>
              <a:rPr lang="zh-CN" altLang="en-US" sz="1800" dirty="0">
                <a:latin typeface="+mn-lt"/>
              </a:rPr>
              <a:t>大于销量，就要考虑多余的物资在哪一个产地就地</a:t>
            </a:r>
            <a:r>
              <a:rPr lang="zh-CN" altLang="en-US" sz="1800" dirty="0" smtClean="0">
                <a:latin typeface="+mn-lt"/>
              </a:rPr>
              <a:t>储存</a:t>
            </a:r>
            <a:endParaRPr lang="en-US" altLang="zh-CN" sz="1800" dirty="0" smtClean="0">
              <a:latin typeface="+mn-lt"/>
            </a:endParaRPr>
          </a:p>
          <a:p>
            <a:pPr marL="0" indent="0">
              <a:lnSpc>
                <a:spcPct val="100000"/>
              </a:lnSpc>
              <a:buNone/>
            </a:pPr>
            <a:r>
              <a:rPr lang="zh-CN" altLang="en-US" sz="1800" dirty="0" smtClean="0">
                <a:latin typeface="+mn-lt"/>
              </a:rPr>
              <a:t>设 </a:t>
            </a:r>
            <a:r>
              <a:rPr lang="en-US" altLang="zh-CN" sz="1800" i="1" dirty="0" smtClean="0">
                <a:latin typeface="+mn-lt"/>
              </a:rPr>
              <a:t>x</a:t>
            </a:r>
            <a:r>
              <a:rPr lang="en-US" altLang="zh-CN" sz="1800" i="1" baseline="-30000" dirty="0" smtClean="0">
                <a:latin typeface="+mn-lt"/>
              </a:rPr>
              <a:t>i</a:t>
            </a:r>
            <a:r>
              <a:rPr lang="en-US" altLang="zh-CN" sz="1800" baseline="-25000" dirty="0">
                <a:latin typeface="+mn-lt"/>
              </a:rPr>
              <a:t>,</a:t>
            </a:r>
            <a:r>
              <a:rPr lang="en-US" altLang="zh-CN" sz="1800" dirty="0">
                <a:latin typeface="+mn-lt"/>
              </a:rPr>
              <a:t> </a:t>
            </a:r>
            <a:r>
              <a:rPr lang="en-US" altLang="zh-CN" sz="1800" i="1" baseline="-30000" dirty="0" smtClean="0">
                <a:latin typeface="+mn-lt"/>
              </a:rPr>
              <a:t>n</a:t>
            </a:r>
            <a:r>
              <a:rPr lang="en-US" altLang="zh-CN" sz="1800" baseline="-30000" dirty="0" smtClean="0">
                <a:latin typeface="+mn-lt"/>
              </a:rPr>
              <a:t>+1 </a:t>
            </a:r>
            <a:r>
              <a:rPr lang="zh-CN" altLang="en-US" sz="1800" dirty="0" smtClean="0">
                <a:latin typeface="+mn-lt"/>
              </a:rPr>
              <a:t>是产地 </a:t>
            </a:r>
            <a:r>
              <a:rPr lang="en-US" altLang="zh-CN" sz="1800" i="1" dirty="0" smtClean="0">
                <a:latin typeface="+mn-lt"/>
              </a:rPr>
              <a:t>A</a:t>
            </a:r>
            <a:r>
              <a:rPr lang="en-US" altLang="zh-CN" sz="1800" i="1" baseline="-30000" dirty="0" smtClean="0">
                <a:latin typeface="+mn-lt"/>
              </a:rPr>
              <a:t>i </a:t>
            </a:r>
            <a:r>
              <a:rPr lang="zh-CN" altLang="en-US" sz="1800" dirty="0" smtClean="0">
                <a:latin typeface="+mn-lt"/>
              </a:rPr>
              <a:t>的</a:t>
            </a:r>
            <a:r>
              <a:rPr lang="zh-CN" altLang="en-US" sz="1800" dirty="0">
                <a:latin typeface="+mn-lt"/>
              </a:rPr>
              <a:t>储存量</a:t>
            </a:r>
            <a:r>
              <a:rPr lang="zh-CN" altLang="en-US" sz="1800" dirty="0" smtClean="0">
                <a:latin typeface="+mn-lt"/>
              </a:rPr>
              <a:t>，则：</a:t>
            </a:r>
            <a:endParaRPr lang="zh-CN" altLang="en-US" sz="1800" dirty="0">
              <a:latin typeface="+mn-lt"/>
            </a:endParaRPr>
          </a:p>
        </p:txBody>
      </p:sp>
      <p:graphicFrame>
        <p:nvGraphicFramePr>
          <p:cNvPr id="5" name="Object 7"/>
          <p:cNvGraphicFramePr>
            <a:graphicFrameLocks noChangeAspect="1"/>
          </p:cNvGraphicFramePr>
          <p:nvPr>
            <p:extLst>
              <p:ext uri="{D42A27DB-BD31-4B8C-83A1-F6EECF244321}">
                <p14:modId xmlns:p14="http://schemas.microsoft.com/office/powerpoint/2010/main" val="865502867"/>
              </p:ext>
            </p:extLst>
          </p:nvPr>
        </p:nvGraphicFramePr>
        <p:xfrm>
          <a:off x="1603220" y="1728391"/>
          <a:ext cx="3871364" cy="710795"/>
        </p:xfrm>
        <a:graphic>
          <a:graphicData uri="http://schemas.openxmlformats.org/presentationml/2006/ole">
            <mc:AlternateContent xmlns:mc="http://schemas.openxmlformats.org/markup-compatibility/2006">
              <mc:Choice xmlns:v="urn:schemas-microsoft-com:vml" Requires="v">
                <p:oleObj spid="_x0000_s28210" r:id="rId3" imgW="2969597" imgH="545886" progId="Equations">
                  <p:embed/>
                </p:oleObj>
              </mc:Choice>
              <mc:Fallback>
                <p:oleObj r:id="rId3" imgW="2969597" imgH="545886" progId="Equations">
                  <p:embed/>
                  <p:pic>
                    <p:nvPicPr>
                      <p:cNvPr id="0" name="Picture 5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220" y="1728391"/>
                        <a:ext cx="3871364" cy="71079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1192566181"/>
              </p:ext>
            </p:extLst>
          </p:nvPr>
        </p:nvGraphicFramePr>
        <p:xfrm>
          <a:off x="1965952" y="2575211"/>
          <a:ext cx="2723157" cy="764137"/>
        </p:xfrm>
        <a:graphic>
          <a:graphicData uri="http://schemas.openxmlformats.org/presentationml/2006/ole">
            <mc:AlternateContent xmlns:mc="http://schemas.openxmlformats.org/markup-compatibility/2006">
              <mc:Choice xmlns:v="urn:schemas-microsoft-com:vml" Requires="v">
                <p:oleObj spid="_x0000_s28211" r:id="rId5" imgW="1853603" imgH="520861" progId="Equations">
                  <p:embed/>
                </p:oleObj>
              </mc:Choice>
              <mc:Fallback>
                <p:oleObj r:id="rId5" imgW="1853603" imgH="520861" progId="Equations">
                  <p:embed/>
                  <p:pic>
                    <p:nvPicPr>
                      <p:cNvPr id="0" name="Picture 5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5952" y="2575211"/>
                        <a:ext cx="2723157" cy="7641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7" name="Rectangle 9"/>
          <p:cNvSpPr>
            <a:spLocks noChangeArrowheads="1"/>
          </p:cNvSpPr>
          <p:nvPr/>
        </p:nvSpPr>
        <p:spPr bwMode="auto">
          <a:xfrm>
            <a:off x="237640" y="1478934"/>
            <a:ext cx="7233303" cy="1148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lnSpc>
                <a:spcPct val="90000"/>
              </a:lnSpc>
              <a:spcBef>
                <a:spcPts val="1000"/>
              </a:spcBef>
              <a:buChar char="•"/>
              <a:defRPr sz="2800">
                <a:solidFill>
                  <a:schemeClr val="tx1"/>
                </a:solidFill>
                <a:latin typeface="微软雅黑" panose="020B0503020204020204" pitchFamily="34" charset="-122"/>
                <a:ea typeface="微软雅黑" panose="020B0503020204020204" pitchFamily="34" charset="-122"/>
              </a:defRPr>
            </a:lvl1pPr>
            <a:lvl2pPr marL="685800" indent="-228600" eaLnBrk="0" hangingPunct="0">
              <a:lnSpc>
                <a:spcPct val="90000"/>
              </a:lnSpc>
              <a:spcBef>
                <a:spcPts val="500"/>
              </a:spcBef>
              <a:buChar char="•"/>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lnSpc>
                <a:spcPct val="90000"/>
              </a:lnSpc>
              <a:spcBef>
                <a:spcPts val="5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lnSpc>
                <a:spcPct val="90000"/>
              </a:lnSpc>
              <a:spcBef>
                <a:spcPts val="500"/>
              </a:spcBef>
              <a:buChar char="•"/>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lnSpc>
                <a:spcPct val="90000"/>
              </a:lnSpc>
              <a:spcBef>
                <a:spcPts val="500"/>
              </a:spcBef>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a:lnSpc>
                <a:spcPct val="150000"/>
              </a:lnSpc>
            </a:pPr>
            <a:endParaRPr lang="zh-CN" altLang="zh-CN" sz="2016" b="1">
              <a:latin typeface="Times New Roman" panose="02020603050405020304" pitchFamily="18" charset="0"/>
              <a:cs typeface="Times New Roman" panose="02020603050405020304" pitchFamily="18" charset="0"/>
            </a:endParaRPr>
          </a:p>
        </p:txBody>
      </p:sp>
      <p:graphicFrame>
        <p:nvGraphicFramePr>
          <p:cNvPr id="8" name="Object 10"/>
          <p:cNvGraphicFramePr>
            <a:graphicFrameLocks noChangeAspect="1"/>
          </p:cNvGraphicFramePr>
          <p:nvPr>
            <p:extLst>
              <p:ext uri="{D42A27DB-BD31-4B8C-83A1-F6EECF244321}">
                <p14:modId xmlns:p14="http://schemas.microsoft.com/office/powerpoint/2010/main" val="3886063040"/>
              </p:ext>
            </p:extLst>
          </p:nvPr>
        </p:nvGraphicFramePr>
        <p:xfrm>
          <a:off x="1905942" y="3483374"/>
          <a:ext cx="2964533" cy="720130"/>
        </p:xfrm>
        <a:graphic>
          <a:graphicData uri="http://schemas.openxmlformats.org/presentationml/2006/ole">
            <mc:AlternateContent xmlns:mc="http://schemas.openxmlformats.org/markup-compatibility/2006">
              <mc:Choice xmlns:v="urn:schemas-microsoft-com:vml" Requires="v">
                <p:oleObj spid="_x0000_s28212" r:id="rId7" imgW="2247693" imgH="546215" progId="Equations">
                  <p:embed/>
                </p:oleObj>
              </mc:Choice>
              <mc:Fallback>
                <p:oleObj r:id="rId7" imgW="2247693" imgH="546215" progId="Equations">
                  <p:embed/>
                  <p:pic>
                    <p:nvPicPr>
                      <p:cNvPr id="0" name="Picture 5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942" y="3483374"/>
                        <a:ext cx="2964533" cy="7201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9" name="Text Box 11"/>
          <p:cNvSpPr txBox="1">
            <a:spLocks noChangeArrowheads="1"/>
          </p:cNvSpPr>
          <p:nvPr/>
        </p:nvSpPr>
        <p:spPr bwMode="auto">
          <a:xfrm>
            <a:off x="1622186" y="4260842"/>
            <a:ext cx="12987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dirty="0"/>
              <a:t>所有产地的多余物资运</a:t>
            </a:r>
            <a:r>
              <a:rPr lang="zh-CN" altLang="en-US" dirty="0" smtClean="0"/>
              <a:t>到</a:t>
            </a:r>
            <a:r>
              <a:rPr lang="en-US" altLang="zh-CN" i="1" dirty="0" smtClean="0"/>
              <a:t>B</a:t>
            </a:r>
            <a:r>
              <a:rPr lang="en-US" altLang="zh-CN" baseline="-25000" dirty="0" smtClean="0"/>
              <a:t>n+1</a:t>
            </a:r>
            <a:r>
              <a:rPr lang="zh-CN" altLang="en-US" b="1" dirty="0"/>
              <a:t>储存量</a:t>
            </a:r>
          </a:p>
        </p:txBody>
      </p:sp>
      <p:sp>
        <p:nvSpPr>
          <p:cNvPr id="10" name="Text Box 12"/>
          <p:cNvSpPr txBox="1">
            <a:spLocks noChangeArrowheads="1"/>
          </p:cNvSpPr>
          <p:nvPr/>
        </p:nvSpPr>
        <p:spPr bwMode="auto">
          <a:xfrm>
            <a:off x="2872782" y="4268849"/>
            <a:ext cx="3627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dirty="0"/>
              <a:t>总产量</a:t>
            </a:r>
          </a:p>
        </p:txBody>
      </p:sp>
      <p:sp>
        <p:nvSpPr>
          <p:cNvPr id="11" name="Text Box 13"/>
          <p:cNvSpPr txBox="1">
            <a:spLocks noChangeArrowheads="1"/>
          </p:cNvSpPr>
          <p:nvPr/>
        </p:nvSpPr>
        <p:spPr bwMode="auto">
          <a:xfrm>
            <a:off x="3478224" y="4268849"/>
            <a:ext cx="3627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a:t>总销量</a:t>
            </a:r>
          </a:p>
        </p:txBody>
      </p:sp>
      <p:sp>
        <p:nvSpPr>
          <p:cNvPr id="12" name="Text Box 14"/>
          <p:cNvSpPr txBox="1">
            <a:spLocks noChangeArrowheads="1"/>
          </p:cNvSpPr>
          <p:nvPr/>
        </p:nvSpPr>
        <p:spPr bwMode="auto">
          <a:xfrm>
            <a:off x="4081191" y="4260842"/>
            <a:ext cx="80983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dirty="0"/>
              <a:t>B</a:t>
            </a:r>
            <a:r>
              <a:rPr lang="en-US" altLang="zh-CN" baseline="-25000" dirty="0"/>
              <a:t>n+1</a:t>
            </a:r>
            <a:r>
              <a:rPr lang="zh-CN" altLang="en-US" dirty="0" smtClean="0"/>
              <a:t>地</a:t>
            </a:r>
            <a:endParaRPr lang="en-US" altLang="zh-CN" dirty="0" smtClean="0"/>
          </a:p>
          <a:p>
            <a:pPr eaLnBrk="0" hangingPunct="0"/>
            <a:r>
              <a:rPr lang="zh-CN" altLang="en-US" dirty="0" smtClean="0"/>
              <a:t>销量</a:t>
            </a:r>
            <a:endParaRPr lang="zh-CN" altLang="en-US" dirty="0"/>
          </a:p>
        </p:txBody>
      </p:sp>
    </p:spTree>
    <p:extLst>
      <p:ext uri="{BB962C8B-B14F-4D97-AF65-F5344CB8AC3E}">
        <p14:creationId xmlns:p14="http://schemas.microsoft.com/office/powerpoint/2010/main" val="1108738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P spid="10" grpId="0" autoUpdateAnimBg="0"/>
      <p:bldP spid="11" grpId="0" autoUpdateAnimBg="0"/>
      <p:bldP spid="12"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产大于</a:t>
            </a:r>
            <a:r>
              <a:rPr lang="zh-CN" altLang="en-US" dirty="0" smtClean="0"/>
              <a:t>销</a:t>
            </a:r>
            <a:endParaRPr lang="zh-CN" altLang="en-US" dirty="0"/>
          </a:p>
        </p:txBody>
      </p:sp>
      <p:sp>
        <p:nvSpPr>
          <p:cNvPr id="15" name="灯片编号占位符 3"/>
          <p:cNvSpPr>
            <a:spLocks noGrp="1"/>
          </p:cNvSpPr>
          <p:nvPr>
            <p:ph type="sldNum" sz="quarter" idx="12"/>
          </p:nvPr>
        </p:nvSpPr>
        <p:spPr/>
        <p:txBody>
          <a:bodyPr/>
          <a:lstStyle/>
          <a:p>
            <a:fld id="{1FE0643C-179E-46E4-AEB4-D6B6D533FE94}" type="slidenum">
              <a:rPr lang="zh-CN" altLang="en-US"/>
              <a:pPr/>
              <a:t>52</a:t>
            </a:fld>
            <a:endParaRPr lang="zh-CN" altLang="en-US"/>
          </a:p>
        </p:txBody>
      </p:sp>
      <p:sp>
        <p:nvSpPr>
          <p:cNvPr id="17" name="Rectangle 6"/>
          <p:cNvSpPr>
            <a:spLocks noChangeArrowheads="1"/>
          </p:cNvSpPr>
          <p:nvPr/>
        </p:nvSpPr>
        <p:spPr bwMode="auto">
          <a:xfrm>
            <a:off x="375396" y="936303"/>
            <a:ext cx="6913245" cy="942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lnSpc>
                <a:spcPct val="90000"/>
              </a:lnSpc>
              <a:spcBef>
                <a:spcPts val="1000"/>
              </a:spcBef>
              <a:buChar char="•"/>
              <a:defRPr sz="2800">
                <a:solidFill>
                  <a:schemeClr val="tx1"/>
                </a:solidFill>
                <a:latin typeface="微软雅黑" panose="020B0503020204020204" pitchFamily="34" charset="-122"/>
                <a:ea typeface="微软雅黑" panose="020B0503020204020204" pitchFamily="34" charset="-122"/>
              </a:defRPr>
            </a:lvl1pPr>
            <a:lvl2pPr marL="685800" indent="-228600" eaLnBrk="0" hangingPunct="0">
              <a:lnSpc>
                <a:spcPct val="90000"/>
              </a:lnSpc>
              <a:spcBef>
                <a:spcPts val="500"/>
              </a:spcBef>
              <a:buChar char="•"/>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lnSpc>
                <a:spcPct val="90000"/>
              </a:lnSpc>
              <a:spcBef>
                <a:spcPts val="5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lnSpc>
                <a:spcPct val="90000"/>
              </a:lnSpc>
              <a:spcBef>
                <a:spcPts val="500"/>
              </a:spcBef>
              <a:buChar char="•"/>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lnSpc>
                <a:spcPct val="90000"/>
              </a:lnSpc>
              <a:spcBef>
                <a:spcPts val="500"/>
              </a:spcBef>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indent="0">
              <a:buNone/>
            </a:pPr>
            <a:r>
              <a:rPr lang="zh-CN" altLang="zh-CN" sz="1680" dirty="0" smtClean="0"/>
              <a:t>令</a:t>
            </a:r>
            <a:r>
              <a:rPr lang="en-US" altLang="zh-CN" sz="1680" dirty="0" smtClean="0"/>
              <a:t>                          </a:t>
            </a:r>
            <a:r>
              <a:rPr lang="zh-CN" altLang="en-US" sz="1680" dirty="0" smtClean="0"/>
              <a:t>当</a:t>
            </a:r>
            <a:r>
              <a:rPr lang="zh-CN" altLang="en-US" sz="1800" dirty="0" smtClean="0"/>
              <a:t> </a:t>
            </a:r>
            <a:r>
              <a:rPr lang="zh-CN" altLang="en-US" sz="1800" i="1" dirty="0" smtClean="0">
                <a:latin typeface="+mn-lt"/>
                <a:sym typeface="Arial" panose="020B0604020202020204" pitchFamily="34" charset="0"/>
              </a:rPr>
              <a:t>i </a:t>
            </a:r>
            <a:r>
              <a:rPr lang="zh-CN" altLang="en-US" sz="1800" dirty="0">
                <a:latin typeface="+mn-lt"/>
                <a:sym typeface="Arial" panose="020B0604020202020204" pitchFamily="34" charset="0"/>
              </a:rPr>
              <a:t>=1</a:t>
            </a:r>
            <a:r>
              <a:rPr lang="en-US" altLang="zh-CN" sz="1800" dirty="0">
                <a:latin typeface="+mn-lt"/>
                <a:sym typeface="Arial" panose="020B0604020202020204" pitchFamily="34" charset="0"/>
              </a:rPr>
              <a:t>, </a:t>
            </a:r>
            <a:r>
              <a:rPr lang="zh-CN" altLang="en-US" sz="1800" dirty="0">
                <a:latin typeface="+mn-lt"/>
                <a:sym typeface="Arial" panose="020B0604020202020204" pitchFamily="34" charset="0"/>
              </a:rPr>
              <a:t>2</a:t>
            </a:r>
            <a:r>
              <a:rPr lang="en-US" altLang="zh-CN" sz="1800" dirty="0">
                <a:latin typeface="+mn-lt"/>
                <a:sym typeface="Arial" panose="020B0604020202020204" pitchFamily="34" charset="0"/>
              </a:rPr>
              <a:t>, </a:t>
            </a:r>
            <a:r>
              <a:rPr lang="zh-CN" altLang="en-US" sz="1800" dirty="0">
                <a:latin typeface="+mn-lt"/>
                <a:sym typeface="Arial" panose="020B0604020202020204" pitchFamily="34" charset="0"/>
              </a:rPr>
              <a:t>...</a:t>
            </a:r>
            <a:r>
              <a:rPr lang="en-US" altLang="zh-CN" sz="1800" dirty="0">
                <a:latin typeface="+mn-lt"/>
                <a:sym typeface="Arial" panose="020B0604020202020204" pitchFamily="34" charset="0"/>
              </a:rPr>
              <a:t> , </a:t>
            </a:r>
            <a:r>
              <a:rPr lang="zh-CN" altLang="en-US" sz="1800" i="1" dirty="0">
                <a:latin typeface="+mn-lt"/>
                <a:sym typeface="Arial" panose="020B0604020202020204" pitchFamily="34" charset="0"/>
              </a:rPr>
              <a:t>m</a:t>
            </a:r>
            <a:r>
              <a:rPr lang="en-US" altLang="zh-CN" sz="1800" dirty="0">
                <a:latin typeface="+mn-lt"/>
                <a:sym typeface="Arial" panose="020B0604020202020204" pitchFamily="34" charset="0"/>
              </a:rPr>
              <a:t>; </a:t>
            </a:r>
            <a:r>
              <a:rPr lang="zh-CN" altLang="en-US" sz="1800" dirty="0">
                <a:latin typeface="+mn-lt"/>
                <a:sym typeface="Arial" panose="020B0604020202020204" pitchFamily="34" charset="0"/>
              </a:rPr>
              <a:t> </a:t>
            </a:r>
            <a:r>
              <a:rPr lang="zh-CN" altLang="en-US" sz="1800" i="1" dirty="0">
                <a:latin typeface="+mn-lt"/>
                <a:sym typeface="Arial" panose="020B0604020202020204" pitchFamily="34" charset="0"/>
              </a:rPr>
              <a:t>j </a:t>
            </a:r>
            <a:r>
              <a:rPr lang="zh-CN" altLang="en-US" sz="1800" dirty="0">
                <a:latin typeface="+mn-lt"/>
                <a:sym typeface="Arial" panose="020B0604020202020204" pitchFamily="34" charset="0"/>
              </a:rPr>
              <a:t>=1</a:t>
            </a:r>
            <a:r>
              <a:rPr lang="en-US" altLang="zh-CN" sz="1800" dirty="0">
                <a:latin typeface="+mn-lt"/>
                <a:sym typeface="Arial" panose="020B0604020202020204" pitchFamily="34" charset="0"/>
              </a:rPr>
              <a:t>, </a:t>
            </a:r>
            <a:r>
              <a:rPr lang="zh-CN" altLang="en-US" sz="1800" dirty="0">
                <a:latin typeface="+mn-lt"/>
                <a:sym typeface="Arial" panose="020B0604020202020204" pitchFamily="34" charset="0"/>
              </a:rPr>
              <a:t>2</a:t>
            </a:r>
            <a:r>
              <a:rPr lang="en-US" altLang="zh-CN" sz="1800" dirty="0">
                <a:latin typeface="+mn-lt"/>
                <a:sym typeface="Arial" panose="020B0604020202020204" pitchFamily="34" charset="0"/>
              </a:rPr>
              <a:t>, </a:t>
            </a:r>
            <a:r>
              <a:rPr lang="zh-CN" altLang="en-US" sz="1800" dirty="0">
                <a:latin typeface="+mn-lt"/>
                <a:sym typeface="Arial" panose="020B0604020202020204" pitchFamily="34" charset="0"/>
              </a:rPr>
              <a:t>...</a:t>
            </a:r>
            <a:r>
              <a:rPr lang="en-US" altLang="zh-CN" sz="1800" dirty="0">
                <a:latin typeface="+mn-lt"/>
                <a:sym typeface="Arial" panose="020B0604020202020204" pitchFamily="34" charset="0"/>
              </a:rPr>
              <a:t> , </a:t>
            </a:r>
            <a:r>
              <a:rPr lang="zh-CN" altLang="en-US" sz="1800" i="1" dirty="0" smtClean="0">
                <a:latin typeface="+mn-lt"/>
                <a:sym typeface="Arial" panose="020B0604020202020204" pitchFamily="34" charset="0"/>
              </a:rPr>
              <a:t>n </a:t>
            </a:r>
            <a:r>
              <a:rPr lang="zh-CN" altLang="en-US" sz="1800" dirty="0" smtClean="0">
                <a:latin typeface="+mn-lt"/>
                <a:sym typeface="Arial" panose="020B0604020202020204" pitchFamily="34" charset="0"/>
              </a:rPr>
              <a:t>时</a:t>
            </a:r>
            <a:endParaRPr lang="en-US" altLang="zh-CN" sz="1800" dirty="0">
              <a:latin typeface="+mn-lt"/>
              <a:sym typeface="Arial" panose="020B0604020202020204" pitchFamily="34" charset="0"/>
            </a:endParaRPr>
          </a:p>
          <a:p>
            <a:pPr marL="0" indent="0">
              <a:buNone/>
            </a:pPr>
            <a:endParaRPr lang="en-US" altLang="zh-CN" sz="500" dirty="0"/>
          </a:p>
          <a:p>
            <a:pPr marL="0" indent="0">
              <a:buNone/>
            </a:pPr>
            <a:r>
              <a:rPr lang="zh-CN" altLang="en-US" sz="1680" dirty="0" smtClean="0">
                <a:solidFill>
                  <a:prstClr val="black"/>
                </a:solidFill>
                <a:latin typeface="Times New Roman"/>
                <a:ea typeface="微软雅黑"/>
              </a:rPr>
              <a:t>                                  当</a:t>
            </a:r>
            <a:r>
              <a:rPr lang="zh-CN" altLang="en-US" sz="1800" dirty="0" smtClean="0">
                <a:solidFill>
                  <a:prstClr val="black"/>
                </a:solidFill>
                <a:latin typeface="Times New Roman"/>
                <a:ea typeface="微软雅黑"/>
              </a:rPr>
              <a:t> </a:t>
            </a:r>
            <a:r>
              <a:rPr lang="zh-CN" altLang="en-US" sz="1800" i="1" dirty="0">
                <a:solidFill>
                  <a:prstClr val="black"/>
                </a:solidFill>
                <a:latin typeface="Times New Roman"/>
                <a:ea typeface="微软雅黑"/>
                <a:sym typeface="Arial" panose="020B0604020202020204" pitchFamily="34" charset="0"/>
              </a:rPr>
              <a:t>i </a:t>
            </a:r>
            <a:r>
              <a:rPr lang="zh-CN" altLang="en-US" sz="1800" dirty="0">
                <a:solidFill>
                  <a:prstClr val="black"/>
                </a:solidFill>
                <a:latin typeface="Times New Roman"/>
                <a:ea typeface="微软雅黑"/>
                <a:sym typeface="Arial" panose="020B0604020202020204" pitchFamily="34" charset="0"/>
              </a:rPr>
              <a:t>=1</a:t>
            </a:r>
            <a:r>
              <a:rPr lang="en-US" altLang="zh-CN" sz="1800" dirty="0">
                <a:solidFill>
                  <a:prstClr val="black"/>
                </a:solidFill>
                <a:latin typeface="Times New Roman"/>
                <a:ea typeface="微软雅黑"/>
                <a:sym typeface="Arial" panose="020B0604020202020204" pitchFamily="34" charset="0"/>
              </a:rPr>
              <a:t>, </a:t>
            </a:r>
            <a:r>
              <a:rPr lang="zh-CN" altLang="en-US" sz="1800" dirty="0">
                <a:solidFill>
                  <a:prstClr val="black"/>
                </a:solidFill>
                <a:latin typeface="Times New Roman"/>
                <a:ea typeface="微软雅黑"/>
                <a:sym typeface="Arial" panose="020B0604020202020204" pitchFamily="34" charset="0"/>
              </a:rPr>
              <a:t>2</a:t>
            </a:r>
            <a:r>
              <a:rPr lang="en-US" altLang="zh-CN" sz="1800" dirty="0">
                <a:solidFill>
                  <a:prstClr val="black"/>
                </a:solidFill>
                <a:latin typeface="Times New Roman"/>
                <a:ea typeface="微软雅黑"/>
                <a:sym typeface="Arial" panose="020B0604020202020204" pitchFamily="34" charset="0"/>
              </a:rPr>
              <a:t>, </a:t>
            </a:r>
            <a:r>
              <a:rPr lang="zh-CN" altLang="en-US" sz="1800" dirty="0">
                <a:solidFill>
                  <a:prstClr val="black"/>
                </a:solidFill>
                <a:latin typeface="Times New Roman"/>
                <a:ea typeface="微软雅黑"/>
                <a:sym typeface="Arial" panose="020B0604020202020204" pitchFamily="34" charset="0"/>
              </a:rPr>
              <a:t>...</a:t>
            </a:r>
            <a:r>
              <a:rPr lang="en-US" altLang="zh-CN" sz="1800" dirty="0">
                <a:solidFill>
                  <a:prstClr val="black"/>
                </a:solidFill>
                <a:latin typeface="Times New Roman"/>
                <a:ea typeface="微软雅黑"/>
                <a:sym typeface="Arial" panose="020B0604020202020204" pitchFamily="34" charset="0"/>
              </a:rPr>
              <a:t> , </a:t>
            </a:r>
            <a:r>
              <a:rPr lang="zh-CN" altLang="en-US" sz="1800" i="1" dirty="0">
                <a:solidFill>
                  <a:prstClr val="black"/>
                </a:solidFill>
                <a:latin typeface="Times New Roman"/>
                <a:ea typeface="微软雅黑"/>
                <a:sym typeface="Arial" panose="020B0604020202020204" pitchFamily="34" charset="0"/>
              </a:rPr>
              <a:t>m</a:t>
            </a:r>
            <a:r>
              <a:rPr lang="en-US" altLang="zh-CN" sz="1800" dirty="0">
                <a:solidFill>
                  <a:prstClr val="black"/>
                </a:solidFill>
                <a:latin typeface="Times New Roman"/>
                <a:ea typeface="微软雅黑"/>
                <a:sym typeface="Arial" panose="020B0604020202020204" pitchFamily="34" charset="0"/>
              </a:rPr>
              <a:t>; </a:t>
            </a:r>
            <a:r>
              <a:rPr lang="zh-CN" altLang="en-US" sz="1800" dirty="0">
                <a:solidFill>
                  <a:prstClr val="black"/>
                </a:solidFill>
                <a:latin typeface="Times New Roman"/>
                <a:ea typeface="微软雅黑"/>
                <a:sym typeface="Arial" panose="020B0604020202020204" pitchFamily="34" charset="0"/>
              </a:rPr>
              <a:t> </a:t>
            </a:r>
            <a:r>
              <a:rPr lang="zh-CN" altLang="en-US" sz="1800" i="1" dirty="0">
                <a:solidFill>
                  <a:prstClr val="black"/>
                </a:solidFill>
                <a:latin typeface="Times New Roman"/>
                <a:ea typeface="微软雅黑"/>
                <a:sym typeface="Arial" panose="020B0604020202020204" pitchFamily="34" charset="0"/>
              </a:rPr>
              <a:t>j </a:t>
            </a:r>
            <a:r>
              <a:rPr lang="zh-CN" altLang="en-US" sz="1800" dirty="0" smtClean="0">
                <a:solidFill>
                  <a:prstClr val="black"/>
                </a:solidFill>
                <a:latin typeface="Times New Roman"/>
                <a:ea typeface="微软雅黑"/>
                <a:sym typeface="Arial" panose="020B0604020202020204" pitchFamily="34" charset="0"/>
              </a:rPr>
              <a:t>= </a:t>
            </a:r>
            <a:r>
              <a:rPr lang="zh-CN" altLang="en-US" sz="1800" i="1" dirty="0" smtClean="0">
                <a:solidFill>
                  <a:prstClr val="black"/>
                </a:solidFill>
                <a:latin typeface="Times New Roman"/>
                <a:ea typeface="微软雅黑"/>
                <a:sym typeface="Arial" panose="020B0604020202020204" pitchFamily="34" charset="0"/>
              </a:rPr>
              <a:t>n</a:t>
            </a:r>
            <a:r>
              <a:rPr lang="en-US" altLang="zh-CN" sz="1800" dirty="0">
                <a:solidFill>
                  <a:prstClr val="black"/>
                </a:solidFill>
                <a:latin typeface="Times New Roman"/>
                <a:ea typeface="微软雅黑"/>
                <a:sym typeface="Arial" panose="020B0604020202020204" pitchFamily="34" charset="0"/>
              </a:rPr>
              <a:t> + </a:t>
            </a:r>
            <a:r>
              <a:rPr lang="zh-CN" altLang="en-US" sz="1800" dirty="0" smtClean="0">
                <a:solidFill>
                  <a:prstClr val="black"/>
                </a:solidFill>
                <a:latin typeface="Times New Roman"/>
                <a:ea typeface="微软雅黑"/>
                <a:sym typeface="Arial" panose="020B0604020202020204" pitchFamily="34" charset="0"/>
              </a:rPr>
              <a:t>1时</a:t>
            </a:r>
            <a:endParaRPr lang="zh-CN" altLang="zh-CN" sz="1680" dirty="0"/>
          </a:p>
        </p:txBody>
      </p:sp>
      <p:graphicFrame>
        <p:nvGraphicFramePr>
          <p:cNvPr id="18" name="Object 7"/>
          <p:cNvGraphicFramePr>
            <a:graphicFrameLocks noChangeAspect="1"/>
          </p:cNvGraphicFramePr>
          <p:nvPr>
            <p:extLst>
              <p:ext uri="{D42A27DB-BD31-4B8C-83A1-F6EECF244321}">
                <p14:modId xmlns:p14="http://schemas.microsoft.com/office/powerpoint/2010/main" val="2781935556"/>
              </p:ext>
            </p:extLst>
          </p:nvPr>
        </p:nvGraphicFramePr>
        <p:xfrm>
          <a:off x="986127" y="800277"/>
          <a:ext cx="1028185" cy="544098"/>
        </p:xfrm>
        <a:graphic>
          <a:graphicData uri="http://schemas.openxmlformats.org/presentationml/2006/ole">
            <mc:AlternateContent xmlns:mc="http://schemas.openxmlformats.org/markup-compatibility/2006">
              <mc:Choice xmlns:v="urn:schemas-microsoft-com:vml" Requires="v">
                <p:oleObj spid="_x0000_s21238" r:id="rId3" imgW="483444" imgH="254706" progId="Equations">
                  <p:embed/>
                </p:oleObj>
              </mc:Choice>
              <mc:Fallback>
                <p:oleObj r:id="rId3" imgW="483444" imgH="254706" progId="Equations">
                  <p:embed/>
                  <p:pic>
                    <p:nvPicPr>
                      <p:cNvPr id="0" name="Picture 7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127" y="800277"/>
                        <a:ext cx="1028185" cy="5440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8"/>
          <p:cNvGraphicFramePr>
            <a:graphicFrameLocks noChangeAspect="1"/>
          </p:cNvGraphicFramePr>
          <p:nvPr>
            <p:extLst>
              <p:ext uri="{D42A27DB-BD31-4B8C-83A1-F6EECF244321}">
                <p14:modId xmlns:p14="http://schemas.microsoft.com/office/powerpoint/2010/main" val="2494680441"/>
              </p:ext>
            </p:extLst>
          </p:nvPr>
        </p:nvGraphicFramePr>
        <p:xfrm>
          <a:off x="1023468" y="1348452"/>
          <a:ext cx="882826" cy="530762"/>
        </p:xfrm>
        <a:graphic>
          <a:graphicData uri="http://schemas.openxmlformats.org/presentationml/2006/ole">
            <mc:AlternateContent xmlns:mc="http://schemas.openxmlformats.org/markup-compatibility/2006">
              <mc:Choice xmlns:v="urn:schemas-microsoft-com:vml" Requires="v">
                <p:oleObj spid="_x0000_s21239" r:id="rId5" imgW="508245" imgH="305168" progId="Equations">
                  <p:embed/>
                </p:oleObj>
              </mc:Choice>
              <mc:Fallback>
                <p:oleObj r:id="rId5" imgW="508245" imgH="305168" progId="Equations">
                  <p:embed/>
                  <p:pic>
                    <p:nvPicPr>
                      <p:cNvPr id="0" name="Picture 7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468" y="1348452"/>
                        <a:ext cx="882826" cy="5307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20" name="Object 9"/>
          <p:cNvGraphicFramePr>
            <a:graphicFrameLocks noChangeAspect="1"/>
          </p:cNvGraphicFramePr>
          <p:nvPr>
            <p:extLst>
              <p:ext uri="{D42A27DB-BD31-4B8C-83A1-F6EECF244321}">
                <p14:modId xmlns:p14="http://schemas.microsoft.com/office/powerpoint/2010/main" val="72819026"/>
              </p:ext>
            </p:extLst>
          </p:nvPr>
        </p:nvGraphicFramePr>
        <p:xfrm>
          <a:off x="674093" y="1939863"/>
          <a:ext cx="6974111" cy="1704381"/>
        </p:xfrm>
        <a:graphic>
          <a:graphicData uri="http://schemas.openxmlformats.org/presentationml/2006/ole">
            <mc:AlternateContent xmlns:mc="http://schemas.openxmlformats.org/markup-compatibility/2006">
              <mc:Choice xmlns:v="urn:schemas-microsoft-com:vml" Requires="v">
                <p:oleObj spid="_x0000_s21240" r:id="rId7" imgW="2717295" imgH="914400" progId="Equations">
                  <p:embed/>
                </p:oleObj>
              </mc:Choice>
              <mc:Fallback>
                <p:oleObj r:id="rId7" imgW="2717295" imgH="914400" progId="Equations">
                  <p:embed/>
                  <p:pic>
                    <p:nvPicPr>
                      <p:cNvPr id="0" name="Picture 7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093" y="1939863"/>
                        <a:ext cx="6974111" cy="1704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0"/>
          <p:cNvGraphicFramePr>
            <a:graphicFrameLocks noChangeAspect="1"/>
          </p:cNvGraphicFramePr>
          <p:nvPr>
            <p:extLst>
              <p:ext uri="{D42A27DB-BD31-4B8C-83A1-F6EECF244321}">
                <p14:modId xmlns:p14="http://schemas.microsoft.com/office/powerpoint/2010/main" val="2060251807"/>
              </p:ext>
            </p:extLst>
          </p:nvPr>
        </p:nvGraphicFramePr>
        <p:xfrm>
          <a:off x="655462" y="3571692"/>
          <a:ext cx="3072553" cy="2041701"/>
        </p:xfrm>
        <a:graphic>
          <a:graphicData uri="http://schemas.openxmlformats.org/presentationml/2006/ole">
            <mc:AlternateContent xmlns:mc="http://schemas.openxmlformats.org/markup-compatibility/2006">
              <mc:Choice xmlns:v="urn:schemas-microsoft-com:vml" Requires="v">
                <p:oleObj spid="_x0000_s21241" r:id="rId9" imgW="1650770" imgH="1396678" progId="Equations">
                  <p:embed/>
                </p:oleObj>
              </mc:Choice>
              <mc:Fallback>
                <p:oleObj r:id="rId9" imgW="1650770" imgH="1396678" progId="Equations">
                  <p:embed/>
                  <p:pic>
                    <p:nvPicPr>
                      <p:cNvPr id="0" name="Picture 7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462" y="3571692"/>
                        <a:ext cx="3072553" cy="204170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3" name="左大括号 2"/>
          <p:cNvSpPr/>
          <p:nvPr/>
        </p:nvSpPr>
        <p:spPr>
          <a:xfrm>
            <a:off x="838872" y="1030792"/>
            <a:ext cx="144016" cy="676256"/>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18423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产大于</a:t>
            </a:r>
            <a:r>
              <a:rPr lang="zh-CN" altLang="en-US" dirty="0" smtClean="0"/>
              <a:t>销</a:t>
            </a:r>
            <a:endParaRPr lang="zh-CN" altLang="en-US" dirty="0"/>
          </a:p>
        </p:txBody>
      </p:sp>
      <p:sp>
        <p:nvSpPr>
          <p:cNvPr id="11" name="灯片编号占位符 3"/>
          <p:cNvSpPr>
            <a:spLocks noGrp="1"/>
          </p:cNvSpPr>
          <p:nvPr>
            <p:ph type="sldNum" sz="quarter" idx="12"/>
          </p:nvPr>
        </p:nvSpPr>
        <p:spPr/>
        <p:txBody>
          <a:bodyPr/>
          <a:lstStyle/>
          <a:p>
            <a:fld id="{2C6A554F-FCAE-49B8-AEB8-F74FBF2B1AB5}" type="slidenum">
              <a:rPr lang="zh-CN" altLang="en-US"/>
              <a:pPr/>
              <a:t>53</a:t>
            </a:fld>
            <a:endParaRPr lang="zh-CN" altLang="en-US"/>
          </a:p>
        </p:txBody>
      </p:sp>
      <p:sp>
        <p:nvSpPr>
          <p:cNvPr id="59398" name="Rectangle 6"/>
          <p:cNvSpPr>
            <a:spLocks noGrp="1" noChangeArrowheads="1"/>
          </p:cNvSpPr>
          <p:nvPr/>
        </p:nvSpPr>
        <p:spPr bwMode="auto">
          <a:xfrm>
            <a:off x="381275" y="1085539"/>
            <a:ext cx="6913245" cy="4099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lnSpc>
                <a:spcPct val="90000"/>
              </a:lnSpc>
              <a:spcBef>
                <a:spcPts val="1000"/>
              </a:spcBef>
              <a:buChar char="•"/>
              <a:defRPr sz="2800">
                <a:solidFill>
                  <a:schemeClr val="tx1"/>
                </a:solidFill>
                <a:latin typeface="微软雅黑" panose="020B0503020204020204" pitchFamily="34" charset="-122"/>
                <a:ea typeface="微软雅黑" panose="020B0503020204020204" pitchFamily="34" charset="-122"/>
              </a:defRPr>
            </a:lvl1pPr>
            <a:lvl2pPr marL="685800" indent="-228600" eaLnBrk="0" hangingPunct="0">
              <a:lnSpc>
                <a:spcPct val="90000"/>
              </a:lnSpc>
              <a:spcBef>
                <a:spcPts val="500"/>
              </a:spcBef>
              <a:buChar char="•"/>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lnSpc>
                <a:spcPct val="90000"/>
              </a:lnSpc>
              <a:spcBef>
                <a:spcPts val="5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lnSpc>
                <a:spcPct val="90000"/>
              </a:lnSpc>
              <a:spcBef>
                <a:spcPts val="500"/>
              </a:spcBef>
              <a:buChar char="•"/>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lnSpc>
                <a:spcPct val="90000"/>
              </a:lnSpc>
              <a:spcBef>
                <a:spcPts val="500"/>
              </a:spcBef>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indent="0">
              <a:buNone/>
            </a:pPr>
            <a:r>
              <a:rPr lang="zh-CN" altLang="zh-CN" sz="1800" dirty="0" smtClean="0">
                <a:latin typeface="+mn-lt"/>
              </a:rPr>
              <a:t>该</a:t>
            </a:r>
            <a:r>
              <a:rPr lang="zh-CN" altLang="zh-CN" sz="1800" dirty="0">
                <a:latin typeface="+mn-lt"/>
              </a:rPr>
              <a:t>模型中</a:t>
            </a:r>
            <a:r>
              <a:rPr lang="zh-CN" altLang="zh-CN" sz="1800" dirty="0" smtClean="0">
                <a:latin typeface="+mn-lt"/>
              </a:rPr>
              <a:t>有</a:t>
            </a:r>
            <a:r>
              <a:rPr lang="zh-CN" altLang="en-US" sz="1800" dirty="0" smtClean="0">
                <a:latin typeface="+mn-lt"/>
              </a:rPr>
              <a:t>：</a:t>
            </a:r>
            <a:endParaRPr lang="en-US" altLang="zh-CN" sz="1800" dirty="0" smtClean="0">
              <a:latin typeface="+mn-lt"/>
            </a:endParaRPr>
          </a:p>
          <a:p>
            <a:pPr marL="0" indent="0">
              <a:buNone/>
            </a:pPr>
            <a:endParaRPr lang="en-US" altLang="zh-CN" sz="1800" dirty="0">
              <a:latin typeface="+mn-lt"/>
            </a:endParaRPr>
          </a:p>
          <a:p>
            <a:pPr marL="0" indent="0">
              <a:buNone/>
            </a:pPr>
            <a:r>
              <a:rPr lang="zh-CN" altLang="en-US" sz="1800" dirty="0" smtClean="0">
                <a:latin typeface="+mn-lt"/>
              </a:rPr>
              <a:t>                                                                是</a:t>
            </a:r>
            <a:r>
              <a:rPr lang="zh-CN" altLang="en-US" sz="1800" dirty="0">
                <a:latin typeface="+mn-lt"/>
              </a:rPr>
              <a:t>一个产销平衡的</a:t>
            </a:r>
            <a:r>
              <a:rPr lang="zh-CN" altLang="en-US" sz="1800" dirty="0" smtClean="0">
                <a:latin typeface="+mn-lt"/>
              </a:rPr>
              <a:t>运输问题</a:t>
            </a:r>
            <a:endParaRPr lang="en-US" altLang="zh-CN" sz="1800" dirty="0" smtClean="0">
              <a:latin typeface="+mn-lt"/>
            </a:endParaRPr>
          </a:p>
          <a:p>
            <a:pPr marL="0" indent="0">
              <a:buNone/>
            </a:pPr>
            <a:endParaRPr lang="en-US" altLang="zh-CN" sz="1800" dirty="0">
              <a:latin typeface="+mn-lt"/>
            </a:endParaRPr>
          </a:p>
          <a:p>
            <a:pPr marL="0" indent="0">
              <a:buNone/>
            </a:pPr>
            <a:r>
              <a:rPr lang="zh-CN" altLang="en-US" sz="1800" dirty="0">
                <a:latin typeface="+mn-lt"/>
              </a:rPr>
              <a:t>当产大于销时，只要增加一个假想的销</a:t>
            </a:r>
            <a:r>
              <a:rPr lang="zh-CN" altLang="en-US" sz="1800" dirty="0" smtClean="0">
                <a:latin typeface="+mn-lt"/>
              </a:rPr>
              <a:t>地 </a:t>
            </a:r>
            <a:r>
              <a:rPr lang="en-US" altLang="zh-CN" sz="1800" i="1" dirty="0" smtClean="0">
                <a:latin typeface="+mn-lt"/>
              </a:rPr>
              <a:t>j </a:t>
            </a:r>
            <a:r>
              <a:rPr lang="en-US" altLang="zh-CN" sz="1800" dirty="0" smtClean="0">
                <a:latin typeface="+mn-lt"/>
              </a:rPr>
              <a:t>= </a:t>
            </a:r>
            <a:r>
              <a:rPr lang="en-US" altLang="zh-CN" sz="1800" i="1" dirty="0" smtClean="0">
                <a:latin typeface="+mn-lt"/>
              </a:rPr>
              <a:t>n</a:t>
            </a:r>
            <a:r>
              <a:rPr lang="en-US" altLang="zh-CN" sz="1800" dirty="0" smtClean="0">
                <a:latin typeface="+mn-lt"/>
              </a:rPr>
              <a:t>+1</a:t>
            </a:r>
            <a:r>
              <a:rPr lang="zh-CN" altLang="en-US" sz="1800" dirty="0" smtClean="0"/>
              <a:t>（</a:t>
            </a:r>
            <a:r>
              <a:rPr lang="zh-CN" altLang="en-US" sz="1800" dirty="0" smtClean="0">
                <a:latin typeface="+mn-lt"/>
              </a:rPr>
              <a:t>实际上</a:t>
            </a:r>
            <a:r>
              <a:rPr lang="zh-CN" altLang="en-US" sz="1800" dirty="0">
                <a:latin typeface="+mn-lt"/>
              </a:rPr>
              <a:t>是</a:t>
            </a:r>
            <a:r>
              <a:rPr lang="zh-CN" altLang="en-US" sz="1800" dirty="0" smtClean="0">
                <a:solidFill>
                  <a:schemeClr val="accent2"/>
                </a:solidFill>
                <a:latin typeface="+mn-lt"/>
              </a:rPr>
              <a:t>储存</a:t>
            </a:r>
            <a:r>
              <a:rPr lang="zh-CN" altLang="en-US" sz="1800" dirty="0"/>
              <a:t>）</a:t>
            </a:r>
            <a:endParaRPr lang="en-US" altLang="zh-CN" sz="1800" dirty="0" smtClean="0">
              <a:latin typeface="+mn-lt"/>
            </a:endParaRPr>
          </a:p>
          <a:p>
            <a:pPr marL="0" indent="0">
              <a:buNone/>
            </a:pPr>
            <a:r>
              <a:rPr lang="zh-CN" altLang="en-US" sz="1800" dirty="0" smtClean="0">
                <a:latin typeface="+mn-lt"/>
              </a:rPr>
              <a:t>该</a:t>
            </a:r>
            <a:r>
              <a:rPr lang="zh-CN" altLang="en-US" sz="1800" dirty="0">
                <a:latin typeface="+mn-lt"/>
              </a:rPr>
              <a:t>销地总需要量（实际为</a:t>
            </a:r>
            <a:r>
              <a:rPr lang="zh-CN" altLang="en-US" sz="1800" dirty="0">
                <a:solidFill>
                  <a:schemeClr val="accent2"/>
                </a:solidFill>
                <a:latin typeface="+mn-lt"/>
              </a:rPr>
              <a:t>储存量</a:t>
            </a:r>
            <a:r>
              <a:rPr lang="zh-CN" altLang="en-US" sz="1800" dirty="0">
                <a:latin typeface="+mn-lt"/>
              </a:rPr>
              <a:t>）为</a:t>
            </a:r>
            <a:r>
              <a:rPr lang="zh-CN" altLang="en-US" sz="1800" dirty="0" smtClean="0">
                <a:latin typeface="+mn-lt"/>
              </a:rPr>
              <a:t>：</a:t>
            </a:r>
            <a:endParaRPr lang="en-US" altLang="zh-CN" sz="1800" dirty="0" smtClean="0">
              <a:latin typeface="+mn-lt"/>
            </a:endParaRPr>
          </a:p>
          <a:p>
            <a:pPr marL="0" indent="0">
              <a:buNone/>
            </a:pPr>
            <a:endParaRPr lang="en-US" altLang="zh-CN" sz="1800" dirty="0">
              <a:latin typeface="+mn-lt"/>
            </a:endParaRPr>
          </a:p>
          <a:p>
            <a:pPr marL="0" indent="0">
              <a:buNone/>
            </a:pPr>
            <a:endParaRPr lang="en-US" altLang="zh-CN" sz="1800" dirty="0" smtClean="0">
              <a:latin typeface="+mn-lt"/>
            </a:endParaRPr>
          </a:p>
          <a:p>
            <a:pPr marL="0" indent="0">
              <a:buNone/>
            </a:pPr>
            <a:endParaRPr lang="en-US" altLang="zh-CN" sz="1800" dirty="0">
              <a:latin typeface="+mn-lt"/>
            </a:endParaRPr>
          </a:p>
          <a:p>
            <a:pPr marL="0" indent="0">
              <a:buNone/>
            </a:pPr>
            <a:r>
              <a:rPr lang="zh-CN" altLang="en-US" sz="1800" dirty="0">
                <a:latin typeface="+mn-lt"/>
              </a:rPr>
              <a:t>而在单位运价表中从各产地到假想销地的单位运价</a:t>
            </a:r>
            <a:r>
              <a:rPr lang="zh-CN" altLang="en-US" sz="1800" dirty="0" smtClean="0">
                <a:latin typeface="+mn-lt"/>
              </a:rPr>
              <a:t>为 </a:t>
            </a:r>
            <a:r>
              <a:rPr lang="en-US" altLang="zh-CN" sz="1800" dirty="0" smtClean="0">
                <a:latin typeface="+mn-lt"/>
              </a:rPr>
              <a:t>C</a:t>
            </a:r>
            <a:r>
              <a:rPr lang="en-US" altLang="zh-CN" sz="1800" baseline="-25000" dirty="0" smtClean="0">
                <a:latin typeface="+mn-lt"/>
              </a:rPr>
              <a:t>i,n+1</a:t>
            </a:r>
            <a:r>
              <a:rPr lang="en-US" altLang="zh-CN" sz="1800" dirty="0" smtClean="0">
                <a:latin typeface="+mn-lt"/>
              </a:rPr>
              <a:t>=0</a:t>
            </a:r>
          </a:p>
          <a:p>
            <a:pPr marL="0" indent="0">
              <a:buNone/>
            </a:pPr>
            <a:r>
              <a:rPr lang="zh-CN" altLang="en-US" sz="1800" dirty="0" smtClean="0">
                <a:latin typeface="+mn-lt"/>
              </a:rPr>
              <a:t>转化</a:t>
            </a:r>
            <a:r>
              <a:rPr lang="zh-CN" altLang="en-US" sz="1800" dirty="0">
                <a:latin typeface="+mn-lt"/>
              </a:rPr>
              <a:t>成一个产销平衡的</a:t>
            </a:r>
            <a:r>
              <a:rPr lang="zh-CN" altLang="en-US" sz="1800" dirty="0" smtClean="0">
                <a:latin typeface="+mn-lt"/>
              </a:rPr>
              <a:t>运输问题</a:t>
            </a:r>
            <a:endParaRPr lang="zh-CN" altLang="en-US" sz="1800" dirty="0">
              <a:latin typeface="+mn-lt"/>
            </a:endParaRPr>
          </a:p>
        </p:txBody>
      </p:sp>
      <p:graphicFrame>
        <p:nvGraphicFramePr>
          <p:cNvPr id="59399" name="Object 7"/>
          <p:cNvGraphicFramePr>
            <a:graphicFrameLocks noChangeAspect="1"/>
          </p:cNvGraphicFramePr>
          <p:nvPr>
            <p:extLst>
              <p:ext uri="{D42A27DB-BD31-4B8C-83A1-F6EECF244321}">
                <p14:modId xmlns:p14="http://schemas.microsoft.com/office/powerpoint/2010/main" val="2368697722"/>
              </p:ext>
            </p:extLst>
          </p:nvPr>
        </p:nvGraphicFramePr>
        <p:xfrm>
          <a:off x="1320275" y="1573260"/>
          <a:ext cx="2721824" cy="796144"/>
        </p:xfrm>
        <a:graphic>
          <a:graphicData uri="http://schemas.openxmlformats.org/presentationml/2006/ole">
            <mc:AlternateContent xmlns:mc="http://schemas.openxmlformats.org/markup-compatibility/2006">
              <mc:Choice xmlns:v="urn:schemas-microsoft-com:vml" Requires="v">
                <p:oleObj spid="_x0000_s22910" r:id="rId3" imgW="1866280" imgH="546215" progId="Equations">
                  <p:embed/>
                </p:oleObj>
              </mc:Choice>
              <mc:Fallback>
                <p:oleObj r:id="rId3" imgW="1866280" imgH="546215" progId="Equations">
                  <p:embed/>
                  <p:pic>
                    <p:nvPicPr>
                      <p:cNvPr id="0" name="Picture 3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275" y="1573260"/>
                        <a:ext cx="2721824" cy="796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1" name="Object 9"/>
          <p:cNvGraphicFramePr>
            <a:graphicFrameLocks noChangeAspect="1"/>
          </p:cNvGraphicFramePr>
          <p:nvPr>
            <p:extLst>
              <p:ext uri="{D42A27DB-BD31-4B8C-83A1-F6EECF244321}">
                <p14:modId xmlns:p14="http://schemas.microsoft.com/office/powerpoint/2010/main" val="3206558378"/>
              </p:ext>
            </p:extLst>
          </p:nvPr>
        </p:nvGraphicFramePr>
        <p:xfrm>
          <a:off x="2904852" y="3336358"/>
          <a:ext cx="1449570" cy="890678"/>
        </p:xfrm>
        <a:graphic>
          <a:graphicData uri="http://schemas.openxmlformats.org/presentationml/2006/ole">
            <mc:AlternateContent xmlns:mc="http://schemas.openxmlformats.org/markup-compatibility/2006">
              <mc:Choice xmlns:v="urn:schemas-microsoft-com:vml" Requires="v">
                <p:oleObj spid="_x0000_s22911" r:id="rId5" imgW="889582" imgH="546544" progId="Equations">
                  <p:embed/>
                </p:oleObj>
              </mc:Choice>
              <mc:Fallback>
                <p:oleObj r:id="rId5" imgW="889582" imgH="546544" progId="Equations">
                  <p:embed/>
                  <p:pic>
                    <p:nvPicPr>
                      <p:cNvPr id="0" name="Picture 3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4852" y="3336358"/>
                        <a:ext cx="1449570" cy="890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022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8">
                                            <p:txEl>
                                              <p:pRg st="2" end="2"/>
                                            </p:txEl>
                                          </p:spTgt>
                                        </p:tgtEl>
                                        <p:attrNameLst>
                                          <p:attrName>style.visibility</p:attrName>
                                        </p:attrNameLst>
                                      </p:cBhvr>
                                      <p:to>
                                        <p:strVal val="visible"/>
                                      </p:to>
                                    </p:set>
                                  </p:childTnLst>
                                </p:cTn>
                              </p:par>
                              <p:par>
                                <p:cTn id="11" presetID="23" presetClass="entr" presetSubtype="16" fill="hold" nodeType="withEffect">
                                  <p:stCondLst>
                                    <p:cond delay="0"/>
                                  </p:stCondLst>
                                  <p:childTnLst>
                                    <p:set>
                                      <p:cBhvr>
                                        <p:cTn id="12" dur="1" fill="hold">
                                          <p:stCondLst>
                                            <p:cond delay="0"/>
                                          </p:stCondLst>
                                        </p:cTn>
                                        <p:tgtEl>
                                          <p:spTgt spid="59399"/>
                                        </p:tgtEl>
                                        <p:attrNameLst>
                                          <p:attrName>style.visibility</p:attrName>
                                        </p:attrNameLst>
                                      </p:cBhvr>
                                      <p:to>
                                        <p:strVal val="visible"/>
                                      </p:to>
                                    </p:set>
                                    <p:anim calcmode="lin" valueType="num">
                                      <p:cBhvr>
                                        <p:cTn id="13" dur="500" fill="hold"/>
                                        <p:tgtEl>
                                          <p:spTgt spid="59399"/>
                                        </p:tgtEl>
                                        <p:attrNameLst>
                                          <p:attrName>ppt_w</p:attrName>
                                        </p:attrNameLst>
                                      </p:cBhvr>
                                      <p:tavLst>
                                        <p:tav tm="0">
                                          <p:val>
                                            <p:fltVal val="0"/>
                                          </p:val>
                                        </p:tav>
                                        <p:tav tm="100000">
                                          <p:val>
                                            <p:strVal val="#ppt_w"/>
                                          </p:val>
                                        </p:tav>
                                      </p:tavLst>
                                    </p:anim>
                                    <p:anim calcmode="lin" valueType="num">
                                      <p:cBhvr>
                                        <p:cTn id="14" dur="500" fill="hold"/>
                                        <p:tgtEl>
                                          <p:spTgt spid="59399"/>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8">
                                            <p:txEl>
                                              <p:pRg st="5" end="5"/>
                                            </p:txEl>
                                          </p:spTgt>
                                        </p:tgtEl>
                                        <p:attrNameLst>
                                          <p:attrName>style.visibility</p:attrName>
                                        </p:attrNameLst>
                                      </p:cBhvr>
                                      <p:to>
                                        <p:strVal val="visible"/>
                                      </p:to>
                                    </p:set>
                                  </p:childTnLst>
                                </p:cTn>
                              </p:par>
                            </p:childTnLst>
                          </p:cTn>
                        </p:par>
                        <p:par>
                          <p:cTn id="23" fill="hold">
                            <p:stCondLst>
                              <p:cond delay="0"/>
                            </p:stCondLst>
                            <p:childTnLst>
                              <p:par>
                                <p:cTn id="24" presetID="23" presetClass="entr" presetSubtype="16" fill="hold" nodeType="afterEffect">
                                  <p:stCondLst>
                                    <p:cond delay="0"/>
                                  </p:stCondLst>
                                  <p:childTnLst>
                                    <p:set>
                                      <p:cBhvr>
                                        <p:cTn id="25" dur="1" fill="hold">
                                          <p:stCondLst>
                                            <p:cond delay="0"/>
                                          </p:stCondLst>
                                        </p:cTn>
                                        <p:tgtEl>
                                          <p:spTgt spid="59401"/>
                                        </p:tgtEl>
                                        <p:attrNameLst>
                                          <p:attrName>style.visibility</p:attrName>
                                        </p:attrNameLst>
                                      </p:cBhvr>
                                      <p:to>
                                        <p:strVal val="visible"/>
                                      </p:to>
                                    </p:set>
                                    <p:anim calcmode="lin" valueType="num">
                                      <p:cBhvr>
                                        <p:cTn id="26" dur="500" fill="hold"/>
                                        <p:tgtEl>
                                          <p:spTgt spid="59401"/>
                                        </p:tgtEl>
                                        <p:attrNameLst>
                                          <p:attrName>ppt_w</p:attrName>
                                        </p:attrNameLst>
                                      </p:cBhvr>
                                      <p:tavLst>
                                        <p:tav tm="0">
                                          <p:val>
                                            <p:fltVal val="0"/>
                                          </p:val>
                                        </p:tav>
                                        <p:tav tm="100000">
                                          <p:val>
                                            <p:strVal val="#ppt_w"/>
                                          </p:val>
                                        </p:tav>
                                      </p:tavLst>
                                    </p:anim>
                                    <p:anim calcmode="lin" valueType="num">
                                      <p:cBhvr>
                                        <p:cTn id="27" dur="500" fill="hold"/>
                                        <p:tgtEl>
                                          <p:spTgt spid="59401"/>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9398">
                                            <p:txEl>
                                              <p:pRg st="9" end="9"/>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939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产大于销</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54</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15640488"/>
              </p:ext>
            </p:extLst>
          </p:nvPr>
        </p:nvGraphicFramePr>
        <p:xfrm>
          <a:off x="240556" y="786188"/>
          <a:ext cx="6907476" cy="4758627"/>
        </p:xfrm>
        <a:graphic>
          <a:graphicData uri="http://schemas.openxmlformats.org/drawingml/2006/table">
            <a:tbl>
              <a:tblPr firstRow="1" bandRow="1">
                <a:tableStyleId>{5940675A-B579-460E-94D1-54222C63F5DA}</a:tableStyleId>
              </a:tblPr>
              <a:tblGrid>
                <a:gridCol w="1152128"/>
                <a:gridCol w="517148"/>
                <a:gridCol w="517148"/>
                <a:gridCol w="517148"/>
                <a:gridCol w="517148"/>
                <a:gridCol w="307672"/>
                <a:gridCol w="360040"/>
                <a:gridCol w="518400"/>
                <a:gridCol w="517148"/>
                <a:gridCol w="759360"/>
                <a:gridCol w="504056"/>
                <a:gridCol w="720080"/>
              </a:tblGrid>
              <a:tr h="600505">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i="1" dirty="0" smtClean="0">
                          <a:latin typeface="+mn-lt"/>
                          <a:ea typeface="+mn-ea"/>
                        </a:rPr>
                        <a:t>B</a:t>
                      </a:r>
                      <a:r>
                        <a:rPr lang="en-US" altLang="zh-CN" sz="2000" baseline="-25000" dirty="0" smtClean="0">
                          <a:latin typeface="+mn-lt"/>
                          <a:ea typeface="+mn-ea"/>
                        </a:rPr>
                        <a:t>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2000" i="1" dirty="0" smtClean="0">
                          <a:latin typeface="+mn-lt"/>
                          <a:ea typeface="+mn-ea"/>
                        </a:rPr>
                        <a:t>B</a:t>
                      </a:r>
                      <a:r>
                        <a:rPr lang="en-US" altLang="zh-CN" sz="2000" baseline="-25000" dirty="0" smtClean="0">
                          <a:latin typeface="+mn-lt"/>
                          <a:ea typeface="+mn-ea"/>
                        </a:rPr>
                        <a:t>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2000" dirty="0" smtClean="0"/>
                        <a:t>…</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i="1" dirty="0" err="1" smtClean="0">
                          <a:latin typeface="+mn-lt"/>
                          <a:ea typeface="+mn-ea"/>
                        </a:rPr>
                        <a:t>B</a:t>
                      </a:r>
                      <a:r>
                        <a:rPr lang="en-US" altLang="zh-CN" sz="2000" i="1" baseline="-25000" dirty="0" err="1" smtClean="0">
                          <a:latin typeface="+mn-lt"/>
                          <a:ea typeface="+mn-ea"/>
                        </a:rPr>
                        <a:t>n</a:t>
                      </a:r>
                      <a:endParaRPr lang="zh-CN" altLang="en-US" sz="20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2000" i="1" dirty="0" smtClean="0">
                          <a:latin typeface="+mn-lt"/>
                          <a:ea typeface="+mn-ea"/>
                        </a:rPr>
                        <a:t>B</a:t>
                      </a:r>
                      <a:r>
                        <a:rPr lang="en-US" altLang="zh-CN" sz="2000" i="1" baseline="-25000" dirty="0" smtClean="0">
                          <a:latin typeface="+mn-lt"/>
                          <a:ea typeface="+mn-ea"/>
                        </a:rPr>
                        <a:t>n</a:t>
                      </a:r>
                      <a:r>
                        <a:rPr lang="en-US" altLang="zh-CN" sz="2000" baseline="-25000" dirty="0" smtClean="0">
                          <a:latin typeface="+mn-lt"/>
                          <a:ea typeface="+mn-ea"/>
                        </a:rPr>
                        <a:t>+1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r>
                        <a:rPr lang="zh-CN" altLang="en-US" sz="2000" dirty="0" smtClean="0"/>
                        <a:t>产量</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085">
                <a:tc rowSpan="2">
                  <a:txBody>
                    <a:bodyPr/>
                    <a:lstStyle/>
                    <a:p>
                      <a:pPr algn="ctr"/>
                      <a:r>
                        <a:rPr lang="en-US" altLang="zh-CN" sz="2000" i="1" dirty="0" smtClean="0">
                          <a:latin typeface="+mn-lt"/>
                          <a:ea typeface="+mn-ea"/>
                        </a:rPr>
                        <a:t>A</a:t>
                      </a:r>
                      <a:r>
                        <a:rPr lang="en-US" altLang="zh-CN" sz="2000" baseline="-25000" dirty="0" smtClean="0">
                          <a:latin typeface="+mn-lt"/>
                          <a:ea typeface="+mn-ea"/>
                        </a:rPr>
                        <a:t>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11</a:t>
                      </a: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12</a:t>
                      </a: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1</a:t>
                      </a:r>
                      <a:r>
                        <a:rPr lang="en-US" altLang="zh-CN" sz="2000" i="1" baseline="-25000" dirty="0" smtClean="0">
                          <a:solidFill>
                            <a:srgbClr val="000000"/>
                          </a:solidFill>
                          <a:ea typeface="宋体" panose="02010600030101010101" pitchFamily="2" charset="-122"/>
                        </a:rPr>
                        <a:t>n</a:t>
                      </a:r>
                      <a:endParaRPr lang="zh-CN" altLang="en-US" sz="2000" i="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fontAlgn="base">
                        <a:spcAft>
                          <a:spcPct val="0"/>
                        </a:spcAft>
                        <a:buClr>
                          <a:schemeClr val="hlink"/>
                        </a:buClr>
                        <a:buSzPct val="70000"/>
                      </a:pPr>
                      <a:r>
                        <a:rPr lang="en-US" altLang="zh-CN" sz="2000" i="0" baseline="0" dirty="0" smtClean="0">
                          <a:solidFill>
                            <a:srgbClr val="FF0000"/>
                          </a:solidFill>
                          <a:ea typeface="宋体" panose="02010600030101010101" pitchFamily="2" charset="-122"/>
                        </a:rPr>
                        <a:t>0</a:t>
                      </a:r>
                      <a:endParaRPr lang="en-US" altLang="zh-CN" sz="2000" i="0" baseline="-25000" dirty="0" smtClean="0">
                        <a:solidFill>
                          <a:srgbClr val="FF0000"/>
                        </a:solidFill>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0000"/>
                          </a:solidFill>
                          <a:ea typeface="宋体" panose="02010600030101010101" pitchFamily="2" charset="-122"/>
                        </a:rPr>
                        <a:t> </a:t>
                      </a:r>
                      <a:r>
                        <a:rPr lang="en-US" altLang="zh-CN" sz="2000" i="1" dirty="0" smtClean="0">
                          <a:solidFill>
                            <a:srgbClr val="000000"/>
                          </a:solidFill>
                          <a:ea typeface="宋体" panose="02010600030101010101" pitchFamily="2" charset="-122"/>
                        </a:rPr>
                        <a:t>a</a:t>
                      </a:r>
                      <a:r>
                        <a:rPr lang="en-US" altLang="zh-CN" sz="2000" baseline="-25000" dirty="0" smtClean="0">
                          <a:solidFill>
                            <a:srgbClr val="000000"/>
                          </a:solidFill>
                          <a:ea typeface="宋体" panose="02010600030101010101" pitchFamily="2" charset="-122"/>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1877">
                <a:tc vMerge="1">
                  <a:txBody>
                    <a:bodyPr/>
                    <a:lstStyle/>
                    <a:p>
                      <a:endParaRPr lang="zh-CN" altLang="en-US"/>
                    </a:p>
                  </a:txBody>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11</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12</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1n</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1,</a:t>
                      </a:r>
                      <a:r>
                        <a:rPr lang="en-US" altLang="zh-CN" sz="2000" i="1" baseline="-25000" dirty="0" smtClean="0">
                          <a:solidFill>
                            <a:srgbClr val="000000"/>
                          </a:solidFill>
                          <a:ea typeface="宋体" panose="02010600030101010101" pitchFamily="2" charset="-122"/>
                        </a:rPr>
                        <a:t>n</a:t>
                      </a:r>
                      <a:r>
                        <a:rPr lang="en-US" altLang="zh-CN" sz="2000" baseline="-25000" dirty="0" smtClean="0">
                          <a:solidFill>
                            <a:srgbClr val="000000"/>
                          </a:solidFill>
                          <a:ea typeface="宋体" panose="02010600030101010101" pitchFamily="2" charset="-122"/>
                        </a:rPr>
                        <a:t>+1</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277685">
                <a:tc rowSpan="2">
                  <a:txBody>
                    <a:bodyPr/>
                    <a:lstStyle/>
                    <a:p>
                      <a:pPr algn="ctr"/>
                      <a:r>
                        <a:rPr lang="en-US" altLang="zh-CN" sz="2000" i="1" dirty="0" smtClean="0">
                          <a:latin typeface="+mn-lt"/>
                          <a:ea typeface="+mn-ea"/>
                        </a:rPr>
                        <a:t>A</a:t>
                      </a:r>
                      <a:r>
                        <a:rPr lang="en-US" altLang="zh-CN" sz="2000" baseline="-25000" dirty="0" smtClean="0">
                          <a:latin typeface="+mn-lt"/>
                          <a:ea typeface="+mn-ea"/>
                        </a:rPr>
                        <a:t>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21</a:t>
                      </a: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22</a:t>
                      </a: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2</a:t>
                      </a:r>
                      <a:r>
                        <a:rPr lang="en-US" altLang="zh-CN" sz="2000" i="1" baseline="-25000" dirty="0" smtClean="0">
                          <a:solidFill>
                            <a:srgbClr val="000000"/>
                          </a:solidFill>
                          <a:ea typeface="宋体" panose="02010600030101010101" pitchFamily="2" charset="-122"/>
                        </a:rPr>
                        <a:t>n</a:t>
                      </a:r>
                      <a:endParaRPr lang="zh-CN" altLang="en-US" sz="2000" i="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fontAlgn="base">
                        <a:spcAft>
                          <a:spcPct val="0"/>
                        </a:spcAft>
                        <a:buClr>
                          <a:schemeClr val="hlink"/>
                        </a:buClr>
                        <a:buSzPct val="70000"/>
                      </a:pPr>
                      <a:r>
                        <a:rPr lang="en-US" altLang="zh-CN" sz="2000" i="0" baseline="0" dirty="0" smtClean="0">
                          <a:solidFill>
                            <a:srgbClr val="FF0000"/>
                          </a:solidFill>
                          <a:ea typeface="宋体" panose="02010600030101010101" pitchFamily="2" charset="-122"/>
                        </a:rPr>
                        <a:t>0</a:t>
                      </a:r>
                      <a:endParaRPr lang="en-US" altLang="zh-CN" sz="2000" i="0" baseline="-25000" dirty="0" smtClean="0">
                        <a:solidFill>
                          <a:srgbClr val="FF0000"/>
                        </a:solidFill>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smtClean="0">
                          <a:solidFill>
                            <a:srgbClr val="000000"/>
                          </a:solidFill>
                          <a:ea typeface="宋体" panose="02010600030101010101" pitchFamily="2" charset="-122"/>
                        </a:rPr>
                        <a:t>a</a:t>
                      </a:r>
                      <a:r>
                        <a:rPr lang="en-US" altLang="zh-CN" sz="2000" baseline="-25000" dirty="0" smtClean="0">
                          <a:solidFill>
                            <a:srgbClr val="000000"/>
                          </a:solidFill>
                          <a:ea typeface="宋体" panose="02010600030101010101" pitchFamily="2" charset="-122"/>
                        </a:rPr>
                        <a: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9477">
                <a:tc vMerge="1">
                  <a:txBody>
                    <a:bodyPr/>
                    <a:lstStyle/>
                    <a:p>
                      <a:endParaRPr lang="zh-CN" altLang="en-US"/>
                    </a:p>
                  </a:txBody>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21</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22</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2</a:t>
                      </a:r>
                      <a:r>
                        <a:rPr lang="en-US" altLang="zh-CN" sz="2000" i="1" baseline="-25000" dirty="0" smtClean="0">
                          <a:solidFill>
                            <a:srgbClr val="000000"/>
                          </a:solidFill>
                          <a:ea typeface="宋体" panose="02010600030101010101" pitchFamily="2" charset="-122"/>
                        </a:rPr>
                        <a:t>n</a:t>
                      </a:r>
                      <a:endParaRPr lang="zh-CN" altLang="en-US" sz="20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2,</a:t>
                      </a:r>
                      <a:r>
                        <a:rPr lang="en-US" altLang="zh-CN" sz="2000" i="1" baseline="-25000" dirty="0" smtClean="0">
                          <a:solidFill>
                            <a:srgbClr val="000000"/>
                          </a:solidFill>
                          <a:ea typeface="宋体" panose="02010600030101010101" pitchFamily="2" charset="-122"/>
                        </a:rPr>
                        <a:t>n</a:t>
                      </a:r>
                      <a:r>
                        <a:rPr lang="en-US" altLang="zh-CN" sz="2000" baseline="-25000" dirty="0" smtClean="0">
                          <a:solidFill>
                            <a:srgbClr val="000000"/>
                          </a:solidFill>
                          <a:ea typeface="宋体" panose="02010600030101010101" pitchFamily="2" charset="-122"/>
                        </a:rPr>
                        <a:t>+1</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210304">
                <a:tc rowSpan="2">
                  <a:txBody>
                    <a:bodyPr/>
                    <a:lstStyle/>
                    <a:p>
                      <a:pPr algn="ctr"/>
                      <a:r>
                        <a:rPr lang="en-US" altLang="zh-CN" sz="2000" dirty="0" smtClean="0">
                          <a:latin typeface="+mn-lt"/>
                          <a:ea typeface="+mn-ea"/>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fontAlgn="base">
                        <a:spcAft>
                          <a:spcPct val="0"/>
                        </a:spcAft>
                        <a:buClr>
                          <a:schemeClr val="hlink"/>
                        </a:buClr>
                        <a:buSzPct val="70000"/>
                      </a:pPr>
                      <a:endParaRPr lang="en-US" altLang="zh-CN" sz="2000" i="0" baseline="-25000" dirty="0" smtClean="0">
                        <a:solidFill>
                          <a:srgbClr val="FF0000"/>
                        </a:solidFill>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endParaRPr lang="zh-CN" altLang="en-US" sz="2000"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vMerge="1">
                  <a:txBody>
                    <a:bodyPr/>
                    <a:lstStyle/>
                    <a:p>
                      <a:endParaRPr lang="zh-CN" altLang="en-US"/>
                    </a:p>
                  </a:txBody>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tc vMerge="1">
                  <a:txBody>
                    <a:bodyPr/>
                    <a:lstStyle/>
                    <a:p>
                      <a:endParaRPr lang="zh-CN" altLang="en-US"/>
                    </a:p>
                  </a:txBody>
                  <a:tcPr/>
                </a:tc>
              </a:tr>
              <a:tr h="132885">
                <a:tc rowSpan="2">
                  <a:txBody>
                    <a:bodyPr/>
                    <a:lstStyle/>
                    <a:p>
                      <a:pPr algn="ctr"/>
                      <a:r>
                        <a:rPr lang="en-US" altLang="zh-CN" sz="2000" i="1" dirty="0" smtClean="0">
                          <a:latin typeface="+mn-lt"/>
                          <a:ea typeface="+mn-ea"/>
                        </a:rPr>
                        <a:t>A</a:t>
                      </a:r>
                      <a:r>
                        <a:rPr lang="en-US" altLang="zh-CN" sz="2000" i="1" baseline="-25000" dirty="0" smtClean="0">
                          <a:latin typeface="+mn-lt"/>
                          <a:ea typeface="+mn-ea"/>
                        </a:rPr>
                        <a:t>m</a:t>
                      </a:r>
                      <a:endParaRPr lang="zh-CN" altLang="en-US" sz="2000" i="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i="1" dirty="0" smtClean="0">
                          <a:solidFill>
                            <a:srgbClr val="000000"/>
                          </a:solidFill>
                          <a:ea typeface="宋体" panose="02010600030101010101" pitchFamily="2" charset="-122"/>
                        </a:rPr>
                        <a:t>c</a:t>
                      </a:r>
                      <a:r>
                        <a:rPr lang="en-US" altLang="zh-CN" sz="2000" i="1" baseline="-25000" dirty="0" smtClean="0">
                          <a:solidFill>
                            <a:srgbClr val="000000"/>
                          </a:solidFill>
                          <a:ea typeface="宋体" panose="02010600030101010101" pitchFamily="2" charset="-122"/>
                        </a:rPr>
                        <a:t>m</a:t>
                      </a:r>
                      <a:r>
                        <a:rPr lang="en-US" altLang="zh-CN" sz="2000" baseline="-25000" dirty="0" smtClean="0">
                          <a:solidFill>
                            <a:srgbClr val="000000"/>
                          </a:solidFill>
                          <a:ea typeface="宋体" panose="02010600030101010101" pitchFamily="2" charset="-122"/>
                        </a:rPr>
                        <a:t>1</a:t>
                      </a:r>
                      <a:endParaRPr lang="zh-CN" altLang="en-US" sz="2000" dirty="0">
                        <a:solidFill>
                          <a:schemeClr val="tx1"/>
                        </a:solidFill>
                      </a:endParaRPr>
                    </a:p>
                  </a:txBody>
                  <a:tcPr anchor="ctr">
                    <a:lnL w="12700" cmpd="sng">
                      <a:noFill/>
                    </a:lnL>
                    <a:lnB w="12700" cmpd="sng">
                      <a:noFill/>
                    </a:lnB>
                    <a:solidFill>
                      <a:srgbClr val="D2EFFA"/>
                    </a:solidFill>
                  </a:tcPr>
                </a:tc>
                <a:tc>
                  <a:txBody>
                    <a:bodyPr/>
                    <a:lstStyle/>
                    <a:p>
                      <a:pPr algn="ctr"/>
                      <a:endParaRPr lang="zh-CN" altLang="en-US" sz="2000" dirty="0">
                        <a:solidFill>
                          <a:schemeClr val="tx1"/>
                        </a:solidFill>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i="1" dirty="0" smtClean="0">
                          <a:solidFill>
                            <a:srgbClr val="000000"/>
                          </a:solidFill>
                          <a:ea typeface="宋体" panose="02010600030101010101" pitchFamily="2" charset="-122"/>
                        </a:rPr>
                        <a:t>c</a:t>
                      </a:r>
                      <a:r>
                        <a:rPr lang="en-US" altLang="zh-CN" sz="2000" i="1" baseline="-25000" dirty="0" smtClean="0">
                          <a:solidFill>
                            <a:srgbClr val="000000"/>
                          </a:solidFill>
                          <a:ea typeface="宋体" panose="02010600030101010101" pitchFamily="2" charset="-122"/>
                        </a:rPr>
                        <a:t>m</a:t>
                      </a:r>
                      <a:r>
                        <a:rPr lang="en-US" altLang="zh-CN" sz="2000" baseline="-25000" dirty="0" smtClean="0">
                          <a:solidFill>
                            <a:srgbClr val="000000"/>
                          </a:solidFill>
                          <a:ea typeface="宋体" panose="02010600030101010101" pitchFamily="2" charset="-122"/>
                        </a:rPr>
                        <a:t>2</a:t>
                      </a:r>
                      <a:endParaRPr lang="zh-CN" altLang="en-US" sz="2000" dirty="0">
                        <a:solidFill>
                          <a:schemeClr val="tx1"/>
                        </a:solidFill>
                      </a:endParaRPr>
                    </a:p>
                  </a:txBody>
                  <a:tcPr anchor="ctr">
                    <a:lnL w="12700" cmpd="sng">
                      <a:noFill/>
                    </a:lnL>
                    <a:lnB w="12700" cmpd="sng">
                      <a:noFill/>
                    </a:lnB>
                    <a:solidFill>
                      <a:srgbClr val="D2EFFA"/>
                    </a:solidFill>
                  </a:tcPr>
                </a:tc>
                <a:tc>
                  <a:txBody>
                    <a:bodyPr/>
                    <a:lstStyle/>
                    <a:p>
                      <a:pPr algn="ctr"/>
                      <a:endParaRPr lang="zh-CN" altLang="en-US" sz="2000" dirty="0">
                        <a:solidFill>
                          <a:schemeClr val="tx1"/>
                        </a:solidFill>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i="1" dirty="0" err="1" smtClean="0">
                          <a:solidFill>
                            <a:srgbClr val="000000"/>
                          </a:solidFill>
                          <a:ea typeface="宋体" panose="02010600030101010101" pitchFamily="2" charset="-122"/>
                        </a:rPr>
                        <a:t>c</a:t>
                      </a:r>
                      <a:r>
                        <a:rPr lang="en-US" altLang="zh-CN" sz="2000" i="1" baseline="-25000" dirty="0" err="1" smtClean="0">
                          <a:solidFill>
                            <a:srgbClr val="000000"/>
                          </a:solidFill>
                          <a:ea typeface="宋体" panose="02010600030101010101" pitchFamily="2" charset="-122"/>
                        </a:rPr>
                        <a:t>mn</a:t>
                      </a:r>
                      <a:endParaRPr lang="zh-CN" altLang="en-US" sz="2000" i="1"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B w="12700" cmpd="sng">
                      <a:noFill/>
                    </a:lnB>
                    <a:solidFill>
                      <a:srgbClr val="D2EFFA"/>
                    </a:solid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algn="ctr" defTabSz="914400" rtl="0" eaLnBrk="1" fontAlgn="base" latinLnBrk="0" hangingPunct="1">
                        <a:spcAft>
                          <a:spcPct val="0"/>
                        </a:spcAft>
                        <a:buClr>
                          <a:schemeClr val="hlink"/>
                        </a:buClr>
                        <a:buSzPct val="70000"/>
                      </a:pPr>
                      <a:r>
                        <a:rPr lang="en-US" altLang="zh-CN" sz="2000" i="0" kern="1200" baseline="0" dirty="0" smtClean="0">
                          <a:solidFill>
                            <a:srgbClr val="FF0000"/>
                          </a:solidFill>
                          <a:latin typeface="+mn-lt"/>
                          <a:ea typeface="宋体" panose="02010600030101010101" pitchFamily="2" charset="-122"/>
                          <a:cs typeface="+mn-cs"/>
                        </a:rPr>
                        <a:t>0</a:t>
                      </a:r>
                    </a:p>
                  </a:txBody>
                  <a:tcPr anchor="ctr">
                    <a:lnL w="12700" cmpd="sng">
                      <a:noFill/>
                    </a:lnL>
                    <a:lnB w="12700" cmpd="sng">
                      <a:noFill/>
                    </a:lnB>
                    <a:solidFill>
                      <a:srgbClr val="D2EFFA"/>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smtClean="0">
                          <a:solidFill>
                            <a:srgbClr val="000000"/>
                          </a:solidFill>
                          <a:ea typeface="宋体" panose="02010600030101010101" pitchFamily="2" charset="-122"/>
                        </a:rPr>
                        <a:t>a</a:t>
                      </a:r>
                      <a:r>
                        <a:rPr lang="en-US" altLang="zh-CN" sz="2000" i="1" baseline="-25000" dirty="0" smtClean="0">
                          <a:solidFill>
                            <a:srgbClr val="000000"/>
                          </a:solidFill>
                          <a:ea typeface="宋体" panose="02010600030101010101" pitchFamily="2" charset="-122"/>
                        </a:rPr>
                        <a:t>m</a:t>
                      </a: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701">
                <a:tc vMerge="1">
                  <a:txBody>
                    <a:bodyPr/>
                    <a:lstStyle/>
                    <a:p>
                      <a:endParaRPr lang="zh-CN" alt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i="1" dirty="0" smtClean="0">
                          <a:solidFill>
                            <a:srgbClr val="000000"/>
                          </a:solidFill>
                          <a:ea typeface="宋体" panose="02010600030101010101" pitchFamily="2" charset="-122"/>
                        </a:rPr>
                        <a:t>x</a:t>
                      </a:r>
                      <a:r>
                        <a:rPr lang="en-US" altLang="zh-CN" sz="2000" i="1" baseline="-25000" dirty="0" smtClean="0">
                          <a:solidFill>
                            <a:srgbClr val="000000"/>
                          </a:solidFill>
                          <a:ea typeface="宋体" panose="02010600030101010101" pitchFamily="2" charset="-122"/>
                        </a:rPr>
                        <a:t>m</a:t>
                      </a:r>
                      <a:r>
                        <a:rPr lang="en-US" altLang="zh-CN" sz="2000" baseline="-25000" dirty="0" smtClean="0">
                          <a:solidFill>
                            <a:srgbClr val="000000"/>
                          </a:solidFill>
                          <a:ea typeface="宋体" panose="02010600030101010101" pitchFamily="2" charset="-122"/>
                        </a:rPr>
                        <a:t>1</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mpd="sng">
                      <a:noFill/>
                    </a:lnL>
                    <a:lnT w="12700" cmpd="sng">
                      <a:noFill/>
                    </a:lnT>
                  </a:tcPr>
                </a:tc>
                <a:tc>
                  <a:txBody>
                    <a:bodyPr/>
                    <a:lstStyle/>
                    <a:p>
                      <a:pPr algn="ctr"/>
                      <a:r>
                        <a:rPr lang="en-US" altLang="zh-CN" sz="2000" i="1" dirty="0" smtClean="0">
                          <a:solidFill>
                            <a:srgbClr val="000000"/>
                          </a:solidFill>
                          <a:ea typeface="宋体" panose="02010600030101010101" pitchFamily="2" charset="-122"/>
                        </a:rPr>
                        <a:t>x</a:t>
                      </a:r>
                      <a:r>
                        <a:rPr lang="en-US" altLang="zh-CN" sz="2000" i="1" baseline="-25000" dirty="0" smtClean="0">
                          <a:solidFill>
                            <a:srgbClr val="000000"/>
                          </a:solidFill>
                          <a:ea typeface="宋体" panose="02010600030101010101" pitchFamily="2" charset="-122"/>
                        </a:rPr>
                        <a:t>m</a:t>
                      </a:r>
                      <a:r>
                        <a:rPr lang="en-US" altLang="zh-CN" sz="2000" baseline="-25000" dirty="0" smtClean="0">
                          <a:solidFill>
                            <a:srgbClr val="000000"/>
                          </a:solidFill>
                          <a:ea typeface="宋体" panose="02010600030101010101" pitchFamily="2" charset="-122"/>
                        </a:rPr>
                        <a:t>2</a:t>
                      </a:r>
                      <a:endParaRPr lang="zh-CN" altLang="en-US" sz="2000" dirty="0">
                        <a:solidFill>
                          <a:schemeClr val="tx1"/>
                        </a:solidFill>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mpd="sng">
                      <a:noFill/>
                    </a:lnL>
                    <a:lnT w="12700" cmpd="sng">
                      <a:noFill/>
                    </a:lnT>
                  </a:tcPr>
                </a:tc>
                <a:tc>
                  <a:txBody>
                    <a:bodyPr/>
                    <a:lstStyle/>
                    <a:p>
                      <a:pPr algn="ctr"/>
                      <a:endParaRPr lang="zh-CN" altLang="en-US" sz="2000" dirty="0">
                        <a:solidFill>
                          <a:schemeClr val="tx1"/>
                        </a:solidFill>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i="1" dirty="0" err="1" smtClean="0">
                          <a:solidFill>
                            <a:srgbClr val="000000"/>
                          </a:solidFill>
                          <a:ea typeface="宋体" panose="02010600030101010101" pitchFamily="2" charset="-122"/>
                        </a:rPr>
                        <a:t>x</a:t>
                      </a:r>
                      <a:r>
                        <a:rPr lang="en-US" altLang="zh-CN" sz="2000" i="1" baseline="-25000" dirty="0" err="1" smtClean="0">
                          <a:solidFill>
                            <a:srgbClr val="000000"/>
                          </a:solidFill>
                          <a:ea typeface="宋体" panose="02010600030101010101" pitchFamily="2" charset="-122"/>
                        </a:rPr>
                        <a:t>mn</a:t>
                      </a:r>
                      <a:endParaRPr lang="zh-CN" altLang="en-US" sz="20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tcPr>
                </a:tc>
                <a:tc>
                  <a:txBody>
                    <a:bodyPr/>
                    <a:lstStyle/>
                    <a:p>
                      <a:pPr algn="ctr"/>
                      <a:r>
                        <a:rPr lang="en-US" altLang="zh-CN" sz="2000" i="1" dirty="0" smtClean="0">
                          <a:solidFill>
                            <a:srgbClr val="000000"/>
                          </a:solidFill>
                          <a:ea typeface="宋体" panose="02010600030101010101" pitchFamily="2" charset="-122"/>
                        </a:rPr>
                        <a:t>x</a:t>
                      </a:r>
                      <a:r>
                        <a:rPr lang="en-US" altLang="zh-CN" sz="2000" i="1" baseline="-25000" dirty="0" smtClean="0">
                          <a:solidFill>
                            <a:srgbClr val="000000"/>
                          </a:solidFill>
                          <a:ea typeface="宋体" panose="02010600030101010101" pitchFamily="2" charset="-122"/>
                        </a:rPr>
                        <a:t>m,n</a:t>
                      </a:r>
                      <a:r>
                        <a:rPr lang="en-US" altLang="zh-CN" sz="2000" baseline="-25000" dirty="0" smtClean="0">
                          <a:solidFill>
                            <a:srgbClr val="000000"/>
                          </a:solidFill>
                          <a:ea typeface="宋体" panose="02010600030101010101" pitchFamily="2" charset="-122"/>
                        </a:rPr>
                        <a:t>+1</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mpd="sng">
                      <a:noFill/>
                    </a:lnL>
                    <a:lnT w="12700" cmpd="sng">
                      <a:noFill/>
                    </a:lnT>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101">
                <a:tc>
                  <a:txBody>
                    <a:bodyPr/>
                    <a:lstStyle/>
                    <a:p>
                      <a:pPr algn="ctr"/>
                      <a:r>
                        <a:rPr lang="zh-CN" altLang="en-US" sz="2000" dirty="0" smtClean="0"/>
                        <a:t>销量</a:t>
                      </a:r>
                      <a:endParaRPr lang="zh-CN" altLang="en-US" sz="2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l"/>
                      <a:r>
                        <a:rPr lang="en-US" altLang="zh-CN" sz="2000" i="1" dirty="0" smtClean="0">
                          <a:solidFill>
                            <a:srgbClr val="000000"/>
                          </a:solidFill>
                          <a:ea typeface="宋体" panose="02010600030101010101" pitchFamily="2" charset="-122"/>
                        </a:rPr>
                        <a:t>b</a:t>
                      </a:r>
                      <a:r>
                        <a:rPr lang="en-US" altLang="zh-CN" sz="2000" baseline="-25000" dirty="0" smtClean="0">
                          <a:solidFill>
                            <a:srgbClr val="000000"/>
                          </a:solidFill>
                          <a:ea typeface="宋体" panose="02010600030101010101" pitchFamily="2" charset="-122"/>
                        </a:rPr>
                        <a:t>1</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l"/>
                      <a:r>
                        <a:rPr lang="en-US" altLang="zh-CN" sz="2000" i="1" dirty="0" smtClean="0">
                          <a:solidFill>
                            <a:srgbClr val="000000"/>
                          </a:solidFill>
                          <a:ea typeface="宋体" panose="02010600030101010101" pitchFamily="2" charset="-122"/>
                        </a:rPr>
                        <a:t>b</a:t>
                      </a:r>
                      <a:r>
                        <a:rPr lang="en-US" altLang="zh-CN" sz="2000" baseline="-25000" dirty="0" smtClean="0">
                          <a:solidFill>
                            <a:srgbClr val="000000"/>
                          </a:solidFill>
                          <a:ea typeface="宋体" panose="02010600030101010101" pitchFamily="2" charset="-122"/>
                        </a:rPr>
                        <a:t>2</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l"/>
                      <a:r>
                        <a:rPr lang="en-US" altLang="zh-CN" sz="2000" i="1" dirty="0" err="1" smtClean="0">
                          <a:solidFill>
                            <a:srgbClr val="000000"/>
                          </a:solidFill>
                          <a:ea typeface="宋体" panose="02010600030101010101" pitchFamily="2" charset="-122"/>
                        </a:rPr>
                        <a:t>b</a:t>
                      </a:r>
                      <a:r>
                        <a:rPr lang="en-US" altLang="zh-CN" sz="2000" i="1" baseline="-25000" dirty="0" err="1" smtClean="0">
                          <a:solidFill>
                            <a:srgbClr val="000000"/>
                          </a:solidFill>
                          <a:ea typeface="宋体" panose="02010600030101010101" pitchFamily="2" charset="-122"/>
                        </a:rPr>
                        <a:t>n</a:t>
                      </a:r>
                      <a:endParaRPr lang="zh-CN" altLang="en-US" sz="20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1" dirty="0" smtClean="0">
                          <a:solidFill>
                            <a:srgbClr val="000000"/>
                          </a:solidFill>
                          <a:ea typeface="宋体" panose="02010600030101010101" pitchFamily="2" charset="-122"/>
                        </a:rPr>
                        <a:t>b</a:t>
                      </a:r>
                      <a:r>
                        <a:rPr lang="en-US" altLang="zh-CN" sz="2000" i="1" baseline="-25000" dirty="0" smtClean="0">
                          <a:solidFill>
                            <a:srgbClr val="000000"/>
                          </a:solidFill>
                          <a:ea typeface="宋体" panose="02010600030101010101" pitchFamily="2" charset="-122"/>
                        </a:rPr>
                        <a:t>n</a:t>
                      </a:r>
                      <a:r>
                        <a:rPr lang="en-US" altLang="zh-CN" sz="2000" baseline="-25000" dirty="0" smtClean="0">
                          <a:solidFill>
                            <a:srgbClr val="000000"/>
                          </a:solidFill>
                          <a:ea typeface="宋体" panose="02010600030101010101" pitchFamily="2" charset="-122"/>
                        </a:rPr>
                        <a:t>+1</a:t>
                      </a:r>
                      <a:endParaRPr lang="zh-CN" altLang="en-US" sz="20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494101">
                <a:tc gridSpan="1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solidFill>
                            <a:schemeClr val="accent2"/>
                          </a:solidFill>
                        </a:rPr>
                        <a:t>注：用最小元素法求初始调运方案时，最后一列的零运价最后考虑</a:t>
                      </a:r>
                    </a:p>
                  </a:txBody>
                  <a:tcPr anchor="ctr">
                    <a:lnL w="12700" cmpd="sng">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8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5" name="组合 4"/>
          <p:cNvGrpSpPr/>
          <p:nvPr/>
        </p:nvGrpSpPr>
        <p:grpSpPr>
          <a:xfrm>
            <a:off x="250716" y="778422"/>
            <a:ext cx="1156958" cy="618636"/>
            <a:chOff x="456985" y="3133137"/>
            <a:chExt cx="1258716" cy="618636"/>
          </a:xfrm>
        </p:grpSpPr>
        <p:cxnSp>
          <p:nvCxnSpPr>
            <p:cNvPr id="6" name="直接连接符 5"/>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8" name="文本框 7"/>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12" name="矩形 11"/>
          <p:cNvSpPr/>
          <p:nvPr/>
        </p:nvSpPr>
        <p:spPr>
          <a:xfrm>
            <a:off x="5137101" y="794755"/>
            <a:ext cx="1296144" cy="424600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3" name="Object 10"/>
          <p:cNvGraphicFramePr>
            <a:graphicFrameLocks noChangeAspect="1"/>
          </p:cNvGraphicFramePr>
          <p:nvPr>
            <p:extLst>
              <p:ext uri="{D42A27DB-BD31-4B8C-83A1-F6EECF244321}">
                <p14:modId xmlns:p14="http://schemas.microsoft.com/office/powerpoint/2010/main" val="466759605"/>
              </p:ext>
            </p:extLst>
          </p:nvPr>
        </p:nvGraphicFramePr>
        <p:xfrm>
          <a:off x="4496518" y="-15932"/>
          <a:ext cx="3286073" cy="798237"/>
        </p:xfrm>
        <a:graphic>
          <a:graphicData uri="http://schemas.openxmlformats.org/presentationml/2006/ole">
            <mc:AlternateContent xmlns:mc="http://schemas.openxmlformats.org/markup-compatibility/2006">
              <mc:Choice xmlns:v="urn:schemas-microsoft-com:vml" Requires="v">
                <p:oleObj spid="_x0000_s78901" r:id="rId4" imgW="2247693" imgH="546215" progId="Equations">
                  <p:embed/>
                </p:oleObj>
              </mc:Choice>
              <mc:Fallback>
                <p:oleObj r:id="rId4" imgW="2247693" imgH="546215" progId="Equations">
                  <p:embed/>
                  <p:pic>
                    <p:nvPicPr>
                      <p:cNvPr id="0"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6518" y="-15932"/>
                        <a:ext cx="3286073" cy="798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54947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销大于产</a:t>
            </a:r>
            <a:endParaRPr lang="zh-CN" altLang="en-US" dirty="0"/>
          </a:p>
        </p:txBody>
      </p:sp>
      <p:graphicFrame>
        <p:nvGraphicFramePr>
          <p:cNvPr id="6" name="Object 3"/>
          <p:cNvGraphicFramePr>
            <a:graphicFrameLocks noChangeAspect="1"/>
          </p:cNvGraphicFramePr>
          <p:nvPr>
            <p:extLst>
              <p:ext uri="{D42A27DB-BD31-4B8C-83A1-F6EECF244321}">
                <p14:modId xmlns:p14="http://schemas.microsoft.com/office/powerpoint/2010/main" val="2944930586"/>
              </p:ext>
            </p:extLst>
          </p:nvPr>
        </p:nvGraphicFramePr>
        <p:xfrm>
          <a:off x="2184772" y="199"/>
          <a:ext cx="1872208" cy="810123"/>
        </p:xfrm>
        <a:graphic>
          <a:graphicData uri="http://schemas.openxmlformats.org/presentationml/2006/ole">
            <mc:AlternateContent xmlns:mc="http://schemas.openxmlformats.org/markup-compatibility/2006">
              <mc:Choice xmlns:v="urn:schemas-microsoft-com:vml" Requires="v">
                <p:oleObj spid="_x0000_s23743" r:id="rId4" imgW="812923" imgH="444515" progId="Equations">
                  <p:embed/>
                </p:oleObj>
              </mc:Choice>
              <mc:Fallback>
                <p:oleObj r:id="rId4" imgW="812923" imgH="444515" progId="Equations">
                  <p:embed/>
                  <p:pic>
                    <p:nvPicPr>
                      <p:cNvPr id="0" name="Picture 1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4772" y="199"/>
                        <a:ext cx="1872208" cy="8101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4171896" y="72207"/>
            <a:ext cx="3370567" cy="677108"/>
          </a:xfrm>
          <a:prstGeom prst="rect">
            <a:avLst/>
          </a:prstGeom>
        </p:spPr>
        <p:txBody>
          <a:bodyPr wrap="square">
            <a:spAutoFit/>
          </a:bodyPr>
          <a:lstStyle/>
          <a:p>
            <a:pPr algn="ctr"/>
            <a:r>
              <a:rPr lang="zh-CN" altLang="en-US" dirty="0" smtClean="0"/>
              <a:t>假想一个产地 </a:t>
            </a:r>
            <a:r>
              <a:rPr lang="en-US" altLang="zh-CN" i="1" dirty="0" smtClean="0">
                <a:solidFill>
                  <a:srgbClr val="FF0000"/>
                </a:solidFill>
              </a:rPr>
              <a:t>A</a:t>
            </a:r>
            <a:r>
              <a:rPr lang="en-US" altLang="zh-CN" i="1" baseline="-25000" dirty="0" smtClean="0">
                <a:solidFill>
                  <a:srgbClr val="FF0000"/>
                </a:solidFill>
              </a:rPr>
              <a:t>m </a:t>
            </a:r>
            <a:r>
              <a:rPr lang="en-US" altLang="zh-CN" baseline="-25000" dirty="0">
                <a:solidFill>
                  <a:srgbClr val="FF0000"/>
                </a:solidFill>
              </a:rPr>
              <a:t>+</a:t>
            </a:r>
            <a:r>
              <a:rPr lang="en-US" altLang="zh-CN" baseline="-25000" dirty="0" smtClean="0">
                <a:solidFill>
                  <a:srgbClr val="FF0000"/>
                </a:solidFill>
              </a:rPr>
              <a:t>1</a:t>
            </a:r>
          </a:p>
          <a:p>
            <a:pPr algn="ctr"/>
            <a:r>
              <a:rPr lang="zh-CN" altLang="en-US" dirty="0"/>
              <a:t>假想产地到各销</a:t>
            </a:r>
            <a:r>
              <a:rPr lang="zh-CN" altLang="en-US" dirty="0" smtClean="0"/>
              <a:t>地运价</a:t>
            </a:r>
            <a:r>
              <a:rPr lang="en-US" altLang="zh-CN" sz="2000" i="1" dirty="0" smtClean="0"/>
              <a:t>c</a:t>
            </a:r>
            <a:r>
              <a:rPr lang="en-US" altLang="zh-CN" sz="2000" i="1" baseline="-25000" dirty="0" smtClean="0"/>
              <a:t>m</a:t>
            </a:r>
            <a:r>
              <a:rPr lang="en-US" altLang="zh-CN" sz="2000" baseline="-25000" dirty="0" smtClean="0"/>
              <a:t>+1,</a:t>
            </a:r>
            <a:r>
              <a:rPr lang="en-US" altLang="zh-CN" sz="2000" i="1" baseline="-25000" dirty="0" smtClean="0"/>
              <a:t>j</a:t>
            </a:r>
            <a:r>
              <a:rPr lang="en-US" altLang="zh-CN" sz="2000" dirty="0" smtClean="0"/>
              <a:t>=0</a:t>
            </a:r>
            <a:endParaRPr lang="en-US" altLang="zh-CN" sz="2000" baseline="-25000" dirty="0"/>
          </a:p>
        </p:txBody>
      </p:sp>
      <p:graphicFrame>
        <p:nvGraphicFramePr>
          <p:cNvPr id="8" name="表格 7"/>
          <p:cNvGraphicFramePr>
            <a:graphicFrameLocks noGrp="1"/>
          </p:cNvGraphicFramePr>
          <p:nvPr>
            <p:extLst>
              <p:ext uri="{D42A27DB-BD31-4B8C-83A1-F6EECF244321}">
                <p14:modId xmlns:p14="http://schemas.microsoft.com/office/powerpoint/2010/main" val="2657170282"/>
              </p:ext>
            </p:extLst>
          </p:nvPr>
        </p:nvGraphicFramePr>
        <p:xfrm>
          <a:off x="173414" y="872061"/>
          <a:ext cx="7272808" cy="4660766"/>
        </p:xfrm>
        <a:graphic>
          <a:graphicData uri="http://schemas.openxmlformats.org/drawingml/2006/table">
            <a:tbl>
              <a:tblPr firstRow="1" bandRow="1">
                <a:tableStyleId>{5940675A-B579-460E-94D1-54222C63F5DA}</a:tableStyleId>
              </a:tblPr>
              <a:tblGrid>
                <a:gridCol w="1152128"/>
                <a:gridCol w="765085"/>
                <a:gridCol w="765085"/>
                <a:gridCol w="765085"/>
                <a:gridCol w="765085"/>
                <a:gridCol w="765085"/>
                <a:gridCol w="765085"/>
                <a:gridCol w="765085"/>
                <a:gridCol w="765085"/>
              </a:tblGrid>
              <a:tr h="600505">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i="1" dirty="0" smtClean="0">
                          <a:latin typeface="+mn-lt"/>
                          <a:ea typeface="+mn-ea"/>
                        </a:rPr>
                        <a:t>B</a:t>
                      </a:r>
                      <a:r>
                        <a:rPr lang="en-US" altLang="zh-CN" sz="2000" baseline="-25000" dirty="0" smtClean="0">
                          <a:latin typeface="+mn-lt"/>
                          <a:ea typeface="+mn-ea"/>
                        </a:rPr>
                        <a:t>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r>
                        <a:rPr lang="en-US" altLang="zh-CN" sz="2000" i="1" dirty="0" smtClean="0">
                          <a:latin typeface="+mn-lt"/>
                          <a:ea typeface="+mn-ea"/>
                        </a:rPr>
                        <a:t>B</a:t>
                      </a:r>
                      <a:r>
                        <a:rPr lang="en-US" altLang="zh-CN" sz="2000" baseline="-25000" dirty="0" smtClean="0">
                          <a:latin typeface="+mn-lt"/>
                          <a:ea typeface="+mn-ea"/>
                        </a:rPr>
                        <a:t>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r>
                        <a:rPr lang="en-US" altLang="zh-CN" sz="2000" dirty="0" smtClean="0"/>
                        <a:t>…</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i="1" dirty="0" err="1" smtClean="0">
                          <a:latin typeface="+mn-lt"/>
                          <a:ea typeface="+mn-ea"/>
                        </a:rPr>
                        <a:t>B</a:t>
                      </a:r>
                      <a:r>
                        <a:rPr lang="en-US" altLang="zh-CN" sz="2000" i="1" baseline="-25000" dirty="0" err="1" smtClean="0">
                          <a:latin typeface="+mn-lt"/>
                          <a:ea typeface="+mn-ea"/>
                        </a:rPr>
                        <a:t>n</a:t>
                      </a:r>
                      <a:endParaRPr lang="zh-CN" altLang="en-US" sz="20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r>
                        <a:rPr lang="zh-CN" altLang="en-US" sz="2000" dirty="0" smtClean="0"/>
                        <a:t>产量</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085">
                <a:tc rowSpan="2">
                  <a:txBody>
                    <a:bodyPr/>
                    <a:lstStyle/>
                    <a:p>
                      <a:pPr algn="ctr"/>
                      <a:r>
                        <a:rPr lang="en-US" altLang="zh-CN" sz="2000" i="1" dirty="0" smtClean="0">
                          <a:latin typeface="+mn-lt"/>
                          <a:ea typeface="+mn-ea"/>
                        </a:rPr>
                        <a:t>A</a:t>
                      </a:r>
                      <a:r>
                        <a:rPr lang="en-US" altLang="zh-CN" sz="2000" baseline="-25000" dirty="0" smtClean="0">
                          <a:latin typeface="+mn-lt"/>
                          <a:ea typeface="+mn-ea"/>
                        </a:rPr>
                        <a:t>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11</a:t>
                      </a: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12</a:t>
                      </a: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1</a:t>
                      </a:r>
                      <a:r>
                        <a:rPr lang="en-US" altLang="zh-CN" sz="2000" i="1" baseline="-25000" dirty="0" smtClean="0">
                          <a:solidFill>
                            <a:srgbClr val="000000"/>
                          </a:solidFill>
                          <a:ea typeface="宋体" panose="02010600030101010101" pitchFamily="2" charset="-122"/>
                        </a:rPr>
                        <a:t>n</a:t>
                      </a:r>
                      <a:endParaRPr lang="zh-CN" altLang="en-US" sz="2000" i="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0000"/>
                          </a:solidFill>
                          <a:ea typeface="宋体" panose="02010600030101010101" pitchFamily="2" charset="-122"/>
                        </a:rPr>
                        <a:t> </a:t>
                      </a:r>
                      <a:r>
                        <a:rPr lang="en-US" altLang="zh-CN" sz="2000" i="1" dirty="0" smtClean="0">
                          <a:solidFill>
                            <a:srgbClr val="000000"/>
                          </a:solidFill>
                          <a:ea typeface="宋体" panose="02010600030101010101" pitchFamily="2" charset="-122"/>
                        </a:rPr>
                        <a:t>a</a:t>
                      </a:r>
                      <a:r>
                        <a:rPr lang="en-US" altLang="zh-CN" sz="2000" baseline="-25000" dirty="0" smtClean="0">
                          <a:solidFill>
                            <a:srgbClr val="000000"/>
                          </a:solidFill>
                          <a:ea typeface="宋体" panose="02010600030101010101" pitchFamily="2" charset="-122"/>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1877">
                <a:tc vMerge="1">
                  <a:txBody>
                    <a:bodyPr/>
                    <a:lstStyle/>
                    <a:p>
                      <a:endParaRPr lang="zh-CN" altLang="en-US"/>
                    </a:p>
                  </a:txBody>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11</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12</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1n</a:t>
                      </a:r>
                      <a:endParaRPr lang="zh-CN" altLang="en-US" sz="2000" dirty="0">
                        <a:solidFill>
                          <a:schemeClr val="tx1"/>
                        </a:solidFill>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277685">
                <a:tc rowSpan="2">
                  <a:txBody>
                    <a:bodyPr/>
                    <a:lstStyle/>
                    <a:p>
                      <a:pPr algn="ctr"/>
                      <a:r>
                        <a:rPr lang="en-US" altLang="zh-CN" sz="2000" i="1" dirty="0" smtClean="0">
                          <a:latin typeface="+mn-lt"/>
                          <a:ea typeface="+mn-ea"/>
                        </a:rPr>
                        <a:t>A</a:t>
                      </a:r>
                      <a:r>
                        <a:rPr lang="en-US" altLang="zh-CN" sz="2000" baseline="-25000" dirty="0" smtClean="0">
                          <a:latin typeface="+mn-lt"/>
                          <a:ea typeface="+mn-ea"/>
                        </a:rPr>
                        <a:t>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21</a:t>
                      </a: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22</a:t>
                      </a: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baseline="-25000" dirty="0" smtClean="0">
                          <a:solidFill>
                            <a:srgbClr val="000000"/>
                          </a:solidFill>
                          <a:ea typeface="宋体" panose="02010600030101010101" pitchFamily="2" charset="-122"/>
                        </a:rPr>
                        <a:t>2</a:t>
                      </a:r>
                      <a:r>
                        <a:rPr lang="en-US" altLang="zh-CN" sz="2000" i="1" baseline="-25000" dirty="0" smtClean="0">
                          <a:solidFill>
                            <a:srgbClr val="000000"/>
                          </a:solidFill>
                          <a:ea typeface="宋体" panose="02010600030101010101" pitchFamily="2" charset="-122"/>
                        </a:rPr>
                        <a:t>n</a:t>
                      </a:r>
                      <a:endParaRPr lang="zh-CN" altLang="en-US" sz="2000" i="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smtClean="0">
                          <a:solidFill>
                            <a:srgbClr val="000000"/>
                          </a:solidFill>
                          <a:ea typeface="宋体" panose="02010600030101010101" pitchFamily="2" charset="-122"/>
                        </a:rPr>
                        <a:t>a</a:t>
                      </a:r>
                      <a:r>
                        <a:rPr lang="en-US" altLang="zh-CN" sz="2000" baseline="-25000" dirty="0" smtClean="0">
                          <a:solidFill>
                            <a:srgbClr val="000000"/>
                          </a:solidFill>
                          <a:ea typeface="宋体" panose="02010600030101010101" pitchFamily="2" charset="-122"/>
                        </a:rPr>
                        <a: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9477">
                <a:tc vMerge="1">
                  <a:txBody>
                    <a:bodyPr/>
                    <a:lstStyle/>
                    <a:p>
                      <a:endParaRPr lang="zh-CN" altLang="en-US"/>
                    </a:p>
                  </a:txBody>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21</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22</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x</a:t>
                      </a:r>
                      <a:r>
                        <a:rPr lang="en-US" altLang="zh-CN" sz="2000" baseline="-25000" dirty="0" smtClean="0">
                          <a:solidFill>
                            <a:srgbClr val="000000"/>
                          </a:solidFill>
                          <a:ea typeface="宋体" panose="02010600030101010101" pitchFamily="2" charset="-122"/>
                        </a:rPr>
                        <a:t>2</a:t>
                      </a:r>
                      <a:r>
                        <a:rPr lang="en-US" altLang="zh-CN" sz="2000" i="1" baseline="-25000" dirty="0" smtClean="0">
                          <a:solidFill>
                            <a:srgbClr val="000000"/>
                          </a:solidFill>
                          <a:ea typeface="宋体" panose="02010600030101010101" pitchFamily="2" charset="-122"/>
                        </a:rPr>
                        <a:t>n</a:t>
                      </a:r>
                      <a:endParaRPr lang="zh-CN" altLang="en-US" sz="2000" i="1" dirty="0">
                        <a:solidFill>
                          <a:schemeClr val="tx1"/>
                        </a:solidFill>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r>
              <a:tr h="2103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n-lt"/>
                          <a:ea typeface="+mn-ea"/>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304">
                <a:tc rowSpan="2">
                  <a:txBody>
                    <a:bodyPr/>
                    <a:lstStyle/>
                    <a:p>
                      <a:pPr algn="ctr"/>
                      <a:r>
                        <a:rPr lang="en-US" altLang="zh-CN" sz="2000" i="1" dirty="0" smtClean="0">
                          <a:latin typeface="+mn-lt"/>
                          <a:ea typeface="+mn-ea"/>
                        </a:rPr>
                        <a:t>A</a:t>
                      </a:r>
                      <a:r>
                        <a:rPr lang="en-US" altLang="zh-CN" sz="2000" i="1" baseline="-25000" dirty="0" smtClean="0">
                          <a:latin typeface="+mn-lt"/>
                          <a:ea typeface="+mn-ea"/>
                        </a:rPr>
                        <a:t>m</a:t>
                      </a:r>
                      <a:endParaRPr lang="zh-CN" altLang="en-US" sz="20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i="1" baseline="-25000" dirty="0" smtClean="0">
                          <a:solidFill>
                            <a:srgbClr val="000000"/>
                          </a:solidFill>
                          <a:ea typeface="宋体" panose="02010600030101010101" pitchFamily="2" charset="-122"/>
                        </a:rPr>
                        <a:t>m</a:t>
                      </a:r>
                      <a:r>
                        <a:rPr lang="en-US" altLang="zh-CN" sz="2000" baseline="-25000" dirty="0" smtClean="0">
                          <a:solidFill>
                            <a:srgbClr val="000000"/>
                          </a:solidFill>
                          <a:ea typeface="宋体" panose="02010600030101010101" pitchFamily="2" charset="-122"/>
                        </a:rPr>
                        <a:t>1</a:t>
                      </a: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2EFFA"/>
                    </a:solid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c</a:t>
                      </a:r>
                      <a:r>
                        <a:rPr lang="en-US" altLang="zh-CN" sz="2000" i="1" baseline="-25000" dirty="0" smtClean="0">
                          <a:solidFill>
                            <a:srgbClr val="000000"/>
                          </a:solidFill>
                          <a:ea typeface="宋体" panose="02010600030101010101" pitchFamily="2" charset="-122"/>
                        </a:rPr>
                        <a:t>m</a:t>
                      </a:r>
                      <a:r>
                        <a:rPr lang="en-US" altLang="zh-CN" sz="2000" baseline="-25000" dirty="0" smtClean="0">
                          <a:solidFill>
                            <a:srgbClr val="000000"/>
                          </a:solidFill>
                          <a:ea typeface="宋体" panose="02010600030101010101" pitchFamily="2" charset="-122"/>
                        </a:rPr>
                        <a:t>2</a:t>
                      </a: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2EFFA"/>
                    </a:solidFill>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err="1" smtClean="0">
                          <a:solidFill>
                            <a:srgbClr val="000000"/>
                          </a:solidFill>
                          <a:ea typeface="宋体" panose="02010600030101010101" pitchFamily="2" charset="-122"/>
                        </a:rPr>
                        <a:t>c</a:t>
                      </a:r>
                      <a:r>
                        <a:rPr lang="en-US" altLang="zh-CN" sz="2000" i="1" baseline="-25000" dirty="0" err="1" smtClean="0">
                          <a:solidFill>
                            <a:srgbClr val="000000"/>
                          </a:solidFill>
                          <a:ea typeface="宋体" panose="02010600030101010101" pitchFamily="2" charset="-122"/>
                        </a:rPr>
                        <a:t>mn</a:t>
                      </a:r>
                      <a:endParaRPr lang="zh-CN" altLang="en-US" sz="2000" i="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2EFFA"/>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smtClean="0">
                          <a:solidFill>
                            <a:srgbClr val="000000"/>
                          </a:solidFill>
                          <a:ea typeface="宋体" panose="02010600030101010101" pitchFamily="2" charset="-122"/>
                        </a:rPr>
                        <a:t>a</a:t>
                      </a:r>
                      <a:r>
                        <a:rPr lang="en-US" altLang="zh-CN" sz="2000" i="1" baseline="-25000" dirty="0" smtClean="0">
                          <a:solidFill>
                            <a:srgbClr val="000000"/>
                          </a:solidFill>
                          <a:ea typeface="宋体" panose="02010600030101010101" pitchFamily="2" charset="-122"/>
                        </a:rPr>
                        <a:t>m</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vMerge="1">
                  <a:txBody>
                    <a:bodyPr/>
                    <a:lstStyle/>
                    <a:p>
                      <a:endParaRPr lang="zh-CN" altLang="en-US"/>
                    </a:p>
                  </a:txBody>
                  <a:tcPr/>
                </a:tc>
                <a:tc>
                  <a:txBody>
                    <a:bodyPr/>
                    <a:lstStyle/>
                    <a:p>
                      <a:pPr algn="ctr"/>
                      <a:r>
                        <a:rPr lang="en-US" altLang="zh-CN" sz="2000" i="1" dirty="0" smtClean="0">
                          <a:solidFill>
                            <a:srgbClr val="000000"/>
                          </a:solidFill>
                          <a:ea typeface="宋体" panose="02010600030101010101" pitchFamily="2" charset="-122"/>
                        </a:rPr>
                        <a:t>x</a:t>
                      </a:r>
                      <a:r>
                        <a:rPr lang="en-US" altLang="zh-CN" sz="2000" i="1" baseline="-25000" dirty="0" smtClean="0">
                          <a:solidFill>
                            <a:srgbClr val="000000"/>
                          </a:solidFill>
                          <a:ea typeface="宋体" panose="02010600030101010101" pitchFamily="2" charset="-122"/>
                        </a:rPr>
                        <a:t>m</a:t>
                      </a:r>
                      <a:r>
                        <a:rPr lang="en-US" altLang="zh-CN" sz="2000" baseline="-25000" dirty="0" smtClean="0">
                          <a:solidFill>
                            <a:srgbClr val="000000"/>
                          </a:solidFill>
                          <a:ea typeface="宋体" panose="02010600030101010101" pitchFamily="2" charset="-122"/>
                        </a:rPr>
                        <a:t>1</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tc>
                  <a:txBody>
                    <a:bodyPr/>
                    <a:lstStyle/>
                    <a:p>
                      <a:pPr algn="ctr"/>
                      <a:r>
                        <a:rPr lang="en-US" altLang="zh-CN" sz="2000" i="1" dirty="0" smtClean="0">
                          <a:solidFill>
                            <a:srgbClr val="000000"/>
                          </a:solidFill>
                          <a:ea typeface="宋体" panose="02010600030101010101" pitchFamily="2" charset="-122"/>
                        </a:rPr>
                        <a:t>x</a:t>
                      </a:r>
                      <a:r>
                        <a:rPr lang="en-US" altLang="zh-CN" sz="2000" i="1" baseline="-25000" dirty="0" smtClean="0">
                          <a:solidFill>
                            <a:srgbClr val="000000"/>
                          </a:solidFill>
                          <a:ea typeface="宋体" panose="02010600030101010101" pitchFamily="2" charset="-122"/>
                        </a:rPr>
                        <a:t>m</a:t>
                      </a:r>
                      <a:r>
                        <a:rPr lang="en-US" altLang="zh-CN" sz="2000" baseline="-25000" dirty="0" smtClean="0">
                          <a:solidFill>
                            <a:srgbClr val="000000"/>
                          </a:solidFill>
                          <a:ea typeface="宋体" panose="02010600030101010101" pitchFamily="2" charset="-122"/>
                        </a:rPr>
                        <a:t>2</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err="1" smtClean="0">
                          <a:solidFill>
                            <a:srgbClr val="000000"/>
                          </a:solidFill>
                          <a:ea typeface="宋体" panose="02010600030101010101" pitchFamily="2" charset="-122"/>
                        </a:rPr>
                        <a:t>x</a:t>
                      </a:r>
                      <a:r>
                        <a:rPr lang="en-US" altLang="zh-CN" sz="2000" i="1" baseline="-25000" dirty="0" err="1" smtClean="0">
                          <a:solidFill>
                            <a:srgbClr val="000000"/>
                          </a:solidFill>
                          <a:ea typeface="宋体" panose="02010600030101010101" pitchFamily="2" charset="-122"/>
                        </a:rPr>
                        <a:t>mn</a:t>
                      </a:r>
                      <a:endParaRPr lang="zh-CN" altLang="en-US" sz="2000" i="1" dirty="0">
                        <a:solidFill>
                          <a:schemeClr val="tx1"/>
                        </a:solidFill>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tc vMerge="1">
                  <a:txBody>
                    <a:bodyPr/>
                    <a:lstStyle/>
                    <a:p>
                      <a:endParaRPr lang="zh-CN" altLang="en-US"/>
                    </a:p>
                  </a:txBody>
                  <a:tcPr/>
                </a:tc>
              </a:tr>
              <a:tr h="132885">
                <a:tc rowSpan="2">
                  <a:txBody>
                    <a:bodyPr/>
                    <a:lstStyle/>
                    <a:p>
                      <a:pPr algn="ctr"/>
                      <a:r>
                        <a:rPr lang="en-US" altLang="zh-CN" sz="2000" i="1" dirty="0" smtClean="0">
                          <a:latin typeface="+mn-lt"/>
                          <a:ea typeface="+mn-ea"/>
                        </a:rPr>
                        <a:t>A</a:t>
                      </a:r>
                      <a:r>
                        <a:rPr lang="en-US" altLang="zh-CN" sz="2000" i="1" baseline="-25000" dirty="0" smtClean="0">
                          <a:latin typeface="+mn-lt"/>
                          <a:ea typeface="+mn-ea"/>
                        </a:rPr>
                        <a:t>m</a:t>
                      </a:r>
                      <a:r>
                        <a:rPr lang="en-US" altLang="zh-CN" sz="2000" i="0" baseline="-25000" dirty="0" smtClean="0">
                          <a:latin typeface="+mn-lt"/>
                          <a:ea typeface="+mn-ea"/>
                        </a:rPr>
                        <a:t>+1</a:t>
                      </a:r>
                      <a:endParaRPr lang="zh-CN" altLang="en-US" sz="2000" i="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i="0" dirty="0" smtClean="0">
                          <a:solidFill>
                            <a:srgbClr val="FF0000"/>
                          </a:solidFill>
                          <a:ea typeface="宋体" panose="02010600030101010101" pitchFamily="2" charset="-122"/>
                        </a:rPr>
                        <a:t>0</a:t>
                      </a:r>
                      <a:endParaRPr lang="zh-CN" altLang="en-US" sz="2000" i="0" dirty="0">
                        <a:solidFill>
                          <a:srgbClr val="FF0000"/>
                        </a:solidFill>
                      </a:endParaRPr>
                    </a:p>
                  </a:txBody>
                  <a:tcPr anchor="ctr">
                    <a:lnL w="12700" cmpd="sng">
                      <a:noFill/>
                    </a:lnL>
                    <a:lnB w="12700" cmpd="sng">
                      <a:noFill/>
                    </a:lnB>
                    <a:solidFill>
                      <a:srgbClr val="D2EFFA"/>
                    </a:solidFill>
                  </a:tcPr>
                </a:tc>
                <a:tc>
                  <a:txBody>
                    <a:bodyPr/>
                    <a:lstStyle/>
                    <a:p>
                      <a:pPr algn="ctr"/>
                      <a:endParaRPr lang="zh-CN" altLang="en-US" sz="2000" dirty="0">
                        <a:solidFill>
                          <a:schemeClr val="tx1"/>
                        </a:solidFill>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i="0" dirty="0" smtClean="0">
                          <a:solidFill>
                            <a:srgbClr val="FF0000"/>
                          </a:solidFill>
                          <a:ea typeface="宋体" panose="02010600030101010101" pitchFamily="2" charset="-122"/>
                        </a:rPr>
                        <a:t>0</a:t>
                      </a:r>
                      <a:endParaRPr lang="zh-CN" altLang="en-US" sz="2000" dirty="0">
                        <a:solidFill>
                          <a:schemeClr val="tx1"/>
                        </a:solidFill>
                      </a:endParaRPr>
                    </a:p>
                  </a:txBody>
                  <a:tcPr anchor="ctr">
                    <a:lnL w="12700" cmpd="sng">
                      <a:noFill/>
                    </a:lnL>
                    <a:lnB w="12700" cmpd="sng">
                      <a:noFill/>
                    </a:lnB>
                    <a:solidFill>
                      <a:srgbClr val="D2EFFA"/>
                    </a:solidFill>
                  </a:tcPr>
                </a:tc>
                <a:tc>
                  <a:txBody>
                    <a:bodyPr/>
                    <a:lstStyle/>
                    <a:p>
                      <a:pPr algn="ctr"/>
                      <a:endParaRPr lang="zh-CN" altLang="en-US" sz="2000" dirty="0">
                        <a:solidFill>
                          <a:schemeClr val="tx1"/>
                        </a:solidFill>
                      </a:endParaRPr>
                    </a:p>
                  </a:txBody>
                  <a:tcPr anchor="ctr">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i="0" dirty="0" smtClean="0">
                          <a:solidFill>
                            <a:srgbClr val="FF0000"/>
                          </a:solidFill>
                          <a:ea typeface="宋体" panose="02010600030101010101" pitchFamily="2" charset="-122"/>
                        </a:rPr>
                        <a:t>0</a:t>
                      </a:r>
                      <a:endParaRPr lang="zh-CN" altLang="en-US" sz="2000" i="1"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B w="12700" cmpd="sng">
                      <a:noFill/>
                    </a:lnB>
                    <a:solidFill>
                      <a:srgbClr val="D2EFFA"/>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smtClean="0">
                          <a:solidFill>
                            <a:srgbClr val="000000"/>
                          </a:solidFill>
                          <a:ea typeface="宋体" panose="02010600030101010101" pitchFamily="2" charset="-122"/>
                        </a:rPr>
                        <a:t>a</a:t>
                      </a:r>
                      <a:r>
                        <a:rPr lang="en-US" altLang="zh-CN" sz="2000" i="1" baseline="-25000" dirty="0" smtClean="0">
                          <a:solidFill>
                            <a:srgbClr val="000000"/>
                          </a:solidFill>
                          <a:ea typeface="宋体" panose="02010600030101010101" pitchFamily="2" charset="-122"/>
                        </a:rPr>
                        <a:t>m</a:t>
                      </a:r>
                      <a:r>
                        <a:rPr lang="en-US" altLang="zh-CN" sz="2000" i="0" baseline="-25000" dirty="0" smtClean="0">
                          <a:latin typeface="+mn-lt"/>
                          <a:ea typeface="+mn-ea"/>
                        </a:rPr>
                        <a:t>+1</a:t>
                      </a:r>
                      <a:endParaRPr lang="en-US" altLang="zh-CN" sz="2000" i="1" baseline="-25000" dirty="0" smtClean="0">
                        <a:solidFill>
                          <a:srgbClr val="000000"/>
                        </a:solidFill>
                        <a:ea typeface="宋体" panose="02010600030101010101" pitchFamily="2" charset="-122"/>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701">
                <a:tc vMerge="1">
                  <a:txBody>
                    <a:bodyPr/>
                    <a:lstStyle/>
                    <a:p>
                      <a:endParaRPr lang="zh-CN" alt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i="1" dirty="0" smtClean="0">
                          <a:solidFill>
                            <a:srgbClr val="000000"/>
                          </a:solidFill>
                          <a:ea typeface="宋体" panose="02010600030101010101" pitchFamily="2" charset="-122"/>
                        </a:rPr>
                        <a:t>x</a:t>
                      </a:r>
                      <a:r>
                        <a:rPr lang="en-US" altLang="zh-CN" sz="2000" i="1" baseline="-25000" dirty="0" smtClean="0">
                          <a:solidFill>
                            <a:srgbClr val="000000"/>
                          </a:solidFill>
                          <a:ea typeface="宋体" panose="02010600030101010101" pitchFamily="2" charset="-122"/>
                        </a:rPr>
                        <a:t>m</a:t>
                      </a:r>
                      <a:r>
                        <a:rPr lang="en-US" altLang="zh-CN" sz="2000" i="0" baseline="-25000" dirty="0" smtClean="0">
                          <a:latin typeface="+mn-lt"/>
                          <a:ea typeface="+mn-ea"/>
                        </a:rPr>
                        <a:t>+1,</a:t>
                      </a:r>
                      <a:r>
                        <a:rPr lang="en-US" altLang="zh-CN" sz="2000" baseline="-25000" dirty="0" smtClean="0">
                          <a:solidFill>
                            <a:srgbClr val="000000"/>
                          </a:solidFill>
                          <a:ea typeface="宋体" panose="02010600030101010101" pitchFamily="2" charset="-122"/>
                        </a:rPr>
                        <a:t>1</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mpd="sng">
                      <a:noFill/>
                    </a:lnL>
                    <a:lnT w="12700" cmpd="sng">
                      <a:noFill/>
                    </a:lnT>
                  </a:tcPr>
                </a:tc>
                <a:tc>
                  <a:txBody>
                    <a:bodyPr/>
                    <a:lstStyle/>
                    <a:p>
                      <a:pPr algn="ctr"/>
                      <a:r>
                        <a:rPr lang="en-US" altLang="zh-CN" sz="2000" i="1" dirty="0" smtClean="0">
                          <a:solidFill>
                            <a:srgbClr val="000000"/>
                          </a:solidFill>
                          <a:ea typeface="宋体" panose="02010600030101010101" pitchFamily="2" charset="-122"/>
                        </a:rPr>
                        <a:t>x</a:t>
                      </a:r>
                      <a:r>
                        <a:rPr lang="en-US" altLang="zh-CN" sz="2000" i="1" baseline="-25000" dirty="0" smtClean="0">
                          <a:solidFill>
                            <a:srgbClr val="000000"/>
                          </a:solidFill>
                          <a:ea typeface="宋体" panose="02010600030101010101" pitchFamily="2" charset="-122"/>
                        </a:rPr>
                        <a:t>m</a:t>
                      </a:r>
                      <a:r>
                        <a:rPr lang="en-US" altLang="zh-CN" sz="2000" i="0" baseline="-25000" dirty="0" smtClean="0">
                          <a:latin typeface="+mn-lt"/>
                          <a:ea typeface="+mn-ea"/>
                        </a:rPr>
                        <a:t>+1,</a:t>
                      </a:r>
                      <a:r>
                        <a:rPr lang="en-US" altLang="zh-CN" sz="2000" baseline="-25000" dirty="0" smtClean="0">
                          <a:solidFill>
                            <a:srgbClr val="000000"/>
                          </a:solidFill>
                          <a:ea typeface="宋体" panose="02010600030101010101" pitchFamily="2" charset="-122"/>
                        </a:rPr>
                        <a:t>2</a:t>
                      </a:r>
                      <a:endParaRPr lang="zh-CN" altLang="en-US" sz="2000" dirty="0">
                        <a:solidFill>
                          <a:schemeClr val="tx1"/>
                        </a:solidFill>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mpd="sng">
                      <a:noFill/>
                    </a:lnL>
                    <a:lnT w="12700" cmpd="sng">
                      <a:noFill/>
                    </a:lnT>
                  </a:tcPr>
                </a:tc>
                <a:tc>
                  <a:txBody>
                    <a:bodyPr/>
                    <a:lstStyle/>
                    <a:p>
                      <a:pPr algn="ctr"/>
                      <a:endParaRPr lang="zh-CN" altLang="en-US" sz="2000" dirty="0">
                        <a:solidFill>
                          <a:schemeClr val="tx1"/>
                        </a:solidFill>
                      </a:endParaRPr>
                    </a:p>
                  </a:txBody>
                  <a:tcPr anchor="ctr">
                    <a:lnR w="1270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i="1" dirty="0" smtClean="0">
                          <a:solidFill>
                            <a:srgbClr val="000000"/>
                          </a:solidFill>
                          <a:ea typeface="宋体" panose="02010600030101010101" pitchFamily="2" charset="-122"/>
                        </a:rPr>
                        <a:t>x</a:t>
                      </a:r>
                      <a:r>
                        <a:rPr lang="en-US" altLang="zh-CN" sz="2000" i="1" baseline="-25000" dirty="0" smtClean="0">
                          <a:solidFill>
                            <a:srgbClr val="000000"/>
                          </a:solidFill>
                          <a:ea typeface="宋体" panose="02010600030101010101" pitchFamily="2" charset="-122"/>
                        </a:rPr>
                        <a:t>m</a:t>
                      </a:r>
                      <a:r>
                        <a:rPr lang="en-US" altLang="zh-CN" sz="2000" i="0" baseline="-25000" dirty="0" smtClean="0">
                          <a:latin typeface="+mn-lt"/>
                          <a:ea typeface="+mn-ea"/>
                        </a:rPr>
                        <a:t>+1,</a:t>
                      </a:r>
                      <a:r>
                        <a:rPr lang="en-US" altLang="zh-CN" sz="2000" i="1" baseline="-25000" dirty="0" smtClean="0">
                          <a:solidFill>
                            <a:srgbClr val="000000"/>
                          </a:solidFill>
                          <a:ea typeface="宋体" panose="02010600030101010101" pitchFamily="2" charset="-122"/>
                        </a:rPr>
                        <a:t>n</a:t>
                      </a:r>
                      <a:endParaRPr lang="zh-CN" altLang="en-US" sz="2000" i="1" dirty="0">
                        <a:solidFill>
                          <a:schemeClr val="tx1"/>
                        </a:solidFill>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101">
                <a:tc>
                  <a:txBody>
                    <a:bodyPr/>
                    <a:lstStyle/>
                    <a:p>
                      <a:pPr algn="ctr"/>
                      <a:r>
                        <a:rPr lang="zh-CN" altLang="en-US" sz="2000" dirty="0" smtClean="0"/>
                        <a:t>销量</a:t>
                      </a:r>
                      <a:endParaRPr lang="zh-CN" altLang="en-US" sz="2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l"/>
                      <a:r>
                        <a:rPr lang="en-US" altLang="zh-CN" sz="2000" i="1" dirty="0" smtClean="0">
                          <a:solidFill>
                            <a:srgbClr val="000000"/>
                          </a:solidFill>
                          <a:ea typeface="宋体" panose="02010600030101010101" pitchFamily="2" charset="-122"/>
                        </a:rPr>
                        <a:t>b</a:t>
                      </a:r>
                      <a:r>
                        <a:rPr lang="en-US" altLang="zh-CN" sz="2000" baseline="-25000" dirty="0" smtClean="0">
                          <a:solidFill>
                            <a:srgbClr val="000000"/>
                          </a:solidFill>
                          <a:ea typeface="宋体" panose="02010600030101010101" pitchFamily="2" charset="-122"/>
                        </a:rPr>
                        <a:t>1</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l"/>
                      <a:r>
                        <a:rPr lang="en-US" altLang="zh-CN" sz="2000" i="1" dirty="0" smtClean="0">
                          <a:solidFill>
                            <a:srgbClr val="000000"/>
                          </a:solidFill>
                          <a:ea typeface="宋体" panose="02010600030101010101" pitchFamily="2" charset="-122"/>
                        </a:rPr>
                        <a:t>b</a:t>
                      </a:r>
                      <a:r>
                        <a:rPr lang="en-US" altLang="zh-CN" sz="2000" baseline="-25000" dirty="0" smtClean="0">
                          <a:solidFill>
                            <a:srgbClr val="000000"/>
                          </a:solidFill>
                          <a:ea typeface="宋体" panose="02010600030101010101" pitchFamily="2" charset="-122"/>
                        </a:rPr>
                        <a:t>2</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l"/>
                      <a:r>
                        <a:rPr lang="en-US" altLang="zh-CN" sz="2000" i="1" dirty="0" err="1" smtClean="0">
                          <a:solidFill>
                            <a:srgbClr val="000000"/>
                          </a:solidFill>
                          <a:ea typeface="宋体" panose="02010600030101010101" pitchFamily="2" charset="-122"/>
                        </a:rPr>
                        <a:t>b</a:t>
                      </a:r>
                      <a:r>
                        <a:rPr lang="en-US" altLang="zh-CN" sz="2000" i="1" baseline="-25000" dirty="0" err="1" smtClean="0">
                          <a:solidFill>
                            <a:srgbClr val="000000"/>
                          </a:solidFill>
                          <a:ea typeface="宋体" panose="02010600030101010101" pitchFamily="2" charset="-122"/>
                        </a:rPr>
                        <a:t>n</a:t>
                      </a:r>
                      <a:endParaRPr lang="zh-CN" altLang="en-US" sz="2000" i="1" dirty="0">
                        <a:solidFill>
                          <a:schemeClr val="tx1"/>
                        </a:solidFill>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pSp>
        <p:nvGrpSpPr>
          <p:cNvPr id="9" name="组合 8"/>
          <p:cNvGrpSpPr/>
          <p:nvPr/>
        </p:nvGrpSpPr>
        <p:grpSpPr>
          <a:xfrm>
            <a:off x="183574" y="864295"/>
            <a:ext cx="1156958" cy="618636"/>
            <a:chOff x="456985" y="3133137"/>
            <a:chExt cx="1258716" cy="618636"/>
          </a:xfrm>
        </p:grpSpPr>
        <p:cxnSp>
          <p:nvCxnSpPr>
            <p:cNvPr id="10" name="直接连接符 9"/>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2" name="文本框 11"/>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sp>
        <p:nvSpPr>
          <p:cNvPr id="13" name="矩形 12"/>
          <p:cNvSpPr/>
          <p:nvPr/>
        </p:nvSpPr>
        <p:spPr>
          <a:xfrm>
            <a:off x="168548" y="4250102"/>
            <a:ext cx="7277673" cy="79065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65764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三、产销不平衡的运输问题</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56</a:t>
            </a:fld>
            <a:endParaRPr lang="zh-CN" altLang="en-US"/>
          </a:p>
        </p:txBody>
      </p:sp>
      <p:sp>
        <p:nvSpPr>
          <p:cNvPr id="5" name="Rectangle 4"/>
          <p:cNvSpPr>
            <a:spLocks noChangeArrowheads="1"/>
          </p:cNvSpPr>
          <p:nvPr/>
        </p:nvSpPr>
        <p:spPr bwMode="auto">
          <a:xfrm>
            <a:off x="240556" y="905269"/>
            <a:ext cx="7286996"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b="1" dirty="0" smtClean="0">
                <a:latin typeface="+mn-lt"/>
                <a:ea typeface="+mn-ea"/>
              </a:rPr>
              <a:t>*例</a:t>
            </a:r>
            <a:r>
              <a:rPr lang="en-US" altLang="zh-CN" b="1" dirty="0" smtClean="0">
                <a:latin typeface="+mn-lt"/>
                <a:ea typeface="+mn-ea"/>
              </a:rPr>
              <a:t> </a:t>
            </a:r>
            <a:r>
              <a:rPr lang="zh-CN" altLang="en-US" dirty="0" smtClean="0">
                <a:latin typeface="+mn-lt"/>
                <a:ea typeface="+mn-ea"/>
              </a:rPr>
              <a:t>已知某运输问题的产销需求及单位运价。</a:t>
            </a:r>
            <a:r>
              <a:rPr lang="zh-CN" altLang="en-US" dirty="0">
                <a:solidFill>
                  <a:srgbClr val="C00000"/>
                </a:solidFill>
                <a:latin typeface="+mn-lt"/>
                <a:ea typeface="+mn-ea"/>
              </a:rPr>
              <a:t>如何</a:t>
            </a:r>
            <a:r>
              <a:rPr lang="zh-CN" altLang="en-US" dirty="0" smtClean="0">
                <a:solidFill>
                  <a:srgbClr val="C00000"/>
                </a:solidFill>
                <a:latin typeface="+mn-lt"/>
                <a:ea typeface="+mn-ea"/>
              </a:rPr>
              <a:t>调运使总运费最小？</a:t>
            </a:r>
            <a:endParaRPr lang="zh-CN" altLang="en-US" dirty="0">
              <a:solidFill>
                <a:srgbClr val="C00000"/>
              </a:solidFill>
              <a:latin typeface="+mn-lt"/>
              <a:ea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1149269399"/>
              </p:ext>
            </p:extLst>
          </p:nvPr>
        </p:nvGraphicFramePr>
        <p:xfrm>
          <a:off x="367992" y="1584375"/>
          <a:ext cx="2784784" cy="2060516"/>
        </p:xfrm>
        <a:graphic>
          <a:graphicData uri="http://schemas.openxmlformats.org/drawingml/2006/table">
            <a:tbl>
              <a:tblPr firstRow="1" bandRow="1">
                <a:tableStyleId>{5940675A-B579-460E-94D1-54222C63F5DA}</a:tableStyleId>
              </a:tblPr>
              <a:tblGrid>
                <a:gridCol w="1095136"/>
                <a:gridCol w="563216"/>
                <a:gridCol w="563216"/>
                <a:gridCol w="563216"/>
              </a:tblGrid>
              <a:tr h="329777">
                <a:tc gridSpan="4">
                  <a:txBody>
                    <a:bodyPr/>
                    <a:lstStyle/>
                    <a:p>
                      <a:pPr algn="ctr"/>
                      <a:r>
                        <a:rPr lang="zh-CN" altLang="en-US" sz="1800" dirty="0" smtClean="0"/>
                        <a:t>表</a:t>
                      </a:r>
                      <a:r>
                        <a:rPr lang="en-US" altLang="zh-CN" sz="1800" dirty="0" smtClean="0"/>
                        <a:t>2−1 </a:t>
                      </a:r>
                      <a:r>
                        <a:rPr lang="zh-CN" altLang="en-US" sz="1800" dirty="0" smtClean="0"/>
                        <a:t>单位运价表</a:t>
                      </a: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r>
              <a:tr h="597476">
                <a:tc>
                  <a:txBody>
                    <a:bodyPr/>
                    <a:lstStyle/>
                    <a:p>
                      <a:pPr algn="ct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1</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2</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latin typeface="+mn-lt"/>
                          <a:ea typeface="+mn-ea"/>
                        </a:rPr>
                        <a:t>B</a:t>
                      </a:r>
                      <a:r>
                        <a:rPr lang="en-US" altLang="zh-CN" sz="1800" baseline="-25000" dirty="0" smtClean="0">
                          <a:latin typeface="+mn-lt"/>
                          <a:ea typeface="+mn-ea"/>
                        </a:rPr>
                        <a:t>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1</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5</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9</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c>
                  <a:txBody>
                    <a:bodyPr/>
                    <a:lstStyle/>
                    <a:p>
                      <a:pPr algn="ctr"/>
                      <a:r>
                        <a:rPr lang="en-US" altLang="zh-CN" sz="1800" dirty="0" smtClean="0"/>
                        <a:t>3</a:t>
                      </a:r>
                      <a:endParaRPr lang="zh-CN" altLang="en-US" sz="1800" dirty="0"/>
                    </a:p>
                  </a:txBody>
                  <a:tcPr anchor="ctr">
                    <a:lnT w="12700" cap="flat" cmpd="sng" algn="ctr">
                      <a:solidFill>
                        <a:schemeClr val="tx1"/>
                      </a:solidFill>
                      <a:prstDash val="solid"/>
                      <a:round/>
                      <a:headEnd type="none" w="med" len="med"/>
                      <a:tailEnd type="none" w="med" len="med"/>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2</a:t>
                      </a:r>
                      <a:endParaRPr lang="zh-CN" altLang="en-US" sz="1800" dirty="0"/>
                    </a:p>
                  </a:txBody>
                  <a:tcPr anchor="ctr">
                    <a:lnT w="12700" cmpd="sng">
                      <a:noFill/>
                    </a:lnT>
                    <a:lnB w="12700" cmpd="sng">
                      <a:noFill/>
                    </a:lnB>
                  </a:tcPr>
                </a:tc>
                <a:tc>
                  <a:txBody>
                    <a:bodyPr/>
                    <a:lstStyle/>
                    <a:p>
                      <a:pPr algn="ctr"/>
                      <a:r>
                        <a:rPr lang="en-US" altLang="zh-CN" sz="1800" dirty="0" smtClean="0"/>
                        <a:t>1</a:t>
                      </a:r>
                      <a:endParaRPr lang="zh-CN" altLang="en-US" sz="1800" dirty="0"/>
                    </a:p>
                  </a:txBody>
                  <a:tcPr anchor="ctr">
                    <a:lnT w="12700" cmpd="sng">
                      <a:noFill/>
                    </a:lnT>
                    <a:lnB w="12700" cmpd="sng">
                      <a:noFill/>
                    </a:lnB>
                  </a:tcPr>
                </a:tc>
                <a:tc>
                  <a:txBody>
                    <a:bodyPr/>
                    <a:lstStyle/>
                    <a:p>
                      <a:pPr algn="ctr"/>
                      <a:r>
                        <a:rPr lang="en-US" altLang="zh-CN" sz="1800" dirty="0" smtClean="0"/>
                        <a:t>3</a:t>
                      </a:r>
                      <a:endParaRPr lang="zh-CN" altLang="en-US" sz="1800" dirty="0"/>
                    </a:p>
                  </a:txBody>
                  <a:tcPr anchor="ctr">
                    <a:lnT w="12700" cmpd="sng">
                      <a:noFill/>
                    </a:lnT>
                    <a:lnB w="12700" cmpd="sng">
                      <a:noFill/>
                    </a:lnB>
                  </a:tcPr>
                </a:tc>
                <a:tc>
                  <a:txBody>
                    <a:bodyPr/>
                    <a:lstStyle/>
                    <a:p>
                      <a:pPr algn="ctr"/>
                      <a:r>
                        <a:rPr lang="en-US" altLang="zh-CN" sz="1800" dirty="0" smtClean="0"/>
                        <a:t>4</a:t>
                      </a:r>
                      <a:endParaRPr lang="zh-CN" altLang="en-US" sz="1800" dirty="0"/>
                    </a:p>
                  </a:txBody>
                  <a:tcPr anchor="ctr">
                    <a:lnT w="12700" cmpd="sng">
                      <a:noFill/>
                    </a:lnT>
                    <a:lnB w="12700" cmpd="sng">
                      <a:noFill/>
                    </a:lnB>
                  </a:tcPr>
                </a:tc>
              </a:tr>
              <a:tr h="360000">
                <a:tc>
                  <a:txBody>
                    <a:bodyPr/>
                    <a:lstStyle/>
                    <a:p>
                      <a:pPr algn="ctr"/>
                      <a:r>
                        <a:rPr lang="en-US" altLang="zh-CN" sz="1800" dirty="0" smtClean="0">
                          <a:latin typeface="+mn-lt"/>
                          <a:ea typeface="+mn-ea"/>
                        </a:rPr>
                        <a:t>A</a:t>
                      </a:r>
                      <a:r>
                        <a:rPr lang="en-US" altLang="zh-CN" sz="1800" baseline="-25000" dirty="0" smtClean="0">
                          <a:latin typeface="+mn-lt"/>
                          <a:ea typeface="+mn-ea"/>
                        </a:rPr>
                        <a:t>3</a:t>
                      </a:r>
                      <a:endParaRPr lang="zh-CN" altLang="en-US" sz="1800" dirty="0"/>
                    </a:p>
                  </a:txBody>
                  <a:tcPr anchor="ctr">
                    <a:lnT w="12700" cmpd="sng">
                      <a:noFill/>
                    </a:lnT>
                  </a:tcPr>
                </a:tc>
                <a:tc>
                  <a:txBody>
                    <a:bodyPr/>
                    <a:lstStyle/>
                    <a:p>
                      <a:pPr algn="ctr"/>
                      <a:r>
                        <a:rPr lang="en-US" altLang="zh-CN" sz="1800" dirty="0" smtClean="0"/>
                        <a:t>8</a:t>
                      </a:r>
                      <a:endParaRPr lang="zh-CN" altLang="en-US" sz="1800" dirty="0"/>
                    </a:p>
                  </a:txBody>
                  <a:tcPr anchor="ctr">
                    <a:lnT w="12700" cmpd="sng">
                      <a:noFill/>
                    </a:lnT>
                  </a:tcPr>
                </a:tc>
                <a:tc>
                  <a:txBody>
                    <a:bodyPr/>
                    <a:lstStyle/>
                    <a:p>
                      <a:pPr algn="ctr"/>
                      <a:r>
                        <a:rPr lang="en-US" altLang="zh-CN" sz="1800" dirty="0" smtClean="0"/>
                        <a:t>2</a:t>
                      </a:r>
                      <a:endParaRPr lang="zh-CN" altLang="en-US" sz="1800" dirty="0"/>
                    </a:p>
                  </a:txBody>
                  <a:tcPr anchor="ctr">
                    <a:lnT w="12700" cmpd="sng">
                      <a:noFill/>
                    </a:lnT>
                  </a:tcPr>
                </a:tc>
                <a:tc>
                  <a:txBody>
                    <a:bodyPr/>
                    <a:lstStyle/>
                    <a:p>
                      <a:pPr algn="ctr"/>
                      <a:r>
                        <a:rPr lang="en-US" altLang="zh-CN" sz="1800" dirty="0" smtClean="0"/>
                        <a:t>6</a:t>
                      </a:r>
                      <a:endParaRPr lang="zh-CN" altLang="en-US" sz="1800" dirty="0"/>
                    </a:p>
                  </a:txBody>
                  <a:tcPr anchor="ctr">
                    <a:lnT w="12700" cmpd="sng">
                      <a:noFill/>
                    </a:lnT>
                  </a:tcPr>
                </a:tc>
              </a:tr>
            </a:tbl>
          </a:graphicData>
        </a:graphic>
      </p:graphicFrame>
      <p:grpSp>
        <p:nvGrpSpPr>
          <p:cNvPr id="7" name="组合 6"/>
          <p:cNvGrpSpPr/>
          <p:nvPr/>
        </p:nvGrpSpPr>
        <p:grpSpPr>
          <a:xfrm>
            <a:off x="372180" y="1937763"/>
            <a:ext cx="1156958" cy="618636"/>
            <a:chOff x="456985" y="3133137"/>
            <a:chExt cx="1258716" cy="618636"/>
          </a:xfrm>
        </p:grpSpPr>
        <p:cxnSp>
          <p:nvCxnSpPr>
            <p:cNvPr id="8" name="直接连接符 7"/>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0" name="文本框 9"/>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graphicFrame>
        <p:nvGraphicFramePr>
          <p:cNvPr id="11" name="表格 10"/>
          <p:cNvGraphicFramePr>
            <a:graphicFrameLocks noGrp="1"/>
          </p:cNvGraphicFramePr>
          <p:nvPr>
            <p:extLst>
              <p:ext uri="{D42A27DB-BD31-4B8C-83A1-F6EECF244321}">
                <p14:modId xmlns:p14="http://schemas.microsoft.com/office/powerpoint/2010/main" val="1869036062"/>
              </p:ext>
            </p:extLst>
          </p:nvPr>
        </p:nvGraphicFramePr>
        <p:xfrm>
          <a:off x="3862337" y="1584375"/>
          <a:ext cx="3507011" cy="2592289"/>
        </p:xfrm>
        <a:graphic>
          <a:graphicData uri="http://schemas.openxmlformats.org/drawingml/2006/table">
            <a:tbl>
              <a:tblPr firstRow="1" bandRow="1">
                <a:tableStyleId>{5940675A-B579-460E-94D1-54222C63F5DA}</a:tableStyleId>
              </a:tblPr>
              <a:tblGrid>
                <a:gridCol w="1074419"/>
                <a:gridCol w="552562"/>
                <a:gridCol w="552562"/>
                <a:gridCol w="552562"/>
                <a:gridCol w="774906"/>
              </a:tblGrid>
              <a:tr h="384043">
                <a:tc gridSpan="5">
                  <a:txBody>
                    <a:bodyPr/>
                    <a:lstStyle/>
                    <a:p>
                      <a:pPr algn="ctr"/>
                      <a:r>
                        <a:rPr lang="zh-CN" altLang="en-US" sz="1800" dirty="0" smtClean="0">
                          <a:solidFill>
                            <a:schemeClr val="tx1"/>
                          </a:solidFill>
                        </a:rPr>
                        <a:t>表</a:t>
                      </a:r>
                      <a:r>
                        <a:rPr lang="en-US" altLang="zh-CN" sz="1800" dirty="0" smtClean="0">
                          <a:solidFill>
                            <a:schemeClr val="tx1"/>
                          </a:solidFill>
                        </a:rPr>
                        <a:t>2−2 </a:t>
                      </a:r>
                      <a:r>
                        <a:rPr lang="zh-CN" altLang="en-US" sz="1800" dirty="0" smtClean="0">
                          <a:solidFill>
                            <a:schemeClr val="tx1"/>
                          </a:solidFill>
                        </a:rPr>
                        <a:t>产销平衡表</a:t>
                      </a:r>
                      <a:endParaRPr lang="zh-CN" altLang="en-US" sz="18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2000" dirty="0"/>
                    </a:p>
                  </a:txBody>
                  <a:tcPr anchor="ctr"/>
                </a:tc>
                <a:tc hMerge="1">
                  <a:txBody>
                    <a:bodyPr/>
                    <a:lstStyle/>
                    <a:p>
                      <a:pPr algn="ctr"/>
                      <a:endParaRPr lang="zh-CN" altLang="en-US" sz="1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2074">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latin typeface="+mn-lt"/>
                          <a:ea typeface="+mn-ea"/>
                        </a:rPr>
                        <a:t>B</a:t>
                      </a:r>
                      <a:r>
                        <a:rPr lang="en-US" altLang="zh-CN" sz="1800" baseline="-25000" dirty="0" smtClean="0">
                          <a:solidFill>
                            <a:schemeClr val="tx1"/>
                          </a:solidFill>
                          <a:latin typeface="+mn-lt"/>
                          <a:ea typeface="+mn-ea"/>
                        </a:rPr>
                        <a:t>1</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latin typeface="+mn-lt"/>
                          <a:ea typeface="+mn-ea"/>
                        </a:rPr>
                        <a:t>B</a:t>
                      </a:r>
                      <a:r>
                        <a:rPr lang="en-US" altLang="zh-CN" sz="1800" baseline="-25000" dirty="0" smtClean="0">
                          <a:solidFill>
                            <a:schemeClr val="tx1"/>
                          </a:solidFill>
                          <a:latin typeface="+mn-lt"/>
                          <a:ea typeface="+mn-ea"/>
                        </a:rPr>
                        <a:t>2</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latin typeface="+mn-lt"/>
                          <a:ea typeface="+mn-ea"/>
                        </a:rPr>
                        <a:t>B</a:t>
                      </a:r>
                      <a:r>
                        <a:rPr lang="en-US" altLang="zh-CN" sz="1800" baseline="-25000" dirty="0" smtClean="0">
                          <a:solidFill>
                            <a:schemeClr val="tx1"/>
                          </a:solidFill>
                          <a:latin typeface="+mn-lt"/>
                          <a:ea typeface="+mn-ea"/>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zh-CN" altLang="en-US" sz="1800" dirty="0" smtClean="0">
                          <a:solidFill>
                            <a:schemeClr val="tx1"/>
                          </a:solidFill>
                        </a:rPr>
                        <a:t>产</a:t>
                      </a:r>
                      <a:endParaRPr lang="en-US" altLang="zh-CN" sz="1800" dirty="0" smtClean="0">
                        <a:solidFill>
                          <a:schemeClr val="tx1"/>
                        </a:solidFill>
                      </a:endParaRPr>
                    </a:p>
                    <a:p>
                      <a:pPr algn="r"/>
                      <a:r>
                        <a:rPr lang="zh-CN" altLang="en-US" sz="1800" dirty="0" smtClean="0">
                          <a:solidFill>
                            <a:schemeClr val="tx1"/>
                          </a:solidFill>
                        </a:rPr>
                        <a:t>量</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043">
                <a:tc>
                  <a:txBody>
                    <a:bodyPr/>
                    <a:lstStyle/>
                    <a:p>
                      <a:pPr algn="ctr"/>
                      <a:r>
                        <a:rPr lang="en-US" altLang="zh-CN" sz="1800" dirty="0" smtClean="0">
                          <a:solidFill>
                            <a:schemeClr val="tx1"/>
                          </a:solidFill>
                          <a:latin typeface="+mn-lt"/>
                          <a:ea typeface="+mn-ea"/>
                        </a:rPr>
                        <a:t>A</a:t>
                      </a:r>
                      <a:r>
                        <a:rPr lang="en-US" altLang="zh-CN" sz="1800" baseline="-25000" dirty="0" smtClean="0">
                          <a:solidFill>
                            <a:schemeClr val="tx1"/>
                          </a:solidFill>
                          <a:latin typeface="+mn-lt"/>
                          <a:ea typeface="+mn-ea"/>
                        </a:rPr>
                        <a:t>1</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sz="1800" dirty="0" smtClean="0">
                          <a:solidFill>
                            <a:schemeClr val="tx1"/>
                          </a:solidFill>
                        </a:rPr>
                        <a:t>15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84043">
                <a:tc>
                  <a:txBody>
                    <a:bodyPr/>
                    <a:lstStyle/>
                    <a:p>
                      <a:pPr algn="ctr"/>
                      <a:r>
                        <a:rPr lang="en-US" altLang="zh-CN" sz="1800" dirty="0" smtClean="0">
                          <a:solidFill>
                            <a:schemeClr val="tx1"/>
                          </a:solidFill>
                          <a:latin typeface="+mn-lt"/>
                          <a:ea typeface="+mn-ea"/>
                        </a:rPr>
                        <a:t>A</a:t>
                      </a:r>
                      <a:r>
                        <a:rPr lang="en-US" altLang="zh-CN" sz="1800" baseline="-25000" dirty="0" smtClean="0">
                          <a:solidFill>
                            <a:schemeClr val="tx1"/>
                          </a:solidFill>
                          <a:latin typeface="+mn-lt"/>
                          <a:ea typeface="+mn-ea"/>
                        </a:rPr>
                        <a:t>2</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sz="1800" dirty="0" smtClean="0">
                          <a:solidFill>
                            <a:schemeClr val="tx1"/>
                          </a:solidFill>
                        </a:rPr>
                        <a:t>18</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84043">
                <a:tc>
                  <a:txBody>
                    <a:bodyPr/>
                    <a:lstStyle/>
                    <a:p>
                      <a:pPr algn="ctr"/>
                      <a:r>
                        <a:rPr lang="en-US" altLang="zh-CN" sz="1800" dirty="0" smtClean="0">
                          <a:solidFill>
                            <a:schemeClr val="tx1"/>
                          </a:solidFill>
                          <a:latin typeface="+mn-lt"/>
                          <a:ea typeface="+mn-ea"/>
                        </a:rPr>
                        <a:t>A</a:t>
                      </a:r>
                      <a:r>
                        <a:rPr lang="en-US" altLang="zh-CN" sz="1800" baseline="-25000" dirty="0" smtClean="0">
                          <a:solidFill>
                            <a:schemeClr val="tx1"/>
                          </a:solidFill>
                          <a:latin typeface="+mn-lt"/>
                          <a:ea typeface="+mn-ea"/>
                        </a:rPr>
                        <a:t>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sz="1800" dirty="0" smtClean="0">
                          <a:solidFill>
                            <a:schemeClr val="tx1"/>
                          </a:solidFill>
                        </a:rPr>
                        <a:t>17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043">
                <a:tc>
                  <a:txBody>
                    <a:bodyPr/>
                    <a:lstStyle/>
                    <a:p>
                      <a:pPr algn="ctr"/>
                      <a:r>
                        <a:rPr lang="zh-CN" altLang="en-US" sz="1800" dirty="0" smtClean="0">
                          <a:solidFill>
                            <a:schemeClr val="tx1"/>
                          </a:solidFill>
                        </a:rPr>
                        <a:t>销量</a:t>
                      </a:r>
                      <a:endParaRPr lang="zh-CN" altLang="en-US" sz="1800" dirty="0">
                        <a:solidFill>
                          <a:schemeClr val="tx1"/>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800" dirty="0" smtClean="0">
                          <a:solidFill>
                            <a:schemeClr val="tx1"/>
                          </a:solidFill>
                        </a:rPr>
                        <a:t>18</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12</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rPr>
                        <a:t>16</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2" name="组合 11"/>
          <p:cNvGrpSpPr/>
          <p:nvPr/>
        </p:nvGrpSpPr>
        <p:grpSpPr>
          <a:xfrm>
            <a:off x="3844874" y="1954095"/>
            <a:ext cx="1156958" cy="700189"/>
            <a:chOff x="456985" y="3133137"/>
            <a:chExt cx="1258716" cy="618636"/>
          </a:xfrm>
        </p:grpSpPr>
        <p:cxnSp>
          <p:nvCxnSpPr>
            <p:cNvPr id="13" name="直接连接符 12"/>
            <p:cNvCxnSpPr/>
            <p:nvPr/>
          </p:nvCxnSpPr>
          <p:spPr>
            <a:xfrm>
              <a:off x="475983" y="3149470"/>
              <a:ext cx="1202842" cy="593515"/>
            </a:xfrm>
            <a:prstGeom prst="line">
              <a:avLst/>
            </a:prstGeom>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002875" y="3133137"/>
              <a:ext cx="712826" cy="369332"/>
            </a:xfrm>
            <a:prstGeom prst="rect">
              <a:avLst/>
            </a:prstGeom>
            <a:noFill/>
          </p:spPr>
          <p:txBody>
            <a:bodyPr wrap="square" rtlCol="0">
              <a:spAutoFit/>
            </a:bodyPr>
            <a:lstStyle/>
            <a:p>
              <a:r>
                <a:rPr lang="zh-CN" altLang="en-US" dirty="0"/>
                <a:t>销地</a:t>
              </a:r>
            </a:p>
          </p:txBody>
        </p:sp>
        <p:sp>
          <p:nvSpPr>
            <p:cNvPr id="15" name="文本框 14"/>
            <p:cNvSpPr txBox="1"/>
            <p:nvPr/>
          </p:nvSpPr>
          <p:spPr>
            <a:xfrm>
              <a:off x="456985" y="3382441"/>
              <a:ext cx="1102331" cy="369332"/>
            </a:xfrm>
            <a:prstGeom prst="rect">
              <a:avLst/>
            </a:prstGeom>
            <a:noFill/>
          </p:spPr>
          <p:txBody>
            <a:bodyPr wrap="square" rtlCol="0">
              <a:spAutoFit/>
            </a:bodyPr>
            <a:lstStyle/>
            <a:p>
              <a:r>
                <a:rPr lang="zh-CN" altLang="en-US" dirty="0" smtClean="0"/>
                <a:t>产地</a:t>
              </a:r>
              <a:endParaRPr lang="zh-CN" altLang="en-US" dirty="0"/>
            </a:p>
          </p:txBody>
        </p:sp>
      </p:grpSp>
      <p:graphicFrame>
        <p:nvGraphicFramePr>
          <p:cNvPr id="16" name="表格 15"/>
          <p:cNvGraphicFramePr>
            <a:graphicFrameLocks noGrp="1"/>
          </p:cNvGraphicFramePr>
          <p:nvPr>
            <p:extLst>
              <p:ext uri="{D42A27DB-BD31-4B8C-83A1-F6EECF244321}">
                <p14:modId xmlns:p14="http://schemas.microsoft.com/office/powerpoint/2010/main" val="3079968085"/>
              </p:ext>
            </p:extLst>
          </p:nvPr>
        </p:nvGraphicFramePr>
        <p:xfrm>
          <a:off x="3153028" y="1951830"/>
          <a:ext cx="581999" cy="1681169"/>
        </p:xfrm>
        <a:graphic>
          <a:graphicData uri="http://schemas.openxmlformats.org/drawingml/2006/table">
            <a:tbl>
              <a:tblPr firstRow="1" bandRow="1">
                <a:tableStyleId>{5C22544A-7EE6-4342-B048-85BDC9FD1C3A}</a:tableStyleId>
              </a:tblPr>
              <a:tblGrid>
                <a:gridCol w="581999"/>
              </a:tblGrid>
              <a:tr h="5686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solidFill>
                            <a:srgbClr val="FF0000"/>
                          </a:solidFill>
                          <a:latin typeface="+mn-lt"/>
                          <a:ea typeface="+mn-ea"/>
                        </a:rPr>
                        <a:t>B</a:t>
                      </a:r>
                      <a:r>
                        <a:rPr lang="en-US" altLang="zh-CN" sz="1800" b="0" baseline="-25000" dirty="0" smtClean="0">
                          <a:solidFill>
                            <a:srgbClr val="FF0000"/>
                          </a:solidFill>
                          <a:latin typeface="+mn-lt"/>
                          <a:ea typeface="+mn-ea"/>
                        </a:rPr>
                        <a:t>4</a:t>
                      </a:r>
                      <a:endParaRPr lang="zh-CN" altLang="en-US" sz="1800" b="0" dirty="0" smtClean="0">
                        <a:solidFill>
                          <a:srgbClr val="FF0000"/>
                        </a:solidFill>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noFill/>
                  </a:tcPr>
                </a:tc>
              </a:tr>
              <a:tr h="370840">
                <a:tc>
                  <a:txBody>
                    <a:bodyPr/>
                    <a:lstStyle/>
                    <a:p>
                      <a:pPr algn="ctr"/>
                      <a:r>
                        <a:rPr lang="en-US" altLang="zh-CN" b="0" dirty="0" smtClean="0">
                          <a:solidFill>
                            <a:srgbClr val="FF0000"/>
                          </a:solidFill>
                        </a:rPr>
                        <a:t>0</a:t>
                      </a:r>
                      <a:endParaRPr lang="zh-CN" altLang="en-US" b="0" dirty="0">
                        <a:solidFill>
                          <a:srgbClr val="FF0000"/>
                        </a:solidFill>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r>
                        <a:rPr lang="en-US" altLang="zh-CN" b="0" dirty="0" smtClean="0">
                          <a:solidFill>
                            <a:srgbClr val="FF0000"/>
                          </a:solidFill>
                        </a:rPr>
                        <a:t>0</a:t>
                      </a:r>
                      <a:endParaRPr lang="zh-CN" altLang="en-US" b="0"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b="0" dirty="0" smtClean="0">
                          <a:solidFill>
                            <a:srgbClr val="FF0000"/>
                          </a:solidFill>
                        </a:rPr>
                        <a:t>0</a:t>
                      </a:r>
                      <a:endParaRPr lang="zh-CN" altLang="en-US" b="0" dirty="0">
                        <a:solidFill>
                          <a:srgbClr val="FF0000"/>
                        </a:solidFill>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noFill/>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509086851"/>
              </p:ext>
            </p:extLst>
          </p:nvPr>
        </p:nvGraphicFramePr>
        <p:xfrm>
          <a:off x="6577260" y="1972580"/>
          <a:ext cx="437983" cy="2204083"/>
        </p:xfrm>
        <a:graphic>
          <a:graphicData uri="http://schemas.openxmlformats.org/drawingml/2006/table">
            <a:tbl>
              <a:tblPr firstRow="1" bandRow="1">
                <a:tableStyleId>{5C22544A-7EE6-4342-B048-85BDC9FD1C3A}</a:tableStyleId>
              </a:tblPr>
              <a:tblGrid>
                <a:gridCol w="437983"/>
              </a:tblGrid>
              <a:tr h="7886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solidFill>
                            <a:srgbClr val="FF0000"/>
                          </a:solidFill>
                          <a:latin typeface="+mn-lt"/>
                          <a:ea typeface="+mn-ea"/>
                        </a:rPr>
                        <a:t>B</a:t>
                      </a:r>
                      <a:r>
                        <a:rPr lang="en-US" altLang="zh-CN" sz="1800" b="0" baseline="-25000" dirty="0" smtClean="0">
                          <a:solidFill>
                            <a:srgbClr val="FF0000"/>
                          </a:solidFill>
                          <a:latin typeface="+mn-lt"/>
                          <a:ea typeface="+mn-ea"/>
                        </a:rPr>
                        <a:t>4</a:t>
                      </a:r>
                      <a:endParaRPr lang="zh-CN" altLang="en-US" sz="1800" b="0" dirty="0" smtClean="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71802">
                <a:tc>
                  <a:txBody>
                    <a:bodyPr/>
                    <a:lstStyle/>
                    <a:p>
                      <a:pPr algn="ctr"/>
                      <a:endParaRPr lang="zh-CN" altLang="en-US" b="0"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71802">
                <a:tc>
                  <a:txBody>
                    <a:bodyPr/>
                    <a:lstStyle/>
                    <a:p>
                      <a:pPr algn="ctr"/>
                      <a:endParaRPr lang="zh-CN" altLang="en-US" b="0"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71802">
                <a:tc>
                  <a:txBody>
                    <a:bodyPr/>
                    <a:lstStyle/>
                    <a:p>
                      <a:pPr algn="ctr"/>
                      <a:r>
                        <a:rPr lang="en-US" altLang="zh-CN" b="0" dirty="0" smtClean="0">
                          <a:solidFill>
                            <a:srgbClr val="FF0000"/>
                          </a:solidFill>
                        </a:rPr>
                        <a:t>4</a:t>
                      </a:r>
                      <a:endParaRPr lang="zh-CN" altLang="en-US" b="0"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85919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三、产销</a:t>
            </a:r>
            <a:r>
              <a:rPr lang="zh-CN" altLang="en-US" dirty="0"/>
              <a:t>不平衡的运输问题</a:t>
            </a:r>
          </a:p>
        </p:txBody>
      </p:sp>
      <p:sp>
        <p:nvSpPr>
          <p:cNvPr id="8" name="灯片编号占位符 3"/>
          <p:cNvSpPr>
            <a:spLocks noGrp="1"/>
          </p:cNvSpPr>
          <p:nvPr>
            <p:ph type="sldNum" sz="quarter" idx="12"/>
          </p:nvPr>
        </p:nvSpPr>
        <p:spPr/>
        <p:txBody>
          <a:bodyPr/>
          <a:lstStyle/>
          <a:p>
            <a:fld id="{0262BD1D-E214-4516-937B-9FBCF92A41CA}" type="slidenum">
              <a:rPr lang="zh-CN" altLang="en-US"/>
              <a:pPr/>
              <a:t>57</a:t>
            </a:fld>
            <a:endParaRPr lang="zh-CN" altLang="en-US"/>
          </a:p>
        </p:txBody>
      </p:sp>
      <p:graphicFrame>
        <p:nvGraphicFramePr>
          <p:cNvPr id="61447" name="Object 7"/>
          <p:cNvGraphicFramePr>
            <a:graphicFrameLocks noChangeAspect="1"/>
          </p:cNvGraphicFramePr>
          <p:nvPr>
            <p:extLst>
              <p:ext uri="{D42A27DB-BD31-4B8C-83A1-F6EECF244321}">
                <p14:modId xmlns:p14="http://schemas.microsoft.com/office/powerpoint/2010/main" val="2099701573"/>
              </p:ext>
            </p:extLst>
          </p:nvPr>
        </p:nvGraphicFramePr>
        <p:xfrm>
          <a:off x="456580" y="2619623"/>
          <a:ext cx="8424936" cy="2745804"/>
        </p:xfrm>
        <a:graphic>
          <a:graphicData uri="http://schemas.openxmlformats.org/presentationml/2006/ole">
            <mc:AlternateContent xmlns:mc="http://schemas.openxmlformats.org/markup-compatibility/2006">
              <mc:Choice xmlns:v="urn:schemas-microsoft-com:vml" Requires="v">
                <p:oleObj spid="_x0000_s24773" r:id="rId5" imgW="5424538" imgH="1627730" progId="">
                  <p:embed/>
                </p:oleObj>
              </mc:Choice>
              <mc:Fallback>
                <p:oleObj r:id="rId5" imgW="5424538" imgH="1627730" progId="">
                  <p:embed/>
                  <p:pic>
                    <p:nvPicPr>
                      <p:cNvPr id="0" name="Picture 1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580" y="2619623"/>
                        <a:ext cx="8424936" cy="27458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348046" y="905269"/>
            <a:ext cx="7179506"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marL="0" indent="0" algn="just" eaLnBrk="1" hangingPunct="1">
              <a:lnSpc>
                <a:spcPct val="120000"/>
              </a:lnSpc>
              <a:buClr>
                <a:schemeClr val="hlink"/>
              </a:buClr>
              <a:buSzPct val="70000"/>
              <a:buFont typeface="Wingdings" panose="05000000000000000000" pitchFamily="2" charset="2"/>
              <a:buNone/>
            </a:pPr>
            <a:r>
              <a:rPr lang="zh-CN" altLang="en-US" b="1" dirty="0" smtClean="0">
                <a:latin typeface="+mn-lt"/>
                <a:ea typeface="+mn-ea"/>
              </a:rPr>
              <a:t>例</a:t>
            </a:r>
            <a:r>
              <a:rPr lang="en-US" altLang="zh-CN" b="1" dirty="0" smtClean="0">
                <a:latin typeface="+mn-lt"/>
                <a:ea typeface="+mn-ea"/>
              </a:rPr>
              <a:t>2 </a:t>
            </a:r>
            <a:r>
              <a:rPr lang="zh-CN" altLang="en-US" dirty="0" smtClean="0">
                <a:latin typeface="+mn-lt"/>
                <a:ea typeface="+mn-ea"/>
              </a:rPr>
              <a:t>设有</a:t>
            </a:r>
            <a:r>
              <a:rPr lang="zh-CN" altLang="en-US" dirty="0">
                <a:latin typeface="+mn-lt"/>
                <a:ea typeface="+mn-ea"/>
              </a:rPr>
              <a:t>三个</a:t>
            </a:r>
            <a:r>
              <a:rPr lang="zh-CN" altLang="en-US" dirty="0" smtClean="0">
                <a:latin typeface="+mn-lt"/>
                <a:ea typeface="+mn-ea"/>
              </a:rPr>
              <a:t>化肥厂 </a:t>
            </a:r>
            <a:r>
              <a:rPr lang="en-US" altLang="zh-CN" dirty="0" smtClean="0">
                <a:latin typeface="+mn-lt"/>
                <a:ea typeface="+mn-ea"/>
              </a:rPr>
              <a:t>(</a:t>
            </a:r>
            <a:r>
              <a:rPr lang="en-US" altLang="zh-CN" dirty="0">
                <a:latin typeface="+mn-lt"/>
                <a:ea typeface="+mn-ea"/>
              </a:rPr>
              <a:t>A</a:t>
            </a:r>
            <a:r>
              <a:rPr lang="zh-CN" altLang="en-US" dirty="0">
                <a:latin typeface="+mn-lt"/>
                <a:ea typeface="+mn-ea"/>
              </a:rPr>
              <a:t>，</a:t>
            </a:r>
            <a:r>
              <a:rPr lang="en-US" altLang="zh-CN" dirty="0">
                <a:latin typeface="+mn-lt"/>
                <a:ea typeface="+mn-ea"/>
              </a:rPr>
              <a:t>B</a:t>
            </a:r>
            <a:r>
              <a:rPr lang="zh-CN" altLang="en-US" dirty="0">
                <a:latin typeface="+mn-lt"/>
                <a:ea typeface="+mn-ea"/>
              </a:rPr>
              <a:t>，</a:t>
            </a:r>
            <a:r>
              <a:rPr lang="en-US" altLang="zh-CN" dirty="0">
                <a:latin typeface="+mn-lt"/>
                <a:ea typeface="+mn-ea"/>
              </a:rPr>
              <a:t>C</a:t>
            </a:r>
            <a:r>
              <a:rPr lang="en-US" altLang="zh-CN" dirty="0" smtClean="0">
                <a:latin typeface="+mn-lt"/>
                <a:ea typeface="+mn-ea"/>
              </a:rPr>
              <a:t>) </a:t>
            </a:r>
            <a:r>
              <a:rPr lang="zh-CN" altLang="en-US" dirty="0" smtClean="0">
                <a:latin typeface="+mn-lt"/>
                <a:ea typeface="+mn-ea"/>
              </a:rPr>
              <a:t>供应</a:t>
            </a:r>
            <a:r>
              <a:rPr lang="zh-CN" altLang="en-US" dirty="0">
                <a:latin typeface="+mn-lt"/>
                <a:ea typeface="+mn-ea"/>
              </a:rPr>
              <a:t>四个</a:t>
            </a:r>
            <a:r>
              <a:rPr lang="zh-CN" altLang="en-US" dirty="0" smtClean="0">
                <a:latin typeface="+mn-lt"/>
                <a:ea typeface="+mn-ea"/>
              </a:rPr>
              <a:t>地区 </a:t>
            </a:r>
            <a:r>
              <a:rPr lang="en-US" altLang="zh-CN" dirty="0" smtClean="0">
                <a:latin typeface="+mn-lt"/>
                <a:ea typeface="+mn-ea"/>
              </a:rPr>
              <a:t>(</a:t>
            </a:r>
            <a:r>
              <a:rPr lang="en-US" altLang="zh-CN" dirty="0">
                <a:latin typeface="+mn-lt"/>
                <a:ea typeface="+mn-ea"/>
              </a:rPr>
              <a:t>Ⅰ</a:t>
            </a:r>
            <a:r>
              <a:rPr lang="zh-CN" altLang="en-US" dirty="0">
                <a:latin typeface="+mn-lt"/>
                <a:ea typeface="+mn-ea"/>
              </a:rPr>
              <a:t>，</a:t>
            </a:r>
            <a:r>
              <a:rPr lang="en-US" altLang="zh-CN" dirty="0">
                <a:latin typeface="+mn-lt"/>
                <a:ea typeface="+mn-ea"/>
              </a:rPr>
              <a:t>Ⅱ</a:t>
            </a:r>
            <a:r>
              <a:rPr lang="zh-CN" altLang="en-US" dirty="0">
                <a:latin typeface="+mn-lt"/>
                <a:ea typeface="+mn-ea"/>
              </a:rPr>
              <a:t>，</a:t>
            </a:r>
            <a:r>
              <a:rPr lang="en-US" altLang="zh-CN" dirty="0">
                <a:latin typeface="+mn-lt"/>
                <a:ea typeface="+mn-ea"/>
              </a:rPr>
              <a:t>Ⅲ</a:t>
            </a:r>
            <a:r>
              <a:rPr lang="zh-CN" altLang="en-US" dirty="0">
                <a:latin typeface="+mn-lt"/>
                <a:ea typeface="+mn-ea"/>
              </a:rPr>
              <a:t>，</a:t>
            </a:r>
            <a:r>
              <a:rPr lang="en-US" altLang="zh-CN" dirty="0">
                <a:latin typeface="+mn-lt"/>
                <a:ea typeface="+mn-ea"/>
              </a:rPr>
              <a:t>Ⅳ</a:t>
            </a:r>
            <a:r>
              <a:rPr lang="en-US" altLang="zh-CN" dirty="0" smtClean="0">
                <a:latin typeface="+mn-lt"/>
                <a:ea typeface="+mn-ea"/>
              </a:rPr>
              <a:t>) </a:t>
            </a:r>
            <a:r>
              <a:rPr lang="zh-CN" altLang="en-US" dirty="0" smtClean="0">
                <a:latin typeface="+mn-lt"/>
                <a:ea typeface="+mn-ea"/>
              </a:rPr>
              <a:t>的</a:t>
            </a:r>
            <a:r>
              <a:rPr lang="zh-CN" altLang="en-US" dirty="0">
                <a:latin typeface="+mn-lt"/>
                <a:ea typeface="+mn-ea"/>
              </a:rPr>
              <a:t>农用化肥。假定等量的化肥在这些地区使用效果相同。各化肥厂年产量，各地区年需要量及从各化肥厂到各地区运送单位化肥的</a:t>
            </a:r>
            <a:r>
              <a:rPr lang="zh-CN" altLang="en-US" dirty="0" smtClean="0">
                <a:latin typeface="+mn-lt"/>
                <a:ea typeface="+mn-ea"/>
              </a:rPr>
              <a:t>运价见下表。</a:t>
            </a:r>
            <a:r>
              <a:rPr lang="zh-CN" altLang="en-US" dirty="0">
                <a:latin typeface="+mn-lt"/>
                <a:ea typeface="+mn-ea"/>
              </a:rPr>
              <a:t>试求出</a:t>
            </a:r>
            <a:r>
              <a:rPr lang="zh-CN" altLang="en-US" dirty="0" smtClean="0">
                <a:latin typeface="+mn-lt"/>
                <a:ea typeface="+mn-ea"/>
              </a:rPr>
              <a:t>总运费</a:t>
            </a:r>
            <a:r>
              <a:rPr lang="zh-CN" altLang="en-US" dirty="0">
                <a:latin typeface="+mn-lt"/>
                <a:ea typeface="+mn-ea"/>
              </a:rPr>
              <a:t>最节省的化肥调拨方案。</a:t>
            </a:r>
            <a:endParaRPr lang="zh-CN" altLang="en-US" dirty="0">
              <a:solidFill>
                <a:srgbClr val="C00000"/>
              </a:solidFill>
              <a:latin typeface="+mn-lt"/>
              <a:ea typeface="+mn-ea"/>
            </a:endParaRPr>
          </a:p>
        </p:txBody>
      </p:sp>
      <p:sp>
        <p:nvSpPr>
          <p:cNvPr id="11" name="文本框 10"/>
          <p:cNvSpPr txBox="1"/>
          <p:nvPr/>
        </p:nvSpPr>
        <p:spPr>
          <a:xfrm>
            <a:off x="6289228" y="2952527"/>
            <a:ext cx="558168"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160</a:t>
            </a:r>
            <a:endParaRPr lang="zh-CN" altLang="en-US" dirty="0" smtClean="0">
              <a:solidFill>
                <a:srgbClr val="FF0000"/>
              </a:solidFill>
            </a:endParaRPr>
          </a:p>
        </p:txBody>
      </p:sp>
      <p:sp>
        <p:nvSpPr>
          <p:cNvPr id="12" name="文本框 11"/>
          <p:cNvSpPr txBox="1"/>
          <p:nvPr/>
        </p:nvSpPr>
        <p:spPr>
          <a:xfrm>
            <a:off x="2256780" y="4285843"/>
            <a:ext cx="693475" cy="728789"/>
          </a:xfrm>
          <a:prstGeom prst="rect">
            <a:avLst/>
          </a:prstGeom>
          <a:noFill/>
        </p:spPr>
        <p:txBody>
          <a:bodyPr wrap="square" rtlCol="0">
            <a:spAutoFit/>
          </a:bodyPr>
          <a:lstStyle/>
          <a:p>
            <a:pPr algn="ctr">
              <a:lnSpc>
                <a:spcPct val="120000"/>
              </a:lnSpc>
            </a:pPr>
            <a:r>
              <a:rPr lang="en-US" altLang="zh-CN" dirty="0" smtClean="0">
                <a:solidFill>
                  <a:srgbClr val="FF0000"/>
                </a:solidFill>
                <a:cs typeface="Times New Roman" panose="02020603050405020304" pitchFamily="18" charset="0"/>
              </a:rPr>
              <a:t>110</a:t>
            </a:r>
          </a:p>
          <a:p>
            <a:pPr algn="ctr">
              <a:lnSpc>
                <a:spcPct val="120000"/>
              </a:lnSpc>
            </a:pPr>
            <a:r>
              <a:rPr lang="zh-CN" altLang="en-US" dirty="0" smtClean="0">
                <a:solidFill>
                  <a:srgbClr val="FF0000"/>
                </a:solidFill>
              </a:rPr>
              <a:t>无限</a:t>
            </a:r>
          </a:p>
        </p:txBody>
      </p:sp>
      <p:sp>
        <p:nvSpPr>
          <p:cNvPr id="9" name="文本框 8"/>
          <p:cNvSpPr txBox="1"/>
          <p:nvPr/>
        </p:nvSpPr>
        <p:spPr>
          <a:xfrm>
            <a:off x="5065092" y="4608711"/>
            <a:ext cx="720080" cy="369332"/>
          </a:xfrm>
          <a:prstGeom prst="rect">
            <a:avLst/>
          </a:prstGeom>
          <a:solidFill>
            <a:schemeClr val="bg1"/>
          </a:solidFill>
        </p:spPr>
        <p:txBody>
          <a:bodyPr wrap="square" rtlCol="0">
            <a:spAutoFit/>
          </a:bodyPr>
          <a:lstStyle/>
          <a:p>
            <a:pPr algn="ctr"/>
            <a:r>
              <a:rPr lang="en-US" altLang="zh-CN" dirty="0" smtClean="0">
                <a:solidFill>
                  <a:srgbClr val="FF0000"/>
                </a:solidFill>
                <a:cs typeface="Times New Roman" panose="02020603050405020304" pitchFamily="18" charset="0"/>
              </a:rPr>
              <a:t>60</a:t>
            </a:r>
            <a:endParaRPr lang="zh-CN" altLang="en-US" dirty="0" smtClean="0">
              <a:solidFill>
                <a:srgbClr val="FF0000"/>
              </a:solidFill>
            </a:endParaRPr>
          </a:p>
        </p:txBody>
      </p:sp>
      <p:sp>
        <p:nvSpPr>
          <p:cNvPr id="13" name="文本框 12"/>
          <p:cNvSpPr txBox="1"/>
          <p:nvPr/>
        </p:nvSpPr>
        <p:spPr>
          <a:xfrm>
            <a:off x="6289228" y="4608711"/>
            <a:ext cx="558168" cy="369332"/>
          </a:xfrm>
          <a:prstGeom prst="rect">
            <a:avLst/>
          </a:prstGeom>
          <a:noFill/>
        </p:spPr>
        <p:txBody>
          <a:bodyPr wrap="square" rtlCol="0">
            <a:spAutoFit/>
          </a:bodyPr>
          <a:lstStyle/>
          <a:p>
            <a:pPr algn="ctr"/>
            <a:r>
              <a:rPr lang="en-US" altLang="zh-CN" dirty="0" smtClean="0">
                <a:solidFill>
                  <a:srgbClr val="FF0000"/>
                </a:solidFill>
                <a:cs typeface="Times New Roman" panose="02020603050405020304" pitchFamily="18" charset="0"/>
              </a:rPr>
              <a:t>210</a:t>
            </a:r>
            <a:endParaRPr lang="zh-CN" altLang="en-US" dirty="0" smtClean="0">
              <a:solidFill>
                <a:srgbClr val="FF0000"/>
              </a:solidFill>
            </a:endParaRPr>
          </a:p>
        </p:txBody>
      </p:sp>
    </p:spTree>
    <p:extLst>
      <p:ext uri="{BB962C8B-B14F-4D97-AF65-F5344CB8AC3E}">
        <p14:creationId xmlns:p14="http://schemas.microsoft.com/office/powerpoint/2010/main" val="3911052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9" grpId="0" animBg="1"/>
      <p:bldP spid="13"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三、产销</a:t>
            </a:r>
            <a:r>
              <a:rPr lang="zh-CN" altLang="en-US" dirty="0"/>
              <a:t>不平衡的运输问题</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58</a:t>
            </a:fld>
            <a:endParaRPr lang="zh-CN" altLang="en-US"/>
          </a:p>
        </p:txBody>
      </p:sp>
      <p:graphicFrame>
        <p:nvGraphicFramePr>
          <p:cNvPr id="4" name="Object 7"/>
          <p:cNvGraphicFramePr>
            <a:graphicFrameLocks noChangeAspect="1"/>
          </p:cNvGraphicFramePr>
          <p:nvPr>
            <p:extLst>
              <p:ext uri="{D42A27DB-BD31-4B8C-83A1-F6EECF244321}">
                <p14:modId xmlns:p14="http://schemas.microsoft.com/office/powerpoint/2010/main" val="1615272353"/>
              </p:ext>
            </p:extLst>
          </p:nvPr>
        </p:nvGraphicFramePr>
        <p:xfrm>
          <a:off x="384572" y="864295"/>
          <a:ext cx="8521476" cy="2923054"/>
        </p:xfrm>
        <a:graphic>
          <a:graphicData uri="http://schemas.openxmlformats.org/presentationml/2006/ole">
            <mc:AlternateContent xmlns:mc="http://schemas.openxmlformats.org/markup-compatibility/2006">
              <mc:Choice xmlns:v="urn:schemas-microsoft-com:vml" Requires="v">
                <p:oleObj spid="_x0000_s30062" r:id="rId5" imgW="6465619" imgH="1804023" progId="">
                  <p:embed/>
                </p:oleObj>
              </mc:Choice>
              <mc:Fallback>
                <p:oleObj r:id="rId5" imgW="6465619" imgH="1804023" progId="">
                  <p:embed/>
                  <p:pic>
                    <p:nvPicPr>
                      <p:cNvPr id="0" name="Picture 3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72" y="864295"/>
                        <a:ext cx="8521476" cy="29230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8"/>
          <p:cNvGraphicFramePr>
            <a:graphicFrameLocks noChangeAspect="1"/>
          </p:cNvGraphicFramePr>
          <p:nvPr>
            <p:extLst>
              <p:ext uri="{D42A27DB-BD31-4B8C-83A1-F6EECF244321}">
                <p14:modId xmlns:p14="http://schemas.microsoft.com/office/powerpoint/2010/main" val="3507536335"/>
              </p:ext>
            </p:extLst>
          </p:nvPr>
        </p:nvGraphicFramePr>
        <p:xfrm>
          <a:off x="600596" y="3295917"/>
          <a:ext cx="8584274" cy="2535144"/>
        </p:xfrm>
        <a:graphic>
          <a:graphicData uri="http://schemas.openxmlformats.org/presentationml/2006/ole">
            <mc:AlternateContent xmlns:mc="http://schemas.openxmlformats.org/markup-compatibility/2006">
              <mc:Choice xmlns:v="urn:schemas-microsoft-com:vml" Requires="v">
                <p:oleObj spid="_x0000_s30063" r:id="rId8" imgW="5424538" imgH="1420794" progId="">
                  <p:embed/>
                </p:oleObj>
              </mc:Choice>
              <mc:Fallback>
                <p:oleObj r:id="rId8" imgW="5424538" imgH="1420794" progId="">
                  <p:embed/>
                  <p:pic>
                    <p:nvPicPr>
                      <p:cNvPr id="0" name="Picture 3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0596" y="3295917"/>
                        <a:ext cx="8584274" cy="2535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Grp="1" noChangeArrowheads="1"/>
          </p:cNvSpPr>
          <p:nvPr/>
        </p:nvSpPr>
        <p:spPr bwMode="auto">
          <a:xfrm>
            <a:off x="456580" y="1459408"/>
            <a:ext cx="432048" cy="365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lstStyle>
            <a:lvl1pPr marL="228600" indent="-228600" eaLnBrk="0" hangingPunct="0">
              <a:lnSpc>
                <a:spcPct val="90000"/>
              </a:lnSpc>
              <a:spcBef>
                <a:spcPts val="1000"/>
              </a:spcBef>
              <a:buChar char="•"/>
              <a:defRPr sz="2800">
                <a:solidFill>
                  <a:schemeClr val="tx1"/>
                </a:solidFill>
                <a:latin typeface="微软雅黑" panose="020B0503020204020204" pitchFamily="34" charset="-122"/>
                <a:ea typeface="微软雅黑" panose="020B0503020204020204" pitchFamily="34" charset="-122"/>
              </a:defRPr>
            </a:lvl1pPr>
            <a:lvl2pPr marL="685800" indent="-228600" eaLnBrk="0" hangingPunct="0">
              <a:lnSpc>
                <a:spcPct val="90000"/>
              </a:lnSpc>
              <a:spcBef>
                <a:spcPts val="500"/>
              </a:spcBef>
              <a:buChar char="•"/>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lnSpc>
                <a:spcPct val="90000"/>
              </a:lnSpc>
              <a:spcBef>
                <a:spcPts val="5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lnSpc>
                <a:spcPct val="90000"/>
              </a:lnSpc>
              <a:spcBef>
                <a:spcPts val="500"/>
              </a:spcBef>
              <a:buChar char="•"/>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lnSpc>
                <a:spcPct val="90000"/>
              </a:lnSpc>
              <a:spcBef>
                <a:spcPts val="500"/>
              </a:spcBef>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indent="0" algn="just">
              <a:buNone/>
            </a:pPr>
            <a:r>
              <a:rPr lang="zh-CN" altLang="en-US" sz="1800" dirty="0">
                <a:latin typeface="宋体" panose="02010600030101010101" pitchFamily="2" charset="-122"/>
              </a:rPr>
              <a:t>产销</a:t>
            </a:r>
            <a:r>
              <a:rPr lang="zh-CN" altLang="en-US" sz="1800" dirty="0" smtClean="0">
                <a:latin typeface="宋体" panose="02010600030101010101" pitchFamily="2" charset="-122"/>
              </a:rPr>
              <a:t>平衡表          单位</a:t>
            </a:r>
            <a:r>
              <a:rPr lang="zh-CN" altLang="en-US" sz="1800" dirty="0">
                <a:latin typeface="宋体" panose="02010600030101010101" pitchFamily="2" charset="-122"/>
              </a:rPr>
              <a:t>运价</a:t>
            </a:r>
            <a:r>
              <a:rPr lang="zh-CN" altLang="en-US" sz="1800" dirty="0" smtClean="0">
                <a:latin typeface="宋体" panose="02010600030101010101" pitchFamily="2" charset="-122"/>
              </a:rPr>
              <a:t>表</a:t>
            </a:r>
            <a:endParaRPr lang="zh-CN" altLang="en-US" sz="1800" dirty="0"/>
          </a:p>
        </p:txBody>
      </p:sp>
    </p:spTree>
    <p:extLst>
      <p:ext uri="{BB962C8B-B14F-4D97-AF65-F5344CB8AC3E}">
        <p14:creationId xmlns:p14="http://schemas.microsoft.com/office/powerpoint/2010/main" val="2407707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三、产销</a:t>
            </a:r>
            <a:r>
              <a:rPr lang="zh-CN" altLang="en-US" dirty="0"/>
              <a:t>不平衡的运输问题</a:t>
            </a:r>
          </a:p>
        </p:txBody>
      </p:sp>
      <p:sp>
        <p:nvSpPr>
          <p:cNvPr id="8" name="灯片编号占位符 3"/>
          <p:cNvSpPr>
            <a:spLocks noGrp="1"/>
          </p:cNvSpPr>
          <p:nvPr>
            <p:ph type="sldNum" sz="quarter" idx="12"/>
          </p:nvPr>
        </p:nvSpPr>
        <p:spPr/>
        <p:txBody>
          <a:bodyPr/>
          <a:lstStyle/>
          <a:p>
            <a:fld id="{F6E2B0E7-F8D0-4B14-AD8E-47B4BFDD3057}" type="slidenum">
              <a:rPr lang="zh-CN" altLang="en-US"/>
              <a:pPr/>
              <a:t>59</a:t>
            </a:fld>
            <a:endParaRPr lang="zh-CN" altLang="en-US"/>
          </a:p>
        </p:txBody>
      </p:sp>
      <p:sp>
        <p:nvSpPr>
          <p:cNvPr id="64518" name="Rectangle 6"/>
          <p:cNvSpPr>
            <a:spLocks noGrp="1" noChangeArrowheads="1"/>
          </p:cNvSpPr>
          <p:nvPr/>
        </p:nvSpPr>
        <p:spPr bwMode="auto">
          <a:xfrm>
            <a:off x="384572" y="1080319"/>
            <a:ext cx="6306469"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lnSpc>
                <a:spcPct val="90000"/>
              </a:lnSpc>
              <a:spcBef>
                <a:spcPts val="1000"/>
              </a:spcBef>
              <a:buChar char="•"/>
              <a:defRPr sz="2400">
                <a:solidFill>
                  <a:schemeClr val="tx1"/>
                </a:solidFill>
                <a:latin typeface="微软雅黑" panose="020B0503020204020204" pitchFamily="34" charset="-122"/>
                <a:ea typeface="微软雅黑" panose="020B0503020204020204" pitchFamily="34" charset="-122"/>
              </a:defRPr>
            </a:lvl1pPr>
            <a:lvl2pPr marL="685800" indent="-228600" eaLnBrk="0" hangingPunct="0">
              <a:lnSpc>
                <a:spcPct val="90000"/>
              </a:lnSpc>
              <a:spcBef>
                <a:spcPts val="500"/>
              </a:spcBef>
              <a:buChar char="•"/>
              <a:defRPr sz="2000">
                <a:solidFill>
                  <a:schemeClr val="tx1"/>
                </a:solidFill>
                <a:latin typeface="微软雅黑" panose="020B0503020204020204" pitchFamily="34" charset="-122"/>
                <a:ea typeface="微软雅黑" panose="020B0503020204020204" pitchFamily="34" charset="-122"/>
              </a:defRPr>
            </a:lvl2pPr>
            <a:lvl3pPr marL="1143000" indent="-228600" eaLnBrk="0" hangingPunct="0">
              <a:lnSpc>
                <a:spcPct val="90000"/>
              </a:lnSpc>
              <a:spcBef>
                <a:spcPts val="500"/>
              </a:spcBef>
              <a:buChar char="•"/>
              <a:defRPr>
                <a:solidFill>
                  <a:schemeClr val="tx1"/>
                </a:solidFill>
                <a:latin typeface="微软雅黑" panose="020B0503020204020204" pitchFamily="34" charset="-122"/>
                <a:ea typeface="微软雅黑" panose="020B0503020204020204" pitchFamily="34" charset="-122"/>
              </a:defRPr>
            </a:lvl3pPr>
            <a:lvl4pPr marL="1600200" indent="-228600" eaLnBrk="0" hangingPunct="0">
              <a:lnSpc>
                <a:spcPct val="90000"/>
              </a:lnSpc>
              <a:spcBef>
                <a:spcPts val="500"/>
              </a:spcBef>
              <a:buChar char="•"/>
              <a:defRPr sz="1600">
                <a:solidFill>
                  <a:schemeClr val="tx1"/>
                </a:solidFill>
                <a:latin typeface="微软雅黑" panose="020B0503020204020204" pitchFamily="34" charset="-122"/>
                <a:ea typeface="微软雅黑" panose="020B0503020204020204" pitchFamily="34" charset="-122"/>
              </a:defRPr>
            </a:lvl4pPr>
            <a:lvl5pPr marL="2057400" indent="-228600" eaLnBrk="0" hangingPunct="0">
              <a:lnSpc>
                <a:spcPct val="90000"/>
              </a:lnSpc>
              <a:spcBef>
                <a:spcPts val="500"/>
              </a:spcBef>
              <a:buChar char="•"/>
              <a:defRPr sz="16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微软雅黑" panose="020B0503020204020204" pitchFamily="34" charset="-122"/>
                <a:ea typeface="微软雅黑" panose="020B0503020204020204" pitchFamily="34" charset="-122"/>
              </a:defRPr>
            </a:lvl9pPr>
          </a:lstStyle>
          <a:p>
            <a:pPr marL="0" indent="0" algn="just">
              <a:lnSpc>
                <a:spcPct val="130000"/>
              </a:lnSpc>
              <a:buNone/>
            </a:pPr>
            <a:r>
              <a:rPr lang="zh-CN" altLang="zh-CN" sz="1800" dirty="0" smtClean="0">
                <a:latin typeface="宋体" panose="02010600030101010101" pitchFamily="2" charset="-122"/>
              </a:rPr>
              <a:t>最</a:t>
            </a:r>
            <a:r>
              <a:rPr lang="zh-CN" altLang="zh-CN" sz="1800" dirty="0">
                <a:latin typeface="宋体" panose="02010600030101010101" pitchFamily="2" charset="-122"/>
              </a:rPr>
              <a:t>优</a:t>
            </a:r>
            <a:r>
              <a:rPr lang="zh-CN" altLang="zh-CN" sz="1800" dirty="0" smtClean="0">
                <a:latin typeface="宋体" panose="02010600030101010101" pitchFamily="2" charset="-122"/>
              </a:rPr>
              <a:t>方案</a:t>
            </a:r>
            <a:endParaRPr lang="zh-CN" altLang="zh-CN" sz="1800" dirty="0"/>
          </a:p>
        </p:txBody>
      </p:sp>
      <p:graphicFrame>
        <p:nvGraphicFramePr>
          <p:cNvPr id="64519" name="Object 7"/>
          <p:cNvGraphicFramePr>
            <a:graphicFrameLocks noChangeAspect="1"/>
          </p:cNvGraphicFramePr>
          <p:nvPr>
            <p:extLst>
              <p:ext uri="{D42A27DB-BD31-4B8C-83A1-F6EECF244321}">
                <p14:modId xmlns:p14="http://schemas.microsoft.com/office/powerpoint/2010/main" val="9173966"/>
              </p:ext>
            </p:extLst>
          </p:nvPr>
        </p:nvGraphicFramePr>
        <p:xfrm>
          <a:off x="-263500" y="1800399"/>
          <a:ext cx="8451809" cy="2853378"/>
        </p:xfrm>
        <a:graphic>
          <a:graphicData uri="http://schemas.openxmlformats.org/presentationml/2006/ole">
            <mc:AlternateContent xmlns:mc="http://schemas.openxmlformats.org/markup-compatibility/2006">
              <mc:Choice xmlns:v="urn:schemas-microsoft-com:vml" Requires="v">
                <p:oleObj spid="_x0000_s26817" r:id="rId5" imgW="5424538" imgH="1629172" progId="">
                  <p:embed/>
                </p:oleObj>
              </mc:Choice>
              <mc:Fallback>
                <p:oleObj r:id="rId5" imgW="5424538" imgH="1629172" progId="">
                  <p:embed/>
                  <p:pic>
                    <p:nvPicPr>
                      <p:cNvPr id="0" name="Picture 1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500" y="1800399"/>
                        <a:ext cx="8451809" cy="2853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2820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anim calcmode="lin" valueType="num">
                                      <p:cBhvr>
                                        <p:cTn id="7" dur="500" fill="hold"/>
                                        <p:tgtEl>
                                          <p:spTgt spid="64519"/>
                                        </p:tgtEl>
                                        <p:attrNameLst>
                                          <p:attrName>ppt_w</p:attrName>
                                        </p:attrNameLst>
                                      </p:cBhvr>
                                      <p:tavLst>
                                        <p:tav tm="0">
                                          <p:val>
                                            <p:fltVal val="0"/>
                                          </p:val>
                                        </p:tav>
                                        <p:tav tm="100000">
                                          <p:val>
                                            <p:strVal val="#ppt_w"/>
                                          </p:val>
                                        </p:tav>
                                      </p:tavLst>
                                    </p:anim>
                                    <p:anim calcmode="lin" valueType="num">
                                      <p:cBhvr>
                                        <p:cTn id="8" dur="500" fill="hold"/>
                                        <p:tgtEl>
                                          <p:spTgt spid="645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4"/>
          <p:cNvGraphicFramePr>
            <a:graphicFrameLocks noChangeAspect="1"/>
          </p:cNvGraphicFramePr>
          <p:nvPr>
            <p:extLst>
              <p:ext uri="{D42A27DB-BD31-4B8C-83A1-F6EECF244321}">
                <p14:modId xmlns:p14="http://schemas.microsoft.com/office/powerpoint/2010/main" val="1332242635"/>
              </p:ext>
            </p:extLst>
          </p:nvPr>
        </p:nvGraphicFramePr>
        <p:xfrm>
          <a:off x="312738" y="157163"/>
          <a:ext cx="6791325" cy="3570287"/>
        </p:xfrm>
        <a:graphic>
          <a:graphicData uri="http://schemas.openxmlformats.org/presentationml/2006/ole">
            <mc:AlternateContent xmlns:mc="http://schemas.openxmlformats.org/markup-compatibility/2006">
              <mc:Choice xmlns:v="urn:schemas-microsoft-com:vml" Requires="v">
                <p:oleObj spid="_x0000_s200735" name="公式" r:id="rId4" imgW="3631695" imgH="2311078" progId="Equations">
                  <p:embed/>
                </p:oleObj>
              </mc:Choice>
              <mc:Fallback>
                <p:oleObj name="公式" r:id="rId4" imgW="3631695" imgH="2311078" progId="Equations">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738" y="157163"/>
                        <a:ext cx="6791325" cy="357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7"/>
          <p:cNvSpPr>
            <a:spLocks noChangeArrowheads="1"/>
          </p:cNvSpPr>
          <p:nvPr/>
        </p:nvSpPr>
        <p:spPr bwMode="auto">
          <a:xfrm>
            <a:off x="384572" y="5184775"/>
            <a:ext cx="64807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r>
              <a:rPr lang="zh-CN" altLang="en-US" dirty="0">
                <a:latin typeface="+mn-lt"/>
                <a:ea typeface="+mn-ea"/>
              </a:rPr>
              <a:t>独立约束</a:t>
            </a:r>
            <a:r>
              <a:rPr lang="zh-CN" altLang="en-US" dirty="0" smtClean="0">
                <a:latin typeface="+mn-lt"/>
                <a:ea typeface="+mn-ea"/>
              </a:rPr>
              <a:t>方程最多有（</a:t>
            </a:r>
            <a:r>
              <a:rPr lang="en-US" altLang="zh-CN" i="1" dirty="0" smtClean="0">
                <a:latin typeface="+mn-lt"/>
                <a:ea typeface="+mn-ea"/>
              </a:rPr>
              <a:t>m+n</a:t>
            </a:r>
            <a:r>
              <a:rPr lang="en-US" altLang="zh-CN" dirty="0" smtClean="0">
                <a:latin typeface="+mn-lt"/>
                <a:ea typeface="+mn-ea"/>
              </a:rPr>
              <a:t>−1</a:t>
            </a:r>
            <a:r>
              <a:rPr lang="zh-CN" altLang="en-US" dirty="0" smtClean="0">
                <a:latin typeface="+mn-lt"/>
                <a:ea typeface="+mn-ea"/>
              </a:rPr>
              <a:t>）个，                  </a:t>
            </a:r>
            <a:endParaRPr lang="zh-CN" altLang="en-US" dirty="0">
              <a:latin typeface="+mn-lt"/>
              <a:ea typeface="+mn-ea"/>
            </a:endParaRPr>
          </a:p>
        </p:txBody>
      </p:sp>
      <p:sp>
        <p:nvSpPr>
          <p:cNvPr id="16" name="文本框 15"/>
          <p:cNvSpPr txBox="1"/>
          <p:nvPr/>
        </p:nvSpPr>
        <p:spPr>
          <a:xfrm>
            <a:off x="7082772" y="549234"/>
            <a:ext cx="523720" cy="1434239"/>
          </a:xfrm>
          <a:prstGeom prst="rect">
            <a:avLst/>
          </a:prstGeom>
          <a:solidFill>
            <a:schemeClr val="accent4">
              <a:lumMod val="20000"/>
              <a:lumOff val="80000"/>
            </a:schemeClr>
          </a:solidFill>
        </p:spPr>
        <p:txBody>
          <a:bodyPr wrap="square" rtlCol="0">
            <a:spAutoFit/>
          </a:bodyPr>
          <a:lstStyle/>
          <a:p>
            <a:pPr lvl="0" fontAlgn="base">
              <a:lnSpc>
                <a:spcPct val="105000"/>
              </a:lnSpc>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a</a:t>
            </a:r>
            <a:r>
              <a:rPr lang="en-US" altLang="zh-CN" sz="2000" baseline="-25000" dirty="0" smtClean="0">
                <a:solidFill>
                  <a:srgbClr val="000000"/>
                </a:solidFill>
                <a:ea typeface="宋体" panose="02010600030101010101" pitchFamily="2" charset="-122"/>
              </a:rPr>
              <a:t>1</a:t>
            </a:r>
          </a:p>
          <a:p>
            <a:pPr lvl="0" fontAlgn="base">
              <a:lnSpc>
                <a:spcPct val="105000"/>
              </a:lnSpc>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smtClean="0">
                <a:solidFill>
                  <a:srgbClr val="000000"/>
                </a:solidFill>
                <a:ea typeface="宋体" panose="02010600030101010101" pitchFamily="2" charset="-122"/>
              </a:rPr>
              <a:t>a</a:t>
            </a:r>
            <a:r>
              <a:rPr lang="en-US" altLang="zh-CN" sz="2000" baseline="-25000" dirty="0" smtClean="0">
                <a:solidFill>
                  <a:srgbClr val="000000"/>
                </a:solidFill>
                <a:ea typeface="宋体" panose="02010600030101010101" pitchFamily="2" charset="-122"/>
              </a:rPr>
              <a:t>2</a:t>
            </a:r>
          </a:p>
          <a:p>
            <a:pPr lvl="0" algn="ctr" fontAlgn="base">
              <a:lnSpc>
                <a:spcPts val="800"/>
              </a:lnSpc>
              <a:spcAft>
                <a:spcPct val="0"/>
              </a:spcAft>
              <a:buClr>
                <a:schemeClr val="hlink"/>
              </a:buClr>
              <a:buSzPct val="70000"/>
            </a:pPr>
            <a:r>
              <a:rPr lang="en-US" altLang="zh-CN" sz="2000" baseline="-25000" dirty="0" smtClean="0">
                <a:solidFill>
                  <a:srgbClr val="000000"/>
                </a:solidFill>
                <a:latin typeface="+mn-ea"/>
              </a:rPr>
              <a:t>·</a:t>
            </a:r>
          </a:p>
          <a:p>
            <a:pPr lvl="0" algn="ctr" fontAlgn="base">
              <a:lnSpc>
                <a:spcPts val="800"/>
              </a:lnSpc>
              <a:spcAft>
                <a:spcPct val="0"/>
              </a:spcAft>
              <a:buClr>
                <a:schemeClr val="hlink"/>
              </a:buClr>
              <a:buSzPct val="70000"/>
            </a:pPr>
            <a:r>
              <a:rPr lang="en-US" altLang="zh-CN" sz="2000" baseline="-25000" dirty="0" smtClean="0">
                <a:solidFill>
                  <a:srgbClr val="000000"/>
                </a:solidFill>
                <a:latin typeface="+mn-ea"/>
              </a:rPr>
              <a:t>·</a:t>
            </a:r>
          </a:p>
          <a:p>
            <a:pPr lvl="0" algn="ctr" fontAlgn="base">
              <a:lnSpc>
                <a:spcPts val="800"/>
              </a:lnSpc>
              <a:spcAft>
                <a:spcPct val="0"/>
              </a:spcAft>
              <a:buClr>
                <a:schemeClr val="hlink"/>
              </a:buClr>
              <a:buSzPct val="70000"/>
            </a:pPr>
            <a:r>
              <a:rPr lang="en-US" altLang="zh-CN" sz="2000" baseline="-25000" dirty="0" smtClean="0">
                <a:solidFill>
                  <a:srgbClr val="000000"/>
                </a:solidFill>
                <a:latin typeface="+mn-ea"/>
              </a:rPr>
              <a:t>·</a:t>
            </a:r>
            <a:endParaRPr lang="en-US" altLang="zh-CN" sz="2000" baseline="-25000" dirty="0">
              <a:solidFill>
                <a:srgbClr val="000000"/>
              </a:solidFill>
              <a:latin typeface="+mn-ea"/>
            </a:endParaRPr>
          </a:p>
          <a:p>
            <a:pPr fontAlgn="base">
              <a:lnSpc>
                <a:spcPct val="105000"/>
              </a:lnSpc>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smtClean="0">
                <a:solidFill>
                  <a:srgbClr val="000000"/>
                </a:solidFill>
                <a:ea typeface="宋体" panose="02010600030101010101" pitchFamily="2" charset="-122"/>
              </a:rPr>
              <a:t>a</a:t>
            </a:r>
            <a:r>
              <a:rPr lang="en-US" altLang="zh-CN" sz="2000" baseline="-25000" dirty="0" smtClean="0">
                <a:solidFill>
                  <a:srgbClr val="000000"/>
                </a:solidFill>
                <a:ea typeface="宋体" panose="02010600030101010101" pitchFamily="2" charset="-122"/>
              </a:rPr>
              <a:t>m</a:t>
            </a:r>
          </a:p>
          <a:p>
            <a:pPr fontAlgn="base">
              <a:lnSpc>
                <a:spcPct val="105000"/>
              </a:lnSpc>
              <a:spcAft>
                <a:spcPct val="0"/>
              </a:spcAft>
              <a:buClr>
                <a:schemeClr val="hlink"/>
              </a:buClr>
              <a:buSzPct val="70000"/>
            </a:pPr>
            <a:endParaRPr lang="en-US" altLang="zh-CN" sz="400" dirty="0">
              <a:solidFill>
                <a:srgbClr val="000000"/>
              </a:solidFill>
              <a:ea typeface="宋体" panose="02010600030101010101" pitchFamily="2" charset="-122"/>
            </a:endParaRPr>
          </a:p>
        </p:txBody>
      </p:sp>
      <p:sp>
        <p:nvSpPr>
          <p:cNvPr id="17" name="文本框 16"/>
          <p:cNvSpPr txBox="1"/>
          <p:nvPr/>
        </p:nvSpPr>
        <p:spPr>
          <a:xfrm>
            <a:off x="7082772" y="1972548"/>
            <a:ext cx="523720" cy="1434239"/>
          </a:xfrm>
          <a:prstGeom prst="rect">
            <a:avLst/>
          </a:prstGeom>
          <a:solidFill>
            <a:schemeClr val="accent1">
              <a:lumMod val="20000"/>
              <a:lumOff val="80000"/>
            </a:schemeClr>
          </a:solidFill>
        </p:spPr>
        <p:txBody>
          <a:bodyPr wrap="square" rtlCol="0">
            <a:spAutoFit/>
          </a:bodyPr>
          <a:lstStyle/>
          <a:p>
            <a:pPr lvl="0" fontAlgn="base">
              <a:lnSpc>
                <a:spcPct val="105000"/>
              </a:lnSpc>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smtClean="0">
                <a:solidFill>
                  <a:srgbClr val="000000"/>
                </a:solidFill>
                <a:ea typeface="宋体" panose="02010600030101010101" pitchFamily="2" charset="-122"/>
              </a:rPr>
              <a:t>b</a:t>
            </a:r>
            <a:r>
              <a:rPr lang="en-US" altLang="zh-CN" sz="2000" baseline="-25000" dirty="0" smtClean="0">
                <a:solidFill>
                  <a:srgbClr val="000000"/>
                </a:solidFill>
                <a:ea typeface="宋体" panose="02010600030101010101" pitchFamily="2" charset="-122"/>
              </a:rPr>
              <a:t>1</a:t>
            </a:r>
          </a:p>
          <a:p>
            <a:pPr lvl="0" fontAlgn="base">
              <a:lnSpc>
                <a:spcPct val="105000"/>
              </a:lnSpc>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a:solidFill>
                  <a:srgbClr val="000000"/>
                </a:solidFill>
                <a:ea typeface="宋体" panose="02010600030101010101" pitchFamily="2" charset="-122"/>
              </a:rPr>
              <a:t>b</a:t>
            </a:r>
            <a:r>
              <a:rPr lang="en-US" altLang="zh-CN" sz="2000" baseline="-25000" dirty="0" smtClean="0">
                <a:solidFill>
                  <a:srgbClr val="000000"/>
                </a:solidFill>
                <a:ea typeface="宋体" panose="02010600030101010101" pitchFamily="2" charset="-122"/>
              </a:rPr>
              <a:t>2</a:t>
            </a:r>
          </a:p>
          <a:p>
            <a:pPr lvl="0" algn="ctr" fontAlgn="base">
              <a:lnSpc>
                <a:spcPts val="800"/>
              </a:lnSpc>
              <a:spcAft>
                <a:spcPct val="0"/>
              </a:spcAft>
              <a:buClr>
                <a:schemeClr val="hlink"/>
              </a:buClr>
              <a:buSzPct val="70000"/>
            </a:pPr>
            <a:r>
              <a:rPr lang="en-US" altLang="zh-CN" sz="2000" baseline="-25000" dirty="0" smtClean="0">
                <a:solidFill>
                  <a:srgbClr val="000000"/>
                </a:solidFill>
                <a:latin typeface="+mn-ea"/>
              </a:rPr>
              <a:t>·</a:t>
            </a:r>
          </a:p>
          <a:p>
            <a:pPr lvl="0" algn="ctr" fontAlgn="base">
              <a:lnSpc>
                <a:spcPts val="800"/>
              </a:lnSpc>
              <a:spcAft>
                <a:spcPct val="0"/>
              </a:spcAft>
              <a:buClr>
                <a:schemeClr val="hlink"/>
              </a:buClr>
              <a:buSzPct val="70000"/>
            </a:pPr>
            <a:r>
              <a:rPr lang="en-US" altLang="zh-CN" sz="2000" baseline="-25000" dirty="0" smtClean="0">
                <a:solidFill>
                  <a:srgbClr val="000000"/>
                </a:solidFill>
                <a:latin typeface="+mn-ea"/>
              </a:rPr>
              <a:t>·</a:t>
            </a:r>
          </a:p>
          <a:p>
            <a:pPr lvl="0" algn="ctr" fontAlgn="base">
              <a:lnSpc>
                <a:spcPts val="800"/>
              </a:lnSpc>
              <a:spcAft>
                <a:spcPct val="0"/>
              </a:spcAft>
              <a:buClr>
                <a:schemeClr val="hlink"/>
              </a:buClr>
              <a:buSzPct val="70000"/>
            </a:pPr>
            <a:r>
              <a:rPr lang="en-US" altLang="zh-CN" sz="2000" baseline="-25000" dirty="0" smtClean="0">
                <a:solidFill>
                  <a:srgbClr val="000000"/>
                </a:solidFill>
                <a:latin typeface="+mn-ea"/>
              </a:rPr>
              <a:t>·</a:t>
            </a:r>
            <a:endParaRPr lang="en-US" altLang="zh-CN" sz="2000" baseline="-25000" dirty="0">
              <a:solidFill>
                <a:srgbClr val="000000"/>
              </a:solidFill>
              <a:latin typeface="+mn-ea"/>
            </a:endParaRPr>
          </a:p>
          <a:p>
            <a:pPr fontAlgn="base">
              <a:lnSpc>
                <a:spcPct val="105000"/>
              </a:lnSpc>
              <a:spcAft>
                <a:spcPct val="0"/>
              </a:spcAft>
              <a:buClr>
                <a:schemeClr val="hlink"/>
              </a:buClr>
              <a:buSzPct val="70000"/>
            </a:pPr>
            <a:r>
              <a:rPr lang="en-US" altLang="zh-CN" sz="2000" dirty="0" smtClean="0">
                <a:solidFill>
                  <a:srgbClr val="000000"/>
                </a:solidFill>
                <a:ea typeface="宋体" panose="02010600030101010101" pitchFamily="2" charset="-122"/>
              </a:rPr>
              <a:t> </a:t>
            </a:r>
            <a:r>
              <a:rPr lang="en-US" altLang="zh-CN" sz="2000" i="1" dirty="0" err="1" smtClean="0">
                <a:solidFill>
                  <a:srgbClr val="000000"/>
                </a:solidFill>
                <a:ea typeface="宋体" panose="02010600030101010101" pitchFamily="2" charset="-122"/>
              </a:rPr>
              <a:t>b</a:t>
            </a:r>
            <a:r>
              <a:rPr lang="en-US" altLang="zh-CN" sz="2000" baseline="-25000" dirty="0" err="1" smtClean="0">
                <a:solidFill>
                  <a:srgbClr val="000000"/>
                </a:solidFill>
                <a:ea typeface="宋体" panose="02010600030101010101" pitchFamily="2" charset="-122"/>
              </a:rPr>
              <a:t>n</a:t>
            </a:r>
            <a:endParaRPr lang="en-US" altLang="zh-CN" sz="2000" baseline="-25000" dirty="0" smtClean="0">
              <a:solidFill>
                <a:srgbClr val="000000"/>
              </a:solidFill>
              <a:ea typeface="宋体" panose="02010600030101010101" pitchFamily="2" charset="-122"/>
            </a:endParaRPr>
          </a:p>
          <a:p>
            <a:pPr fontAlgn="base">
              <a:lnSpc>
                <a:spcPct val="105000"/>
              </a:lnSpc>
              <a:spcAft>
                <a:spcPct val="0"/>
              </a:spcAft>
              <a:buClr>
                <a:schemeClr val="hlink"/>
              </a:buClr>
              <a:buSzPct val="70000"/>
            </a:pPr>
            <a:endParaRPr lang="en-US" altLang="zh-CN" sz="400" dirty="0">
              <a:solidFill>
                <a:srgbClr val="000000"/>
              </a:solidFill>
              <a:ea typeface="宋体" panose="02010600030101010101" pitchFamily="2" charset="-122"/>
            </a:endParaRPr>
          </a:p>
        </p:txBody>
      </p:sp>
      <p:sp>
        <p:nvSpPr>
          <p:cNvPr id="18" name="矩形 17"/>
          <p:cNvSpPr/>
          <p:nvPr/>
        </p:nvSpPr>
        <p:spPr>
          <a:xfrm>
            <a:off x="2256780" y="157163"/>
            <a:ext cx="432048" cy="3249624"/>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 name="组合 21"/>
          <p:cNvGrpSpPr/>
          <p:nvPr/>
        </p:nvGrpSpPr>
        <p:grpSpPr>
          <a:xfrm>
            <a:off x="347547" y="3528591"/>
            <a:ext cx="7272808" cy="814867"/>
            <a:chOff x="347547" y="3528591"/>
            <a:chExt cx="7272808" cy="814867"/>
          </a:xfrm>
        </p:grpSpPr>
        <p:sp>
          <p:nvSpPr>
            <p:cNvPr id="13" name="Rectangle 2"/>
            <p:cNvSpPr txBox="1">
              <a:spLocks noChangeArrowheads="1"/>
            </p:cNvSpPr>
            <p:nvPr/>
          </p:nvSpPr>
          <p:spPr bwMode="auto">
            <a:xfrm>
              <a:off x="347547" y="3528591"/>
              <a:ext cx="7272808" cy="53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lnSpc>
                  <a:spcPct val="90000"/>
                </a:lnSpc>
                <a:spcBef>
                  <a:spcPts val="1000"/>
                </a:spcBef>
              </a:pPr>
              <a:r>
                <a:rPr lang="en-US" altLang="zh-CN" sz="2000" b="1" dirty="0" smtClean="0">
                  <a:latin typeface="+mn-lt"/>
                  <a:ea typeface="微软雅黑" panose="020B0503020204020204" pitchFamily="34" charset="-122"/>
                </a:rPr>
                <a:t> </a:t>
              </a:r>
              <a:r>
                <a:rPr lang="en-US" altLang="zh-CN" sz="2000" b="1" i="1" dirty="0" err="1" smtClean="0">
                  <a:latin typeface="+mn-lt"/>
                  <a:ea typeface="微软雅黑" panose="020B0503020204020204" pitchFamily="34" charset="-122"/>
                </a:rPr>
                <a:t>P</a:t>
              </a:r>
              <a:r>
                <a:rPr lang="en-US" altLang="zh-CN" sz="2000" b="1" i="1" baseline="-25000" dirty="0" err="1" smtClean="0">
                  <a:latin typeface="+mn-lt"/>
                  <a:ea typeface="微软雅黑" panose="020B0503020204020204" pitchFamily="34" charset="-122"/>
                </a:rPr>
                <a:t>ij</a:t>
              </a:r>
              <a:r>
                <a:rPr lang="en-US" altLang="zh-CN" sz="2000" b="1" i="1" baseline="-25000" dirty="0" smtClean="0">
                  <a:latin typeface="+mn-lt"/>
                  <a:ea typeface="微软雅黑" panose="020B0503020204020204" pitchFamily="34" charset="-122"/>
                </a:rPr>
                <a:t> </a:t>
              </a:r>
              <a:r>
                <a:rPr lang="en-US" altLang="zh-CN" sz="2000" b="1" dirty="0" smtClean="0">
                  <a:latin typeface="+mn-lt"/>
                  <a:ea typeface="微软雅黑" panose="020B0503020204020204" pitchFamily="34" charset="-122"/>
                </a:rPr>
                <a:t>= (0…1…0…1…0)</a:t>
              </a:r>
              <a:r>
                <a:rPr lang="en-US" altLang="zh-CN" sz="2000" b="1" baseline="30000" dirty="0" smtClean="0">
                  <a:latin typeface="+mn-lt"/>
                  <a:ea typeface="微软雅黑" panose="020B0503020204020204" pitchFamily="34" charset="-122"/>
                </a:rPr>
                <a:t>T </a:t>
              </a:r>
              <a:r>
                <a:rPr lang="en-US" altLang="zh-CN" sz="2000" b="1" dirty="0" smtClean="0">
                  <a:latin typeface="+mn-lt"/>
                  <a:ea typeface="微软雅黑" panose="020B0503020204020204" pitchFamily="34" charset="-122"/>
                </a:rPr>
                <a:t>= </a:t>
              </a:r>
              <a:r>
                <a:rPr lang="en-US" altLang="zh-CN" sz="2000" b="1" i="1" dirty="0" err="1" smtClean="0">
                  <a:latin typeface="+mn-lt"/>
                  <a:ea typeface="微软雅黑" panose="020B0503020204020204" pitchFamily="34" charset="-122"/>
                </a:rPr>
                <a:t>e</a:t>
              </a:r>
              <a:r>
                <a:rPr lang="en-US" altLang="zh-CN" sz="2000" b="1" i="1" baseline="-25000" dirty="0" err="1" smtClean="0">
                  <a:latin typeface="+mn-lt"/>
                  <a:ea typeface="微软雅黑" panose="020B0503020204020204" pitchFamily="34" charset="-122"/>
                </a:rPr>
                <a:t>i</a:t>
              </a:r>
              <a:r>
                <a:rPr lang="en-US" altLang="zh-CN" sz="2000" b="1" i="1" baseline="-25000" dirty="0" smtClean="0">
                  <a:latin typeface="+mn-lt"/>
                  <a:ea typeface="微软雅黑" panose="020B0503020204020204" pitchFamily="34" charset="-122"/>
                </a:rPr>
                <a:t> </a:t>
              </a:r>
              <a:r>
                <a:rPr lang="en-US" altLang="zh-CN" sz="2000" b="1" i="1" dirty="0" smtClean="0">
                  <a:latin typeface="+mn-lt"/>
                  <a:ea typeface="微软雅黑" panose="020B0503020204020204" pitchFamily="34" charset="-122"/>
                </a:rPr>
                <a:t>+ </a:t>
              </a:r>
              <a:r>
                <a:rPr lang="en-US" altLang="zh-CN" sz="2000" b="1" i="1" dirty="0" err="1" smtClean="0">
                  <a:latin typeface="+mn-lt"/>
                  <a:ea typeface="微软雅黑" panose="020B0503020204020204" pitchFamily="34" charset="-122"/>
                </a:rPr>
                <a:t>e</a:t>
              </a:r>
              <a:r>
                <a:rPr lang="en-US" altLang="zh-CN" sz="2000" b="1" i="1" baseline="-25000" dirty="0" err="1" smtClean="0">
                  <a:latin typeface="+mn-lt"/>
                  <a:ea typeface="微软雅黑" panose="020B0503020204020204" pitchFamily="34" charset="-122"/>
                </a:rPr>
                <a:t>m+j</a:t>
              </a:r>
              <a:r>
                <a:rPr lang="en-US" altLang="zh-CN" sz="2000" b="1" baseline="-25000" dirty="0" smtClean="0">
                  <a:latin typeface="+mn-lt"/>
                  <a:ea typeface="微软雅黑" panose="020B0503020204020204" pitchFamily="34" charset="-122"/>
                </a:rPr>
                <a:t>                  </a:t>
              </a:r>
              <a:r>
                <a:rPr lang="en-US" altLang="zh-CN" sz="2000" b="1" dirty="0">
                  <a:latin typeface="+mn-lt"/>
                  <a:ea typeface="微软雅黑" panose="020B0503020204020204" pitchFamily="34" charset="-122"/>
                </a:rPr>
                <a:t>[</a:t>
              </a:r>
              <a:r>
                <a:rPr lang="en-US" altLang="zh-CN" sz="2000" b="1" i="1" dirty="0" err="1" smtClean="0">
                  <a:latin typeface="+mn-lt"/>
                  <a:ea typeface="微软雅黑" panose="020B0503020204020204" pitchFamily="34" charset="-122"/>
                </a:rPr>
                <a:t>e</a:t>
              </a:r>
              <a:r>
                <a:rPr lang="en-US" altLang="zh-CN" sz="2000" b="1" i="1" baseline="-25000" dirty="0" err="1" smtClean="0">
                  <a:latin typeface="+mn-lt"/>
                  <a:ea typeface="微软雅黑" panose="020B0503020204020204" pitchFamily="34" charset="-122"/>
                </a:rPr>
                <a:t>i</a:t>
              </a:r>
              <a:r>
                <a:rPr lang="en-US" altLang="zh-CN" sz="2000" b="1" i="1" baseline="-25000" dirty="0" smtClean="0">
                  <a:latin typeface="+mn-lt"/>
                  <a:ea typeface="微软雅黑" panose="020B0503020204020204" pitchFamily="34" charset="-122"/>
                </a:rPr>
                <a:t> </a:t>
              </a:r>
              <a:r>
                <a:rPr lang="en-US" altLang="zh-CN" sz="2000" b="1" dirty="0" smtClean="0">
                  <a:latin typeface="+mn-lt"/>
                  <a:ea typeface="微软雅黑" panose="020B0503020204020204" pitchFamily="34" charset="-122"/>
                </a:rPr>
                <a:t>= (</a:t>
              </a:r>
              <a:r>
                <a:rPr lang="en-US" altLang="zh-CN" sz="2000" b="1" dirty="0">
                  <a:latin typeface="+mn-lt"/>
                  <a:ea typeface="微软雅黑" panose="020B0503020204020204" pitchFamily="34" charset="-122"/>
                </a:rPr>
                <a:t>0….1…..0)</a:t>
              </a:r>
              <a:r>
                <a:rPr lang="en-US" altLang="zh-CN" sz="2000" b="1" baseline="30000" dirty="0">
                  <a:latin typeface="+mn-lt"/>
                  <a:ea typeface="微软雅黑" panose="020B0503020204020204" pitchFamily="34" charset="-122"/>
                </a:rPr>
                <a:t>T</a:t>
              </a:r>
              <a:r>
                <a:rPr lang="en-US" altLang="zh-CN" sz="2000" b="1" dirty="0">
                  <a:latin typeface="+mn-lt"/>
                  <a:ea typeface="微软雅黑" panose="020B0503020204020204" pitchFamily="34" charset="-122"/>
                </a:rPr>
                <a:t>]</a:t>
              </a:r>
            </a:p>
          </p:txBody>
        </p:sp>
        <p:grpSp>
          <p:nvGrpSpPr>
            <p:cNvPr id="4" name="组合 13"/>
            <p:cNvGrpSpPr/>
            <p:nvPr/>
          </p:nvGrpSpPr>
          <p:grpSpPr>
            <a:xfrm>
              <a:off x="1145641" y="3859393"/>
              <a:ext cx="647700" cy="469623"/>
              <a:chOff x="1061070" y="3866728"/>
              <a:chExt cx="647700" cy="589949"/>
            </a:xfrm>
          </p:grpSpPr>
          <p:sp>
            <p:nvSpPr>
              <p:cNvPr id="7" name="Line 3"/>
              <p:cNvSpPr>
                <a:spLocks noChangeShapeType="1"/>
              </p:cNvSpPr>
              <p:nvPr/>
            </p:nvSpPr>
            <p:spPr bwMode="auto">
              <a:xfrm rot="10800000">
                <a:off x="1411114" y="3866728"/>
                <a:ext cx="0" cy="252413"/>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6"/>
              <p:cNvSpPr txBox="1">
                <a:spLocks noChangeArrowheads="1"/>
              </p:cNvSpPr>
              <p:nvPr/>
            </p:nvSpPr>
            <p:spPr bwMode="auto">
              <a:xfrm>
                <a:off x="1061070" y="4086789"/>
                <a:ext cx="6477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50000"/>
                  </a:spcBef>
                </a:pPr>
                <a:r>
                  <a:rPr lang="en-US" altLang="zh-CN" b="1" i="1" dirty="0" err="1">
                    <a:latin typeface="+mn-lt"/>
                  </a:rPr>
                  <a:t>i</a:t>
                </a:r>
                <a:endParaRPr lang="en-US" altLang="zh-CN" b="1" i="1" dirty="0">
                  <a:latin typeface="+mn-lt"/>
                </a:endParaRPr>
              </a:p>
            </p:txBody>
          </p:sp>
        </p:grpSp>
        <p:grpSp>
          <p:nvGrpSpPr>
            <p:cNvPr id="5" name="组合 14"/>
            <p:cNvGrpSpPr/>
            <p:nvPr/>
          </p:nvGrpSpPr>
          <p:grpSpPr>
            <a:xfrm>
              <a:off x="1843348" y="3881993"/>
              <a:ext cx="826863" cy="461465"/>
              <a:chOff x="1822388" y="3919116"/>
              <a:chExt cx="826863" cy="557447"/>
            </a:xfrm>
          </p:grpSpPr>
          <p:sp>
            <p:nvSpPr>
              <p:cNvPr id="9" name="Text Box 7"/>
              <p:cNvSpPr txBox="1">
                <a:spLocks noChangeArrowheads="1"/>
              </p:cNvSpPr>
              <p:nvPr/>
            </p:nvSpPr>
            <p:spPr bwMode="auto">
              <a:xfrm>
                <a:off x="1822388" y="4107231"/>
                <a:ext cx="8268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50000"/>
                  </a:spcBef>
                </a:pPr>
                <a:r>
                  <a:rPr lang="en-US" altLang="zh-CN" b="1" i="1" dirty="0" smtClean="0">
                    <a:latin typeface="+mn-lt"/>
                  </a:rPr>
                  <a:t>m + j</a:t>
                </a:r>
                <a:endParaRPr lang="en-US" altLang="zh-CN" b="1" i="1" dirty="0">
                  <a:latin typeface="+mn-lt"/>
                </a:endParaRPr>
              </a:p>
            </p:txBody>
          </p:sp>
          <p:sp>
            <p:nvSpPr>
              <p:cNvPr id="10" name="Line 3"/>
              <p:cNvSpPr>
                <a:spLocks noChangeShapeType="1"/>
              </p:cNvSpPr>
              <p:nvPr/>
            </p:nvSpPr>
            <p:spPr bwMode="auto">
              <a:xfrm rot="10800000">
                <a:off x="2249314" y="3919116"/>
                <a:ext cx="0" cy="252412"/>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组合 18"/>
            <p:cNvGrpSpPr/>
            <p:nvPr/>
          </p:nvGrpSpPr>
          <p:grpSpPr>
            <a:xfrm>
              <a:off x="5487497" y="3852803"/>
              <a:ext cx="647700" cy="487286"/>
              <a:chOff x="772056" y="3862652"/>
              <a:chExt cx="647700" cy="589948"/>
            </a:xfrm>
          </p:grpSpPr>
          <p:sp>
            <p:nvSpPr>
              <p:cNvPr id="20" name="Line 3"/>
              <p:cNvSpPr>
                <a:spLocks noChangeShapeType="1"/>
              </p:cNvSpPr>
              <p:nvPr/>
            </p:nvSpPr>
            <p:spPr bwMode="auto">
              <a:xfrm rot="10800000">
                <a:off x="1122100" y="3862652"/>
                <a:ext cx="0" cy="252413"/>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Text Box 6"/>
              <p:cNvSpPr txBox="1">
                <a:spLocks noChangeArrowheads="1"/>
              </p:cNvSpPr>
              <p:nvPr/>
            </p:nvSpPr>
            <p:spPr bwMode="auto">
              <a:xfrm>
                <a:off x="772056" y="4082711"/>
                <a:ext cx="647700" cy="369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algn="ctr" eaLnBrk="1" hangingPunct="1">
                  <a:spcBef>
                    <a:spcPct val="50000"/>
                  </a:spcBef>
                </a:pPr>
                <a:r>
                  <a:rPr lang="en-US" altLang="zh-CN" b="1" i="1" dirty="0" err="1">
                    <a:latin typeface="+mn-lt"/>
                  </a:rPr>
                  <a:t>i</a:t>
                </a:r>
                <a:endParaRPr lang="en-US" altLang="zh-CN" b="1" i="1" dirty="0">
                  <a:latin typeface="+mn-lt"/>
                </a:endParaRPr>
              </a:p>
            </p:txBody>
          </p:sp>
        </p:grpSp>
      </p:grpSp>
      <p:grpSp>
        <p:nvGrpSpPr>
          <p:cNvPr id="15" name="组合 23"/>
          <p:cNvGrpSpPr/>
          <p:nvPr/>
        </p:nvGrpSpPr>
        <p:grpSpPr>
          <a:xfrm>
            <a:off x="360644" y="4320680"/>
            <a:ext cx="5527394" cy="792088"/>
            <a:chOff x="364926" y="4403548"/>
            <a:chExt cx="5527394" cy="792088"/>
          </a:xfrm>
        </p:grpSpPr>
        <p:graphicFrame>
          <p:nvGraphicFramePr>
            <p:cNvPr id="11" name="Object 10"/>
            <p:cNvGraphicFramePr>
              <a:graphicFrameLocks noChangeAspect="1"/>
            </p:cNvGraphicFramePr>
            <p:nvPr>
              <p:extLst>
                <p:ext uri="{D42A27DB-BD31-4B8C-83A1-F6EECF244321}">
                  <p14:modId xmlns:p14="http://schemas.microsoft.com/office/powerpoint/2010/main" val="2678279515"/>
                </p:ext>
              </p:extLst>
            </p:nvPr>
          </p:nvGraphicFramePr>
          <p:xfrm>
            <a:off x="2066445" y="4403548"/>
            <a:ext cx="3825875" cy="792088"/>
          </p:xfrm>
          <a:graphic>
            <a:graphicData uri="http://schemas.openxmlformats.org/presentationml/2006/ole">
              <mc:AlternateContent xmlns:mc="http://schemas.openxmlformats.org/markup-compatibility/2006">
                <mc:Choice xmlns:v="urn:schemas-microsoft-com:vml" Requires="v">
                  <p:oleObj spid="_x0000_s200736" name="公式" r:id="rId6" imgW="2298401" imgH="444247" progId="Equations">
                    <p:embed/>
                  </p:oleObj>
                </mc:Choice>
                <mc:Fallback>
                  <p:oleObj name="公式" r:id="rId6" imgW="2298401" imgH="444247" progId="Equations">
                    <p:embed/>
                    <p:pic>
                      <p:nvPicPr>
                        <p:cNvPr id="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6445" y="4403548"/>
                          <a:ext cx="3825875"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文本框 22"/>
            <p:cNvSpPr txBox="1"/>
            <p:nvPr/>
          </p:nvSpPr>
          <p:spPr>
            <a:xfrm>
              <a:off x="364926" y="4516070"/>
              <a:ext cx="1968144" cy="369332"/>
            </a:xfrm>
            <a:prstGeom prst="rect">
              <a:avLst/>
            </a:prstGeom>
            <a:noFill/>
          </p:spPr>
          <p:txBody>
            <a:bodyPr wrap="square" rtlCol="0">
              <a:spAutoFit/>
            </a:bodyPr>
            <a:lstStyle/>
            <a:p>
              <a:r>
                <a:rPr lang="zh-CN" altLang="en-US" dirty="0" smtClean="0"/>
                <a:t>因为产销平衡</a:t>
              </a:r>
            </a:p>
          </p:txBody>
        </p:sp>
      </p:grpSp>
      <p:sp>
        <p:nvSpPr>
          <p:cNvPr id="25" name="文本框 24"/>
          <p:cNvSpPr txBox="1"/>
          <p:nvPr/>
        </p:nvSpPr>
        <p:spPr>
          <a:xfrm>
            <a:off x="6558017" y="548267"/>
            <a:ext cx="523720" cy="415498"/>
          </a:xfrm>
          <a:prstGeom prst="rect">
            <a:avLst/>
          </a:prstGeom>
          <a:solidFill>
            <a:schemeClr val="accent4">
              <a:lumMod val="20000"/>
              <a:lumOff val="80000"/>
            </a:schemeClr>
          </a:solidFill>
        </p:spPr>
        <p:txBody>
          <a:bodyPr wrap="square" rtlCol="0">
            <a:spAutoFit/>
          </a:bodyPr>
          <a:lstStyle/>
          <a:p>
            <a:pPr lvl="0" algn="ctr" fontAlgn="base">
              <a:lnSpc>
                <a:spcPct val="105000"/>
              </a:lnSpc>
              <a:spcAft>
                <a:spcPct val="0"/>
              </a:spcAft>
              <a:buClr>
                <a:schemeClr val="hlink"/>
              </a:buClr>
              <a:buSzPct val="70000"/>
            </a:pPr>
            <a:r>
              <a:rPr lang="zh-CN" altLang="en-US" sz="2000" b="1" dirty="0" smtClean="0">
                <a:solidFill>
                  <a:srgbClr val="000000"/>
                </a:solidFill>
                <a:latin typeface="+mn-ea"/>
              </a:rPr>
              <a:t>产</a:t>
            </a:r>
            <a:endParaRPr lang="en-US" altLang="zh-CN" sz="400" b="1" dirty="0">
              <a:solidFill>
                <a:srgbClr val="000000"/>
              </a:solidFill>
              <a:latin typeface="+mn-ea"/>
            </a:endParaRPr>
          </a:p>
        </p:txBody>
      </p:sp>
      <p:sp>
        <p:nvSpPr>
          <p:cNvPr id="26" name="文本框 25"/>
          <p:cNvSpPr txBox="1"/>
          <p:nvPr/>
        </p:nvSpPr>
        <p:spPr>
          <a:xfrm>
            <a:off x="6558017" y="1972189"/>
            <a:ext cx="523720" cy="415498"/>
          </a:xfrm>
          <a:prstGeom prst="rect">
            <a:avLst/>
          </a:prstGeom>
          <a:solidFill>
            <a:srgbClr val="D2EFFA"/>
          </a:solidFill>
        </p:spPr>
        <p:txBody>
          <a:bodyPr wrap="square" rtlCol="0">
            <a:spAutoFit/>
          </a:bodyPr>
          <a:lstStyle/>
          <a:p>
            <a:pPr lvl="0" algn="ctr" fontAlgn="base">
              <a:lnSpc>
                <a:spcPct val="105000"/>
              </a:lnSpc>
              <a:spcAft>
                <a:spcPct val="0"/>
              </a:spcAft>
              <a:buClr>
                <a:schemeClr val="hlink"/>
              </a:buClr>
              <a:buSzPct val="70000"/>
            </a:pPr>
            <a:r>
              <a:rPr lang="zh-CN" altLang="en-US" sz="2000" b="1" dirty="0" smtClean="0">
                <a:solidFill>
                  <a:srgbClr val="000000"/>
                </a:solidFill>
                <a:latin typeface="+mn-ea"/>
              </a:rPr>
              <a:t>销</a:t>
            </a:r>
            <a:endParaRPr lang="en-US" altLang="zh-CN" sz="400" b="1" dirty="0">
              <a:solidFill>
                <a:srgbClr val="000000"/>
              </a:solidFill>
              <a:latin typeface="+mn-ea"/>
            </a:endParaRPr>
          </a:p>
        </p:txBody>
      </p:sp>
      <p:sp>
        <p:nvSpPr>
          <p:cNvPr id="27" name="矩形 26"/>
          <p:cNvSpPr/>
          <p:nvPr/>
        </p:nvSpPr>
        <p:spPr>
          <a:xfrm>
            <a:off x="228672" y="548266"/>
            <a:ext cx="432048" cy="2848381"/>
          </a:xfrm>
          <a:prstGeom prst="rect">
            <a:avLst/>
          </a:prstGeom>
          <a:solidFill>
            <a:srgbClr val="FFFF00">
              <a:alpha val="2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文本框 27"/>
          <p:cNvSpPr txBox="1"/>
          <p:nvPr/>
        </p:nvSpPr>
        <p:spPr>
          <a:xfrm>
            <a:off x="651176" y="2729207"/>
            <a:ext cx="735771" cy="674031"/>
          </a:xfrm>
          <a:prstGeom prst="rect">
            <a:avLst/>
          </a:prstGeom>
          <a:solidFill>
            <a:srgbClr val="F9F9C6"/>
          </a:solidFill>
        </p:spPr>
        <p:txBody>
          <a:bodyPr wrap="square" rtlCol="0">
            <a:spAutoFit/>
          </a:bodyPr>
          <a:lstStyle/>
          <a:p>
            <a:pPr lvl="0" algn="ctr" fontAlgn="base">
              <a:lnSpc>
                <a:spcPct val="105000"/>
              </a:lnSpc>
              <a:spcAft>
                <a:spcPct val="0"/>
              </a:spcAft>
              <a:buClr>
                <a:schemeClr val="hlink"/>
              </a:buClr>
              <a:buSzPct val="70000"/>
            </a:pPr>
            <a:r>
              <a:rPr lang="zh-CN" altLang="en-US" dirty="0" smtClean="0">
                <a:hlinkClick r:id="rId8" action="ppaction://hlinksldjump"/>
              </a:rPr>
              <a:t>对偶</a:t>
            </a:r>
            <a:endParaRPr lang="en-US" altLang="zh-CN" dirty="0" smtClean="0">
              <a:hlinkClick r:id="rId8" action="ppaction://hlinksldjump"/>
            </a:endParaRPr>
          </a:p>
          <a:p>
            <a:pPr lvl="0" algn="ctr" fontAlgn="base">
              <a:lnSpc>
                <a:spcPct val="105000"/>
              </a:lnSpc>
              <a:spcAft>
                <a:spcPct val="0"/>
              </a:spcAft>
              <a:buClr>
                <a:schemeClr val="hlink"/>
              </a:buClr>
              <a:buSzPct val="70000"/>
            </a:pPr>
            <a:r>
              <a:rPr lang="zh-CN" altLang="en-US" dirty="0" smtClean="0">
                <a:hlinkClick r:id="rId8" action="ppaction://hlinksldjump"/>
              </a:rPr>
              <a:t>变量</a:t>
            </a:r>
            <a:endParaRPr lang="en-US" altLang="zh-CN" dirty="0"/>
          </a:p>
        </p:txBody>
      </p:sp>
      <p:graphicFrame>
        <p:nvGraphicFramePr>
          <p:cNvPr id="200708" name="Object 4"/>
          <p:cNvGraphicFramePr>
            <a:graphicFrameLocks noChangeAspect="1"/>
          </p:cNvGraphicFramePr>
          <p:nvPr/>
        </p:nvGraphicFramePr>
        <p:xfrm>
          <a:off x="4200996" y="5231429"/>
          <a:ext cx="1440160" cy="314280"/>
        </p:xfrm>
        <a:graphic>
          <a:graphicData uri="http://schemas.openxmlformats.org/presentationml/2006/ole">
            <mc:AlternateContent xmlns:mc="http://schemas.openxmlformats.org/markup-compatibility/2006">
              <mc:Choice xmlns:v="urn:schemas-microsoft-com:vml" Requires="v">
                <p:oleObj spid="_x0000_s200737" name="公式" r:id="rId9" imgW="1002535" imgH="215931" progId="Equations">
                  <p:embed/>
                </p:oleObj>
              </mc:Choice>
              <mc:Fallback>
                <p:oleObj name="公式" r:id="rId9" imgW="1002535" imgH="215931" progId="Equations">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0996" y="5231429"/>
                        <a:ext cx="1440160" cy="31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1826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00708"/>
                                        </p:tgtEl>
                                        <p:attrNameLst>
                                          <p:attrName>style.visibility</p:attrName>
                                        </p:attrNameLst>
                                      </p:cBhvr>
                                      <p:to>
                                        <p:strVal val="visible"/>
                                      </p:to>
                                    </p:set>
                                    <p:animEffect transition="in" filter="blinds(horizontal)">
                                      <p:cBhvr>
                                        <p:cTn id="45" dur="500"/>
                                        <p:tgtEl>
                                          <p:spTgt spid="20070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ppt_x"/>
                                          </p:val>
                                        </p:tav>
                                        <p:tav tm="100000">
                                          <p:val>
                                            <p:strVal val="#ppt_x"/>
                                          </p:val>
                                        </p:tav>
                                      </p:tavLst>
                                    </p:anim>
                                    <p:anim calcmode="lin" valueType="num">
                                      <p:cBhvr additive="base">
                                        <p:cTn id="51" dur="500" fill="hold"/>
                                        <p:tgtEl>
                                          <p:spTgt spid="2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17" grpId="0" animBg="1"/>
      <p:bldP spid="18" grpId="0" animBg="1"/>
      <p:bldP spid="25" grpId="0" animBg="1"/>
      <p:bldP spid="26"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求解运输问题</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7</a:t>
            </a:fld>
            <a:endParaRPr lang="zh-CN" altLang="en-US"/>
          </a:p>
        </p:txBody>
      </p:sp>
      <p:sp>
        <p:nvSpPr>
          <p:cNvPr id="4" name="矩形 7"/>
          <p:cNvSpPr>
            <a:spLocks noChangeArrowheads="1"/>
          </p:cNvSpPr>
          <p:nvPr/>
        </p:nvSpPr>
        <p:spPr bwMode="auto">
          <a:xfrm>
            <a:off x="2112764" y="1357403"/>
            <a:ext cx="511256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lnSpc>
                <a:spcPct val="200000"/>
              </a:lnSpc>
            </a:pPr>
            <a:r>
              <a:rPr lang="zh-CN" altLang="en-US" sz="2000" dirty="0" smtClean="0">
                <a:latin typeface="微软雅黑" panose="020B0503020204020204" pitchFamily="34" charset="-122"/>
                <a:ea typeface="微软雅黑" panose="020B0503020204020204" pitchFamily="34" charset="-122"/>
              </a:rPr>
              <a:t>产销平衡的</a:t>
            </a:r>
            <a:r>
              <a:rPr lang="zh-CN" altLang="en-US" sz="2000" dirty="0">
                <a:latin typeface="微软雅黑" panose="020B0503020204020204" pitchFamily="34" charset="-122"/>
                <a:ea typeface="微软雅黑" panose="020B0503020204020204" pitchFamily="34" charset="-122"/>
              </a:rPr>
              <a:t>运输问题是不是都</a:t>
            </a:r>
            <a:r>
              <a:rPr lang="zh-CN" altLang="en-US" sz="2000" dirty="0" smtClean="0">
                <a:latin typeface="微软雅黑" panose="020B0503020204020204" pitchFamily="34" charset="-122"/>
                <a:ea typeface="微软雅黑" panose="020B0503020204020204" pitchFamily="34" charset="-122"/>
              </a:rPr>
              <a:t>有可行解？</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200000"/>
              </a:lnSpc>
            </a:pPr>
            <a:r>
              <a:rPr lang="zh-CN" altLang="en-US" sz="2000" dirty="0" smtClean="0">
                <a:latin typeface="微软雅黑" panose="020B0503020204020204" pitchFamily="34" charset="-122"/>
                <a:ea typeface="微软雅黑" panose="020B0503020204020204" pitchFamily="34" charset="-122"/>
              </a:rPr>
              <a:t>产销</a:t>
            </a:r>
            <a:r>
              <a:rPr lang="zh-CN" altLang="en-US" sz="2000" dirty="0">
                <a:latin typeface="微软雅黑" panose="020B0503020204020204" pitchFamily="34" charset="-122"/>
                <a:ea typeface="微软雅黑" panose="020B0503020204020204" pitchFamily="34" charset="-122"/>
              </a:rPr>
              <a:t>平衡的运输问题是不是都</a:t>
            </a:r>
            <a:r>
              <a:rPr lang="zh-CN" altLang="en-US" sz="2000" dirty="0" smtClean="0">
                <a:latin typeface="微软雅黑" panose="020B0503020204020204" pitchFamily="34" charset="-122"/>
                <a:ea typeface="微软雅黑" panose="020B0503020204020204" pitchFamily="34" charset="-122"/>
              </a:rPr>
              <a:t>有最优解？</a:t>
            </a:r>
            <a:endParaRPr lang="zh-CN" altLang="en-US" sz="20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528588" y="1476901"/>
            <a:ext cx="1145828" cy="1145828"/>
            <a:chOff x="2339494" y="3452169"/>
            <a:chExt cx="870845" cy="870845"/>
          </a:xfrm>
        </p:grpSpPr>
        <p:sp>
          <p:nvSpPr>
            <p:cNvPr id="6" name="矩形 5"/>
            <p:cNvSpPr/>
            <p:nvPr/>
          </p:nvSpPr>
          <p:spPr>
            <a:xfrm>
              <a:off x="2339494" y="3452169"/>
              <a:ext cx="870845" cy="870845"/>
            </a:xfrm>
            <a:prstGeom prst="rect">
              <a:avLst/>
            </a:prstGeom>
            <a:solidFill>
              <a:schemeClr val="tx1">
                <a:lumMod val="95000"/>
                <a:lumOff val="5000"/>
                <a:alpha val="41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1188" tIns="517993" rIns="371189" bIns="517993" numCol="1" spcCol="1270" anchor="ctr" anchorCtr="0">
              <a:noAutofit/>
            </a:bodyPr>
            <a:lstStyle/>
            <a:p>
              <a:pPr algn="ctr" defTabSz="1022350">
                <a:lnSpc>
                  <a:spcPct val="90000"/>
                </a:lnSpc>
                <a:spcBef>
                  <a:spcPct val="0"/>
                </a:spcBef>
                <a:spcAft>
                  <a:spcPct val="35000"/>
                </a:spcAft>
              </a:pPr>
              <a:endParaRPr lang="zh-CN" altLang="en-US" sz="2300">
                <a:latin typeface="微软雅黑" panose="020B0503020204020204" pitchFamily="34" charset="-122"/>
                <a:ea typeface="微软雅黑" panose="020B0503020204020204" pitchFamily="34" charset="-122"/>
              </a:endParaRPr>
            </a:p>
          </p:txBody>
        </p:sp>
        <p:sp>
          <p:nvSpPr>
            <p:cNvPr id="7" name="文本框 6"/>
            <p:cNvSpPr txBox="1"/>
            <p:nvPr/>
          </p:nvSpPr>
          <p:spPr>
            <a:xfrm>
              <a:off x="2482128" y="3558606"/>
              <a:ext cx="608177" cy="631569"/>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两个</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问题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2870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产销平衡的运输问题</a:t>
            </a:r>
            <a:r>
              <a:rPr lang="zh-CN" altLang="en-US" dirty="0"/>
              <a:t>必有可行解</a:t>
            </a:r>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8</a:t>
            </a:fld>
            <a:endParaRPr lang="zh-CN" altLang="en-US"/>
          </a:p>
        </p:txBody>
      </p:sp>
      <p:sp>
        <p:nvSpPr>
          <p:cNvPr id="4" name="灯片编号占位符 5"/>
          <p:cNvSpPr txBox="1">
            <a:spLocks/>
          </p:cNvSpPr>
          <p:nvPr/>
        </p:nvSpPr>
        <p:spPr>
          <a:xfrm>
            <a:off x="6553200" y="6019800"/>
            <a:ext cx="2289175" cy="47625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7F225B-F60D-4998-8E3A-B34F23D4C26E}" type="slidenum">
              <a:rPr lang="zh-CN" altLang="en-US" smtClean="0"/>
              <a:pPr/>
              <a:t>8</a:t>
            </a:fld>
            <a:endParaRPr lang="en-US" altLang="zh-CN"/>
          </a:p>
        </p:txBody>
      </p:sp>
      <p:sp>
        <p:nvSpPr>
          <p:cNvPr id="5" name="Rectangle 2"/>
          <p:cNvSpPr txBox="1">
            <a:spLocks noChangeArrowheads="1"/>
          </p:cNvSpPr>
          <p:nvPr/>
        </p:nvSpPr>
        <p:spPr>
          <a:xfrm>
            <a:off x="312564" y="847836"/>
            <a:ext cx="7369349" cy="434975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ts val="0"/>
              </a:spcBef>
              <a:buFont typeface="Wingdings" panose="05000000000000000000" pitchFamily="2" charset="2"/>
              <a:buNone/>
            </a:pPr>
            <a:r>
              <a:rPr lang="zh-CN" altLang="en-US" sz="2000" dirty="0" smtClean="0">
                <a:latin typeface="+mn-lt"/>
              </a:rPr>
              <a:t>令 </a:t>
            </a:r>
            <a:r>
              <a:rPr lang="en-US" altLang="zh-CN" sz="2000" b="1" i="1" dirty="0" smtClean="0">
                <a:latin typeface="+mn-lt"/>
              </a:rPr>
              <a:t>x</a:t>
            </a:r>
            <a:r>
              <a:rPr lang="en-US" altLang="zh-CN" sz="2000" b="1" i="1" baseline="-25000" dirty="0" smtClean="0">
                <a:latin typeface="+mn-lt"/>
              </a:rPr>
              <a:t>ij </a:t>
            </a:r>
            <a:r>
              <a:rPr lang="en-US" altLang="zh-CN" sz="2000" b="1" i="1" dirty="0" smtClean="0">
                <a:latin typeface="+mn-lt"/>
              </a:rPr>
              <a:t>= </a:t>
            </a:r>
            <a:r>
              <a:rPr lang="zh-CN" altLang="en-US" sz="2000" b="1" i="1" dirty="0" smtClean="0">
                <a:latin typeface="+mn-lt"/>
                <a:sym typeface="Arial" panose="020B0604020202020204" pitchFamily="34" charset="0"/>
              </a:rPr>
              <a:t>a</a:t>
            </a:r>
            <a:r>
              <a:rPr lang="zh-CN" altLang="en-US" sz="2000" b="1" i="1" baseline="-25000" dirty="0" smtClean="0">
                <a:latin typeface="+mn-lt"/>
                <a:sym typeface="Arial" panose="020B0604020202020204" pitchFamily="34" charset="0"/>
              </a:rPr>
              <a:t>i</a:t>
            </a:r>
            <a:r>
              <a:rPr lang="zh-CN" altLang="en-US" sz="2000" b="1" i="1" dirty="0" smtClean="0">
                <a:latin typeface="+mn-lt"/>
                <a:sym typeface="Arial" panose="020B0604020202020204" pitchFamily="34" charset="0"/>
              </a:rPr>
              <a:t>b</a:t>
            </a:r>
            <a:r>
              <a:rPr lang="zh-CN" altLang="en-US" sz="2000" b="1" i="1" baseline="-25000" dirty="0" smtClean="0">
                <a:latin typeface="+mn-lt"/>
                <a:sym typeface="Arial" panose="020B0604020202020204" pitchFamily="34" charset="0"/>
              </a:rPr>
              <a:t>j </a:t>
            </a:r>
            <a:r>
              <a:rPr lang="en-US" altLang="zh-CN" sz="2000" b="1" dirty="0" smtClean="0">
                <a:latin typeface="+mn-lt"/>
              </a:rPr>
              <a:t>/ d</a:t>
            </a:r>
            <a:r>
              <a:rPr lang="zh-CN" altLang="en-US" sz="2000" dirty="0" smtClean="0">
                <a:latin typeface="+mn-lt"/>
              </a:rPr>
              <a:t>    </a:t>
            </a:r>
            <a:r>
              <a:rPr lang="en-US" altLang="zh-CN" sz="2000" dirty="0" smtClean="0">
                <a:latin typeface="+mn-lt"/>
              </a:rPr>
              <a:t>(</a:t>
            </a:r>
            <a:r>
              <a:rPr lang="zh-CN" altLang="en-US" sz="2000" i="1" dirty="0" smtClean="0">
                <a:latin typeface="+mn-lt"/>
                <a:sym typeface="Arial" panose="020B0604020202020204" pitchFamily="34" charset="0"/>
              </a:rPr>
              <a:t>i </a:t>
            </a:r>
            <a:r>
              <a:rPr lang="zh-CN" altLang="en-US" sz="2000" dirty="0" smtClean="0">
                <a:latin typeface="+mn-lt"/>
                <a:sym typeface="Arial" panose="020B0604020202020204" pitchFamily="34" charset="0"/>
              </a:rPr>
              <a:t>=1</a:t>
            </a:r>
            <a:r>
              <a:rPr lang="en-US" altLang="zh-CN" sz="2000" dirty="0" smtClean="0">
                <a:latin typeface="+mn-lt"/>
                <a:sym typeface="Arial" panose="020B0604020202020204" pitchFamily="34" charset="0"/>
              </a:rPr>
              <a:t>, </a:t>
            </a:r>
            <a:r>
              <a:rPr lang="zh-CN" altLang="en-US" sz="2000" dirty="0" smtClean="0">
                <a:latin typeface="+mn-lt"/>
                <a:sym typeface="Arial" panose="020B0604020202020204" pitchFamily="34" charset="0"/>
              </a:rPr>
              <a:t>2</a:t>
            </a:r>
            <a:r>
              <a:rPr lang="en-US" altLang="zh-CN" sz="2000" dirty="0" smtClean="0">
                <a:latin typeface="+mn-lt"/>
                <a:sym typeface="Arial" panose="020B0604020202020204" pitchFamily="34" charset="0"/>
              </a:rPr>
              <a:t>, </a:t>
            </a:r>
            <a:r>
              <a:rPr lang="zh-CN" altLang="en-US" sz="2000" dirty="0" smtClean="0">
                <a:latin typeface="+mn-lt"/>
                <a:sym typeface="Arial" panose="020B0604020202020204" pitchFamily="34" charset="0"/>
              </a:rPr>
              <a:t>...</a:t>
            </a:r>
            <a:r>
              <a:rPr lang="en-US" altLang="zh-CN" sz="2000" dirty="0">
                <a:sym typeface="Arial" panose="020B0604020202020204" pitchFamily="34" charset="0"/>
              </a:rPr>
              <a:t> </a:t>
            </a:r>
            <a:r>
              <a:rPr lang="en-US" altLang="zh-CN" sz="2000" dirty="0">
                <a:latin typeface="+mn-lt"/>
                <a:sym typeface="Arial" panose="020B0604020202020204" pitchFamily="34" charset="0"/>
              </a:rPr>
              <a:t>, </a:t>
            </a:r>
            <a:r>
              <a:rPr lang="zh-CN" altLang="en-US" sz="2000" i="1" dirty="0" smtClean="0">
                <a:latin typeface="+mn-lt"/>
                <a:sym typeface="Arial" panose="020B0604020202020204" pitchFamily="34" charset="0"/>
              </a:rPr>
              <a:t>m</a:t>
            </a:r>
            <a:r>
              <a:rPr lang="en-US" altLang="zh-CN" sz="2000" dirty="0" smtClean="0">
                <a:latin typeface="+mn-lt"/>
                <a:sym typeface="Arial" panose="020B0604020202020204" pitchFamily="34" charset="0"/>
              </a:rPr>
              <a:t>; </a:t>
            </a:r>
            <a:r>
              <a:rPr lang="zh-CN" altLang="en-US" sz="2000" dirty="0" smtClean="0">
                <a:latin typeface="+mn-lt"/>
                <a:sym typeface="Arial" panose="020B0604020202020204" pitchFamily="34" charset="0"/>
              </a:rPr>
              <a:t> </a:t>
            </a:r>
            <a:r>
              <a:rPr lang="zh-CN" altLang="en-US" sz="2000" i="1" dirty="0" smtClean="0">
                <a:latin typeface="+mn-lt"/>
                <a:sym typeface="Arial" panose="020B0604020202020204" pitchFamily="34" charset="0"/>
              </a:rPr>
              <a:t>j </a:t>
            </a:r>
            <a:r>
              <a:rPr lang="zh-CN" altLang="en-US" sz="2000" dirty="0" smtClean="0">
                <a:latin typeface="+mn-lt"/>
                <a:sym typeface="Arial" panose="020B0604020202020204" pitchFamily="34" charset="0"/>
              </a:rPr>
              <a:t>=1</a:t>
            </a:r>
            <a:r>
              <a:rPr lang="en-US" altLang="zh-CN" sz="2000" dirty="0" smtClean="0">
                <a:latin typeface="+mn-lt"/>
                <a:sym typeface="Arial" panose="020B0604020202020204" pitchFamily="34" charset="0"/>
              </a:rPr>
              <a:t>, </a:t>
            </a:r>
            <a:r>
              <a:rPr lang="zh-CN" altLang="en-US" sz="2000" dirty="0" smtClean="0">
                <a:latin typeface="+mn-lt"/>
                <a:sym typeface="Arial" panose="020B0604020202020204" pitchFamily="34" charset="0"/>
              </a:rPr>
              <a:t>2</a:t>
            </a:r>
            <a:r>
              <a:rPr lang="en-US" altLang="zh-CN" sz="2000" dirty="0" smtClean="0">
                <a:latin typeface="+mn-lt"/>
                <a:sym typeface="Arial" panose="020B0604020202020204" pitchFamily="34" charset="0"/>
              </a:rPr>
              <a:t>, </a:t>
            </a:r>
            <a:r>
              <a:rPr lang="zh-CN" altLang="en-US" sz="2000" dirty="0" smtClean="0">
                <a:latin typeface="+mn-lt"/>
                <a:sym typeface="Arial" panose="020B0604020202020204" pitchFamily="34" charset="0"/>
              </a:rPr>
              <a:t>...</a:t>
            </a:r>
            <a:r>
              <a:rPr lang="en-US" altLang="zh-CN" sz="2000" dirty="0">
                <a:latin typeface="+mn-lt"/>
                <a:sym typeface="Arial" panose="020B0604020202020204" pitchFamily="34" charset="0"/>
              </a:rPr>
              <a:t> , </a:t>
            </a:r>
            <a:r>
              <a:rPr lang="zh-CN" altLang="en-US" sz="2000" i="1" dirty="0" smtClean="0">
                <a:latin typeface="+mn-lt"/>
                <a:sym typeface="Arial" panose="020B0604020202020204" pitchFamily="34" charset="0"/>
              </a:rPr>
              <a:t>n</a:t>
            </a:r>
            <a:r>
              <a:rPr lang="en-US" altLang="zh-CN" sz="2000" dirty="0" smtClean="0">
                <a:latin typeface="+mn-lt"/>
                <a:sym typeface="Arial" panose="020B0604020202020204" pitchFamily="34" charset="0"/>
              </a:rPr>
              <a:t>)</a:t>
            </a:r>
          </a:p>
          <a:p>
            <a:pPr marL="0" indent="0" algn="just">
              <a:lnSpc>
                <a:spcPct val="150000"/>
              </a:lnSpc>
              <a:spcBef>
                <a:spcPts val="0"/>
              </a:spcBef>
              <a:buFont typeface="Wingdings" panose="05000000000000000000" pitchFamily="2" charset="2"/>
              <a:buNone/>
            </a:pPr>
            <a:r>
              <a:rPr lang="zh-CN" altLang="en-US" sz="2000" dirty="0" smtClean="0">
                <a:latin typeface="+mn-lt"/>
                <a:sym typeface="Arial" panose="020B0604020202020204" pitchFamily="34" charset="0"/>
              </a:rPr>
              <a:t>是产销平衡运输问题的一个可行解</a:t>
            </a:r>
            <a:endParaRPr lang="en-US" altLang="zh-CN" sz="2000" dirty="0" smtClean="0">
              <a:latin typeface="+mn-lt"/>
              <a:sym typeface="Arial" panose="020B0604020202020204" pitchFamily="34" charset="0"/>
            </a:endParaRPr>
          </a:p>
          <a:p>
            <a:pPr marL="0" indent="0" algn="just">
              <a:lnSpc>
                <a:spcPct val="150000"/>
              </a:lnSpc>
              <a:spcBef>
                <a:spcPts val="0"/>
              </a:spcBef>
              <a:buFont typeface="Wingdings" panose="05000000000000000000" pitchFamily="2" charset="2"/>
              <a:buNone/>
            </a:pPr>
            <a:r>
              <a:rPr lang="zh-CN" altLang="en-US" sz="2000" dirty="0" smtClean="0">
                <a:latin typeface="+mn-lt"/>
                <a:hlinkClick r:id="rId3" action="ppaction://hlinksldjump"/>
              </a:rPr>
              <a:t>证明</a:t>
            </a:r>
            <a:r>
              <a:rPr lang="zh-CN" altLang="en-US" sz="2000" dirty="0" smtClean="0">
                <a:latin typeface="+mn-lt"/>
              </a:rPr>
              <a:t>：</a:t>
            </a:r>
            <a:endParaRPr lang="zh-CN" altLang="en-US" sz="2000" dirty="0">
              <a:latin typeface="+mn-lt"/>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403301497"/>
              </p:ext>
            </p:extLst>
          </p:nvPr>
        </p:nvGraphicFramePr>
        <p:xfrm>
          <a:off x="5425132" y="792287"/>
          <a:ext cx="1074737" cy="744413"/>
        </p:xfrm>
        <a:graphic>
          <a:graphicData uri="http://schemas.openxmlformats.org/presentationml/2006/ole">
            <mc:AlternateContent xmlns:mc="http://schemas.openxmlformats.org/markup-compatibility/2006">
              <mc:Choice xmlns:v="urn:schemas-microsoft-com:vml" Requires="v">
                <p:oleObj spid="_x0000_s4606" name="公式" r:id="rId4" imgW="596923" imgH="431570" progId="Equations">
                  <p:embed/>
                </p:oleObj>
              </mc:Choice>
              <mc:Fallback>
                <p:oleObj name="公式" r:id="rId4" imgW="596923" imgH="431570" progId="Equations">
                  <p:embed/>
                  <p:pic>
                    <p:nvPicPr>
                      <p:cNvPr id="0" name="Picture 5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5132" y="792287"/>
                        <a:ext cx="1074737" cy="74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组合 14"/>
          <p:cNvGrpSpPr/>
          <p:nvPr/>
        </p:nvGrpSpPr>
        <p:grpSpPr>
          <a:xfrm>
            <a:off x="1161618" y="1798638"/>
            <a:ext cx="6331960" cy="3830748"/>
            <a:chOff x="1161618" y="1798638"/>
            <a:chExt cx="6331960" cy="3830748"/>
          </a:xfrm>
        </p:grpSpPr>
        <p:graphicFrame>
          <p:nvGraphicFramePr>
            <p:cNvPr id="7" name="Object 7"/>
            <p:cNvGraphicFramePr>
              <a:graphicFrameLocks noChangeAspect="1"/>
            </p:cNvGraphicFramePr>
            <p:nvPr>
              <p:extLst>
                <p:ext uri="{D42A27DB-BD31-4B8C-83A1-F6EECF244321}">
                  <p14:modId xmlns:p14="http://schemas.microsoft.com/office/powerpoint/2010/main" val="1647975725"/>
                </p:ext>
              </p:extLst>
            </p:nvPr>
          </p:nvGraphicFramePr>
          <p:xfrm>
            <a:off x="1892300" y="1798638"/>
            <a:ext cx="3733800" cy="3781425"/>
          </p:xfrm>
          <a:graphic>
            <a:graphicData uri="http://schemas.openxmlformats.org/presentationml/2006/ole">
              <mc:AlternateContent xmlns:mc="http://schemas.openxmlformats.org/markup-compatibility/2006">
                <mc:Choice xmlns:v="urn:schemas-microsoft-com:vml" Requires="v">
                  <p:oleObj spid="_x0000_s4607" name="公式" r:id="rId6" imgW="1878957" imgH="2056987" progId="Equations">
                    <p:embed/>
                  </p:oleObj>
                </mc:Choice>
                <mc:Fallback>
                  <p:oleObj name="公式" r:id="rId6" imgW="1878957" imgH="2056987" progId="Equations">
                    <p:embed/>
                    <p:pic>
                      <p:nvPicPr>
                        <p:cNvPr id="0" name="Picture 5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2300" y="1798638"/>
                          <a:ext cx="3733800" cy="378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1161618" y="2052443"/>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p>
          </p:txBody>
        </p:sp>
        <p:sp>
          <p:nvSpPr>
            <p:cNvPr id="9" name="Text Box 9"/>
            <p:cNvSpPr txBox="1">
              <a:spLocks noChangeArrowheads="1"/>
            </p:cNvSpPr>
            <p:nvPr/>
          </p:nvSpPr>
          <p:spPr bwMode="auto">
            <a:xfrm>
              <a:off x="1161618" y="1979418"/>
              <a:ext cx="649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已知</a:t>
              </a:r>
            </a:p>
          </p:txBody>
        </p:sp>
        <p:sp>
          <p:nvSpPr>
            <p:cNvPr id="10" name="Text Box 10"/>
            <p:cNvSpPr txBox="1">
              <a:spLocks noChangeArrowheads="1"/>
            </p:cNvSpPr>
            <p:nvPr/>
          </p:nvSpPr>
          <p:spPr bwMode="auto">
            <a:xfrm>
              <a:off x="1161618" y="2916043"/>
              <a:ext cx="649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因为</a:t>
              </a:r>
            </a:p>
          </p:txBody>
        </p:sp>
        <p:sp>
          <p:nvSpPr>
            <p:cNvPr id="11" name="Text Box 11"/>
            <p:cNvSpPr txBox="1">
              <a:spLocks noChangeArrowheads="1"/>
            </p:cNvSpPr>
            <p:nvPr/>
          </p:nvSpPr>
          <p:spPr bwMode="auto">
            <a:xfrm>
              <a:off x="5909253" y="2839355"/>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满足产量约束</a:t>
              </a:r>
            </a:p>
          </p:txBody>
        </p:sp>
        <p:sp>
          <p:nvSpPr>
            <p:cNvPr id="12" name="Text Box 12"/>
            <p:cNvSpPr txBox="1">
              <a:spLocks noChangeArrowheads="1"/>
            </p:cNvSpPr>
            <p:nvPr/>
          </p:nvSpPr>
          <p:spPr bwMode="auto">
            <a:xfrm>
              <a:off x="5909253" y="3775980"/>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满足销量约束</a:t>
              </a:r>
            </a:p>
          </p:txBody>
        </p:sp>
        <p:sp>
          <p:nvSpPr>
            <p:cNvPr id="13" name="Text Box 13"/>
            <p:cNvSpPr txBox="1">
              <a:spLocks noChangeArrowheads="1"/>
            </p:cNvSpPr>
            <p:nvPr/>
          </p:nvSpPr>
          <p:spPr bwMode="auto">
            <a:xfrm>
              <a:off x="1296339" y="4608711"/>
              <a:ext cx="649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又</a:t>
              </a:r>
            </a:p>
          </p:txBody>
        </p:sp>
        <p:sp>
          <p:nvSpPr>
            <p:cNvPr id="14" name="Text Box 14"/>
            <p:cNvSpPr txBox="1">
              <a:spLocks noChangeArrowheads="1"/>
            </p:cNvSpPr>
            <p:nvPr/>
          </p:nvSpPr>
          <p:spPr bwMode="auto">
            <a:xfrm>
              <a:off x="4449330" y="5262674"/>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为可行解。</a:t>
              </a:r>
            </a:p>
          </p:txBody>
        </p:sp>
      </p:grpSp>
    </p:spTree>
    <p:extLst>
      <p:ext uri="{BB962C8B-B14F-4D97-AF65-F5344CB8AC3E}">
        <p14:creationId xmlns:p14="http://schemas.microsoft.com/office/powerpoint/2010/main" val="424863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产销平衡的</a:t>
            </a:r>
            <a:r>
              <a:rPr lang="zh-CN" altLang="en-US" dirty="0" smtClean="0"/>
              <a:t>运输问题必有最优解</a:t>
            </a:r>
            <a:endParaRPr lang="zh-CN" altLang="en-US" dirty="0"/>
          </a:p>
        </p:txBody>
      </p:sp>
      <p:sp>
        <p:nvSpPr>
          <p:cNvPr id="3" name="灯片编号占位符 2"/>
          <p:cNvSpPr>
            <a:spLocks noGrp="1"/>
          </p:cNvSpPr>
          <p:nvPr>
            <p:ph type="sldNum" sz="quarter" idx="12"/>
          </p:nvPr>
        </p:nvSpPr>
        <p:spPr/>
        <p:txBody>
          <a:bodyPr/>
          <a:lstStyle/>
          <a:p>
            <a:fld id="{D7CFEB8A-8F77-4E85-85B4-D81BB3292138}" type="slidenum">
              <a:rPr lang="zh-CN" altLang="en-US" smtClean="0"/>
              <a:pPr/>
              <a:t>9</a:t>
            </a:fld>
            <a:endParaRPr lang="zh-CN" altLang="en-US"/>
          </a:p>
        </p:txBody>
      </p:sp>
      <p:sp>
        <p:nvSpPr>
          <p:cNvPr id="4" name="矩形 3"/>
          <p:cNvSpPr/>
          <p:nvPr/>
        </p:nvSpPr>
        <p:spPr>
          <a:xfrm>
            <a:off x="384572" y="1083719"/>
            <a:ext cx="6768751" cy="2400657"/>
          </a:xfrm>
          <a:prstGeom prst="rect">
            <a:avLst/>
          </a:prstGeom>
        </p:spPr>
        <p:txBody>
          <a:bodyPr wrap="square">
            <a:spAutoFit/>
          </a:bodyPr>
          <a:lstStyle/>
          <a:p>
            <a:pPr>
              <a:lnSpc>
                <a:spcPct val="150000"/>
              </a:lnSpc>
            </a:pPr>
            <a:r>
              <a:rPr lang="zh-CN" altLang="en-US" sz="2000" dirty="0" smtClean="0">
                <a:ea typeface="微软雅黑" panose="020B0503020204020204" pitchFamily="34" charset="-122"/>
                <a:sym typeface="Arial" panose="020B0604020202020204" pitchFamily="34" charset="0"/>
              </a:rPr>
              <a:t>证明：</a:t>
            </a:r>
            <a:endParaRPr lang="en-US" altLang="zh-CN" sz="2000" dirty="0" smtClean="0">
              <a:ea typeface="微软雅黑" panose="020B0503020204020204" pitchFamily="34" charset="-122"/>
              <a:sym typeface="Arial" panose="020B0604020202020204" pitchFamily="34" charset="0"/>
            </a:endParaRPr>
          </a:p>
          <a:p>
            <a:pPr>
              <a:lnSpc>
                <a:spcPct val="150000"/>
              </a:lnSpc>
            </a:pPr>
            <a:r>
              <a:rPr lang="zh-CN" altLang="en-US" sz="2000" dirty="0" smtClean="0">
                <a:ea typeface="微软雅黑" panose="020B0503020204020204" pitchFamily="34" charset="-122"/>
                <a:sym typeface="Arial" panose="020B0604020202020204" pitchFamily="34" charset="0"/>
              </a:rPr>
              <a:t>因为 </a:t>
            </a:r>
            <a:r>
              <a:rPr lang="en-US" altLang="zh-CN" sz="2000" dirty="0" smtClean="0">
                <a:ea typeface="微软雅黑" panose="020B0503020204020204" pitchFamily="34" charset="-122"/>
                <a:sym typeface="Arial" panose="020B0604020202020204" pitchFamily="34" charset="0"/>
              </a:rPr>
              <a:t>0 </a:t>
            </a:r>
            <a:r>
              <a:rPr lang="zh-CN" altLang="en-US" sz="2000" dirty="0" smtClean="0">
                <a:ea typeface="微软雅黑" panose="020B0503020204020204" pitchFamily="34" charset="-122"/>
                <a:sym typeface="Arial" panose="020B0604020202020204" pitchFamily="34" charset="0"/>
              </a:rPr>
              <a:t>≤ </a:t>
            </a:r>
            <a:r>
              <a:rPr lang="en-US" altLang="zh-CN" sz="2000" i="1" dirty="0" smtClean="0">
                <a:ea typeface="微软雅黑" panose="020B0503020204020204" pitchFamily="34" charset="-122"/>
              </a:rPr>
              <a:t>x</a:t>
            </a:r>
            <a:r>
              <a:rPr lang="en-US" altLang="zh-CN" sz="2000" i="1" baseline="-25000" dirty="0" smtClean="0">
                <a:ea typeface="微软雅黑" panose="020B0503020204020204" pitchFamily="34" charset="-122"/>
              </a:rPr>
              <a:t>ij</a:t>
            </a:r>
            <a:r>
              <a:rPr lang="zh-CN" altLang="en-US" sz="2000" dirty="0" smtClean="0">
                <a:ea typeface="微软雅黑" panose="020B0503020204020204" pitchFamily="34" charset="-122"/>
                <a:sym typeface="Arial" panose="020B0604020202020204" pitchFamily="34" charset="0"/>
              </a:rPr>
              <a:t> ≤</a:t>
            </a:r>
            <a:r>
              <a:rPr lang="en-US" altLang="zh-CN" sz="2000" dirty="0" smtClean="0">
                <a:ea typeface="微软雅黑" panose="020B0503020204020204" pitchFamily="34" charset="-122"/>
              </a:rPr>
              <a:t> min(</a:t>
            </a:r>
            <a:r>
              <a:rPr lang="en-US" altLang="zh-CN" sz="2000" i="1" dirty="0" err="1" smtClean="0">
                <a:ea typeface="微软雅黑" panose="020B0503020204020204" pitchFamily="34" charset="-122"/>
              </a:rPr>
              <a:t>a</a:t>
            </a:r>
            <a:r>
              <a:rPr lang="en-US" altLang="zh-CN" sz="2000" i="1" baseline="-25000" dirty="0" err="1" smtClean="0">
                <a:ea typeface="微软雅黑" panose="020B0503020204020204" pitchFamily="34" charset="-122"/>
              </a:rPr>
              <a:t>i</a:t>
            </a:r>
            <a:r>
              <a:rPr lang="en-US" altLang="zh-CN" sz="2000" dirty="0">
                <a:sym typeface="Arial" panose="020B0604020202020204" pitchFamily="34" charset="0"/>
              </a:rPr>
              <a:t> , </a:t>
            </a:r>
            <a:r>
              <a:rPr lang="en-US" altLang="zh-CN" sz="2000" i="1" dirty="0" err="1" smtClean="0">
                <a:ea typeface="微软雅黑" panose="020B0503020204020204" pitchFamily="34" charset="-122"/>
              </a:rPr>
              <a:t>b</a:t>
            </a:r>
            <a:r>
              <a:rPr lang="en-US" altLang="zh-CN" sz="2000" i="1" baseline="-25000" dirty="0" err="1" smtClean="0">
                <a:ea typeface="微软雅黑" panose="020B0503020204020204" pitchFamily="34" charset="-122"/>
              </a:rPr>
              <a:t>j</a:t>
            </a:r>
            <a:r>
              <a:rPr lang="en-US" altLang="zh-CN" sz="2000" dirty="0" smtClean="0">
                <a:ea typeface="微软雅黑" panose="020B0503020204020204" pitchFamily="34" charset="-122"/>
              </a:rPr>
              <a:t>)</a:t>
            </a:r>
            <a:r>
              <a:rPr lang="zh-CN" altLang="en-US" sz="2000" dirty="0" smtClean="0">
                <a:ea typeface="微软雅黑" panose="020B0503020204020204" pitchFamily="34" charset="-122"/>
              </a:rPr>
              <a:t>，</a:t>
            </a:r>
            <a:r>
              <a:rPr lang="en-US" altLang="zh-CN" sz="2000" dirty="0" smtClean="0">
                <a:ea typeface="微软雅黑" panose="020B0503020204020204" pitchFamily="34" charset="-122"/>
              </a:rPr>
              <a:t>即</a:t>
            </a:r>
            <a:r>
              <a:rPr lang="zh-CN" altLang="en-US" sz="2000" dirty="0">
                <a:ea typeface="微软雅黑" panose="020B0503020204020204" pitchFamily="34" charset="-122"/>
              </a:rPr>
              <a:t>所有变量有界 </a:t>
            </a:r>
            <a:endParaRPr lang="en-US" altLang="zh-CN" sz="2000" dirty="0" smtClean="0">
              <a:ea typeface="微软雅黑" panose="020B0503020204020204" pitchFamily="34" charset="-122"/>
            </a:endParaRPr>
          </a:p>
          <a:p>
            <a:pPr>
              <a:lnSpc>
                <a:spcPct val="150000"/>
              </a:lnSpc>
            </a:pPr>
            <a:r>
              <a:rPr lang="zh-CN" altLang="en-US" sz="2000" dirty="0" smtClean="0">
                <a:ea typeface="微软雅黑" panose="020B0503020204020204" pitchFamily="34" charset="-122"/>
              </a:rPr>
              <a:t>根据</a:t>
            </a:r>
            <a:r>
              <a:rPr lang="zh-CN" altLang="en-US" sz="2000" dirty="0">
                <a:ea typeface="微软雅黑" panose="020B0503020204020204" pitchFamily="34" charset="-122"/>
              </a:rPr>
              <a:t>定理</a:t>
            </a:r>
            <a:r>
              <a:rPr lang="en-US" altLang="zh-CN" sz="2000" dirty="0">
                <a:ea typeface="微软雅黑" panose="020B0503020204020204" pitchFamily="34" charset="-122"/>
              </a:rPr>
              <a:t>3</a:t>
            </a:r>
            <a:r>
              <a:rPr lang="zh-CN" altLang="en-US" sz="2000" dirty="0">
                <a:ea typeface="微软雅黑" panose="020B0503020204020204" pitchFamily="34" charset="-122"/>
              </a:rPr>
              <a:t>：若可行域有界，线性规划问题的目标函数一定可以在其可行域的顶点上达到最优，因此产销平衡的运输问题</a:t>
            </a:r>
            <a:r>
              <a:rPr lang="zh-CN" altLang="en-US" sz="2000" dirty="0">
                <a:solidFill>
                  <a:srgbClr val="FF0000"/>
                </a:solidFill>
                <a:ea typeface="微软雅黑" panose="020B0503020204020204" pitchFamily="34" charset="-122"/>
              </a:rPr>
              <a:t>必存在最优解</a:t>
            </a:r>
            <a:endParaRPr lang="zh-CN" altLang="en-US" sz="2000" dirty="0">
              <a:ea typeface="微软雅黑" panose="020B0503020204020204" pitchFamily="34" charset="-122"/>
            </a:endParaRPr>
          </a:p>
        </p:txBody>
      </p:sp>
      <p:sp>
        <p:nvSpPr>
          <p:cNvPr id="5" name="矩形 7"/>
          <p:cNvSpPr>
            <a:spLocks noChangeArrowheads="1"/>
          </p:cNvSpPr>
          <p:nvPr/>
        </p:nvSpPr>
        <p:spPr bwMode="auto">
          <a:xfrm>
            <a:off x="384572" y="3600599"/>
            <a:ext cx="5112568" cy="61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lnSpc>
                <a:spcPct val="200000"/>
              </a:lnSpc>
            </a:pPr>
            <a:r>
              <a:rPr lang="zh-CN" altLang="en-US" sz="2000" i="1" dirty="0" smtClean="0">
                <a:latin typeface="微软雅黑" panose="020B0503020204020204" pitchFamily="34" charset="-122"/>
                <a:ea typeface="微软雅黑" panose="020B0503020204020204" pitchFamily="34" charset="-122"/>
              </a:rPr>
              <a:t>有唯一的最优解？还是无穷多最优解？</a:t>
            </a:r>
            <a:endParaRPr lang="zh-CN" altLang="en-US" sz="2000" i="1" dirty="0">
              <a:latin typeface="微软雅黑" panose="020B0503020204020204" pitchFamily="34" charset="-122"/>
              <a:ea typeface="微软雅黑" panose="020B0503020204020204" pitchFamily="34" charset="-122"/>
            </a:endParaRPr>
          </a:p>
        </p:txBody>
      </p:sp>
      <p:sp>
        <p:nvSpPr>
          <p:cNvPr id="6" name="矩形 7"/>
          <p:cNvSpPr>
            <a:spLocks noChangeArrowheads="1"/>
          </p:cNvSpPr>
          <p:nvPr/>
        </p:nvSpPr>
        <p:spPr bwMode="auto">
          <a:xfrm>
            <a:off x="370877" y="4032647"/>
            <a:ext cx="5112568" cy="61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anklin Gothic Book" panose="020B0503020102020204" pitchFamily="34" charset="0"/>
                <a:ea typeface="宋体" panose="02010600030101010101" pitchFamily="2" charset="-122"/>
              </a:defRPr>
            </a:lvl1pPr>
            <a:lvl2pPr marL="742950" indent="-285750" eaLnBrk="0" hangingPunct="0">
              <a:defRPr>
                <a:solidFill>
                  <a:schemeClr val="tx1"/>
                </a:solidFill>
                <a:latin typeface="Franklin Gothic Book" panose="020B0503020102020204" pitchFamily="34" charset="0"/>
                <a:ea typeface="宋体" panose="02010600030101010101" pitchFamily="2" charset="-122"/>
              </a:defRPr>
            </a:lvl2pPr>
            <a:lvl3pPr marL="1143000" indent="-228600" eaLnBrk="0" hangingPunct="0">
              <a:defRPr>
                <a:solidFill>
                  <a:schemeClr val="tx1"/>
                </a:solidFill>
                <a:latin typeface="Franklin Gothic Book" panose="020B0503020102020204" pitchFamily="34" charset="0"/>
                <a:ea typeface="宋体" panose="02010600030101010101" pitchFamily="2" charset="-122"/>
              </a:defRPr>
            </a:lvl3pPr>
            <a:lvl4pPr marL="1600200" indent="-228600" eaLnBrk="0" hangingPunct="0">
              <a:defRPr>
                <a:solidFill>
                  <a:schemeClr val="tx1"/>
                </a:solidFill>
                <a:latin typeface="Franklin Gothic Book" panose="020B0503020102020204" pitchFamily="34" charset="0"/>
                <a:ea typeface="宋体" panose="02010600030101010101" pitchFamily="2" charset="-122"/>
              </a:defRPr>
            </a:lvl4pPr>
            <a:lvl5pPr marL="2057400" indent="-228600" eaLnBrk="0" hangingPunct="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anose="020B0503020102020204" pitchFamily="34" charset="0"/>
                <a:ea typeface="宋体" panose="02010600030101010101" pitchFamily="2" charset="-122"/>
              </a:defRPr>
            </a:lvl9pPr>
          </a:lstStyle>
          <a:p>
            <a:pPr eaLnBrk="1" hangingPunct="1">
              <a:lnSpc>
                <a:spcPct val="200000"/>
              </a:lnSpc>
            </a:pPr>
            <a:r>
              <a:rPr lang="zh-CN" altLang="en-US" sz="2000" dirty="0" smtClean="0">
                <a:solidFill>
                  <a:schemeClr val="accent2"/>
                </a:solidFill>
                <a:latin typeface="微软雅黑" panose="020B0503020204020204" pitchFamily="34" charset="-122"/>
                <a:ea typeface="微软雅黑" panose="020B0503020204020204" pitchFamily="34" charset="-122"/>
              </a:rPr>
              <a:t>看非基变量的检验数是否为</a:t>
            </a:r>
            <a:r>
              <a:rPr lang="en-US" altLang="zh-CN" sz="2000" dirty="0" smtClean="0">
                <a:solidFill>
                  <a:schemeClr val="accent2"/>
                </a:solidFill>
                <a:latin typeface="微软雅黑" panose="020B0503020204020204" pitchFamily="34" charset="-122"/>
                <a:ea typeface="微软雅黑" panose="020B0503020204020204" pitchFamily="34" charset="-122"/>
              </a:rPr>
              <a:t>0</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587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theme1.xml><?xml version="1.0" encoding="utf-8"?>
<a:theme xmlns:a="http://schemas.openxmlformats.org/drawingml/2006/main" name="Office 主题​​">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spAutoFit/>
      </a:bodyPr>
      <a:lstStyle>
        <a:defPPr algn="just" eaLnBrk="1" hangingPunct="1">
          <a:lnSpc>
            <a:spcPct val="140000"/>
          </a:lnSpc>
          <a:spcBef>
            <a:spcPct val="10000"/>
          </a:spcBef>
          <a:buClr>
            <a:srgbClr val="990000"/>
          </a:buClr>
          <a:buSzPct val="85000"/>
          <a:buFont typeface="Wingdings" panose="05000000000000000000" pitchFamily="2" charset="2"/>
          <a:buNone/>
          <a:defRPr sz="1800" b="0" dirty="0">
            <a:latin typeface="+mn-ea"/>
            <a:ea typeface="+mn-ea"/>
          </a:defRPr>
        </a:defPPr>
      </a:lstStyle>
    </a:sp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6569</TotalTime>
  <Words>5986</Words>
  <Application>Microsoft Office PowerPoint</Application>
  <PresentationFormat>自定义</PresentationFormat>
  <Paragraphs>1787</Paragraphs>
  <Slides>59</Slides>
  <Notes>40</Notes>
  <HiddenSlides>3</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59</vt:i4>
      </vt:variant>
    </vt:vector>
  </HeadingPairs>
  <TitlesOfParts>
    <vt:vector size="75" baseType="lpstr">
      <vt:lpstr>楷体_GB2312</vt:lpstr>
      <vt:lpstr>Symbol</vt:lpstr>
      <vt:lpstr>黑体</vt:lpstr>
      <vt:lpstr>Franklin Gothic Book</vt:lpstr>
      <vt:lpstr>Arial</vt:lpstr>
      <vt:lpstr>Calibri</vt:lpstr>
      <vt:lpstr>华文细黑</vt:lpstr>
      <vt:lpstr>Times New Roman</vt:lpstr>
      <vt:lpstr>Ebrima</vt:lpstr>
      <vt:lpstr>宋体</vt:lpstr>
      <vt:lpstr>Wingdings</vt:lpstr>
      <vt:lpstr>微软雅黑</vt:lpstr>
      <vt:lpstr>Office 主题​​</vt:lpstr>
      <vt:lpstr>Microsoft Equation</vt:lpstr>
      <vt:lpstr>公式</vt:lpstr>
      <vt:lpstr>Equation</vt:lpstr>
      <vt:lpstr>PowerPoint 演示文稿</vt:lpstr>
      <vt:lpstr>引入</vt:lpstr>
      <vt:lpstr>PowerPoint 演示文稿</vt:lpstr>
      <vt:lpstr>一、运输问题的数学模型</vt:lpstr>
      <vt:lpstr>一、运输问题的数学模型——线性规划</vt:lpstr>
      <vt:lpstr>PowerPoint 演示文稿</vt:lpstr>
      <vt:lpstr>求解运输问题</vt:lpstr>
      <vt:lpstr>产销平衡的运输问题必有可行解</vt:lpstr>
      <vt:lpstr>产销平衡的运输问题必有最优解</vt:lpstr>
      <vt:lpstr>二、表上作业法</vt:lpstr>
      <vt:lpstr>2.1  确定初始基可行解</vt:lpstr>
      <vt:lpstr>1.1 最小元素法</vt:lpstr>
      <vt:lpstr>1.1 最小元素法</vt:lpstr>
      <vt:lpstr>1.1 最小元素法</vt:lpstr>
      <vt:lpstr>1.1 最小元素法</vt:lpstr>
      <vt:lpstr>1.1 最小元素法</vt:lpstr>
      <vt:lpstr>1.1 最小元素法</vt:lpstr>
      <vt:lpstr>1.1 最小元素法</vt:lpstr>
      <vt:lpstr>1.1 最小元素法</vt:lpstr>
      <vt:lpstr>1. 找出初始基可行解</vt:lpstr>
      <vt:lpstr>1.2 伏格尔法</vt:lpstr>
      <vt:lpstr>1.2 伏格尔法</vt:lpstr>
      <vt:lpstr>1.2 伏格尔法</vt:lpstr>
      <vt:lpstr>1.2 伏格尔法</vt:lpstr>
      <vt:lpstr>1.2 伏格尔法</vt:lpstr>
      <vt:lpstr>1.2 伏格尔法</vt:lpstr>
      <vt:lpstr>1. 找出初始基可行解</vt:lpstr>
      <vt:lpstr>2. 最优解的判别</vt:lpstr>
      <vt:lpstr>2.1 闭回路法</vt:lpstr>
      <vt:lpstr>2.1 闭回路法</vt:lpstr>
      <vt:lpstr>2.1 闭回路法</vt:lpstr>
      <vt:lpstr>2.1 闭回路法</vt:lpstr>
      <vt:lpstr>2.1 闭回路法</vt:lpstr>
      <vt:lpstr>2.1 闭回路法</vt:lpstr>
      <vt:lpstr>2.1 闭回路法</vt:lpstr>
      <vt:lpstr>2.1 闭回路法</vt:lpstr>
      <vt:lpstr>2.1 闭回路法</vt:lpstr>
      <vt:lpstr>2. 最优解的判别</vt:lpstr>
      <vt:lpstr>2.2 位势法</vt:lpstr>
      <vt:lpstr>2.2 位势法</vt:lpstr>
      <vt:lpstr>2.2 位势法</vt:lpstr>
      <vt:lpstr>2. 最优解的判别</vt:lpstr>
      <vt:lpstr>3. 闭回路调整法——换基</vt:lpstr>
      <vt:lpstr>重复 2.判别最优解</vt:lpstr>
      <vt:lpstr>退化</vt:lpstr>
      <vt:lpstr>退化举例（1）最小元素法求初始解</vt:lpstr>
      <vt:lpstr>退化举例（2）闭回路调整法</vt:lpstr>
      <vt:lpstr>小结：表上作业法的解题步骤</vt:lpstr>
      <vt:lpstr>三、产销不平衡的运输问题</vt:lpstr>
      <vt:lpstr>产大于销</vt:lpstr>
      <vt:lpstr>产大于销</vt:lpstr>
      <vt:lpstr>产大于销</vt:lpstr>
      <vt:lpstr>产大于销</vt:lpstr>
      <vt:lpstr>产大于销</vt:lpstr>
      <vt:lpstr>销大于产</vt:lpstr>
      <vt:lpstr>三、产销不平衡的运输问题</vt:lpstr>
      <vt:lpstr>三、产销不平衡的运输问题</vt:lpstr>
      <vt:lpstr>三、产销不平衡的运输问题</vt:lpstr>
      <vt:lpstr>三、产销不平衡的运输问题</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点击此处添加标题</dc:title>
  <dc:creator>Administrator</dc:creator>
  <cp:lastModifiedBy>Qin</cp:lastModifiedBy>
  <cp:revision>527</cp:revision>
  <dcterms:created xsi:type="dcterms:W3CDTF">2013-03-20T07:44:39Z</dcterms:created>
  <dcterms:modified xsi:type="dcterms:W3CDTF">2022-05-24T00:52:36Z</dcterms:modified>
</cp:coreProperties>
</file>