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94" r:id="rId2"/>
    <p:sldId id="390" r:id="rId3"/>
    <p:sldId id="392" r:id="rId4"/>
    <p:sldId id="398" r:id="rId5"/>
    <p:sldId id="400" r:id="rId6"/>
    <p:sldId id="402" r:id="rId7"/>
    <p:sldId id="403" r:id="rId8"/>
    <p:sldId id="404" r:id="rId9"/>
    <p:sldId id="405" r:id="rId10"/>
    <p:sldId id="399"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289" r:id="rId25"/>
    <p:sldId id="423" r:id="rId26"/>
    <p:sldId id="424" r:id="rId27"/>
    <p:sldId id="425" r:id="rId28"/>
    <p:sldId id="426" r:id="rId29"/>
    <p:sldId id="427" r:id="rId30"/>
    <p:sldId id="431" r:id="rId31"/>
    <p:sldId id="432" r:id="rId32"/>
  </p:sldIdLst>
  <p:sldSz cx="9144000" cy="5143500" type="screen16x9"/>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1818" autoAdjust="0"/>
  </p:normalViewPr>
  <p:slideViewPr>
    <p:cSldViewPr>
      <p:cViewPr varScale="1">
        <p:scale>
          <a:sx n="115" d="100"/>
          <a:sy n="115" d="100"/>
        </p:scale>
        <p:origin x="81" y="45"/>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pPr/>
              <a:t>2022/5/13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pPr/>
              <a:t>‹#›</a:t>
            </a:fld>
            <a:endParaRPr lang="zh-CN" altLang="en-US"/>
          </a:p>
        </p:txBody>
      </p:sp>
    </p:spTree>
    <p:extLst>
      <p:ext uri="{BB962C8B-B14F-4D97-AF65-F5344CB8AC3E}">
        <p14:creationId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pPr/>
              <a:t>2022/5/13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pPr/>
              <a:t>‹#›</a:t>
            </a:fld>
            <a:endParaRPr lang="zh-CN" altLang="en-US"/>
          </a:p>
        </p:txBody>
      </p:sp>
    </p:spTree>
    <p:extLst>
      <p:ext uri="{BB962C8B-B14F-4D97-AF65-F5344CB8AC3E}">
        <p14:creationId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、目标规划更适用于经营管理中的多目标决策问题；</a:t>
            </a:r>
            <a:endParaRPr lang="en-US" altLang="zh-CN" dirty="0"/>
          </a:p>
          <a:p>
            <a:r>
              <a:rPr lang="en-US" altLang="zh-CN" dirty="0"/>
              <a:t>2</a:t>
            </a:r>
            <a:r>
              <a:rPr lang="zh-CN" altLang="en-US" dirty="0"/>
              <a:t>、实际问题往往存在相互矛盾的约束条件。目标规划问题可以在相互矛盾的约束条件下找到满意解，尽可能达到或接近一个或多个已给定目标值的满意解；</a:t>
            </a:r>
            <a:endParaRPr lang="en-US" altLang="zh-CN" dirty="0"/>
          </a:p>
          <a:p>
            <a:r>
              <a:rPr lang="en-US" altLang="zh-CN" dirty="0"/>
              <a:t>3</a:t>
            </a:r>
            <a:r>
              <a:rPr lang="zh-CN" altLang="en-US" dirty="0"/>
              <a:t>、目标规划往往要先实现最重要的目标再考虑次一级的目标的实现，不同目标的实现有先后顺序之分</a:t>
            </a:r>
            <a:endParaRPr lang="en-US" altLang="zh-CN" dirty="0"/>
          </a:p>
          <a:p>
            <a:r>
              <a:rPr lang="zh-CN" altLang="en-US" dirty="0"/>
              <a:t>会出现某些约束得不到满足</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10</a:t>
            </a:fld>
            <a:endParaRPr lang="zh-CN" altLang="en-US"/>
          </a:p>
        </p:txBody>
      </p:sp>
    </p:spTree>
    <p:extLst>
      <p:ext uri="{BB962C8B-B14F-4D97-AF65-F5344CB8AC3E}">
        <p14:creationId xmlns:p14="http://schemas.microsoft.com/office/powerpoint/2010/main" val="255546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板书</a:t>
            </a:r>
            <a:r>
              <a:rPr lang="en-US" altLang="zh-CN" dirty="0"/>
              <a:t>】</a:t>
            </a:r>
            <a:r>
              <a:rPr lang="zh-CN" altLang="en-US" dirty="0"/>
              <a:t>目标约束推导，</a:t>
            </a:r>
            <a:r>
              <a:rPr lang="en-US" altLang="zh-CN" dirty="0"/>
              <a:t>d</a:t>
            </a:r>
            <a:r>
              <a:rPr lang="zh-CN" altLang="en-US" dirty="0"/>
              <a:t>无约束，用</a:t>
            </a:r>
            <a:r>
              <a:rPr lang="en-US" altLang="zh-CN" dirty="0"/>
              <a:t>d+</a:t>
            </a:r>
            <a:r>
              <a:rPr lang="zh-CN" altLang="en-US" dirty="0"/>
              <a:t>、</a:t>
            </a:r>
            <a:r>
              <a:rPr lang="en-US" altLang="zh-CN" dirty="0"/>
              <a:t>d−</a:t>
            </a:r>
            <a:r>
              <a:rPr lang="zh-CN" altLang="en-US" dirty="0"/>
              <a:t>相减来表示</a:t>
            </a:r>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11</a:t>
            </a:fld>
            <a:endParaRPr lang="zh-CN" altLang="en-US"/>
          </a:p>
        </p:txBody>
      </p:sp>
    </p:spTree>
    <p:extLst>
      <p:ext uri="{BB962C8B-B14F-4D97-AF65-F5344CB8AC3E}">
        <p14:creationId xmlns:p14="http://schemas.microsoft.com/office/powerpoint/2010/main" val="2426473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等号右边：目标值</a:t>
            </a:r>
            <a:endParaRPr lang="en-US" altLang="zh-CN" dirty="0"/>
          </a:p>
          <a:p>
            <a:r>
              <a:rPr lang="zh-CN" altLang="en-US" dirty="0"/>
              <a:t>等号左边：</a:t>
            </a:r>
            <a:r>
              <a:rPr kumimoji="1" lang="zh-CN" altLang="en-US" sz="1200" dirty="0">
                <a:solidFill>
                  <a:srgbClr val="0000FF"/>
                </a:solidFill>
              </a:rPr>
              <a:t>给绝对约束加上负偏差变量，减去正偏差变量（为什么是加负减正）</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12</a:t>
            </a:fld>
            <a:endParaRPr lang="zh-CN" altLang="en-US"/>
          </a:p>
        </p:txBody>
      </p:sp>
    </p:spTree>
    <p:extLst>
      <p:ext uri="{BB962C8B-B14F-4D97-AF65-F5344CB8AC3E}">
        <p14:creationId xmlns:p14="http://schemas.microsoft.com/office/powerpoint/2010/main" val="165219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是目标层级数，</a:t>
            </a:r>
            <a:r>
              <a:rPr lang="en-US" altLang="zh-CN" dirty="0"/>
              <a:t>K</a:t>
            </a:r>
            <a:r>
              <a:rPr lang="zh-CN" altLang="en-US" dirty="0"/>
              <a:t>是约束条件数</a:t>
            </a:r>
            <a:endParaRPr lang="en-US" altLang="zh-CN" dirty="0"/>
          </a:p>
          <a:p>
            <a:r>
              <a:rPr lang="zh-CN" altLang="en-US" dirty="0"/>
              <a:t>建立目标规划的数学模型时，需要确定目标值、优先等级、权系数等，它都具有一定的主观性和模糊性，可以用专家评定法给以量化。</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13</a:t>
            </a:fld>
            <a:endParaRPr lang="zh-CN" altLang="en-US"/>
          </a:p>
        </p:txBody>
      </p:sp>
    </p:spTree>
    <p:extLst>
      <p:ext uri="{BB962C8B-B14F-4D97-AF65-F5344CB8AC3E}">
        <p14:creationId xmlns:p14="http://schemas.microsoft.com/office/powerpoint/2010/main" val="54457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14</a:t>
            </a:fld>
            <a:endParaRPr lang="zh-CN" altLang="en-US"/>
          </a:p>
        </p:txBody>
      </p:sp>
    </p:spTree>
    <p:extLst>
      <p:ext uri="{BB962C8B-B14F-4D97-AF65-F5344CB8AC3E}">
        <p14:creationId xmlns:p14="http://schemas.microsoft.com/office/powerpoint/2010/main" val="17756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Times New Roman"/>
                <a:ea typeface="微软雅黑"/>
              </a:rPr>
              <a:t>满意解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1</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=2,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2</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=4——</a:t>
            </a:r>
            <a:r>
              <a:rPr lang="zh-CN" altLang="en-US" b="1" dirty="0">
                <a:solidFill>
                  <a:prstClr val="black"/>
                </a:solidFill>
                <a:latin typeface="Times New Roman"/>
                <a:ea typeface="微软雅黑"/>
              </a:rPr>
              <a:t>点</a:t>
            </a:r>
            <a:r>
              <a:rPr lang="en-US" altLang="zh-CN" b="1" dirty="0">
                <a:solidFill>
                  <a:prstClr val="black"/>
                </a:solidFill>
                <a:latin typeface="Times New Roman"/>
                <a:ea typeface="微软雅黑"/>
              </a:rPr>
              <a:t>G</a:t>
            </a:r>
            <a:r>
              <a:rPr lang="zh-CN" altLang="en-US" b="1" dirty="0">
                <a:solidFill>
                  <a:prstClr val="black"/>
                </a:solidFill>
                <a:latin typeface="Times New Roman"/>
                <a:ea typeface="微软雅黑"/>
              </a:rPr>
              <a:t>，</a:t>
            </a:r>
            <a:r>
              <a:rPr lang="zh-CN" altLang="en-US" dirty="0">
                <a:solidFill>
                  <a:prstClr val="black"/>
                </a:solidFill>
                <a:latin typeface="Times New Roman"/>
                <a:ea typeface="微软雅黑"/>
              </a:rPr>
              <a:t>满意解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1</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a:t>
            </a:r>
            <a:r>
              <a:rPr kumimoji="1" lang="en-US" altLang="zh-CN" b="1" dirty="0">
                <a:solidFill>
                  <a:srgbClr val="000000"/>
                </a:solidFill>
                <a:latin typeface="Times New Roman" pitchFamily="18" charset="0"/>
                <a:ea typeface="黑体" pitchFamily="2" charset="-122"/>
              </a:rPr>
              <a:t> 10/3</a:t>
            </a:r>
            <a:r>
              <a:rPr lang="en-US" altLang="zh-CN" b="1" dirty="0">
                <a:solidFill>
                  <a:prstClr val="black"/>
                </a:solidFill>
                <a:latin typeface="Times New Roman"/>
                <a:ea typeface="微软雅黑"/>
              </a:rPr>
              <a:t>,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2</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a:t>
            </a:r>
            <a:r>
              <a:rPr kumimoji="1" lang="en-US" altLang="zh-CN" b="1" dirty="0">
                <a:solidFill>
                  <a:srgbClr val="000000"/>
                </a:solidFill>
                <a:latin typeface="Times New Roman" pitchFamily="18" charset="0"/>
                <a:ea typeface="黑体" pitchFamily="2" charset="-122"/>
              </a:rPr>
              <a:t> 10/3</a:t>
            </a:r>
            <a:r>
              <a:rPr lang="en-US" altLang="zh-CN" b="1" dirty="0">
                <a:solidFill>
                  <a:prstClr val="black"/>
                </a:solidFill>
                <a:latin typeface="Times New Roman"/>
                <a:ea typeface="微软雅黑"/>
              </a:rPr>
              <a:t>——</a:t>
            </a:r>
            <a:r>
              <a:rPr lang="zh-CN" altLang="en-US" b="1" dirty="0">
                <a:solidFill>
                  <a:prstClr val="black"/>
                </a:solidFill>
                <a:latin typeface="Times New Roman"/>
                <a:ea typeface="微软雅黑"/>
              </a:rPr>
              <a:t>点</a:t>
            </a:r>
            <a:r>
              <a:rPr lang="en-US" altLang="zh-CN" b="1" dirty="0">
                <a:solidFill>
                  <a:prstClr val="black"/>
                </a:solidFill>
                <a:latin typeface="Times New Roman"/>
                <a:ea typeface="微软雅黑"/>
              </a:rPr>
              <a:t>D</a:t>
            </a:r>
            <a:r>
              <a:rPr lang="zh-CN" altLang="en-US" b="1" dirty="0">
                <a:solidFill>
                  <a:prstClr val="black"/>
                </a:solidFill>
                <a:latin typeface="Times New Roman"/>
                <a:ea typeface="微软雅黑"/>
              </a:rPr>
              <a:t>，所以</a:t>
            </a:r>
            <a:r>
              <a:rPr lang="en-US" altLang="zh-CN" b="1" dirty="0">
                <a:solidFill>
                  <a:prstClr val="black"/>
                </a:solidFill>
                <a:latin typeface="Times New Roman"/>
                <a:ea typeface="微软雅黑"/>
              </a:rPr>
              <a:t>GD</a:t>
            </a:r>
            <a:r>
              <a:rPr lang="zh-CN" altLang="en-US" b="1" dirty="0">
                <a:solidFill>
                  <a:prstClr val="black"/>
                </a:solidFill>
                <a:latin typeface="Times New Roman"/>
                <a:ea typeface="微软雅黑"/>
              </a:rPr>
              <a:t>两点的凸线性组合都是满意解</a:t>
            </a:r>
            <a:endParaRPr lang="en-US" altLang="zh-CN" b="1" dirty="0">
              <a:solidFill>
                <a:prstClr val="black"/>
              </a:solidFill>
              <a:latin typeface="Times New Roman"/>
              <a:ea typeface="微软雅黑"/>
            </a:endParaRPr>
          </a:p>
          <a:p>
            <a:r>
              <a:rPr lang="zh-CN" altLang="en-US" dirty="0"/>
              <a:t>在本例中能依先后次序满足</a:t>
            </a:r>
            <a:r>
              <a:rPr lang="en-US" altLang="zh-CN" dirty="0"/>
              <a:t>d1+=0…</a:t>
            </a:r>
            <a:r>
              <a:rPr lang="zh-CN" altLang="en-US" dirty="0"/>
              <a:t>因而</a:t>
            </a:r>
            <a:r>
              <a:rPr lang="en-US" altLang="zh-CN" dirty="0"/>
              <a:t>z=0</a:t>
            </a:r>
            <a:r>
              <a:rPr lang="zh-CN" altLang="en-US" dirty="0"/>
              <a:t>，但在大多数问题中并非如此，会出现某些约束得不到满足，将目标规划问题的最优解称为满意解</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15</a:t>
            </a:fld>
            <a:endParaRPr lang="zh-CN" altLang="en-US"/>
          </a:p>
        </p:txBody>
      </p:sp>
    </p:spTree>
    <p:extLst>
      <p:ext uri="{BB962C8B-B14F-4D97-AF65-F5344CB8AC3E}">
        <p14:creationId xmlns:p14="http://schemas.microsoft.com/office/powerpoint/2010/main" val="1609870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权系数可按照利润比例取</a:t>
            </a:r>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16</a:t>
            </a:fld>
            <a:endParaRPr lang="zh-CN" altLang="en-US"/>
          </a:p>
        </p:txBody>
      </p:sp>
    </p:spTree>
    <p:extLst>
      <p:ext uri="{BB962C8B-B14F-4D97-AF65-F5344CB8AC3E}">
        <p14:creationId xmlns:p14="http://schemas.microsoft.com/office/powerpoint/2010/main" val="1825691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因为在</a:t>
            </a:r>
            <a:r>
              <a:rPr lang="en-US" altLang="zh-CN" dirty="0"/>
              <a:t>ABEF</a:t>
            </a:r>
            <a:r>
              <a:rPr lang="zh-CN" altLang="en-US" dirty="0"/>
              <a:t>中无法满足</a:t>
            </a:r>
            <a:r>
              <a:rPr lang="en-US" altLang="zh-CN" dirty="0"/>
              <a:t>d4-=0</a:t>
            </a:r>
            <a:r>
              <a:rPr lang="zh-CN" altLang="en-US" dirty="0"/>
              <a:t>，所以只能在</a:t>
            </a:r>
            <a:r>
              <a:rPr lang="en-US" altLang="zh-CN" dirty="0"/>
              <a:t>ABEF</a:t>
            </a:r>
            <a:r>
              <a:rPr lang="zh-CN" altLang="en-US" dirty="0"/>
              <a:t>中取一点，使</a:t>
            </a:r>
            <a:r>
              <a:rPr lang="en-US" altLang="zh-CN" dirty="0"/>
              <a:t>d4-</a:t>
            </a:r>
            <a:r>
              <a:rPr lang="zh-CN" altLang="en-US" dirty="0"/>
              <a:t>尽可能小，这就是</a:t>
            </a:r>
            <a:r>
              <a:rPr lang="en-US" altLang="zh-CN" dirty="0"/>
              <a:t>E</a:t>
            </a:r>
            <a:r>
              <a:rPr lang="zh-CN" altLang="en-US" dirty="0"/>
              <a:t>点。</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17</a:t>
            </a:fld>
            <a:endParaRPr lang="zh-CN" altLang="en-US"/>
          </a:p>
        </p:txBody>
      </p:sp>
    </p:spTree>
    <p:extLst>
      <p:ext uri="{BB962C8B-B14F-4D97-AF65-F5344CB8AC3E}">
        <p14:creationId xmlns:p14="http://schemas.microsoft.com/office/powerpoint/2010/main" val="2597105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18</a:t>
            </a:fld>
            <a:endParaRPr lang="zh-CN" altLang="en-US"/>
          </a:p>
        </p:txBody>
      </p:sp>
    </p:spTree>
    <p:extLst>
      <p:ext uri="{BB962C8B-B14F-4D97-AF65-F5344CB8AC3E}">
        <p14:creationId xmlns:p14="http://schemas.microsoft.com/office/powerpoint/2010/main" val="3011852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检验数代数和：优先因子与基系数的乘积之和</a:t>
            </a:r>
            <a:endParaRPr lang="en-US" altLang="zh-CN" dirty="0"/>
          </a:p>
          <a:p>
            <a:r>
              <a:rPr lang="zh-CN" altLang="en-US" dirty="0"/>
              <a:t>利用优先因子将众多小目标加和化成单目标问题，但要求按优先级顺序实现目标</a:t>
            </a:r>
            <a:endParaRPr lang="en-US" altLang="zh-CN" dirty="0"/>
          </a:p>
          <a:p>
            <a:r>
              <a:rPr lang="zh-CN" altLang="en-US" dirty="0"/>
              <a:t>用单纯形法求解时，按照检验数为负数来决定换入变量，只知道能使总目标达到优化，但不知道哪些目标有无实现，更不能确保首先实现具有第一优先级目标。所以要</a:t>
            </a:r>
            <a:r>
              <a:rPr lang="zh-CN" altLang="en-US" b="1" dirty="0"/>
              <a:t>对检验数按照优先级进行分行</a:t>
            </a:r>
            <a:r>
              <a:rPr lang="zh-CN" altLang="en-US" dirty="0"/>
              <a:t>，检验数按优先级高低来决定换入变量，这样就能保证优先级高的先满足。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19</a:t>
            </a:fld>
            <a:endParaRPr lang="zh-CN" altLang="en-US"/>
          </a:p>
        </p:txBody>
      </p:sp>
    </p:spTree>
    <p:extLst>
      <p:ext uri="{BB962C8B-B14F-4D97-AF65-F5344CB8AC3E}">
        <p14:creationId xmlns:p14="http://schemas.microsoft.com/office/powerpoint/2010/main" val="159179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r>
              <a:rPr lang="zh-CN" altLang="en-US" dirty="0"/>
              <a:t>行：已最优</a:t>
            </a:r>
            <a:endParaRPr lang="en-US" altLang="zh-CN" dirty="0"/>
          </a:p>
          <a:p>
            <a:r>
              <a:rPr lang="en-US" altLang="zh-CN" dirty="0"/>
              <a:t>P2</a:t>
            </a:r>
            <a:r>
              <a:rPr lang="zh-CN" altLang="en-US" dirty="0"/>
              <a:t>行：</a:t>
            </a:r>
            <a:r>
              <a:rPr lang="en-US" altLang="zh-CN" dirty="0"/>
              <a:t>−2</a:t>
            </a:r>
            <a:r>
              <a:rPr lang="zh-CN" altLang="en-US" dirty="0"/>
              <a:t>，取最负</a:t>
            </a:r>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20</a:t>
            </a:fld>
            <a:endParaRPr lang="zh-CN" altLang="en-US"/>
          </a:p>
        </p:txBody>
      </p:sp>
    </p:spTree>
    <p:extLst>
      <p:ext uri="{BB962C8B-B14F-4D97-AF65-F5344CB8AC3E}">
        <p14:creationId xmlns:p14="http://schemas.microsoft.com/office/powerpoint/2010/main" val="3510667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前一行检验数必须为</a:t>
            </a:r>
            <a:r>
              <a:rPr lang="en-US" altLang="zh-CN" dirty="0"/>
              <a:t>0.</a:t>
            </a:r>
            <a:r>
              <a:rPr lang="zh-CN" altLang="en-US" dirty="0"/>
              <a:t>若为正数，说明这个目标尚未达到，但不能在改进。</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21</a:t>
            </a:fld>
            <a:endParaRPr lang="zh-CN" altLang="en-US"/>
          </a:p>
        </p:txBody>
      </p:sp>
    </p:spTree>
    <p:extLst>
      <p:ext uri="{BB962C8B-B14F-4D97-AF65-F5344CB8AC3E}">
        <p14:creationId xmlns:p14="http://schemas.microsoft.com/office/powerpoint/2010/main" val="3568521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Times New Roman"/>
                <a:ea typeface="微软雅黑"/>
              </a:rPr>
              <a:t>分析各级目标</a:t>
            </a:r>
            <a:r>
              <a:rPr lang="zh-CN" altLang="en-US" b="0" dirty="0">
                <a:solidFill>
                  <a:prstClr val="black"/>
                </a:solidFill>
                <a:latin typeface="Times New Roman"/>
                <a:ea typeface="微软雅黑"/>
              </a:rPr>
              <a:t>：非基变量</a:t>
            </a:r>
            <a:r>
              <a:rPr lang="en-US" altLang="zh-CN" sz="1200" b="0" i="1" dirty="0">
                <a:solidFill>
                  <a:srgbClr val="000000"/>
                </a:solidFill>
                <a:latin typeface="Times New Roman" panose="02020603050405020304" pitchFamily="18" charset="0"/>
                <a:ea typeface="楷体_GB2312" pitchFamily="1" charset="-122"/>
              </a:rPr>
              <a:t>d</a:t>
            </a:r>
            <a:r>
              <a:rPr lang="en-US" altLang="zh-CN" sz="1200" b="0" baseline="-25000" dirty="0">
                <a:solidFill>
                  <a:srgbClr val="000000"/>
                </a:solidFill>
                <a:latin typeface="Times New Roman" panose="02020603050405020304" pitchFamily="18" charset="0"/>
                <a:ea typeface="楷体_GB2312" pitchFamily="1" charset="-122"/>
              </a:rPr>
              <a:t>1</a:t>
            </a:r>
            <a:r>
              <a:rPr lang="en-US" altLang="zh-CN" sz="1200" b="0" baseline="30000" dirty="0">
                <a:solidFill>
                  <a:srgbClr val="000000"/>
                </a:solidFill>
                <a:latin typeface="Times New Roman" panose="02020603050405020304" pitchFamily="18" charset="0"/>
                <a:ea typeface="楷体_GB2312" pitchFamily="1" charset="-122"/>
              </a:rPr>
              <a:t>+</a:t>
            </a:r>
            <a:r>
              <a:rPr lang="en-US" altLang="zh-CN" b="0" dirty="0">
                <a:solidFill>
                  <a:prstClr val="black"/>
                </a:solidFill>
                <a:latin typeface="Times New Roman"/>
                <a:ea typeface="微软雅黑"/>
              </a:rPr>
              <a:t>=0</a:t>
            </a:r>
            <a:r>
              <a:rPr lang="zh-CN" altLang="en-US" b="0" dirty="0">
                <a:solidFill>
                  <a:prstClr val="black"/>
                </a:solidFill>
                <a:latin typeface="Times New Roman"/>
                <a:ea typeface="微软雅黑"/>
              </a:rPr>
              <a:t>，一级实现；</a:t>
            </a:r>
            <a:r>
              <a:rPr lang="en-US" altLang="zh-CN" sz="1200" b="1" i="1" u="none" strike="noStrike" kern="1200" dirty="0">
                <a:solidFill>
                  <a:schemeClr val="tx1"/>
                </a:solidFill>
                <a:effectLst/>
                <a:latin typeface="+mn-lt"/>
                <a:ea typeface="+mn-ea"/>
                <a:cs typeface="+mn-cs"/>
              </a:rPr>
              <a:t>d</a:t>
            </a:r>
            <a:r>
              <a:rPr lang="en-US" altLang="zh-CN" sz="1200" b="1" i="0" u="none" strike="noStrike" kern="1200" baseline="-25000" dirty="0">
                <a:solidFill>
                  <a:schemeClr val="tx1"/>
                </a:solidFill>
                <a:effectLst/>
                <a:latin typeface="+mn-lt"/>
                <a:ea typeface="+mn-ea"/>
                <a:cs typeface="+mn-cs"/>
              </a:rPr>
              <a:t>2</a:t>
            </a:r>
            <a:r>
              <a:rPr lang="en-US" altLang="zh-CN" sz="1200" b="1" i="0" u="none" strike="noStrike" kern="1200" baseline="30000" dirty="0">
                <a:solidFill>
                  <a:schemeClr val="tx1"/>
                </a:solidFill>
                <a:effectLst/>
                <a:latin typeface="+mn-lt"/>
                <a:ea typeface="+mn-ea"/>
                <a:cs typeface="+mn-cs"/>
              </a:rPr>
              <a:t>−</a:t>
            </a:r>
            <a:r>
              <a:rPr lang="en-US" altLang="zh-CN" sz="1200" b="1" i="0" u="none" strike="noStrike" kern="1200" baseline="0" dirty="0">
                <a:solidFill>
                  <a:schemeClr val="tx1"/>
                </a:solidFill>
                <a:effectLst/>
                <a:latin typeface="+mn-lt"/>
                <a:ea typeface="+mn-ea"/>
                <a:cs typeface="+mn-cs"/>
              </a:rPr>
              <a:t>+</a:t>
            </a:r>
            <a:r>
              <a:rPr lang="en-US" altLang="zh-CN" sz="1200" b="1" i="1" u="none" strike="noStrike" kern="1200" dirty="0">
                <a:solidFill>
                  <a:schemeClr val="tx1"/>
                </a:solidFill>
                <a:effectLst/>
                <a:latin typeface="+mn-lt"/>
                <a:ea typeface="+mn-ea"/>
                <a:cs typeface="+mn-cs"/>
              </a:rPr>
              <a:t>d</a:t>
            </a:r>
            <a:r>
              <a:rPr lang="en-US" altLang="zh-CN" sz="1200" b="1" i="0" u="none" strike="noStrike" kern="1200" baseline="-25000" dirty="0">
                <a:solidFill>
                  <a:schemeClr val="tx1"/>
                </a:solidFill>
                <a:effectLst/>
                <a:latin typeface="+mn-lt"/>
                <a:ea typeface="+mn-ea"/>
                <a:cs typeface="+mn-cs"/>
              </a:rPr>
              <a:t>2</a:t>
            </a:r>
            <a:r>
              <a:rPr lang="en-US" altLang="zh-CN" sz="1200" b="1" i="0" u="none" strike="noStrike" kern="1200" baseline="30000" dirty="0">
                <a:solidFill>
                  <a:schemeClr val="tx1"/>
                </a:solidFill>
                <a:effectLst/>
                <a:latin typeface="+mn-lt"/>
                <a:ea typeface="+mn-ea"/>
                <a:cs typeface="+mn-cs"/>
              </a:rPr>
              <a:t>+</a:t>
            </a:r>
            <a:r>
              <a:rPr lang="en-US" altLang="zh-CN" b="0" dirty="0">
                <a:solidFill>
                  <a:prstClr val="black"/>
                </a:solidFill>
                <a:latin typeface="Times New Roman"/>
                <a:ea typeface="微软雅黑"/>
              </a:rPr>
              <a:t>=0</a:t>
            </a:r>
            <a:r>
              <a:rPr lang="zh-CN" altLang="en-US" b="0" dirty="0">
                <a:solidFill>
                  <a:prstClr val="black"/>
                </a:solidFill>
                <a:latin typeface="Times New Roman"/>
                <a:ea typeface="微软雅黑"/>
              </a:rPr>
              <a:t>，二级实现；</a:t>
            </a:r>
            <a:r>
              <a:rPr lang="en-US" altLang="zh-CN" sz="1200" b="0" i="1" dirty="0">
                <a:solidFill>
                  <a:srgbClr val="000000"/>
                </a:solidFill>
                <a:latin typeface="Times New Roman" panose="02020603050405020304" pitchFamily="18" charset="0"/>
                <a:ea typeface="楷体_GB2312" pitchFamily="1" charset="-122"/>
              </a:rPr>
              <a:t>d</a:t>
            </a:r>
            <a:r>
              <a:rPr lang="en-US" altLang="zh-CN" sz="1200" b="0" baseline="-25000" dirty="0">
                <a:solidFill>
                  <a:srgbClr val="000000"/>
                </a:solidFill>
                <a:latin typeface="Times New Roman" panose="02020603050405020304" pitchFamily="18" charset="0"/>
                <a:ea typeface="楷体_GB2312" pitchFamily="1" charset="-122"/>
              </a:rPr>
              <a:t>3</a:t>
            </a:r>
            <a:r>
              <a:rPr lang="en-US" altLang="zh-CN" sz="1200" b="1" i="0" u="none" strike="noStrike" kern="1200" baseline="30000" dirty="0">
                <a:solidFill>
                  <a:schemeClr val="tx1"/>
                </a:solidFill>
                <a:effectLst/>
                <a:latin typeface="+mn-lt"/>
                <a:ea typeface="+mn-ea"/>
                <a:cs typeface="+mn-cs"/>
              </a:rPr>
              <a:t>−</a:t>
            </a:r>
            <a:r>
              <a:rPr lang="en-US" altLang="zh-CN" b="0" dirty="0">
                <a:solidFill>
                  <a:prstClr val="black"/>
                </a:solidFill>
                <a:latin typeface="Times New Roman"/>
                <a:ea typeface="微软雅黑"/>
              </a:rPr>
              <a:t>=0</a:t>
            </a:r>
            <a:r>
              <a:rPr lang="zh-CN" altLang="en-US" b="0" dirty="0">
                <a:solidFill>
                  <a:prstClr val="black"/>
                </a:solidFill>
                <a:latin typeface="Times New Roman"/>
                <a:ea typeface="微软雅黑"/>
              </a:rPr>
              <a:t>，三级实现，所以最终解是最优解</a:t>
            </a:r>
            <a:endParaRPr lang="zh-CN"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22</a:t>
            </a:fld>
            <a:endParaRPr lang="zh-CN" altLang="en-US"/>
          </a:p>
        </p:txBody>
      </p:sp>
    </p:spTree>
    <p:extLst>
      <p:ext uri="{BB962C8B-B14F-4D97-AF65-F5344CB8AC3E}">
        <p14:creationId xmlns:p14="http://schemas.microsoft.com/office/powerpoint/2010/main" val="3058949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23</a:t>
            </a:fld>
            <a:endParaRPr lang="zh-CN" altLang="en-US"/>
          </a:p>
        </p:txBody>
      </p:sp>
    </p:spTree>
    <p:extLst>
      <p:ext uri="{BB962C8B-B14F-4D97-AF65-F5344CB8AC3E}">
        <p14:creationId xmlns:p14="http://schemas.microsoft.com/office/powerpoint/2010/main" val="2204443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24</a:t>
            </a:fld>
            <a:endParaRPr lang="zh-CN" altLang="en-US"/>
          </a:p>
        </p:txBody>
      </p:sp>
    </p:spTree>
    <p:extLst>
      <p:ext uri="{BB962C8B-B14F-4D97-AF65-F5344CB8AC3E}">
        <p14:creationId xmlns:p14="http://schemas.microsoft.com/office/powerpoint/2010/main" val="3908539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25</a:t>
            </a:fld>
            <a:endParaRPr lang="zh-CN" altLang="en-US"/>
          </a:p>
        </p:txBody>
      </p:sp>
    </p:spTree>
    <p:extLst>
      <p:ext uri="{BB962C8B-B14F-4D97-AF65-F5344CB8AC3E}">
        <p14:creationId xmlns:p14="http://schemas.microsoft.com/office/powerpoint/2010/main" val="3978504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26</a:t>
            </a:fld>
            <a:endParaRPr lang="zh-CN" altLang="en-US"/>
          </a:p>
        </p:txBody>
      </p:sp>
    </p:spTree>
    <p:extLst>
      <p:ext uri="{BB962C8B-B14F-4D97-AF65-F5344CB8AC3E}">
        <p14:creationId xmlns:p14="http://schemas.microsoft.com/office/powerpoint/2010/main" val="1037871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r>
              <a:rPr lang="zh-CN" altLang="en-US" dirty="0"/>
              <a:t>行出现</a:t>
            </a:r>
            <a:r>
              <a:rPr lang="en-US" altLang="zh-CN" dirty="0"/>
              <a:t>-3</a:t>
            </a:r>
            <a:r>
              <a:rPr lang="zh-CN" altLang="en-US" dirty="0"/>
              <a:t>，</a:t>
            </a:r>
            <a:r>
              <a:rPr lang="en-US" altLang="zh-CN" dirty="0"/>
              <a:t>-2</a:t>
            </a:r>
            <a:r>
              <a:rPr lang="zh-CN" altLang="en-US" dirty="0"/>
              <a:t>，但是由于对应的</a:t>
            </a:r>
            <a:r>
              <a:rPr lang="en-US" altLang="zh-CN" dirty="0"/>
              <a:t>P1</a:t>
            </a:r>
            <a:r>
              <a:rPr lang="zh-CN" altLang="en-US" dirty="0"/>
              <a:t>行不等于</a:t>
            </a:r>
            <a:r>
              <a:rPr lang="en-US" altLang="zh-CN" dirty="0"/>
              <a:t>0</a:t>
            </a:r>
            <a:r>
              <a:rPr lang="zh-CN" altLang="en-US" dirty="0"/>
              <a:t>，故不再做基变换运算。</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27</a:t>
            </a:fld>
            <a:endParaRPr lang="zh-CN" altLang="en-US"/>
          </a:p>
        </p:txBody>
      </p:sp>
    </p:spTree>
    <p:extLst>
      <p:ext uri="{BB962C8B-B14F-4D97-AF65-F5344CB8AC3E}">
        <p14:creationId xmlns:p14="http://schemas.microsoft.com/office/powerpoint/2010/main" val="354435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28</a:t>
            </a:fld>
            <a:endParaRPr lang="zh-CN" altLang="en-US"/>
          </a:p>
        </p:txBody>
      </p:sp>
    </p:spTree>
    <p:extLst>
      <p:ext uri="{BB962C8B-B14F-4D97-AF65-F5344CB8AC3E}">
        <p14:creationId xmlns:p14="http://schemas.microsoft.com/office/powerpoint/2010/main" val="1512018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29</a:t>
            </a:fld>
            <a:endParaRPr lang="zh-CN" altLang="en-US"/>
          </a:p>
        </p:txBody>
      </p:sp>
    </p:spTree>
    <p:extLst>
      <p:ext uri="{BB962C8B-B14F-4D97-AF65-F5344CB8AC3E}">
        <p14:creationId xmlns:p14="http://schemas.microsoft.com/office/powerpoint/2010/main" val="330851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a:t>
            </a:fld>
            <a:endParaRPr lang="zh-CN" altLang="en-US"/>
          </a:p>
        </p:txBody>
      </p:sp>
    </p:spTree>
    <p:extLst>
      <p:ext uri="{BB962C8B-B14F-4D97-AF65-F5344CB8AC3E}">
        <p14:creationId xmlns:p14="http://schemas.microsoft.com/office/powerpoint/2010/main" val="2498529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30</a:t>
            </a:fld>
            <a:endParaRPr lang="zh-CN" altLang="en-US"/>
          </a:p>
        </p:txBody>
      </p:sp>
    </p:spTree>
    <p:extLst>
      <p:ext uri="{BB962C8B-B14F-4D97-AF65-F5344CB8AC3E}">
        <p14:creationId xmlns:p14="http://schemas.microsoft.com/office/powerpoint/2010/main" val="963309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31</a:t>
            </a:fld>
            <a:endParaRPr lang="zh-CN" altLang="en-US"/>
          </a:p>
        </p:txBody>
      </p:sp>
    </p:spTree>
    <p:extLst>
      <p:ext uri="{BB962C8B-B14F-4D97-AF65-F5344CB8AC3E}">
        <p14:creationId xmlns:p14="http://schemas.microsoft.com/office/powerpoint/2010/main" val="2486235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a:t>
            </a:fld>
            <a:endParaRPr lang="zh-CN" altLang="en-US"/>
          </a:p>
        </p:txBody>
      </p:sp>
    </p:spTree>
    <p:extLst>
      <p:ext uri="{BB962C8B-B14F-4D97-AF65-F5344CB8AC3E}">
        <p14:creationId xmlns:p14="http://schemas.microsoft.com/office/powerpoint/2010/main" val="23421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a:t>
            </a:fld>
            <a:endParaRPr lang="zh-CN" altLang="en-US"/>
          </a:p>
        </p:txBody>
      </p:sp>
    </p:spTree>
    <p:extLst>
      <p:ext uri="{BB962C8B-B14F-4D97-AF65-F5344CB8AC3E}">
        <p14:creationId xmlns:p14="http://schemas.microsoft.com/office/powerpoint/2010/main" val="187030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目标值是定下来的，但是决策值是未知的，所以决策值可能超过目标值也可能小于目标值。</a:t>
            </a:r>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6</a:t>
            </a:fld>
            <a:endParaRPr lang="zh-CN" altLang="en-US"/>
          </a:p>
        </p:txBody>
      </p:sp>
    </p:spTree>
    <p:extLst>
      <p:ext uri="{BB962C8B-B14F-4D97-AF65-F5344CB8AC3E}">
        <p14:creationId xmlns:p14="http://schemas.microsoft.com/office/powerpoint/2010/main" val="413372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绝对约束可以根据需要转化为目标约束（后面会讲）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因此在这些约束的左端要加入正偏差、负偏差变量；其约束右端项是要追求的目标值。</a:t>
            </a:r>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7</a:t>
            </a:fld>
            <a:endParaRPr lang="zh-CN" altLang="en-US"/>
          </a:p>
        </p:txBody>
      </p:sp>
    </p:spTree>
    <p:extLst>
      <p:ext uri="{BB962C8B-B14F-4D97-AF65-F5344CB8AC3E}">
        <p14:creationId xmlns:p14="http://schemas.microsoft.com/office/powerpoint/2010/main" val="375189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8</a:t>
            </a:fld>
            <a:endParaRPr lang="zh-CN" altLang="en-US"/>
          </a:p>
        </p:txBody>
      </p:sp>
    </p:spTree>
    <p:extLst>
      <p:ext uri="{BB962C8B-B14F-4D97-AF65-F5344CB8AC3E}">
        <p14:creationId xmlns:p14="http://schemas.microsoft.com/office/powerpoint/2010/main" val="146474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目标规划问题是以实现决策值与各目标的目标值之间的偏差量尽可能地小为目标，每一个小目标都是求偏差变量最小值，同时考虑到不同目标之间实现的优先等级顺序，利用优先因子化成单目标问题，从而构造一个新的目标函数，求解以新目标函数为单目标的约束最小化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9</a:t>
            </a:fld>
            <a:endParaRPr lang="zh-CN" altLang="en-US"/>
          </a:p>
        </p:txBody>
      </p:sp>
    </p:spTree>
    <p:extLst>
      <p:ext uri="{BB962C8B-B14F-4D97-AF65-F5344CB8AC3E}">
        <p14:creationId xmlns:p14="http://schemas.microsoft.com/office/powerpoint/2010/main" val="230513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454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7786084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187462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280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pPr/>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18111" y="0"/>
            <a:ext cx="919376" cy="918016"/>
          </a:xfrm>
          <a:prstGeom prst="rect">
            <a:avLst/>
          </a:prstGeom>
        </p:spPr>
      </p:pic>
    </p:spTree>
    <p:extLst>
      <p:ext uri="{BB962C8B-B14F-4D97-AF65-F5344CB8AC3E}">
        <p14:creationId xmlns:p14="http://schemas.microsoft.com/office/powerpoint/2010/main" val="356678541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6427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3412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19857597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6586446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7403318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4440558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89944013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5965301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pPr/>
              <a:t>2022/5/13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pPr/>
              <a:t>‹#›</a:t>
            </a:fld>
            <a:endParaRPr lang="zh-CN" altLang="en-US"/>
          </a:p>
        </p:txBody>
      </p:sp>
      <p:pic>
        <p:nvPicPr>
          <p:cNvPr id="7" name="图片 6"/>
          <p:cNvPicPr>
            <a:picLocks noChangeAspect="1"/>
          </p:cNvPicPr>
          <p:nvPr userDrawn="1"/>
        </p:nvPicPr>
        <p:blipFill>
          <a:blip r:embed="rId1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52616" y="0"/>
            <a:ext cx="991384" cy="989917"/>
          </a:xfrm>
          <a:prstGeom prst="rect">
            <a:avLst/>
          </a:prstGeom>
        </p:spPr>
      </p:pic>
    </p:spTree>
    <p:extLst>
      <p:ext uri="{BB962C8B-B14F-4D97-AF65-F5344CB8AC3E}">
        <p14:creationId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5.xml"/><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 Id="rId9"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E6082CD-12C2-4CB7-A80D-45FA04658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87574"/>
            <a:ext cx="9144000" cy="3268670"/>
          </a:xfrm>
          <a:prstGeom prst="rect">
            <a:avLst/>
          </a:prstGeom>
        </p:spPr>
      </p:pic>
      <p:sp>
        <p:nvSpPr>
          <p:cNvPr id="25" name="TextBox 24"/>
          <p:cNvSpPr txBox="1"/>
          <p:nvPr/>
        </p:nvSpPr>
        <p:spPr>
          <a:xfrm>
            <a:off x="2444503" y="1875561"/>
            <a:ext cx="4020954" cy="746348"/>
          </a:xfrm>
          <a:prstGeom prst="rect">
            <a:avLst/>
          </a:prstGeom>
          <a:noFill/>
        </p:spPr>
        <p:txBody>
          <a:bodyPr wrap="none" lIns="68571" tIns="34285" rIns="68571" bIns="34285" rtlCol="0">
            <a:spAutoFit/>
          </a:bodyPr>
          <a:lstStyle/>
          <a:p>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44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章 </a:t>
            </a:r>
            <a:r>
              <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rPr>
              <a:t>目标规划</a:t>
            </a:r>
          </a:p>
        </p:txBody>
      </p:sp>
    </p:spTree>
    <p:extLst>
      <p:ext uri="{BB962C8B-B14F-4D97-AF65-F5344CB8AC3E}">
        <p14:creationId xmlns:p14="http://schemas.microsoft.com/office/powerpoint/2010/main" val="22559984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5"/>
                                        </p:tgtEl>
                                        <p:attrNameLst>
                                          <p:attrName>ppt_y</p:attrName>
                                        </p:attrNameLst>
                                      </p:cBhvr>
                                      <p:tavLst>
                                        <p:tav tm="0">
                                          <p:val>
                                            <p:strVal val="#ppt_y"/>
                                          </p:val>
                                        </p:tav>
                                        <p:tav tm="100000">
                                          <p:val>
                                            <p:strVal val="#ppt_y"/>
                                          </p:val>
                                        </p:tav>
                                      </p:tavLst>
                                    </p:anim>
                                    <p:anim calcmode="lin" valueType="num">
                                      <p:cBhvr>
                                        <p:cTn id="13"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线性规划与目标规划的比较</a:t>
            </a:r>
          </a:p>
        </p:txBody>
      </p:sp>
      <p:grpSp>
        <p:nvGrpSpPr>
          <p:cNvPr id="7" name="组合 6"/>
          <p:cNvGrpSpPr/>
          <p:nvPr/>
        </p:nvGrpSpPr>
        <p:grpSpPr>
          <a:xfrm>
            <a:off x="801210" y="1152327"/>
            <a:ext cx="2973497" cy="2285034"/>
            <a:chOff x="801210" y="1152327"/>
            <a:chExt cx="2973497" cy="2285034"/>
          </a:xfrm>
        </p:grpSpPr>
        <p:sp>
          <p:nvSpPr>
            <p:cNvPr id="14" name="任意多边形 13"/>
            <p:cNvSpPr/>
            <p:nvPr/>
          </p:nvSpPr>
          <p:spPr>
            <a:xfrm>
              <a:off x="837213" y="1152327"/>
              <a:ext cx="2937494"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chemeClr val="tx2">
                <a:lumMod val="50000"/>
              </a:schemeClr>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线性规划</a:t>
              </a:r>
            </a:p>
          </p:txBody>
        </p:sp>
        <p:sp>
          <p:nvSpPr>
            <p:cNvPr id="15" name="矩形 14"/>
            <p:cNvSpPr/>
            <p:nvPr/>
          </p:nvSpPr>
          <p:spPr>
            <a:xfrm>
              <a:off x="801210" y="2147649"/>
              <a:ext cx="2721470" cy="1289712"/>
            </a:xfrm>
            <a:prstGeom prst="rect">
              <a:avLst/>
            </a:prstGeom>
          </p:spPr>
          <p:txBody>
            <a:bodyPr wrap="square">
              <a:spAutoFit/>
            </a:bodyPr>
            <a:lstStyle/>
            <a:p>
              <a:pPr lvl="0">
                <a:lnSpc>
                  <a:spcPct val="150000"/>
                </a:lnSpc>
              </a:pPr>
              <a:r>
                <a:rPr lang="zh-CN" altLang="en-US" dirty="0"/>
                <a:t>单目标</a:t>
              </a:r>
            </a:p>
            <a:p>
              <a:pPr lvl="0">
                <a:lnSpc>
                  <a:spcPct val="150000"/>
                </a:lnSpc>
              </a:pPr>
              <a:r>
                <a:rPr lang="zh-CN" altLang="en-US" dirty="0"/>
                <a:t>最优可行解</a:t>
              </a:r>
            </a:p>
            <a:p>
              <a:pPr lvl="0">
                <a:lnSpc>
                  <a:spcPct val="150000"/>
                </a:lnSpc>
              </a:pPr>
              <a:r>
                <a:rPr lang="zh-CN" altLang="en-US" dirty="0"/>
                <a:t>约束条件无主次之分</a:t>
              </a:r>
            </a:p>
          </p:txBody>
        </p:sp>
      </p:grpSp>
      <p:grpSp>
        <p:nvGrpSpPr>
          <p:cNvPr id="11" name="组合 10"/>
          <p:cNvGrpSpPr/>
          <p:nvPr/>
        </p:nvGrpSpPr>
        <p:grpSpPr>
          <a:xfrm>
            <a:off x="5004048" y="1152327"/>
            <a:ext cx="3060340" cy="2334149"/>
            <a:chOff x="4092984" y="1152327"/>
            <a:chExt cx="3060340" cy="2334149"/>
          </a:xfrm>
        </p:grpSpPr>
        <p:sp>
          <p:nvSpPr>
            <p:cNvPr id="12" name="任意多边形 11"/>
            <p:cNvSpPr/>
            <p:nvPr/>
          </p:nvSpPr>
          <p:spPr>
            <a:xfrm>
              <a:off x="4092984" y="1152327"/>
              <a:ext cx="2937494"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chemeClr val="tx2">
                <a:lumMod val="50000"/>
              </a:schemeClr>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目标规划</a:t>
              </a:r>
            </a:p>
          </p:txBody>
        </p:sp>
        <p:sp>
          <p:nvSpPr>
            <p:cNvPr id="13" name="矩形 12"/>
            <p:cNvSpPr/>
            <p:nvPr/>
          </p:nvSpPr>
          <p:spPr>
            <a:xfrm>
              <a:off x="4092984" y="2147648"/>
              <a:ext cx="3060340" cy="1338828"/>
            </a:xfrm>
            <a:prstGeom prst="rect">
              <a:avLst/>
            </a:prstGeom>
          </p:spPr>
          <p:txBody>
            <a:bodyPr wrap="square">
              <a:spAutoFit/>
            </a:bodyPr>
            <a:lstStyle/>
            <a:p>
              <a:pPr lvl="0" algn="r">
                <a:lnSpc>
                  <a:spcPct val="150000"/>
                </a:lnSpc>
              </a:pPr>
              <a:r>
                <a:rPr lang="zh-CN" altLang="en-US" dirty="0"/>
                <a:t>多目标</a:t>
              </a:r>
            </a:p>
            <a:p>
              <a:pPr lvl="0" algn="r">
                <a:lnSpc>
                  <a:spcPct val="150000"/>
                </a:lnSpc>
              </a:pPr>
              <a:r>
                <a:rPr lang="zh-CN" altLang="en-US" dirty="0"/>
                <a:t>满意解</a:t>
              </a:r>
            </a:p>
            <a:p>
              <a:pPr lvl="0" algn="r">
                <a:lnSpc>
                  <a:spcPct val="150000"/>
                </a:lnSpc>
              </a:pPr>
              <a:r>
                <a:rPr lang="zh-CN" altLang="en-US" dirty="0"/>
                <a:t>不同目标优先级不同</a:t>
              </a:r>
            </a:p>
          </p:txBody>
        </p:sp>
      </p:grpSp>
    </p:spTree>
    <p:extLst>
      <p:ext uri="{BB962C8B-B14F-4D97-AF65-F5344CB8AC3E}">
        <p14:creationId xmlns:p14="http://schemas.microsoft.com/office/powerpoint/2010/main" val="32558248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一、目标规划的数学模型</a:t>
            </a:r>
          </a:p>
        </p:txBody>
      </p:sp>
      <p:sp>
        <p:nvSpPr>
          <p:cNvPr id="6" name="Rectangle 4"/>
          <p:cNvSpPr>
            <a:spLocks noChangeArrowheads="1"/>
          </p:cNvSpPr>
          <p:nvPr/>
        </p:nvSpPr>
        <p:spPr bwMode="auto">
          <a:xfrm>
            <a:off x="348046" y="905269"/>
            <a:ext cx="717950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2  </a:t>
            </a:r>
            <a:r>
              <a:rPr lang="zh-CN" altLang="en-US" dirty="0">
                <a:latin typeface="+mn-lt"/>
                <a:ea typeface="+mn-ea"/>
              </a:rPr>
              <a:t>例</a:t>
            </a:r>
            <a:r>
              <a:rPr lang="en-US" altLang="zh-CN" dirty="0">
                <a:latin typeface="+mn-lt"/>
                <a:ea typeface="+mn-ea"/>
              </a:rPr>
              <a:t>1</a:t>
            </a:r>
            <a:r>
              <a:rPr lang="zh-CN" altLang="en-US" dirty="0">
                <a:latin typeface="+mn-lt"/>
                <a:ea typeface="+mn-ea"/>
              </a:rPr>
              <a:t>的决策者在原材料供应严格受限制的基础上，依次考虑：</a:t>
            </a:r>
            <a:endParaRPr lang="en-US" altLang="zh-CN" dirty="0">
              <a:latin typeface="+mn-lt"/>
              <a:ea typeface="+mn-ea"/>
            </a:endParaRPr>
          </a:p>
          <a:p>
            <a:pPr marL="0" indent="342900" algn="just" eaLnBrk="1" hangingPunct="1">
              <a:lnSpc>
                <a:spcPct val="120000"/>
              </a:lnSpc>
              <a:buSzPct val="100000"/>
              <a:buFont typeface="+mj-ea"/>
              <a:buAutoNum type="circleNumDbPlain"/>
            </a:pPr>
            <a:r>
              <a:rPr lang="zh-CN" altLang="en-US" dirty="0">
                <a:latin typeface="+mn-lt"/>
                <a:ea typeface="+mn-ea"/>
              </a:rPr>
              <a:t>产品 </a:t>
            </a:r>
            <a:r>
              <a:rPr lang="en-US" altLang="zh-CN" dirty="0">
                <a:latin typeface="+mn-lt"/>
                <a:ea typeface="+mn-ea"/>
              </a:rPr>
              <a:t>II </a:t>
            </a:r>
            <a:r>
              <a:rPr lang="zh-CN" altLang="en-US" dirty="0">
                <a:latin typeface="+mn-lt"/>
                <a:ea typeface="+mn-ea"/>
              </a:rPr>
              <a:t>的产量不低于产品 </a:t>
            </a:r>
            <a:r>
              <a:rPr lang="en-US" altLang="zh-CN" dirty="0">
                <a:latin typeface="+mn-lt"/>
                <a:ea typeface="+mn-ea"/>
              </a:rPr>
              <a:t>I </a:t>
            </a:r>
            <a:r>
              <a:rPr lang="zh-CN" altLang="en-US" dirty="0">
                <a:latin typeface="+mn-lt"/>
                <a:ea typeface="+mn-ea"/>
              </a:rPr>
              <a:t>的产量；</a:t>
            </a:r>
            <a:endParaRPr lang="en-US" altLang="zh-CN" dirty="0">
              <a:latin typeface="+mn-lt"/>
              <a:ea typeface="+mn-ea"/>
            </a:endParaRPr>
          </a:p>
          <a:p>
            <a:pPr marL="0" indent="342900" algn="just" eaLnBrk="1" hangingPunct="1">
              <a:lnSpc>
                <a:spcPct val="120000"/>
              </a:lnSpc>
              <a:buClr>
                <a:schemeClr val="tx1"/>
              </a:buClr>
              <a:buSzPct val="100000"/>
              <a:buFont typeface="+mj-ea"/>
              <a:buAutoNum type="circleNumDbPlain"/>
            </a:pPr>
            <a:r>
              <a:rPr lang="zh-CN" altLang="en-US" dirty="0">
                <a:latin typeface="+mn-lt"/>
                <a:ea typeface="+mn-ea"/>
              </a:rPr>
              <a:t>充分利用设备有效台时，不加班；</a:t>
            </a:r>
            <a:endParaRPr lang="en-US" altLang="zh-CN" dirty="0">
              <a:latin typeface="+mn-lt"/>
              <a:ea typeface="+mn-ea"/>
            </a:endParaRPr>
          </a:p>
          <a:p>
            <a:pPr marL="0" indent="342900" algn="just" eaLnBrk="1" hangingPunct="1">
              <a:lnSpc>
                <a:spcPct val="120000"/>
              </a:lnSpc>
              <a:buSzPct val="100000"/>
              <a:buFont typeface="+mj-ea"/>
              <a:buAutoNum type="circleNumDbPlain"/>
            </a:pPr>
            <a:r>
              <a:rPr lang="zh-CN" altLang="en-US" dirty="0">
                <a:latin typeface="+mn-lt"/>
                <a:ea typeface="+mn-ea"/>
              </a:rPr>
              <a:t>利润额不低于 </a:t>
            </a:r>
            <a:r>
              <a:rPr lang="en-US" altLang="zh-CN" dirty="0">
                <a:latin typeface="+mn-lt"/>
                <a:ea typeface="+mn-ea"/>
              </a:rPr>
              <a:t>56 </a:t>
            </a:r>
            <a:r>
              <a:rPr lang="zh-CN" altLang="en-US" dirty="0">
                <a:latin typeface="+mn-lt"/>
                <a:ea typeface="+mn-ea"/>
              </a:rPr>
              <a:t>元。</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sz="1200"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解  </a:t>
            </a:r>
            <a:r>
              <a:rPr lang="zh-CN" altLang="en-US" dirty="0">
                <a:latin typeface="+mn-lt"/>
                <a:ea typeface="+mn-ea"/>
              </a:rPr>
              <a:t>绝对约束：原材料不能过量消耗</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目标约束：</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2</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10</a:t>
            </a:r>
          </a:p>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8</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10</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56</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a:t>
            </a:r>
            <a:r>
              <a:rPr lang="en-US" altLang="zh-CN" sz="2200" b="1" dirty="0">
                <a:solidFill>
                  <a:srgbClr val="000000"/>
                </a:solidFill>
                <a:latin typeface="Times New Roman" panose="02020603050405020304" pitchFamily="18" charset="0"/>
                <a:ea typeface="楷体_GB2312" pitchFamily="1" charset="-122"/>
              </a:rPr>
              <a:t>0  ( </a:t>
            </a:r>
            <a:r>
              <a:rPr lang="en-US" altLang="zh-CN" sz="2200" b="1" i="1" dirty="0" err="1">
                <a:solidFill>
                  <a:srgbClr val="000000"/>
                </a:solidFill>
                <a:latin typeface="Times New Roman" panose="02020603050405020304" pitchFamily="18" charset="0"/>
                <a:ea typeface="楷体_GB2312" pitchFamily="1" charset="-122"/>
              </a:rPr>
              <a:t>i</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1, 2, 3 )</a:t>
            </a:r>
          </a:p>
        </p:txBody>
      </p:sp>
      <p:sp>
        <p:nvSpPr>
          <p:cNvPr id="7" name="文本框 6"/>
          <p:cNvSpPr txBox="1"/>
          <p:nvPr/>
        </p:nvSpPr>
        <p:spPr>
          <a:xfrm>
            <a:off x="57750" y="1286718"/>
            <a:ext cx="456580" cy="1015663"/>
          </a:xfrm>
          <a:prstGeom prst="rect">
            <a:avLst/>
          </a:prstGeom>
          <a:noFill/>
        </p:spPr>
        <p:txBody>
          <a:bodyPr wrap="square" rtlCol="0">
            <a:spAutoFit/>
          </a:bodyPr>
          <a:lstStyle/>
          <a:p>
            <a:pPr>
              <a:lnSpc>
                <a:spcPts val="2400"/>
              </a:lnSpc>
            </a:pPr>
            <a:r>
              <a:rPr lang="en-US" altLang="zh-CN" i="1" dirty="0">
                <a:solidFill>
                  <a:srgbClr val="C00000"/>
                </a:solidFill>
              </a:rPr>
              <a:t>P</a:t>
            </a:r>
            <a:r>
              <a:rPr lang="en-US" altLang="zh-CN" baseline="-25000" dirty="0">
                <a:solidFill>
                  <a:srgbClr val="C00000"/>
                </a:solidFill>
              </a:rPr>
              <a:t>1</a:t>
            </a:r>
          </a:p>
          <a:p>
            <a:pPr>
              <a:lnSpc>
                <a:spcPts val="2400"/>
              </a:lnSpc>
            </a:pPr>
            <a:r>
              <a:rPr lang="en-US" altLang="zh-CN" i="1" dirty="0">
                <a:solidFill>
                  <a:srgbClr val="C00000"/>
                </a:solidFill>
              </a:rPr>
              <a:t>P</a:t>
            </a:r>
            <a:r>
              <a:rPr lang="en-US" altLang="zh-CN" baseline="-25000" dirty="0">
                <a:solidFill>
                  <a:srgbClr val="C00000"/>
                </a:solidFill>
              </a:rPr>
              <a:t>2</a:t>
            </a:r>
          </a:p>
          <a:p>
            <a:pPr>
              <a:lnSpc>
                <a:spcPts val="2400"/>
              </a:lnSpc>
            </a:pPr>
            <a:r>
              <a:rPr lang="en-US" altLang="zh-CN" i="1" dirty="0">
                <a:solidFill>
                  <a:srgbClr val="C00000"/>
                </a:solidFill>
              </a:rPr>
              <a:t>P</a:t>
            </a:r>
            <a:r>
              <a:rPr lang="en-US" altLang="zh-CN" baseline="-25000" dirty="0">
                <a:solidFill>
                  <a:srgbClr val="C00000"/>
                </a:solidFill>
              </a:rPr>
              <a:t>3</a:t>
            </a:r>
            <a:endParaRPr lang="zh-CN" altLang="en-US" baseline="-25000" dirty="0">
              <a:solidFill>
                <a:srgbClr val="C00000"/>
              </a:solidFill>
            </a:endParaRPr>
          </a:p>
        </p:txBody>
      </p:sp>
      <p:graphicFrame>
        <p:nvGraphicFramePr>
          <p:cNvPr id="8" name="Group 106"/>
          <p:cNvGraphicFramePr>
            <a:graphicFrameLocks/>
          </p:cNvGraphicFramePr>
          <p:nvPr>
            <p:extLst>
              <p:ext uri="{D42A27DB-BD31-4B8C-83A1-F6EECF244321}">
                <p14:modId xmlns:p14="http://schemas.microsoft.com/office/powerpoint/2010/main" val="56453210"/>
              </p:ext>
            </p:extLst>
          </p:nvPr>
        </p:nvGraphicFramePr>
        <p:xfrm>
          <a:off x="4705052" y="1368351"/>
          <a:ext cx="2664296" cy="1569752"/>
        </p:xfrm>
        <a:graphic>
          <a:graphicData uri="http://schemas.openxmlformats.org/drawingml/2006/table">
            <a:tbl>
              <a:tblPr/>
              <a:tblGrid>
                <a:gridCol w="864096">
                  <a:extLst>
                    <a:ext uri="{9D8B030D-6E8A-4147-A177-3AD203B41FA5}">
                      <a16:colId xmlns:a16="http://schemas.microsoft.com/office/drawing/2014/main" xmlns="" val="20000"/>
                    </a:ext>
                  </a:extLst>
                </a:gridCol>
                <a:gridCol w="432048">
                  <a:extLst>
                    <a:ext uri="{9D8B030D-6E8A-4147-A177-3AD203B41FA5}">
                      <a16:colId xmlns:a16="http://schemas.microsoft.com/office/drawing/2014/main" xmlns="" val="20001"/>
                    </a:ext>
                  </a:extLst>
                </a:gridCol>
                <a:gridCol w="432048">
                  <a:extLst>
                    <a:ext uri="{9D8B030D-6E8A-4147-A177-3AD203B41FA5}">
                      <a16:colId xmlns:a16="http://schemas.microsoft.com/office/drawing/2014/main" xmlns="" val="20002"/>
                    </a:ext>
                  </a:extLst>
                </a:gridCol>
                <a:gridCol w="936104">
                  <a:extLst>
                    <a:ext uri="{9D8B030D-6E8A-4147-A177-3AD203B41FA5}">
                      <a16:colId xmlns:a16="http://schemas.microsoft.com/office/drawing/2014/main" xmlns="" val="20003"/>
                    </a:ext>
                  </a:extLst>
                </a:gridCol>
              </a:tblGrid>
              <a:tr h="320339">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zh-CN" altLang="en-US" sz="1800" b="0" i="0" u="none" strike="noStrike" cap="none" normalizeH="0" baseline="0" dirty="0">
                        <a:ln>
                          <a:noFill/>
                        </a:ln>
                        <a:solidFill>
                          <a:srgbClr val="000000"/>
                        </a:solidFill>
                        <a:effectLst/>
                        <a:latin typeface="Times New Roman" pitchFamily="18" charset="0"/>
                        <a:ea typeface="黑体" pitchFamily="2" charset="-122"/>
                      </a:endParaRP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I</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II</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Times New Roman" pitchFamily="18" charset="0"/>
                          <a:ea typeface="黑体" pitchFamily="2" charset="-122"/>
                        </a:rPr>
                        <a:t>拥有量</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1756">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原材料</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2</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11</a:t>
                      </a: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245566">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设备</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2</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10</a:t>
                      </a: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0339">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利润</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8</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10</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文本框 8"/>
          <p:cNvSpPr txBox="1"/>
          <p:nvPr/>
        </p:nvSpPr>
        <p:spPr>
          <a:xfrm>
            <a:off x="4489028" y="3149601"/>
            <a:ext cx="2376264" cy="369332"/>
          </a:xfrm>
          <a:prstGeom prst="rect">
            <a:avLst/>
          </a:prstGeom>
          <a:noFill/>
        </p:spPr>
        <p:txBody>
          <a:bodyPr wrap="square" rtlCol="0">
            <a:spAutoFit/>
          </a:bodyPr>
          <a:lstStyle/>
          <a:p>
            <a:r>
              <a:rPr lang="zh-CN" altLang="en-US" dirty="0"/>
              <a:t> 目标函数：</a:t>
            </a:r>
          </a:p>
        </p:txBody>
      </p:sp>
      <p:graphicFrame>
        <p:nvGraphicFramePr>
          <p:cNvPr id="10" name="对象 9"/>
          <p:cNvGraphicFramePr>
            <a:graphicFrameLocks noChangeAspect="1"/>
          </p:cNvGraphicFramePr>
          <p:nvPr>
            <p:extLst>
              <p:ext uri="{D42A27DB-BD31-4B8C-83A1-F6EECF244321}">
                <p14:modId xmlns:p14="http://schemas.microsoft.com/office/powerpoint/2010/main" val="2700148030"/>
              </p:ext>
            </p:extLst>
          </p:nvPr>
        </p:nvGraphicFramePr>
        <p:xfrm>
          <a:off x="4703763" y="3457575"/>
          <a:ext cx="1930400" cy="450850"/>
        </p:xfrm>
        <a:graphic>
          <a:graphicData uri="http://schemas.openxmlformats.org/presentationml/2006/ole">
            <mc:AlternateContent xmlns:mc="http://schemas.openxmlformats.org/markup-compatibility/2006">
              <mc:Choice xmlns:v="urn:schemas-microsoft-com:vml" Requires="v">
                <p:oleObj spid="_x0000_s14446" name="公式" r:id="rId4" imgW="787320" imgH="228600" progId="Equations">
                  <p:embed/>
                </p:oleObj>
              </mc:Choice>
              <mc:Fallback>
                <p:oleObj name="公式" r:id="rId4" imgW="787320" imgH="228600" progId="Equations">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763" y="3457575"/>
                        <a:ext cx="19304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78258979"/>
              </p:ext>
            </p:extLst>
          </p:nvPr>
        </p:nvGraphicFramePr>
        <p:xfrm>
          <a:off x="4703763" y="3950248"/>
          <a:ext cx="3357563" cy="471487"/>
        </p:xfrm>
        <a:graphic>
          <a:graphicData uri="http://schemas.openxmlformats.org/presentationml/2006/ole">
            <mc:AlternateContent xmlns:mc="http://schemas.openxmlformats.org/markup-compatibility/2006">
              <mc:Choice xmlns:v="urn:schemas-microsoft-com:vml" Requires="v">
                <p:oleObj spid="_x0000_s14447" name="公式" r:id="rId6" imgW="1307880" imgH="228600" progId="Equations">
                  <p:embed/>
                </p:oleObj>
              </mc:Choice>
              <mc:Fallback>
                <p:oleObj name="公式" r:id="rId6" imgW="1307880" imgH="228600" progId="Equations">
                  <p:embed/>
                  <p:pic>
                    <p:nvPicPr>
                      <p:cNvPr id="0" name="Picture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3763" y="3950248"/>
                        <a:ext cx="3357563"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95028253"/>
              </p:ext>
            </p:extLst>
          </p:nvPr>
        </p:nvGraphicFramePr>
        <p:xfrm>
          <a:off x="2054854" y="2808511"/>
          <a:ext cx="1819110" cy="372179"/>
        </p:xfrm>
        <a:graphic>
          <a:graphicData uri="http://schemas.openxmlformats.org/presentationml/2006/ole">
            <mc:AlternateContent xmlns:mc="http://schemas.openxmlformats.org/markup-compatibility/2006">
              <mc:Choice xmlns:v="urn:schemas-microsoft-com:vml" Requires="v">
                <p:oleObj spid="_x0000_s14448" name="公式" r:id="rId8" imgW="749300" imgH="190500" progId="Equations">
                  <p:embed/>
                </p:oleObj>
              </mc:Choice>
              <mc:Fallback>
                <p:oleObj name="公式" r:id="rId8" imgW="749300" imgH="190500" progId="Equations">
                  <p:embed/>
                  <p:pic>
                    <p:nvPicPr>
                      <p:cNvPr id="0"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854" y="2808511"/>
                        <a:ext cx="1819110" cy="372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715716146"/>
              </p:ext>
            </p:extLst>
          </p:nvPr>
        </p:nvGraphicFramePr>
        <p:xfrm>
          <a:off x="4703763" y="4402138"/>
          <a:ext cx="2151062" cy="498475"/>
        </p:xfrm>
        <a:graphic>
          <a:graphicData uri="http://schemas.openxmlformats.org/presentationml/2006/ole">
            <mc:AlternateContent xmlns:mc="http://schemas.openxmlformats.org/markup-compatibility/2006">
              <mc:Choice xmlns:v="urn:schemas-microsoft-com:vml" Requires="v">
                <p:oleObj spid="_x0000_s14449" name="公式" r:id="rId10" imgW="838080" imgH="241200" progId="Equations">
                  <p:embed/>
                </p:oleObj>
              </mc:Choice>
              <mc:Fallback>
                <p:oleObj name="公式" r:id="rId10" imgW="838080" imgH="241200" progId="Equations">
                  <p:embed/>
                  <p:pic>
                    <p:nvPicPr>
                      <p:cNvPr id="0" name="Picture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3763" y="4402138"/>
                        <a:ext cx="21510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181134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 calcmode="lin" valueType="num">
                                      <p:cBhvr additive="base">
                                        <p:cTn id="1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 calcmode="lin" valueType="num">
                                      <p:cBhvr additive="base">
                                        <p:cTn id="30"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 calcmode="lin" valueType="num">
                                      <p:cBhvr additive="base">
                                        <p:cTn id="3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 calcmode="lin" valueType="num">
                                      <p:cBhvr additive="base">
                                        <p:cTn id="42"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 calcmode="lin" valueType="num">
                                      <p:cBhvr additive="base">
                                        <p:cTn id="48"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additive="base">
                                        <p:cTn id="66" dur="500" fill="hold"/>
                                        <p:tgtEl>
                                          <p:spTgt spid="11"/>
                                        </p:tgtEl>
                                        <p:attrNameLst>
                                          <p:attrName>ppt_x</p:attrName>
                                        </p:attrNameLst>
                                      </p:cBhvr>
                                      <p:tavLst>
                                        <p:tav tm="0">
                                          <p:val>
                                            <p:strVal val="#ppt_x"/>
                                          </p:val>
                                        </p:tav>
                                        <p:tav tm="100000">
                                          <p:val>
                                            <p:strVal val="#ppt_x"/>
                                          </p:val>
                                        </p:tav>
                                      </p:tavLst>
                                    </p:anim>
                                    <p:anim calcmode="lin" valueType="num">
                                      <p:cBhvr additive="base">
                                        <p:cTn id="6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ppt_x"/>
                                          </p:val>
                                        </p:tav>
                                        <p:tav tm="100000">
                                          <p:val>
                                            <p:strVal val="#ppt_x"/>
                                          </p:val>
                                        </p:tav>
                                      </p:tavLst>
                                    </p:anim>
                                    <p:anim calcmode="lin" valueType="num">
                                      <p:cBhvr additive="base">
                                        <p:cTn id="7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一、目标规划的数学模型</a:t>
            </a:r>
          </a:p>
        </p:txBody>
      </p:sp>
      <p:graphicFrame>
        <p:nvGraphicFramePr>
          <p:cNvPr id="9" name="对象 8"/>
          <p:cNvGraphicFramePr>
            <a:graphicFrameLocks noChangeAspect="1"/>
          </p:cNvGraphicFramePr>
          <p:nvPr>
            <p:extLst>
              <p:ext uri="{D42A27DB-BD31-4B8C-83A1-F6EECF244321}">
                <p14:modId xmlns:p14="http://schemas.microsoft.com/office/powerpoint/2010/main" val="2041503439"/>
              </p:ext>
            </p:extLst>
          </p:nvPr>
        </p:nvGraphicFramePr>
        <p:xfrm>
          <a:off x="605239" y="1348871"/>
          <a:ext cx="6305135" cy="3573977"/>
        </p:xfrm>
        <a:graphic>
          <a:graphicData uri="http://schemas.openxmlformats.org/presentationml/2006/ole">
            <mc:AlternateContent xmlns:mc="http://schemas.openxmlformats.org/markup-compatibility/2006">
              <mc:Choice xmlns:v="urn:schemas-microsoft-com:vml" Requires="v">
                <p:oleObj spid="_x0000_s2081" name="Equation" r:id="rId4" imgW="1892300" imgH="1333500" progId="">
                  <p:embed/>
                </p:oleObj>
              </mc:Choice>
              <mc:Fallback>
                <p:oleObj name="Equation" r:id="rId4" imgW="1892300" imgH="1333500"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39" y="1348871"/>
                        <a:ext cx="6305135" cy="3573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401857" y="771550"/>
            <a:ext cx="6612094" cy="79208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a:t>上述问题的数学模型：</a:t>
            </a:r>
          </a:p>
        </p:txBody>
      </p:sp>
      <p:sp>
        <p:nvSpPr>
          <p:cNvPr id="6" name="矩形 5"/>
          <p:cNvSpPr/>
          <p:nvPr/>
        </p:nvSpPr>
        <p:spPr bwMode="auto">
          <a:xfrm>
            <a:off x="3573549" y="2571750"/>
            <a:ext cx="1800200" cy="1728192"/>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sp>
        <p:nvSpPr>
          <p:cNvPr id="7" name="矩形 6"/>
          <p:cNvSpPr/>
          <p:nvPr/>
        </p:nvSpPr>
        <p:spPr bwMode="auto">
          <a:xfrm>
            <a:off x="5724128" y="2571750"/>
            <a:ext cx="496302" cy="1728192"/>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spTree>
    <p:extLst>
      <p:ext uri="{BB962C8B-B14F-4D97-AF65-F5344CB8AC3E}">
        <p14:creationId xmlns:p14="http://schemas.microsoft.com/office/powerpoint/2010/main" val="117316569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一、目标规划的数学模型</a:t>
            </a:r>
          </a:p>
        </p:txBody>
      </p:sp>
      <p:grpSp>
        <p:nvGrpSpPr>
          <p:cNvPr id="6" name="组合 5"/>
          <p:cNvGrpSpPr/>
          <p:nvPr/>
        </p:nvGrpSpPr>
        <p:grpSpPr>
          <a:xfrm>
            <a:off x="401857" y="843558"/>
            <a:ext cx="6612094" cy="3933537"/>
            <a:chOff x="397214" y="1007054"/>
            <a:chExt cx="6612094" cy="3933537"/>
          </a:xfrm>
        </p:grpSpPr>
        <p:sp>
          <p:nvSpPr>
            <p:cNvPr id="7" name="内容占位符 2"/>
            <p:cNvSpPr txBox="1">
              <a:spLocks/>
            </p:cNvSpPr>
            <p:nvPr/>
          </p:nvSpPr>
          <p:spPr>
            <a:xfrm>
              <a:off x="397214" y="1007054"/>
              <a:ext cx="6612094" cy="53197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a:t>目标规划的一般数学模型：</a:t>
              </a:r>
            </a:p>
          </p:txBody>
        </p:sp>
        <p:grpSp>
          <p:nvGrpSpPr>
            <p:cNvPr id="11" name="Group 178"/>
            <p:cNvGrpSpPr>
              <a:grpSpLocks noChangeAspect="1"/>
            </p:cNvGrpSpPr>
            <p:nvPr/>
          </p:nvGrpSpPr>
          <p:grpSpPr bwMode="auto">
            <a:xfrm>
              <a:off x="899481" y="1656385"/>
              <a:ext cx="6082426" cy="2763167"/>
              <a:chOff x="669" y="1094"/>
              <a:chExt cx="4561" cy="2072"/>
            </a:xfrm>
          </p:grpSpPr>
          <p:sp>
            <p:nvSpPr>
              <p:cNvPr id="13" name="AutoShape 177"/>
              <p:cNvSpPr>
                <a:spLocks noChangeAspect="1" noChangeArrowheads="1" noTextEdit="1"/>
              </p:cNvSpPr>
              <p:nvPr/>
            </p:nvSpPr>
            <p:spPr bwMode="auto">
              <a:xfrm>
                <a:off x="680" y="1094"/>
                <a:ext cx="4550" cy="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p>
            </p:txBody>
          </p:sp>
          <p:sp>
            <p:nvSpPr>
              <p:cNvPr id="14" name="Rectangle 179"/>
              <p:cNvSpPr>
                <a:spLocks noChangeArrowheads="1"/>
              </p:cNvSpPr>
              <p:nvPr/>
            </p:nvSpPr>
            <p:spPr bwMode="auto">
              <a:xfrm>
                <a:off x="1918" y="2905"/>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15" name="Rectangle 180"/>
              <p:cNvSpPr>
                <a:spLocks noChangeArrowheads="1"/>
              </p:cNvSpPr>
              <p:nvPr/>
            </p:nvSpPr>
            <p:spPr bwMode="auto">
              <a:xfrm>
                <a:off x="1918" y="2761"/>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16" name="Rectangle 181"/>
              <p:cNvSpPr>
                <a:spLocks noChangeArrowheads="1"/>
              </p:cNvSpPr>
              <p:nvPr/>
            </p:nvSpPr>
            <p:spPr bwMode="auto">
              <a:xfrm>
                <a:off x="1918" y="2600"/>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17" name="Rectangle 182"/>
              <p:cNvSpPr>
                <a:spLocks noChangeArrowheads="1"/>
              </p:cNvSpPr>
              <p:nvPr/>
            </p:nvSpPr>
            <p:spPr bwMode="auto">
              <a:xfrm>
                <a:off x="1918" y="2439"/>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18" name="Rectangle 183"/>
              <p:cNvSpPr>
                <a:spLocks noChangeArrowheads="1"/>
              </p:cNvSpPr>
              <p:nvPr/>
            </p:nvSpPr>
            <p:spPr bwMode="auto">
              <a:xfrm>
                <a:off x="1918" y="2954"/>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î</a:t>
                </a:r>
                <a:endParaRPr lang="en-US" altLang="zh-CN" sz="2352"/>
              </a:p>
            </p:txBody>
          </p:sp>
          <p:sp>
            <p:nvSpPr>
              <p:cNvPr id="20" name="Rectangle 184"/>
              <p:cNvSpPr>
                <a:spLocks noChangeArrowheads="1"/>
              </p:cNvSpPr>
              <p:nvPr/>
            </p:nvSpPr>
            <p:spPr bwMode="auto">
              <a:xfrm>
                <a:off x="1918" y="2152"/>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21" name="Rectangle 185"/>
              <p:cNvSpPr>
                <a:spLocks noChangeArrowheads="1"/>
              </p:cNvSpPr>
              <p:nvPr/>
            </p:nvSpPr>
            <p:spPr bwMode="auto">
              <a:xfrm>
                <a:off x="1918" y="2084"/>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22" name="Rectangle 186"/>
              <p:cNvSpPr>
                <a:spLocks noChangeArrowheads="1"/>
              </p:cNvSpPr>
              <p:nvPr/>
            </p:nvSpPr>
            <p:spPr bwMode="auto">
              <a:xfrm>
                <a:off x="1918" y="1923"/>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23" name="Rectangle 187"/>
              <p:cNvSpPr>
                <a:spLocks noChangeArrowheads="1"/>
              </p:cNvSpPr>
              <p:nvPr/>
            </p:nvSpPr>
            <p:spPr bwMode="auto">
              <a:xfrm>
                <a:off x="1918" y="1762"/>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ï</a:t>
                </a:r>
                <a:endParaRPr lang="en-US" altLang="zh-CN" sz="2352"/>
              </a:p>
            </p:txBody>
          </p:sp>
          <p:sp>
            <p:nvSpPr>
              <p:cNvPr id="24" name="Rectangle 188"/>
              <p:cNvSpPr>
                <a:spLocks noChangeArrowheads="1"/>
              </p:cNvSpPr>
              <p:nvPr/>
            </p:nvSpPr>
            <p:spPr bwMode="auto">
              <a:xfrm>
                <a:off x="1918" y="2278"/>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í</a:t>
                </a:r>
                <a:endParaRPr lang="en-US" altLang="zh-CN" sz="2352"/>
              </a:p>
            </p:txBody>
          </p:sp>
          <p:sp>
            <p:nvSpPr>
              <p:cNvPr id="25" name="Rectangle 189"/>
              <p:cNvSpPr>
                <a:spLocks noChangeArrowheads="1"/>
              </p:cNvSpPr>
              <p:nvPr/>
            </p:nvSpPr>
            <p:spPr bwMode="auto">
              <a:xfrm>
                <a:off x="1918" y="1601"/>
                <a:ext cx="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ì</a:t>
                </a:r>
                <a:endParaRPr lang="en-US" altLang="zh-CN" sz="2352"/>
              </a:p>
            </p:txBody>
          </p:sp>
          <p:sp>
            <p:nvSpPr>
              <p:cNvPr id="26" name="Rectangle 191"/>
              <p:cNvSpPr>
                <a:spLocks noChangeArrowheads="1"/>
              </p:cNvSpPr>
              <p:nvPr/>
            </p:nvSpPr>
            <p:spPr bwMode="auto">
              <a:xfrm>
                <a:off x="3000" y="2910"/>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27" name="Rectangle 192"/>
              <p:cNvSpPr>
                <a:spLocks noChangeArrowheads="1"/>
              </p:cNvSpPr>
              <p:nvPr/>
            </p:nvSpPr>
            <p:spPr bwMode="auto">
              <a:xfrm>
                <a:off x="2464" y="2910"/>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³</a:t>
                </a:r>
                <a:endParaRPr lang="en-US" altLang="zh-CN" sz="2352"/>
              </a:p>
            </p:txBody>
          </p:sp>
          <p:sp>
            <p:nvSpPr>
              <p:cNvPr id="28" name="Rectangle 193"/>
              <p:cNvSpPr>
                <a:spLocks noChangeArrowheads="1"/>
              </p:cNvSpPr>
              <p:nvPr/>
            </p:nvSpPr>
            <p:spPr bwMode="auto">
              <a:xfrm>
                <a:off x="4935" y="2612"/>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latin typeface="Symbol" panose="05050102010706020507" pitchFamily="18" charset="2"/>
                  </a:rPr>
                  <a:t>-</a:t>
                </a:r>
                <a:endParaRPr lang="en-US" altLang="zh-CN" sz="2352" dirty="0"/>
              </a:p>
            </p:txBody>
          </p:sp>
          <p:sp>
            <p:nvSpPr>
              <p:cNvPr id="29" name="Rectangle 194"/>
              <p:cNvSpPr>
                <a:spLocks noChangeArrowheads="1"/>
              </p:cNvSpPr>
              <p:nvPr/>
            </p:nvSpPr>
            <p:spPr bwMode="auto">
              <a:xfrm>
                <a:off x="2722" y="2612"/>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0" name="Rectangle 195"/>
              <p:cNvSpPr>
                <a:spLocks noChangeArrowheads="1"/>
              </p:cNvSpPr>
              <p:nvPr/>
            </p:nvSpPr>
            <p:spPr bwMode="auto">
              <a:xfrm>
                <a:off x="2189" y="2612"/>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³</a:t>
                </a:r>
                <a:endParaRPr lang="en-US" altLang="zh-CN" sz="2352"/>
              </a:p>
            </p:txBody>
          </p:sp>
          <p:sp>
            <p:nvSpPr>
              <p:cNvPr id="31" name="Rectangle 196"/>
              <p:cNvSpPr>
                <a:spLocks noChangeArrowheads="1"/>
              </p:cNvSpPr>
              <p:nvPr/>
            </p:nvSpPr>
            <p:spPr bwMode="auto">
              <a:xfrm>
                <a:off x="4894" y="2218"/>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latin typeface="Symbol" panose="05050102010706020507" pitchFamily="18" charset="2"/>
                  </a:rPr>
                  <a:t>-</a:t>
                </a:r>
                <a:endParaRPr lang="en-US" altLang="zh-CN" sz="2352" dirty="0"/>
              </a:p>
            </p:txBody>
          </p:sp>
          <p:sp>
            <p:nvSpPr>
              <p:cNvPr id="32" name="Rectangle 197"/>
              <p:cNvSpPr>
                <a:spLocks noChangeArrowheads="1"/>
              </p:cNvSpPr>
              <p:nvPr/>
            </p:nvSpPr>
            <p:spPr bwMode="auto">
              <a:xfrm>
                <a:off x="3438" y="2218"/>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3" name="Rectangle 198"/>
              <p:cNvSpPr>
                <a:spLocks noChangeArrowheads="1"/>
              </p:cNvSpPr>
              <p:nvPr/>
            </p:nvSpPr>
            <p:spPr bwMode="auto">
              <a:xfrm>
                <a:off x="2882" y="2218"/>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³</a:t>
                </a:r>
                <a:endParaRPr lang="en-US" altLang="zh-CN" sz="2352"/>
              </a:p>
            </p:txBody>
          </p:sp>
          <p:sp>
            <p:nvSpPr>
              <p:cNvPr id="34" name="Rectangle 199"/>
              <p:cNvSpPr>
                <a:spLocks noChangeArrowheads="1"/>
              </p:cNvSpPr>
              <p:nvPr/>
            </p:nvSpPr>
            <p:spPr bwMode="auto">
              <a:xfrm>
                <a:off x="2730" y="2218"/>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5" name="Rectangle 200"/>
              <p:cNvSpPr>
                <a:spLocks noChangeArrowheads="1"/>
              </p:cNvSpPr>
              <p:nvPr/>
            </p:nvSpPr>
            <p:spPr bwMode="auto">
              <a:xfrm>
                <a:off x="2541" y="2218"/>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6" name="Rectangle 201"/>
              <p:cNvSpPr>
                <a:spLocks noChangeArrowheads="1"/>
              </p:cNvSpPr>
              <p:nvPr/>
            </p:nvSpPr>
            <p:spPr bwMode="auto">
              <a:xfrm>
                <a:off x="4806" y="1706"/>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latin typeface="Symbol" panose="05050102010706020507" pitchFamily="18" charset="2"/>
                  </a:rPr>
                  <a:t>-</a:t>
                </a:r>
                <a:endParaRPr lang="en-US" altLang="zh-CN" sz="2352" dirty="0"/>
              </a:p>
            </p:txBody>
          </p:sp>
          <p:sp>
            <p:nvSpPr>
              <p:cNvPr id="37" name="Rectangle 202"/>
              <p:cNvSpPr>
                <a:spLocks noChangeArrowheads="1"/>
              </p:cNvSpPr>
              <p:nvPr/>
            </p:nvSpPr>
            <p:spPr bwMode="auto">
              <a:xfrm>
                <a:off x="3840" y="1706"/>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8" name="Rectangle 203"/>
              <p:cNvSpPr>
                <a:spLocks noChangeArrowheads="1"/>
              </p:cNvSpPr>
              <p:nvPr/>
            </p:nvSpPr>
            <p:spPr bwMode="auto">
              <a:xfrm>
                <a:off x="3213" y="1706"/>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39" name="Rectangle 204"/>
              <p:cNvSpPr>
                <a:spLocks noChangeArrowheads="1"/>
              </p:cNvSpPr>
              <p:nvPr/>
            </p:nvSpPr>
            <p:spPr bwMode="auto">
              <a:xfrm>
                <a:off x="2871" y="1706"/>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latin typeface="Symbol" panose="05050102010706020507" pitchFamily="18" charset="2"/>
                  </a:rPr>
                  <a:t>-</a:t>
                </a:r>
                <a:endParaRPr lang="en-US" altLang="zh-CN" sz="2352" dirty="0"/>
              </a:p>
            </p:txBody>
          </p:sp>
          <p:sp>
            <p:nvSpPr>
              <p:cNvPr id="40" name="Rectangle 205"/>
              <p:cNvSpPr>
                <a:spLocks noChangeArrowheads="1"/>
              </p:cNvSpPr>
              <p:nvPr/>
            </p:nvSpPr>
            <p:spPr bwMode="auto">
              <a:xfrm>
                <a:off x="2539" y="1706"/>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41" name="Rectangle 206"/>
              <p:cNvSpPr>
                <a:spLocks noChangeArrowheads="1"/>
              </p:cNvSpPr>
              <p:nvPr/>
            </p:nvSpPr>
            <p:spPr bwMode="auto">
              <a:xfrm>
                <a:off x="4820" y="1201"/>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latin typeface="Symbol" panose="05050102010706020507" pitchFamily="18" charset="2"/>
                  </a:rPr>
                  <a:t>-</a:t>
                </a:r>
                <a:endParaRPr lang="en-US" altLang="zh-CN" sz="2352" dirty="0"/>
              </a:p>
            </p:txBody>
          </p:sp>
          <p:sp>
            <p:nvSpPr>
              <p:cNvPr id="42" name="Rectangle 207"/>
              <p:cNvSpPr>
                <a:spLocks noChangeArrowheads="1"/>
              </p:cNvSpPr>
              <p:nvPr/>
            </p:nvSpPr>
            <p:spPr bwMode="auto">
              <a:xfrm>
                <a:off x="3103" y="1201"/>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43" name="Rectangle 208"/>
              <p:cNvSpPr>
                <a:spLocks noChangeArrowheads="1"/>
              </p:cNvSpPr>
              <p:nvPr/>
            </p:nvSpPr>
            <p:spPr bwMode="auto">
              <a:xfrm>
                <a:off x="1973" y="1201"/>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Symbol" panose="05050102010706020507" pitchFamily="18" charset="2"/>
                  </a:rPr>
                  <a:t>=</a:t>
                </a:r>
                <a:endParaRPr lang="en-US" altLang="zh-CN" sz="2352"/>
              </a:p>
            </p:txBody>
          </p:sp>
          <p:sp>
            <p:nvSpPr>
              <p:cNvPr id="44" name="Rectangle 209"/>
              <p:cNvSpPr>
                <a:spLocks noChangeArrowheads="1"/>
              </p:cNvSpPr>
              <p:nvPr/>
            </p:nvSpPr>
            <p:spPr bwMode="auto">
              <a:xfrm>
                <a:off x="2354" y="290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45" name="Rectangle 210"/>
              <p:cNvSpPr>
                <a:spLocks noChangeArrowheads="1"/>
              </p:cNvSpPr>
              <p:nvPr/>
            </p:nvSpPr>
            <p:spPr bwMode="auto">
              <a:xfrm>
                <a:off x="2111" y="290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dirty="0">
                    <a:latin typeface="Symbol" panose="05050102010706020507" pitchFamily="18" charset="2"/>
                  </a:rPr>
                  <a:t>-</a:t>
                </a:r>
                <a:endParaRPr lang="en-US" altLang="zh-CN" sz="2352" dirty="0"/>
              </a:p>
            </p:txBody>
          </p:sp>
          <p:sp>
            <p:nvSpPr>
              <p:cNvPr id="46" name="Rectangle 211"/>
              <p:cNvSpPr>
                <a:spLocks noChangeArrowheads="1"/>
              </p:cNvSpPr>
              <p:nvPr/>
            </p:nvSpPr>
            <p:spPr bwMode="auto">
              <a:xfrm>
                <a:off x="2073" y="2449"/>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47" name="Rectangle 212"/>
              <p:cNvSpPr>
                <a:spLocks noChangeArrowheads="1"/>
              </p:cNvSpPr>
              <p:nvPr/>
            </p:nvSpPr>
            <p:spPr bwMode="auto">
              <a:xfrm>
                <a:off x="3101" y="1702"/>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48" name="Rectangle 213"/>
              <p:cNvSpPr>
                <a:spLocks noChangeArrowheads="1"/>
              </p:cNvSpPr>
              <p:nvPr/>
            </p:nvSpPr>
            <p:spPr bwMode="auto">
              <a:xfrm>
                <a:off x="2771" y="1702"/>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dirty="0">
                    <a:latin typeface="Symbol" panose="05050102010706020507" pitchFamily="18" charset="2"/>
                  </a:rPr>
                  <a:t>-</a:t>
                </a:r>
                <a:endParaRPr lang="en-US" altLang="zh-CN" sz="2352" dirty="0"/>
              </a:p>
            </p:txBody>
          </p:sp>
          <p:sp>
            <p:nvSpPr>
              <p:cNvPr id="49" name="Rectangle 214"/>
              <p:cNvSpPr>
                <a:spLocks noChangeArrowheads="1"/>
              </p:cNvSpPr>
              <p:nvPr/>
            </p:nvSpPr>
            <p:spPr bwMode="auto">
              <a:xfrm>
                <a:off x="2073" y="1938"/>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50" name="Rectangle 215"/>
              <p:cNvSpPr>
                <a:spLocks noChangeArrowheads="1"/>
              </p:cNvSpPr>
              <p:nvPr/>
            </p:nvSpPr>
            <p:spPr bwMode="auto">
              <a:xfrm>
                <a:off x="3529" y="119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51" name="Rectangle 216"/>
              <p:cNvSpPr>
                <a:spLocks noChangeArrowheads="1"/>
              </p:cNvSpPr>
              <p:nvPr/>
            </p:nvSpPr>
            <p:spPr bwMode="auto">
              <a:xfrm>
                <a:off x="3348" y="119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52" name="Rectangle 217"/>
              <p:cNvSpPr>
                <a:spLocks noChangeArrowheads="1"/>
              </p:cNvSpPr>
              <p:nvPr/>
            </p:nvSpPr>
            <p:spPr bwMode="auto">
              <a:xfrm>
                <a:off x="3003" y="119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dirty="0">
                    <a:latin typeface="Symbol" panose="05050102010706020507" pitchFamily="18" charset="2"/>
                  </a:rPr>
                  <a:t>-</a:t>
                </a:r>
                <a:endParaRPr lang="en-US" altLang="zh-CN" sz="2352" dirty="0"/>
              </a:p>
            </p:txBody>
          </p:sp>
          <p:sp>
            <p:nvSpPr>
              <p:cNvPr id="53" name="Rectangle 218"/>
              <p:cNvSpPr>
                <a:spLocks noChangeArrowheads="1"/>
              </p:cNvSpPr>
              <p:nvPr/>
            </p:nvSpPr>
            <p:spPr bwMode="auto">
              <a:xfrm>
                <a:off x="2514" y="1432"/>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54" name="Rectangle 219"/>
              <p:cNvSpPr>
                <a:spLocks noChangeArrowheads="1"/>
              </p:cNvSpPr>
              <p:nvPr/>
            </p:nvSpPr>
            <p:spPr bwMode="auto">
              <a:xfrm>
                <a:off x="2822" y="1196"/>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dirty="0">
                    <a:latin typeface="Symbol" panose="05050102010706020507" pitchFamily="18" charset="2"/>
                  </a:rPr>
                  <a:t>-</a:t>
                </a:r>
                <a:endParaRPr lang="en-US" altLang="zh-CN" sz="2352" dirty="0"/>
              </a:p>
            </p:txBody>
          </p:sp>
          <p:sp>
            <p:nvSpPr>
              <p:cNvPr id="55" name="Rectangle 220"/>
              <p:cNvSpPr>
                <a:spLocks noChangeArrowheads="1"/>
              </p:cNvSpPr>
              <p:nvPr/>
            </p:nvSpPr>
            <p:spPr bwMode="auto">
              <a:xfrm>
                <a:off x="2166" y="1432"/>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latin typeface="Symbol" panose="05050102010706020507" pitchFamily="18" charset="2"/>
                  </a:rPr>
                  <a:t>=</a:t>
                </a:r>
                <a:endParaRPr lang="en-US" altLang="zh-CN" sz="2352"/>
              </a:p>
            </p:txBody>
          </p:sp>
          <p:sp>
            <p:nvSpPr>
              <p:cNvPr id="56" name="Rectangle 221"/>
              <p:cNvSpPr>
                <a:spLocks noChangeArrowheads="1"/>
              </p:cNvSpPr>
              <p:nvPr/>
            </p:nvSpPr>
            <p:spPr bwMode="auto">
              <a:xfrm>
                <a:off x="2001" y="2173"/>
                <a:ext cx="1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2688">
                    <a:latin typeface="Symbol" panose="05050102010706020507" pitchFamily="18" charset="2"/>
                  </a:rPr>
                  <a:t>å</a:t>
                </a:r>
                <a:endParaRPr lang="en-US" altLang="zh-CN" sz="2352"/>
              </a:p>
            </p:txBody>
          </p:sp>
          <p:sp>
            <p:nvSpPr>
              <p:cNvPr id="57" name="Rectangle 222"/>
              <p:cNvSpPr>
                <a:spLocks noChangeArrowheads="1"/>
              </p:cNvSpPr>
              <p:nvPr/>
            </p:nvSpPr>
            <p:spPr bwMode="auto">
              <a:xfrm>
                <a:off x="2001" y="1661"/>
                <a:ext cx="1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2688">
                    <a:latin typeface="Symbol" panose="05050102010706020507" pitchFamily="18" charset="2"/>
                  </a:rPr>
                  <a:t>å</a:t>
                </a:r>
                <a:endParaRPr lang="en-US" altLang="zh-CN" sz="2352"/>
              </a:p>
            </p:txBody>
          </p:sp>
          <p:sp>
            <p:nvSpPr>
              <p:cNvPr id="58" name="Rectangle 223"/>
              <p:cNvSpPr>
                <a:spLocks noChangeArrowheads="1"/>
              </p:cNvSpPr>
              <p:nvPr/>
            </p:nvSpPr>
            <p:spPr bwMode="auto">
              <a:xfrm>
                <a:off x="2440" y="1156"/>
                <a:ext cx="1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2688">
                    <a:latin typeface="Symbol" panose="05050102010706020507" pitchFamily="18" charset="2"/>
                  </a:rPr>
                  <a:t>å</a:t>
                </a:r>
                <a:endParaRPr lang="en-US" altLang="zh-CN" sz="2352"/>
              </a:p>
            </p:txBody>
          </p:sp>
          <p:sp>
            <p:nvSpPr>
              <p:cNvPr id="59" name="Rectangle 224"/>
              <p:cNvSpPr>
                <a:spLocks noChangeArrowheads="1"/>
              </p:cNvSpPr>
              <p:nvPr/>
            </p:nvSpPr>
            <p:spPr bwMode="auto">
              <a:xfrm>
                <a:off x="2103" y="1156"/>
                <a:ext cx="1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2688">
                    <a:latin typeface="Symbol" panose="05050102010706020507" pitchFamily="18" charset="2"/>
                  </a:rPr>
                  <a:t>å</a:t>
                </a:r>
                <a:endParaRPr lang="en-US" altLang="zh-CN" sz="2352"/>
              </a:p>
            </p:txBody>
          </p:sp>
          <p:sp>
            <p:nvSpPr>
              <p:cNvPr id="60" name="Rectangle 229"/>
              <p:cNvSpPr>
                <a:spLocks noChangeArrowheads="1"/>
              </p:cNvSpPr>
              <p:nvPr/>
            </p:nvSpPr>
            <p:spPr bwMode="auto">
              <a:xfrm>
                <a:off x="3346"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3</a:t>
                </a:r>
                <a:endParaRPr lang="en-US" altLang="zh-CN" sz="2352"/>
              </a:p>
            </p:txBody>
          </p:sp>
          <p:sp>
            <p:nvSpPr>
              <p:cNvPr id="61" name="Rectangle 230"/>
              <p:cNvSpPr>
                <a:spLocks noChangeArrowheads="1"/>
              </p:cNvSpPr>
              <p:nvPr/>
            </p:nvSpPr>
            <p:spPr bwMode="auto">
              <a:xfrm>
                <a:off x="3307" y="2929"/>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62" name="Rectangle 231"/>
              <p:cNvSpPr>
                <a:spLocks noChangeArrowheads="1"/>
              </p:cNvSpPr>
              <p:nvPr/>
            </p:nvSpPr>
            <p:spPr bwMode="auto">
              <a:xfrm>
                <a:off x="3225"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2</a:t>
                </a:r>
                <a:endParaRPr lang="en-US" altLang="zh-CN" sz="2352" dirty="0"/>
              </a:p>
            </p:txBody>
          </p:sp>
          <p:sp>
            <p:nvSpPr>
              <p:cNvPr id="63" name="Rectangle 232"/>
              <p:cNvSpPr>
                <a:spLocks noChangeArrowheads="1"/>
              </p:cNvSpPr>
              <p:nvPr/>
            </p:nvSpPr>
            <p:spPr bwMode="auto">
              <a:xfrm>
                <a:off x="3181" y="2929"/>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64" name="Rectangle 233"/>
              <p:cNvSpPr>
                <a:spLocks noChangeArrowheads="1"/>
              </p:cNvSpPr>
              <p:nvPr/>
            </p:nvSpPr>
            <p:spPr bwMode="auto">
              <a:xfrm>
                <a:off x="3113"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1</a:t>
                </a:r>
                <a:endParaRPr lang="en-US" altLang="zh-CN" sz="2352"/>
              </a:p>
            </p:txBody>
          </p:sp>
          <p:sp>
            <p:nvSpPr>
              <p:cNvPr id="65" name="Rectangle 234"/>
              <p:cNvSpPr>
                <a:spLocks noChangeArrowheads="1"/>
              </p:cNvSpPr>
              <p:nvPr/>
            </p:nvSpPr>
            <p:spPr bwMode="auto">
              <a:xfrm>
                <a:off x="2674" y="2929"/>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66" name="Rectangle 235"/>
              <p:cNvSpPr>
                <a:spLocks noChangeArrowheads="1"/>
              </p:cNvSpPr>
              <p:nvPr/>
            </p:nvSpPr>
            <p:spPr bwMode="auto">
              <a:xfrm>
                <a:off x="2593"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0</a:t>
                </a:r>
                <a:endParaRPr lang="en-US" altLang="zh-CN" sz="2352"/>
              </a:p>
            </p:txBody>
          </p:sp>
          <p:sp>
            <p:nvSpPr>
              <p:cNvPr id="67" name="Rectangle 236"/>
              <p:cNvSpPr>
                <a:spLocks noChangeArrowheads="1"/>
              </p:cNvSpPr>
              <p:nvPr/>
            </p:nvSpPr>
            <p:spPr bwMode="auto">
              <a:xfrm>
                <a:off x="2182" y="2929"/>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68" name="Rectangle 237"/>
              <p:cNvSpPr>
                <a:spLocks noChangeArrowheads="1"/>
              </p:cNvSpPr>
              <p:nvPr/>
            </p:nvSpPr>
            <p:spPr bwMode="auto">
              <a:xfrm>
                <a:off x="5139" y="2631"/>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69" name="Rectangle 238"/>
              <p:cNvSpPr>
                <a:spLocks noChangeArrowheads="1"/>
              </p:cNvSpPr>
              <p:nvPr/>
            </p:nvSpPr>
            <p:spPr bwMode="auto">
              <a:xfrm>
                <a:off x="5055" y="2631"/>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4</a:t>
                </a:r>
                <a:endParaRPr lang="en-US" altLang="zh-CN" sz="2352"/>
              </a:p>
            </p:txBody>
          </p:sp>
          <p:sp>
            <p:nvSpPr>
              <p:cNvPr id="70" name="Rectangle 239"/>
              <p:cNvSpPr>
                <a:spLocks noChangeArrowheads="1"/>
              </p:cNvSpPr>
              <p:nvPr/>
            </p:nvSpPr>
            <p:spPr bwMode="auto">
              <a:xfrm>
                <a:off x="4827" y="2631"/>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4</a:t>
                </a:r>
                <a:endParaRPr lang="en-US" altLang="zh-CN" sz="2352" dirty="0"/>
              </a:p>
            </p:txBody>
          </p:sp>
          <p:sp>
            <p:nvSpPr>
              <p:cNvPr id="71" name="Rectangle 240"/>
              <p:cNvSpPr>
                <a:spLocks noChangeArrowheads="1"/>
              </p:cNvSpPr>
              <p:nvPr/>
            </p:nvSpPr>
            <p:spPr bwMode="auto">
              <a:xfrm>
                <a:off x="4772" y="2631"/>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72" name="Rectangle 241"/>
              <p:cNvSpPr>
                <a:spLocks noChangeArrowheads="1"/>
              </p:cNvSpPr>
              <p:nvPr/>
            </p:nvSpPr>
            <p:spPr bwMode="auto">
              <a:xfrm>
                <a:off x="3123" y="2631"/>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73" name="Rectangle 242"/>
              <p:cNvSpPr>
                <a:spLocks noChangeArrowheads="1"/>
              </p:cNvSpPr>
              <p:nvPr/>
            </p:nvSpPr>
            <p:spPr bwMode="auto">
              <a:xfrm>
                <a:off x="2903" y="2631"/>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74" name="Rectangle 243"/>
              <p:cNvSpPr>
                <a:spLocks noChangeArrowheads="1"/>
              </p:cNvSpPr>
              <p:nvPr/>
            </p:nvSpPr>
            <p:spPr bwMode="auto">
              <a:xfrm>
                <a:off x="2835" y="2631"/>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1</a:t>
                </a:r>
                <a:endParaRPr lang="en-US" altLang="zh-CN" sz="2352" dirty="0"/>
              </a:p>
            </p:txBody>
          </p:sp>
          <p:sp>
            <p:nvSpPr>
              <p:cNvPr id="75" name="Rectangle 244"/>
              <p:cNvSpPr>
                <a:spLocks noChangeArrowheads="1"/>
              </p:cNvSpPr>
              <p:nvPr/>
            </p:nvSpPr>
            <p:spPr bwMode="auto">
              <a:xfrm>
                <a:off x="2399" y="2631"/>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76" name="Rectangle 245"/>
              <p:cNvSpPr>
                <a:spLocks noChangeArrowheads="1"/>
              </p:cNvSpPr>
              <p:nvPr/>
            </p:nvSpPr>
            <p:spPr bwMode="auto">
              <a:xfrm>
                <a:off x="2318" y="2631"/>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0</a:t>
                </a:r>
                <a:endParaRPr lang="en-US" altLang="zh-CN" sz="2352"/>
              </a:p>
            </p:txBody>
          </p:sp>
          <p:sp>
            <p:nvSpPr>
              <p:cNvPr id="77" name="Rectangle 246"/>
              <p:cNvSpPr>
                <a:spLocks noChangeArrowheads="1"/>
              </p:cNvSpPr>
              <p:nvPr/>
            </p:nvSpPr>
            <p:spPr bwMode="auto">
              <a:xfrm>
                <a:off x="5089" y="2237"/>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78" name="Rectangle 247"/>
              <p:cNvSpPr>
                <a:spLocks noChangeArrowheads="1"/>
              </p:cNvSpPr>
              <p:nvPr/>
            </p:nvSpPr>
            <p:spPr bwMode="auto">
              <a:xfrm>
                <a:off x="5010"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3</a:t>
                </a:r>
                <a:endParaRPr lang="en-US" altLang="zh-CN" sz="2352"/>
              </a:p>
            </p:txBody>
          </p:sp>
          <p:sp>
            <p:nvSpPr>
              <p:cNvPr id="79" name="Rectangle 248"/>
              <p:cNvSpPr>
                <a:spLocks noChangeArrowheads="1"/>
              </p:cNvSpPr>
              <p:nvPr/>
            </p:nvSpPr>
            <p:spPr bwMode="auto">
              <a:xfrm>
                <a:off x="4787"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4</a:t>
                </a:r>
                <a:endParaRPr lang="en-US" altLang="zh-CN" sz="2352" dirty="0"/>
              </a:p>
            </p:txBody>
          </p:sp>
          <p:sp>
            <p:nvSpPr>
              <p:cNvPr id="80" name="Rectangle 249"/>
              <p:cNvSpPr>
                <a:spLocks noChangeArrowheads="1"/>
              </p:cNvSpPr>
              <p:nvPr/>
            </p:nvSpPr>
            <p:spPr bwMode="auto">
              <a:xfrm>
                <a:off x="4732" y="2237"/>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1" name="Rectangle 250"/>
              <p:cNvSpPr>
                <a:spLocks noChangeArrowheads="1"/>
              </p:cNvSpPr>
              <p:nvPr/>
            </p:nvSpPr>
            <p:spPr bwMode="auto">
              <a:xfrm>
                <a:off x="3839" y="2237"/>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2" name="Rectangle 251"/>
              <p:cNvSpPr>
                <a:spLocks noChangeArrowheads="1"/>
              </p:cNvSpPr>
              <p:nvPr/>
            </p:nvSpPr>
            <p:spPr bwMode="auto">
              <a:xfrm>
                <a:off x="3619" y="2237"/>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3" name="Rectangle 252"/>
              <p:cNvSpPr>
                <a:spLocks noChangeArrowheads="1"/>
              </p:cNvSpPr>
              <p:nvPr/>
            </p:nvSpPr>
            <p:spPr bwMode="auto">
              <a:xfrm>
                <a:off x="3550"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1</a:t>
                </a:r>
                <a:endParaRPr lang="en-US" altLang="zh-CN" sz="2352"/>
              </a:p>
            </p:txBody>
          </p:sp>
          <p:sp>
            <p:nvSpPr>
              <p:cNvPr id="84" name="Rectangle 253"/>
              <p:cNvSpPr>
                <a:spLocks noChangeArrowheads="1"/>
              </p:cNvSpPr>
              <p:nvPr/>
            </p:nvSpPr>
            <p:spPr bwMode="auto">
              <a:xfrm>
                <a:off x="3154" y="2237"/>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5" name="Rectangle 254"/>
              <p:cNvSpPr>
                <a:spLocks noChangeArrowheads="1"/>
              </p:cNvSpPr>
              <p:nvPr/>
            </p:nvSpPr>
            <p:spPr bwMode="auto">
              <a:xfrm>
                <a:off x="2977" y="2237"/>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6" name="Rectangle 255"/>
              <p:cNvSpPr>
                <a:spLocks noChangeArrowheads="1"/>
              </p:cNvSpPr>
              <p:nvPr/>
            </p:nvSpPr>
            <p:spPr bwMode="auto">
              <a:xfrm>
                <a:off x="2822" y="2237"/>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7" name="Rectangle 256"/>
              <p:cNvSpPr>
                <a:spLocks noChangeArrowheads="1"/>
              </p:cNvSpPr>
              <p:nvPr/>
            </p:nvSpPr>
            <p:spPr bwMode="auto">
              <a:xfrm>
                <a:off x="2670" y="2237"/>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8" name="Rectangle 257"/>
              <p:cNvSpPr>
                <a:spLocks noChangeArrowheads="1"/>
              </p:cNvSpPr>
              <p:nvPr/>
            </p:nvSpPr>
            <p:spPr bwMode="auto">
              <a:xfrm>
                <a:off x="5011" y="1725"/>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89" name="Rectangle 258"/>
              <p:cNvSpPr>
                <a:spLocks noChangeArrowheads="1"/>
              </p:cNvSpPr>
              <p:nvPr/>
            </p:nvSpPr>
            <p:spPr bwMode="auto">
              <a:xfrm>
                <a:off x="4927"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2</a:t>
                </a:r>
                <a:endParaRPr lang="en-US" altLang="zh-CN" sz="2352"/>
              </a:p>
            </p:txBody>
          </p:sp>
          <p:sp>
            <p:nvSpPr>
              <p:cNvPr id="90" name="Rectangle 259"/>
              <p:cNvSpPr>
                <a:spLocks noChangeArrowheads="1"/>
              </p:cNvSpPr>
              <p:nvPr/>
            </p:nvSpPr>
            <p:spPr bwMode="auto">
              <a:xfrm>
                <a:off x="4698"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4</a:t>
                </a:r>
                <a:endParaRPr lang="en-US" altLang="zh-CN" sz="2352" dirty="0"/>
              </a:p>
            </p:txBody>
          </p:sp>
          <p:sp>
            <p:nvSpPr>
              <p:cNvPr id="91" name="Rectangle 260"/>
              <p:cNvSpPr>
                <a:spLocks noChangeArrowheads="1"/>
              </p:cNvSpPr>
              <p:nvPr/>
            </p:nvSpPr>
            <p:spPr bwMode="auto">
              <a:xfrm>
                <a:off x="4643" y="1725"/>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92" name="Rectangle 261"/>
              <p:cNvSpPr>
                <a:spLocks noChangeArrowheads="1"/>
              </p:cNvSpPr>
              <p:nvPr/>
            </p:nvSpPr>
            <p:spPr bwMode="auto">
              <a:xfrm>
                <a:off x="4242" y="1725"/>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93" name="Rectangle 262"/>
              <p:cNvSpPr>
                <a:spLocks noChangeArrowheads="1"/>
              </p:cNvSpPr>
              <p:nvPr/>
            </p:nvSpPr>
            <p:spPr bwMode="auto">
              <a:xfrm>
                <a:off x="4021" y="1725"/>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94" name="Rectangle 263"/>
              <p:cNvSpPr>
                <a:spLocks noChangeArrowheads="1"/>
              </p:cNvSpPr>
              <p:nvPr/>
            </p:nvSpPr>
            <p:spPr bwMode="auto">
              <a:xfrm>
                <a:off x="3953"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1</a:t>
                </a:r>
                <a:endParaRPr lang="en-US" altLang="zh-CN" sz="2352"/>
              </a:p>
            </p:txBody>
          </p:sp>
          <p:sp>
            <p:nvSpPr>
              <p:cNvPr id="95" name="Rectangle 264"/>
              <p:cNvSpPr>
                <a:spLocks noChangeArrowheads="1"/>
              </p:cNvSpPr>
              <p:nvPr/>
            </p:nvSpPr>
            <p:spPr bwMode="auto">
              <a:xfrm>
                <a:off x="3515" y="1725"/>
                <a:ext cx="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96" name="Rectangle 265"/>
              <p:cNvSpPr>
                <a:spLocks noChangeArrowheads="1"/>
              </p:cNvSpPr>
              <p:nvPr/>
            </p:nvSpPr>
            <p:spPr bwMode="auto">
              <a:xfrm>
                <a:off x="4993" y="1220"/>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97" name="Rectangle 266"/>
              <p:cNvSpPr>
                <a:spLocks noChangeArrowheads="1"/>
              </p:cNvSpPr>
              <p:nvPr/>
            </p:nvSpPr>
            <p:spPr bwMode="auto">
              <a:xfrm>
                <a:off x="4922" y="1220"/>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1</a:t>
                </a:r>
                <a:endParaRPr lang="en-US" altLang="zh-CN" sz="2352"/>
              </a:p>
            </p:txBody>
          </p:sp>
          <p:sp>
            <p:nvSpPr>
              <p:cNvPr id="98" name="Rectangle 267"/>
              <p:cNvSpPr>
                <a:spLocks noChangeArrowheads="1"/>
              </p:cNvSpPr>
              <p:nvPr/>
            </p:nvSpPr>
            <p:spPr bwMode="auto">
              <a:xfrm>
                <a:off x="4712" y="1220"/>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4</a:t>
                </a:r>
                <a:endParaRPr lang="en-US" altLang="zh-CN" sz="2352" dirty="0"/>
              </a:p>
            </p:txBody>
          </p:sp>
          <p:sp>
            <p:nvSpPr>
              <p:cNvPr id="99" name="Rectangle 268"/>
              <p:cNvSpPr>
                <a:spLocks noChangeArrowheads="1"/>
              </p:cNvSpPr>
              <p:nvPr/>
            </p:nvSpPr>
            <p:spPr bwMode="auto">
              <a:xfrm>
                <a:off x="4657" y="1220"/>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100" name="Rectangle 269"/>
              <p:cNvSpPr>
                <a:spLocks noChangeArrowheads="1"/>
              </p:cNvSpPr>
              <p:nvPr/>
            </p:nvSpPr>
            <p:spPr bwMode="auto">
              <a:xfrm>
                <a:off x="3605" y="1220"/>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101" name="Rectangle 270"/>
              <p:cNvSpPr>
                <a:spLocks noChangeArrowheads="1"/>
              </p:cNvSpPr>
              <p:nvPr/>
            </p:nvSpPr>
            <p:spPr bwMode="auto">
              <a:xfrm>
                <a:off x="2640" y="1220"/>
                <a:ext cx="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t>(</a:t>
                </a:r>
                <a:endParaRPr lang="en-US" altLang="zh-CN" sz="2352"/>
              </a:p>
            </p:txBody>
          </p:sp>
          <p:sp>
            <p:nvSpPr>
              <p:cNvPr id="102" name="Rectangle 271"/>
              <p:cNvSpPr>
                <a:spLocks noChangeArrowheads="1"/>
              </p:cNvSpPr>
              <p:nvPr/>
            </p:nvSpPr>
            <p:spPr bwMode="auto">
              <a:xfrm>
                <a:off x="1551" y="1220"/>
                <a:ext cx="2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dirty="0"/>
                  <a:t>min</a:t>
                </a:r>
                <a:endParaRPr lang="en-US" altLang="zh-CN" sz="2352" dirty="0"/>
              </a:p>
            </p:txBody>
          </p:sp>
          <p:sp>
            <p:nvSpPr>
              <p:cNvPr id="103" name="Rectangle 272"/>
              <p:cNvSpPr>
                <a:spLocks noChangeArrowheads="1"/>
              </p:cNvSpPr>
              <p:nvPr/>
            </p:nvSpPr>
            <p:spPr bwMode="auto">
              <a:xfrm>
                <a:off x="2122" y="24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t>1</a:t>
                </a:r>
                <a:endParaRPr lang="en-US" altLang="zh-CN" sz="2352"/>
              </a:p>
            </p:txBody>
          </p:sp>
          <p:sp>
            <p:nvSpPr>
              <p:cNvPr id="104" name="Rectangle 273"/>
              <p:cNvSpPr>
                <a:spLocks noChangeArrowheads="1"/>
              </p:cNvSpPr>
              <p:nvPr/>
            </p:nvSpPr>
            <p:spPr bwMode="auto">
              <a:xfrm>
                <a:off x="2122" y="194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t>1</a:t>
                </a:r>
                <a:endParaRPr lang="en-US" altLang="zh-CN" sz="2352"/>
              </a:p>
            </p:txBody>
          </p:sp>
          <p:sp>
            <p:nvSpPr>
              <p:cNvPr id="105" name="Rectangle 274"/>
              <p:cNvSpPr>
                <a:spLocks noChangeArrowheads="1"/>
              </p:cNvSpPr>
              <p:nvPr/>
            </p:nvSpPr>
            <p:spPr bwMode="auto">
              <a:xfrm>
                <a:off x="2562" y="14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t>1</a:t>
                </a:r>
                <a:endParaRPr lang="en-US" altLang="zh-CN" sz="2352"/>
              </a:p>
            </p:txBody>
          </p:sp>
          <p:sp>
            <p:nvSpPr>
              <p:cNvPr id="106" name="Rectangle 275"/>
              <p:cNvSpPr>
                <a:spLocks noChangeArrowheads="1"/>
              </p:cNvSpPr>
              <p:nvPr/>
            </p:nvSpPr>
            <p:spPr bwMode="auto">
              <a:xfrm>
                <a:off x="2214" y="14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a:t>1</a:t>
                </a:r>
                <a:endParaRPr lang="en-US" altLang="zh-CN" sz="2352"/>
              </a:p>
            </p:txBody>
          </p:sp>
          <p:sp>
            <p:nvSpPr>
              <p:cNvPr id="107" name="Rectangle 276"/>
              <p:cNvSpPr>
                <a:spLocks noChangeArrowheads="1"/>
              </p:cNvSpPr>
              <p:nvPr/>
            </p:nvSpPr>
            <p:spPr bwMode="auto">
              <a:xfrm>
                <a:off x="2874"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k</a:t>
                </a:r>
                <a:endParaRPr lang="en-US" altLang="zh-CN" sz="2352"/>
              </a:p>
            </p:txBody>
          </p:sp>
          <p:sp>
            <p:nvSpPr>
              <p:cNvPr id="108" name="Rectangle 277"/>
              <p:cNvSpPr>
                <a:spLocks noChangeArrowheads="1"/>
              </p:cNvSpPr>
              <p:nvPr/>
            </p:nvSpPr>
            <p:spPr bwMode="auto">
              <a:xfrm>
                <a:off x="2245"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d</a:t>
                </a:r>
                <a:endParaRPr lang="en-US" altLang="zh-CN" sz="2352"/>
              </a:p>
            </p:txBody>
          </p:sp>
          <p:sp>
            <p:nvSpPr>
              <p:cNvPr id="109" name="Rectangle 278"/>
              <p:cNvSpPr>
                <a:spLocks noChangeArrowheads="1"/>
              </p:cNvSpPr>
              <p:nvPr/>
            </p:nvSpPr>
            <p:spPr bwMode="auto">
              <a:xfrm>
                <a:off x="2002" y="2929"/>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d</a:t>
                </a:r>
                <a:endParaRPr lang="en-US" altLang="zh-CN" sz="2352"/>
              </a:p>
            </p:txBody>
          </p:sp>
          <p:sp>
            <p:nvSpPr>
              <p:cNvPr id="110" name="Rectangle 279"/>
              <p:cNvSpPr>
                <a:spLocks noChangeArrowheads="1"/>
              </p:cNvSpPr>
              <p:nvPr/>
            </p:nvSpPr>
            <p:spPr bwMode="auto">
              <a:xfrm>
                <a:off x="3186" y="2631"/>
                <a:ext cx="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n</a:t>
                </a:r>
                <a:endParaRPr lang="en-US" altLang="zh-CN" sz="2352"/>
              </a:p>
            </p:txBody>
          </p:sp>
          <p:sp>
            <p:nvSpPr>
              <p:cNvPr id="111" name="Rectangle 280"/>
              <p:cNvSpPr>
                <a:spLocks noChangeArrowheads="1"/>
              </p:cNvSpPr>
              <p:nvPr/>
            </p:nvSpPr>
            <p:spPr bwMode="auto">
              <a:xfrm>
                <a:off x="2630" y="2631"/>
                <a:ext cx="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j</a:t>
                </a:r>
                <a:endParaRPr lang="en-US" altLang="zh-CN" sz="2352"/>
              </a:p>
            </p:txBody>
          </p:sp>
          <p:sp>
            <p:nvSpPr>
              <p:cNvPr id="112" name="Rectangle 281"/>
              <p:cNvSpPr>
                <a:spLocks noChangeArrowheads="1"/>
              </p:cNvSpPr>
              <p:nvPr/>
            </p:nvSpPr>
            <p:spPr bwMode="auto">
              <a:xfrm>
                <a:off x="2010" y="2631"/>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x</a:t>
                </a:r>
                <a:endParaRPr lang="en-US" altLang="zh-CN" sz="2352"/>
              </a:p>
            </p:txBody>
          </p:sp>
          <p:sp>
            <p:nvSpPr>
              <p:cNvPr id="113" name="Rectangle 282"/>
              <p:cNvSpPr>
                <a:spLocks noChangeArrowheads="1"/>
              </p:cNvSpPr>
              <p:nvPr/>
            </p:nvSpPr>
            <p:spPr bwMode="auto">
              <a:xfrm>
                <a:off x="3902" y="2237"/>
                <a:ext cx="1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m</a:t>
                </a:r>
                <a:endParaRPr lang="en-US" altLang="zh-CN" sz="2352"/>
              </a:p>
            </p:txBody>
          </p:sp>
          <p:sp>
            <p:nvSpPr>
              <p:cNvPr id="114" name="Rectangle 283"/>
              <p:cNvSpPr>
                <a:spLocks noChangeArrowheads="1"/>
              </p:cNvSpPr>
              <p:nvPr/>
            </p:nvSpPr>
            <p:spPr bwMode="auto">
              <a:xfrm>
                <a:off x="3348" y="2237"/>
                <a:ext cx="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i</a:t>
                </a:r>
                <a:endParaRPr lang="en-US" altLang="zh-CN" sz="2352"/>
              </a:p>
            </p:txBody>
          </p:sp>
          <p:sp>
            <p:nvSpPr>
              <p:cNvPr id="115" name="Rectangle 284"/>
              <p:cNvSpPr>
                <a:spLocks noChangeArrowheads="1"/>
              </p:cNvSpPr>
              <p:nvPr/>
            </p:nvSpPr>
            <p:spPr bwMode="auto">
              <a:xfrm>
                <a:off x="3032"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b</a:t>
                </a:r>
                <a:endParaRPr lang="en-US" altLang="zh-CN" sz="2352"/>
              </a:p>
            </p:txBody>
          </p:sp>
          <p:sp>
            <p:nvSpPr>
              <p:cNvPr id="116" name="Rectangle 285"/>
              <p:cNvSpPr>
                <a:spLocks noChangeArrowheads="1"/>
              </p:cNvSpPr>
              <p:nvPr/>
            </p:nvSpPr>
            <p:spPr bwMode="auto">
              <a:xfrm>
                <a:off x="2362"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x</a:t>
                </a:r>
                <a:endParaRPr lang="en-US" altLang="zh-CN" sz="2352"/>
              </a:p>
            </p:txBody>
          </p:sp>
          <p:sp>
            <p:nvSpPr>
              <p:cNvPr id="117" name="Rectangle 286"/>
              <p:cNvSpPr>
                <a:spLocks noChangeArrowheads="1"/>
              </p:cNvSpPr>
              <p:nvPr/>
            </p:nvSpPr>
            <p:spPr bwMode="auto">
              <a:xfrm>
                <a:off x="2203" y="2237"/>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a</a:t>
                </a:r>
                <a:endParaRPr lang="en-US" altLang="zh-CN" sz="2352"/>
              </a:p>
            </p:txBody>
          </p:sp>
          <p:sp>
            <p:nvSpPr>
              <p:cNvPr id="118" name="Rectangle 287"/>
              <p:cNvSpPr>
                <a:spLocks noChangeArrowheads="1"/>
              </p:cNvSpPr>
              <p:nvPr/>
            </p:nvSpPr>
            <p:spPr bwMode="auto">
              <a:xfrm>
                <a:off x="4310" y="1725"/>
                <a:ext cx="1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K</a:t>
                </a:r>
                <a:endParaRPr lang="en-US" altLang="zh-CN" sz="2352"/>
              </a:p>
            </p:txBody>
          </p:sp>
          <p:sp>
            <p:nvSpPr>
              <p:cNvPr id="119" name="Rectangle 288"/>
              <p:cNvSpPr>
                <a:spLocks noChangeArrowheads="1"/>
              </p:cNvSpPr>
              <p:nvPr/>
            </p:nvSpPr>
            <p:spPr bwMode="auto">
              <a:xfrm>
                <a:off x="3714"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k</a:t>
                </a:r>
                <a:endParaRPr lang="en-US" altLang="zh-CN" sz="2352"/>
              </a:p>
            </p:txBody>
          </p:sp>
          <p:sp>
            <p:nvSpPr>
              <p:cNvPr id="120" name="Rectangle 289"/>
              <p:cNvSpPr>
                <a:spLocks noChangeArrowheads="1"/>
              </p:cNvSpPr>
              <p:nvPr/>
            </p:nvSpPr>
            <p:spPr bwMode="auto">
              <a:xfrm>
                <a:off x="3352"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g</a:t>
                </a:r>
                <a:endParaRPr lang="en-US" altLang="zh-CN" sz="2352"/>
              </a:p>
            </p:txBody>
          </p:sp>
          <p:sp>
            <p:nvSpPr>
              <p:cNvPr id="121" name="Rectangle 290"/>
              <p:cNvSpPr>
                <a:spLocks noChangeArrowheads="1"/>
              </p:cNvSpPr>
              <p:nvPr/>
            </p:nvSpPr>
            <p:spPr bwMode="auto">
              <a:xfrm>
                <a:off x="2992"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d</a:t>
                </a:r>
                <a:endParaRPr lang="en-US" altLang="zh-CN" sz="2352"/>
              </a:p>
            </p:txBody>
          </p:sp>
          <p:sp>
            <p:nvSpPr>
              <p:cNvPr id="122" name="Rectangle 291"/>
              <p:cNvSpPr>
                <a:spLocks noChangeArrowheads="1"/>
              </p:cNvSpPr>
              <p:nvPr/>
            </p:nvSpPr>
            <p:spPr bwMode="auto">
              <a:xfrm>
                <a:off x="2662"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d</a:t>
                </a:r>
                <a:endParaRPr lang="en-US" altLang="zh-CN" sz="2352"/>
              </a:p>
            </p:txBody>
          </p:sp>
          <p:sp>
            <p:nvSpPr>
              <p:cNvPr id="123" name="Rectangle 292"/>
              <p:cNvSpPr>
                <a:spLocks noChangeArrowheads="1"/>
              </p:cNvSpPr>
              <p:nvPr/>
            </p:nvSpPr>
            <p:spPr bwMode="auto">
              <a:xfrm>
                <a:off x="2367" y="1725"/>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x</a:t>
                </a:r>
                <a:endParaRPr lang="en-US" altLang="zh-CN" sz="2352"/>
              </a:p>
            </p:txBody>
          </p:sp>
          <p:sp>
            <p:nvSpPr>
              <p:cNvPr id="124" name="Rectangle 293"/>
              <p:cNvSpPr>
                <a:spLocks noChangeArrowheads="1"/>
              </p:cNvSpPr>
              <p:nvPr/>
            </p:nvSpPr>
            <p:spPr bwMode="auto">
              <a:xfrm>
                <a:off x="2200" y="1725"/>
                <a:ext cx="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c</a:t>
                </a:r>
                <a:endParaRPr lang="en-US" altLang="zh-CN" sz="2352"/>
              </a:p>
            </p:txBody>
          </p:sp>
          <p:sp>
            <p:nvSpPr>
              <p:cNvPr id="125" name="Rectangle 294"/>
              <p:cNvSpPr>
                <a:spLocks noChangeArrowheads="1"/>
              </p:cNvSpPr>
              <p:nvPr/>
            </p:nvSpPr>
            <p:spPr bwMode="auto">
              <a:xfrm>
                <a:off x="3420" y="1220"/>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d</a:t>
                </a:r>
                <a:endParaRPr lang="en-US" altLang="zh-CN" sz="2352"/>
              </a:p>
            </p:txBody>
          </p:sp>
          <p:sp>
            <p:nvSpPr>
              <p:cNvPr id="126" name="Rectangle 295"/>
              <p:cNvSpPr>
                <a:spLocks noChangeArrowheads="1"/>
              </p:cNvSpPr>
              <p:nvPr/>
            </p:nvSpPr>
            <p:spPr bwMode="auto">
              <a:xfrm>
                <a:off x="2894" y="1220"/>
                <a:ext cx="8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dirty="0"/>
                  <a:t>d</a:t>
                </a:r>
                <a:endParaRPr lang="en-US" altLang="zh-CN" sz="2352" dirty="0"/>
              </a:p>
            </p:txBody>
          </p:sp>
          <p:sp>
            <p:nvSpPr>
              <p:cNvPr id="127" name="Rectangle 296"/>
              <p:cNvSpPr>
                <a:spLocks noChangeArrowheads="1"/>
              </p:cNvSpPr>
              <p:nvPr/>
            </p:nvSpPr>
            <p:spPr bwMode="auto">
              <a:xfrm>
                <a:off x="2311" y="1220"/>
                <a:ext cx="10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t>P</a:t>
                </a:r>
                <a:endParaRPr lang="en-US" altLang="zh-CN" sz="2352"/>
              </a:p>
            </p:txBody>
          </p:sp>
          <p:sp>
            <p:nvSpPr>
              <p:cNvPr id="128" name="Rectangle 297"/>
              <p:cNvSpPr>
                <a:spLocks noChangeArrowheads="1"/>
              </p:cNvSpPr>
              <p:nvPr/>
            </p:nvSpPr>
            <p:spPr bwMode="auto">
              <a:xfrm>
                <a:off x="1863" y="1220"/>
                <a:ext cx="6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dirty="0"/>
                  <a:t>z</a:t>
                </a:r>
                <a:endParaRPr lang="en-US" altLang="zh-CN" sz="2352" dirty="0"/>
              </a:p>
            </p:txBody>
          </p:sp>
          <p:sp>
            <p:nvSpPr>
              <p:cNvPr id="129" name="Rectangle 298"/>
              <p:cNvSpPr>
                <a:spLocks noChangeArrowheads="1"/>
              </p:cNvSpPr>
              <p:nvPr/>
            </p:nvSpPr>
            <p:spPr bwMode="auto">
              <a:xfrm>
                <a:off x="2339" y="303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30" name="Rectangle 299"/>
              <p:cNvSpPr>
                <a:spLocks noChangeArrowheads="1"/>
              </p:cNvSpPr>
              <p:nvPr/>
            </p:nvSpPr>
            <p:spPr bwMode="auto">
              <a:xfrm>
                <a:off x="2096" y="303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31" name="Rectangle 300"/>
              <p:cNvSpPr>
                <a:spLocks noChangeArrowheads="1"/>
              </p:cNvSpPr>
              <p:nvPr/>
            </p:nvSpPr>
            <p:spPr bwMode="auto">
              <a:xfrm>
                <a:off x="2104" y="2735"/>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j</a:t>
                </a:r>
                <a:endParaRPr lang="en-US" altLang="zh-CN" sz="2352"/>
              </a:p>
            </p:txBody>
          </p:sp>
          <p:sp>
            <p:nvSpPr>
              <p:cNvPr id="132" name="Rectangle 301"/>
              <p:cNvSpPr>
                <a:spLocks noChangeArrowheads="1"/>
              </p:cNvSpPr>
              <p:nvPr/>
            </p:nvSpPr>
            <p:spPr bwMode="auto">
              <a:xfrm>
                <a:off x="3107" y="2341"/>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i</a:t>
                </a:r>
                <a:endParaRPr lang="en-US" altLang="zh-CN" sz="2352"/>
              </a:p>
            </p:txBody>
          </p:sp>
          <p:sp>
            <p:nvSpPr>
              <p:cNvPr id="133" name="Rectangle 302"/>
              <p:cNvSpPr>
                <a:spLocks noChangeArrowheads="1"/>
              </p:cNvSpPr>
              <p:nvPr/>
            </p:nvSpPr>
            <p:spPr bwMode="auto">
              <a:xfrm>
                <a:off x="2456" y="2341"/>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j</a:t>
                </a:r>
                <a:endParaRPr lang="en-US" altLang="zh-CN" sz="2352"/>
              </a:p>
            </p:txBody>
          </p:sp>
          <p:sp>
            <p:nvSpPr>
              <p:cNvPr id="134" name="Rectangle 303"/>
              <p:cNvSpPr>
                <a:spLocks noChangeArrowheads="1"/>
              </p:cNvSpPr>
              <p:nvPr/>
            </p:nvSpPr>
            <p:spPr bwMode="auto">
              <a:xfrm>
                <a:off x="2066" y="2128"/>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n</a:t>
                </a:r>
                <a:endParaRPr lang="en-US" altLang="zh-CN" sz="2352"/>
              </a:p>
            </p:txBody>
          </p:sp>
          <p:sp>
            <p:nvSpPr>
              <p:cNvPr id="135" name="Rectangle 304"/>
              <p:cNvSpPr>
                <a:spLocks noChangeArrowheads="1"/>
              </p:cNvSpPr>
              <p:nvPr/>
            </p:nvSpPr>
            <p:spPr bwMode="auto">
              <a:xfrm>
                <a:off x="2037" y="2459"/>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j</a:t>
                </a:r>
                <a:endParaRPr lang="en-US" altLang="zh-CN" sz="2352"/>
              </a:p>
            </p:txBody>
          </p:sp>
          <p:sp>
            <p:nvSpPr>
              <p:cNvPr id="136" name="Rectangle 305"/>
              <p:cNvSpPr>
                <a:spLocks noChangeArrowheads="1"/>
              </p:cNvSpPr>
              <p:nvPr/>
            </p:nvSpPr>
            <p:spPr bwMode="auto">
              <a:xfrm>
                <a:off x="2286" y="2341"/>
                <a:ext cx="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ij</a:t>
                </a:r>
                <a:endParaRPr lang="en-US" altLang="zh-CN" sz="2352"/>
              </a:p>
            </p:txBody>
          </p:sp>
          <p:sp>
            <p:nvSpPr>
              <p:cNvPr id="137" name="Rectangle 306"/>
              <p:cNvSpPr>
                <a:spLocks noChangeArrowheads="1"/>
              </p:cNvSpPr>
              <p:nvPr/>
            </p:nvSpPr>
            <p:spPr bwMode="auto">
              <a:xfrm>
                <a:off x="3446" y="182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38" name="Rectangle 307"/>
              <p:cNvSpPr>
                <a:spLocks noChangeArrowheads="1"/>
              </p:cNvSpPr>
              <p:nvPr/>
            </p:nvSpPr>
            <p:spPr bwMode="auto">
              <a:xfrm>
                <a:off x="3086" y="182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39" name="Rectangle 308"/>
              <p:cNvSpPr>
                <a:spLocks noChangeArrowheads="1"/>
              </p:cNvSpPr>
              <p:nvPr/>
            </p:nvSpPr>
            <p:spPr bwMode="auto">
              <a:xfrm>
                <a:off x="2756" y="182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40" name="Rectangle 309"/>
              <p:cNvSpPr>
                <a:spLocks noChangeArrowheads="1"/>
              </p:cNvSpPr>
              <p:nvPr/>
            </p:nvSpPr>
            <p:spPr bwMode="auto">
              <a:xfrm>
                <a:off x="2461" y="1829"/>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j</a:t>
                </a:r>
                <a:endParaRPr lang="en-US" altLang="zh-CN" sz="2352"/>
              </a:p>
            </p:txBody>
          </p:sp>
          <p:sp>
            <p:nvSpPr>
              <p:cNvPr id="141" name="Rectangle 310"/>
              <p:cNvSpPr>
                <a:spLocks noChangeArrowheads="1"/>
              </p:cNvSpPr>
              <p:nvPr/>
            </p:nvSpPr>
            <p:spPr bwMode="auto">
              <a:xfrm>
                <a:off x="2066" y="1617"/>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n</a:t>
                </a:r>
                <a:endParaRPr lang="en-US" altLang="zh-CN" sz="2352"/>
              </a:p>
            </p:txBody>
          </p:sp>
          <p:sp>
            <p:nvSpPr>
              <p:cNvPr id="142" name="Rectangle 311"/>
              <p:cNvSpPr>
                <a:spLocks noChangeArrowheads="1"/>
              </p:cNvSpPr>
              <p:nvPr/>
            </p:nvSpPr>
            <p:spPr bwMode="auto">
              <a:xfrm>
                <a:off x="2037" y="1948"/>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j</a:t>
                </a:r>
                <a:endParaRPr lang="en-US" altLang="zh-CN" sz="2352"/>
              </a:p>
            </p:txBody>
          </p:sp>
          <p:sp>
            <p:nvSpPr>
              <p:cNvPr id="143" name="Rectangle 312"/>
              <p:cNvSpPr>
                <a:spLocks noChangeArrowheads="1"/>
              </p:cNvSpPr>
              <p:nvPr/>
            </p:nvSpPr>
            <p:spPr bwMode="auto">
              <a:xfrm>
                <a:off x="2276" y="1829"/>
                <a:ext cx="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kj</a:t>
                </a:r>
                <a:endParaRPr lang="en-US" altLang="zh-CN" sz="2352"/>
              </a:p>
            </p:txBody>
          </p:sp>
          <p:sp>
            <p:nvSpPr>
              <p:cNvPr id="144" name="Rectangle 313"/>
              <p:cNvSpPr>
                <a:spLocks noChangeArrowheads="1"/>
              </p:cNvSpPr>
              <p:nvPr/>
            </p:nvSpPr>
            <p:spPr bwMode="auto">
              <a:xfrm>
                <a:off x="3514" y="13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45" name="Rectangle 314"/>
              <p:cNvSpPr>
                <a:spLocks noChangeArrowheads="1"/>
              </p:cNvSpPr>
              <p:nvPr/>
            </p:nvSpPr>
            <p:spPr bwMode="auto">
              <a:xfrm>
                <a:off x="3332" y="1324"/>
                <a:ext cx="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lk</a:t>
                </a:r>
                <a:endParaRPr lang="en-US" altLang="zh-CN" sz="2352"/>
              </a:p>
            </p:txBody>
          </p:sp>
          <p:sp>
            <p:nvSpPr>
              <p:cNvPr id="146" name="Rectangle 315"/>
              <p:cNvSpPr>
                <a:spLocks noChangeArrowheads="1"/>
              </p:cNvSpPr>
              <p:nvPr/>
            </p:nvSpPr>
            <p:spPr bwMode="auto">
              <a:xfrm>
                <a:off x="2988" y="13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47" name="Rectangle 316"/>
              <p:cNvSpPr>
                <a:spLocks noChangeArrowheads="1"/>
              </p:cNvSpPr>
              <p:nvPr/>
            </p:nvSpPr>
            <p:spPr bwMode="auto">
              <a:xfrm>
                <a:off x="2493" y="1111"/>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48" name="Rectangle 317"/>
              <p:cNvSpPr>
                <a:spLocks noChangeArrowheads="1"/>
              </p:cNvSpPr>
              <p:nvPr/>
            </p:nvSpPr>
            <p:spPr bwMode="auto">
              <a:xfrm>
                <a:off x="2457" y="14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k</a:t>
                </a:r>
                <a:endParaRPr lang="en-US" altLang="zh-CN" sz="2352"/>
              </a:p>
            </p:txBody>
          </p:sp>
          <p:sp>
            <p:nvSpPr>
              <p:cNvPr id="149" name="Rectangle 318"/>
              <p:cNvSpPr>
                <a:spLocks noChangeArrowheads="1"/>
              </p:cNvSpPr>
              <p:nvPr/>
            </p:nvSpPr>
            <p:spPr bwMode="auto">
              <a:xfrm>
                <a:off x="2806" y="1324"/>
                <a:ext cx="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dirty="0" err="1"/>
                  <a:t>lk</a:t>
                </a:r>
                <a:endParaRPr lang="en-US" altLang="zh-CN" sz="2352" dirty="0"/>
              </a:p>
            </p:txBody>
          </p:sp>
          <p:sp>
            <p:nvSpPr>
              <p:cNvPr id="150" name="Rectangle 319"/>
              <p:cNvSpPr>
                <a:spLocks noChangeArrowheads="1"/>
              </p:cNvSpPr>
              <p:nvPr/>
            </p:nvSpPr>
            <p:spPr bwMode="auto">
              <a:xfrm>
                <a:off x="2166" y="1111"/>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L</a:t>
                </a:r>
                <a:endParaRPr lang="en-US" altLang="zh-CN" sz="2352"/>
              </a:p>
            </p:txBody>
          </p:sp>
          <p:sp>
            <p:nvSpPr>
              <p:cNvPr id="151" name="Rectangle 320"/>
              <p:cNvSpPr>
                <a:spLocks noChangeArrowheads="1"/>
              </p:cNvSpPr>
              <p:nvPr/>
            </p:nvSpPr>
            <p:spPr bwMode="auto">
              <a:xfrm>
                <a:off x="2128" y="1442"/>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l</a:t>
                </a:r>
                <a:endParaRPr lang="en-US" altLang="zh-CN" sz="2352"/>
              </a:p>
            </p:txBody>
          </p:sp>
          <p:sp>
            <p:nvSpPr>
              <p:cNvPr id="152" name="Rectangle 321"/>
              <p:cNvSpPr>
                <a:spLocks noChangeArrowheads="1"/>
              </p:cNvSpPr>
              <p:nvPr/>
            </p:nvSpPr>
            <p:spPr bwMode="auto">
              <a:xfrm>
                <a:off x="2386" y="1324"/>
                <a:ext cx="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008" i="1"/>
                  <a:t>l</a:t>
                </a:r>
                <a:endParaRPr lang="en-US" altLang="zh-CN" sz="2352"/>
              </a:p>
            </p:txBody>
          </p:sp>
          <p:sp>
            <p:nvSpPr>
              <p:cNvPr id="153" name="Rectangle 322"/>
              <p:cNvSpPr>
                <a:spLocks noChangeArrowheads="1"/>
              </p:cNvSpPr>
              <p:nvPr/>
            </p:nvSpPr>
            <p:spPr bwMode="auto">
              <a:xfrm>
                <a:off x="2950" y="2647"/>
                <a:ext cx="16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MT Extra" panose="05050102010205020202" pitchFamily="18" charset="2"/>
                  </a:rPr>
                  <a:t>L</a:t>
                </a:r>
                <a:endParaRPr lang="en-US" altLang="zh-CN" sz="2352"/>
              </a:p>
            </p:txBody>
          </p:sp>
          <p:sp>
            <p:nvSpPr>
              <p:cNvPr id="154" name="Rectangle 323"/>
              <p:cNvSpPr>
                <a:spLocks noChangeArrowheads="1"/>
              </p:cNvSpPr>
              <p:nvPr/>
            </p:nvSpPr>
            <p:spPr bwMode="auto">
              <a:xfrm>
                <a:off x="3666" y="2253"/>
                <a:ext cx="16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MT Extra" panose="05050102010205020202" pitchFamily="18" charset="2"/>
                  </a:rPr>
                  <a:t>L</a:t>
                </a:r>
                <a:endParaRPr lang="en-US" altLang="zh-CN" sz="2352"/>
              </a:p>
            </p:txBody>
          </p:sp>
          <p:sp>
            <p:nvSpPr>
              <p:cNvPr id="155" name="Rectangle 324"/>
              <p:cNvSpPr>
                <a:spLocks noChangeArrowheads="1"/>
              </p:cNvSpPr>
              <p:nvPr/>
            </p:nvSpPr>
            <p:spPr bwMode="auto">
              <a:xfrm>
                <a:off x="4068" y="1741"/>
                <a:ext cx="16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a:latin typeface="MT Extra" panose="05050102010205020202" pitchFamily="18" charset="2"/>
                  </a:rPr>
                  <a:t>L</a:t>
                </a:r>
                <a:endParaRPr lang="en-US" altLang="zh-CN" sz="2352"/>
              </a:p>
            </p:txBody>
          </p:sp>
          <p:sp>
            <p:nvSpPr>
              <p:cNvPr id="156" name="Rectangle 325"/>
              <p:cNvSpPr>
                <a:spLocks noChangeArrowheads="1"/>
              </p:cNvSpPr>
              <p:nvPr/>
            </p:nvSpPr>
            <p:spPr bwMode="auto">
              <a:xfrm>
                <a:off x="700" y="2274"/>
                <a:ext cx="12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zh-CN" altLang="en-US" sz="1800" b="0" dirty="0">
                    <a:latin typeface="+mn-ea"/>
                    <a:ea typeface="+mn-ea"/>
                  </a:rPr>
                  <a:t>满足约束条件：</a:t>
                </a:r>
              </a:p>
            </p:txBody>
          </p:sp>
          <p:sp>
            <p:nvSpPr>
              <p:cNvPr id="157" name="Rectangle 326"/>
              <p:cNvSpPr>
                <a:spLocks noChangeArrowheads="1"/>
              </p:cNvSpPr>
              <p:nvPr/>
            </p:nvSpPr>
            <p:spPr bwMode="auto">
              <a:xfrm>
                <a:off x="669" y="1226"/>
                <a:ext cx="86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zh-CN" altLang="en-US" sz="1800" b="0" dirty="0">
                    <a:latin typeface="+mn-ea"/>
                    <a:ea typeface="+mn-ea"/>
                  </a:rPr>
                  <a:t>目标函数：</a:t>
                </a:r>
                <a:endParaRPr lang="zh-CN" altLang="en-US" sz="2400" b="0" dirty="0">
                  <a:latin typeface="+mn-ea"/>
                  <a:ea typeface="+mn-ea"/>
                </a:endParaRPr>
              </a:p>
            </p:txBody>
          </p:sp>
          <p:sp>
            <p:nvSpPr>
              <p:cNvPr id="158" name="Rectangle 327"/>
              <p:cNvSpPr>
                <a:spLocks noChangeArrowheads="1"/>
              </p:cNvSpPr>
              <p:nvPr/>
            </p:nvSpPr>
            <p:spPr bwMode="auto">
              <a:xfrm>
                <a:off x="3216" y="1201"/>
                <a:ext cx="1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latin typeface="Symbol" panose="05050102010706020507" pitchFamily="18" charset="2"/>
                  </a:rPr>
                  <a:t>w</a:t>
                </a:r>
                <a:endParaRPr lang="en-US" altLang="zh-CN" sz="2352"/>
              </a:p>
            </p:txBody>
          </p:sp>
          <p:sp>
            <p:nvSpPr>
              <p:cNvPr id="159" name="Rectangle 328"/>
              <p:cNvSpPr>
                <a:spLocks noChangeArrowheads="1"/>
              </p:cNvSpPr>
              <p:nvPr/>
            </p:nvSpPr>
            <p:spPr bwMode="auto">
              <a:xfrm>
                <a:off x="2689" y="1201"/>
                <a:ext cx="1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en-US" altLang="zh-CN" sz="1764" i="1">
                    <a:latin typeface="Symbol" panose="05050102010706020507" pitchFamily="18" charset="2"/>
                  </a:rPr>
                  <a:t>w</a:t>
                </a:r>
                <a:endParaRPr lang="en-US" altLang="zh-CN" sz="2352"/>
              </a:p>
            </p:txBody>
          </p:sp>
        </p:grpSp>
        <p:sp>
          <p:nvSpPr>
            <p:cNvPr id="12" name="Rectangle 334"/>
            <p:cNvSpPr>
              <a:spLocks noChangeArrowheads="1"/>
            </p:cNvSpPr>
            <p:nvPr/>
          </p:nvSpPr>
          <p:spPr bwMode="auto">
            <a:xfrm>
              <a:off x="1018169" y="4663592"/>
              <a:ext cx="48862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Times New Roman" panose="02020603050405020304" pitchFamily="18" charset="0"/>
                  <a:ea typeface="华文新魏" panose="02010800040101010101" pitchFamily="2" charset="-122"/>
                </a:defRPr>
              </a:lvl1pPr>
              <a:lvl2pPr marL="742950" indent="-285750">
                <a:defRPr sz="2800" b="1">
                  <a:solidFill>
                    <a:schemeClr val="tx1"/>
                  </a:solidFill>
                  <a:latin typeface="Times New Roman" panose="02020603050405020304" pitchFamily="18" charset="0"/>
                  <a:ea typeface="华文新魏" panose="02010800040101010101" pitchFamily="2" charset="-122"/>
                </a:defRPr>
              </a:lvl2pPr>
              <a:lvl3pPr marL="1143000" indent="-228600">
                <a:defRPr sz="2800" b="1">
                  <a:solidFill>
                    <a:schemeClr val="tx1"/>
                  </a:solidFill>
                  <a:latin typeface="Times New Roman" panose="02020603050405020304" pitchFamily="18" charset="0"/>
                  <a:ea typeface="华文新魏" panose="02010800040101010101" pitchFamily="2" charset="-122"/>
                </a:defRPr>
              </a:lvl3pPr>
              <a:lvl4pPr marL="1600200" indent="-228600">
                <a:defRPr sz="2800" b="1">
                  <a:solidFill>
                    <a:schemeClr val="tx1"/>
                  </a:solidFill>
                  <a:latin typeface="Times New Roman" panose="02020603050405020304" pitchFamily="18" charset="0"/>
                  <a:ea typeface="华文新魏" panose="02010800040101010101" pitchFamily="2" charset="-122"/>
                </a:defRPr>
              </a:lvl4pPr>
              <a:lvl5pPr marL="2057400" indent="-228600">
                <a:defRPr sz="28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r>
                <a:rPr lang="zh-CN" altLang="en-US" sz="1800" b="0" dirty="0">
                  <a:latin typeface="+mn-ea"/>
                  <a:ea typeface="+mn-ea"/>
                </a:rPr>
                <a:t>其中 </a:t>
              </a:r>
              <a:r>
                <a:rPr lang="en-US" altLang="zh-CN" sz="1800" i="1" dirty="0"/>
                <a:t>P</a:t>
              </a:r>
              <a:r>
                <a:rPr lang="en-US" altLang="zh-CN" sz="1800" i="1" baseline="-25000" dirty="0"/>
                <a:t>l </a:t>
              </a:r>
              <a:r>
                <a:rPr lang="zh-CN" altLang="en-US" sz="1800" b="0" dirty="0">
                  <a:latin typeface="+mn-ea"/>
                  <a:ea typeface="+mn-ea"/>
                </a:rPr>
                <a:t>为优先因子，</a:t>
              </a:r>
              <a:r>
                <a:rPr lang="en-US" altLang="zh-CN" sz="1800" i="1" dirty="0">
                  <a:latin typeface="Symbol" panose="05050102010706020507" pitchFamily="18" charset="2"/>
                </a:rPr>
                <a:t>w</a:t>
              </a:r>
              <a:r>
                <a:rPr lang="en-US" altLang="zh-CN" sz="1800" baseline="30000" dirty="0">
                  <a:latin typeface="Symbol" panose="05050102010706020507" pitchFamily="18" charset="2"/>
                </a:rPr>
                <a:t>-</a:t>
              </a:r>
              <a:r>
                <a:rPr lang="en-US" altLang="zh-CN" sz="1800" i="1" baseline="-25000" dirty="0" err="1"/>
                <a:t>lk</a:t>
              </a:r>
              <a:r>
                <a:rPr lang="en-US" altLang="zh-CN" sz="1800" i="1" baseline="-25000" dirty="0"/>
                <a:t> </a:t>
              </a:r>
              <a:r>
                <a:rPr lang="en-US" altLang="zh-CN" sz="1800" dirty="0"/>
                <a:t>, </a:t>
              </a:r>
              <a:r>
                <a:rPr lang="en-US" altLang="zh-CN" sz="1800" i="1" dirty="0" err="1">
                  <a:latin typeface="Symbol" panose="05050102010706020507" pitchFamily="18" charset="2"/>
                </a:rPr>
                <a:t>w</a:t>
              </a:r>
              <a:r>
                <a:rPr lang="en-US" altLang="zh-CN" sz="1800" baseline="30000" dirty="0" err="1">
                  <a:latin typeface="Symbol" panose="05050102010706020507" pitchFamily="18" charset="2"/>
                </a:rPr>
                <a:t>+</a:t>
              </a:r>
              <a:r>
                <a:rPr lang="en-US" altLang="zh-CN" sz="1800" i="1" baseline="-25000" dirty="0" err="1"/>
                <a:t>lk</a:t>
              </a:r>
              <a:r>
                <a:rPr lang="en-US" altLang="zh-CN" sz="1800" i="1" baseline="-25000" dirty="0"/>
                <a:t> </a:t>
              </a:r>
              <a:r>
                <a:rPr lang="zh-CN" altLang="en-US" sz="1800" b="0" dirty="0">
                  <a:latin typeface="+mn-ea"/>
                  <a:ea typeface="+mn-ea"/>
                </a:rPr>
                <a:t>为权系数</a:t>
              </a:r>
            </a:p>
          </p:txBody>
        </p:sp>
      </p:grpSp>
    </p:spTree>
    <p:extLst>
      <p:ext uri="{BB962C8B-B14F-4D97-AF65-F5344CB8AC3E}">
        <p14:creationId xmlns:p14="http://schemas.microsoft.com/office/powerpoint/2010/main" val="148263761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小结：构造目标规划数学模型的步骤</a:t>
            </a:r>
          </a:p>
        </p:txBody>
      </p:sp>
      <p:sp>
        <p:nvSpPr>
          <p:cNvPr id="160" name="Rectangle 10"/>
          <p:cNvSpPr>
            <a:spLocks noChangeArrowheads="1"/>
          </p:cNvSpPr>
          <p:nvPr/>
        </p:nvSpPr>
        <p:spPr bwMode="auto">
          <a:xfrm>
            <a:off x="467544" y="915566"/>
            <a:ext cx="6606295" cy="35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defTabSz="254000">
              <a:defRPr sz="2800" b="1">
                <a:solidFill>
                  <a:schemeClr val="tx1"/>
                </a:solidFill>
                <a:latin typeface="Times New Roman" panose="02020603050405020304" pitchFamily="18" charset="0"/>
                <a:ea typeface="华文新魏" panose="02010800040101010101" pitchFamily="2" charset="-122"/>
              </a:defRPr>
            </a:lvl1pPr>
            <a:lvl2pPr marL="742950" indent="-285750" defTabSz="254000">
              <a:defRPr sz="2800" b="1">
                <a:solidFill>
                  <a:schemeClr val="tx1"/>
                </a:solidFill>
                <a:latin typeface="Times New Roman" panose="02020603050405020304" pitchFamily="18" charset="0"/>
                <a:ea typeface="华文新魏" panose="02010800040101010101" pitchFamily="2" charset="-122"/>
              </a:defRPr>
            </a:lvl2pPr>
            <a:lvl3pPr marL="1143000" indent="-228600" defTabSz="254000">
              <a:defRPr sz="2800" b="1">
                <a:solidFill>
                  <a:schemeClr val="tx1"/>
                </a:solidFill>
                <a:latin typeface="Times New Roman" panose="02020603050405020304" pitchFamily="18" charset="0"/>
                <a:ea typeface="华文新魏" panose="02010800040101010101" pitchFamily="2" charset="-122"/>
              </a:defRPr>
            </a:lvl3pPr>
            <a:lvl4pPr marL="1600200" indent="-228600" defTabSz="254000">
              <a:defRPr sz="2800" b="1">
                <a:solidFill>
                  <a:schemeClr val="tx1"/>
                </a:solidFill>
                <a:latin typeface="Times New Roman" panose="02020603050405020304" pitchFamily="18" charset="0"/>
                <a:ea typeface="华文新魏" panose="02010800040101010101" pitchFamily="2" charset="-122"/>
              </a:defRPr>
            </a:lvl4pPr>
            <a:lvl5pPr marL="2057400" indent="-228600" defTabSz="254000">
              <a:defRPr sz="2800" b="1">
                <a:solidFill>
                  <a:schemeClr val="tx1"/>
                </a:solidFill>
                <a:latin typeface="Times New Roman" panose="02020603050405020304" pitchFamily="18" charset="0"/>
                <a:ea typeface="华文新魏" panose="02010800040101010101" pitchFamily="2" charset="-122"/>
              </a:defRPr>
            </a:lvl5pPr>
            <a:lvl6pPr marL="25146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pPr algn="just" eaLnBrk="1" hangingPunct="1">
              <a:lnSpc>
                <a:spcPct val="135000"/>
              </a:lnSpc>
              <a:spcBef>
                <a:spcPct val="10000"/>
              </a:spcBef>
              <a:buClr>
                <a:schemeClr val="accent1"/>
              </a:buClr>
              <a:buSzPct val="100000"/>
              <a:buFont typeface="+mj-ea"/>
              <a:buAutoNum type="circleNumDbPlain"/>
            </a:pPr>
            <a:r>
              <a:rPr lang="zh-CN" altLang="zh-CN" sz="1800" b="0" dirty="0">
                <a:latin typeface="+mn-lt"/>
                <a:ea typeface="+mn-ea"/>
              </a:rPr>
              <a:t>根据问题的各目标与条件，确定目标值，列出</a:t>
            </a:r>
            <a:r>
              <a:rPr lang="zh-CN" altLang="en-US" sz="1800" b="0" dirty="0">
                <a:latin typeface="+mn-lt"/>
                <a:ea typeface="+mn-ea"/>
              </a:rPr>
              <a:t>绝对</a:t>
            </a:r>
            <a:r>
              <a:rPr lang="zh-CN" altLang="zh-CN" sz="1800" b="0" dirty="0">
                <a:latin typeface="+mn-lt"/>
                <a:ea typeface="+mn-ea"/>
              </a:rPr>
              <a:t>约束与</a:t>
            </a:r>
            <a:r>
              <a:rPr lang="zh-CN" altLang="en-US" sz="1800" b="0" dirty="0">
                <a:latin typeface="+mn-lt"/>
                <a:ea typeface="+mn-ea"/>
              </a:rPr>
              <a:t>目标</a:t>
            </a:r>
            <a:r>
              <a:rPr lang="zh-CN" altLang="zh-CN" sz="1800" b="0" dirty="0">
                <a:latin typeface="+mn-lt"/>
                <a:ea typeface="+mn-ea"/>
              </a:rPr>
              <a:t>约束</a:t>
            </a:r>
          </a:p>
          <a:p>
            <a:pPr algn="just">
              <a:lnSpc>
                <a:spcPct val="135000"/>
              </a:lnSpc>
              <a:spcBef>
                <a:spcPct val="10000"/>
              </a:spcBef>
              <a:buClr>
                <a:schemeClr val="accent1"/>
              </a:buClr>
              <a:buSzPct val="100000"/>
              <a:buFont typeface="+mj-ea"/>
              <a:buAutoNum type="circleNumDbPlain"/>
            </a:pPr>
            <a:r>
              <a:rPr lang="zh-CN" altLang="en-US" sz="1800" b="0" dirty="0">
                <a:latin typeface="+mn-lt"/>
                <a:ea typeface="+mn-ea"/>
              </a:rPr>
              <a:t>根据决策者的需要，将某些或全部绝对约束转化为目标约束（给绝对约束加上负偏差变量和减去正偏差变量）</a:t>
            </a:r>
          </a:p>
          <a:p>
            <a:pPr algn="just" eaLnBrk="1" hangingPunct="1">
              <a:lnSpc>
                <a:spcPct val="135000"/>
              </a:lnSpc>
              <a:spcBef>
                <a:spcPct val="10000"/>
              </a:spcBef>
              <a:buClr>
                <a:schemeClr val="accent1"/>
              </a:buClr>
              <a:buSzPct val="100000"/>
              <a:buFont typeface="+mj-ea"/>
              <a:buAutoNum type="circleNumDbPlain"/>
            </a:pPr>
            <a:r>
              <a:rPr lang="zh-CN" altLang="zh-CN" sz="1800" b="0" dirty="0">
                <a:latin typeface="+mn-lt"/>
                <a:ea typeface="+mn-ea"/>
              </a:rPr>
              <a:t>给各目标赋予相应的优先因子 </a:t>
            </a:r>
            <a:r>
              <a:rPr lang="en-US" altLang="zh-CN" sz="1800" b="0" i="1" dirty="0" err="1">
                <a:latin typeface="+mn-lt"/>
                <a:ea typeface="+mn-ea"/>
              </a:rPr>
              <a:t>P</a:t>
            </a:r>
            <a:r>
              <a:rPr lang="en-US" altLang="zh-CN" sz="1800" b="0" baseline="-25000" dirty="0" err="1">
                <a:latin typeface="+mn-lt"/>
                <a:ea typeface="+mn-ea"/>
              </a:rPr>
              <a:t>k</a:t>
            </a:r>
            <a:endParaRPr lang="en-US" altLang="zh-CN" sz="1800" b="0" baseline="-25000" dirty="0">
              <a:latin typeface="+mn-lt"/>
              <a:ea typeface="+mn-ea"/>
            </a:endParaRPr>
          </a:p>
          <a:p>
            <a:pPr algn="just">
              <a:lnSpc>
                <a:spcPct val="135000"/>
              </a:lnSpc>
              <a:spcBef>
                <a:spcPct val="10000"/>
              </a:spcBef>
              <a:buClr>
                <a:schemeClr val="accent1"/>
              </a:buClr>
              <a:buSzPct val="100000"/>
              <a:buFont typeface="+mj-ea"/>
              <a:buAutoNum type="circleNumDbPlain"/>
            </a:pPr>
            <a:r>
              <a:rPr lang="zh-CN" altLang="zh-CN" sz="1800" b="0" dirty="0">
                <a:latin typeface="+mn-lt"/>
                <a:ea typeface="+mn-ea"/>
              </a:rPr>
              <a:t>对同一优先等级中的各偏差变量，若需要可按其重要程度的不同，赋予相应的权系数 </a:t>
            </a:r>
            <a:r>
              <a:rPr lang="en-US" altLang="zh-CN" sz="1800" i="1" dirty="0">
                <a:latin typeface="Symbol" panose="05050102010706020507" pitchFamily="18" charset="2"/>
              </a:rPr>
              <a:t>w</a:t>
            </a:r>
            <a:r>
              <a:rPr lang="en-US" altLang="zh-CN" sz="1800" baseline="30000" dirty="0">
                <a:latin typeface="Symbol" panose="05050102010706020507" pitchFamily="18" charset="2"/>
              </a:rPr>
              <a:t>-</a:t>
            </a:r>
            <a:r>
              <a:rPr lang="en-US" altLang="zh-CN" sz="1800" i="1" baseline="-25000" dirty="0" err="1"/>
              <a:t>lk</a:t>
            </a:r>
            <a:r>
              <a:rPr lang="en-US" altLang="zh-CN" sz="1800" i="1" baseline="-25000" dirty="0"/>
              <a:t> </a:t>
            </a:r>
            <a:r>
              <a:rPr lang="en-US" altLang="zh-CN" sz="1800" dirty="0"/>
              <a:t>, </a:t>
            </a:r>
            <a:r>
              <a:rPr lang="en-US" altLang="zh-CN" sz="1800" i="1" dirty="0" err="1">
                <a:latin typeface="Symbol" panose="05050102010706020507" pitchFamily="18" charset="2"/>
              </a:rPr>
              <a:t>w</a:t>
            </a:r>
            <a:r>
              <a:rPr lang="en-US" altLang="zh-CN" sz="1800" baseline="30000" dirty="0" err="1">
                <a:latin typeface="Symbol" panose="05050102010706020507" pitchFamily="18" charset="2"/>
              </a:rPr>
              <a:t>+</a:t>
            </a:r>
            <a:r>
              <a:rPr lang="en-US" altLang="zh-CN" sz="1800" i="1" baseline="-25000" dirty="0" err="1"/>
              <a:t>lk</a:t>
            </a:r>
            <a:r>
              <a:rPr lang="en-US" altLang="zh-CN" sz="1800" i="1" baseline="-25000" dirty="0"/>
              <a:t> </a:t>
            </a:r>
            <a:endParaRPr lang="zh-CN" altLang="en-US" sz="1800" b="0" dirty="0">
              <a:latin typeface="+mn-lt"/>
              <a:ea typeface="+mn-ea"/>
            </a:endParaRPr>
          </a:p>
          <a:p>
            <a:pPr algn="just">
              <a:lnSpc>
                <a:spcPct val="135000"/>
              </a:lnSpc>
              <a:spcBef>
                <a:spcPct val="10000"/>
              </a:spcBef>
              <a:buClr>
                <a:schemeClr val="accent1"/>
              </a:buClr>
              <a:buSzPct val="100000"/>
              <a:buFont typeface="+mj-ea"/>
              <a:buAutoNum type="circleNumDbPlain"/>
            </a:pPr>
            <a:r>
              <a:rPr lang="zh-CN" altLang="en-US" sz="1800" b="0" dirty="0">
                <a:latin typeface="+mn-lt"/>
                <a:ea typeface="+mn-ea"/>
              </a:rPr>
              <a:t>构造目标函数：由优先因子、权系数和相对应的偏差变量组成的</a:t>
            </a:r>
          </a:p>
        </p:txBody>
      </p:sp>
    </p:spTree>
    <p:extLst>
      <p:ext uri="{BB962C8B-B14F-4D97-AF65-F5344CB8AC3E}">
        <p14:creationId xmlns:p14="http://schemas.microsoft.com/office/powerpoint/2010/main" val="36320885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二、解目标规划的图解法</a:t>
            </a:r>
          </a:p>
        </p:txBody>
      </p:sp>
      <p:grpSp>
        <p:nvGrpSpPr>
          <p:cNvPr id="5" name="组合 4"/>
          <p:cNvGrpSpPr/>
          <p:nvPr/>
        </p:nvGrpSpPr>
        <p:grpSpPr>
          <a:xfrm>
            <a:off x="3567160" y="705793"/>
            <a:ext cx="4149939" cy="2316917"/>
            <a:chOff x="3696940" y="871466"/>
            <a:chExt cx="3987912" cy="2226457"/>
          </a:xfrm>
        </p:grpSpPr>
        <p:graphicFrame>
          <p:nvGraphicFramePr>
            <p:cNvPr id="9" name="对象 8"/>
            <p:cNvGraphicFramePr>
              <a:graphicFrameLocks noChangeAspect="1"/>
            </p:cNvGraphicFramePr>
            <p:nvPr>
              <p:extLst>
                <p:ext uri="{D42A27DB-BD31-4B8C-83A1-F6EECF244321}">
                  <p14:modId xmlns:p14="http://schemas.microsoft.com/office/powerpoint/2010/main" val="3950851857"/>
                </p:ext>
              </p:extLst>
            </p:nvPr>
          </p:nvGraphicFramePr>
          <p:xfrm>
            <a:off x="3756983" y="871466"/>
            <a:ext cx="3927869" cy="2226457"/>
          </p:xfrm>
          <a:graphic>
            <a:graphicData uri="http://schemas.openxmlformats.org/presentationml/2006/ole">
              <mc:AlternateContent xmlns:mc="http://schemas.openxmlformats.org/markup-compatibility/2006">
                <mc:Choice xmlns:v="urn:schemas-microsoft-com:vml" Requires="v">
                  <p:oleObj spid="_x0000_s3103" name="Equation" r:id="rId4" imgW="1892300" imgH="1333500" progId="">
                    <p:embed/>
                  </p:oleObj>
                </mc:Choice>
                <mc:Fallback>
                  <p:oleObj name="Equation" r:id="rId4" imgW="1892300" imgH="13335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983" y="871466"/>
                          <a:ext cx="3927869" cy="2226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3696940" y="1909482"/>
              <a:ext cx="576064" cy="394973"/>
            </a:xfrm>
            <a:prstGeom prst="rect">
              <a:avLst/>
            </a:prstGeom>
            <a:solidFill>
              <a:srgbClr val="F8F8F8"/>
            </a:solidFill>
          </p:spPr>
          <p:txBody>
            <a:bodyPr wrap="square" rtlCol="0">
              <a:spAutoFit/>
            </a:bodyPr>
            <a:lstStyle/>
            <a:p>
              <a:endParaRPr lang="zh-CN" altLang="en-US" dirty="0"/>
            </a:p>
          </p:txBody>
        </p:sp>
      </p:grpSp>
      <p:pic>
        <p:nvPicPr>
          <p:cNvPr id="6" name="图片 5" descr="屏幕剪辑">
            <a:hlinkClick r:id="" action="ppaction://noaction"/>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91" y="884245"/>
            <a:ext cx="4798181" cy="4259255"/>
          </a:xfrm>
          <a:prstGeom prst="rect">
            <a:avLst/>
          </a:prstGeom>
        </p:spPr>
      </p:pic>
      <mc:AlternateContent xmlns:mc="http://schemas.openxmlformats.org/markup-compatibility/2006" xmlns:a14="http://schemas.microsoft.com/office/drawing/2010/main">
        <mc:Choice Requires="a14">
          <p:sp>
            <p:nvSpPr>
              <p:cNvPr id="7" name="Rectangle 10"/>
              <p:cNvSpPr>
                <a:spLocks noChangeArrowheads="1"/>
              </p:cNvSpPr>
              <p:nvPr/>
            </p:nvSpPr>
            <p:spPr bwMode="auto">
              <a:xfrm>
                <a:off x="4200996" y="3024535"/>
                <a:ext cx="3480917" cy="16712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55600" indent="-355600" defTabSz="254000">
                  <a:defRPr sz="2800" b="1">
                    <a:solidFill>
                      <a:schemeClr val="tx1"/>
                    </a:solidFill>
                    <a:latin typeface="Times New Roman" panose="02020603050405020304" pitchFamily="18" charset="0"/>
                    <a:ea typeface="华文新魏" panose="02010800040101010101" pitchFamily="2" charset="-122"/>
                  </a:defRPr>
                </a:lvl1pPr>
                <a:lvl2pPr marL="742950" indent="-285750" defTabSz="254000">
                  <a:defRPr sz="2800" b="1">
                    <a:solidFill>
                      <a:schemeClr val="tx1"/>
                    </a:solidFill>
                    <a:latin typeface="Times New Roman" panose="02020603050405020304" pitchFamily="18" charset="0"/>
                    <a:ea typeface="华文新魏" panose="02010800040101010101" pitchFamily="2" charset="-122"/>
                  </a:defRPr>
                </a:lvl2pPr>
                <a:lvl3pPr marL="1143000" indent="-228600" defTabSz="254000">
                  <a:defRPr sz="2800" b="1">
                    <a:solidFill>
                      <a:schemeClr val="tx1"/>
                    </a:solidFill>
                    <a:latin typeface="Times New Roman" panose="02020603050405020304" pitchFamily="18" charset="0"/>
                    <a:ea typeface="华文新魏" panose="02010800040101010101" pitchFamily="2" charset="-122"/>
                  </a:defRPr>
                </a:lvl3pPr>
                <a:lvl4pPr marL="1600200" indent="-228600" defTabSz="254000">
                  <a:defRPr sz="2800" b="1">
                    <a:solidFill>
                      <a:schemeClr val="tx1"/>
                    </a:solidFill>
                    <a:latin typeface="Times New Roman" panose="02020603050405020304" pitchFamily="18" charset="0"/>
                    <a:ea typeface="华文新魏" panose="02010800040101010101" pitchFamily="2" charset="-122"/>
                  </a:defRPr>
                </a:lvl4pPr>
                <a:lvl5pPr marL="2057400" indent="-228600" defTabSz="254000">
                  <a:defRPr sz="2800" b="1">
                    <a:solidFill>
                      <a:schemeClr val="tx1"/>
                    </a:solidFill>
                    <a:latin typeface="Times New Roman" panose="02020603050405020304" pitchFamily="18" charset="0"/>
                    <a:ea typeface="华文新魏" panose="02010800040101010101" pitchFamily="2" charset="-122"/>
                  </a:defRPr>
                </a:lvl5pPr>
                <a:lvl6pPr marL="25146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pPr marL="0" indent="0" algn="just" eaLnBrk="1" hangingPunct="1">
                  <a:lnSpc>
                    <a:spcPct val="135000"/>
                  </a:lnSpc>
                  <a:spcBef>
                    <a:spcPct val="10000"/>
                  </a:spcBef>
                  <a:buClr>
                    <a:schemeClr val="accent1"/>
                  </a:buClr>
                  <a:buSzPct val="100000"/>
                </a:pPr>
                <a:r>
                  <a:rPr lang="zh-CN" altLang="en-US" sz="1800" dirty="0">
                    <a:solidFill>
                      <a:srgbClr val="C00000"/>
                    </a:solidFill>
                    <a:latin typeface="+mn-lt"/>
                    <a:ea typeface="+mn-ea"/>
                  </a:rPr>
                  <a:t>步骤：</a:t>
                </a:r>
                <a:endParaRPr lang="en-US" altLang="zh-CN" sz="1800" dirty="0">
                  <a:solidFill>
                    <a:srgbClr val="C00000"/>
                  </a:solidFill>
                  <a:latin typeface="+mn-lt"/>
                  <a:ea typeface="+mn-ea"/>
                </a:endParaRPr>
              </a:p>
              <a:p>
                <a:pPr algn="just" eaLnBrk="1" hangingPunct="1">
                  <a:lnSpc>
                    <a:spcPct val="135000"/>
                  </a:lnSpc>
                  <a:spcBef>
                    <a:spcPct val="10000"/>
                  </a:spcBef>
                  <a:buClr>
                    <a:srgbClr val="C00000"/>
                  </a:buClr>
                  <a:buSzPct val="100000"/>
                  <a:buFont typeface="+mj-ea"/>
                  <a:buAutoNum type="circleNumDbPlain"/>
                </a:pPr>
                <a:r>
                  <a:rPr lang="zh-CN" altLang="en-US" sz="1800" b="0" dirty="0">
                    <a:latin typeface="+mn-lt"/>
                    <a:ea typeface="+mn-ea"/>
                  </a:rPr>
                  <a:t>作绝对约束</a:t>
                </a:r>
                <a:r>
                  <a:rPr lang="zh-CN" altLang="zh-CN" sz="1800" b="0" dirty="0">
                    <a:latin typeface="+mn-lt"/>
                    <a:ea typeface="+mn-ea"/>
                  </a:rPr>
                  <a:t>条件</a:t>
                </a:r>
                <a:endParaRPr lang="en-US" altLang="zh-CN" sz="1800" b="0" dirty="0">
                  <a:latin typeface="+mn-lt"/>
                  <a:ea typeface="+mn-ea"/>
                </a:endParaRPr>
              </a:p>
              <a:p>
                <a:pPr algn="just">
                  <a:lnSpc>
                    <a:spcPct val="135000"/>
                  </a:lnSpc>
                  <a:spcBef>
                    <a:spcPct val="10000"/>
                  </a:spcBef>
                  <a:buClr>
                    <a:srgbClr val="C00000"/>
                  </a:buClr>
                  <a:buSzPct val="100000"/>
                  <a:buFont typeface="+mj-ea"/>
                  <a:buAutoNum type="circleNumDbPlain"/>
                </a:pPr>
                <a:r>
                  <a:rPr lang="zh-CN" altLang="en-US" sz="1800" b="0" dirty="0">
                    <a:latin typeface="+mn-lt"/>
                    <a:ea typeface="+mn-ea"/>
                  </a:rPr>
                  <a:t>作目标约束条件，标 </a:t>
                </a:r>
                <a14:m>
                  <m:oMath xmlns:m="http://schemas.openxmlformats.org/officeDocument/2006/math">
                    <m:sSup>
                      <m:sSupPr>
                        <m:ctrlPr>
                          <a:rPr lang="en-US" altLang="zh-CN" sz="1800" i="1" dirty="0">
                            <a:latin typeface="Cambria Math" panose="02040503050406030204" pitchFamily="18" charset="0"/>
                          </a:rPr>
                        </m:ctrlPr>
                      </m:sSupPr>
                      <m:e>
                        <m:r>
                          <a:rPr lang="en-US" altLang="zh-CN" sz="1800" i="1" dirty="0">
                            <a:latin typeface="Cambria Math"/>
                          </a:rPr>
                          <m:t>𝑑</m:t>
                        </m:r>
                      </m:e>
                      <m:sup>
                        <m:r>
                          <a:rPr lang="en-US" altLang="zh-CN" sz="1800" i="1" dirty="0">
                            <a:latin typeface="Cambria Math"/>
                          </a:rPr>
                          <m:t>−</m:t>
                        </m:r>
                      </m:sup>
                    </m:sSup>
                    <m:sSup>
                      <m:sSupPr>
                        <m:ctrlPr>
                          <a:rPr lang="en-US" altLang="zh-CN" sz="1800" i="1">
                            <a:latin typeface="Cambria Math" panose="02040503050406030204" pitchFamily="18" charset="0"/>
                          </a:rPr>
                        </m:ctrlPr>
                      </m:sSupPr>
                      <m:e>
                        <m:r>
                          <a:rPr lang="zh-CN" altLang="en-US" sz="1800" i="1">
                            <a:latin typeface="Cambria Math"/>
                          </a:rPr>
                          <m:t>，</m:t>
                        </m:r>
                        <m:r>
                          <a:rPr lang="en-US" altLang="zh-CN" sz="1800" i="1">
                            <a:latin typeface="Cambria Math"/>
                          </a:rPr>
                          <m:t>𝑑</m:t>
                        </m:r>
                      </m:e>
                      <m:sup>
                        <m:r>
                          <a:rPr lang="en-US" altLang="zh-CN" sz="1800" i="1">
                            <a:latin typeface="Cambria Math"/>
                          </a:rPr>
                          <m:t>+</m:t>
                        </m:r>
                      </m:sup>
                    </m:sSup>
                  </m:oMath>
                </a14:m>
                <a:endParaRPr lang="zh-CN" altLang="en-US" sz="1800" b="0" dirty="0">
                  <a:latin typeface="+mn-lt"/>
                  <a:ea typeface="+mn-ea"/>
                </a:endParaRPr>
              </a:p>
              <a:p>
                <a:pPr algn="just">
                  <a:lnSpc>
                    <a:spcPct val="135000"/>
                  </a:lnSpc>
                  <a:spcBef>
                    <a:spcPct val="10000"/>
                  </a:spcBef>
                  <a:buClr>
                    <a:srgbClr val="C00000"/>
                  </a:buClr>
                  <a:buSzPct val="100000"/>
                  <a:buFont typeface="+mj-ea"/>
                  <a:buAutoNum type="circleNumDbPlain"/>
                </a:pPr>
                <a:r>
                  <a:rPr lang="zh-CN" altLang="en-US" sz="1800" b="0" dirty="0">
                    <a:latin typeface="+mn-lt"/>
                    <a:ea typeface="+mn-ea"/>
                  </a:rPr>
                  <a:t>按优先级顺序依次分析</a:t>
                </a:r>
                <a:endParaRPr lang="en-US" altLang="zh-CN" sz="1800" b="0" baseline="-25000" dirty="0">
                  <a:latin typeface="+mn-lt"/>
                  <a:ea typeface="+mn-ea"/>
                </a:endParaRPr>
              </a:p>
            </p:txBody>
          </p:sp>
        </mc:Choice>
        <mc:Fallback xmlns="">
          <p:sp>
            <p:nvSpPr>
              <p:cNvPr id="7" name="Rectangle 10"/>
              <p:cNvSpPr>
                <a:spLocks noRot="1" noChangeAspect="1" noMove="1" noResize="1" noEditPoints="1" noAdjustHandles="1" noChangeArrowheads="1" noChangeShapeType="1" noTextEdit="1"/>
              </p:cNvSpPr>
              <p:nvPr/>
            </p:nvSpPr>
            <p:spPr bwMode="auto">
              <a:xfrm>
                <a:off x="4200996" y="3024535"/>
                <a:ext cx="3480917" cy="1671227"/>
              </a:xfrm>
              <a:prstGeom prst="rect">
                <a:avLst/>
              </a:prstGeom>
              <a:blipFill>
                <a:blip r:embed="rId7" cstate="print"/>
                <a:stretch>
                  <a:fillRect l="-1751" b="-365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3" name="等腰三角形 2"/>
          <p:cNvSpPr/>
          <p:nvPr/>
        </p:nvSpPr>
        <p:spPr>
          <a:xfrm>
            <a:off x="366233" y="1254341"/>
            <a:ext cx="1279545" cy="3535213"/>
          </a:xfrm>
          <a:custGeom>
            <a:avLst/>
            <a:gdLst>
              <a:gd name="connsiteX0" fmla="*/ 0 w 1162587"/>
              <a:gd name="connsiteY0" fmla="*/ 2376264 h 2376264"/>
              <a:gd name="connsiteX1" fmla="*/ 581294 w 1162587"/>
              <a:gd name="connsiteY1" fmla="*/ 0 h 2376264"/>
              <a:gd name="connsiteX2" fmla="*/ 1162587 w 1162587"/>
              <a:gd name="connsiteY2" fmla="*/ 2376264 h 2376264"/>
              <a:gd name="connsiteX3" fmla="*/ 0 w 1162587"/>
              <a:gd name="connsiteY3" fmla="*/ 2376264 h 2376264"/>
              <a:gd name="connsiteX0" fmla="*/ 0 w 1162587"/>
              <a:gd name="connsiteY0" fmla="*/ 2397529 h 2397529"/>
              <a:gd name="connsiteX1" fmla="*/ 92197 w 1162587"/>
              <a:gd name="connsiteY1" fmla="*/ 0 h 2397529"/>
              <a:gd name="connsiteX2" fmla="*/ 1162587 w 1162587"/>
              <a:gd name="connsiteY2" fmla="*/ 2397529 h 2397529"/>
              <a:gd name="connsiteX3" fmla="*/ 0 w 1162587"/>
              <a:gd name="connsiteY3" fmla="*/ 2397529 h 2397529"/>
              <a:gd name="connsiteX0" fmla="*/ 0 w 1109424"/>
              <a:gd name="connsiteY0" fmla="*/ 3482050 h 3482050"/>
              <a:gd name="connsiteX1" fmla="*/ 39034 w 1109424"/>
              <a:gd name="connsiteY1" fmla="*/ 0 h 3482050"/>
              <a:gd name="connsiteX2" fmla="*/ 1109424 w 1109424"/>
              <a:gd name="connsiteY2" fmla="*/ 2397529 h 3482050"/>
              <a:gd name="connsiteX3" fmla="*/ 0 w 1109424"/>
              <a:gd name="connsiteY3" fmla="*/ 3482050 h 3482050"/>
              <a:gd name="connsiteX0" fmla="*/ 0 w 1279545"/>
              <a:gd name="connsiteY0" fmla="*/ 3482050 h 3482050"/>
              <a:gd name="connsiteX1" fmla="*/ 39034 w 1279545"/>
              <a:gd name="connsiteY1" fmla="*/ 0 h 3482050"/>
              <a:gd name="connsiteX2" fmla="*/ 1279545 w 1279545"/>
              <a:gd name="connsiteY2" fmla="*/ 2333734 h 3482050"/>
              <a:gd name="connsiteX3" fmla="*/ 0 w 1279545"/>
              <a:gd name="connsiteY3" fmla="*/ 3482050 h 3482050"/>
              <a:gd name="connsiteX0" fmla="*/ 0 w 1279545"/>
              <a:gd name="connsiteY0" fmla="*/ 3535213 h 3535213"/>
              <a:gd name="connsiteX1" fmla="*/ 39034 w 1279545"/>
              <a:gd name="connsiteY1" fmla="*/ 0 h 3535213"/>
              <a:gd name="connsiteX2" fmla="*/ 1279545 w 1279545"/>
              <a:gd name="connsiteY2" fmla="*/ 2333734 h 3535213"/>
              <a:gd name="connsiteX3" fmla="*/ 0 w 1279545"/>
              <a:gd name="connsiteY3" fmla="*/ 3535213 h 3535213"/>
            </a:gdLst>
            <a:ahLst/>
            <a:cxnLst>
              <a:cxn ang="0">
                <a:pos x="connsiteX0" y="connsiteY0"/>
              </a:cxn>
              <a:cxn ang="0">
                <a:pos x="connsiteX1" y="connsiteY1"/>
              </a:cxn>
              <a:cxn ang="0">
                <a:pos x="connsiteX2" y="connsiteY2"/>
              </a:cxn>
              <a:cxn ang="0">
                <a:pos x="connsiteX3" y="connsiteY3"/>
              </a:cxn>
            </a:cxnLst>
            <a:rect l="l" t="t" r="r" b="b"/>
            <a:pathLst>
              <a:path w="1279545" h="3535213">
                <a:moveTo>
                  <a:pt x="0" y="3535213"/>
                </a:moveTo>
                <a:lnTo>
                  <a:pt x="39034" y="0"/>
                </a:lnTo>
                <a:lnTo>
                  <a:pt x="1279545" y="2333734"/>
                </a:lnTo>
                <a:lnTo>
                  <a:pt x="0" y="3535213"/>
                </a:lnTo>
                <a:close/>
              </a:path>
            </a:pathLst>
          </a:cu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2" name="直接连接符 11"/>
          <p:cNvCxnSpPr/>
          <p:nvPr/>
        </p:nvCxnSpPr>
        <p:spPr>
          <a:xfrm>
            <a:off x="366233" y="3147814"/>
            <a:ext cx="1181431" cy="504056"/>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1035095" y="3420162"/>
            <a:ext cx="530162" cy="248981"/>
          </a:xfrm>
          <a:prstGeom prst="line">
            <a:avLst/>
          </a:prstGeom>
          <a:ln>
            <a:solidFill>
              <a:srgbClr val="FFFF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6091527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二、解目标规划的图解法</a:t>
            </a:r>
          </a:p>
        </p:txBody>
      </p:sp>
      <p:grpSp>
        <p:nvGrpSpPr>
          <p:cNvPr id="12" name="组合 11"/>
          <p:cNvGrpSpPr/>
          <p:nvPr/>
        </p:nvGrpSpPr>
        <p:grpSpPr>
          <a:xfrm>
            <a:off x="467544" y="627534"/>
            <a:ext cx="7242297" cy="4708525"/>
            <a:chOff x="348046" y="905269"/>
            <a:chExt cx="7242297" cy="4708525"/>
          </a:xfrm>
        </p:grpSpPr>
        <p:grpSp>
          <p:nvGrpSpPr>
            <p:cNvPr id="13" name="组合 12"/>
            <p:cNvGrpSpPr/>
            <p:nvPr/>
          </p:nvGrpSpPr>
          <p:grpSpPr>
            <a:xfrm>
              <a:off x="348046" y="905269"/>
              <a:ext cx="7242297" cy="4708525"/>
              <a:chOff x="348046" y="905269"/>
              <a:chExt cx="7242297" cy="4708525"/>
            </a:xfrm>
          </p:grpSpPr>
          <p:sp>
            <p:nvSpPr>
              <p:cNvPr id="17" name="Rectangle 4"/>
              <p:cNvSpPr>
                <a:spLocks noChangeArrowheads="1"/>
              </p:cNvSpPr>
              <p:nvPr/>
            </p:nvSpPr>
            <p:spPr bwMode="auto">
              <a:xfrm>
                <a:off x="348046" y="905269"/>
                <a:ext cx="717950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3  </a:t>
                </a:r>
                <a:r>
                  <a:rPr lang="zh-CN" altLang="en-US" dirty="0">
                    <a:latin typeface="+mn-lt"/>
                    <a:ea typeface="+mn-ea"/>
                  </a:rPr>
                  <a:t>某电视机厂装配彩色、黑白两种电视机</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按优先级确定目标如下：</a:t>
                </a:r>
                <a:endParaRPr lang="en-US" altLang="zh-CN" dirty="0">
                  <a:latin typeface="+mn-lt"/>
                  <a:ea typeface="+mn-ea"/>
                </a:endParaRPr>
              </a:p>
              <a:p>
                <a:pPr marL="0" indent="342900" algn="just" eaLnBrk="1" hangingPunct="1">
                  <a:lnSpc>
                    <a:spcPct val="120000"/>
                  </a:lnSpc>
                  <a:buClr>
                    <a:schemeClr val="accent1"/>
                  </a:buClr>
                  <a:buSzPct val="100000"/>
                  <a:buFont typeface="+mj-ea"/>
                  <a:buAutoNum type="circleNumDbPlain"/>
                </a:pPr>
                <a:r>
                  <a:rPr lang="zh-CN" altLang="en-US" dirty="0">
                    <a:latin typeface="+mn-lt"/>
                    <a:ea typeface="+mn-ea"/>
                  </a:rPr>
                  <a:t>充分利用装配线每周计划开动 </a:t>
                </a:r>
                <a:r>
                  <a:rPr lang="en-US" altLang="zh-CN" dirty="0">
                    <a:solidFill>
                      <a:prstClr val="black"/>
                    </a:solidFill>
                    <a:latin typeface="Times New Roman"/>
                    <a:ea typeface="微软雅黑"/>
                  </a:rPr>
                  <a:t>40</a:t>
                </a:r>
                <a:r>
                  <a:rPr lang="zh-CN" altLang="en-US" dirty="0">
                    <a:solidFill>
                      <a:prstClr val="black"/>
                    </a:solidFill>
                    <a:latin typeface="Times New Roman"/>
                    <a:ea typeface="微软雅黑"/>
                  </a:rPr>
                  <a:t>小时</a:t>
                </a:r>
                <a:endParaRPr lang="en-US" altLang="zh-CN" dirty="0">
                  <a:solidFill>
                    <a:prstClr val="black"/>
                  </a:solidFill>
                  <a:latin typeface="Times New Roman"/>
                  <a:ea typeface="微软雅黑"/>
                </a:endParaRPr>
              </a:p>
              <a:p>
                <a:pPr marL="0" indent="342900" algn="just" eaLnBrk="1" hangingPunct="1">
                  <a:lnSpc>
                    <a:spcPct val="120000"/>
                  </a:lnSpc>
                  <a:buClr>
                    <a:schemeClr val="accent1"/>
                  </a:buClr>
                  <a:buSzPct val="100000"/>
                  <a:buFont typeface="+mj-ea"/>
                  <a:buAutoNum type="circleNumDbPlain"/>
                </a:pPr>
                <a:r>
                  <a:rPr lang="zh-CN" altLang="en-US" dirty="0">
                    <a:latin typeface="+mn-lt"/>
                    <a:ea typeface="+mn-ea"/>
                  </a:rPr>
                  <a:t>允许装配线加班，但尽量不超过</a:t>
                </a:r>
                <a:r>
                  <a:rPr lang="en-US" altLang="zh-CN" dirty="0">
                    <a:solidFill>
                      <a:prstClr val="black"/>
                    </a:solidFill>
                    <a:latin typeface="Times New Roman"/>
                    <a:ea typeface="微软雅黑"/>
                  </a:rPr>
                  <a:t>10</a:t>
                </a:r>
                <a:r>
                  <a:rPr lang="zh-CN" altLang="en-US" dirty="0">
                    <a:solidFill>
                      <a:prstClr val="black"/>
                    </a:solidFill>
                    <a:latin typeface="Times New Roman"/>
                    <a:ea typeface="微软雅黑"/>
                  </a:rPr>
                  <a:t>小时</a:t>
                </a:r>
                <a:endParaRPr lang="en-US" altLang="zh-CN" dirty="0">
                  <a:solidFill>
                    <a:prstClr val="black"/>
                  </a:solidFill>
                  <a:latin typeface="Times New Roman"/>
                  <a:ea typeface="微软雅黑"/>
                </a:endParaRPr>
              </a:p>
              <a:p>
                <a:pPr marL="0" indent="342900" algn="just" eaLnBrk="1" hangingPunct="1">
                  <a:lnSpc>
                    <a:spcPct val="120000"/>
                  </a:lnSpc>
                  <a:buClr>
                    <a:schemeClr val="accent1"/>
                  </a:buClr>
                  <a:buSzPct val="100000"/>
                  <a:buFont typeface="+mj-ea"/>
                  <a:buAutoNum type="circleNumDbPlain"/>
                </a:pPr>
                <a:r>
                  <a:rPr lang="zh-CN" altLang="en-US" dirty="0">
                    <a:latin typeface="+mn-lt"/>
                    <a:ea typeface="+mn-ea"/>
                  </a:rPr>
                  <a:t>装配数量尽量满足市场需要。因彩电</a:t>
                </a:r>
                <a:endParaRPr lang="en-US" altLang="zh-CN" dirty="0">
                  <a:latin typeface="+mn-lt"/>
                  <a:ea typeface="+mn-ea"/>
                </a:endParaRPr>
              </a:p>
              <a:p>
                <a:pPr marL="0" indent="0" algn="just" eaLnBrk="1" hangingPunct="1">
                  <a:lnSpc>
                    <a:spcPct val="120000"/>
                  </a:lnSpc>
                  <a:buClr>
                    <a:schemeClr val="accent1"/>
                  </a:buClr>
                  <a:buSzPct val="100000"/>
                </a:pPr>
                <a:r>
                  <a:rPr lang="zh-CN" altLang="en-US" dirty="0">
                    <a:latin typeface="+mn-lt"/>
                    <a:ea typeface="+mn-ea"/>
                  </a:rPr>
                  <a:t>利润高，取其权系数为 </a:t>
                </a:r>
                <a:r>
                  <a:rPr lang="en-US" altLang="zh-CN" dirty="0">
                    <a:latin typeface="+mn-lt"/>
                    <a:ea typeface="+mn-ea"/>
                  </a:rPr>
                  <a:t>2</a:t>
                </a:r>
              </a:p>
              <a:p>
                <a:pPr marL="0" indent="0" algn="just" eaLnBrk="1" hangingPunct="1">
                  <a:lnSpc>
                    <a:spcPct val="120000"/>
                  </a:lnSpc>
                  <a:buClr>
                    <a:schemeClr val="hlink"/>
                  </a:buClr>
                  <a:buSzPct val="70000"/>
                  <a:buFont typeface="Wingdings" panose="05000000000000000000" pitchFamily="2" charset="2"/>
                  <a:buNone/>
                </a:pPr>
                <a:endParaRPr lang="en-US" altLang="zh-CN" sz="2000" dirty="0">
                  <a:latin typeface="+mn-lt"/>
                  <a:ea typeface="+mn-ea"/>
                </a:endParaRPr>
              </a:p>
            </p:txBody>
          </p:sp>
          <p:graphicFrame>
            <p:nvGraphicFramePr>
              <p:cNvPr id="18" name="Group 106"/>
              <p:cNvGraphicFramePr>
                <a:graphicFrameLocks/>
              </p:cNvGraphicFramePr>
              <p:nvPr>
                <p:extLst>
                  <p:ext uri="{D42A27DB-BD31-4B8C-83A1-F6EECF244321}">
                    <p14:modId xmlns:p14="http://schemas.microsoft.com/office/powerpoint/2010/main" val="4197586465"/>
                  </p:ext>
                </p:extLst>
              </p:nvPr>
            </p:nvGraphicFramePr>
            <p:xfrm>
              <a:off x="4926047" y="1008311"/>
              <a:ext cx="2664296" cy="1624616"/>
            </p:xfrm>
            <a:graphic>
              <a:graphicData uri="http://schemas.openxmlformats.org/drawingml/2006/table">
                <a:tbl>
                  <a:tblPr/>
                  <a:tblGrid>
                    <a:gridCol w="864096">
                      <a:extLst>
                        <a:ext uri="{9D8B030D-6E8A-4147-A177-3AD203B41FA5}">
                          <a16:colId xmlns:a16="http://schemas.microsoft.com/office/drawing/2014/main" xmlns="" val="20000"/>
                        </a:ext>
                      </a:extLst>
                    </a:gridCol>
                    <a:gridCol w="432048">
                      <a:extLst>
                        <a:ext uri="{9D8B030D-6E8A-4147-A177-3AD203B41FA5}">
                          <a16:colId xmlns:a16="http://schemas.microsoft.com/office/drawing/2014/main" xmlns="" val="20001"/>
                        </a:ext>
                      </a:extLst>
                    </a:gridCol>
                    <a:gridCol w="432048">
                      <a:extLst>
                        <a:ext uri="{9D8B030D-6E8A-4147-A177-3AD203B41FA5}">
                          <a16:colId xmlns:a16="http://schemas.microsoft.com/office/drawing/2014/main" xmlns="" val="20002"/>
                        </a:ext>
                      </a:extLst>
                    </a:gridCol>
                    <a:gridCol w="936104">
                      <a:extLst>
                        <a:ext uri="{9D8B030D-6E8A-4147-A177-3AD203B41FA5}">
                          <a16:colId xmlns:a16="http://schemas.microsoft.com/office/drawing/2014/main" xmlns="" val="20003"/>
                        </a:ext>
                      </a:extLst>
                    </a:gridCol>
                  </a:tblGrid>
                  <a:tr h="320339">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zh-CN" altLang="en-US" sz="1800" b="0" i="0" u="none" strike="noStrike" cap="none" normalizeH="0" baseline="0" dirty="0">
                            <a:ln>
                              <a:noFill/>
                            </a:ln>
                            <a:solidFill>
                              <a:srgbClr val="000000"/>
                            </a:solidFill>
                            <a:effectLst/>
                            <a:latin typeface="Times New Roman" pitchFamily="18" charset="0"/>
                            <a:ea typeface="黑体" pitchFamily="2" charset="-122"/>
                          </a:endParaRP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彩色</a:t>
                          </a:r>
                          <a:endPar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黑白</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Times New Roman" pitchFamily="18" charset="0"/>
                              <a:ea typeface="黑体" pitchFamily="2" charset="-122"/>
                            </a:rPr>
                            <a:t>拥有量</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1756">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装配线</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40</a:t>
                          </a: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245566">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销量</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24</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30</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0339">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normalizeH="0" baseline="0" dirty="0">
                              <a:ln>
                                <a:noFill/>
                              </a:ln>
                              <a:solidFill>
                                <a:srgbClr val="000000"/>
                              </a:solidFill>
                              <a:effectLst/>
                              <a:latin typeface="Times New Roman" pitchFamily="18" charset="0"/>
                              <a:ea typeface="黑体" pitchFamily="2" charset="-122"/>
                              <a:cs typeface="Times New Roman" pitchFamily="18" charset="0"/>
                            </a:rPr>
                            <a:t>利润</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normalizeH="0" baseline="0" dirty="0">
                              <a:ln>
                                <a:noFill/>
                              </a:ln>
                              <a:solidFill>
                                <a:srgbClr val="000000"/>
                              </a:solidFill>
                              <a:effectLst/>
                              <a:latin typeface="Times New Roman" pitchFamily="18" charset="0"/>
                              <a:ea typeface="黑体" pitchFamily="2" charset="-122"/>
                              <a:cs typeface="Times New Roman" pitchFamily="18" charset="0"/>
                            </a:rPr>
                            <a:t>80</a:t>
                          </a:r>
                          <a:endParaRPr kumimoji="0" lang="zh-CN" altLang="en-US" sz="1800" b="0" i="0" u="none" strike="noStrike" kern="1200"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40</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pSp>
        <p:sp>
          <p:nvSpPr>
            <p:cNvPr id="14" name="Rectangle 4"/>
            <p:cNvSpPr>
              <a:spLocks noChangeArrowheads="1"/>
            </p:cNvSpPr>
            <p:nvPr/>
          </p:nvSpPr>
          <p:spPr bwMode="auto">
            <a:xfrm>
              <a:off x="1140134" y="3317721"/>
              <a:ext cx="4414462" cy="209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40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50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24</a:t>
              </a:r>
            </a:p>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4</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4</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30</a:t>
              </a:r>
            </a:p>
            <a:p>
              <a:pPr marL="0" indent="0" algn="just" eaLnBrk="1" hangingPunct="1">
                <a:lnSpc>
                  <a:spcPct val="120000"/>
                </a:lnSpc>
                <a:buClr>
                  <a:schemeClr val="hlink"/>
                </a:buClr>
                <a:buSzPct val="70000"/>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a:t>
              </a:r>
              <a:r>
                <a:rPr lang="en-US" altLang="zh-CN" sz="2200" b="1" dirty="0">
                  <a:solidFill>
                    <a:srgbClr val="000000"/>
                  </a:solidFill>
                  <a:latin typeface="Times New Roman" panose="02020603050405020304" pitchFamily="18" charset="0"/>
                  <a:ea typeface="楷体_GB2312" pitchFamily="1" charset="-122"/>
                </a:rPr>
                <a:t>0  ( </a:t>
              </a:r>
              <a:r>
                <a:rPr lang="en-US" altLang="zh-CN" sz="2200" b="1" i="1" dirty="0" err="1">
                  <a:solidFill>
                    <a:srgbClr val="000000"/>
                  </a:solidFill>
                  <a:latin typeface="Times New Roman" panose="02020603050405020304" pitchFamily="18" charset="0"/>
                  <a:ea typeface="楷体_GB2312" pitchFamily="1" charset="-122"/>
                </a:rPr>
                <a:t>i</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1, 2, 3, 4 )</a:t>
              </a:r>
            </a:p>
            <a:p>
              <a:pPr marL="0" indent="0" algn="just" eaLnBrk="1" hangingPunct="1">
                <a:lnSpc>
                  <a:spcPct val="120000"/>
                </a:lnSpc>
                <a:buClr>
                  <a:schemeClr val="hlink"/>
                </a:buClr>
                <a:buSzPct val="70000"/>
                <a:buFont typeface="Wingdings" panose="05000000000000000000" pitchFamily="2" charset="2"/>
                <a:buNone/>
              </a:pPr>
              <a:endParaRPr lang="en-US" altLang="zh-CN" sz="2200" b="1" dirty="0">
                <a:solidFill>
                  <a:srgbClr val="000000"/>
                </a:solidFill>
                <a:latin typeface="Times New Roman" panose="02020603050405020304" pitchFamily="18" charset="0"/>
                <a:ea typeface="楷体_GB2312" pitchFamily="1" charset="-122"/>
              </a:endParaRPr>
            </a:p>
          </p:txBody>
        </p:sp>
        <p:sp>
          <p:nvSpPr>
            <p:cNvPr id="15" name="左大括号 14"/>
            <p:cNvSpPr/>
            <p:nvPr/>
          </p:nvSpPr>
          <p:spPr>
            <a:xfrm>
              <a:off x="761066" y="3602405"/>
              <a:ext cx="216024" cy="1656184"/>
            </a:xfrm>
            <a:prstGeom prst="leftBrace">
              <a:avLst>
                <a:gd name="adj1" fmla="val 2116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矩形 15"/>
            <p:cNvSpPr/>
            <p:nvPr/>
          </p:nvSpPr>
          <p:spPr>
            <a:xfrm>
              <a:off x="438365" y="2932809"/>
              <a:ext cx="4705134" cy="400110"/>
            </a:xfrm>
            <a:prstGeom prst="rect">
              <a:avLst/>
            </a:prstGeom>
          </p:spPr>
          <p:txBody>
            <a:bodyPr wrap="none">
              <a:spAutoFit/>
            </a:bodyPr>
            <a:lstStyle/>
            <a:p>
              <a:r>
                <a:rPr lang="zh-CN" altLang="en-US" sz="2000" b="1" dirty="0">
                  <a:solidFill>
                    <a:srgbClr val="000000"/>
                  </a:solidFill>
                  <a:latin typeface="Times New Roman" panose="02020603050405020304" pitchFamily="18" charset="0"/>
                  <a:ea typeface="楷体_GB2312" pitchFamily="1" charset="-122"/>
                </a:rPr>
                <a:t>解   </a:t>
              </a:r>
              <a:r>
                <a:rPr lang="en-US" altLang="zh-CN" sz="2000" b="1" i="1" dirty="0">
                  <a:solidFill>
                    <a:srgbClr val="000000"/>
                  </a:solidFill>
                  <a:latin typeface="Times New Roman" panose="02020603050405020304" pitchFamily="18" charset="0"/>
                  <a:ea typeface="楷体_GB2312" pitchFamily="1" charset="-122"/>
                </a:rPr>
                <a:t>min z = P</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 P</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 P</a:t>
              </a:r>
              <a:r>
                <a:rPr lang="en-US" altLang="zh-CN" sz="2000" b="1" baseline="-25000" dirty="0">
                  <a:solidFill>
                    <a:srgbClr val="000000"/>
                  </a:solidFill>
                  <a:latin typeface="Times New Roman" panose="02020603050405020304" pitchFamily="18" charset="0"/>
                  <a:ea typeface="楷体_GB2312" pitchFamily="1" charset="-122"/>
                </a:rPr>
                <a:t>3 </a:t>
              </a:r>
              <a:r>
                <a:rPr lang="en-US" altLang="zh-CN" sz="2000" b="1" dirty="0">
                  <a:solidFill>
                    <a:srgbClr val="000000"/>
                  </a:solidFill>
                  <a:latin typeface="Times New Roman" panose="02020603050405020304" pitchFamily="18" charset="0"/>
                  <a:ea typeface="楷体_GB2312" pitchFamily="1" charset="-122"/>
                </a:rPr>
                <a:t>( </a:t>
              </a:r>
              <a:r>
                <a:rPr lang="en-US" altLang="zh-CN" sz="2000" b="1" dirty="0">
                  <a:solidFill>
                    <a:srgbClr val="C00000"/>
                  </a:solidFill>
                  <a:latin typeface="Times New Roman" panose="02020603050405020304" pitchFamily="18" charset="0"/>
                  <a:ea typeface="楷体_GB2312" pitchFamily="1" charset="-122"/>
                </a:rPr>
                <a:t>2</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4</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a:t>
              </a:r>
              <a:endParaRPr lang="zh-CN" altLang="en-US" sz="2000" dirty="0"/>
            </a:p>
          </p:txBody>
        </p:sp>
      </p:grpSp>
    </p:spTree>
    <p:extLst>
      <p:ext uri="{BB962C8B-B14F-4D97-AF65-F5344CB8AC3E}">
        <p14:creationId xmlns:p14="http://schemas.microsoft.com/office/powerpoint/2010/main" val="150853220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二、解目标规划的图解法</a:t>
            </a:r>
          </a:p>
        </p:txBody>
      </p:sp>
      <p:pic>
        <p:nvPicPr>
          <p:cNvPr id="11" name="图片 10" descr="屏幕剪辑"/>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534" y="936303"/>
            <a:ext cx="4555519" cy="4011711"/>
          </a:xfrm>
          <a:prstGeom prst="rect">
            <a:avLst/>
          </a:prstGeom>
        </p:spPr>
      </p:pic>
      <p:grpSp>
        <p:nvGrpSpPr>
          <p:cNvPr id="20" name="组合 19"/>
          <p:cNvGrpSpPr/>
          <p:nvPr/>
        </p:nvGrpSpPr>
        <p:grpSpPr>
          <a:xfrm>
            <a:off x="3379751" y="701492"/>
            <a:ext cx="4273005" cy="2410625"/>
            <a:chOff x="201033" y="2929005"/>
            <a:chExt cx="4273005" cy="2410625"/>
          </a:xfrm>
        </p:grpSpPr>
        <p:sp>
          <p:nvSpPr>
            <p:cNvPr id="22" name="Rectangle 4"/>
            <p:cNvSpPr>
              <a:spLocks noChangeArrowheads="1"/>
            </p:cNvSpPr>
            <p:nvPr/>
          </p:nvSpPr>
          <p:spPr bwMode="auto">
            <a:xfrm>
              <a:off x="1598342" y="3240560"/>
              <a:ext cx="2875696" cy="209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40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50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24</a:t>
              </a:r>
            </a:p>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4</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4</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30</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a:t>
              </a:r>
              <a:r>
                <a:rPr lang="en-US" altLang="zh-CN" sz="2200" b="1" dirty="0">
                  <a:solidFill>
                    <a:srgbClr val="000000"/>
                  </a:solidFill>
                  <a:latin typeface="Times New Roman" panose="02020603050405020304" pitchFamily="18" charset="0"/>
                  <a:ea typeface="楷体_GB2312" pitchFamily="1" charset="-122"/>
                </a:rPr>
                <a:t>0</a:t>
              </a:r>
            </a:p>
          </p:txBody>
        </p:sp>
        <p:sp>
          <p:nvSpPr>
            <p:cNvPr id="23" name="左大括号 22"/>
            <p:cNvSpPr/>
            <p:nvPr/>
          </p:nvSpPr>
          <p:spPr>
            <a:xfrm>
              <a:off x="1382318" y="3528591"/>
              <a:ext cx="216024" cy="1656184"/>
            </a:xfrm>
            <a:prstGeom prst="leftBrace">
              <a:avLst>
                <a:gd name="adj1" fmla="val 2116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矩形 23"/>
            <p:cNvSpPr/>
            <p:nvPr/>
          </p:nvSpPr>
          <p:spPr>
            <a:xfrm>
              <a:off x="201033" y="2929005"/>
              <a:ext cx="4254691" cy="400110"/>
            </a:xfrm>
            <a:prstGeom prst="rect">
              <a:avLst/>
            </a:prstGeom>
          </p:spPr>
          <p:txBody>
            <a:bodyPr wrap="none">
              <a:spAutoFit/>
            </a:bodyPr>
            <a:lstStyle/>
            <a:p>
              <a:r>
                <a:rPr lang="en-US" altLang="zh-CN" sz="2000" b="1" i="1" dirty="0">
                  <a:solidFill>
                    <a:srgbClr val="000000"/>
                  </a:solidFill>
                  <a:latin typeface="Times New Roman" panose="02020603050405020304" pitchFamily="18" charset="0"/>
                  <a:ea typeface="楷体_GB2312" pitchFamily="1" charset="-122"/>
                </a:rPr>
                <a:t>min z = P</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 P</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 P</a:t>
              </a:r>
              <a:r>
                <a:rPr lang="en-US" altLang="zh-CN" sz="2000" b="1" baseline="-25000" dirty="0">
                  <a:solidFill>
                    <a:srgbClr val="000000"/>
                  </a:solidFill>
                  <a:latin typeface="Times New Roman" panose="02020603050405020304" pitchFamily="18" charset="0"/>
                  <a:ea typeface="楷体_GB2312" pitchFamily="1" charset="-122"/>
                </a:rPr>
                <a:t>3 </a:t>
              </a:r>
              <a:r>
                <a:rPr lang="en-US" altLang="zh-CN" sz="2000" b="1" dirty="0">
                  <a:solidFill>
                    <a:srgbClr val="000000"/>
                  </a:solidFill>
                  <a:latin typeface="Times New Roman" panose="02020603050405020304" pitchFamily="18" charset="0"/>
                  <a:ea typeface="楷体_GB2312" pitchFamily="1" charset="-122"/>
                </a:rPr>
                <a:t>( </a:t>
              </a:r>
              <a:r>
                <a:rPr lang="en-US" altLang="zh-CN" sz="2000" b="1" dirty="0">
                  <a:solidFill>
                    <a:srgbClr val="C00000"/>
                  </a:solidFill>
                  <a:latin typeface="Times New Roman" panose="02020603050405020304" pitchFamily="18" charset="0"/>
                  <a:ea typeface="楷体_GB2312" pitchFamily="1" charset="-122"/>
                </a:rPr>
                <a:t>2</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4</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a:t>
              </a:r>
              <a:endParaRPr lang="zh-CN" altLang="en-US" sz="2000" dirty="0"/>
            </a:p>
          </p:txBody>
        </p:sp>
      </p:grpSp>
      <p:sp>
        <p:nvSpPr>
          <p:cNvPr id="21" name="文本框 20"/>
          <p:cNvSpPr txBox="1"/>
          <p:nvPr/>
        </p:nvSpPr>
        <p:spPr>
          <a:xfrm>
            <a:off x="4762872" y="3360533"/>
            <a:ext cx="2750492" cy="830997"/>
          </a:xfrm>
          <a:prstGeom prst="rect">
            <a:avLst/>
          </a:prstGeom>
          <a:noFill/>
        </p:spPr>
        <p:txBody>
          <a:bodyPr wrap="square" rtlCol="0">
            <a:spAutoFit/>
          </a:bodyPr>
          <a:lstStyle/>
          <a:p>
            <a:r>
              <a:rPr lang="zh-CN" altLang="en-US" dirty="0"/>
              <a:t>因为 </a:t>
            </a:r>
            <a:r>
              <a:rPr lang="en-US" altLang="zh-CN" b="1" i="1" dirty="0">
                <a:solidFill>
                  <a:srgbClr val="000000"/>
                </a:solidFill>
                <a:ea typeface="楷体_GB2312" pitchFamily="1" charset="-122"/>
              </a:rPr>
              <a:t>d</a:t>
            </a:r>
            <a:r>
              <a:rPr lang="en-US" altLang="zh-CN" b="1" baseline="-25000" dirty="0">
                <a:solidFill>
                  <a:srgbClr val="000000"/>
                </a:solidFill>
                <a:ea typeface="楷体_GB2312" pitchFamily="1" charset="-122"/>
              </a:rPr>
              <a:t>3</a:t>
            </a:r>
            <a:r>
              <a:rPr lang="en-US" altLang="zh-CN" b="1" baseline="30000" dirty="0">
                <a:solidFill>
                  <a:srgbClr val="000000"/>
                </a:solidFill>
                <a:ea typeface="楷体_GB2312" pitchFamily="1" charset="-122"/>
              </a:rPr>
              <a:t>− </a:t>
            </a:r>
            <a:r>
              <a:rPr lang="zh-CN" altLang="en-US" dirty="0"/>
              <a:t>权系数大于 </a:t>
            </a:r>
            <a:r>
              <a:rPr lang="en-US" altLang="zh-CN" b="1" i="1" dirty="0">
                <a:solidFill>
                  <a:srgbClr val="000000"/>
                </a:solidFill>
                <a:ea typeface="楷体_GB2312" pitchFamily="1" charset="-122"/>
              </a:rPr>
              <a:t>d</a:t>
            </a:r>
            <a:r>
              <a:rPr lang="en-US" altLang="zh-CN" b="1" baseline="-25000" dirty="0">
                <a:solidFill>
                  <a:srgbClr val="000000"/>
                </a:solidFill>
                <a:ea typeface="楷体_GB2312" pitchFamily="1" charset="-122"/>
              </a:rPr>
              <a:t>4</a:t>
            </a:r>
            <a:r>
              <a:rPr lang="en-US" altLang="zh-CN" b="1" baseline="30000" dirty="0">
                <a:solidFill>
                  <a:srgbClr val="000000"/>
                </a:solidFill>
                <a:ea typeface="楷体_GB2312" pitchFamily="1" charset="-122"/>
              </a:rPr>
              <a:t>−</a:t>
            </a:r>
            <a:r>
              <a:rPr lang="zh-CN" altLang="en-US" dirty="0"/>
              <a:t>，</a:t>
            </a:r>
            <a:endParaRPr lang="en-US" altLang="zh-CN" dirty="0"/>
          </a:p>
          <a:p>
            <a:r>
              <a:rPr lang="zh-CN" altLang="en-US" dirty="0"/>
              <a:t>故先考虑 </a:t>
            </a:r>
            <a:r>
              <a:rPr lang="en-US" altLang="zh-CN" b="1" i="1" dirty="0">
                <a:solidFill>
                  <a:srgbClr val="000000"/>
                </a:solidFill>
                <a:ea typeface="楷体_GB2312" pitchFamily="1" charset="-122"/>
              </a:rPr>
              <a:t>min d</a:t>
            </a:r>
            <a:r>
              <a:rPr lang="en-US" altLang="zh-CN" b="1" baseline="-25000" dirty="0">
                <a:solidFill>
                  <a:srgbClr val="000000"/>
                </a:solidFill>
                <a:ea typeface="楷体_GB2312" pitchFamily="1" charset="-122"/>
              </a:rPr>
              <a:t>3</a:t>
            </a:r>
            <a:r>
              <a:rPr lang="en-US" altLang="zh-CN" b="1" baseline="30000" dirty="0">
                <a:solidFill>
                  <a:srgbClr val="000000"/>
                </a:solidFill>
                <a:ea typeface="楷体_GB2312" pitchFamily="1" charset="-122"/>
              </a:rPr>
              <a:t>− </a:t>
            </a:r>
          </a:p>
          <a:p>
            <a:endParaRPr lang="en-US" altLang="zh-CN" b="1" baseline="30000" dirty="0">
              <a:solidFill>
                <a:srgbClr val="000000"/>
              </a:solidFill>
              <a:ea typeface="楷体_GB2312" pitchFamily="1" charset="-122"/>
            </a:endParaRPr>
          </a:p>
        </p:txBody>
      </p:sp>
      <p:sp>
        <p:nvSpPr>
          <p:cNvPr id="2" name="文本框 1"/>
          <p:cNvSpPr txBox="1"/>
          <p:nvPr/>
        </p:nvSpPr>
        <p:spPr>
          <a:xfrm>
            <a:off x="4945344" y="4191530"/>
            <a:ext cx="2539127" cy="646331"/>
          </a:xfrm>
          <a:prstGeom prst="rect">
            <a:avLst/>
          </a:prstGeom>
          <a:noFill/>
        </p:spPr>
        <p:txBody>
          <a:bodyPr wrap="square" rtlCol="0">
            <a:spAutoFit/>
          </a:bodyPr>
          <a:lstStyle/>
          <a:p>
            <a:r>
              <a:rPr lang="en-US" altLang="zh-CN" i="1" dirty="0"/>
              <a:t>E </a:t>
            </a:r>
            <a:r>
              <a:rPr lang="zh-CN" altLang="en-US" dirty="0"/>
              <a:t>点为满意解（</a:t>
            </a:r>
            <a:r>
              <a:rPr lang="en-US" altLang="zh-CN" dirty="0"/>
              <a:t>24</a:t>
            </a:r>
            <a:r>
              <a:rPr lang="zh-CN" altLang="en-US" dirty="0"/>
              <a:t>，</a:t>
            </a:r>
            <a:r>
              <a:rPr lang="en-US" altLang="zh-CN" dirty="0"/>
              <a:t>26</a:t>
            </a:r>
            <a:r>
              <a:rPr lang="zh-CN" altLang="en-US" dirty="0"/>
              <a:t>）</a:t>
            </a:r>
          </a:p>
          <a:p>
            <a:endParaRPr lang="zh-CN" altLang="en-US" dirty="0"/>
          </a:p>
        </p:txBody>
      </p:sp>
      <p:sp>
        <p:nvSpPr>
          <p:cNvPr id="3" name="矩形 2"/>
          <p:cNvSpPr/>
          <p:nvPr/>
        </p:nvSpPr>
        <p:spPr>
          <a:xfrm>
            <a:off x="1907704" y="2957262"/>
            <a:ext cx="1580880" cy="1497454"/>
          </a:xfrm>
          <a:custGeom>
            <a:avLst/>
            <a:gdLst>
              <a:gd name="connsiteX0" fmla="*/ 0 w 1656184"/>
              <a:gd name="connsiteY0" fmla="*/ 0 h 1486696"/>
              <a:gd name="connsiteX1" fmla="*/ 1656184 w 1656184"/>
              <a:gd name="connsiteY1" fmla="*/ 0 h 1486696"/>
              <a:gd name="connsiteX2" fmla="*/ 1656184 w 1656184"/>
              <a:gd name="connsiteY2" fmla="*/ 1486696 h 1486696"/>
              <a:gd name="connsiteX3" fmla="*/ 0 w 1656184"/>
              <a:gd name="connsiteY3" fmla="*/ 1486696 h 1486696"/>
              <a:gd name="connsiteX4" fmla="*/ 0 w 1656184"/>
              <a:gd name="connsiteY4" fmla="*/ 0 h 1486696"/>
              <a:gd name="connsiteX0" fmla="*/ 0 w 1656184"/>
              <a:gd name="connsiteY0" fmla="*/ 0 h 1486696"/>
              <a:gd name="connsiteX1" fmla="*/ 999967 w 1656184"/>
              <a:gd name="connsiteY1" fmla="*/ 516367 h 1486696"/>
              <a:gd name="connsiteX2" fmla="*/ 1656184 w 1656184"/>
              <a:gd name="connsiteY2" fmla="*/ 1486696 h 1486696"/>
              <a:gd name="connsiteX3" fmla="*/ 0 w 1656184"/>
              <a:gd name="connsiteY3" fmla="*/ 1486696 h 1486696"/>
              <a:gd name="connsiteX4" fmla="*/ 0 w 1656184"/>
              <a:gd name="connsiteY4" fmla="*/ 0 h 1486696"/>
              <a:gd name="connsiteX0" fmla="*/ 0 w 1656184"/>
              <a:gd name="connsiteY0" fmla="*/ 0 h 1486696"/>
              <a:gd name="connsiteX1" fmla="*/ 967694 w 1656184"/>
              <a:gd name="connsiteY1" fmla="*/ 796066 h 1486696"/>
              <a:gd name="connsiteX2" fmla="*/ 1656184 w 1656184"/>
              <a:gd name="connsiteY2" fmla="*/ 1486696 h 1486696"/>
              <a:gd name="connsiteX3" fmla="*/ 0 w 1656184"/>
              <a:gd name="connsiteY3" fmla="*/ 1486696 h 1486696"/>
              <a:gd name="connsiteX4" fmla="*/ 0 w 1656184"/>
              <a:gd name="connsiteY4" fmla="*/ 0 h 1486696"/>
              <a:gd name="connsiteX0" fmla="*/ 0 w 1656184"/>
              <a:gd name="connsiteY0" fmla="*/ 0 h 1486696"/>
              <a:gd name="connsiteX1" fmla="*/ 967694 w 1656184"/>
              <a:gd name="connsiteY1" fmla="*/ 796066 h 1486696"/>
              <a:gd name="connsiteX2" fmla="*/ 1656184 w 1656184"/>
              <a:gd name="connsiteY2" fmla="*/ 1486696 h 1486696"/>
              <a:gd name="connsiteX3" fmla="*/ 580913 w 1656184"/>
              <a:gd name="connsiteY3" fmla="*/ 1088663 h 1486696"/>
              <a:gd name="connsiteX4" fmla="*/ 0 w 1656184"/>
              <a:gd name="connsiteY4" fmla="*/ 0 h 1486696"/>
              <a:gd name="connsiteX0" fmla="*/ 0 w 1656184"/>
              <a:gd name="connsiteY0" fmla="*/ 0 h 1486696"/>
              <a:gd name="connsiteX1" fmla="*/ 967694 w 1656184"/>
              <a:gd name="connsiteY1" fmla="*/ 796066 h 1486696"/>
              <a:gd name="connsiteX2" fmla="*/ 1656184 w 1656184"/>
              <a:gd name="connsiteY2" fmla="*/ 1486696 h 1486696"/>
              <a:gd name="connsiteX3" fmla="*/ 10758 w 1656184"/>
              <a:gd name="connsiteY3" fmla="*/ 604569 h 1486696"/>
              <a:gd name="connsiteX4" fmla="*/ 0 w 1656184"/>
              <a:gd name="connsiteY4" fmla="*/ 0 h 1486696"/>
              <a:gd name="connsiteX0" fmla="*/ 0 w 1021483"/>
              <a:gd name="connsiteY0" fmla="*/ 0 h 1497454"/>
              <a:gd name="connsiteX1" fmla="*/ 967694 w 1021483"/>
              <a:gd name="connsiteY1" fmla="*/ 796066 h 1497454"/>
              <a:gd name="connsiteX2" fmla="*/ 1021483 w 1021483"/>
              <a:gd name="connsiteY2" fmla="*/ 1497454 h 1497454"/>
              <a:gd name="connsiteX3" fmla="*/ 10758 w 1021483"/>
              <a:gd name="connsiteY3" fmla="*/ 604569 h 1497454"/>
              <a:gd name="connsiteX4" fmla="*/ 0 w 1021483"/>
              <a:gd name="connsiteY4" fmla="*/ 0 h 1497454"/>
              <a:gd name="connsiteX0" fmla="*/ 0 w 1580880"/>
              <a:gd name="connsiteY0" fmla="*/ 0 h 1497454"/>
              <a:gd name="connsiteX1" fmla="*/ 1580880 w 1580880"/>
              <a:gd name="connsiteY1" fmla="*/ 1463040 h 1497454"/>
              <a:gd name="connsiteX2" fmla="*/ 1021483 w 1580880"/>
              <a:gd name="connsiteY2" fmla="*/ 1497454 h 1497454"/>
              <a:gd name="connsiteX3" fmla="*/ 10758 w 1580880"/>
              <a:gd name="connsiteY3" fmla="*/ 604569 h 1497454"/>
              <a:gd name="connsiteX4" fmla="*/ 0 w 1580880"/>
              <a:gd name="connsiteY4" fmla="*/ 0 h 1497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0880" h="1497454">
                <a:moveTo>
                  <a:pt x="0" y="0"/>
                </a:moveTo>
                <a:lnTo>
                  <a:pt x="1580880" y="1463040"/>
                </a:lnTo>
                <a:lnTo>
                  <a:pt x="1021483" y="1497454"/>
                </a:lnTo>
                <a:lnTo>
                  <a:pt x="10758" y="604569"/>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75115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30374"/>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小结：解目标规划的图解法步骤</a:t>
            </a:r>
          </a:p>
        </p:txBody>
      </p:sp>
      <p:sp>
        <p:nvSpPr>
          <p:cNvPr id="12" name="Rectangle 10"/>
          <p:cNvSpPr>
            <a:spLocks noChangeArrowheads="1"/>
          </p:cNvSpPr>
          <p:nvPr/>
        </p:nvSpPr>
        <p:spPr bwMode="auto">
          <a:xfrm>
            <a:off x="456580" y="1164665"/>
            <a:ext cx="6606295" cy="359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defTabSz="254000">
              <a:defRPr sz="2800" b="1">
                <a:solidFill>
                  <a:schemeClr val="tx1"/>
                </a:solidFill>
                <a:latin typeface="Times New Roman" panose="02020603050405020304" pitchFamily="18" charset="0"/>
                <a:ea typeface="华文新魏" panose="02010800040101010101" pitchFamily="2" charset="-122"/>
              </a:defRPr>
            </a:lvl1pPr>
            <a:lvl2pPr marL="742950" indent="-285750" defTabSz="254000">
              <a:defRPr sz="2800" b="1">
                <a:solidFill>
                  <a:schemeClr val="tx1"/>
                </a:solidFill>
                <a:latin typeface="Times New Roman" panose="02020603050405020304" pitchFamily="18" charset="0"/>
                <a:ea typeface="华文新魏" panose="02010800040101010101" pitchFamily="2" charset="-122"/>
              </a:defRPr>
            </a:lvl2pPr>
            <a:lvl3pPr marL="1143000" indent="-228600" defTabSz="254000">
              <a:defRPr sz="2800" b="1">
                <a:solidFill>
                  <a:schemeClr val="tx1"/>
                </a:solidFill>
                <a:latin typeface="Times New Roman" panose="02020603050405020304" pitchFamily="18" charset="0"/>
                <a:ea typeface="华文新魏" panose="02010800040101010101" pitchFamily="2" charset="-122"/>
              </a:defRPr>
            </a:lvl3pPr>
            <a:lvl4pPr marL="1600200" indent="-228600" defTabSz="254000">
              <a:defRPr sz="2800" b="1">
                <a:solidFill>
                  <a:schemeClr val="tx1"/>
                </a:solidFill>
                <a:latin typeface="Times New Roman" panose="02020603050405020304" pitchFamily="18" charset="0"/>
                <a:ea typeface="华文新魏" panose="02010800040101010101" pitchFamily="2" charset="-122"/>
              </a:defRPr>
            </a:lvl4pPr>
            <a:lvl5pPr marL="2057400" indent="-228600" defTabSz="254000">
              <a:defRPr sz="2800" b="1">
                <a:solidFill>
                  <a:schemeClr val="tx1"/>
                </a:solidFill>
                <a:latin typeface="Times New Roman" panose="02020603050405020304" pitchFamily="18" charset="0"/>
                <a:ea typeface="华文新魏" panose="02010800040101010101" pitchFamily="2" charset="-122"/>
              </a:defRPr>
            </a:lvl5pPr>
            <a:lvl6pPr marL="25146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pPr algn="just">
              <a:lnSpc>
                <a:spcPct val="135000"/>
              </a:lnSpc>
              <a:spcBef>
                <a:spcPct val="10000"/>
              </a:spcBef>
              <a:buClr>
                <a:schemeClr val="accent1"/>
              </a:buClr>
              <a:buSzPct val="100000"/>
              <a:buFont typeface="+mj-ea"/>
              <a:buAutoNum type="circleNumDbPlain"/>
            </a:pPr>
            <a:r>
              <a:rPr lang="zh-CN" altLang="en-US" sz="1800" b="0" dirty="0">
                <a:latin typeface="+mn-lt"/>
                <a:ea typeface="+mn-ea"/>
              </a:rPr>
              <a:t>确定各约束条件的可行域，即将所有约束条件（目标约束和绝对约束，暂不考虑正负偏差变量）在第一象限表示出来</a:t>
            </a:r>
            <a:endParaRPr lang="zh-CN" altLang="zh-CN" sz="1800" b="0" dirty="0">
              <a:latin typeface="+mn-lt"/>
              <a:ea typeface="+mn-ea"/>
            </a:endParaRPr>
          </a:p>
          <a:p>
            <a:pPr algn="just">
              <a:lnSpc>
                <a:spcPct val="135000"/>
              </a:lnSpc>
              <a:spcBef>
                <a:spcPct val="10000"/>
              </a:spcBef>
              <a:buClr>
                <a:schemeClr val="accent1"/>
              </a:buClr>
              <a:buSzPct val="100000"/>
              <a:buFont typeface="+mj-ea"/>
              <a:buAutoNum type="circleNumDbPlain"/>
            </a:pPr>
            <a:r>
              <a:rPr kumimoji="1" lang="zh-CN" altLang="en-US" sz="1800" b="0" dirty="0">
                <a:solidFill>
                  <a:prstClr val="black"/>
                </a:solidFill>
                <a:latin typeface="微软雅黑"/>
                <a:ea typeface="微软雅黑"/>
              </a:rPr>
              <a:t>在目标约束所代表的边界线上，用箭头标出正、负偏差变量值增大的方向</a:t>
            </a:r>
            <a:endParaRPr lang="en-US" altLang="zh-CN" sz="1800" b="0" baseline="-25000" dirty="0">
              <a:latin typeface="+mn-lt"/>
              <a:ea typeface="+mn-ea"/>
            </a:endParaRPr>
          </a:p>
          <a:p>
            <a:pPr algn="just">
              <a:lnSpc>
                <a:spcPct val="135000"/>
              </a:lnSpc>
              <a:spcBef>
                <a:spcPct val="10000"/>
              </a:spcBef>
              <a:buClr>
                <a:schemeClr val="accent1"/>
              </a:buClr>
              <a:buSzPct val="100000"/>
              <a:buFont typeface="+mj-ea"/>
              <a:buAutoNum type="circleNumDbPlain"/>
            </a:pPr>
            <a:r>
              <a:rPr kumimoji="1" lang="zh-CN" altLang="en-US" sz="1800" b="0" dirty="0">
                <a:solidFill>
                  <a:prstClr val="black"/>
                </a:solidFill>
                <a:latin typeface="微软雅黑"/>
                <a:ea typeface="微软雅黑"/>
              </a:rPr>
              <a:t>求满足最高优先等级目标的解</a:t>
            </a:r>
            <a:endParaRPr lang="zh-CN" altLang="en-US" sz="1800" b="0" dirty="0">
              <a:latin typeface="+mn-lt"/>
              <a:ea typeface="+mn-ea"/>
            </a:endParaRPr>
          </a:p>
          <a:p>
            <a:pPr algn="just">
              <a:lnSpc>
                <a:spcPct val="135000"/>
              </a:lnSpc>
              <a:spcBef>
                <a:spcPct val="10000"/>
              </a:spcBef>
              <a:buClr>
                <a:schemeClr val="accent1"/>
              </a:buClr>
              <a:buSzPct val="100000"/>
              <a:buFont typeface="+mj-ea"/>
              <a:buAutoNum type="circleNumDbPlain"/>
            </a:pPr>
            <a:r>
              <a:rPr kumimoji="1" lang="zh-CN" altLang="en-US" sz="1800" b="0" dirty="0">
                <a:solidFill>
                  <a:prstClr val="black"/>
                </a:solidFill>
                <a:latin typeface="微软雅黑"/>
                <a:ea typeface="微软雅黑"/>
              </a:rPr>
              <a:t>转到下一个优先等级的目标，在满足所有较高优先等级目标的前提下，求出该优先等级目标的解</a:t>
            </a:r>
            <a:endParaRPr kumimoji="1" lang="en-US" altLang="zh-CN" sz="1800" b="0" dirty="0">
              <a:solidFill>
                <a:prstClr val="black"/>
              </a:solidFill>
              <a:latin typeface="微软雅黑"/>
              <a:ea typeface="微软雅黑"/>
            </a:endParaRPr>
          </a:p>
          <a:p>
            <a:pPr algn="just">
              <a:lnSpc>
                <a:spcPct val="135000"/>
              </a:lnSpc>
              <a:spcBef>
                <a:spcPct val="10000"/>
              </a:spcBef>
              <a:buClr>
                <a:schemeClr val="accent1"/>
              </a:buClr>
              <a:buSzPct val="100000"/>
              <a:buFont typeface="+mj-ea"/>
              <a:buAutoNum type="circleNumDbPlain"/>
            </a:pPr>
            <a:r>
              <a:rPr lang="zh-CN" altLang="en-US" sz="1800" b="0" dirty="0">
                <a:latin typeface="+mn-lt"/>
                <a:ea typeface="+mn-ea"/>
              </a:rPr>
              <a:t>重复</a:t>
            </a:r>
            <a:r>
              <a:rPr lang="en-US" altLang="zh-CN" sz="1800" b="0" dirty="0">
                <a:latin typeface="+mn-lt"/>
                <a:ea typeface="+mn-ea"/>
              </a:rPr>
              <a:t>4</a:t>
            </a:r>
            <a:r>
              <a:rPr lang="zh-CN" altLang="en-US" sz="1800" b="0" dirty="0">
                <a:latin typeface="+mn-lt"/>
                <a:ea typeface="+mn-ea"/>
              </a:rPr>
              <a:t>，直到所有优先等级目标都已审查完毕为止</a:t>
            </a:r>
            <a:endParaRPr lang="en-US" altLang="zh-CN" sz="1800" b="0" dirty="0">
              <a:latin typeface="+mn-lt"/>
              <a:ea typeface="+mn-ea"/>
            </a:endParaRPr>
          </a:p>
          <a:p>
            <a:pPr algn="just">
              <a:lnSpc>
                <a:spcPct val="135000"/>
              </a:lnSpc>
              <a:spcBef>
                <a:spcPct val="10000"/>
              </a:spcBef>
              <a:buClr>
                <a:schemeClr val="accent1"/>
              </a:buClr>
              <a:buSzPct val="100000"/>
              <a:buFont typeface="+mj-ea"/>
              <a:buAutoNum type="circleNumDbPlain"/>
            </a:pPr>
            <a:r>
              <a:rPr lang="zh-CN" altLang="en-US" sz="1800" b="0" dirty="0">
                <a:latin typeface="+mn-lt"/>
                <a:ea typeface="+mn-ea"/>
              </a:rPr>
              <a:t>确定最优解或满意解</a:t>
            </a:r>
          </a:p>
        </p:txBody>
      </p:sp>
    </p:spTree>
    <p:extLst>
      <p:ext uri="{BB962C8B-B14F-4D97-AF65-F5344CB8AC3E}">
        <p14:creationId xmlns:p14="http://schemas.microsoft.com/office/powerpoint/2010/main" val="51789096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三、解目标规划的单纯形法</a:t>
            </a:r>
          </a:p>
        </p:txBody>
      </p:sp>
      <mc:AlternateContent xmlns:mc="http://schemas.openxmlformats.org/markup-compatibility/2006" xmlns:a14="http://schemas.microsoft.com/office/drawing/2010/main">
        <mc:Choice Requires="a14">
          <p:sp>
            <p:nvSpPr>
              <p:cNvPr id="4" name="矩形 3"/>
              <p:cNvSpPr/>
              <p:nvPr/>
            </p:nvSpPr>
            <p:spPr>
              <a:xfrm>
                <a:off x="539552" y="500886"/>
                <a:ext cx="6696745" cy="4591450"/>
              </a:xfrm>
              <a:prstGeom prst="rect">
                <a:avLst/>
              </a:prstGeom>
            </p:spPr>
            <p:txBody>
              <a:bodyPr wrap="square">
                <a:spAutoFit/>
              </a:bodyPr>
              <a:lstStyle/>
              <a:p>
                <a:pPr marL="0" lvl="1">
                  <a:lnSpc>
                    <a:spcPct val="150000"/>
                  </a:lnSpc>
                </a:pPr>
                <a:r>
                  <a:rPr lang="zh-CN" altLang="en-US" dirty="0">
                    <a:solidFill>
                      <a:srgbClr val="000000"/>
                    </a:solidFill>
                  </a:rPr>
                  <a:t>将优先等级 </a:t>
                </a:r>
                <a:r>
                  <a:rPr lang="en-US" altLang="zh-CN" i="1" dirty="0" err="1">
                    <a:solidFill>
                      <a:srgbClr val="000000"/>
                    </a:solidFill>
                  </a:rPr>
                  <a:t>P</a:t>
                </a:r>
                <a:r>
                  <a:rPr lang="en-US" altLang="zh-CN" i="1" baseline="-25000" dirty="0" err="1">
                    <a:solidFill>
                      <a:srgbClr val="000000"/>
                    </a:solidFill>
                  </a:rPr>
                  <a:t>k</a:t>
                </a:r>
                <a:r>
                  <a:rPr lang="en-US" altLang="zh-CN" i="1" baseline="-25000" dirty="0">
                    <a:solidFill>
                      <a:srgbClr val="000000"/>
                    </a:solidFill>
                  </a:rPr>
                  <a:t> </a:t>
                </a:r>
                <a:r>
                  <a:rPr lang="zh-CN" altLang="en-US" dirty="0">
                    <a:solidFill>
                      <a:srgbClr val="000000"/>
                    </a:solidFill>
                  </a:rPr>
                  <a:t>视为正常数</a:t>
                </a:r>
                <a:endParaRPr lang="en-US" altLang="zh-CN" dirty="0">
                  <a:solidFill>
                    <a:srgbClr val="000000"/>
                  </a:solidFill>
                </a:endParaRPr>
              </a:p>
              <a:p>
                <a:pPr marL="0" lvl="1">
                  <a:lnSpc>
                    <a:spcPct val="150000"/>
                  </a:lnSpc>
                </a:pPr>
                <a:r>
                  <a:rPr lang="zh-CN" altLang="en-US" dirty="0">
                    <a:solidFill>
                      <a:srgbClr val="000000"/>
                    </a:solidFill>
                  </a:rPr>
                  <a:t>正负偏差变量 </a:t>
                </a:r>
                <a:r>
                  <a:rPr lang="en-US" altLang="zh-CN" i="1" dirty="0">
                    <a:solidFill>
                      <a:srgbClr val="000000"/>
                    </a:solidFill>
                  </a:rPr>
                  <a:t>d</a:t>
                </a:r>
                <a:r>
                  <a:rPr lang="en-US" altLang="zh-CN" i="1" baseline="-25000" dirty="0">
                    <a:solidFill>
                      <a:srgbClr val="000000"/>
                    </a:solidFill>
                  </a:rPr>
                  <a:t>i</a:t>
                </a:r>
                <a:r>
                  <a:rPr lang="en-US" altLang="zh-CN" i="1" baseline="30000" dirty="0">
                    <a:solidFill>
                      <a:srgbClr val="000000"/>
                    </a:solidFill>
                  </a:rPr>
                  <a:t>+</a:t>
                </a:r>
                <a:r>
                  <a:rPr lang="zh-CN" altLang="en-US" i="1" dirty="0">
                    <a:solidFill>
                      <a:srgbClr val="000000"/>
                    </a:solidFill>
                  </a:rPr>
                  <a:t>、</a:t>
                </a:r>
                <a:r>
                  <a:rPr lang="en-US" altLang="zh-CN" i="1" dirty="0">
                    <a:solidFill>
                      <a:srgbClr val="000000"/>
                    </a:solidFill>
                  </a:rPr>
                  <a:t>d</a:t>
                </a:r>
                <a:r>
                  <a:rPr lang="en-US" altLang="zh-CN" i="1" baseline="-25000" dirty="0">
                    <a:solidFill>
                      <a:srgbClr val="000000"/>
                    </a:solidFill>
                  </a:rPr>
                  <a:t>i</a:t>
                </a:r>
                <a:r>
                  <a:rPr lang="en-US" altLang="zh-CN" b="1" i="1" baseline="30000" dirty="0">
                    <a:solidFill>
                      <a:srgbClr val="000000"/>
                    </a:solidFill>
                    <a:latin typeface="Times New Roman" panose="02020603050405020304" pitchFamily="18" charset="0"/>
                    <a:ea typeface="楷体_GB2312" pitchFamily="1" charset="-122"/>
                  </a:rPr>
                  <a:t> − </a:t>
                </a:r>
                <a:r>
                  <a:rPr lang="zh-CN" altLang="en-US" dirty="0">
                    <a:solidFill>
                      <a:srgbClr val="000000"/>
                    </a:solidFill>
                  </a:rPr>
                  <a:t>视为松弛变量（剩余变量）</a:t>
                </a:r>
              </a:p>
              <a:p>
                <a:pPr marL="0" lvl="1">
                  <a:lnSpc>
                    <a:spcPct val="150000"/>
                  </a:lnSpc>
                </a:pPr>
                <a:r>
                  <a:rPr lang="zh-CN" altLang="en-US" dirty="0">
                    <a:solidFill>
                      <a:srgbClr val="000000"/>
                    </a:solidFill>
                  </a:rPr>
                  <a:t>以负偏差变量 </a:t>
                </a:r>
                <a:r>
                  <a:rPr lang="en-US" altLang="zh-CN" i="1" dirty="0">
                    <a:solidFill>
                      <a:srgbClr val="000000"/>
                    </a:solidFill>
                  </a:rPr>
                  <a:t>d</a:t>
                </a:r>
                <a:r>
                  <a:rPr lang="en-US" altLang="zh-CN" i="1" baseline="-25000" dirty="0">
                    <a:solidFill>
                      <a:srgbClr val="000000"/>
                    </a:solidFill>
                  </a:rPr>
                  <a:t>i</a:t>
                </a:r>
                <a:r>
                  <a:rPr lang="en-US" altLang="zh-CN" b="1" i="1" baseline="30000" dirty="0">
                    <a:solidFill>
                      <a:srgbClr val="000000"/>
                    </a:solidFill>
                    <a:latin typeface="Times New Roman" panose="02020603050405020304" pitchFamily="18" charset="0"/>
                    <a:ea typeface="楷体_GB2312" pitchFamily="1" charset="-122"/>
                  </a:rPr>
                  <a:t> − </a:t>
                </a:r>
                <a:r>
                  <a:rPr lang="zh-CN" altLang="en-US" dirty="0">
                    <a:solidFill>
                      <a:srgbClr val="000000"/>
                    </a:solidFill>
                  </a:rPr>
                  <a:t>为初始基变量，建立初始单纯形表</a:t>
                </a:r>
              </a:p>
              <a:p>
                <a:pPr marL="0" lvl="1">
                  <a:lnSpc>
                    <a:spcPct val="150000"/>
                  </a:lnSpc>
                </a:pPr>
                <a:r>
                  <a:rPr lang="zh-CN" altLang="en-US" dirty="0">
                    <a:solidFill>
                      <a:srgbClr val="000000"/>
                    </a:solidFill>
                  </a:rPr>
                  <a:t>最优性判别准则：</a:t>
                </a:r>
                <a:r>
                  <a:rPr lang="zh-CN" altLang="en-US" b="1" i="1" dirty="0">
                    <a:solidFill>
                      <a:srgbClr val="000000"/>
                    </a:solidFill>
                    <a:sym typeface="Symbol" panose="05050102010706020507" pitchFamily="18" charset="2"/>
                  </a:rPr>
                  <a:t> </a:t>
                </a:r>
                <a:r>
                  <a:rPr lang="en-US" altLang="zh-CN" b="1" i="1" baseline="-25000" dirty="0">
                    <a:solidFill>
                      <a:srgbClr val="000000"/>
                    </a:solidFill>
                    <a:sym typeface="Symbol" panose="05050102010706020507" pitchFamily="18" charset="2"/>
                  </a:rPr>
                  <a:t>j </a:t>
                </a:r>
                <a:r>
                  <a:rPr lang="en-US" altLang="zh-CN" b="1" dirty="0">
                    <a:solidFill>
                      <a:srgbClr val="000000"/>
                    </a:solidFill>
                    <a:sym typeface="Symbol" panose="05050102010706020507" pitchFamily="18" charset="2"/>
                  </a:rPr>
                  <a:t>= </a:t>
                </a:r>
                <a:r>
                  <a:rPr lang="en-US" altLang="zh-CN" b="1" i="1" dirty="0" err="1">
                    <a:solidFill>
                      <a:srgbClr val="000000"/>
                    </a:solidFill>
                    <a:sym typeface="Symbol" panose="05050102010706020507" pitchFamily="18" charset="2"/>
                  </a:rPr>
                  <a:t>c</a:t>
                </a:r>
                <a:r>
                  <a:rPr lang="en-US" altLang="zh-CN" b="1" i="1" baseline="-25000" dirty="0" err="1">
                    <a:solidFill>
                      <a:srgbClr val="000000"/>
                    </a:solidFill>
                    <a:sym typeface="Symbol" panose="05050102010706020507" pitchFamily="18" charset="2"/>
                  </a:rPr>
                  <a:t>j</a:t>
                </a:r>
                <a:r>
                  <a:rPr lang="en-US" altLang="zh-CN" b="1" dirty="0">
                    <a:solidFill>
                      <a:srgbClr val="000000"/>
                    </a:solidFill>
                    <a:sym typeface="Symbol" panose="05050102010706020507" pitchFamily="18" charset="2"/>
                  </a:rPr>
                  <a:t> </a:t>
                </a:r>
                <a:r>
                  <a:rPr lang="en-US" altLang="zh-CN" b="1" dirty="0">
                    <a:solidFill>
                      <a:srgbClr val="000000"/>
                    </a:solidFill>
                    <a:latin typeface="Times New Roman" panose="02020603050405020304" pitchFamily="18" charset="0"/>
                    <a:ea typeface="楷体_GB2312" pitchFamily="1" charset="-122"/>
                  </a:rPr>
                  <a:t>−</a:t>
                </a:r>
                <a:r>
                  <a:rPr lang="en-US" altLang="zh-CN" b="1" dirty="0">
                    <a:solidFill>
                      <a:srgbClr val="000000"/>
                    </a:solidFill>
                    <a:sym typeface="Symbol" panose="05050102010706020507" pitchFamily="18" charset="2"/>
                  </a:rPr>
                  <a:t> </a:t>
                </a:r>
                <a:r>
                  <a:rPr lang="en-US" altLang="zh-CN" b="1" i="1" dirty="0" err="1">
                    <a:solidFill>
                      <a:srgbClr val="000000"/>
                    </a:solidFill>
                    <a:sym typeface="Symbol" panose="05050102010706020507" pitchFamily="18" charset="2"/>
                  </a:rPr>
                  <a:t>z</a:t>
                </a:r>
                <a:r>
                  <a:rPr lang="en-US" altLang="zh-CN" b="1" i="1" baseline="-25000" dirty="0" err="1">
                    <a:solidFill>
                      <a:srgbClr val="000000"/>
                    </a:solidFill>
                    <a:sym typeface="Symbol" panose="05050102010706020507" pitchFamily="18" charset="2"/>
                  </a:rPr>
                  <a:t>j</a:t>
                </a:r>
                <a:r>
                  <a:rPr lang="en-US" altLang="zh-CN" b="1" dirty="0">
                    <a:solidFill>
                      <a:srgbClr val="000000"/>
                    </a:solidFill>
                    <a:sym typeface="Symbol" panose="05050102010706020507" pitchFamily="18" charset="2"/>
                  </a:rPr>
                  <a:t> </a:t>
                </a:r>
                <a:r>
                  <a:rPr lang="zh-CN" altLang="en-US" b="1" dirty="0">
                    <a:solidFill>
                      <a:srgbClr val="000000"/>
                    </a:solidFill>
                    <a:sym typeface="Symbol" panose="05050102010706020507" pitchFamily="18" charset="2"/>
                  </a:rPr>
                  <a:t>≥ </a:t>
                </a:r>
                <a:r>
                  <a:rPr lang="en-US" altLang="zh-CN" dirty="0">
                    <a:solidFill>
                      <a:srgbClr val="000000"/>
                    </a:solidFill>
                    <a:sym typeface="Symbol" panose="05050102010706020507" pitchFamily="18" charset="2"/>
                  </a:rPr>
                  <a:t>0  </a:t>
                </a:r>
                <a:r>
                  <a:rPr lang="zh-CN" altLang="en-US" dirty="0">
                    <a:solidFill>
                      <a:srgbClr val="000000"/>
                    </a:solidFill>
                    <a:sym typeface="Symbol" panose="05050102010706020507" pitchFamily="18" charset="2"/>
                  </a:rPr>
                  <a:t>（因为目标函数都是求最小化）</a:t>
                </a:r>
                <a:endParaRPr lang="zh-CN" altLang="en-US" dirty="0">
                  <a:solidFill>
                    <a:srgbClr val="000000"/>
                  </a:solidFill>
                </a:endParaRPr>
              </a:p>
              <a:p>
                <a:pPr marL="0" lvl="1">
                  <a:lnSpc>
                    <a:spcPct val="150000"/>
                  </a:lnSpc>
                </a:pPr>
                <a:r>
                  <a:rPr lang="zh-CN" altLang="en-US" dirty="0">
                    <a:solidFill>
                      <a:srgbClr val="000000"/>
                    </a:solidFill>
                  </a:rPr>
                  <a:t>非基变量的检验数中是各优先因子 </a:t>
                </a:r>
                <a:r>
                  <a:rPr lang="en-US" altLang="zh-CN" i="1" dirty="0" err="1">
                    <a:solidFill>
                      <a:srgbClr val="000000"/>
                    </a:solidFill>
                  </a:rPr>
                  <a:t>P</a:t>
                </a:r>
                <a:r>
                  <a:rPr lang="en-US" altLang="zh-CN" i="1" baseline="-25000" dirty="0" err="1">
                    <a:solidFill>
                      <a:srgbClr val="000000"/>
                    </a:solidFill>
                  </a:rPr>
                  <a:t>k</a:t>
                </a:r>
                <a:r>
                  <a:rPr lang="en-US" altLang="zh-CN" i="1" baseline="-25000" dirty="0">
                    <a:solidFill>
                      <a:srgbClr val="000000"/>
                    </a:solidFill>
                  </a:rPr>
                  <a:t> </a:t>
                </a:r>
                <a:r>
                  <a:rPr lang="zh-CN" altLang="en-US" dirty="0">
                    <a:solidFill>
                      <a:srgbClr val="000000"/>
                    </a:solidFill>
                  </a:rPr>
                  <a:t> 的代数和，即</a:t>
                </a:r>
                <a:endParaRPr lang="en-US" altLang="zh-CN" dirty="0">
                  <a:solidFill>
                    <a:srgbClr val="000000"/>
                  </a:solidFill>
                </a:endParaRPr>
              </a:p>
              <a:p>
                <a:pPr marL="0" lvl="1">
                  <a:lnSpc>
                    <a:spcPct val="150000"/>
                  </a:lnSpc>
                </a:pPr>
                <a:r>
                  <a:rPr lang="zh-CN" altLang="en-US" dirty="0">
                    <a:solidFill>
                      <a:srgbClr val="000000"/>
                    </a:solidFill>
                  </a:rPr>
                  <a:t>   </a:t>
                </a:r>
                <a:r>
                  <a:rPr lang="en-US" altLang="zh-CN" dirty="0">
                    <a:solidFill>
                      <a:srgbClr val="000000"/>
                    </a:solidFill>
                  </a:rPr>
                  <a:t>	</a:t>
                </a:r>
                <a:r>
                  <a:rPr lang="zh-CN" altLang="en-US" b="1" i="1" dirty="0">
                    <a:solidFill>
                      <a:srgbClr val="000000"/>
                    </a:solidFill>
                    <a:sym typeface="Symbol" panose="05050102010706020507" pitchFamily="18" charset="2"/>
                  </a:rPr>
                  <a:t></a:t>
                </a:r>
                <a:r>
                  <a:rPr lang="en-US" altLang="zh-CN" b="1" i="1" baseline="-25000" dirty="0">
                    <a:solidFill>
                      <a:srgbClr val="000000"/>
                    </a:solidFill>
                    <a:sym typeface="Symbol" panose="05050102010706020507" pitchFamily="18" charset="2"/>
                  </a:rPr>
                  <a:t>j </a:t>
                </a:r>
                <a:r>
                  <a:rPr lang="en-US" altLang="zh-CN" b="1" dirty="0">
                    <a:solidFill>
                      <a:srgbClr val="000000"/>
                    </a:solidFill>
                    <a:sym typeface="Symbol" panose="05050102010706020507" pitchFamily="18" charset="2"/>
                  </a:rPr>
                  <a:t>= </a:t>
                </a:r>
                <a:r>
                  <a:rPr lang="en-US" altLang="zh-CN" b="1" i="1" dirty="0" err="1">
                    <a:solidFill>
                      <a:srgbClr val="000000"/>
                    </a:solidFill>
                    <a:sym typeface="Symbol" panose="05050102010706020507" pitchFamily="18" charset="2"/>
                  </a:rPr>
                  <a:t>c</a:t>
                </a:r>
                <a:r>
                  <a:rPr lang="en-US" altLang="zh-CN" b="1" i="1" baseline="-25000" dirty="0" err="1">
                    <a:solidFill>
                      <a:srgbClr val="000000"/>
                    </a:solidFill>
                    <a:sym typeface="Symbol" panose="05050102010706020507" pitchFamily="18" charset="2"/>
                  </a:rPr>
                  <a:t>j</a:t>
                </a:r>
                <a:r>
                  <a:rPr lang="en-US" altLang="zh-CN" b="1" dirty="0">
                    <a:solidFill>
                      <a:srgbClr val="000000"/>
                    </a:solidFill>
                    <a:sym typeface="Symbol" panose="05050102010706020507" pitchFamily="18" charset="2"/>
                  </a:rPr>
                  <a:t> </a:t>
                </a:r>
                <a:r>
                  <a:rPr lang="en-US" altLang="zh-CN" b="1" dirty="0">
                    <a:solidFill>
                      <a:srgbClr val="000000"/>
                    </a:solidFill>
                    <a:latin typeface="Times New Roman" panose="02020603050405020304" pitchFamily="18" charset="0"/>
                    <a:ea typeface="楷体_GB2312" pitchFamily="1" charset="-122"/>
                  </a:rPr>
                  <a:t>−</a:t>
                </a:r>
                <a:r>
                  <a:rPr lang="en-US" altLang="zh-CN" b="1" dirty="0">
                    <a:solidFill>
                      <a:srgbClr val="000000"/>
                    </a:solidFill>
                    <a:sym typeface="Symbol" panose="05050102010706020507" pitchFamily="18" charset="2"/>
                  </a:rPr>
                  <a:t> </a:t>
                </a:r>
                <a:r>
                  <a:rPr lang="en-US" altLang="zh-CN" b="1" i="1" dirty="0" err="1">
                    <a:solidFill>
                      <a:srgbClr val="000000"/>
                    </a:solidFill>
                    <a:sym typeface="Symbol" panose="05050102010706020507" pitchFamily="18" charset="2"/>
                  </a:rPr>
                  <a:t>z</a:t>
                </a:r>
                <a:r>
                  <a:rPr lang="en-US" altLang="zh-CN" b="1" i="1" baseline="-25000" dirty="0" err="1">
                    <a:solidFill>
                      <a:srgbClr val="000000"/>
                    </a:solidFill>
                    <a:sym typeface="Symbol" panose="05050102010706020507" pitchFamily="18" charset="2"/>
                  </a:rPr>
                  <a:t>j</a:t>
                </a:r>
                <a:r>
                  <a:rPr lang="en-US" altLang="zh-CN" b="1" dirty="0">
                    <a:solidFill>
                      <a:srgbClr val="000000"/>
                    </a:solidFill>
                    <a:sym typeface="Symbol" panose="05050102010706020507" pitchFamily="18" charset="2"/>
                  </a:rPr>
                  <a:t> =</a:t>
                </a:r>
                <a:r>
                  <a:rPr lang="en-US" altLang="zh-CN" b="1" i="1" baseline="-25000" dirty="0">
                    <a:solidFill>
                      <a:srgbClr val="000000"/>
                    </a:solidFill>
                    <a:sym typeface="Symbol" panose="05050102010706020507" pitchFamily="18" charset="2"/>
                  </a:rPr>
                  <a:t>  </a:t>
                </a:r>
                <a14:m>
                  <m:oMath xmlns:m="http://schemas.openxmlformats.org/officeDocument/2006/math">
                    <m:nary>
                      <m:naryPr>
                        <m:chr m:val="∑"/>
                        <m:subHide m:val="on"/>
                        <m:supHide m:val="on"/>
                        <m:ctrlPr>
                          <a:rPr lang="en-US" altLang="zh-CN" b="1" i="1" smtClean="0">
                            <a:solidFill>
                              <a:srgbClr val="000000"/>
                            </a:solidFill>
                            <a:latin typeface="Cambria Math" panose="02040503050406030204" pitchFamily="18" charset="0"/>
                            <a:sym typeface="Symbol" panose="05050102010706020507" pitchFamily="18" charset="2"/>
                          </a:rPr>
                        </m:ctrlPr>
                      </m:naryPr>
                      <m:sub/>
                      <m:sup/>
                      <m:e>
                        <m:sSub>
                          <m:sSubPr>
                            <m:ctrlPr>
                              <a:rPr lang="en-US" altLang="zh-CN" b="1" i="1" smtClean="0">
                                <a:solidFill>
                                  <a:srgbClr val="000000"/>
                                </a:solidFill>
                                <a:latin typeface="Cambria Math" panose="02040503050406030204" pitchFamily="18" charset="0"/>
                                <a:sym typeface="Symbol" panose="05050102010706020507" pitchFamily="18" charset="2"/>
                              </a:rPr>
                            </m:ctrlPr>
                          </m:sSubPr>
                          <m:e>
                            <m:r>
                              <a:rPr lang="zh-CN" altLang="en-US" b="1" i="1" smtClean="0">
                                <a:solidFill>
                                  <a:srgbClr val="000000"/>
                                </a:solidFill>
                                <a:latin typeface="Cambria Math" panose="02040503050406030204" pitchFamily="18" charset="0"/>
                                <a:sym typeface="Symbol" panose="05050102010706020507" pitchFamily="18" charset="2"/>
                              </a:rPr>
                              <m:t>𝜶</m:t>
                            </m:r>
                          </m:e>
                          <m:sub>
                            <m:r>
                              <a:rPr lang="en-US" altLang="zh-CN" b="1" i="1" smtClean="0">
                                <a:solidFill>
                                  <a:srgbClr val="000000"/>
                                </a:solidFill>
                                <a:latin typeface="Cambria Math" panose="02040503050406030204" pitchFamily="18" charset="0"/>
                                <a:sym typeface="Symbol" panose="05050102010706020507" pitchFamily="18" charset="2"/>
                              </a:rPr>
                              <m:t>𝒌𝒋</m:t>
                            </m:r>
                          </m:sub>
                        </m:sSub>
                        <m:sSub>
                          <m:sSubPr>
                            <m:ctrlPr>
                              <a:rPr lang="en-US" altLang="zh-CN" b="1" i="1" smtClean="0">
                                <a:solidFill>
                                  <a:srgbClr val="000000"/>
                                </a:solidFill>
                                <a:latin typeface="Cambria Math" panose="02040503050406030204" pitchFamily="18" charset="0"/>
                                <a:sym typeface="Symbol" panose="05050102010706020507" pitchFamily="18" charset="2"/>
                              </a:rPr>
                            </m:ctrlPr>
                          </m:sSubPr>
                          <m:e>
                            <m:r>
                              <a:rPr lang="en-US" altLang="zh-CN" b="1" i="1" smtClean="0">
                                <a:solidFill>
                                  <a:srgbClr val="000000"/>
                                </a:solidFill>
                                <a:latin typeface="Cambria Math" panose="02040503050406030204" pitchFamily="18" charset="0"/>
                                <a:sym typeface="Symbol" panose="05050102010706020507" pitchFamily="18" charset="2"/>
                              </a:rPr>
                              <m:t>𝑷</m:t>
                            </m:r>
                          </m:e>
                          <m:sub>
                            <m:r>
                              <a:rPr lang="en-US" altLang="zh-CN" b="1" i="1" smtClean="0">
                                <a:solidFill>
                                  <a:srgbClr val="000000"/>
                                </a:solidFill>
                                <a:latin typeface="Cambria Math" panose="02040503050406030204" pitchFamily="18" charset="0"/>
                                <a:sym typeface="Symbol" panose="05050102010706020507" pitchFamily="18" charset="2"/>
                              </a:rPr>
                              <m:t>𝒌</m:t>
                            </m:r>
                          </m:sub>
                        </m:sSub>
                      </m:e>
                    </m:nary>
                  </m:oMath>
                </a14:m>
                <a:r>
                  <a:rPr lang="en-US" altLang="zh-CN" b="1" dirty="0">
                    <a:solidFill>
                      <a:srgbClr val="000000"/>
                    </a:solidFill>
                  </a:rPr>
                  <a:t>     </a:t>
                </a:r>
                <a:r>
                  <a:rPr lang="en-US" altLang="zh-CN" b="1" dirty="0">
                    <a:solidFill>
                      <a:srgbClr val="000000"/>
                    </a:solidFill>
                    <a:latin typeface="Times New Roman" panose="02020603050405020304" pitchFamily="18" charset="0"/>
                    <a:ea typeface="楷体_GB2312" pitchFamily="1" charset="-122"/>
                  </a:rPr>
                  <a:t>( </a:t>
                </a:r>
                <a:r>
                  <a:rPr lang="en-US" altLang="zh-CN" b="1" i="1" dirty="0">
                    <a:solidFill>
                      <a:srgbClr val="000000"/>
                    </a:solidFill>
                    <a:latin typeface="Times New Roman" panose="02020603050405020304" pitchFamily="18" charset="0"/>
                    <a:ea typeface="楷体_GB2312" pitchFamily="1" charset="-122"/>
                  </a:rPr>
                  <a:t>j </a:t>
                </a:r>
                <a:r>
                  <a:rPr lang="en-US" altLang="zh-CN" b="1" dirty="0">
                    <a:solidFill>
                      <a:srgbClr val="000000"/>
                    </a:solidFill>
                    <a:latin typeface="Times New Roman" panose="02020603050405020304" pitchFamily="18" charset="0"/>
                    <a:ea typeface="楷体_GB2312" pitchFamily="1" charset="-122"/>
                  </a:rPr>
                  <a:t>= 1, 2, …, </a:t>
                </a:r>
                <a:r>
                  <a:rPr lang="en-US" altLang="zh-CN" b="1" i="1" dirty="0">
                    <a:solidFill>
                      <a:srgbClr val="000000"/>
                    </a:solidFill>
                    <a:latin typeface="Times New Roman" panose="02020603050405020304" pitchFamily="18" charset="0"/>
                    <a:ea typeface="楷体_GB2312" pitchFamily="1" charset="-122"/>
                  </a:rPr>
                  <a:t>n</a:t>
                </a:r>
                <a:r>
                  <a:rPr lang="en-US" altLang="zh-CN" b="1" dirty="0">
                    <a:solidFill>
                      <a:srgbClr val="000000"/>
                    </a:solidFill>
                    <a:latin typeface="Times New Roman" panose="02020603050405020304" pitchFamily="18" charset="0"/>
                    <a:ea typeface="楷体_GB2312" pitchFamily="1" charset="-122"/>
                  </a:rPr>
                  <a:t>;</a:t>
                </a:r>
                <a:r>
                  <a:rPr lang="en-US" altLang="zh-CN" b="1" i="1" dirty="0">
                    <a:solidFill>
                      <a:srgbClr val="000000"/>
                    </a:solidFill>
                    <a:latin typeface="Times New Roman" panose="02020603050405020304" pitchFamily="18" charset="0"/>
                    <a:ea typeface="楷体_GB2312" pitchFamily="1" charset="-122"/>
                  </a:rPr>
                  <a:t> k </a:t>
                </a:r>
                <a:r>
                  <a:rPr lang="en-US" altLang="zh-CN" b="1" dirty="0">
                    <a:solidFill>
                      <a:srgbClr val="000000"/>
                    </a:solidFill>
                    <a:latin typeface="Times New Roman" panose="02020603050405020304" pitchFamily="18" charset="0"/>
                    <a:ea typeface="楷体_GB2312" pitchFamily="1" charset="-122"/>
                  </a:rPr>
                  <a:t>= 1, 2, …, </a:t>
                </a:r>
                <a:r>
                  <a:rPr lang="en-US" altLang="zh-CN" b="1" i="1" dirty="0">
                    <a:solidFill>
                      <a:srgbClr val="000000"/>
                    </a:solidFill>
                    <a:latin typeface="Times New Roman" panose="02020603050405020304" pitchFamily="18" charset="0"/>
                    <a:ea typeface="楷体_GB2312" pitchFamily="1" charset="-122"/>
                  </a:rPr>
                  <a:t>K </a:t>
                </a:r>
                <a:r>
                  <a:rPr lang="en-US" altLang="zh-CN" b="1" dirty="0">
                    <a:solidFill>
                      <a:srgbClr val="000000"/>
                    </a:solidFill>
                    <a:latin typeface="Times New Roman" panose="02020603050405020304" pitchFamily="18" charset="0"/>
                    <a:ea typeface="楷体_GB2312" pitchFamily="1" charset="-122"/>
                  </a:rPr>
                  <a:t>)</a:t>
                </a:r>
              </a:p>
              <a:p>
                <a:pPr algn="just">
                  <a:lnSpc>
                    <a:spcPct val="140000"/>
                  </a:lnSpc>
                  <a:buClr>
                    <a:srgbClr val="990000"/>
                  </a:buClr>
                  <a:buSzPct val="85000"/>
                </a:pPr>
                <a:r>
                  <a:rPr lang="zh-CN" altLang="en-US" dirty="0"/>
                  <a:t>判断检验数的正负和大小，</a:t>
                </a:r>
                <a:r>
                  <a:rPr kumimoji="1" lang="zh-CN" altLang="en-US" dirty="0"/>
                  <a:t>因</a:t>
                </a:r>
                <a:r>
                  <a:rPr kumimoji="1" lang="en-US" altLang="zh-CN" dirty="0"/>
                  <a:t>P</a:t>
                </a:r>
                <a:r>
                  <a:rPr kumimoji="1" lang="en-US" altLang="zh-CN" baseline="-25000" dirty="0"/>
                  <a:t>1</a:t>
                </a:r>
                <a:r>
                  <a:rPr kumimoji="1" lang="en-US" altLang="zh-CN" dirty="0"/>
                  <a:t>&gt;&gt;P</a:t>
                </a:r>
                <a:r>
                  <a:rPr kumimoji="1" lang="en-US" altLang="zh-CN" baseline="-25000" dirty="0"/>
                  <a:t>2</a:t>
                </a:r>
                <a:r>
                  <a:rPr kumimoji="1" lang="en-US" altLang="zh-CN" dirty="0"/>
                  <a:t>&gt;&gt;…&gt;&gt;P</a:t>
                </a:r>
                <a:r>
                  <a:rPr kumimoji="1" lang="en-US" altLang="zh-CN" i="1" baseline="-25000" dirty="0"/>
                  <a:t>K</a:t>
                </a:r>
                <a:r>
                  <a:rPr kumimoji="1" lang="zh-CN" altLang="en-US" dirty="0"/>
                  <a:t>，从每个检验数的整体来看：检验数的正、负首先决定于 </a:t>
                </a:r>
                <a:r>
                  <a:rPr kumimoji="1" lang="en-US" altLang="zh-CN" dirty="0"/>
                  <a:t>P</a:t>
                </a:r>
                <a:r>
                  <a:rPr kumimoji="1" lang="en-US" altLang="zh-CN" baseline="-25000" dirty="0"/>
                  <a:t>1 </a:t>
                </a:r>
                <a:r>
                  <a:rPr kumimoji="1" lang="zh-CN" altLang="en-US" dirty="0"/>
                  <a:t>的系数 </a:t>
                </a:r>
                <a:r>
                  <a:rPr kumimoji="1" lang="en-US" altLang="zh-CN" dirty="0"/>
                  <a:t>α</a:t>
                </a:r>
                <a:r>
                  <a:rPr kumimoji="1" lang="en-US" altLang="zh-CN" baseline="-25000" dirty="0"/>
                  <a:t>1</a:t>
                </a:r>
                <a:r>
                  <a:rPr kumimoji="1" lang="en-US" altLang="zh-CN" i="1" baseline="-25000" dirty="0"/>
                  <a:t>j </a:t>
                </a:r>
                <a:r>
                  <a:rPr kumimoji="1" lang="zh-CN" altLang="en-US" dirty="0"/>
                  <a:t>的正、负；若 </a:t>
                </a:r>
                <a:r>
                  <a:rPr kumimoji="1" lang="en-US" altLang="zh-CN" dirty="0"/>
                  <a:t>α</a:t>
                </a:r>
                <a:r>
                  <a:rPr kumimoji="1" lang="en-US" altLang="zh-CN" baseline="-25000" dirty="0"/>
                  <a:t>1</a:t>
                </a:r>
                <a:r>
                  <a:rPr kumimoji="1" lang="en-US" altLang="zh-CN" i="1" baseline="-25000" dirty="0"/>
                  <a:t>j </a:t>
                </a:r>
                <a:r>
                  <a:rPr kumimoji="1" lang="en-US" altLang="zh-CN" dirty="0"/>
                  <a:t>= 0</a:t>
                </a:r>
                <a:r>
                  <a:rPr kumimoji="1" lang="zh-CN" altLang="en-US" dirty="0"/>
                  <a:t>，则此检验数的正、负就决定于 </a:t>
                </a:r>
                <a:r>
                  <a:rPr kumimoji="1" lang="en-US" altLang="zh-CN" dirty="0"/>
                  <a:t>P</a:t>
                </a:r>
                <a:r>
                  <a:rPr kumimoji="1" lang="en-US" altLang="zh-CN" baseline="-25000" dirty="0"/>
                  <a:t>2 </a:t>
                </a:r>
                <a:r>
                  <a:rPr kumimoji="1" lang="zh-CN" altLang="en-US" dirty="0"/>
                  <a:t>的系数 </a:t>
                </a:r>
                <a:r>
                  <a:rPr kumimoji="1" lang="en-US" altLang="zh-CN" dirty="0"/>
                  <a:t>α</a:t>
                </a:r>
                <a:r>
                  <a:rPr kumimoji="1" lang="en-US" altLang="zh-CN" baseline="-25000" dirty="0"/>
                  <a:t>2</a:t>
                </a:r>
                <a:r>
                  <a:rPr kumimoji="1" lang="en-US" altLang="zh-CN" i="1" baseline="-25000" dirty="0"/>
                  <a:t>j </a:t>
                </a:r>
                <a:r>
                  <a:rPr kumimoji="1" lang="zh-CN" altLang="en-US" dirty="0"/>
                  <a:t>的正、负</a:t>
                </a:r>
                <a:r>
                  <a:rPr kumimoji="1" lang="en-US" altLang="zh-CN" dirty="0"/>
                  <a:t>                     </a:t>
                </a:r>
                <a:r>
                  <a:rPr lang="en-US" altLang="zh-CN" b="1" dirty="0"/>
                  <a:t>——</a:t>
                </a:r>
                <a:r>
                  <a:rPr lang="zh-CN" altLang="en-US" b="1" dirty="0"/>
                  <a:t>单纯形表中对检验数按照优先级进行分行</a:t>
                </a:r>
                <a:endParaRPr kumimoji="1"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39552" y="500886"/>
                <a:ext cx="6696745" cy="4591450"/>
              </a:xfrm>
              <a:prstGeom prst="rect">
                <a:avLst/>
              </a:prstGeom>
              <a:blipFill>
                <a:blip r:embed="rId3" cstate="print"/>
                <a:stretch>
                  <a:fillRect l="-820" r="-4098" b="-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58922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35896" y="915566"/>
            <a:ext cx="3890463" cy="3252077"/>
            <a:chOff x="4427984" y="1055333"/>
            <a:chExt cx="3890463" cy="3252077"/>
          </a:xfrm>
        </p:grpSpPr>
        <p:sp>
          <p:nvSpPr>
            <p:cNvPr id="28" name="矩形 27"/>
            <p:cNvSpPr/>
            <p:nvPr/>
          </p:nvSpPr>
          <p:spPr>
            <a:xfrm>
              <a:off x="5364089" y="1055333"/>
              <a:ext cx="2666230"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目标规划问题的提出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700625" y="2450466"/>
                <a:ext cx="3358990"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目标规划的数学模型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701969" y="3336319"/>
                <a:ext cx="3358990"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解目标规划的图解法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5" y="3106349"/>
              <a:ext cx="3242392" cy="503772"/>
              <a:chOff x="6339097" y="4180903"/>
              <a:chExt cx="4084857"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701969" y="4225074"/>
                <a:ext cx="372198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解目标规划的单纯型法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圆角矩形 47"/>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5076056" y="3803637"/>
              <a:ext cx="3098278" cy="503773"/>
              <a:chOff x="6339097" y="5057483"/>
              <a:chExt cx="3903298"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701968" y="5087274"/>
                <a:ext cx="3540427"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目标规划的灵敏度分析</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 CONTENTS</a:t>
            </a:r>
            <a:endParaRPr lang="zh-CN" altLang="en-US" sz="2400" b="1" dirty="0">
              <a:solidFill>
                <a:schemeClr val="tx2"/>
              </a:solidFill>
              <a:latin typeface="微软雅黑" pitchFamily="34" charset="-122"/>
              <a:ea typeface="微软雅黑" pitchFamily="34" charset="-122"/>
            </a:endParaRPr>
          </a:p>
        </p:txBody>
      </p:sp>
      <p:pic>
        <p:nvPicPr>
          <p:cNvPr id="33" name="图片 32">
            <a:extLst>
              <a:ext uri="{FF2B5EF4-FFF2-40B4-BE49-F238E27FC236}">
                <a16:creationId xmlns:a16="http://schemas.microsoft.com/office/drawing/2014/main" xmlns="" id="{12DB59FD-8454-4B03-80DE-02458A56F1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val="23024493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三、解目标规划的单纯形法</a:t>
            </a:r>
          </a:p>
        </p:txBody>
      </p:sp>
      <p:sp>
        <p:nvSpPr>
          <p:cNvPr id="11" name="Rectangle 4"/>
          <p:cNvSpPr>
            <a:spLocks noChangeArrowheads="1"/>
          </p:cNvSpPr>
          <p:nvPr/>
        </p:nvSpPr>
        <p:spPr bwMode="auto">
          <a:xfrm>
            <a:off x="375428" y="464625"/>
            <a:ext cx="3334321"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4  </a:t>
            </a:r>
            <a:r>
              <a:rPr lang="zh-CN" altLang="en-US" dirty="0">
                <a:latin typeface="+mn-lt"/>
                <a:ea typeface="+mn-ea"/>
              </a:rPr>
              <a:t>用单纯形法求解例</a:t>
            </a:r>
            <a:r>
              <a:rPr lang="en-US" altLang="zh-CN" dirty="0">
                <a:latin typeface="+mn-lt"/>
                <a:ea typeface="+mn-ea"/>
              </a:rPr>
              <a:t>2</a:t>
            </a:r>
          </a:p>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解    </a:t>
            </a:r>
            <a:r>
              <a:rPr lang="zh-CN" altLang="en-US" dirty="0">
                <a:latin typeface="+mn-lt"/>
                <a:ea typeface="+mn-ea"/>
              </a:rPr>
              <a:t>加松弛变量 </a:t>
            </a:r>
            <a:r>
              <a:rPr lang="en-US" altLang="zh-CN" b="1" i="1" dirty="0" err="1">
                <a:solidFill>
                  <a:prstClr val="black"/>
                </a:solidFill>
                <a:latin typeface="Times New Roman"/>
                <a:ea typeface="微软雅黑"/>
              </a:rPr>
              <a:t>x</a:t>
            </a:r>
            <a:r>
              <a:rPr lang="en-US" altLang="zh-CN" b="1" baseline="-25000" dirty="0" err="1">
                <a:solidFill>
                  <a:prstClr val="black"/>
                </a:solidFill>
                <a:latin typeface="Times New Roman"/>
                <a:ea typeface="微软雅黑"/>
              </a:rPr>
              <a:t>s</a:t>
            </a:r>
            <a:endParaRPr lang="en-US" altLang="zh-CN" b="1" baseline="-25000" dirty="0">
              <a:solidFill>
                <a:prstClr val="black"/>
              </a:solidFill>
              <a:latin typeface="Times New Roman"/>
              <a:ea typeface="微软雅黑"/>
            </a:endParaRPr>
          </a:p>
          <a:p>
            <a:pPr algn="just" eaLnBrk="1" hangingPunct="1">
              <a:lnSpc>
                <a:spcPct val="120000"/>
              </a:lnSpc>
              <a:buClr>
                <a:srgbClr val="C00000"/>
              </a:buClr>
              <a:buSzPct val="100000"/>
              <a:buFont typeface="+mj-ea"/>
              <a:buAutoNum type="circleNumDbPlain"/>
            </a:pPr>
            <a:r>
              <a:rPr lang="zh-CN" altLang="en-US" dirty="0">
                <a:latin typeface="+mn-lt"/>
                <a:ea typeface="+mn-ea"/>
              </a:rPr>
              <a:t>取 </a:t>
            </a:r>
            <a:r>
              <a:rPr lang="en-US" altLang="zh-CN" b="1" i="1" dirty="0" err="1">
                <a:solidFill>
                  <a:prstClr val="black"/>
                </a:solidFill>
                <a:latin typeface="Times New Roman"/>
                <a:ea typeface="微软雅黑"/>
              </a:rPr>
              <a:t>x</a:t>
            </a:r>
            <a:r>
              <a:rPr lang="en-US" altLang="zh-CN" b="1" baseline="-25000" dirty="0" err="1">
                <a:solidFill>
                  <a:prstClr val="black"/>
                </a:solidFill>
                <a:latin typeface="Times New Roman"/>
                <a:ea typeface="微软雅黑"/>
              </a:rPr>
              <a:t>s</a:t>
            </a:r>
            <a:r>
              <a:rPr lang="en-US" altLang="zh-CN" b="1" baseline="-25000" dirty="0">
                <a:solidFill>
                  <a:prstClr val="black"/>
                </a:solidFill>
                <a:latin typeface="Times New Roman"/>
                <a:ea typeface="微软雅黑"/>
              </a:rPr>
              <a:t> </a:t>
            </a:r>
            <a:r>
              <a:rPr lang="en-US" altLang="zh-CN" dirty="0">
                <a:latin typeface="+mn-lt"/>
                <a:ea typeface="+mn-ea"/>
              </a:rPr>
              <a:t>, </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1</a:t>
            </a:r>
            <a:r>
              <a:rPr lang="en-US" altLang="zh-CN" b="1" baseline="30000" dirty="0">
                <a:solidFill>
                  <a:srgbClr val="000000"/>
                </a:solidFill>
                <a:latin typeface="Times New Roman" panose="02020603050405020304" pitchFamily="18" charset="0"/>
                <a:ea typeface="楷体_GB2312" pitchFamily="1" charset="-122"/>
              </a:rPr>
              <a:t>−</a:t>
            </a:r>
            <a:r>
              <a:rPr lang="en-US" altLang="zh-CN" dirty="0"/>
              <a:t> , </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2</a:t>
            </a:r>
            <a:r>
              <a:rPr lang="en-US" altLang="zh-CN" b="1" baseline="30000" dirty="0">
                <a:solidFill>
                  <a:srgbClr val="000000"/>
                </a:solidFill>
                <a:latin typeface="Times New Roman" panose="02020603050405020304" pitchFamily="18" charset="0"/>
                <a:ea typeface="楷体_GB2312" pitchFamily="1" charset="-122"/>
              </a:rPr>
              <a:t>−</a:t>
            </a:r>
            <a:r>
              <a:rPr lang="en-US" altLang="zh-CN" dirty="0"/>
              <a:t> , </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3</a:t>
            </a:r>
            <a:r>
              <a:rPr lang="en-US" altLang="zh-CN" b="1" baseline="30000" dirty="0">
                <a:solidFill>
                  <a:srgbClr val="000000"/>
                </a:solidFill>
                <a:latin typeface="Times New Roman" panose="02020603050405020304" pitchFamily="18" charset="0"/>
                <a:ea typeface="楷体_GB2312" pitchFamily="1" charset="-122"/>
              </a:rPr>
              <a:t>− </a:t>
            </a:r>
            <a:r>
              <a:rPr lang="zh-CN" altLang="en-US" dirty="0">
                <a:latin typeface="+mn-lt"/>
                <a:ea typeface="+mn-ea"/>
              </a:rPr>
              <a:t>为初始基变量，列初始单纯形表</a:t>
            </a:r>
            <a:endParaRPr lang="en-US" altLang="zh-CN" dirty="0">
              <a:latin typeface="+mn-lt"/>
              <a:ea typeface="+mn-ea"/>
            </a:endParaRPr>
          </a:p>
          <a:p>
            <a:pPr algn="just" eaLnBrk="1" hangingPunct="1">
              <a:lnSpc>
                <a:spcPct val="120000"/>
              </a:lnSpc>
              <a:buClr>
                <a:srgbClr val="C00000"/>
              </a:buClr>
              <a:buSzPct val="100000"/>
              <a:buFont typeface="+mj-ea"/>
              <a:buAutoNum type="circleNumDbPlain"/>
            </a:pPr>
            <a:r>
              <a:rPr lang="zh-CN" altLang="en-US" dirty="0">
                <a:latin typeface="+mn-lt"/>
                <a:ea typeface="+mn-ea"/>
              </a:rPr>
              <a:t>检查</a:t>
            </a:r>
            <a:r>
              <a:rPr lang="en-US" altLang="zh-CN" i="1" dirty="0">
                <a:latin typeface="+mn-lt"/>
                <a:ea typeface="+mn-ea"/>
              </a:rPr>
              <a:t>P</a:t>
            </a:r>
            <a:r>
              <a:rPr lang="en-US" altLang="zh-CN" baseline="-25000" dirty="0">
                <a:latin typeface="+mn-lt"/>
                <a:ea typeface="+mn-ea"/>
              </a:rPr>
              <a:t>1</a:t>
            </a:r>
            <a:r>
              <a:rPr lang="zh-CN" altLang="en-US" dirty="0">
                <a:latin typeface="+mn-lt"/>
                <a:ea typeface="+mn-ea"/>
              </a:rPr>
              <a:t>行，已最优</a:t>
            </a:r>
            <a:endParaRPr lang="en-US" altLang="zh-CN" dirty="0">
              <a:latin typeface="+mn-lt"/>
              <a:ea typeface="+mn-ea"/>
            </a:endParaRPr>
          </a:p>
          <a:p>
            <a:pPr algn="just" eaLnBrk="1" hangingPunct="1">
              <a:lnSpc>
                <a:spcPct val="120000"/>
              </a:lnSpc>
              <a:buClr>
                <a:srgbClr val="C00000"/>
              </a:buClr>
              <a:buSzPct val="100000"/>
              <a:buFont typeface="+mj-ea"/>
              <a:buAutoNum type="circleNumDbPlain"/>
            </a:pPr>
            <a:r>
              <a:rPr lang="zh-CN" altLang="en-US" dirty="0">
                <a:latin typeface="+mn-lt"/>
                <a:ea typeface="+mn-ea"/>
              </a:rPr>
              <a:t>检查</a:t>
            </a:r>
            <a:r>
              <a:rPr lang="en-US" altLang="zh-CN" i="1" dirty="0">
                <a:solidFill>
                  <a:prstClr val="black"/>
                </a:solidFill>
                <a:latin typeface="Times New Roman"/>
                <a:ea typeface="微软雅黑"/>
              </a:rPr>
              <a:t>P</a:t>
            </a:r>
            <a:r>
              <a:rPr lang="en-US" altLang="zh-CN" baseline="-25000" dirty="0">
                <a:solidFill>
                  <a:prstClr val="black"/>
                </a:solidFill>
                <a:latin typeface="Times New Roman"/>
                <a:ea typeface="微软雅黑"/>
              </a:rPr>
              <a:t>2</a:t>
            </a:r>
            <a:r>
              <a:rPr lang="zh-CN" altLang="en-US" dirty="0">
                <a:latin typeface="+mn-lt"/>
                <a:ea typeface="+mn-ea"/>
              </a:rPr>
              <a:t>行，换入</a:t>
            </a:r>
            <a:r>
              <a:rPr lang="en-US" altLang="zh-CN" b="1" i="1" dirty="0">
                <a:solidFill>
                  <a:prstClr val="black"/>
                </a:solidFill>
                <a:latin typeface="Times New Roman"/>
                <a:ea typeface="微软雅黑"/>
              </a:rPr>
              <a:t>x</a:t>
            </a:r>
            <a:r>
              <a:rPr lang="en-US" altLang="zh-CN" b="1" baseline="-25000" dirty="0">
                <a:solidFill>
                  <a:prstClr val="black"/>
                </a:solidFill>
                <a:latin typeface="Times New Roman"/>
                <a:ea typeface="微软雅黑"/>
              </a:rPr>
              <a:t>2</a:t>
            </a:r>
            <a:r>
              <a:rPr lang="zh-CN" altLang="en-US" dirty="0">
                <a:solidFill>
                  <a:prstClr val="black"/>
                </a:solidFill>
                <a:latin typeface="Times New Roman"/>
                <a:ea typeface="微软雅黑"/>
              </a:rPr>
              <a:t>，换出</a:t>
            </a:r>
            <a:r>
              <a:rPr lang="en-US" altLang="zh-CN" i="1" dirty="0">
                <a:solidFill>
                  <a:prstClr val="black"/>
                </a:solidFill>
                <a:latin typeface="Times New Roman"/>
                <a:ea typeface="微软雅黑"/>
              </a:rPr>
              <a:t>P</a:t>
            </a:r>
            <a:r>
              <a:rPr lang="en-US" altLang="zh-CN" b="1" baseline="-25000" dirty="0">
                <a:solidFill>
                  <a:prstClr val="black"/>
                </a:solidFill>
                <a:latin typeface="Times New Roman"/>
                <a:ea typeface="微软雅黑"/>
              </a:rPr>
              <a:t>2 </a:t>
            </a:r>
            <a:endParaRPr lang="zh-CN" altLang="en-US"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p:txBody>
      </p:sp>
      <p:sp>
        <p:nvSpPr>
          <p:cNvPr id="10" name="任意多边形 9"/>
          <p:cNvSpPr/>
          <p:nvPr/>
        </p:nvSpPr>
        <p:spPr bwMode="auto">
          <a:xfrm>
            <a:off x="5364088" y="471208"/>
            <a:ext cx="1134163" cy="1567543"/>
          </a:xfrm>
          <a:custGeom>
            <a:avLst/>
            <a:gdLst>
              <a:gd name="connsiteX0" fmla="*/ 222837 w 1091133"/>
              <a:gd name="connsiteY0" fmla="*/ 0 h 1459966"/>
              <a:gd name="connsiteX1" fmla="*/ 0 w 1091133"/>
              <a:gd name="connsiteY1" fmla="*/ 537882 h 1459966"/>
              <a:gd name="connsiteX2" fmla="*/ 499462 w 1091133"/>
              <a:gd name="connsiteY2" fmla="*/ 1459966 h 1459966"/>
              <a:gd name="connsiteX3" fmla="*/ 1091133 w 1091133"/>
              <a:gd name="connsiteY3" fmla="*/ 1459966 h 1459966"/>
              <a:gd name="connsiteX4" fmla="*/ 607039 w 1091133"/>
              <a:gd name="connsiteY4" fmla="*/ 530198 h 1459966"/>
              <a:gd name="connsiteX5" fmla="*/ 822192 w 1091133"/>
              <a:gd name="connsiteY5" fmla="*/ 7684 h 1459966"/>
              <a:gd name="connsiteX6" fmla="*/ 222837 w 1091133"/>
              <a:gd name="connsiteY6" fmla="*/ 0 h 1459966"/>
              <a:gd name="connsiteX0" fmla="*/ 222837 w 1091133"/>
              <a:gd name="connsiteY0" fmla="*/ 0 h 1524512"/>
              <a:gd name="connsiteX1" fmla="*/ 0 w 1091133"/>
              <a:gd name="connsiteY1" fmla="*/ 537882 h 1524512"/>
              <a:gd name="connsiteX2" fmla="*/ 510220 w 1091133"/>
              <a:gd name="connsiteY2" fmla="*/ 1524512 h 1524512"/>
              <a:gd name="connsiteX3" fmla="*/ 1091133 w 1091133"/>
              <a:gd name="connsiteY3" fmla="*/ 1459966 h 1524512"/>
              <a:gd name="connsiteX4" fmla="*/ 607039 w 1091133"/>
              <a:gd name="connsiteY4" fmla="*/ 530198 h 1524512"/>
              <a:gd name="connsiteX5" fmla="*/ 822192 w 1091133"/>
              <a:gd name="connsiteY5" fmla="*/ 7684 h 1524512"/>
              <a:gd name="connsiteX6" fmla="*/ 222837 w 1091133"/>
              <a:gd name="connsiteY6" fmla="*/ 0 h 1524512"/>
              <a:gd name="connsiteX0" fmla="*/ 222837 w 1134163"/>
              <a:gd name="connsiteY0" fmla="*/ 0 h 1535270"/>
              <a:gd name="connsiteX1" fmla="*/ 0 w 1134163"/>
              <a:gd name="connsiteY1" fmla="*/ 537882 h 1535270"/>
              <a:gd name="connsiteX2" fmla="*/ 510220 w 1134163"/>
              <a:gd name="connsiteY2" fmla="*/ 1524512 h 1535270"/>
              <a:gd name="connsiteX3" fmla="*/ 1134163 w 1134163"/>
              <a:gd name="connsiteY3" fmla="*/ 1535270 h 1535270"/>
              <a:gd name="connsiteX4" fmla="*/ 607039 w 1134163"/>
              <a:gd name="connsiteY4" fmla="*/ 530198 h 1535270"/>
              <a:gd name="connsiteX5" fmla="*/ 822192 w 1134163"/>
              <a:gd name="connsiteY5" fmla="*/ 7684 h 1535270"/>
              <a:gd name="connsiteX6" fmla="*/ 222837 w 1134163"/>
              <a:gd name="connsiteY6" fmla="*/ 0 h 1535270"/>
              <a:gd name="connsiteX0" fmla="*/ 222837 w 1134163"/>
              <a:gd name="connsiteY0" fmla="*/ 78377 h 1613647"/>
              <a:gd name="connsiteX1" fmla="*/ 0 w 1134163"/>
              <a:gd name="connsiteY1" fmla="*/ 616259 h 1613647"/>
              <a:gd name="connsiteX2" fmla="*/ 510220 w 1134163"/>
              <a:gd name="connsiteY2" fmla="*/ 1602889 h 1613647"/>
              <a:gd name="connsiteX3" fmla="*/ 1134163 w 1134163"/>
              <a:gd name="connsiteY3" fmla="*/ 1613647 h 1613647"/>
              <a:gd name="connsiteX4" fmla="*/ 607039 w 1134163"/>
              <a:gd name="connsiteY4" fmla="*/ 608575 h 1613647"/>
              <a:gd name="connsiteX5" fmla="*/ 768404 w 1134163"/>
              <a:gd name="connsiteY5" fmla="*/ 0 h 1613647"/>
              <a:gd name="connsiteX6" fmla="*/ 222837 w 1134163"/>
              <a:gd name="connsiteY6" fmla="*/ 78377 h 1613647"/>
              <a:gd name="connsiteX0" fmla="*/ 190564 w 1134163"/>
              <a:gd name="connsiteY0" fmla="*/ 46104 h 1613647"/>
              <a:gd name="connsiteX1" fmla="*/ 0 w 1134163"/>
              <a:gd name="connsiteY1" fmla="*/ 616259 h 1613647"/>
              <a:gd name="connsiteX2" fmla="*/ 510220 w 1134163"/>
              <a:gd name="connsiteY2" fmla="*/ 1602889 h 1613647"/>
              <a:gd name="connsiteX3" fmla="*/ 1134163 w 1134163"/>
              <a:gd name="connsiteY3" fmla="*/ 1613647 h 1613647"/>
              <a:gd name="connsiteX4" fmla="*/ 607039 w 1134163"/>
              <a:gd name="connsiteY4" fmla="*/ 608575 h 1613647"/>
              <a:gd name="connsiteX5" fmla="*/ 768404 w 1134163"/>
              <a:gd name="connsiteY5" fmla="*/ 0 h 1613647"/>
              <a:gd name="connsiteX6" fmla="*/ 190564 w 1134163"/>
              <a:gd name="connsiteY6" fmla="*/ 46104 h 1613647"/>
              <a:gd name="connsiteX0" fmla="*/ 190564 w 1134163"/>
              <a:gd name="connsiteY0" fmla="*/ 3074 h 1570617"/>
              <a:gd name="connsiteX1" fmla="*/ 0 w 1134163"/>
              <a:gd name="connsiteY1" fmla="*/ 573229 h 1570617"/>
              <a:gd name="connsiteX2" fmla="*/ 510220 w 1134163"/>
              <a:gd name="connsiteY2" fmla="*/ 1559859 h 1570617"/>
              <a:gd name="connsiteX3" fmla="*/ 1134163 w 1134163"/>
              <a:gd name="connsiteY3" fmla="*/ 1570617 h 1570617"/>
              <a:gd name="connsiteX4" fmla="*/ 607039 w 1134163"/>
              <a:gd name="connsiteY4" fmla="*/ 565545 h 1570617"/>
              <a:gd name="connsiteX5" fmla="*/ 757647 w 1134163"/>
              <a:gd name="connsiteY5" fmla="*/ 0 h 1570617"/>
              <a:gd name="connsiteX6" fmla="*/ 190564 w 1134163"/>
              <a:gd name="connsiteY6" fmla="*/ 3074 h 1570617"/>
              <a:gd name="connsiteX0" fmla="*/ 190564 w 1134163"/>
              <a:gd name="connsiteY0" fmla="*/ 0 h 1567543"/>
              <a:gd name="connsiteX1" fmla="*/ 0 w 1134163"/>
              <a:gd name="connsiteY1" fmla="*/ 570155 h 1567543"/>
              <a:gd name="connsiteX2" fmla="*/ 510220 w 1134163"/>
              <a:gd name="connsiteY2" fmla="*/ 1556785 h 1567543"/>
              <a:gd name="connsiteX3" fmla="*/ 1134163 w 1134163"/>
              <a:gd name="connsiteY3" fmla="*/ 1567543 h 1567543"/>
              <a:gd name="connsiteX4" fmla="*/ 607039 w 1134163"/>
              <a:gd name="connsiteY4" fmla="*/ 562471 h 1567543"/>
              <a:gd name="connsiteX5" fmla="*/ 757647 w 1134163"/>
              <a:gd name="connsiteY5" fmla="*/ 7684 h 1567543"/>
              <a:gd name="connsiteX6" fmla="*/ 190564 w 1134163"/>
              <a:gd name="connsiteY6" fmla="*/ 0 h 15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4163" h="1567543">
                <a:moveTo>
                  <a:pt x="190564" y="0"/>
                </a:moveTo>
                <a:lnTo>
                  <a:pt x="0" y="570155"/>
                </a:lnTo>
                <a:lnTo>
                  <a:pt x="510220" y="1556785"/>
                </a:lnTo>
                <a:lnTo>
                  <a:pt x="1134163" y="1567543"/>
                </a:lnTo>
                <a:lnTo>
                  <a:pt x="607039" y="562471"/>
                </a:lnTo>
                <a:lnTo>
                  <a:pt x="757647" y="7684"/>
                </a:lnTo>
                <a:lnTo>
                  <a:pt x="190564" y="0"/>
                </a:lnTo>
                <a:close/>
              </a:path>
            </a:pathLst>
          </a:cu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graphicFrame>
        <p:nvGraphicFramePr>
          <p:cNvPr id="13" name="Group 940"/>
          <p:cNvGraphicFramePr>
            <a:graphicFrameLocks noGrp="1"/>
          </p:cNvGraphicFramePr>
          <p:nvPr>
            <p:extLst>
              <p:ext uri="{D42A27DB-BD31-4B8C-83A1-F6EECF244321}">
                <p14:modId xmlns:p14="http://schemas.microsoft.com/office/powerpoint/2010/main" val="294200669"/>
              </p:ext>
            </p:extLst>
          </p:nvPr>
        </p:nvGraphicFramePr>
        <p:xfrm>
          <a:off x="388305" y="2501950"/>
          <a:ext cx="6927200" cy="2671200"/>
        </p:xfrm>
        <a:graphic>
          <a:graphicData uri="http://schemas.openxmlformats.org/drawingml/2006/table">
            <a:tbl>
              <a:tblPr/>
              <a:tblGrid>
                <a:gridCol w="455947">
                  <a:extLst>
                    <a:ext uri="{9D8B030D-6E8A-4147-A177-3AD203B41FA5}">
                      <a16:colId xmlns:a16="http://schemas.microsoft.com/office/drawing/2014/main" xmlns="" val="20000"/>
                    </a:ext>
                  </a:extLst>
                </a:gridCol>
                <a:gridCol w="550745">
                  <a:extLst>
                    <a:ext uri="{9D8B030D-6E8A-4147-A177-3AD203B41FA5}">
                      <a16:colId xmlns:a16="http://schemas.microsoft.com/office/drawing/2014/main" xmlns="" val="20001"/>
                    </a:ext>
                  </a:extLst>
                </a:gridCol>
                <a:gridCol w="481902">
                  <a:extLst>
                    <a:ext uri="{9D8B030D-6E8A-4147-A177-3AD203B41FA5}">
                      <a16:colId xmlns:a16="http://schemas.microsoft.com/office/drawing/2014/main" xmlns="" val="20002"/>
                    </a:ext>
                  </a:extLst>
                </a:gridCol>
                <a:gridCol w="520148">
                  <a:extLst>
                    <a:ext uri="{9D8B030D-6E8A-4147-A177-3AD203B41FA5}">
                      <a16:colId xmlns:a16="http://schemas.microsoft.com/office/drawing/2014/main" xmlns="" val="20003"/>
                    </a:ext>
                  </a:extLst>
                </a:gridCol>
                <a:gridCol w="520148">
                  <a:extLst>
                    <a:ext uri="{9D8B030D-6E8A-4147-A177-3AD203B41FA5}">
                      <a16:colId xmlns:a16="http://schemas.microsoft.com/office/drawing/2014/main" xmlns="" val="20004"/>
                    </a:ext>
                  </a:extLst>
                </a:gridCol>
                <a:gridCol w="520148">
                  <a:extLst>
                    <a:ext uri="{9D8B030D-6E8A-4147-A177-3AD203B41FA5}">
                      <a16:colId xmlns:a16="http://schemas.microsoft.com/office/drawing/2014/main" xmlns="" val="20005"/>
                    </a:ext>
                  </a:extLst>
                </a:gridCol>
                <a:gridCol w="520148">
                  <a:extLst>
                    <a:ext uri="{9D8B030D-6E8A-4147-A177-3AD203B41FA5}">
                      <a16:colId xmlns:a16="http://schemas.microsoft.com/office/drawing/2014/main" xmlns="" val="20006"/>
                    </a:ext>
                  </a:extLst>
                </a:gridCol>
                <a:gridCol w="520148">
                  <a:extLst>
                    <a:ext uri="{9D8B030D-6E8A-4147-A177-3AD203B41FA5}">
                      <a16:colId xmlns:a16="http://schemas.microsoft.com/office/drawing/2014/main" xmlns="" val="20007"/>
                    </a:ext>
                  </a:extLst>
                </a:gridCol>
                <a:gridCol w="520148">
                  <a:extLst>
                    <a:ext uri="{9D8B030D-6E8A-4147-A177-3AD203B41FA5}">
                      <a16:colId xmlns:a16="http://schemas.microsoft.com/office/drawing/2014/main" xmlns="" val="20008"/>
                    </a:ext>
                  </a:extLst>
                </a:gridCol>
                <a:gridCol w="520148">
                  <a:extLst>
                    <a:ext uri="{9D8B030D-6E8A-4147-A177-3AD203B41FA5}">
                      <a16:colId xmlns:a16="http://schemas.microsoft.com/office/drawing/2014/main" xmlns="" val="20009"/>
                    </a:ext>
                  </a:extLst>
                </a:gridCol>
                <a:gridCol w="520148">
                  <a:extLst>
                    <a:ext uri="{9D8B030D-6E8A-4147-A177-3AD203B41FA5}">
                      <a16:colId xmlns:a16="http://schemas.microsoft.com/office/drawing/2014/main" xmlns="" val="20010"/>
                    </a:ext>
                  </a:extLst>
                </a:gridCol>
                <a:gridCol w="520148">
                  <a:extLst>
                    <a:ext uri="{9D8B030D-6E8A-4147-A177-3AD203B41FA5}">
                      <a16:colId xmlns:a16="http://schemas.microsoft.com/office/drawing/2014/main" xmlns="" val="20011"/>
                    </a:ext>
                  </a:extLst>
                </a:gridCol>
                <a:gridCol w="757274">
                  <a:extLst>
                    <a:ext uri="{9D8B030D-6E8A-4147-A177-3AD203B41FA5}">
                      <a16:colId xmlns:a16="http://schemas.microsoft.com/office/drawing/2014/main" xmlns="" val="20012"/>
                    </a:ext>
                  </a:extLst>
                </a:gridCol>
              </a:tblGrid>
              <a:tr h="271916">
                <a:tc gridSpan="3">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θ</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916">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271916">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11/1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1916">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1916">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3300"/>
                          </a:solidFill>
                          <a:effectLst/>
                          <a:latin typeface="Times New Roman" pitchFamily="18" charset="0"/>
                          <a:ea typeface="黑体" pitchFamily="2" charset="-122"/>
                        </a:rPr>
                        <a:t>[</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2 </a:t>
                      </a:r>
                      <a:r>
                        <a:rPr kumimoji="1" lang="en-US" altLang="zh-CN" sz="1400" b="1" i="0" u="none" strike="noStrike" cap="none" normalizeH="0" baseline="0" dirty="0">
                          <a:ln>
                            <a:noFill/>
                          </a:ln>
                          <a:solidFill>
                            <a:srgbClr val="FF3300"/>
                          </a:solidFill>
                          <a:effectLst/>
                          <a:latin typeface="Times New Roman" pitchFamily="18" charset="0"/>
                          <a:ea typeface="黑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10/2</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1916">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56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56/10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71916">
                <a:tc rowSpan="3" grid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z</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71916">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7"/>
                  </a:ext>
                </a:extLst>
              </a:tr>
              <a:tr h="271916">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8"/>
                  </a:ext>
                </a:extLst>
              </a:tr>
            </a:tbl>
          </a:graphicData>
        </a:graphic>
      </p:graphicFrame>
      <p:grpSp>
        <p:nvGrpSpPr>
          <p:cNvPr id="17" name="组合 16"/>
          <p:cNvGrpSpPr/>
          <p:nvPr/>
        </p:nvGrpSpPr>
        <p:grpSpPr>
          <a:xfrm>
            <a:off x="3563888" y="80835"/>
            <a:ext cx="4200639" cy="2410625"/>
            <a:chOff x="201033" y="2929005"/>
            <a:chExt cx="4086375" cy="2410625"/>
          </a:xfrm>
        </p:grpSpPr>
        <p:sp>
          <p:nvSpPr>
            <p:cNvPr id="18" name="Rectangle 4"/>
            <p:cNvSpPr>
              <a:spLocks noChangeArrowheads="1"/>
            </p:cNvSpPr>
            <p:nvPr/>
          </p:nvSpPr>
          <p:spPr bwMode="auto">
            <a:xfrm>
              <a:off x="1135635" y="3240560"/>
              <a:ext cx="3151773" cy="209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2</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err="1">
                  <a:solidFill>
                    <a:srgbClr val="000000"/>
                  </a:solidFill>
                  <a:latin typeface="Times New Roman" panose="02020603050405020304" pitchFamily="18" charset="0"/>
                  <a:ea typeface="楷体_GB2312" pitchFamily="1" charset="-122"/>
                </a:rPr>
                <a:t>x</a:t>
              </a:r>
              <a:r>
                <a:rPr lang="en-US" altLang="zh-CN" sz="2200" b="1" i="1" baseline="-25000" dirty="0" err="1">
                  <a:solidFill>
                    <a:srgbClr val="000000"/>
                  </a:solidFill>
                  <a:latin typeface="Times New Roman" panose="02020603050405020304" pitchFamily="18" charset="0"/>
                  <a:ea typeface="楷体_GB2312" pitchFamily="1" charset="-122"/>
                </a:rPr>
                <a:t>s</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11</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dirty="0">
                  <a:solidFill>
                    <a:srgbClr val="000000"/>
                  </a:solidFill>
                  <a:latin typeface="Times New Roman" panose="02020603050405020304" pitchFamily="18" charset="0"/>
                  <a:ea typeface="楷体_GB2312" pitchFamily="1" charset="-122"/>
                </a:rPr>
                <a:t> −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0</a:t>
              </a:r>
            </a:p>
            <a:p>
              <a:pPr marL="0" indent="0" algn="just" eaLnBrk="1" hangingPunct="1">
                <a:lnSpc>
                  <a:spcPct val="120000"/>
                </a:lnSpc>
                <a:buClr>
                  <a:schemeClr val="hlink"/>
                </a:buClr>
                <a:buSzPct val="70000"/>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2</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10</a:t>
              </a:r>
            </a:p>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8</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10</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dirty="0">
                  <a:solidFill>
                    <a:srgbClr val="000000"/>
                  </a:solidFill>
                  <a:latin typeface="Times New Roman" panose="02020603050405020304" pitchFamily="18" charset="0"/>
                  <a:ea typeface="楷体_GB2312" pitchFamily="1" charset="-122"/>
                </a:rPr>
                <a:t> +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56</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a:t>
              </a:r>
              <a:r>
                <a:rPr lang="en-US" altLang="zh-CN" sz="2200" b="1" dirty="0">
                  <a:solidFill>
                    <a:srgbClr val="000000"/>
                  </a:solidFill>
                  <a:latin typeface="Times New Roman" panose="02020603050405020304" pitchFamily="18" charset="0"/>
                  <a:ea typeface="楷体_GB2312" pitchFamily="1" charset="-122"/>
                </a:rPr>
                <a:t>0,</a:t>
              </a:r>
              <a:r>
                <a:rPr lang="en-US" altLang="zh-CN" sz="2200" b="1" i="1" dirty="0">
                  <a:solidFill>
                    <a:srgbClr val="000000"/>
                  </a:solidFill>
                  <a:latin typeface="Times New Roman" panose="02020603050405020304" pitchFamily="18" charset="0"/>
                  <a:ea typeface="楷体_GB2312" pitchFamily="1" charset="-122"/>
                </a:rPr>
                <a:t>i</a:t>
              </a:r>
              <a:r>
                <a:rPr lang="en-US" altLang="zh-CN" sz="2200" b="1" dirty="0">
                  <a:solidFill>
                    <a:srgbClr val="000000"/>
                  </a:solidFill>
                  <a:latin typeface="Times New Roman" panose="02020603050405020304" pitchFamily="18" charset="0"/>
                  <a:ea typeface="楷体_GB2312" pitchFamily="1" charset="-122"/>
                </a:rPr>
                <a:t>=1,2,3</a:t>
              </a:r>
            </a:p>
          </p:txBody>
        </p:sp>
        <p:sp>
          <p:nvSpPr>
            <p:cNvPr id="20" name="左大括号 19"/>
            <p:cNvSpPr/>
            <p:nvPr/>
          </p:nvSpPr>
          <p:spPr>
            <a:xfrm>
              <a:off x="693578" y="3462003"/>
              <a:ext cx="216024" cy="1656184"/>
            </a:xfrm>
            <a:prstGeom prst="leftBrace">
              <a:avLst>
                <a:gd name="adj1" fmla="val 2116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矩形 20"/>
            <p:cNvSpPr/>
            <p:nvPr/>
          </p:nvSpPr>
          <p:spPr>
            <a:xfrm>
              <a:off x="201033" y="2929005"/>
              <a:ext cx="4086375" cy="400110"/>
            </a:xfrm>
            <a:prstGeom prst="rect">
              <a:avLst/>
            </a:prstGeom>
          </p:spPr>
          <p:txBody>
            <a:bodyPr wrap="none">
              <a:spAutoFit/>
            </a:bodyPr>
            <a:lstStyle/>
            <a:p>
              <a:r>
                <a:rPr lang="en-US" altLang="zh-CN" sz="2000" b="1" i="1" dirty="0">
                  <a:solidFill>
                    <a:srgbClr val="000000"/>
                  </a:solidFill>
                  <a:latin typeface="Times New Roman" panose="02020603050405020304" pitchFamily="18" charset="0"/>
                  <a:ea typeface="楷体_GB2312" pitchFamily="1" charset="-122"/>
                </a:rPr>
                <a:t>min z = P</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 P</a:t>
              </a:r>
              <a:r>
                <a:rPr lang="en-US" altLang="zh-CN" sz="2000" b="1" baseline="-25000" dirty="0">
                  <a:solidFill>
                    <a:srgbClr val="000000"/>
                  </a:solidFill>
                  <a:latin typeface="Times New Roman" panose="02020603050405020304" pitchFamily="18" charset="0"/>
                  <a:ea typeface="楷体_GB2312" pitchFamily="1" charset="-122"/>
                </a:rPr>
                <a:t>2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 P</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baseline="30000" dirty="0">
                  <a:solidFill>
                    <a:srgbClr val="000000"/>
                  </a:solidFill>
                  <a:latin typeface="Times New Roman" panose="02020603050405020304" pitchFamily="18" charset="0"/>
                  <a:ea typeface="楷体_GB2312" pitchFamily="1" charset="-122"/>
                </a:rPr>
                <a:t>-</a:t>
              </a:r>
              <a:endParaRPr lang="zh-CN" altLang="en-US" sz="2000" dirty="0"/>
            </a:p>
          </p:txBody>
        </p:sp>
      </p:grpSp>
    </p:spTree>
    <p:extLst>
      <p:ext uri="{BB962C8B-B14F-4D97-AF65-F5344CB8AC3E}">
        <p14:creationId xmlns:p14="http://schemas.microsoft.com/office/powerpoint/2010/main" val="9858532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 calcmode="lin" valueType="num">
                                      <p:cBhvr additive="base">
                                        <p:cTn id="2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三、解目标规划的单纯形法</a:t>
            </a:r>
          </a:p>
        </p:txBody>
      </p:sp>
      <p:sp>
        <p:nvSpPr>
          <p:cNvPr id="18" name="Rectangle 4"/>
          <p:cNvSpPr>
            <a:spLocks noChangeArrowheads="1"/>
          </p:cNvSpPr>
          <p:nvPr/>
        </p:nvSpPr>
        <p:spPr bwMode="auto">
          <a:xfrm>
            <a:off x="347389" y="543746"/>
            <a:ext cx="3426331"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4  </a:t>
            </a:r>
            <a:r>
              <a:rPr lang="zh-CN" altLang="en-US" dirty="0">
                <a:latin typeface="+mn-lt"/>
                <a:ea typeface="+mn-ea"/>
              </a:rPr>
              <a:t>用单纯形法求解例</a:t>
            </a:r>
            <a:r>
              <a:rPr lang="en-US" altLang="zh-CN" dirty="0">
                <a:latin typeface="+mn-lt"/>
                <a:ea typeface="+mn-ea"/>
              </a:rPr>
              <a:t>2</a:t>
            </a: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lvl="0" algn="just" eaLnBrk="1" hangingPunct="1">
              <a:lnSpc>
                <a:spcPct val="120000"/>
              </a:lnSpc>
              <a:buClr>
                <a:srgbClr val="C00000"/>
              </a:buClr>
              <a:buSzPct val="100000"/>
              <a:buFont typeface="+mj-ea"/>
              <a:buAutoNum type="circleNumDbPlain" startAt="4"/>
            </a:pPr>
            <a:r>
              <a:rPr lang="zh-CN" altLang="en-US" dirty="0">
                <a:solidFill>
                  <a:prstClr val="black"/>
                </a:solidFill>
                <a:latin typeface="Times New Roman"/>
                <a:ea typeface="微软雅黑"/>
              </a:rPr>
              <a:t>检查</a:t>
            </a:r>
            <a:r>
              <a:rPr lang="en-US" altLang="zh-CN" i="1" dirty="0">
                <a:solidFill>
                  <a:prstClr val="black"/>
                </a:solidFill>
                <a:latin typeface="Times New Roman"/>
                <a:ea typeface="微软雅黑"/>
              </a:rPr>
              <a:t>P</a:t>
            </a:r>
            <a:r>
              <a:rPr lang="en-US" altLang="zh-CN" baseline="-25000" dirty="0">
                <a:solidFill>
                  <a:prstClr val="black"/>
                </a:solidFill>
                <a:latin typeface="Times New Roman"/>
                <a:ea typeface="微软雅黑"/>
              </a:rPr>
              <a:t>1</a:t>
            </a:r>
            <a:r>
              <a:rPr lang="en-US" altLang="zh-CN" i="1" dirty="0">
                <a:solidFill>
                  <a:prstClr val="black"/>
                </a:solidFill>
                <a:latin typeface="Times New Roman"/>
                <a:ea typeface="微软雅黑"/>
              </a:rPr>
              <a:t> </a:t>
            </a:r>
            <a:r>
              <a:rPr lang="zh-CN" altLang="en-US" i="1" dirty="0">
                <a:solidFill>
                  <a:prstClr val="black"/>
                </a:solidFill>
                <a:latin typeface="Times New Roman"/>
                <a:ea typeface="微软雅黑"/>
              </a:rPr>
              <a:t>、</a:t>
            </a:r>
            <a:r>
              <a:rPr lang="en-US" altLang="zh-CN" i="1" dirty="0">
                <a:solidFill>
                  <a:prstClr val="black"/>
                </a:solidFill>
                <a:latin typeface="Times New Roman"/>
                <a:ea typeface="微软雅黑"/>
              </a:rPr>
              <a:t>P</a:t>
            </a:r>
            <a:r>
              <a:rPr lang="en-US" altLang="zh-CN" baseline="-25000" dirty="0">
                <a:solidFill>
                  <a:prstClr val="black"/>
                </a:solidFill>
                <a:latin typeface="Times New Roman"/>
                <a:ea typeface="微软雅黑"/>
              </a:rPr>
              <a:t>2</a:t>
            </a:r>
            <a:r>
              <a:rPr lang="zh-CN" altLang="en-US" dirty="0">
                <a:solidFill>
                  <a:prstClr val="black"/>
                </a:solidFill>
                <a:latin typeface="Times New Roman"/>
                <a:ea typeface="微软雅黑"/>
              </a:rPr>
              <a:t>行，已最优</a:t>
            </a:r>
            <a:endParaRPr lang="en-US" altLang="zh-CN" dirty="0">
              <a:solidFill>
                <a:prstClr val="black"/>
              </a:solidFill>
              <a:latin typeface="Times New Roman"/>
              <a:ea typeface="微软雅黑"/>
            </a:endParaRPr>
          </a:p>
          <a:p>
            <a:pPr lvl="0" algn="just" eaLnBrk="1" hangingPunct="1">
              <a:lnSpc>
                <a:spcPct val="120000"/>
              </a:lnSpc>
              <a:buClr>
                <a:srgbClr val="C00000"/>
              </a:buClr>
              <a:buSzPct val="100000"/>
              <a:buFont typeface="+mj-ea"/>
              <a:buAutoNum type="circleNumDbPlain" startAt="4"/>
            </a:pPr>
            <a:r>
              <a:rPr lang="zh-CN" altLang="en-US" dirty="0">
                <a:solidFill>
                  <a:prstClr val="black"/>
                </a:solidFill>
                <a:latin typeface="Times New Roman"/>
                <a:ea typeface="微软雅黑"/>
              </a:rPr>
              <a:t>检查</a:t>
            </a:r>
            <a:r>
              <a:rPr lang="en-US" altLang="zh-CN" i="1" dirty="0">
                <a:solidFill>
                  <a:prstClr val="black"/>
                </a:solidFill>
                <a:latin typeface="Times New Roman"/>
                <a:ea typeface="微软雅黑"/>
              </a:rPr>
              <a:t>P</a:t>
            </a:r>
            <a:r>
              <a:rPr lang="en-US" altLang="zh-CN" baseline="-25000" dirty="0">
                <a:solidFill>
                  <a:prstClr val="black"/>
                </a:solidFill>
                <a:latin typeface="Times New Roman"/>
                <a:ea typeface="微软雅黑"/>
              </a:rPr>
              <a:t>3</a:t>
            </a:r>
            <a:r>
              <a:rPr lang="zh-CN" altLang="en-US" dirty="0">
                <a:solidFill>
                  <a:prstClr val="black"/>
                </a:solidFill>
                <a:latin typeface="Times New Roman"/>
                <a:ea typeface="微软雅黑"/>
              </a:rPr>
              <a:t>行，换入</a:t>
            </a:r>
            <a:r>
              <a:rPr lang="en-US" altLang="zh-CN" b="1" i="1" dirty="0">
                <a:solidFill>
                  <a:prstClr val="black"/>
                </a:solidFill>
                <a:latin typeface="Times New Roman"/>
                <a:ea typeface="微软雅黑"/>
              </a:rPr>
              <a:t>x</a:t>
            </a:r>
            <a:r>
              <a:rPr lang="en-US" altLang="zh-CN" b="1" baseline="-25000" dirty="0">
                <a:solidFill>
                  <a:prstClr val="black"/>
                </a:solidFill>
                <a:latin typeface="Times New Roman"/>
                <a:ea typeface="微软雅黑"/>
              </a:rPr>
              <a:t>1</a:t>
            </a:r>
            <a:r>
              <a:rPr lang="zh-CN" altLang="en-US" dirty="0">
                <a:solidFill>
                  <a:prstClr val="black"/>
                </a:solidFill>
                <a:latin typeface="Times New Roman"/>
                <a:ea typeface="微软雅黑"/>
              </a:rPr>
              <a:t>，换出</a:t>
            </a:r>
            <a:r>
              <a:rPr lang="en-US" altLang="zh-CN" i="1" dirty="0">
                <a:solidFill>
                  <a:prstClr val="black"/>
                </a:solidFill>
                <a:latin typeface="Times New Roman"/>
                <a:ea typeface="微软雅黑"/>
              </a:rPr>
              <a:t>P</a:t>
            </a:r>
            <a:r>
              <a:rPr lang="en-US" altLang="zh-CN" b="1" baseline="-25000" dirty="0">
                <a:solidFill>
                  <a:prstClr val="black"/>
                </a:solidFill>
                <a:latin typeface="Times New Roman"/>
                <a:ea typeface="微软雅黑"/>
              </a:rPr>
              <a:t>3 </a:t>
            </a:r>
            <a:endParaRPr lang="zh-CN" altLang="en-US" dirty="0">
              <a:solidFill>
                <a:prstClr val="black"/>
              </a:solidFill>
              <a:latin typeface="Times New Roman"/>
              <a:ea typeface="微软雅黑"/>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特别注意，看上一行检验数系数</a:t>
            </a:r>
            <a:endParaRPr lang="en-US" altLang="zh-CN" dirty="0">
              <a:latin typeface="+mn-lt"/>
              <a:ea typeface="+mn-ea"/>
            </a:endParaRPr>
          </a:p>
        </p:txBody>
      </p:sp>
      <p:graphicFrame>
        <p:nvGraphicFramePr>
          <p:cNvPr id="22" name="Group 940"/>
          <p:cNvGraphicFramePr>
            <a:graphicFrameLocks noGrp="1"/>
          </p:cNvGraphicFramePr>
          <p:nvPr>
            <p:extLst>
              <p:ext uri="{D42A27DB-BD31-4B8C-83A1-F6EECF244321}">
                <p14:modId xmlns:p14="http://schemas.microsoft.com/office/powerpoint/2010/main" val="478443553"/>
              </p:ext>
            </p:extLst>
          </p:nvPr>
        </p:nvGraphicFramePr>
        <p:xfrm>
          <a:off x="362587" y="2472300"/>
          <a:ext cx="7317145" cy="2671200"/>
        </p:xfrm>
        <a:graphic>
          <a:graphicData uri="http://schemas.openxmlformats.org/drawingml/2006/table">
            <a:tbl>
              <a:tblPr/>
              <a:tblGrid>
                <a:gridCol w="481614">
                  <a:extLst>
                    <a:ext uri="{9D8B030D-6E8A-4147-A177-3AD203B41FA5}">
                      <a16:colId xmlns:a16="http://schemas.microsoft.com/office/drawing/2014/main" xmlns="" val="20000"/>
                    </a:ext>
                  </a:extLst>
                </a:gridCol>
                <a:gridCol w="581748">
                  <a:extLst>
                    <a:ext uri="{9D8B030D-6E8A-4147-A177-3AD203B41FA5}">
                      <a16:colId xmlns:a16="http://schemas.microsoft.com/office/drawing/2014/main" xmlns="" val="20001"/>
                    </a:ext>
                  </a:extLst>
                </a:gridCol>
                <a:gridCol w="509029">
                  <a:extLst>
                    <a:ext uri="{9D8B030D-6E8A-4147-A177-3AD203B41FA5}">
                      <a16:colId xmlns:a16="http://schemas.microsoft.com/office/drawing/2014/main" xmlns="" val="20002"/>
                    </a:ext>
                  </a:extLst>
                </a:gridCol>
                <a:gridCol w="549428">
                  <a:extLst>
                    <a:ext uri="{9D8B030D-6E8A-4147-A177-3AD203B41FA5}">
                      <a16:colId xmlns:a16="http://schemas.microsoft.com/office/drawing/2014/main" xmlns="" val="20003"/>
                    </a:ext>
                  </a:extLst>
                </a:gridCol>
                <a:gridCol w="549428">
                  <a:extLst>
                    <a:ext uri="{9D8B030D-6E8A-4147-A177-3AD203B41FA5}">
                      <a16:colId xmlns:a16="http://schemas.microsoft.com/office/drawing/2014/main" xmlns="" val="20004"/>
                    </a:ext>
                  </a:extLst>
                </a:gridCol>
                <a:gridCol w="549428">
                  <a:extLst>
                    <a:ext uri="{9D8B030D-6E8A-4147-A177-3AD203B41FA5}">
                      <a16:colId xmlns:a16="http://schemas.microsoft.com/office/drawing/2014/main" xmlns="" val="20005"/>
                    </a:ext>
                  </a:extLst>
                </a:gridCol>
                <a:gridCol w="549428">
                  <a:extLst>
                    <a:ext uri="{9D8B030D-6E8A-4147-A177-3AD203B41FA5}">
                      <a16:colId xmlns:a16="http://schemas.microsoft.com/office/drawing/2014/main" xmlns="" val="20006"/>
                    </a:ext>
                  </a:extLst>
                </a:gridCol>
                <a:gridCol w="588433">
                  <a:extLst>
                    <a:ext uri="{9D8B030D-6E8A-4147-A177-3AD203B41FA5}">
                      <a16:colId xmlns:a16="http://schemas.microsoft.com/office/drawing/2014/main" xmlns="" val="20007"/>
                    </a:ext>
                  </a:extLst>
                </a:gridCol>
                <a:gridCol w="588433">
                  <a:extLst>
                    <a:ext uri="{9D8B030D-6E8A-4147-A177-3AD203B41FA5}">
                      <a16:colId xmlns:a16="http://schemas.microsoft.com/office/drawing/2014/main" xmlns="" val="20008"/>
                    </a:ext>
                  </a:extLst>
                </a:gridCol>
                <a:gridCol w="588433">
                  <a:extLst>
                    <a:ext uri="{9D8B030D-6E8A-4147-A177-3AD203B41FA5}">
                      <a16:colId xmlns:a16="http://schemas.microsoft.com/office/drawing/2014/main" xmlns="" val="20009"/>
                    </a:ext>
                  </a:extLst>
                </a:gridCol>
                <a:gridCol w="588433">
                  <a:extLst>
                    <a:ext uri="{9D8B030D-6E8A-4147-A177-3AD203B41FA5}">
                      <a16:colId xmlns:a16="http://schemas.microsoft.com/office/drawing/2014/main" xmlns="" val="20010"/>
                    </a:ext>
                  </a:extLst>
                </a:gridCol>
                <a:gridCol w="588433">
                  <a:extLst>
                    <a:ext uri="{9D8B030D-6E8A-4147-A177-3AD203B41FA5}">
                      <a16:colId xmlns:a16="http://schemas.microsoft.com/office/drawing/2014/main" xmlns="" val="20011"/>
                    </a:ext>
                  </a:extLst>
                </a:gridCol>
                <a:gridCol w="604877">
                  <a:extLst>
                    <a:ext uri="{9D8B030D-6E8A-4147-A177-3AD203B41FA5}">
                      <a16:colId xmlns:a16="http://schemas.microsoft.com/office/drawing/2014/main" xmlns="" val="20012"/>
                    </a:ext>
                  </a:extLst>
                </a:gridCol>
              </a:tblGrid>
              <a:tr h="261442">
                <a:tc gridSpan="3">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θ</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1442">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261442">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1442">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10/3</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1442">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kern="1200" cap="none" normalizeH="0" baseline="0" dirty="0">
                          <a:ln>
                            <a:noFill/>
                          </a:ln>
                          <a:solidFill>
                            <a:srgbClr val="000000"/>
                          </a:solidFill>
                          <a:effectLst/>
                          <a:latin typeface="Times New Roman" pitchFamily="18" charset="0"/>
                          <a:ea typeface="黑体" pitchFamily="2" charset="-122"/>
                          <a:cs typeface="+mn-cs"/>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x</a:t>
                      </a:r>
                      <a:r>
                        <a:rPr lang="en-US" altLang="zh-CN" sz="1400" b="1" baseline="-25000" dirty="0">
                          <a:solidFill>
                            <a:srgbClr val="000000"/>
                          </a:solidFill>
                          <a:latin typeface="Times New Roman" panose="02020603050405020304" pitchFamily="18" charset="0"/>
                          <a:ea typeface="楷体_GB2312" pitchFamily="1" charset="-122"/>
                        </a:rPr>
                        <a:t>2</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endParaRPr kumimoji="1" lang="en-US" altLang="zh-CN" sz="1400" b="1" i="0" u="none" strike="noStrike" cap="none" normalizeH="0" baseline="0" dirty="0">
                        <a:ln>
                          <a:noFill/>
                        </a:ln>
                        <a:solidFill>
                          <a:srgbClr val="FF33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1442">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3300"/>
                          </a:solidFill>
                          <a:effectLst/>
                          <a:latin typeface="Times New Roman" pitchFamily="18" charset="0"/>
                          <a:ea typeface="黑体" pitchFamily="2" charset="-122"/>
                        </a:rPr>
                        <a:t>[</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3</a:t>
                      </a:r>
                      <a:r>
                        <a:rPr kumimoji="1" lang="en-US" altLang="zh-CN" sz="1400" b="1" i="0" u="none" strike="noStrike" cap="none" normalizeH="0" baseline="0" dirty="0">
                          <a:ln>
                            <a:noFill/>
                          </a:ln>
                          <a:solidFill>
                            <a:srgbClr val="FF3300"/>
                          </a:solidFill>
                          <a:effectLst/>
                          <a:latin typeface="Times New Roman" pitchFamily="18" charset="0"/>
                          <a:ea typeface="黑体" pitchFamily="2"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6/3</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1442">
                <a:tc rowSpan="3" grid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z</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1442">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7"/>
                  </a:ext>
                </a:extLst>
              </a:tr>
              <a:tr h="261442">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8"/>
                  </a:ext>
                </a:extLst>
              </a:tr>
            </a:tbl>
          </a:graphicData>
        </a:graphic>
      </p:graphicFrame>
      <p:grpSp>
        <p:nvGrpSpPr>
          <p:cNvPr id="10" name="组合 9"/>
          <p:cNvGrpSpPr/>
          <p:nvPr/>
        </p:nvGrpSpPr>
        <p:grpSpPr>
          <a:xfrm>
            <a:off x="3762280" y="58298"/>
            <a:ext cx="4200639" cy="2410625"/>
            <a:chOff x="201033" y="2929005"/>
            <a:chExt cx="4086375" cy="2410625"/>
          </a:xfrm>
        </p:grpSpPr>
        <p:sp>
          <p:nvSpPr>
            <p:cNvPr id="11" name="Rectangle 4"/>
            <p:cNvSpPr>
              <a:spLocks noChangeArrowheads="1"/>
            </p:cNvSpPr>
            <p:nvPr/>
          </p:nvSpPr>
          <p:spPr bwMode="auto">
            <a:xfrm>
              <a:off x="1135635" y="3240560"/>
              <a:ext cx="3151773" cy="209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2</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err="1">
                  <a:solidFill>
                    <a:srgbClr val="000000"/>
                  </a:solidFill>
                  <a:latin typeface="Times New Roman" panose="02020603050405020304" pitchFamily="18" charset="0"/>
                  <a:ea typeface="楷体_GB2312" pitchFamily="1" charset="-122"/>
                </a:rPr>
                <a:t>x</a:t>
              </a:r>
              <a:r>
                <a:rPr lang="en-US" altLang="zh-CN" sz="2200" b="1" i="1" baseline="-25000" dirty="0" err="1">
                  <a:solidFill>
                    <a:srgbClr val="000000"/>
                  </a:solidFill>
                  <a:latin typeface="Times New Roman" panose="02020603050405020304" pitchFamily="18" charset="0"/>
                  <a:ea typeface="楷体_GB2312" pitchFamily="1" charset="-122"/>
                </a:rPr>
                <a:t>s</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11</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dirty="0">
                  <a:solidFill>
                    <a:srgbClr val="000000"/>
                  </a:solidFill>
                  <a:latin typeface="Times New Roman" panose="02020603050405020304" pitchFamily="18" charset="0"/>
                  <a:ea typeface="楷体_GB2312" pitchFamily="1" charset="-122"/>
                </a:rPr>
                <a:t> −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0</a:t>
              </a:r>
            </a:p>
            <a:p>
              <a:pPr marL="0" indent="0" algn="just" eaLnBrk="1" hangingPunct="1">
                <a:lnSpc>
                  <a:spcPct val="120000"/>
                </a:lnSpc>
                <a:buClr>
                  <a:schemeClr val="hlink"/>
                </a:buClr>
                <a:buSzPct val="70000"/>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2</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10</a:t>
              </a:r>
            </a:p>
            <a:p>
              <a:pPr marL="0" indent="0" algn="just" eaLnBrk="1" hangingPunct="1">
                <a:lnSpc>
                  <a:spcPct val="120000"/>
                </a:lnSpc>
                <a:buClr>
                  <a:schemeClr val="hlink"/>
                </a:buClr>
                <a:buSzPct val="70000"/>
                <a:buFont typeface="Wingdings" panose="05000000000000000000" pitchFamily="2" charset="2"/>
                <a:buNone/>
              </a:pPr>
              <a:r>
                <a:rPr lang="en-US" altLang="zh-CN" sz="2200" b="1" dirty="0">
                  <a:solidFill>
                    <a:srgbClr val="000000"/>
                  </a:solidFill>
                  <a:latin typeface="Times New Roman" panose="02020603050405020304" pitchFamily="18" charset="0"/>
                  <a:ea typeface="楷体_GB2312" pitchFamily="1" charset="-122"/>
                </a:rPr>
                <a:t>8</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a:t>
              </a:r>
              <a:r>
                <a:rPr lang="en-US" altLang="zh-CN" sz="2200" b="1" dirty="0">
                  <a:solidFill>
                    <a:srgbClr val="000000"/>
                  </a:solidFill>
                  <a:latin typeface="Times New Roman" panose="02020603050405020304" pitchFamily="18" charset="0"/>
                  <a:ea typeface="楷体_GB2312" pitchFamily="1" charset="-122"/>
                </a:rPr>
                <a:t> 10</a:t>
              </a: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dirty="0">
                  <a:solidFill>
                    <a:srgbClr val="000000"/>
                  </a:solidFill>
                  <a:latin typeface="Times New Roman" panose="02020603050405020304" pitchFamily="18" charset="0"/>
                  <a:ea typeface="楷体_GB2312" pitchFamily="1" charset="-122"/>
                </a:rPr>
                <a:t> +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d</a:t>
              </a:r>
              <a:r>
                <a:rPr lang="en-US" altLang="zh-CN" sz="2200" b="1" baseline="-25000" dirty="0">
                  <a:solidFill>
                    <a:srgbClr val="000000"/>
                  </a:solidFill>
                  <a:latin typeface="Times New Roman" panose="02020603050405020304" pitchFamily="18" charset="0"/>
                  <a:ea typeface="楷体_GB2312" pitchFamily="1" charset="-122"/>
                </a:rPr>
                <a:t>3</a:t>
              </a:r>
              <a:r>
                <a:rPr lang="en-US" altLang="zh-CN" sz="2200" b="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56</a:t>
              </a:r>
            </a:p>
            <a:p>
              <a:pPr marL="0" indent="0" algn="just" eaLnBrk="1" hangingPunct="1">
                <a:lnSpc>
                  <a:spcPct val="120000"/>
                </a:lnSpc>
                <a:buClr>
                  <a:schemeClr val="hlink"/>
                </a:buClr>
                <a:buSzPct val="70000"/>
                <a:buFont typeface="Wingdings" panose="05000000000000000000" pitchFamily="2" charset="2"/>
                <a:buNone/>
              </a:pPr>
              <a:r>
                <a:rPr lang="en-US" altLang="zh-CN" sz="2200" b="1" i="1" dirty="0">
                  <a:solidFill>
                    <a:srgbClr val="000000"/>
                  </a:solidFill>
                  <a:latin typeface="Times New Roman" panose="02020603050405020304" pitchFamily="18" charset="0"/>
                  <a:ea typeface="楷体_GB2312" pitchFamily="1" charset="-122"/>
                </a:rPr>
                <a:t>x</a:t>
              </a:r>
              <a:r>
                <a:rPr lang="en-US" altLang="zh-CN" sz="2200" b="1" baseline="-25000" dirty="0">
                  <a:solidFill>
                    <a:srgbClr val="000000"/>
                  </a:solidFill>
                  <a:latin typeface="Times New Roman" panose="02020603050405020304" pitchFamily="18" charset="0"/>
                  <a:ea typeface="楷体_GB2312" pitchFamily="1" charset="-122"/>
                </a:rPr>
                <a:t>1</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 x</a:t>
              </a:r>
              <a:r>
                <a:rPr lang="en-US" altLang="zh-CN" sz="2200" b="1" baseline="-25000" dirty="0">
                  <a:solidFill>
                    <a:srgbClr val="000000"/>
                  </a:solidFill>
                  <a:latin typeface="Times New Roman" panose="02020603050405020304" pitchFamily="18" charset="0"/>
                  <a:ea typeface="楷体_GB2312" pitchFamily="1" charset="-122"/>
                </a:rPr>
                <a:t>2</a:t>
              </a:r>
              <a:r>
                <a:rPr lang="en-US" altLang="zh-CN" sz="2200" b="1" i="1" baseline="-25000" dirty="0">
                  <a:solidFill>
                    <a:srgbClr val="000000"/>
                  </a:solidFill>
                  <a:latin typeface="Times New Roman" panose="02020603050405020304" pitchFamily="18" charset="0"/>
                  <a:ea typeface="楷体_GB2312" pitchFamily="1" charset="-122"/>
                </a:rPr>
                <a:t> </a:t>
              </a:r>
              <a:r>
                <a:rPr lang="en-US" altLang="zh-CN" sz="2200" b="1" dirty="0">
                  <a:solidFill>
                    <a:srgbClr val="000000"/>
                  </a:solidFill>
                  <a:latin typeface="Times New Roman" panose="02020603050405020304" pitchFamily="18" charset="0"/>
                  <a:ea typeface="楷体_GB2312" pitchFamily="1" charset="-122"/>
                </a:rPr>
                <a:t>, </a:t>
              </a:r>
              <a:r>
                <a:rPr lang="en-US" altLang="zh-CN" sz="2200" b="1" i="1" dirty="0">
                  <a:solidFill>
                    <a:srgbClr val="000000"/>
                  </a:solidFill>
                  <a:latin typeface="Times New Roman" panose="02020603050405020304" pitchFamily="18" charset="0"/>
                  <a:ea typeface="楷体_GB2312" pitchFamily="1" charset="-122"/>
                </a:rPr>
                <a:t>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d</a:t>
              </a:r>
              <a:r>
                <a:rPr lang="en-US" altLang="zh-CN" sz="2200" b="1" i="1" baseline="-25000" dirty="0">
                  <a:solidFill>
                    <a:srgbClr val="000000"/>
                  </a:solidFill>
                  <a:latin typeface="Times New Roman" panose="02020603050405020304" pitchFamily="18" charset="0"/>
                  <a:ea typeface="楷体_GB2312" pitchFamily="1" charset="-122"/>
                </a:rPr>
                <a:t>i</a:t>
              </a:r>
              <a:r>
                <a:rPr lang="en-US" altLang="zh-CN" sz="2200" b="1" i="1" baseline="30000" dirty="0">
                  <a:solidFill>
                    <a:srgbClr val="000000"/>
                  </a:solidFill>
                  <a:latin typeface="Times New Roman" panose="02020603050405020304" pitchFamily="18" charset="0"/>
                  <a:ea typeface="楷体_GB2312" pitchFamily="1" charset="-122"/>
                </a:rPr>
                <a:t>+</a:t>
              </a:r>
              <a:r>
                <a:rPr lang="en-US" altLang="zh-CN" sz="2200" b="1" i="1" dirty="0">
                  <a:solidFill>
                    <a:srgbClr val="000000"/>
                  </a:solidFill>
                  <a:latin typeface="Times New Roman" panose="02020603050405020304" pitchFamily="18" charset="0"/>
                  <a:ea typeface="楷体_GB2312" pitchFamily="1" charset="-122"/>
                </a:rPr>
                <a:t> ≥ </a:t>
              </a:r>
              <a:r>
                <a:rPr lang="en-US" altLang="zh-CN" sz="2200" b="1" dirty="0">
                  <a:solidFill>
                    <a:srgbClr val="000000"/>
                  </a:solidFill>
                  <a:latin typeface="Times New Roman" panose="02020603050405020304" pitchFamily="18" charset="0"/>
                  <a:ea typeface="楷体_GB2312" pitchFamily="1" charset="-122"/>
                </a:rPr>
                <a:t>0,</a:t>
              </a:r>
              <a:r>
                <a:rPr lang="en-US" altLang="zh-CN" sz="2200" b="1" i="1" dirty="0">
                  <a:solidFill>
                    <a:srgbClr val="000000"/>
                  </a:solidFill>
                  <a:latin typeface="Times New Roman" panose="02020603050405020304" pitchFamily="18" charset="0"/>
                  <a:ea typeface="楷体_GB2312" pitchFamily="1" charset="-122"/>
                </a:rPr>
                <a:t>i</a:t>
              </a:r>
              <a:r>
                <a:rPr lang="en-US" altLang="zh-CN" sz="2200" b="1" dirty="0">
                  <a:solidFill>
                    <a:srgbClr val="000000"/>
                  </a:solidFill>
                  <a:latin typeface="Times New Roman" panose="02020603050405020304" pitchFamily="18" charset="0"/>
                  <a:ea typeface="楷体_GB2312" pitchFamily="1" charset="-122"/>
                </a:rPr>
                <a:t>=1,2,3</a:t>
              </a:r>
            </a:p>
          </p:txBody>
        </p:sp>
        <p:sp>
          <p:nvSpPr>
            <p:cNvPr id="12" name="左大括号 11"/>
            <p:cNvSpPr/>
            <p:nvPr/>
          </p:nvSpPr>
          <p:spPr>
            <a:xfrm>
              <a:off x="693578" y="3462003"/>
              <a:ext cx="216024" cy="1656184"/>
            </a:xfrm>
            <a:prstGeom prst="leftBrace">
              <a:avLst>
                <a:gd name="adj1" fmla="val 2116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矩形 12"/>
            <p:cNvSpPr/>
            <p:nvPr/>
          </p:nvSpPr>
          <p:spPr>
            <a:xfrm>
              <a:off x="201033" y="2929005"/>
              <a:ext cx="4086375" cy="400110"/>
            </a:xfrm>
            <a:prstGeom prst="rect">
              <a:avLst/>
            </a:prstGeom>
          </p:spPr>
          <p:txBody>
            <a:bodyPr wrap="none">
              <a:spAutoFit/>
            </a:bodyPr>
            <a:lstStyle/>
            <a:p>
              <a:r>
                <a:rPr lang="en-US" altLang="zh-CN" sz="2000" b="1" i="1" dirty="0">
                  <a:solidFill>
                    <a:srgbClr val="000000"/>
                  </a:solidFill>
                  <a:latin typeface="Times New Roman" panose="02020603050405020304" pitchFamily="18" charset="0"/>
                  <a:ea typeface="楷体_GB2312" pitchFamily="1" charset="-122"/>
                </a:rPr>
                <a:t>min z = P</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1</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 P</a:t>
              </a:r>
              <a:r>
                <a:rPr lang="en-US" altLang="zh-CN" sz="2000" b="1" baseline="-25000" dirty="0">
                  <a:solidFill>
                    <a:srgbClr val="000000"/>
                  </a:solidFill>
                  <a:latin typeface="Times New Roman" panose="02020603050405020304" pitchFamily="18" charset="0"/>
                  <a:ea typeface="楷体_GB2312" pitchFamily="1" charset="-122"/>
                </a:rPr>
                <a:t>2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 </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2</a:t>
              </a:r>
              <a:r>
                <a:rPr lang="en-US" altLang="zh-CN" sz="2000" b="1" baseline="30000" dirty="0">
                  <a:solidFill>
                    <a:srgbClr val="000000"/>
                  </a:solidFill>
                  <a:latin typeface="Times New Roman" panose="02020603050405020304" pitchFamily="18" charset="0"/>
                  <a:ea typeface="楷体_GB2312" pitchFamily="1" charset="-122"/>
                </a:rPr>
                <a:t>+ </a:t>
              </a:r>
              <a:r>
                <a:rPr lang="en-US" altLang="zh-CN" sz="2000" b="1" dirty="0">
                  <a:solidFill>
                    <a:srgbClr val="000000"/>
                  </a:solidFill>
                  <a:latin typeface="Times New Roman" panose="02020603050405020304" pitchFamily="18" charset="0"/>
                  <a:ea typeface="楷体_GB2312" pitchFamily="1" charset="-122"/>
                </a:rPr>
                <a:t>)</a:t>
              </a:r>
              <a:r>
                <a:rPr lang="en-US" altLang="zh-CN" sz="2000" b="1" i="1" dirty="0">
                  <a:solidFill>
                    <a:srgbClr val="000000"/>
                  </a:solidFill>
                  <a:latin typeface="Times New Roman" panose="02020603050405020304" pitchFamily="18" charset="0"/>
                  <a:ea typeface="楷体_GB2312" pitchFamily="1" charset="-122"/>
                </a:rPr>
                <a:t> + P</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i="1" dirty="0">
                  <a:solidFill>
                    <a:srgbClr val="000000"/>
                  </a:solidFill>
                  <a:latin typeface="Times New Roman" panose="02020603050405020304" pitchFamily="18" charset="0"/>
                  <a:ea typeface="楷体_GB2312" pitchFamily="1" charset="-122"/>
                </a:rPr>
                <a:t>d</a:t>
              </a:r>
              <a:r>
                <a:rPr lang="en-US" altLang="zh-CN" sz="2000" b="1" baseline="-25000" dirty="0">
                  <a:solidFill>
                    <a:srgbClr val="000000"/>
                  </a:solidFill>
                  <a:latin typeface="Times New Roman" panose="02020603050405020304" pitchFamily="18" charset="0"/>
                  <a:ea typeface="楷体_GB2312" pitchFamily="1" charset="-122"/>
                </a:rPr>
                <a:t>3</a:t>
              </a:r>
              <a:r>
                <a:rPr lang="en-US" altLang="zh-CN" sz="2000" b="1" baseline="30000" dirty="0">
                  <a:solidFill>
                    <a:srgbClr val="000000"/>
                  </a:solidFill>
                  <a:latin typeface="Times New Roman" panose="02020603050405020304" pitchFamily="18" charset="0"/>
                  <a:ea typeface="楷体_GB2312" pitchFamily="1" charset="-122"/>
                </a:rPr>
                <a:t>-</a:t>
              </a:r>
              <a:endParaRPr lang="zh-CN" altLang="en-US" sz="2000" dirty="0"/>
            </a:p>
          </p:txBody>
        </p:sp>
      </p:grpSp>
    </p:spTree>
    <p:extLst>
      <p:ext uri="{BB962C8B-B14F-4D97-AF65-F5344CB8AC3E}">
        <p14:creationId xmlns:p14="http://schemas.microsoft.com/office/powerpoint/2010/main" val="20043635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三、解目标规划的单纯形法</a:t>
            </a:r>
          </a:p>
        </p:txBody>
      </p:sp>
      <p:grpSp>
        <p:nvGrpSpPr>
          <p:cNvPr id="10" name="组合 9"/>
          <p:cNvGrpSpPr/>
          <p:nvPr/>
        </p:nvGrpSpPr>
        <p:grpSpPr>
          <a:xfrm>
            <a:off x="384572" y="58298"/>
            <a:ext cx="7495590" cy="5086037"/>
            <a:chOff x="288026" y="355099"/>
            <a:chExt cx="7495590" cy="5086037"/>
          </a:xfrm>
        </p:grpSpPr>
        <p:sp>
          <p:nvSpPr>
            <p:cNvPr id="11" name="Rectangle 4"/>
            <p:cNvSpPr>
              <a:spLocks noChangeArrowheads="1"/>
            </p:cNvSpPr>
            <p:nvPr/>
          </p:nvSpPr>
          <p:spPr bwMode="auto">
            <a:xfrm>
              <a:off x="288026" y="732611"/>
              <a:ext cx="3426331"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4  </a:t>
              </a:r>
              <a:r>
                <a:rPr lang="zh-CN" altLang="en-US" dirty="0">
                  <a:latin typeface="+mn-lt"/>
                  <a:ea typeface="+mn-ea"/>
                </a:rPr>
                <a:t>用单纯形法求解例</a:t>
              </a:r>
              <a:r>
                <a:rPr lang="en-US" altLang="zh-CN" dirty="0">
                  <a:latin typeface="+mn-lt"/>
                  <a:ea typeface="+mn-ea"/>
                </a:rPr>
                <a:t>2</a:t>
              </a:r>
            </a:p>
            <a:p>
              <a:pPr algn="just" eaLnBrk="1" hangingPunct="1">
                <a:lnSpc>
                  <a:spcPct val="120000"/>
                </a:lnSpc>
                <a:buClr>
                  <a:srgbClr val="C00000"/>
                </a:buClr>
                <a:buSzPct val="100000"/>
                <a:buFont typeface="+mj-ea"/>
                <a:buAutoNum type="circleNumDbPlain" startAt="6"/>
              </a:pPr>
              <a:r>
                <a:rPr lang="zh-CN" altLang="en-US" dirty="0">
                  <a:solidFill>
                    <a:prstClr val="black"/>
                  </a:solidFill>
                  <a:latin typeface="Times New Roman"/>
                  <a:ea typeface="微软雅黑"/>
                </a:rPr>
                <a:t>得满意解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1</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=2,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2</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=4</a:t>
              </a:r>
            </a:p>
            <a:p>
              <a:pPr algn="just" eaLnBrk="1" hangingPunct="1">
                <a:lnSpc>
                  <a:spcPct val="120000"/>
                </a:lnSpc>
                <a:buClr>
                  <a:srgbClr val="C00000"/>
                </a:buClr>
                <a:buSzPct val="100000"/>
                <a:buFont typeface="+mj-ea"/>
                <a:buAutoNum type="circleNumDbPlain" startAt="6"/>
              </a:pPr>
              <a:r>
                <a:rPr lang="zh-CN" altLang="en-US" dirty="0">
                  <a:solidFill>
                    <a:prstClr val="black"/>
                  </a:solidFill>
                  <a:latin typeface="Times New Roman"/>
                  <a:ea typeface="微软雅黑"/>
                </a:rPr>
                <a:t>非基变量</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3</a:t>
              </a:r>
              <a:r>
                <a:rPr lang="en-US" altLang="zh-CN" b="1" baseline="30000" dirty="0">
                  <a:solidFill>
                    <a:srgbClr val="000000"/>
                  </a:solidFill>
                  <a:latin typeface="Times New Roman" panose="02020603050405020304" pitchFamily="18" charset="0"/>
                  <a:ea typeface="楷体_GB2312" pitchFamily="1" charset="-122"/>
                </a:rPr>
                <a:t>+</a:t>
              </a:r>
              <a:r>
                <a:rPr kumimoji="1" lang="zh-CN" altLang="en-US" dirty="0">
                  <a:solidFill>
                    <a:srgbClr val="000000"/>
                  </a:solidFill>
                  <a:latin typeface="+mn-ea"/>
                  <a:ea typeface="+mn-ea"/>
                </a:rPr>
                <a:t>的检验数为</a:t>
              </a:r>
              <a:r>
                <a:rPr kumimoji="1" lang="en-US" altLang="zh-CN" dirty="0">
                  <a:solidFill>
                    <a:srgbClr val="000000"/>
                  </a:solidFill>
                  <a:latin typeface="+mn-ea"/>
                  <a:ea typeface="+mn-ea"/>
                </a:rPr>
                <a:t>0</a:t>
              </a:r>
              <a:r>
                <a:rPr kumimoji="1" lang="zh-CN" altLang="en-US" dirty="0">
                  <a:solidFill>
                    <a:srgbClr val="000000"/>
                  </a:solidFill>
                  <a:latin typeface="+mn-ea"/>
                  <a:ea typeface="+mn-ea"/>
                </a:rPr>
                <a:t>，有无穷多最优解</a:t>
              </a:r>
              <a:endParaRPr kumimoji="1" lang="en-US" altLang="zh-CN" dirty="0">
                <a:solidFill>
                  <a:srgbClr val="000000"/>
                </a:solidFill>
                <a:latin typeface="+mn-ea"/>
                <a:ea typeface="+mn-ea"/>
              </a:endParaRPr>
            </a:p>
            <a:p>
              <a:pPr algn="just" eaLnBrk="1" hangingPunct="1">
                <a:lnSpc>
                  <a:spcPct val="120000"/>
                </a:lnSpc>
                <a:buClr>
                  <a:srgbClr val="C00000"/>
                </a:buClr>
                <a:buSzPct val="100000"/>
                <a:buFont typeface="+mj-ea"/>
                <a:buAutoNum type="circleNumDbPlain" startAt="6"/>
              </a:pPr>
              <a:r>
                <a:rPr lang="zh-CN" altLang="en-US" dirty="0">
                  <a:solidFill>
                    <a:prstClr val="black"/>
                  </a:solidFill>
                  <a:latin typeface="Times New Roman"/>
                  <a:ea typeface="微软雅黑"/>
                </a:rPr>
                <a:t>可继续换入</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3</a:t>
              </a:r>
              <a:r>
                <a:rPr lang="en-US" altLang="zh-CN" b="1" baseline="30000" dirty="0">
                  <a:solidFill>
                    <a:srgbClr val="000000"/>
                  </a:solidFill>
                  <a:latin typeface="Times New Roman" panose="02020603050405020304" pitchFamily="18" charset="0"/>
                  <a:ea typeface="楷体_GB2312" pitchFamily="1" charset="-122"/>
                </a:rPr>
                <a:t>+</a:t>
              </a:r>
              <a:r>
                <a:rPr lang="zh-CN" altLang="en-US" dirty="0">
                  <a:solidFill>
                    <a:prstClr val="black"/>
                  </a:solidFill>
                  <a:latin typeface="Times New Roman"/>
                  <a:ea typeface="微软雅黑"/>
                </a:rPr>
                <a:t>，换出</a:t>
              </a:r>
              <a:r>
                <a:rPr lang="en-US" altLang="zh-CN" b="1" i="1" dirty="0">
                  <a:solidFill>
                    <a:srgbClr val="000000"/>
                  </a:solidFill>
                  <a:latin typeface="Times New Roman" panose="02020603050405020304" pitchFamily="18" charset="0"/>
                  <a:ea typeface="楷体_GB2312" pitchFamily="1" charset="-122"/>
                </a:rPr>
                <a:t>d</a:t>
              </a:r>
              <a:r>
                <a:rPr lang="en-US" altLang="zh-CN" b="1" baseline="-25000" dirty="0">
                  <a:solidFill>
                    <a:srgbClr val="000000"/>
                  </a:solidFill>
                  <a:latin typeface="Times New Roman" panose="02020603050405020304" pitchFamily="18" charset="0"/>
                  <a:ea typeface="楷体_GB2312" pitchFamily="1" charset="-122"/>
                </a:rPr>
                <a:t>1</a:t>
              </a:r>
              <a:r>
                <a:rPr lang="en-US" altLang="zh-CN" b="1" baseline="30000" dirty="0">
                  <a:solidFill>
                    <a:srgbClr val="000000"/>
                  </a:solidFill>
                  <a:latin typeface="Times New Roman" panose="02020603050405020304" pitchFamily="18" charset="0"/>
                  <a:ea typeface="楷体_GB2312" pitchFamily="1" charset="-122"/>
                </a:rPr>
                <a:t>−</a:t>
              </a:r>
              <a:r>
                <a:rPr lang="zh-CN" altLang="en-US" dirty="0">
                  <a:solidFill>
                    <a:prstClr val="black"/>
                  </a:solidFill>
                  <a:latin typeface="Times New Roman"/>
                  <a:ea typeface="微软雅黑"/>
                </a:rPr>
                <a:t>，</a:t>
              </a:r>
              <a:endParaRPr lang="en-US" altLang="zh-CN" dirty="0">
                <a:solidFill>
                  <a:srgbClr val="000000"/>
                </a:solidFill>
                <a:latin typeface="Times New Roman" panose="02020603050405020304" pitchFamily="18" charset="0"/>
                <a:ea typeface="楷体_GB2312" pitchFamily="1" charset="-122"/>
              </a:endParaRPr>
            </a:p>
            <a:p>
              <a:pPr marL="0" indent="0" algn="just" eaLnBrk="1" hangingPunct="1">
                <a:lnSpc>
                  <a:spcPct val="120000"/>
                </a:lnSpc>
                <a:buClr>
                  <a:srgbClr val="C00000"/>
                </a:buClr>
                <a:buSzPct val="100000"/>
              </a:pPr>
              <a:r>
                <a:rPr lang="zh-CN" altLang="en-US" dirty="0">
                  <a:solidFill>
                    <a:prstClr val="black"/>
                  </a:solidFill>
                  <a:latin typeface="Times New Roman"/>
                  <a:ea typeface="微软雅黑"/>
                </a:rPr>
                <a:t>得满意解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1</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a:t>
              </a:r>
              <a:r>
                <a:rPr kumimoji="1" lang="en-US" altLang="zh-CN" b="1" dirty="0">
                  <a:solidFill>
                    <a:srgbClr val="000000"/>
                  </a:solidFill>
                  <a:latin typeface="Times New Roman" pitchFamily="18" charset="0"/>
                  <a:ea typeface="黑体" pitchFamily="2" charset="-122"/>
                </a:rPr>
                <a:t> 10/3</a:t>
              </a:r>
              <a:r>
                <a:rPr lang="en-US" altLang="zh-CN" b="1" dirty="0">
                  <a:solidFill>
                    <a:prstClr val="black"/>
                  </a:solidFill>
                  <a:latin typeface="Times New Roman"/>
                  <a:ea typeface="微软雅黑"/>
                </a:rPr>
                <a:t>,  </a:t>
              </a:r>
              <a:r>
                <a:rPr lang="en-US" altLang="zh-CN" b="1" i="1" dirty="0">
                  <a:solidFill>
                    <a:srgbClr val="000000"/>
                  </a:solidFill>
                  <a:latin typeface="Times New Roman" panose="02020603050405020304" pitchFamily="18" charset="0"/>
                  <a:ea typeface="楷体_GB2312" pitchFamily="1" charset="-122"/>
                </a:rPr>
                <a:t>x</a:t>
              </a:r>
              <a:r>
                <a:rPr lang="en-US" altLang="zh-CN" b="1" baseline="-25000" dirty="0">
                  <a:solidFill>
                    <a:srgbClr val="000000"/>
                  </a:solidFill>
                  <a:latin typeface="Times New Roman" panose="02020603050405020304" pitchFamily="18" charset="0"/>
                  <a:ea typeface="楷体_GB2312" pitchFamily="1" charset="-122"/>
                </a:rPr>
                <a:t>2</a:t>
              </a:r>
              <a:r>
                <a:rPr lang="zh-CN" altLang="en-US" b="1" dirty="0">
                  <a:solidFill>
                    <a:prstClr val="black"/>
                  </a:solidFill>
                  <a:latin typeface="Times New Roman"/>
                  <a:ea typeface="微软雅黑"/>
                </a:rPr>
                <a:t>*</a:t>
              </a:r>
              <a:r>
                <a:rPr lang="en-US" altLang="zh-CN" b="1" dirty="0">
                  <a:solidFill>
                    <a:prstClr val="black"/>
                  </a:solidFill>
                  <a:latin typeface="Times New Roman"/>
                  <a:ea typeface="微软雅黑"/>
                </a:rPr>
                <a:t>=</a:t>
              </a:r>
              <a:r>
                <a:rPr kumimoji="1" lang="en-US" altLang="zh-CN" b="1" dirty="0">
                  <a:solidFill>
                    <a:srgbClr val="000000"/>
                  </a:solidFill>
                  <a:latin typeface="Times New Roman" pitchFamily="18" charset="0"/>
                  <a:ea typeface="黑体" pitchFamily="2" charset="-122"/>
                </a:rPr>
                <a:t> 10/3</a:t>
              </a:r>
              <a:endParaRPr lang="en-US" altLang="zh-CN" b="1" dirty="0">
                <a:solidFill>
                  <a:prstClr val="black"/>
                </a:solidFill>
                <a:latin typeface="Times New Roman"/>
                <a:ea typeface="微软雅黑"/>
              </a:endParaRPr>
            </a:p>
            <a:p>
              <a:pPr algn="just" eaLnBrk="1" hangingPunct="1">
                <a:lnSpc>
                  <a:spcPct val="120000"/>
                </a:lnSpc>
                <a:buClr>
                  <a:srgbClr val="C00000"/>
                </a:buClr>
                <a:buSzPct val="100000"/>
                <a:buFont typeface="+mj-ea"/>
                <a:buAutoNum type="circleNumDbPlain" startAt="6"/>
              </a:pPr>
              <a:endParaRPr kumimoji="1" lang="zh-CN" altLang="en-US" b="1" dirty="0">
                <a:solidFill>
                  <a:srgbClr val="000000"/>
                </a:solidFill>
                <a:latin typeface="Times New Roman" pitchFamily="18" charset="0"/>
                <a:ea typeface="黑体" pitchFamily="2" charset="-122"/>
              </a:endParaRPr>
            </a:p>
            <a:p>
              <a:pPr lvl="0" algn="just" eaLnBrk="1" hangingPunct="1">
                <a:lnSpc>
                  <a:spcPct val="120000"/>
                </a:lnSpc>
                <a:buClr>
                  <a:srgbClr val="C00000"/>
                </a:buClr>
                <a:buSzPct val="100000"/>
                <a:buFont typeface="+mj-ea"/>
                <a:buAutoNum type="circleNumDbPlain" startAt="6"/>
              </a:pPr>
              <a:endParaRPr lang="en-US" altLang="zh-CN" dirty="0">
                <a:solidFill>
                  <a:prstClr val="black"/>
                </a:solidFill>
                <a:latin typeface="Times New Roman"/>
                <a:ea typeface="微软雅黑"/>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407866431"/>
                </p:ext>
              </p:extLst>
            </p:nvPr>
          </p:nvGraphicFramePr>
          <p:xfrm>
            <a:off x="3503375" y="355099"/>
            <a:ext cx="4280241" cy="2332650"/>
          </p:xfrm>
          <a:graphic>
            <a:graphicData uri="http://schemas.openxmlformats.org/presentationml/2006/ole">
              <mc:AlternateContent xmlns:mc="http://schemas.openxmlformats.org/markup-compatibility/2006">
                <mc:Choice xmlns:v="urn:schemas-microsoft-com:vml" Requires="v">
                  <p:oleObj spid="_x0000_s6174" name="公式" r:id="rId4" imgW="1892300" imgH="1333500" progId="Equations">
                    <p:embed/>
                  </p:oleObj>
                </mc:Choice>
                <mc:Fallback>
                  <p:oleObj name="公式" r:id="rId4" imgW="1892300" imgH="1333500" progId="Equations">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375" y="355099"/>
                          <a:ext cx="4280241" cy="233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Group 940"/>
          <p:cNvGraphicFramePr>
            <a:graphicFrameLocks noGrp="1"/>
          </p:cNvGraphicFramePr>
          <p:nvPr>
            <p:extLst>
              <p:ext uri="{D42A27DB-BD31-4B8C-83A1-F6EECF244321}">
                <p14:modId xmlns:p14="http://schemas.microsoft.com/office/powerpoint/2010/main" val="892207115"/>
              </p:ext>
            </p:extLst>
          </p:nvPr>
        </p:nvGraphicFramePr>
        <p:xfrm>
          <a:off x="615796" y="2473135"/>
          <a:ext cx="7272808" cy="2671200"/>
        </p:xfrm>
        <a:graphic>
          <a:graphicData uri="http://schemas.openxmlformats.org/drawingml/2006/table">
            <a:tbl>
              <a:tblPr/>
              <a:tblGrid>
                <a:gridCol w="478695">
                  <a:extLst>
                    <a:ext uri="{9D8B030D-6E8A-4147-A177-3AD203B41FA5}">
                      <a16:colId xmlns:a16="http://schemas.microsoft.com/office/drawing/2014/main" xmlns="" val="20000"/>
                    </a:ext>
                  </a:extLst>
                </a:gridCol>
                <a:gridCol w="578223">
                  <a:extLst>
                    <a:ext uri="{9D8B030D-6E8A-4147-A177-3AD203B41FA5}">
                      <a16:colId xmlns:a16="http://schemas.microsoft.com/office/drawing/2014/main" xmlns="" val="20001"/>
                    </a:ext>
                  </a:extLst>
                </a:gridCol>
                <a:gridCol w="505945">
                  <a:extLst>
                    <a:ext uri="{9D8B030D-6E8A-4147-A177-3AD203B41FA5}">
                      <a16:colId xmlns:a16="http://schemas.microsoft.com/office/drawing/2014/main" xmlns="" val="20002"/>
                    </a:ext>
                  </a:extLst>
                </a:gridCol>
                <a:gridCol w="546099">
                  <a:extLst>
                    <a:ext uri="{9D8B030D-6E8A-4147-A177-3AD203B41FA5}">
                      <a16:colId xmlns:a16="http://schemas.microsoft.com/office/drawing/2014/main" xmlns="" val="20003"/>
                    </a:ext>
                  </a:extLst>
                </a:gridCol>
                <a:gridCol w="546099">
                  <a:extLst>
                    <a:ext uri="{9D8B030D-6E8A-4147-A177-3AD203B41FA5}">
                      <a16:colId xmlns:a16="http://schemas.microsoft.com/office/drawing/2014/main" xmlns="" val="20004"/>
                    </a:ext>
                  </a:extLst>
                </a:gridCol>
                <a:gridCol w="546099">
                  <a:extLst>
                    <a:ext uri="{9D8B030D-6E8A-4147-A177-3AD203B41FA5}">
                      <a16:colId xmlns:a16="http://schemas.microsoft.com/office/drawing/2014/main" xmlns="" val="20005"/>
                    </a:ext>
                  </a:extLst>
                </a:gridCol>
                <a:gridCol w="546099">
                  <a:extLst>
                    <a:ext uri="{9D8B030D-6E8A-4147-A177-3AD203B41FA5}">
                      <a16:colId xmlns:a16="http://schemas.microsoft.com/office/drawing/2014/main" xmlns="" val="20006"/>
                    </a:ext>
                  </a:extLst>
                </a:gridCol>
                <a:gridCol w="628234">
                  <a:extLst>
                    <a:ext uri="{9D8B030D-6E8A-4147-A177-3AD203B41FA5}">
                      <a16:colId xmlns:a16="http://schemas.microsoft.com/office/drawing/2014/main" xmlns="" val="20007"/>
                    </a:ext>
                  </a:extLst>
                </a:gridCol>
                <a:gridCol w="628234">
                  <a:extLst>
                    <a:ext uri="{9D8B030D-6E8A-4147-A177-3AD203B41FA5}">
                      <a16:colId xmlns:a16="http://schemas.microsoft.com/office/drawing/2014/main" xmlns="" val="20008"/>
                    </a:ext>
                  </a:extLst>
                </a:gridCol>
                <a:gridCol w="628234">
                  <a:extLst>
                    <a:ext uri="{9D8B030D-6E8A-4147-A177-3AD203B41FA5}">
                      <a16:colId xmlns:a16="http://schemas.microsoft.com/office/drawing/2014/main" xmlns="" val="20009"/>
                    </a:ext>
                  </a:extLst>
                </a:gridCol>
                <a:gridCol w="628234">
                  <a:extLst>
                    <a:ext uri="{9D8B030D-6E8A-4147-A177-3AD203B41FA5}">
                      <a16:colId xmlns:a16="http://schemas.microsoft.com/office/drawing/2014/main" xmlns="" val="20010"/>
                    </a:ext>
                  </a:extLst>
                </a:gridCol>
                <a:gridCol w="628234">
                  <a:extLst>
                    <a:ext uri="{9D8B030D-6E8A-4147-A177-3AD203B41FA5}">
                      <a16:colId xmlns:a16="http://schemas.microsoft.com/office/drawing/2014/main" xmlns="" val="20011"/>
                    </a:ext>
                  </a:extLst>
                </a:gridCol>
                <a:gridCol w="384379">
                  <a:extLst>
                    <a:ext uri="{9D8B030D-6E8A-4147-A177-3AD203B41FA5}">
                      <a16:colId xmlns:a16="http://schemas.microsoft.com/office/drawing/2014/main" xmlns="" val="20012"/>
                    </a:ext>
                  </a:extLst>
                </a:gridCol>
              </a:tblGrid>
              <a:tr h="268419">
                <a:tc gridSpan="3">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θ</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8419">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3</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268419">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err="1">
                          <a:ln>
                            <a:noFill/>
                          </a:ln>
                          <a:solidFill>
                            <a:srgbClr val="000000"/>
                          </a:solidFill>
                          <a:effectLst/>
                          <a:latin typeface="Times New Roman" pitchFamily="18" charset="0"/>
                          <a:ea typeface="黑体" pitchFamily="2" charset="-122"/>
                        </a:rPr>
                        <a:t>s</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en-US" altLang="zh-CN" sz="1400" b="1" i="0" u="none" strike="noStrike" cap="none" normalizeH="0" baseline="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8419">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en-US" altLang="zh-CN" sz="1400" b="1" i="0" u="none" strike="noStrike" cap="none" normalizeH="0" baseline="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8419">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kern="1200" cap="none" normalizeH="0" baseline="0" dirty="0">
                          <a:ln>
                            <a:noFill/>
                          </a:ln>
                          <a:solidFill>
                            <a:srgbClr val="000000"/>
                          </a:solidFill>
                          <a:effectLst/>
                          <a:latin typeface="Times New Roman" pitchFamily="18" charset="0"/>
                          <a:ea typeface="黑体" pitchFamily="2" charset="-122"/>
                          <a:cs typeface="+mn-cs"/>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x</a:t>
                      </a:r>
                      <a:r>
                        <a:rPr lang="en-US" altLang="zh-CN" sz="1400" b="1" baseline="-25000" dirty="0">
                          <a:solidFill>
                            <a:srgbClr val="000000"/>
                          </a:solidFill>
                          <a:latin typeface="Times New Roman" panose="02020603050405020304" pitchFamily="18" charset="0"/>
                          <a:ea typeface="楷体_GB2312" pitchFamily="1" charset="-122"/>
                        </a:rPr>
                        <a:t>2</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endParaRPr kumimoji="1" lang="en-US" altLang="zh-CN" sz="1400" b="1" i="0" u="none" strike="noStrike" cap="none" normalizeH="0" baseline="0" dirty="0">
                        <a:ln>
                          <a:noFill/>
                        </a:ln>
                        <a:solidFill>
                          <a:srgbClr val="FF33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4/3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en-US" altLang="zh-CN"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8419">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x</a:t>
                      </a:r>
                      <a:r>
                        <a:rPr lang="en-US" altLang="zh-CN" sz="1400" b="1" baseline="-25000" dirty="0">
                          <a:solidFill>
                            <a:srgbClr val="000000"/>
                          </a:solidFill>
                          <a:latin typeface="Times New Roman" panose="02020603050405020304" pitchFamily="18" charset="0"/>
                          <a:ea typeface="楷体_GB2312" pitchFamily="1" charset="-122"/>
                        </a:rPr>
                        <a:t>1</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endParaRPr kumimoji="1" lang="en-US" altLang="zh-CN" sz="1400" b="1" i="0" u="none" strike="noStrike" cap="none" normalizeH="0" baseline="0">
                        <a:ln>
                          <a:noFill/>
                        </a:ln>
                        <a:solidFill>
                          <a:srgbClr val="FF33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en-US" altLang="zh-CN" sz="1400" b="1" i="0" u="none" strike="noStrike" cap="none" normalizeH="0" baseline="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8419">
                <a:tc rowSpan="3" gridSpan="2">
                  <a:txBody>
                    <a:bodyPr/>
                    <a:lstStyle/>
                    <a:p>
                      <a:pPr marL="0" marR="0" lvl="0" indent="0" algn="ctr"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z</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8419">
                <a:tc gridSpan="2" vMerge="1">
                  <a:txBody>
                    <a:bodyPr/>
                    <a:lstStyle/>
                    <a:p>
                      <a:endParaRPr lang="zh-CN" altLang="en-US"/>
                    </a:p>
                  </a:txBody>
                  <a:tcPr/>
                </a:tc>
                <a:tc hMerge="1" vMerge="1">
                  <a:txBody>
                    <a:bodyPr/>
                    <a:lstStyle/>
                    <a:p>
                      <a:endParaRPr lang="zh-CN" altLang="en-US"/>
                    </a:p>
                  </a:txBody>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7"/>
                  </a:ext>
                </a:extLst>
              </a:tr>
              <a:tr h="268419">
                <a:tc gridSpan="2" vMerge="1">
                  <a:txBody>
                    <a:bodyPr/>
                    <a:lstStyle/>
                    <a:p>
                      <a:endParaRPr lang="zh-CN" altLang="en-US"/>
                    </a:p>
                  </a:txBody>
                  <a:tcPr/>
                </a:tc>
                <a:tc hMerge="1" vMerge="1">
                  <a:txBody>
                    <a:bodyPr/>
                    <a:lstStyle/>
                    <a:p>
                      <a:endParaRPr lang="zh-CN" altLang="en-US"/>
                    </a:p>
                  </a:txBody>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ts val="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76909792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小结：解目标规划的单纯形法步骤</a:t>
            </a:r>
          </a:p>
        </p:txBody>
      </p:sp>
      <p:sp>
        <p:nvSpPr>
          <p:cNvPr id="17" name="内容占位符 2"/>
          <p:cNvSpPr txBox="1">
            <a:spLocks/>
          </p:cNvSpPr>
          <p:nvPr/>
        </p:nvSpPr>
        <p:spPr>
          <a:xfrm>
            <a:off x="307654" y="519963"/>
            <a:ext cx="7200800" cy="473125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2054" indent="-432054">
              <a:buClr>
                <a:schemeClr val="accent1"/>
              </a:buClr>
              <a:buFont typeface="+mj-ea"/>
              <a:buAutoNum type="circleNumDbPlain"/>
            </a:pPr>
            <a:r>
              <a:rPr lang="zh-CN" altLang="en-US" sz="1800" dirty="0">
                <a:latin typeface="+mn-lt"/>
              </a:rPr>
              <a:t>建立初始单纯形表</a:t>
            </a:r>
            <a:endParaRPr lang="en-US" altLang="zh-CN" sz="1800" dirty="0">
              <a:latin typeface="+mn-lt"/>
            </a:endParaRPr>
          </a:p>
          <a:p>
            <a:pPr marL="432054" indent="-432054">
              <a:buClr>
                <a:schemeClr val="accent1"/>
              </a:buClr>
              <a:buFont typeface="+mj-ea"/>
              <a:buAutoNum type="circleNumDbPlain"/>
            </a:pPr>
            <a:r>
              <a:rPr lang="zh-CN" altLang="en-US" sz="1800" dirty="0">
                <a:latin typeface="+mn-lt"/>
              </a:rPr>
              <a:t>将检验数行按优先因子个数分别列成 </a:t>
            </a:r>
            <a:r>
              <a:rPr lang="en-US" altLang="zh-CN" sz="1800" dirty="0">
                <a:latin typeface="+mn-lt"/>
              </a:rPr>
              <a:t>K </a:t>
            </a:r>
            <a:r>
              <a:rPr lang="zh-CN" altLang="en-US" sz="1800" dirty="0">
                <a:latin typeface="+mn-lt"/>
              </a:rPr>
              <a:t>行（</a:t>
            </a:r>
            <a:r>
              <a:rPr lang="en-US" altLang="zh-CN" sz="1800" dirty="0">
                <a:latin typeface="+mn-lt"/>
              </a:rPr>
              <a:t>K</a:t>
            </a:r>
            <a:r>
              <a:rPr lang="zh-CN" altLang="en-US" sz="1800" dirty="0">
                <a:latin typeface="+mn-lt"/>
              </a:rPr>
              <a:t>为优先因子数）。</a:t>
            </a:r>
          </a:p>
          <a:p>
            <a:pPr marL="432054" indent="-432054">
              <a:buClr>
                <a:schemeClr val="accent1"/>
              </a:buClr>
              <a:buFont typeface="+mj-ea"/>
              <a:buAutoNum type="circleNumDbPlain"/>
            </a:pPr>
            <a:r>
              <a:rPr lang="zh-CN" altLang="en-US" sz="1800" dirty="0">
                <a:latin typeface="+mn-lt"/>
              </a:rPr>
              <a:t>计算检验数。</a:t>
            </a:r>
            <a:endParaRPr lang="en-US" altLang="zh-CN" sz="1800" dirty="0">
              <a:latin typeface="+mn-lt"/>
            </a:endParaRPr>
          </a:p>
          <a:p>
            <a:pPr lvl="1">
              <a:buClr>
                <a:schemeClr val="accent1"/>
              </a:buClr>
              <a:buFont typeface="Wingdings" panose="05000000000000000000" pitchFamily="2" charset="2"/>
              <a:buChar char="Ø"/>
            </a:pPr>
            <a:r>
              <a:rPr lang="zh-CN" altLang="en-US" sz="1800" dirty="0">
                <a:latin typeface="+mn-lt"/>
              </a:rPr>
              <a:t>将检验数为负数的非基变量作为换入变量；</a:t>
            </a:r>
            <a:endParaRPr lang="en-US" altLang="zh-CN" sz="1800" dirty="0">
              <a:latin typeface="+mn-lt"/>
            </a:endParaRPr>
          </a:p>
          <a:p>
            <a:pPr lvl="1">
              <a:buClr>
                <a:schemeClr val="accent1"/>
              </a:buClr>
              <a:buFont typeface="Wingdings" panose="05000000000000000000" pitchFamily="2" charset="2"/>
              <a:buChar char="Ø"/>
            </a:pPr>
            <a:r>
              <a:rPr lang="zh-CN" altLang="en-US" sz="1800" dirty="0">
                <a:latin typeface="+mn-lt"/>
              </a:rPr>
              <a:t>若存在多个检验数为负数的非基变量，则选择检验数最小的非基变量作为换入变量；</a:t>
            </a:r>
            <a:endParaRPr lang="en-US" altLang="zh-CN" sz="1800" dirty="0">
              <a:latin typeface="+mn-lt"/>
            </a:endParaRPr>
          </a:p>
          <a:p>
            <a:pPr lvl="1">
              <a:buClr>
                <a:schemeClr val="accent1"/>
              </a:buClr>
              <a:buFont typeface="Wingdings" panose="05000000000000000000" pitchFamily="2" charset="2"/>
              <a:buChar char="Ø"/>
            </a:pPr>
            <a:r>
              <a:rPr lang="zh-CN" altLang="en-US" sz="1800" dirty="0">
                <a:latin typeface="+mn-lt"/>
              </a:rPr>
              <a:t>判断检验数正负和大小时，必须注意</a:t>
            </a:r>
            <a:r>
              <a:rPr lang="zh-CN" altLang="en-US" sz="1800" dirty="0"/>
              <a:t>优先级</a:t>
            </a:r>
            <a:endParaRPr lang="en-US" altLang="zh-CN" sz="1800" dirty="0">
              <a:latin typeface="+mn-lt"/>
            </a:endParaRPr>
          </a:p>
          <a:p>
            <a:pPr lvl="1">
              <a:buClr>
                <a:schemeClr val="accent1"/>
              </a:buClr>
              <a:buFont typeface="Wingdings" panose="05000000000000000000" pitchFamily="2" charset="2"/>
              <a:buChar char="Ø"/>
            </a:pPr>
            <a:r>
              <a:rPr lang="zh-CN" altLang="en-US" sz="1800" dirty="0">
                <a:latin typeface="+mn-ea"/>
              </a:rPr>
              <a:t>所有检验数都满足</a:t>
            </a:r>
            <a:r>
              <a:rPr lang="zh-CN" altLang="en-US" sz="1800" dirty="0">
                <a:solidFill>
                  <a:srgbClr val="FF0000"/>
                </a:solidFill>
                <a:latin typeface="+mn-ea"/>
              </a:rPr>
              <a:t>非负</a:t>
            </a:r>
            <a:r>
              <a:rPr lang="zh-CN" altLang="en-US" sz="1800" dirty="0">
                <a:latin typeface="+mn-ea"/>
              </a:rPr>
              <a:t>要求时，停止：</a:t>
            </a:r>
            <a:endParaRPr lang="en-US" altLang="zh-CN" sz="1800" dirty="0">
              <a:latin typeface="+mn-ea"/>
            </a:endParaRPr>
          </a:p>
          <a:p>
            <a:pPr lvl="1">
              <a:buClr>
                <a:schemeClr val="accent1"/>
              </a:buClr>
            </a:pPr>
            <a:r>
              <a:rPr lang="zh-CN" altLang="en-US" sz="1800" dirty="0"/>
              <a:t>若</a:t>
            </a:r>
            <a:r>
              <a:rPr lang="zh-CN" altLang="en-US" sz="1800" dirty="0">
                <a:latin typeface="+mn-ea"/>
              </a:rPr>
              <a:t>检验数的各优先因子行</a:t>
            </a:r>
            <a:r>
              <a:rPr lang="zh-CN" altLang="en-US" sz="1800" dirty="0">
                <a:solidFill>
                  <a:srgbClr val="FF0000"/>
                </a:solidFill>
                <a:latin typeface="+mn-ea"/>
              </a:rPr>
              <a:t>均为非负</a:t>
            </a:r>
            <a:r>
              <a:rPr lang="zh-CN" altLang="en-US" sz="1800" dirty="0">
                <a:latin typeface="+mn-ea"/>
              </a:rPr>
              <a:t>，则最终解也为</a:t>
            </a:r>
            <a:r>
              <a:rPr lang="zh-CN" altLang="en-US" sz="1800" dirty="0">
                <a:solidFill>
                  <a:srgbClr val="FF0000"/>
                </a:solidFill>
                <a:latin typeface="+mn-ea"/>
              </a:rPr>
              <a:t>最优解</a:t>
            </a:r>
            <a:r>
              <a:rPr lang="zh-CN" altLang="en-US" sz="1800" dirty="0">
                <a:latin typeface="+mn-ea"/>
              </a:rPr>
              <a:t>；</a:t>
            </a:r>
            <a:endParaRPr lang="zh-CN" altLang="en-US" sz="1800" dirty="0">
              <a:solidFill>
                <a:srgbClr val="C00000"/>
              </a:solidFill>
              <a:latin typeface="+mn-ea"/>
            </a:endParaRPr>
          </a:p>
          <a:p>
            <a:pPr lvl="1">
              <a:buClr>
                <a:schemeClr val="accent1"/>
              </a:buClr>
            </a:pPr>
            <a:r>
              <a:rPr lang="zh-CN" altLang="en-US" sz="1800" dirty="0"/>
              <a:t>若</a:t>
            </a:r>
            <a:r>
              <a:rPr lang="zh-CN" altLang="en-US" sz="1800" dirty="0">
                <a:latin typeface="+mn-ea"/>
              </a:rPr>
              <a:t>检验数的各优先因子行</a:t>
            </a:r>
            <a:r>
              <a:rPr lang="zh-CN" altLang="en-US" sz="1800" dirty="0">
                <a:solidFill>
                  <a:srgbClr val="FF0000"/>
                </a:solidFill>
                <a:latin typeface="+mn-ea"/>
              </a:rPr>
              <a:t>有负有正</a:t>
            </a:r>
            <a:r>
              <a:rPr lang="zh-CN" altLang="en-US" sz="1800" dirty="0">
                <a:latin typeface="+mn-ea"/>
              </a:rPr>
              <a:t>，则最终解为</a:t>
            </a:r>
            <a:r>
              <a:rPr lang="zh-CN" altLang="en-US" sz="1800" dirty="0">
                <a:solidFill>
                  <a:srgbClr val="FF0000"/>
                </a:solidFill>
                <a:latin typeface="+mn-ea"/>
              </a:rPr>
              <a:t>满意解</a:t>
            </a:r>
            <a:r>
              <a:rPr lang="zh-CN" altLang="en-US" sz="1800" dirty="0">
                <a:latin typeface="+mn-ea"/>
              </a:rPr>
              <a:t>。</a:t>
            </a:r>
          </a:p>
          <a:p>
            <a:pPr marL="432054" indent="-432054">
              <a:buClr>
                <a:schemeClr val="accent1"/>
              </a:buClr>
              <a:buFont typeface="+mj-ea"/>
              <a:buAutoNum type="circleNumDbPlain" startAt="4"/>
            </a:pPr>
            <a:r>
              <a:rPr lang="zh-CN" altLang="en-US" sz="1800" dirty="0">
                <a:latin typeface="+mn-ea"/>
              </a:rPr>
              <a:t>按最小比值规则确定换出变量，若有两个或两个以上最小比值时，选取有较高优先因子的变量为换出变量（因为希望较高优先因子的变量等于零，相当于完成了最紧要的目标）；</a:t>
            </a:r>
            <a:endParaRPr lang="en-US" altLang="zh-CN" sz="1800" dirty="0">
              <a:latin typeface="+mn-ea"/>
            </a:endParaRPr>
          </a:p>
          <a:p>
            <a:pPr marL="432054" indent="-432054">
              <a:buClr>
                <a:schemeClr val="accent1"/>
              </a:buClr>
              <a:buFont typeface="+mj-ea"/>
              <a:buAutoNum type="circleNumDbPlain" startAt="4"/>
            </a:pPr>
            <a:r>
              <a:rPr lang="zh-CN" altLang="en-US" sz="1800" dirty="0">
                <a:latin typeface="+mn-ea"/>
              </a:rPr>
              <a:t>按单纯形法进行基变换运算，建立新单纯形表，返回步骤</a:t>
            </a:r>
            <a:r>
              <a:rPr lang="en-US" altLang="zh-CN" sz="1800" dirty="0">
                <a:latin typeface="+mn-ea"/>
              </a:rPr>
              <a:t>3</a:t>
            </a:r>
            <a:r>
              <a:rPr lang="zh-CN" altLang="en-US" sz="1800" dirty="0">
                <a:latin typeface="+mn-ea"/>
              </a:rPr>
              <a:t>。</a:t>
            </a:r>
            <a:endParaRPr lang="zh-CN" altLang="en-US" sz="1800" dirty="0">
              <a:latin typeface="+mn-lt"/>
            </a:endParaRPr>
          </a:p>
        </p:txBody>
      </p:sp>
    </p:spTree>
    <p:extLst>
      <p:ext uri="{BB962C8B-B14F-4D97-AF65-F5344CB8AC3E}">
        <p14:creationId xmlns:p14="http://schemas.microsoft.com/office/powerpoint/2010/main" val="5828606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6"/>
          <p:cNvSpPr>
            <a:spLocks noChangeShapeType="1"/>
          </p:cNvSpPr>
          <p:nvPr/>
        </p:nvSpPr>
        <p:spPr bwMode="gray">
          <a:xfrm>
            <a:off x="3336238" y="2607841"/>
            <a:ext cx="0" cy="212546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3" name="Line 7"/>
          <p:cNvSpPr>
            <a:spLocks noChangeShapeType="1"/>
          </p:cNvSpPr>
          <p:nvPr/>
        </p:nvSpPr>
        <p:spPr bwMode="gray">
          <a:xfrm>
            <a:off x="5404483"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5" name="Freeform 9"/>
          <p:cNvSpPr>
            <a:spLocks/>
          </p:cNvSpPr>
          <p:nvPr/>
        </p:nvSpPr>
        <p:spPr bwMode="gray">
          <a:xfrm>
            <a:off x="1301160" y="987574"/>
            <a:ext cx="6768752" cy="1623202"/>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chemeClr val="tx2"/>
          </a:solidFill>
          <a:ln>
            <a:noFill/>
            <a:headEnd/>
            <a:tailEnd/>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a:defRPr/>
            </a:pPr>
            <a:endParaRPr lang="zh-CN" altLang="en-US">
              <a:latin typeface="+mn-ea"/>
            </a:endParaRPr>
          </a:p>
        </p:txBody>
      </p:sp>
      <p:grpSp>
        <p:nvGrpSpPr>
          <p:cNvPr id="16" name="组合 15"/>
          <p:cNvGrpSpPr/>
          <p:nvPr/>
        </p:nvGrpSpPr>
        <p:grpSpPr>
          <a:xfrm>
            <a:off x="1403648" y="2444986"/>
            <a:ext cx="1834452" cy="1669395"/>
            <a:chOff x="1403648" y="2139702"/>
            <a:chExt cx="1834452" cy="1669395"/>
          </a:xfrm>
        </p:grpSpPr>
        <p:sp>
          <p:nvSpPr>
            <p:cNvPr id="18" name="Text Box 16"/>
            <p:cNvSpPr txBox="1">
              <a:spLocks noChangeArrowheads="1"/>
            </p:cNvSpPr>
            <p:nvPr/>
          </p:nvSpPr>
          <p:spPr bwMode="auto">
            <a:xfrm>
              <a:off x="1403648" y="2830368"/>
              <a:ext cx="1678045" cy="978729"/>
            </a:xfrm>
            <a:prstGeom prst="rect">
              <a:avLst/>
            </a:prstGeom>
            <a:noFill/>
            <a:ln w="9525">
              <a:noFill/>
              <a:miter lim="800000"/>
              <a:headEnd/>
              <a:tailEnd/>
            </a:ln>
            <a:effectLst/>
          </p:spPr>
          <p:txBody>
            <a:bodyPr wrap="square">
              <a:spAutoFit/>
            </a:bodyPr>
            <a:lstStyle/>
            <a:p>
              <a:pPr algn="just">
                <a:lnSpc>
                  <a:spcPct val="120000"/>
                </a:lnSpc>
              </a:pPr>
              <a:r>
                <a:rPr lang="zh-CN" altLang="en-US" sz="2400" dirty="0">
                  <a:solidFill>
                    <a:schemeClr val="tx1">
                      <a:lumMod val="75000"/>
                      <a:lumOff val="25000"/>
                    </a:schemeClr>
                  </a:solidFill>
                  <a:latin typeface="微软雅黑" pitchFamily="34" charset="-122"/>
                  <a:ea typeface="微软雅黑" pitchFamily="34" charset="-122"/>
                </a:rPr>
                <a:t>优先因子的变化</a:t>
              </a:r>
              <a:endParaRPr lang="en-US" altLang="zh-CN" sz="2400" dirty="0">
                <a:solidFill>
                  <a:schemeClr val="tx1">
                    <a:lumMod val="75000"/>
                    <a:lumOff val="25000"/>
                  </a:schemeClr>
                </a:solidFill>
                <a:latin typeface="微软雅黑" pitchFamily="34" charset="-122"/>
                <a:ea typeface="微软雅黑" pitchFamily="34" charset="-122"/>
              </a:endParaRPr>
            </a:p>
          </p:txBody>
        </p:sp>
        <p:sp>
          <p:nvSpPr>
            <p:cNvPr id="19" name="文本框 76"/>
            <p:cNvSpPr>
              <a:spLocks noChangeArrowheads="1"/>
            </p:cNvSpPr>
            <p:nvPr/>
          </p:nvSpPr>
          <p:spPr bwMode="auto">
            <a:xfrm>
              <a:off x="2336901" y="2139702"/>
              <a:ext cx="901199"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01</a:t>
              </a:r>
              <a:endParaRPr lang="zh-CN" altLang="en-US" sz="3600" b="1" dirty="0">
                <a:solidFill>
                  <a:schemeClr val="tx2"/>
                </a:solidFill>
                <a:latin typeface="+mn-ea"/>
              </a:endParaRPr>
            </a:p>
          </p:txBody>
        </p:sp>
      </p:grpSp>
      <p:grpSp>
        <p:nvGrpSpPr>
          <p:cNvPr id="20" name="组合 19"/>
          <p:cNvGrpSpPr/>
          <p:nvPr/>
        </p:nvGrpSpPr>
        <p:grpSpPr>
          <a:xfrm>
            <a:off x="3566228" y="2444986"/>
            <a:ext cx="1759091" cy="1613034"/>
            <a:chOff x="3496294" y="2139702"/>
            <a:chExt cx="1829025" cy="1613034"/>
          </a:xfrm>
        </p:grpSpPr>
        <p:sp>
          <p:nvSpPr>
            <p:cNvPr id="22" name="Text Box 16"/>
            <p:cNvSpPr txBox="1">
              <a:spLocks noChangeArrowheads="1"/>
            </p:cNvSpPr>
            <p:nvPr/>
          </p:nvSpPr>
          <p:spPr bwMode="auto">
            <a:xfrm>
              <a:off x="3496294" y="2811581"/>
              <a:ext cx="1723778" cy="941155"/>
            </a:xfrm>
            <a:prstGeom prst="rect">
              <a:avLst/>
            </a:prstGeom>
            <a:noFill/>
            <a:ln w="9525">
              <a:noFill/>
              <a:miter lim="800000"/>
              <a:headEnd/>
              <a:tailEnd/>
            </a:ln>
            <a:effectLst/>
          </p:spPr>
          <p:txBody>
            <a:bodyPr wrap="square">
              <a:spAutoFit/>
            </a:bodyPr>
            <a:lstStyle/>
            <a:p>
              <a:pPr algn="just">
                <a:lnSpc>
                  <a:spcPct val="120000"/>
                </a:lnSpc>
              </a:pPr>
              <a:r>
                <a:rPr lang="zh-CN" altLang="en-US" sz="2400" dirty="0">
                  <a:solidFill>
                    <a:schemeClr val="tx1">
                      <a:lumMod val="75000"/>
                      <a:lumOff val="25000"/>
                    </a:schemeClr>
                  </a:solidFill>
                  <a:latin typeface="微软雅黑" pitchFamily="34" charset="-122"/>
                  <a:ea typeface="微软雅黑" pitchFamily="34" charset="-122"/>
                </a:rPr>
                <a:t>资源数量的变化</a:t>
              </a:r>
              <a:endParaRPr lang="en-US" altLang="zh-CN" sz="2400" dirty="0">
                <a:solidFill>
                  <a:schemeClr val="tx1">
                    <a:lumMod val="75000"/>
                    <a:lumOff val="25000"/>
                  </a:schemeClr>
                </a:solidFill>
                <a:latin typeface="微软雅黑" pitchFamily="34" charset="-122"/>
                <a:ea typeface="微软雅黑" pitchFamily="34" charset="-122"/>
              </a:endParaRPr>
            </a:p>
          </p:txBody>
        </p:sp>
        <p:sp>
          <p:nvSpPr>
            <p:cNvPr id="23" name="文本框 76"/>
            <p:cNvSpPr>
              <a:spLocks noChangeArrowheads="1"/>
            </p:cNvSpPr>
            <p:nvPr/>
          </p:nvSpPr>
          <p:spPr bwMode="auto">
            <a:xfrm>
              <a:off x="4382045" y="2139702"/>
              <a:ext cx="943274"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02</a:t>
              </a:r>
              <a:endParaRPr lang="zh-CN" altLang="en-US" sz="3600" b="1" dirty="0">
                <a:solidFill>
                  <a:schemeClr val="tx2"/>
                </a:solidFill>
                <a:latin typeface="+mn-ea"/>
              </a:endParaRPr>
            </a:p>
          </p:txBody>
        </p:sp>
      </p:grpSp>
      <p:grpSp>
        <p:nvGrpSpPr>
          <p:cNvPr id="24" name="组合 23"/>
          <p:cNvGrpSpPr/>
          <p:nvPr/>
        </p:nvGrpSpPr>
        <p:grpSpPr>
          <a:xfrm>
            <a:off x="5659029" y="2444987"/>
            <a:ext cx="1818841" cy="1632510"/>
            <a:chOff x="5659029" y="2139702"/>
            <a:chExt cx="1818841" cy="1317546"/>
          </a:xfrm>
        </p:grpSpPr>
        <p:sp>
          <p:nvSpPr>
            <p:cNvPr id="26" name="Text Box 16"/>
            <p:cNvSpPr txBox="1">
              <a:spLocks noChangeArrowheads="1"/>
            </p:cNvSpPr>
            <p:nvPr/>
          </p:nvSpPr>
          <p:spPr bwMode="auto">
            <a:xfrm>
              <a:off x="5659029" y="2697672"/>
              <a:ext cx="1655943" cy="759576"/>
            </a:xfrm>
            <a:prstGeom prst="rect">
              <a:avLst/>
            </a:prstGeom>
            <a:noFill/>
            <a:ln w="9525">
              <a:noFill/>
              <a:miter lim="800000"/>
              <a:headEnd/>
              <a:tailEnd/>
            </a:ln>
            <a:effectLst/>
          </p:spPr>
          <p:txBody>
            <a:bodyPr wrap="square">
              <a:spAutoFit/>
            </a:bodyPr>
            <a:lstStyle/>
            <a:p>
              <a:pPr algn="just">
                <a:lnSpc>
                  <a:spcPct val="120000"/>
                </a:lnSpc>
              </a:pPr>
              <a:r>
                <a:rPr lang="zh-CN" altLang="en-US" sz="2400" dirty="0">
                  <a:solidFill>
                    <a:schemeClr val="tx1">
                      <a:lumMod val="75000"/>
                      <a:lumOff val="25000"/>
                    </a:schemeClr>
                  </a:solidFill>
                  <a:latin typeface="微软雅黑" pitchFamily="34" charset="-122"/>
                  <a:ea typeface="微软雅黑" pitchFamily="34" charset="-122"/>
                </a:rPr>
                <a:t>技术系数的变化</a:t>
              </a:r>
              <a:endParaRPr lang="en-US" altLang="zh-CN" sz="2400" dirty="0">
                <a:solidFill>
                  <a:schemeClr val="tx1">
                    <a:lumMod val="75000"/>
                    <a:lumOff val="25000"/>
                  </a:schemeClr>
                </a:solidFill>
                <a:latin typeface="微软雅黑" pitchFamily="34" charset="-122"/>
                <a:ea typeface="微软雅黑" pitchFamily="34" charset="-122"/>
              </a:endParaRPr>
            </a:p>
          </p:txBody>
        </p:sp>
        <p:sp>
          <p:nvSpPr>
            <p:cNvPr id="27" name="文本框 76"/>
            <p:cNvSpPr>
              <a:spLocks noChangeArrowheads="1"/>
            </p:cNvSpPr>
            <p:nvPr/>
          </p:nvSpPr>
          <p:spPr bwMode="auto">
            <a:xfrm>
              <a:off x="6588224" y="2139702"/>
              <a:ext cx="88964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03</a:t>
              </a:r>
              <a:endParaRPr lang="zh-CN" altLang="en-US" sz="3600" b="1" dirty="0">
                <a:solidFill>
                  <a:schemeClr val="tx2"/>
                </a:solidFill>
                <a:latin typeface="+mn-ea"/>
              </a:endParaRPr>
            </a:p>
          </p:txBody>
        </p:sp>
      </p:grpSp>
      <p:sp>
        <p:nvSpPr>
          <p:cNvPr id="30" name="TextBox 29"/>
          <p:cNvSpPr txBox="1"/>
          <p:nvPr/>
        </p:nvSpPr>
        <p:spPr>
          <a:xfrm>
            <a:off x="313069" y="58298"/>
            <a:ext cx="3253159"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四、目标规划的灵敏度分析</a:t>
            </a:r>
          </a:p>
        </p:txBody>
      </p:sp>
    </p:spTree>
    <p:extLst>
      <p:ext uri="{BB962C8B-B14F-4D97-AF65-F5344CB8AC3E}">
        <p14:creationId xmlns:p14="http://schemas.microsoft.com/office/powerpoint/2010/main" val="4421637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10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12" name="Rectangle 4"/>
          <p:cNvSpPr>
            <a:spLocks noChangeArrowheads="1"/>
          </p:cNvSpPr>
          <p:nvPr/>
        </p:nvSpPr>
        <p:spPr bwMode="auto">
          <a:xfrm>
            <a:off x="313069" y="434975"/>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6  </a:t>
            </a:r>
            <a:r>
              <a:rPr lang="zh-CN" altLang="en-US" dirty="0">
                <a:latin typeface="+mn-lt"/>
                <a:ea typeface="+mn-ea"/>
              </a:rPr>
              <a:t>已知目标规划问题：</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sz="1600"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sz="1600"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目标函数优先等级变化为：</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      （</a:t>
            </a:r>
            <a:r>
              <a:rPr lang="en-US" altLang="zh-CN" dirty="0">
                <a:latin typeface="+mn-lt"/>
                <a:ea typeface="+mn-ea"/>
              </a:rPr>
              <a:t>1</a:t>
            </a:r>
            <a:r>
              <a:rPr lang="zh-CN" altLang="en-US" dirty="0">
                <a:latin typeface="+mn-lt"/>
                <a:ea typeface="+mn-ea"/>
              </a:rPr>
              <a:t>）</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en-US" altLang="zh-CN" dirty="0">
                <a:latin typeface="+mn-lt"/>
                <a:ea typeface="+mn-ea"/>
              </a:rPr>
              <a:t>      </a:t>
            </a:r>
            <a:r>
              <a:rPr lang="zh-CN" altLang="en-US" dirty="0">
                <a:latin typeface="+mn-lt"/>
                <a:ea typeface="+mn-ea"/>
              </a:rPr>
              <a:t>（</a:t>
            </a:r>
            <a:r>
              <a:rPr lang="en-US" altLang="zh-CN" dirty="0">
                <a:latin typeface="+mn-lt"/>
                <a:ea typeface="+mn-ea"/>
              </a:rPr>
              <a:t>2</a:t>
            </a:r>
            <a:r>
              <a:rPr lang="zh-CN" altLang="en-US" dirty="0">
                <a:latin typeface="+mn-lt"/>
                <a:ea typeface="+mn-ea"/>
              </a:rPr>
              <a:t>）</a:t>
            </a:r>
            <a:endParaRPr lang="en-US" altLang="zh-CN" dirty="0">
              <a:latin typeface="+mn-lt"/>
              <a:ea typeface="+mn-ea"/>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68063897"/>
              </p:ext>
            </p:extLst>
          </p:nvPr>
        </p:nvGraphicFramePr>
        <p:xfrm>
          <a:off x="1593850" y="863600"/>
          <a:ext cx="3575050" cy="387350"/>
        </p:xfrm>
        <a:graphic>
          <a:graphicData uri="http://schemas.openxmlformats.org/presentationml/2006/ole">
            <mc:AlternateContent xmlns:mc="http://schemas.openxmlformats.org/markup-compatibility/2006">
              <mc:Choice xmlns:v="urn:schemas-microsoft-com:vml" Requires="v">
                <p:oleObj spid="_x0000_s10326" name="公式" r:id="rId4" imgW="2234880" imgH="241200" progId="Equations">
                  <p:embed/>
                </p:oleObj>
              </mc:Choice>
              <mc:Fallback>
                <p:oleObj name="公式" r:id="rId4" imgW="2234880" imgH="241200" progId="Equations">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850" y="863600"/>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4"/>
          <p:cNvSpPr>
            <a:spLocks noChangeArrowheads="1"/>
          </p:cNvSpPr>
          <p:nvPr/>
        </p:nvSpPr>
        <p:spPr bwMode="auto">
          <a:xfrm>
            <a:off x="1989441" y="1251268"/>
            <a:ext cx="3518663" cy="212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en-US" altLang="zh-CN" sz="2200" i="1" dirty="0">
                <a:solidFill>
                  <a:srgbClr val="000000"/>
                </a:solidFill>
                <a:latin typeface="Times New Roman" panose="02020603050405020304" pitchFamily="18" charset="0"/>
                <a:ea typeface="楷体_GB2312" pitchFamily="1" charset="-122"/>
              </a:rPr>
              <a:t> x</a:t>
            </a:r>
            <a:r>
              <a:rPr lang="en-US" altLang="zh-CN" sz="2200" baseline="-25000" dirty="0">
                <a:solidFill>
                  <a:srgbClr val="000000"/>
                </a:solidFill>
                <a:latin typeface="Times New Roman" panose="02020603050405020304" pitchFamily="18" charset="0"/>
                <a:ea typeface="楷体_GB2312" pitchFamily="1" charset="-122"/>
              </a:rPr>
              <a:t>1 </a:t>
            </a:r>
            <a:r>
              <a:rPr lang="en-US" altLang="zh-CN" sz="22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x</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i="1" baseline="-25000"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d</a:t>
            </a:r>
            <a:r>
              <a:rPr lang="en-US" altLang="zh-CN" sz="2200" baseline="-25000" dirty="0">
                <a:solidFill>
                  <a:srgbClr val="000000"/>
                </a:solidFill>
                <a:latin typeface="Times New Roman" panose="02020603050405020304" pitchFamily="18" charset="0"/>
                <a:ea typeface="楷体_GB2312" pitchFamily="1" charset="-122"/>
              </a:rPr>
              <a:t>1</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 d</a:t>
            </a:r>
            <a:r>
              <a:rPr lang="en-US" altLang="zh-CN" sz="2200" baseline="-25000" dirty="0">
                <a:solidFill>
                  <a:srgbClr val="000000"/>
                </a:solidFill>
                <a:latin typeface="Times New Roman" panose="02020603050405020304" pitchFamily="18" charset="0"/>
                <a:ea typeface="楷体_GB2312" pitchFamily="1" charset="-122"/>
              </a:rPr>
              <a:t>1</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10</a:t>
            </a:r>
          </a:p>
          <a:p>
            <a:pPr marL="0" indent="0" algn="just" eaLnBrk="1" hangingPunct="1">
              <a:lnSpc>
                <a:spcPct val="120000"/>
              </a:lnSpc>
              <a:buClr>
                <a:schemeClr val="hlink"/>
              </a:buClr>
              <a:buSzPct val="70000"/>
            </a:pPr>
            <a:r>
              <a:rPr lang="en-US" altLang="zh-CN" sz="2200" i="1" dirty="0">
                <a:solidFill>
                  <a:srgbClr val="000000"/>
                </a:solidFill>
                <a:latin typeface="Times New Roman" panose="02020603050405020304" pitchFamily="18" charset="0"/>
                <a:ea typeface="楷体_GB2312" pitchFamily="1" charset="-122"/>
              </a:rPr>
              <a:t> x</a:t>
            </a:r>
            <a:r>
              <a:rPr lang="en-US" altLang="zh-CN" sz="2200" baseline="-25000" dirty="0">
                <a:solidFill>
                  <a:srgbClr val="000000"/>
                </a:solidFill>
                <a:latin typeface="Times New Roman" panose="02020603050405020304" pitchFamily="18" charset="0"/>
                <a:ea typeface="楷体_GB2312" pitchFamily="1" charset="-122"/>
              </a:rPr>
              <a:t>1</a:t>
            </a:r>
            <a:r>
              <a:rPr lang="en-US" altLang="zh-CN" sz="2200" dirty="0">
                <a:solidFill>
                  <a:srgbClr val="000000"/>
                </a:solidFill>
                <a:latin typeface="Times New Roman" panose="02020603050405020304" pitchFamily="18" charset="0"/>
                <a:ea typeface="楷体_GB2312" pitchFamily="1" charset="-122"/>
              </a:rPr>
              <a:t>        + </a:t>
            </a:r>
            <a:r>
              <a:rPr lang="en-US" altLang="zh-CN" sz="2200" i="1" dirty="0">
                <a:solidFill>
                  <a:srgbClr val="000000"/>
                </a:solidFill>
                <a:latin typeface="Times New Roman" panose="02020603050405020304" pitchFamily="18" charset="0"/>
                <a:ea typeface="楷体_GB2312" pitchFamily="1" charset="-122"/>
              </a:rPr>
              <a:t>d</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 d</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4</a:t>
            </a:r>
          </a:p>
          <a:p>
            <a:pPr marL="0" indent="0" algn="just" eaLnBrk="1" hangingPunct="1">
              <a:lnSpc>
                <a:spcPct val="120000"/>
              </a:lnSpc>
              <a:buClr>
                <a:schemeClr val="hlink"/>
              </a:buClr>
              <a:buSzPct val="70000"/>
              <a:buFont typeface="Wingdings" panose="05000000000000000000" pitchFamily="2" charset="2"/>
              <a:buNone/>
            </a:pPr>
            <a:r>
              <a:rPr lang="en-US" altLang="zh-CN" sz="2200" dirty="0">
                <a:solidFill>
                  <a:srgbClr val="000000"/>
                </a:solidFill>
                <a:latin typeface="Times New Roman" panose="02020603050405020304" pitchFamily="18" charset="0"/>
                <a:ea typeface="楷体_GB2312" pitchFamily="1" charset="-122"/>
              </a:rPr>
              <a:t>5</a:t>
            </a:r>
            <a:r>
              <a:rPr lang="en-US" altLang="zh-CN" sz="2200" i="1" dirty="0">
                <a:solidFill>
                  <a:srgbClr val="000000"/>
                </a:solidFill>
                <a:latin typeface="Times New Roman" panose="02020603050405020304" pitchFamily="18" charset="0"/>
                <a:ea typeface="楷体_GB2312" pitchFamily="1" charset="-122"/>
              </a:rPr>
              <a:t>x</a:t>
            </a:r>
            <a:r>
              <a:rPr lang="en-US" altLang="zh-CN" sz="2200" baseline="-25000" dirty="0">
                <a:solidFill>
                  <a:srgbClr val="000000"/>
                </a:solidFill>
                <a:latin typeface="Times New Roman" panose="02020603050405020304" pitchFamily="18" charset="0"/>
                <a:ea typeface="楷体_GB2312" pitchFamily="1" charset="-122"/>
              </a:rPr>
              <a:t>1</a:t>
            </a:r>
            <a:r>
              <a:rPr lang="en-US" altLang="zh-CN" sz="2200" i="1" dirty="0">
                <a:solidFill>
                  <a:srgbClr val="000000"/>
                </a:solidFill>
                <a:latin typeface="Times New Roman" panose="02020603050405020304" pitchFamily="18" charset="0"/>
                <a:ea typeface="楷体_GB2312" pitchFamily="1" charset="-122"/>
              </a:rPr>
              <a:t>+</a:t>
            </a:r>
            <a:r>
              <a:rPr lang="en-US" altLang="zh-CN" sz="2200" dirty="0">
                <a:solidFill>
                  <a:srgbClr val="000000"/>
                </a:solidFill>
                <a:latin typeface="Times New Roman" panose="02020603050405020304" pitchFamily="18" charset="0"/>
                <a:ea typeface="楷体_GB2312" pitchFamily="1" charset="-122"/>
              </a:rPr>
              <a:t>3</a:t>
            </a:r>
            <a:r>
              <a:rPr lang="en-US" altLang="zh-CN" sz="2200" i="1" dirty="0">
                <a:solidFill>
                  <a:srgbClr val="000000"/>
                </a:solidFill>
                <a:latin typeface="Times New Roman" panose="02020603050405020304" pitchFamily="18" charset="0"/>
                <a:ea typeface="楷体_GB2312" pitchFamily="1" charset="-122"/>
              </a:rPr>
              <a:t>x</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dirty="0">
                <a:solidFill>
                  <a:srgbClr val="000000"/>
                </a:solidFill>
                <a:latin typeface="Times New Roman" panose="02020603050405020304" pitchFamily="18" charset="0"/>
                <a:ea typeface="楷体_GB2312" pitchFamily="1" charset="-122"/>
              </a:rPr>
              <a:t> + </a:t>
            </a:r>
            <a:r>
              <a:rPr lang="en-US" altLang="zh-CN" sz="2200" i="1" dirty="0">
                <a:solidFill>
                  <a:srgbClr val="000000"/>
                </a:solidFill>
                <a:latin typeface="Times New Roman" panose="02020603050405020304" pitchFamily="18" charset="0"/>
                <a:ea typeface="楷体_GB2312" pitchFamily="1" charset="-122"/>
              </a:rPr>
              <a:t>d</a:t>
            </a:r>
            <a:r>
              <a:rPr lang="en-US" altLang="zh-CN" sz="2200" baseline="-25000" dirty="0">
                <a:solidFill>
                  <a:srgbClr val="000000"/>
                </a:solidFill>
                <a:latin typeface="Times New Roman" panose="02020603050405020304" pitchFamily="18" charset="0"/>
                <a:ea typeface="楷体_GB2312" pitchFamily="1" charset="-122"/>
              </a:rPr>
              <a:t>3</a:t>
            </a:r>
            <a:r>
              <a:rPr lang="en-US" altLang="zh-CN" sz="2200"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 d</a:t>
            </a:r>
            <a:r>
              <a:rPr lang="en-US" altLang="zh-CN" sz="2200" baseline="-25000" dirty="0">
                <a:solidFill>
                  <a:srgbClr val="000000"/>
                </a:solidFill>
                <a:latin typeface="Times New Roman" panose="02020603050405020304" pitchFamily="18" charset="0"/>
                <a:ea typeface="楷体_GB2312" pitchFamily="1" charset="-122"/>
              </a:rPr>
              <a:t>3</a:t>
            </a:r>
            <a:r>
              <a:rPr lang="en-US" altLang="zh-CN" sz="2200"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56</a:t>
            </a:r>
          </a:p>
          <a:p>
            <a:pPr marL="0" indent="0" algn="just" eaLnBrk="1" hangingPunct="1">
              <a:lnSpc>
                <a:spcPct val="120000"/>
              </a:lnSpc>
              <a:buClr>
                <a:schemeClr val="hlink"/>
              </a:buClr>
              <a:buSzPct val="70000"/>
            </a:pPr>
            <a:r>
              <a:rPr lang="en-US" altLang="zh-CN" sz="2200" i="1" dirty="0">
                <a:solidFill>
                  <a:srgbClr val="000000"/>
                </a:solidFill>
                <a:latin typeface="Times New Roman" panose="02020603050405020304" pitchFamily="18" charset="0"/>
                <a:ea typeface="楷体_GB2312" pitchFamily="1" charset="-122"/>
              </a:rPr>
              <a:t> x</a:t>
            </a:r>
            <a:r>
              <a:rPr lang="en-US" altLang="zh-CN" sz="2200" baseline="-25000" dirty="0">
                <a:solidFill>
                  <a:srgbClr val="000000"/>
                </a:solidFill>
                <a:latin typeface="Times New Roman" panose="02020603050405020304" pitchFamily="18" charset="0"/>
                <a:ea typeface="楷体_GB2312" pitchFamily="1" charset="-122"/>
              </a:rPr>
              <a:t>1 </a:t>
            </a:r>
            <a:r>
              <a:rPr lang="en-US" altLang="zh-CN" sz="22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x</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i="1" baseline="-25000"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d</a:t>
            </a:r>
            <a:r>
              <a:rPr lang="en-US" altLang="zh-CN" sz="2200" baseline="-25000" dirty="0">
                <a:solidFill>
                  <a:srgbClr val="000000"/>
                </a:solidFill>
                <a:latin typeface="Times New Roman" panose="02020603050405020304" pitchFamily="18" charset="0"/>
                <a:ea typeface="楷体_GB2312" pitchFamily="1" charset="-122"/>
              </a:rPr>
              <a:t>4</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 d</a:t>
            </a:r>
            <a:r>
              <a:rPr lang="en-US" altLang="zh-CN" sz="2200" baseline="-25000" dirty="0">
                <a:solidFill>
                  <a:srgbClr val="000000"/>
                </a:solidFill>
                <a:latin typeface="Times New Roman" panose="02020603050405020304" pitchFamily="18" charset="0"/>
                <a:ea typeface="楷体_GB2312" pitchFamily="1" charset="-122"/>
              </a:rPr>
              <a:t>4</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12</a:t>
            </a:r>
          </a:p>
          <a:p>
            <a:pPr marL="0" indent="0" algn="just" eaLnBrk="1" hangingPunct="1">
              <a:lnSpc>
                <a:spcPct val="120000"/>
              </a:lnSpc>
              <a:buClr>
                <a:schemeClr val="hlink"/>
              </a:buClr>
              <a:buSzPct val="70000"/>
              <a:buFont typeface="Wingdings" panose="05000000000000000000" pitchFamily="2" charset="2"/>
              <a:buNone/>
            </a:pPr>
            <a:r>
              <a:rPr lang="en-US" altLang="zh-CN" sz="2200" i="1" dirty="0">
                <a:solidFill>
                  <a:srgbClr val="000000"/>
                </a:solidFill>
                <a:latin typeface="Times New Roman" panose="02020603050405020304" pitchFamily="18" charset="0"/>
                <a:ea typeface="楷体_GB2312" pitchFamily="1" charset="-122"/>
              </a:rPr>
              <a:t>x</a:t>
            </a:r>
            <a:r>
              <a:rPr lang="en-US" altLang="zh-CN" sz="2200" baseline="-25000" dirty="0">
                <a:solidFill>
                  <a:srgbClr val="000000"/>
                </a:solidFill>
                <a:latin typeface="Times New Roman" panose="02020603050405020304" pitchFamily="18" charset="0"/>
                <a:ea typeface="楷体_GB2312" pitchFamily="1" charset="-122"/>
              </a:rPr>
              <a:t>1</a:t>
            </a:r>
            <a:r>
              <a:rPr lang="en-US" altLang="zh-CN" sz="2200" i="1" baseline="-250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 x</a:t>
            </a:r>
            <a:r>
              <a:rPr lang="en-US" altLang="zh-CN" sz="2200" baseline="-25000" dirty="0">
                <a:solidFill>
                  <a:srgbClr val="000000"/>
                </a:solidFill>
                <a:latin typeface="Times New Roman" panose="02020603050405020304" pitchFamily="18" charset="0"/>
                <a:ea typeface="楷体_GB2312" pitchFamily="1" charset="-122"/>
              </a:rPr>
              <a:t>2</a:t>
            </a:r>
            <a:r>
              <a:rPr lang="en-US" altLang="zh-CN" sz="2200" i="1" baseline="-25000" dirty="0">
                <a:solidFill>
                  <a:srgbClr val="000000"/>
                </a:solidFill>
                <a:latin typeface="Times New Roman" panose="02020603050405020304" pitchFamily="18" charset="0"/>
                <a:ea typeface="楷体_GB2312" pitchFamily="1" charset="-122"/>
              </a:rPr>
              <a:t> </a:t>
            </a:r>
            <a:r>
              <a:rPr lang="en-US" altLang="zh-CN" sz="2200" dirty="0">
                <a:solidFill>
                  <a:srgbClr val="000000"/>
                </a:solidFill>
                <a:latin typeface="Times New Roman" panose="02020603050405020304" pitchFamily="18" charset="0"/>
                <a:ea typeface="楷体_GB2312" pitchFamily="1" charset="-122"/>
              </a:rPr>
              <a:t>, </a:t>
            </a:r>
            <a:r>
              <a:rPr lang="en-US" altLang="zh-CN" sz="2200" i="1" dirty="0">
                <a:solidFill>
                  <a:srgbClr val="000000"/>
                </a:solidFill>
                <a:latin typeface="Times New Roman" panose="02020603050405020304" pitchFamily="18" charset="0"/>
                <a:ea typeface="楷体_GB2312" pitchFamily="1" charset="-122"/>
              </a:rPr>
              <a:t>d</a:t>
            </a:r>
            <a:r>
              <a:rPr lang="en-US" altLang="zh-CN" sz="2200" i="1" baseline="-25000" dirty="0">
                <a:solidFill>
                  <a:srgbClr val="000000"/>
                </a:solidFill>
                <a:latin typeface="Times New Roman" panose="02020603050405020304" pitchFamily="18" charset="0"/>
                <a:ea typeface="楷体_GB2312" pitchFamily="1" charset="-122"/>
              </a:rPr>
              <a:t>i</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d</a:t>
            </a:r>
            <a:r>
              <a:rPr lang="en-US" altLang="zh-CN" sz="2200" i="1" baseline="-25000" dirty="0">
                <a:solidFill>
                  <a:srgbClr val="000000"/>
                </a:solidFill>
                <a:latin typeface="Times New Roman" panose="02020603050405020304" pitchFamily="18" charset="0"/>
                <a:ea typeface="楷体_GB2312" pitchFamily="1" charset="-122"/>
              </a:rPr>
              <a:t>i</a:t>
            </a:r>
            <a:r>
              <a:rPr lang="en-US" altLang="zh-CN" sz="2200" i="1" baseline="30000" dirty="0">
                <a:solidFill>
                  <a:srgbClr val="000000"/>
                </a:solidFill>
                <a:latin typeface="Times New Roman" panose="02020603050405020304" pitchFamily="18" charset="0"/>
                <a:ea typeface="楷体_GB2312" pitchFamily="1" charset="-122"/>
              </a:rPr>
              <a:t>+</a:t>
            </a:r>
            <a:r>
              <a:rPr lang="en-US" altLang="zh-CN" sz="2200" i="1" dirty="0">
                <a:solidFill>
                  <a:srgbClr val="000000"/>
                </a:solidFill>
                <a:latin typeface="Times New Roman" panose="02020603050405020304" pitchFamily="18" charset="0"/>
                <a:ea typeface="楷体_GB2312" pitchFamily="1" charset="-122"/>
              </a:rPr>
              <a:t> ≥ </a:t>
            </a:r>
            <a:r>
              <a:rPr lang="en-US" altLang="zh-CN" sz="2200" dirty="0">
                <a:solidFill>
                  <a:srgbClr val="000000"/>
                </a:solidFill>
                <a:latin typeface="Times New Roman" panose="02020603050405020304" pitchFamily="18" charset="0"/>
                <a:ea typeface="楷体_GB2312" pitchFamily="1" charset="-122"/>
              </a:rPr>
              <a:t>0,</a:t>
            </a:r>
            <a:r>
              <a:rPr lang="en-US" altLang="zh-CN" sz="2200" i="1" dirty="0">
                <a:solidFill>
                  <a:srgbClr val="000000"/>
                </a:solidFill>
                <a:latin typeface="Times New Roman" panose="02020603050405020304" pitchFamily="18" charset="0"/>
                <a:ea typeface="楷体_GB2312" pitchFamily="1" charset="-122"/>
              </a:rPr>
              <a:t>i</a:t>
            </a:r>
            <a:r>
              <a:rPr lang="en-US" altLang="zh-CN" sz="2200" dirty="0">
                <a:solidFill>
                  <a:srgbClr val="000000"/>
                </a:solidFill>
                <a:latin typeface="Times New Roman" panose="02020603050405020304" pitchFamily="18" charset="0"/>
                <a:ea typeface="楷体_GB2312" pitchFamily="1" charset="-122"/>
              </a:rPr>
              <a:t>=1,2,3,4</a:t>
            </a:r>
          </a:p>
        </p:txBody>
      </p:sp>
      <p:sp>
        <p:nvSpPr>
          <p:cNvPr id="18" name="左大括号 17"/>
          <p:cNvSpPr/>
          <p:nvPr/>
        </p:nvSpPr>
        <p:spPr>
          <a:xfrm>
            <a:off x="1535022" y="1472712"/>
            <a:ext cx="228665" cy="1675102"/>
          </a:xfrm>
          <a:prstGeom prst="leftBrace">
            <a:avLst>
              <a:gd name="adj1" fmla="val 2116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031722064"/>
              </p:ext>
            </p:extLst>
          </p:nvPr>
        </p:nvGraphicFramePr>
        <p:xfrm>
          <a:off x="1593850" y="3678238"/>
          <a:ext cx="3575050" cy="387350"/>
        </p:xfrm>
        <a:graphic>
          <a:graphicData uri="http://schemas.openxmlformats.org/presentationml/2006/ole">
            <mc:AlternateContent xmlns:mc="http://schemas.openxmlformats.org/markup-compatibility/2006">
              <mc:Choice xmlns:v="urn:schemas-microsoft-com:vml" Requires="v">
                <p:oleObj spid="_x0000_s10327" name="公式" r:id="rId6" imgW="2234880" imgH="241200" progId="Equations">
                  <p:embed/>
                </p:oleObj>
              </mc:Choice>
              <mc:Fallback>
                <p:oleObj name="公式" r:id="rId6" imgW="2234880" imgH="241200" progId="Equations">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3850" y="3678238"/>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715164017"/>
              </p:ext>
            </p:extLst>
          </p:nvPr>
        </p:nvGraphicFramePr>
        <p:xfrm>
          <a:off x="1593850" y="4023519"/>
          <a:ext cx="3575050" cy="387350"/>
        </p:xfrm>
        <a:graphic>
          <a:graphicData uri="http://schemas.openxmlformats.org/presentationml/2006/ole">
            <mc:AlternateContent xmlns:mc="http://schemas.openxmlformats.org/markup-compatibility/2006">
              <mc:Choice xmlns:v="urn:schemas-microsoft-com:vml" Requires="v">
                <p:oleObj spid="_x0000_s10328" name="公式" r:id="rId8" imgW="2234880" imgH="241200" progId="Equations">
                  <p:embed/>
                </p:oleObj>
              </mc:Choice>
              <mc:Fallback>
                <p:oleObj name="公式" r:id="rId8" imgW="2234880" imgH="241200" progId="Equations">
                  <p:embed/>
                  <p:pic>
                    <p:nvPicPr>
                      <p:cNvPr id="0" name="Picture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3850" y="4023519"/>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491148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10" name="Rectangle 4"/>
          <p:cNvSpPr>
            <a:spLocks noChangeArrowheads="1"/>
          </p:cNvSpPr>
          <p:nvPr/>
        </p:nvSpPr>
        <p:spPr bwMode="auto">
          <a:xfrm>
            <a:off x="539552" y="843558"/>
            <a:ext cx="7110904" cy="407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sz="2000" dirty="0">
                <a:latin typeface="+mn-lt"/>
                <a:ea typeface="+mn-ea"/>
              </a:rPr>
              <a:t>思路：</a:t>
            </a:r>
            <a:endParaRPr lang="en-US" altLang="zh-CN" sz="2000"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目标函数的变化</a:t>
            </a:r>
            <a:r>
              <a:rPr lang="zh-CN" altLang="en-US" dirty="0">
                <a:solidFill>
                  <a:srgbClr val="C00000"/>
                </a:solidFill>
                <a:latin typeface="+mn-lt"/>
                <a:ea typeface="+mn-ea"/>
              </a:rPr>
              <a:t>仅影响各变量的检验数</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因此，只需考察检验数的变化即可</a:t>
            </a: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mn-lt"/>
              <a:ea typeface="+mn-ea"/>
            </a:endParaRPr>
          </a:p>
          <a:p>
            <a:pPr marL="0" indent="0" algn="just" eaLnBrk="1" hangingPunct="1">
              <a:lnSpc>
                <a:spcPct val="120000"/>
              </a:lnSpc>
              <a:buClr>
                <a:schemeClr val="hlink"/>
              </a:buClr>
              <a:buSzPct val="70000"/>
            </a:pPr>
            <a:r>
              <a:rPr lang="zh-CN" altLang="en-US" sz="2000" dirty="0">
                <a:latin typeface="+mn-lt"/>
                <a:ea typeface="+mn-ea"/>
              </a:rPr>
              <a:t>处理方法：</a:t>
            </a:r>
            <a:endParaRPr lang="en-US" altLang="zh-CN" sz="2000" dirty="0">
              <a:latin typeface="+mn-lt"/>
              <a:ea typeface="+mn-ea"/>
            </a:endParaRPr>
          </a:p>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调整各个位置上的优先因子，并重新计算检验数</a:t>
            </a:r>
          </a:p>
        </p:txBody>
      </p:sp>
    </p:spTree>
    <p:extLst>
      <p:ext uri="{BB962C8B-B14F-4D97-AF65-F5344CB8AC3E}">
        <p14:creationId xmlns:p14="http://schemas.microsoft.com/office/powerpoint/2010/main" val="29898663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4" name="Rectangle 4"/>
          <p:cNvSpPr>
            <a:spLocks noChangeArrowheads="1"/>
          </p:cNvSpPr>
          <p:nvPr/>
        </p:nvSpPr>
        <p:spPr bwMode="auto">
          <a:xfrm>
            <a:off x="302651" y="510482"/>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原目标规划问题，最终单纯形表为：</a:t>
            </a:r>
          </a:p>
        </p:txBody>
      </p:sp>
      <p:graphicFrame>
        <p:nvGraphicFramePr>
          <p:cNvPr id="5" name="Group 3"/>
          <p:cNvGraphicFramePr>
            <a:graphicFrameLocks noGrp="1"/>
          </p:cNvGraphicFramePr>
          <p:nvPr>
            <p:extLst>
              <p:ext uri="{D42A27DB-BD31-4B8C-83A1-F6EECF244321}">
                <p14:modId xmlns:p14="http://schemas.microsoft.com/office/powerpoint/2010/main" val="2137354345"/>
              </p:ext>
            </p:extLst>
          </p:nvPr>
        </p:nvGraphicFramePr>
        <p:xfrm>
          <a:off x="302500" y="987574"/>
          <a:ext cx="7247891" cy="3572466"/>
        </p:xfrm>
        <a:graphic>
          <a:graphicData uri="http://schemas.openxmlformats.org/drawingml/2006/table">
            <a:tbl>
              <a:tblPr/>
              <a:tblGrid>
                <a:gridCol w="549116">
                  <a:extLst>
                    <a:ext uri="{9D8B030D-6E8A-4147-A177-3AD203B41FA5}">
                      <a16:colId xmlns:a16="http://schemas.microsoft.com/office/drawing/2014/main" xmlns="" val="20000"/>
                    </a:ext>
                  </a:extLst>
                </a:gridCol>
                <a:gridCol w="650765">
                  <a:extLst>
                    <a:ext uri="{9D8B030D-6E8A-4147-A177-3AD203B41FA5}">
                      <a16:colId xmlns:a16="http://schemas.microsoft.com/office/drawing/2014/main" xmlns="" val="20001"/>
                    </a:ext>
                  </a:extLst>
                </a:gridCol>
                <a:gridCol w="549116">
                  <a:extLst>
                    <a:ext uri="{9D8B030D-6E8A-4147-A177-3AD203B41FA5}">
                      <a16:colId xmlns:a16="http://schemas.microsoft.com/office/drawing/2014/main" xmlns="" val="20002"/>
                    </a:ext>
                  </a:extLst>
                </a:gridCol>
                <a:gridCol w="551694">
                  <a:extLst>
                    <a:ext uri="{9D8B030D-6E8A-4147-A177-3AD203B41FA5}">
                      <a16:colId xmlns:a16="http://schemas.microsoft.com/office/drawing/2014/main" xmlns="" val="20003"/>
                    </a:ext>
                  </a:extLst>
                </a:gridCol>
                <a:gridCol w="549116">
                  <a:extLst>
                    <a:ext uri="{9D8B030D-6E8A-4147-A177-3AD203B41FA5}">
                      <a16:colId xmlns:a16="http://schemas.microsoft.com/office/drawing/2014/main" xmlns="" val="20004"/>
                    </a:ext>
                  </a:extLst>
                </a:gridCol>
                <a:gridCol w="549116">
                  <a:extLst>
                    <a:ext uri="{9D8B030D-6E8A-4147-A177-3AD203B41FA5}">
                      <a16:colId xmlns:a16="http://schemas.microsoft.com/office/drawing/2014/main" xmlns="" val="20005"/>
                    </a:ext>
                  </a:extLst>
                </a:gridCol>
                <a:gridCol w="550405">
                  <a:extLst>
                    <a:ext uri="{9D8B030D-6E8A-4147-A177-3AD203B41FA5}">
                      <a16:colId xmlns:a16="http://schemas.microsoft.com/office/drawing/2014/main" xmlns="" val="20006"/>
                    </a:ext>
                  </a:extLst>
                </a:gridCol>
                <a:gridCol w="549116">
                  <a:extLst>
                    <a:ext uri="{9D8B030D-6E8A-4147-A177-3AD203B41FA5}">
                      <a16:colId xmlns:a16="http://schemas.microsoft.com/office/drawing/2014/main" xmlns="" val="20007"/>
                    </a:ext>
                  </a:extLst>
                </a:gridCol>
                <a:gridCol w="549116">
                  <a:extLst>
                    <a:ext uri="{9D8B030D-6E8A-4147-A177-3AD203B41FA5}">
                      <a16:colId xmlns:a16="http://schemas.microsoft.com/office/drawing/2014/main" xmlns="" val="20008"/>
                    </a:ext>
                  </a:extLst>
                </a:gridCol>
                <a:gridCol w="551694">
                  <a:extLst>
                    <a:ext uri="{9D8B030D-6E8A-4147-A177-3AD203B41FA5}">
                      <a16:colId xmlns:a16="http://schemas.microsoft.com/office/drawing/2014/main" xmlns="" val="20009"/>
                    </a:ext>
                  </a:extLst>
                </a:gridCol>
                <a:gridCol w="549116">
                  <a:extLst>
                    <a:ext uri="{9D8B030D-6E8A-4147-A177-3AD203B41FA5}">
                      <a16:colId xmlns:a16="http://schemas.microsoft.com/office/drawing/2014/main" xmlns="" val="20010"/>
                    </a:ext>
                  </a:extLst>
                </a:gridCol>
                <a:gridCol w="550405">
                  <a:extLst>
                    <a:ext uri="{9D8B030D-6E8A-4147-A177-3AD203B41FA5}">
                      <a16:colId xmlns:a16="http://schemas.microsoft.com/office/drawing/2014/main" xmlns="" val="20011"/>
                    </a:ext>
                  </a:extLst>
                </a:gridCol>
                <a:gridCol w="549116">
                  <a:extLst>
                    <a:ext uri="{9D8B030D-6E8A-4147-A177-3AD203B41FA5}">
                      <a16:colId xmlns:a16="http://schemas.microsoft.com/office/drawing/2014/main" xmlns="" val="20012"/>
                    </a:ext>
                  </a:extLst>
                </a:gridCol>
              </a:tblGrid>
              <a:tr h="397658">
                <a:tc gridSpan="3">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1202">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18</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7658">
                <a:tc rowSpan="3" gridSpan="2">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z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488788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6" name="Rectangle 4"/>
          <p:cNvSpPr>
            <a:spLocks noChangeArrowheads="1"/>
          </p:cNvSpPr>
          <p:nvPr/>
        </p:nvSpPr>
        <p:spPr bwMode="auto">
          <a:xfrm>
            <a:off x="302500" y="488672"/>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a:t>
            </a:r>
            <a:r>
              <a:rPr lang="en-US" altLang="zh-CN" dirty="0">
                <a:latin typeface="+mn-lt"/>
                <a:ea typeface="+mn-ea"/>
              </a:rPr>
              <a:t>1</a:t>
            </a:r>
            <a:r>
              <a:rPr lang="zh-CN" altLang="en-US" dirty="0">
                <a:latin typeface="+mn-lt"/>
                <a:ea typeface="+mn-ea"/>
              </a:rPr>
              <a:t>）优先因子变化后，最终单纯形表为：</a:t>
            </a:r>
          </a:p>
        </p:txBody>
      </p:sp>
      <p:graphicFrame>
        <p:nvGraphicFramePr>
          <p:cNvPr id="5" name="Group 3"/>
          <p:cNvGraphicFramePr>
            <a:graphicFrameLocks noGrp="1"/>
          </p:cNvGraphicFramePr>
          <p:nvPr>
            <p:extLst>
              <p:ext uri="{D42A27DB-BD31-4B8C-83A1-F6EECF244321}">
                <p14:modId xmlns:p14="http://schemas.microsoft.com/office/powerpoint/2010/main" val="362476844"/>
              </p:ext>
            </p:extLst>
          </p:nvPr>
        </p:nvGraphicFramePr>
        <p:xfrm>
          <a:off x="302500" y="987574"/>
          <a:ext cx="7247891" cy="3572466"/>
        </p:xfrm>
        <a:graphic>
          <a:graphicData uri="http://schemas.openxmlformats.org/drawingml/2006/table">
            <a:tbl>
              <a:tblPr/>
              <a:tblGrid>
                <a:gridCol w="549116">
                  <a:extLst>
                    <a:ext uri="{9D8B030D-6E8A-4147-A177-3AD203B41FA5}">
                      <a16:colId xmlns:a16="http://schemas.microsoft.com/office/drawing/2014/main" xmlns="" val="20000"/>
                    </a:ext>
                  </a:extLst>
                </a:gridCol>
                <a:gridCol w="650765">
                  <a:extLst>
                    <a:ext uri="{9D8B030D-6E8A-4147-A177-3AD203B41FA5}">
                      <a16:colId xmlns:a16="http://schemas.microsoft.com/office/drawing/2014/main" xmlns="" val="20001"/>
                    </a:ext>
                  </a:extLst>
                </a:gridCol>
                <a:gridCol w="549116">
                  <a:extLst>
                    <a:ext uri="{9D8B030D-6E8A-4147-A177-3AD203B41FA5}">
                      <a16:colId xmlns:a16="http://schemas.microsoft.com/office/drawing/2014/main" xmlns="" val="20002"/>
                    </a:ext>
                  </a:extLst>
                </a:gridCol>
                <a:gridCol w="551694">
                  <a:extLst>
                    <a:ext uri="{9D8B030D-6E8A-4147-A177-3AD203B41FA5}">
                      <a16:colId xmlns:a16="http://schemas.microsoft.com/office/drawing/2014/main" xmlns="" val="20003"/>
                    </a:ext>
                  </a:extLst>
                </a:gridCol>
                <a:gridCol w="549116">
                  <a:extLst>
                    <a:ext uri="{9D8B030D-6E8A-4147-A177-3AD203B41FA5}">
                      <a16:colId xmlns:a16="http://schemas.microsoft.com/office/drawing/2014/main" xmlns="" val="20004"/>
                    </a:ext>
                  </a:extLst>
                </a:gridCol>
                <a:gridCol w="549116">
                  <a:extLst>
                    <a:ext uri="{9D8B030D-6E8A-4147-A177-3AD203B41FA5}">
                      <a16:colId xmlns:a16="http://schemas.microsoft.com/office/drawing/2014/main" xmlns="" val="20005"/>
                    </a:ext>
                  </a:extLst>
                </a:gridCol>
                <a:gridCol w="550405">
                  <a:extLst>
                    <a:ext uri="{9D8B030D-6E8A-4147-A177-3AD203B41FA5}">
                      <a16:colId xmlns:a16="http://schemas.microsoft.com/office/drawing/2014/main" xmlns="" val="20006"/>
                    </a:ext>
                  </a:extLst>
                </a:gridCol>
                <a:gridCol w="549116">
                  <a:extLst>
                    <a:ext uri="{9D8B030D-6E8A-4147-A177-3AD203B41FA5}">
                      <a16:colId xmlns:a16="http://schemas.microsoft.com/office/drawing/2014/main" xmlns="" val="20007"/>
                    </a:ext>
                  </a:extLst>
                </a:gridCol>
                <a:gridCol w="549116">
                  <a:extLst>
                    <a:ext uri="{9D8B030D-6E8A-4147-A177-3AD203B41FA5}">
                      <a16:colId xmlns:a16="http://schemas.microsoft.com/office/drawing/2014/main" xmlns="" val="20008"/>
                    </a:ext>
                  </a:extLst>
                </a:gridCol>
                <a:gridCol w="551694">
                  <a:extLst>
                    <a:ext uri="{9D8B030D-6E8A-4147-A177-3AD203B41FA5}">
                      <a16:colId xmlns:a16="http://schemas.microsoft.com/office/drawing/2014/main" xmlns="" val="20009"/>
                    </a:ext>
                  </a:extLst>
                </a:gridCol>
                <a:gridCol w="549116">
                  <a:extLst>
                    <a:ext uri="{9D8B030D-6E8A-4147-A177-3AD203B41FA5}">
                      <a16:colId xmlns:a16="http://schemas.microsoft.com/office/drawing/2014/main" xmlns="" val="20010"/>
                    </a:ext>
                  </a:extLst>
                </a:gridCol>
                <a:gridCol w="550405">
                  <a:extLst>
                    <a:ext uri="{9D8B030D-6E8A-4147-A177-3AD203B41FA5}">
                      <a16:colId xmlns:a16="http://schemas.microsoft.com/office/drawing/2014/main" xmlns="" val="20011"/>
                    </a:ext>
                  </a:extLst>
                </a:gridCol>
                <a:gridCol w="549116">
                  <a:extLst>
                    <a:ext uri="{9D8B030D-6E8A-4147-A177-3AD203B41FA5}">
                      <a16:colId xmlns:a16="http://schemas.microsoft.com/office/drawing/2014/main" xmlns="" val="20012"/>
                    </a:ext>
                  </a:extLst>
                </a:gridCol>
              </a:tblGrid>
              <a:tr h="397658">
                <a:tc gridSpan="3">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FF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FF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FF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FF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FF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FF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1202">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FF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FF0000"/>
                          </a:solidFill>
                          <a:effectLst/>
                          <a:latin typeface="Times New Roman" pitchFamily="18" charset="0"/>
                          <a:ea typeface="黑体" pitchFamily="2" charset="-122"/>
                        </a:rPr>
                        <a:t>3</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18</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7658">
                <a:tc rowSpan="3" gridSpan="2">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z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3577227"/>
              </p:ext>
            </p:extLst>
          </p:nvPr>
        </p:nvGraphicFramePr>
        <p:xfrm>
          <a:off x="4139952" y="157098"/>
          <a:ext cx="3575050" cy="387350"/>
        </p:xfrm>
        <a:graphic>
          <a:graphicData uri="http://schemas.openxmlformats.org/presentationml/2006/ole">
            <mc:AlternateContent xmlns:mc="http://schemas.openxmlformats.org/markup-compatibility/2006">
              <mc:Choice xmlns:v="urn:schemas-microsoft-com:vml" Requires="v">
                <p:oleObj spid="_x0000_s15377" name="公式" r:id="rId4" imgW="2234880" imgH="241200" progId="Equations">
                  <p:embed/>
                </p:oleObj>
              </mc:Choice>
              <mc:Fallback>
                <p:oleObj name="公式" r:id="rId4" imgW="2234880" imgH="241200" progId="Equations">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57098"/>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81245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14" name="Rectangle 4"/>
          <p:cNvSpPr>
            <a:spLocks noChangeArrowheads="1"/>
          </p:cNvSpPr>
          <p:nvPr/>
        </p:nvSpPr>
        <p:spPr bwMode="auto">
          <a:xfrm>
            <a:off x="302500" y="488672"/>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a:t>
            </a:r>
            <a:r>
              <a:rPr lang="en-US" altLang="zh-CN" dirty="0">
                <a:latin typeface="+mn-lt"/>
                <a:ea typeface="+mn-ea"/>
              </a:rPr>
              <a:t>2</a:t>
            </a:r>
            <a:r>
              <a:rPr lang="zh-CN" altLang="en-US" dirty="0">
                <a:latin typeface="+mn-lt"/>
                <a:ea typeface="+mn-ea"/>
              </a:rPr>
              <a:t>）优先因子变化后，单纯形表变为：</a:t>
            </a:r>
          </a:p>
        </p:txBody>
      </p:sp>
      <p:graphicFrame>
        <p:nvGraphicFramePr>
          <p:cNvPr id="15" name="Group 3"/>
          <p:cNvGraphicFramePr>
            <a:graphicFrameLocks noGrp="1"/>
          </p:cNvGraphicFramePr>
          <p:nvPr>
            <p:extLst>
              <p:ext uri="{D42A27DB-BD31-4B8C-83A1-F6EECF244321}">
                <p14:modId xmlns:p14="http://schemas.microsoft.com/office/powerpoint/2010/main" val="1980345381"/>
              </p:ext>
            </p:extLst>
          </p:nvPr>
        </p:nvGraphicFramePr>
        <p:xfrm>
          <a:off x="302500" y="987574"/>
          <a:ext cx="7247891" cy="3572466"/>
        </p:xfrm>
        <a:graphic>
          <a:graphicData uri="http://schemas.openxmlformats.org/drawingml/2006/table">
            <a:tbl>
              <a:tblPr/>
              <a:tblGrid>
                <a:gridCol w="549116">
                  <a:extLst>
                    <a:ext uri="{9D8B030D-6E8A-4147-A177-3AD203B41FA5}">
                      <a16:colId xmlns:a16="http://schemas.microsoft.com/office/drawing/2014/main" xmlns="" val="20000"/>
                    </a:ext>
                  </a:extLst>
                </a:gridCol>
                <a:gridCol w="650765">
                  <a:extLst>
                    <a:ext uri="{9D8B030D-6E8A-4147-A177-3AD203B41FA5}">
                      <a16:colId xmlns:a16="http://schemas.microsoft.com/office/drawing/2014/main" xmlns="" val="20001"/>
                    </a:ext>
                  </a:extLst>
                </a:gridCol>
                <a:gridCol w="549116">
                  <a:extLst>
                    <a:ext uri="{9D8B030D-6E8A-4147-A177-3AD203B41FA5}">
                      <a16:colId xmlns:a16="http://schemas.microsoft.com/office/drawing/2014/main" xmlns="" val="20002"/>
                    </a:ext>
                  </a:extLst>
                </a:gridCol>
                <a:gridCol w="551694">
                  <a:extLst>
                    <a:ext uri="{9D8B030D-6E8A-4147-A177-3AD203B41FA5}">
                      <a16:colId xmlns:a16="http://schemas.microsoft.com/office/drawing/2014/main" xmlns="" val="20003"/>
                    </a:ext>
                  </a:extLst>
                </a:gridCol>
                <a:gridCol w="549116">
                  <a:extLst>
                    <a:ext uri="{9D8B030D-6E8A-4147-A177-3AD203B41FA5}">
                      <a16:colId xmlns:a16="http://schemas.microsoft.com/office/drawing/2014/main" xmlns="" val="20004"/>
                    </a:ext>
                  </a:extLst>
                </a:gridCol>
                <a:gridCol w="549116">
                  <a:extLst>
                    <a:ext uri="{9D8B030D-6E8A-4147-A177-3AD203B41FA5}">
                      <a16:colId xmlns:a16="http://schemas.microsoft.com/office/drawing/2014/main" xmlns="" val="20005"/>
                    </a:ext>
                  </a:extLst>
                </a:gridCol>
                <a:gridCol w="550405">
                  <a:extLst>
                    <a:ext uri="{9D8B030D-6E8A-4147-A177-3AD203B41FA5}">
                      <a16:colId xmlns:a16="http://schemas.microsoft.com/office/drawing/2014/main" xmlns="" val="20006"/>
                    </a:ext>
                  </a:extLst>
                </a:gridCol>
                <a:gridCol w="549116">
                  <a:extLst>
                    <a:ext uri="{9D8B030D-6E8A-4147-A177-3AD203B41FA5}">
                      <a16:colId xmlns:a16="http://schemas.microsoft.com/office/drawing/2014/main" xmlns="" val="20007"/>
                    </a:ext>
                  </a:extLst>
                </a:gridCol>
                <a:gridCol w="549116">
                  <a:extLst>
                    <a:ext uri="{9D8B030D-6E8A-4147-A177-3AD203B41FA5}">
                      <a16:colId xmlns:a16="http://schemas.microsoft.com/office/drawing/2014/main" xmlns="" val="20008"/>
                    </a:ext>
                  </a:extLst>
                </a:gridCol>
                <a:gridCol w="551694">
                  <a:extLst>
                    <a:ext uri="{9D8B030D-6E8A-4147-A177-3AD203B41FA5}">
                      <a16:colId xmlns:a16="http://schemas.microsoft.com/office/drawing/2014/main" xmlns="" val="20009"/>
                    </a:ext>
                  </a:extLst>
                </a:gridCol>
                <a:gridCol w="549116">
                  <a:extLst>
                    <a:ext uri="{9D8B030D-6E8A-4147-A177-3AD203B41FA5}">
                      <a16:colId xmlns:a16="http://schemas.microsoft.com/office/drawing/2014/main" xmlns="" val="20010"/>
                    </a:ext>
                  </a:extLst>
                </a:gridCol>
                <a:gridCol w="550405">
                  <a:extLst>
                    <a:ext uri="{9D8B030D-6E8A-4147-A177-3AD203B41FA5}">
                      <a16:colId xmlns:a16="http://schemas.microsoft.com/office/drawing/2014/main" xmlns="" val="20011"/>
                    </a:ext>
                  </a:extLst>
                </a:gridCol>
                <a:gridCol w="549116">
                  <a:extLst>
                    <a:ext uri="{9D8B030D-6E8A-4147-A177-3AD203B41FA5}">
                      <a16:colId xmlns:a16="http://schemas.microsoft.com/office/drawing/2014/main" xmlns="" val="20012"/>
                    </a:ext>
                  </a:extLst>
                </a:gridCol>
              </a:tblGrid>
              <a:tr h="397658">
                <a:tc gridSpan="3">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1202">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18</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7658">
                <a:tc rowSpan="3" gridSpan="2">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z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20877459"/>
              </p:ext>
            </p:extLst>
          </p:nvPr>
        </p:nvGraphicFramePr>
        <p:xfrm>
          <a:off x="4265925" y="156742"/>
          <a:ext cx="3575050" cy="387350"/>
        </p:xfrm>
        <a:graphic>
          <a:graphicData uri="http://schemas.openxmlformats.org/presentationml/2006/ole">
            <mc:AlternateContent xmlns:mc="http://schemas.openxmlformats.org/markup-compatibility/2006">
              <mc:Choice xmlns:v="urn:schemas-microsoft-com:vml" Requires="v">
                <p:oleObj spid="_x0000_s11301" name="公式" r:id="rId4" imgW="2234880" imgH="241200" progId="Equations">
                  <p:embed/>
                </p:oleObj>
              </mc:Choice>
              <mc:Fallback>
                <p:oleObj name="公式" r:id="rId4" imgW="2234880" imgH="241200" progId="Equations">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925" y="156742"/>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241708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10680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一、目标规划问题的提出</a:t>
            </a:r>
          </a:p>
        </p:txBody>
      </p:sp>
      <p:sp>
        <p:nvSpPr>
          <p:cNvPr id="17" name="Rectangle 4"/>
          <p:cNvSpPr>
            <a:spLocks noChangeArrowheads="1"/>
          </p:cNvSpPr>
          <p:nvPr/>
        </p:nvSpPr>
        <p:spPr bwMode="auto">
          <a:xfrm>
            <a:off x="534998" y="699542"/>
            <a:ext cx="717950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1  </a:t>
            </a:r>
            <a:r>
              <a:rPr lang="zh-CN" altLang="en-US" dirty="0">
                <a:latin typeface="+mn-lt"/>
                <a:ea typeface="+mn-ea"/>
              </a:rPr>
              <a:t>某工厂生产 </a:t>
            </a:r>
            <a:r>
              <a:rPr lang="en-US" altLang="zh-CN" dirty="0">
                <a:latin typeface="+mn-lt"/>
                <a:ea typeface="+mn-ea"/>
              </a:rPr>
              <a:t>I</a:t>
            </a:r>
            <a:r>
              <a:rPr lang="zh-CN" altLang="en-US" dirty="0">
                <a:latin typeface="+mn-lt"/>
                <a:ea typeface="+mn-ea"/>
              </a:rPr>
              <a:t>、</a:t>
            </a:r>
            <a:r>
              <a:rPr lang="en-US" altLang="zh-CN" dirty="0">
                <a:latin typeface="+mn-lt"/>
                <a:ea typeface="+mn-ea"/>
              </a:rPr>
              <a:t>II </a:t>
            </a:r>
            <a:r>
              <a:rPr lang="zh-CN" altLang="en-US" dirty="0">
                <a:latin typeface="+mn-lt"/>
                <a:ea typeface="+mn-ea"/>
              </a:rPr>
              <a:t>两种产品，已知有关数据如下表所示。试求获利最大的生产方案。</a:t>
            </a:r>
          </a:p>
        </p:txBody>
      </p:sp>
      <p:sp>
        <p:nvSpPr>
          <p:cNvPr id="18" name="矩形 17"/>
          <p:cNvSpPr/>
          <p:nvPr/>
        </p:nvSpPr>
        <p:spPr>
          <a:xfrm>
            <a:off x="4572000" y="1279830"/>
            <a:ext cx="2954655" cy="369332"/>
          </a:xfrm>
          <a:prstGeom prst="rect">
            <a:avLst/>
          </a:prstGeom>
        </p:spPr>
        <p:txBody>
          <a:bodyPr wrap="none">
            <a:spAutoFit/>
          </a:bodyPr>
          <a:lstStyle/>
          <a:p>
            <a:r>
              <a:rPr lang="en-US" altLang="zh-CN" dirty="0"/>
              <a:t>——</a:t>
            </a:r>
            <a:r>
              <a:rPr lang="zh-CN" altLang="en-US" dirty="0">
                <a:solidFill>
                  <a:srgbClr val="C00000"/>
                </a:solidFill>
              </a:rPr>
              <a:t>单目标</a:t>
            </a:r>
            <a:r>
              <a:rPr lang="zh-CN" altLang="en-US" dirty="0"/>
              <a:t>的线性规划问题</a:t>
            </a:r>
          </a:p>
        </p:txBody>
      </p:sp>
      <p:graphicFrame>
        <p:nvGraphicFramePr>
          <p:cNvPr id="20" name="Group 106"/>
          <p:cNvGraphicFramePr>
            <a:graphicFrameLocks/>
          </p:cNvGraphicFramePr>
          <p:nvPr>
            <p:extLst>
              <p:ext uri="{D42A27DB-BD31-4B8C-83A1-F6EECF244321}">
                <p14:modId xmlns:p14="http://schemas.microsoft.com/office/powerpoint/2010/main" val="2700012161"/>
              </p:ext>
            </p:extLst>
          </p:nvPr>
        </p:nvGraphicFramePr>
        <p:xfrm>
          <a:off x="876510" y="1840741"/>
          <a:ext cx="5995951" cy="1575072"/>
        </p:xfrm>
        <a:graphic>
          <a:graphicData uri="http://schemas.openxmlformats.org/drawingml/2006/table">
            <a:tbl>
              <a:tblPr/>
              <a:tblGrid>
                <a:gridCol w="1656184">
                  <a:extLst>
                    <a:ext uri="{9D8B030D-6E8A-4147-A177-3AD203B41FA5}">
                      <a16:colId xmlns:a16="http://schemas.microsoft.com/office/drawing/2014/main" xmlns="" val="20000"/>
                    </a:ext>
                  </a:extLst>
                </a:gridCol>
                <a:gridCol w="1446589">
                  <a:extLst>
                    <a:ext uri="{9D8B030D-6E8A-4147-A177-3AD203B41FA5}">
                      <a16:colId xmlns:a16="http://schemas.microsoft.com/office/drawing/2014/main" xmlns="" val="20001"/>
                    </a:ext>
                  </a:extLst>
                </a:gridCol>
                <a:gridCol w="1446589">
                  <a:extLst>
                    <a:ext uri="{9D8B030D-6E8A-4147-A177-3AD203B41FA5}">
                      <a16:colId xmlns:a16="http://schemas.microsoft.com/office/drawing/2014/main" xmlns="" val="20002"/>
                    </a:ext>
                  </a:extLst>
                </a:gridCol>
                <a:gridCol w="1446589">
                  <a:extLst>
                    <a:ext uri="{9D8B030D-6E8A-4147-A177-3AD203B41FA5}">
                      <a16:colId xmlns:a16="http://schemas.microsoft.com/office/drawing/2014/main" xmlns="" val="20003"/>
                    </a:ext>
                  </a:extLst>
                </a:gridCol>
              </a:tblGrid>
              <a:tr h="362365">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zh-CN" altLang="en-US" sz="1800" b="0" i="0" u="none" strike="noStrike" cap="none" normalizeH="0" baseline="0" dirty="0">
                        <a:ln>
                          <a:noFill/>
                        </a:ln>
                        <a:solidFill>
                          <a:srgbClr val="000000"/>
                        </a:solidFill>
                        <a:effectLst/>
                        <a:latin typeface="Times New Roman" pitchFamily="18" charset="0"/>
                        <a:ea typeface="黑体" pitchFamily="2" charset="-122"/>
                      </a:endParaRP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I</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II</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Times New Roman" pitchFamily="18" charset="0"/>
                          <a:ea typeface="黑体" pitchFamily="2" charset="-122"/>
                        </a:rPr>
                        <a:t>拥有量</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052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原材料（</a:t>
                      </a: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kg</a:t>
                      </a: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2</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11</a:t>
                      </a: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342894">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设备（</a:t>
                      </a: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h</a:t>
                      </a: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2</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10</a:t>
                      </a: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2365">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利润（元</a:t>
                      </a: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a:t>
                      </a:r>
                      <a:r>
                        <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件）</a:t>
                      </a:r>
                    </a:p>
                  </a:txBody>
                  <a:tcPr marL="60821" marR="60821" marT="31627" marB="31627" anchor="ctr" anchorCtr="1"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8</a:t>
                      </a:r>
                      <a:endParaRPr kumimoji="0" lang="zh-CN" altLang="en-US"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10</a:t>
                      </a:r>
                    </a:p>
                  </a:txBody>
                  <a:tcPr marL="60821" marR="60821" marT="31627" marB="31627"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60821" marR="60821" marT="31627" marB="31627" anchor="ctr" anchorCtr="1" horzOverflow="overflow">
                    <a:lnL w="9525"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4106951109"/>
              </p:ext>
            </p:extLst>
          </p:nvPr>
        </p:nvGraphicFramePr>
        <p:xfrm>
          <a:off x="856588" y="3595392"/>
          <a:ext cx="2580036" cy="1519113"/>
        </p:xfrm>
        <a:graphic>
          <a:graphicData uri="http://schemas.openxmlformats.org/presentationml/2006/ole">
            <mc:AlternateContent xmlns:mc="http://schemas.openxmlformats.org/markup-compatibility/2006">
              <mc:Choice xmlns:v="urn:schemas-microsoft-com:vml" Requires="v">
                <p:oleObj spid="_x0000_s1056" name="公式" r:id="rId4" imgW="1091726" imgH="799753" progId="Equations">
                  <p:embed/>
                </p:oleObj>
              </mc:Choice>
              <mc:Fallback>
                <p:oleObj name="公式" r:id="rId4" imgW="1091726" imgH="799753" progId="Equations">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88" y="3595392"/>
                        <a:ext cx="2580036" cy="1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3389411" y="3607392"/>
            <a:ext cx="4325093" cy="1144929"/>
          </a:xfrm>
          <a:prstGeom prst="rect">
            <a:avLst/>
          </a:prstGeom>
        </p:spPr>
        <p:txBody>
          <a:bodyPr wrap="square">
            <a:spAutoFit/>
          </a:bodyPr>
          <a:lstStyle/>
          <a:p>
            <a:pPr indent="19050" algn="ctr">
              <a:lnSpc>
                <a:spcPct val="190000"/>
              </a:lnSpc>
              <a:buFont typeface="Monotype Sorts" pitchFamily="2" charset="2"/>
              <a:buNone/>
            </a:pPr>
            <a:r>
              <a:rPr lang="zh-CN" altLang="en-US" dirty="0">
                <a:solidFill>
                  <a:srgbClr val="000000"/>
                </a:solidFill>
                <a:latin typeface="+mn-ea"/>
              </a:rPr>
              <a:t>用图解法求得最优决策方案为：</a:t>
            </a:r>
          </a:p>
          <a:p>
            <a:pPr indent="19050" algn="ctr">
              <a:lnSpc>
                <a:spcPct val="190000"/>
              </a:lnSpc>
              <a:buFont typeface="Monotype Sorts" pitchFamily="2" charset="2"/>
              <a:buNone/>
            </a:pPr>
            <a:r>
              <a:rPr lang="en-US" altLang="zh-CN" dirty="0">
                <a:solidFill>
                  <a:srgbClr val="000000"/>
                </a:solidFill>
                <a:latin typeface="+mn-ea"/>
              </a:rPr>
              <a:t> </a:t>
            </a:r>
            <a:r>
              <a:rPr lang="en-US" altLang="zh-CN" i="1" dirty="0">
                <a:solidFill>
                  <a:srgbClr val="000000"/>
                </a:solidFill>
              </a:rPr>
              <a:t>x</a:t>
            </a:r>
            <a:r>
              <a:rPr lang="en-US" altLang="zh-CN" baseline="-25000" dirty="0">
                <a:solidFill>
                  <a:srgbClr val="000000"/>
                </a:solidFill>
              </a:rPr>
              <a:t>1</a:t>
            </a:r>
            <a:r>
              <a:rPr lang="en-US" altLang="zh-CN" i="1" dirty="0">
                <a:solidFill>
                  <a:srgbClr val="000000"/>
                </a:solidFill>
              </a:rPr>
              <a:t>*</a:t>
            </a:r>
            <a:r>
              <a:rPr lang="en-US" altLang="zh-CN" baseline="-25000" dirty="0">
                <a:solidFill>
                  <a:srgbClr val="000000"/>
                </a:solidFill>
              </a:rPr>
              <a:t> </a:t>
            </a:r>
            <a:r>
              <a:rPr lang="en-US" altLang="zh-CN" dirty="0">
                <a:solidFill>
                  <a:srgbClr val="000000"/>
                </a:solidFill>
              </a:rPr>
              <a:t>= 4,  </a:t>
            </a:r>
            <a:r>
              <a:rPr lang="en-US" altLang="zh-CN" i="1" dirty="0">
                <a:solidFill>
                  <a:srgbClr val="000000"/>
                </a:solidFill>
              </a:rPr>
              <a:t>x</a:t>
            </a:r>
            <a:r>
              <a:rPr lang="en-US" altLang="zh-CN" baseline="-25000" dirty="0">
                <a:solidFill>
                  <a:srgbClr val="000000"/>
                </a:solidFill>
              </a:rPr>
              <a:t>2</a:t>
            </a:r>
            <a:r>
              <a:rPr lang="en-US" altLang="zh-CN" i="1" dirty="0">
                <a:solidFill>
                  <a:srgbClr val="000000"/>
                </a:solidFill>
              </a:rPr>
              <a:t>*</a:t>
            </a:r>
            <a:r>
              <a:rPr lang="en-US" altLang="zh-CN" baseline="-25000" dirty="0">
                <a:solidFill>
                  <a:srgbClr val="000000"/>
                </a:solidFill>
              </a:rPr>
              <a:t>  </a:t>
            </a:r>
            <a:r>
              <a:rPr lang="en-US" altLang="zh-CN" dirty="0">
                <a:solidFill>
                  <a:srgbClr val="000000"/>
                </a:solidFill>
              </a:rPr>
              <a:t>= 3,  </a:t>
            </a:r>
            <a:r>
              <a:rPr lang="en-US" altLang="zh-CN" i="1" dirty="0">
                <a:solidFill>
                  <a:srgbClr val="000000"/>
                </a:solidFill>
              </a:rPr>
              <a:t>z* </a:t>
            </a:r>
            <a:r>
              <a:rPr lang="en-US" altLang="zh-CN" dirty="0">
                <a:solidFill>
                  <a:srgbClr val="000000"/>
                </a:solidFill>
              </a:rPr>
              <a:t>= 62</a:t>
            </a:r>
            <a:endParaRPr lang="zh-CN" altLang="en-US" dirty="0">
              <a:solidFill>
                <a:srgbClr val="000000"/>
              </a:solidFill>
            </a:endParaRPr>
          </a:p>
        </p:txBody>
      </p:sp>
    </p:spTree>
    <p:extLst>
      <p:ext uri="{BB962C8B-B14F-4D97-AF65-F5344CB8AC3E}">
        <p14:creationId xmlns:p14="http://schemas.microsoft.com/office/powerpoint/2010/main" val="9796358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14" name="Rectangle 4"/>
          <p:cNvSpPr>
            <a:spLocks noChangeArrowheads="1"/>
          </p:cNvSpPr>
          <p:nvPr/>
        </p:nvSpPr>
        <p:spPr bwMode="auto">
          <a:xfrm>
            <a:off x="302500" y="488672"/>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a:t>
            </a:r>
            <a:r>
              <a:rPr lang="en-US" altLang="zh-CN" dirty="0">
                <a:latin typeface="+mn-lt"/>
                <a:ea typeface="+mn-ea"/>
              </a:rPr>
              <a:t>2</a:t>
            </a:r>
            <a:r>
              <a:rPr lang="zh-CN" altLang="en-US" dirty="0">
                <a:latin typeface="+mn-lt"/>
                <a:ea typeface="+mn-ea"/>
              </a:rPr>
              <a:t>）单纯形表进一步变为：</a:t>
            </a:r>
          </a:p>
        </p:txBody>
      </p:sp>
      <p:graphicFrame>
        <p:nvGraphicFramePr>
          <p:cNvPr id="15" name="Group 3"/>
          <p:cNvGraphicFramePr>
            <a:graphicFrameLocks noGrp="1"/>
          </p:cNvGraphicFramePr>
          <p:nvPr>
            <p:extLst>
              <p:ext uri="{D42A27DB-BD31-4B8C-83A1-F6EECF244321}">
                <p14:modId xmlns:p14="http://schemas.microsoft.com/office/powerpoint/2010/main" val="1333269969"/>
              </p:ext>
            </p:extLst>
          </p:nvPr>
        </p:nvGraphicFramePr>
        <p:xfrm>
          <a:off x="302500" y="987574"/>
          <a:ext cx="7247891" cy="3572466"/>
        </p:xfrm>
        <a:graphic>
          <a:graphicData uri="http://schemas.openxmlformats.org/drawingml/2006/table">
            <a:tbl>
              <a:tblPr/>
              <a:tblGrid>
                <a:gridCol w="549116">
                  <a:extLst>
                    <a:ext uri="{9D8B030D-6E8A-4147-A177-3AD203B41FA5}">
                      <a16:colId xmlns:a16="http://schemas.microsoft.com/office/drawing/2014/main" xmlns="" val="20000"/>
                    </a:ext>
                  </a:extLst>
                </a:gridCol>
                <a:gridCol w="650765">
                  <a:extLst>
                    <a:ext uri="{9D8B030D-6E8A-4147-A177-3AD203B41FA5}">
                      <a16:colId xmlns:a16="http://schemas.microsoft.com/office/drawing/2014/main" xmlns="" val="20001"/>
                    </a:ext>
                  </a:extLst>
                </a:gridCol>
                <a:gridCol w="549116">
                  <a:extLst>
                    <a:ext uri="{9D8B030D-6E8A-4147-A177-3AD203B41FA5}">
                      <a16:colId xmlns:a16="http://schemas.microsoft.com/office/drawing/2014/main" xmlns="" val="20002"/>
                    </a:ext>
                  </a:extLst>
                </a:gridCol>
                <a:gridCol w="551694">
                  <a:extLst>
                    <a:ext uri="{9D8B030D-6E8A-4147-A177-3AD203B41FA5}">
                      <a16:colId xmlns:a16="http://schemas.microsoft.com/office/drawing/2014/main" xmlns="" val="20003"/>
                    </a:ext>
                  </a:extLst>
                </a:gridCol>
                <a:gridCol w="549116">
                  <a:extLst>
                    <a:ext uri="{9D8B030D-6E8A-4147-A177-3AD203B41FA5}">
                      <a16:colId xmlns:a16="http://schemas.microsoft.com/office/drawing/2014/main" xmlns="" val="20004"/>
                    </a:ext>
                  </a:extLst>
                </a:gridCol>
                <a:gridCol w="549116">
                  <a:extLst>
                    <a:ext uri="{9D8B030D-6E8A-4147-A177-3AD203B41FA5}">
                      <a16:colId xmlns:a16="http://schemas.microsoft.com/office/drawing/2014/main" xmlns="" val="20005"/>
                    </a:ext>
                  </a:extLst>
                </a:gridCol>
                <a:gridCol w="550405">
                  <a:extLst>
                    <a:ext uri="{9D8B030D-6E8A-4147-A177-3AD203B41FA5}">
                      <a16:colId xmlns:a16="http://schemas.microsoft.com/office/drawing/2014/main" xmlns="" val="20006"/>
                    </a:ext>
                  </a:extLst>
                </a:gridCol>
                <a:gridCol w="549116">
                  <a:extLst>
                    <a:ext uri="{9D8B030D-6E8A-4147-A177-3AD203B41FA5}">
                      <a16:colId xmlns:a16="http://schemas.microsoft.com/office/drawing/2014/main" xmlns="" val="20007"/>
                    </a:ext>
                  </a:extLst>
                </a:gridCol>
                <a:gridCol w="549116">
                  <a:extLst>
                    <a:ext uri="{9D8B030D-6E8A-4147-A177-3AD203B41FA5}">
                      <a16:colId xmlns:a16="http://schemas.microsoft.com/office/drawing/2014/main" xmlns="" val="20008"/>
                    </a:ext>
                  </a:extLst>
                </a:gridCol>
                <a:gridCol w="551694">
                  <a:extLst>
                    <a:ext uri="{9D8B030D-6E8A-4147-A177-3AD203B41FA5}">
                      <a16:colId xmlns:a16="http://schemas.microsoft.com/office/drawing/2014/main" xmlns="" val="20009"/>
                    </a:ext>
                  </a:extLst>
                </a:gridCol>
                <a:gridCol w="549116">
                  <a:extLst>
                    <a:ext uri="{9D8B030D-6E8A-4147-A177-3AD203B41FA5}">
                      <a16:colId xmlns:a16="http://schemas.microsoft.com/office/drawing/2014/main" xmlns="" val="20010"/>
                    </a:ext>
                  </a:extLst>
                </a:gridCol>
                <a:gridCol w="550405">
                  <a:extLst>
                    <a:ext uri="{9D8B030D-6E8A-4147-A177-3AD203B41FA5}">
                      <a16:colId xmlns:a16="http://schemas.microsoft.com/office/drawing/2014/main" xmlns="" val="20011"/>
                    </a:ext>
                  </a:extLst>
                </a:gridCol>
                <a:gridCol w="549116">
                  <a:extLst>
                    <a:ext uri="{9D8B030D-6E8A-4147-A177-3AD203B41FA5}">
                      <a16:colId xmlns:a16="http://schemas.microsoft.com/office/drawing/2014/main" xmlns="" val="20012"/>
                    </a:ext>
                  </a:extLst>
                </a:gridCol>
              </a:tblGrid>
              <a:tr h="397658">
                <a:tc gridSpan="3">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8</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1202">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0" u="none" strike="noStrike" cap="none" normalizeH="0" baseline="0" dirty="0">
                          <a:ln>
                            <a:noFill/>
                          </a:ln>
                          <a:solidFill>
                            <a:srgbClr val="FF0000"/>
                          </a:solidFill>
                          <a:effectLst/>
                          <a:latin typeface="Times New Roman" pitchFamily="18" charset="0"/>
                          <a:ea typeface="黑体" pitchFamily="2" charset="-122"/>
                        </a:rPr>
                        <a:t>]</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endParaRPr kumimoji="1" lang="en-US" altLang="zh-CN" sz="1400" b="1" i="0" u="none" strike="noStrike" cap="none" normalizeH="0" baseline="0" dirty="0">
                        <a:ln>
                          <a:noFill/>
                        </a:ln>
                        <a:solidFill>
                          <a:srgbClr val="FF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7658">
                <a:tc rowSpan="3" gridSpan="2">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z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20877459"/>
              </p:ext>
            </p:extLst>
          </p:nvPr>
        </p:nvGraphicFramePr>
        <p:xfrm>
          <a:off x="4265925" y="156742"/>
          <a:ext cx="3575050" cy="387350"/>
        </p:xfrm>
        <a:graphic>
          <a:graphicData uri="http://schemas.openxmlformats.org/presentationml/2006/ole">
            <mc:AlternateContent xmlns:mc="http://schemas.openxmlformats.org/markup-compatibility/2006">
              <mc:Choice xmlns:v="urn:schemas-microsoft-com:vml" Requires="v">
                <p:oleObj spid="_x0000_s16402" name="公式" r:id="rId4" imgW="2234880" imgH="241200" progId="Equations">
                  <p:embed/>
                </p:oleObj>
              </mc:Choice>
              <mc:Fallback>
                <p:oleObj name="公式" r:id="rId4" imgW="2234880" imgH="241200" progId="Equations">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925" y="156742"/>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258946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4380427"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优先因子位置变化</a:t>
            </a:r>
          </a:p>
        </p:txBody>
      </p:sp>
      <p:sp>
        <p:nvSpPr>
          <p:cNvPr id="14" name="Rectangle 4"/>
          <p:cNvSpPr>
            <a:spLocks noChangeArrowheads="1"/>
          </p:cNvSpPr>
          <p:nvPr/>
        </p:nvSpPr>
        <p:spPr bwMode="auto">
          <a:xfrm>
            <a:off x="302500" y="488672"/>
            <a:ext cx="7110904"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latin typeface="+mn-lt"/>
                <a:ea typeface="+mn-ea"/>
              </a:rPr>
              <a:t>（</a:t>
            </a:r>
            <a:r>
              <a:rPr lang="en-US" altLang="zh-CN" dirty="0">
                <a:latin typeface="+mn-lt"/>
                <a:ea typeface="+mn-ea"/>
              </a:rPr>
              <a:t>2</a:t>
            </a:r>
            <a:r>
              <a:rPr lang="zh-CN" altLang="en-US" dirty="0">
                <a:latin typeface="+mn-lt"/>
                <a:ea typeface="+mn-ea"/>
              </a:rPr>
              <a:t>）单纯形表进一步变为：</a:t>
            </a:r>
          </a:p>
        </p:txBody>
      </p:sp>
      <p:graphicFrame>
        <p:nvGraphicFramePr>
          <p:cNvPr id="15" name="Group 3"/>
          <p:cNvGraphicFramePr>
            <a:graphicFrameLocks noGrp="1"/>
          </p:cNvGraphicFramePr>
          <p:nvPr>
            <p:extLst>
              <p:ext uri="{D42A27DB-BD31-4B8C-83A1-F6EECF244321}">
                <p14:modId xmlns:p14="http://schemas.microsoft.com/office/powerpoint/2010/main" val="1502880204"/>
              </p:ext>
            </p:extLst>
          </p:nvPr>
        </p:nvGraphicFramePr>
        <p:xfrm>
          <a:off x="302500" y="987574"/>
          <a:ext cx="7247891" cy="3572466"/>
        </p:xfrm>
        <a:graphic>
          <a:graphicData uri="http://schemas.openxmlformats.org/drawingml/2006/table">
            <a:tbl>
              <a:tblPr/>
              <a:tblGrid>
                <a:gridCol w="549116">
                  <a:extLst>
                    <a:ext uri="{9D8B030D-6E8A-4147-A177-3AD203B41FA5}">
                      <a16:colId xmlns:a16="http://schemas.microsoft.com/office/drawing/2014/main" xmlns="" val="20000"/>
                    </a:ext>
                  </a:extLst>
                </a:gridCol>
                <a:gridCol w="650765">
                  <a:extLst>
                    <a:ext uri="{9D8B030D-6E8A-4147-A177-3AD203B41FA5}">
                      <a16:colId xmlns:a16="http://schemas.microsoft.com/office/drawing/2014/main" xmlns="" val="20001"/>
                    </a:ext>
                  </a:extLst>
                </a:gridCol>
                <a:gridCol w="549116">
                  <a:extLst>
                    <a:ext uri="{9D8B030D-6E8A-4147-A177-3AD203B41FA5}">
                      <a16:colId xmlns:a16="http://schemas.microsoft.com/office/drawing/2014/main" xmlns="" val="20002"/>
                    </a:ext>
                  </a:extLst>
                </a:gridCol>
                <a:gridCol w="551694">
                  <a:extLst>
                    <a:ext uri="{9D8B030D-6E8A-4147-A177-3AD203B41FA5}">
                      <a16:colId xmlns:a16="http://schemas.microsoft.com/office/drawing/2014/main" xmlns="" val="20003"/>
                    </a:ext>
                  </a:extLst>
                </a:gridCol>
                <a:gridCol w="549116">
                  <a:extLst>
                    <a:ext uri="{9D8B030D-6E8A-4147-A177-3AD203B41FA5}">
                      <a16:colId xmlns:a16="http://schemas.microsoft.com/office/drawing/2014/main" xmlns="" val="20004"/>
                    </a:ext>
                  </a:extLst>
                </a:gridCol>
                <a:gridCol w="549116">
                  <a:extLst>
                    <a:ext uri="{9D8B030D-6E8A-4147-A177-3AD203B41FA5}">
                      <a16:colId xmlns:a16="http://schemas.microsoft.com/office/drawing/2014/main" xmlns="" val="20005"/>
                    </a:ext>
                  </a:extLst>
                </a:gridCol>
                <a:gridCol w="550405">
                  <a:extLst>
                    <a:ext uri="{9D8B030D-6E8A-4147-A177-3AD203B41FA5}">
                      <a16:colId xmlns:a16="http://schemas.microsoft.com/office/drawing/2014/main" xmlns="" val="20006"/>
                    </a:ext>
                  </a:extLst>
                </a:gridCol>
                <a:gridCol w="549116">
                  <a:extLst>
                    <a:ext uri="{9D8B030D-6E8A-4147-A177-3AD203B41FA5}">
                      <a16:colId xmlns:a16="http://schemas.microsoft.com/office/drawing/2014/main" xmlns="" val="20007"/>
                    </a:ext>
                  </a:extLst>
                </a:gridCol>
                <a:gridCol w="549116">
                  <a:extLst>
                    <a:ext uri="{9D8B030D-6E8A-4147-A177-3AD203B41FA5}">
                      <a16:colId xmlns:a16="http://schemas.microsoft.com/office/drawing/2014/main" xmlns="" val="20008"/>
                    </a:ext>
                  </a:extLst>
                </a:gridCol>
                <a:gridCol w="551694">
                  <a:extLst>
                    <a:ext uri="{9D8B030D-6E8A-4147-A177-3AD203B41FA5}">
                      <a16:colId xmlns:a16="http://schemas.microsoft.com/office/drawing/2014/main" xmlns="" val="20009"/>
                    </a:ext>
                  </a:extLst>
                </a:gridCol>
                <a:gridCol w="549116">
                  <a:extLst>
                    <a:ext uri="{9D8B030D-6E8A-4147-A177-3AD203B41FA5}">
                      <a16:colId xmlns:a16="http://schemas.microsoft.com/office/drawing/2014/main" xmlns="" val="20010"/>
                    </a:ext>
                  </a:extLst>
                </a:gridCol>
                <a:gridCol w="550405">
                  <a:extLst>
                    <a:ext uri="{9D8B030D-6E8A-4147-A177-3AD203B41FA5}">
                      <a16:colId xmlns:a16="http://schemas.microsoft.com/office/drawing/2014/main" xmlns="" val="20011"/>
                    </a:ext>
                  </a:extLst>
                </a:gridCol>
                <a:gridCol w="549116">
                  <a:extLst>
                    <a:ext uri="{9D8B030D-6E8A-4147-A177-3AD203B41FA5}">
                      <a16:colId xmlns:a16="http://schemas.microsoft.com/office/drawing/2014/main" xmlns="" val="20012"/>
                    </a:ext>
                  </a:extLst>
                </a:gridCol>
              </a:tblGrid>
              <a:tr h="397658">
                <a:tc gridSpan="3">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err="1">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dirty="0" err="1">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C</a:t>
                      </a:r>
                      <a:r>
                        <a:rPr kumimoji="1" lang="en-US" altLang="zh-CN" sz="1400" b="1" i="1" u="none" strike="noStrike" cap="none" normalizeH="0" baseline="-2500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B</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b</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en-US" altLang="zh-CN" sz="1400" b="1" i="1"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2</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3</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zh-CN" altLang="en-US" sz="1400" b="1" i="0"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5/3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1202">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endParaRPr kumimoji="1" lang="en-US" altLang="zh-CN"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x</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i="0" baseline="-25000" dirty="0">
                          <a:solidFill>
                            <a:srgbClr val="000000"/>
                          </a:solidFill>
                          <a:latin typeface="Times New Roman" panose="02020603050405020304" pitchFamily="18" charset="0"/>
                          <a:ea typeface="楷体_GB2312" pitchFamily="1" charset="-122"/>
                        </a:rPr>
                        <a:t>4</a:t>
                      </a:r>
                      <a:r>
                        <a:rPr lang="en-US" altLang="zh-CN" sz="1400" b="1" i="1" baseline="30000" dirty="0">
                          <a:solidFill>
                            <a:srgbClr val="000000"/>
                          </a:solidFill>
                          <a:latin typeface="Times New Roman" panose="02020603050405020304" pitchFamily="18" charset="0"/>
                          <a:ea typeface="楷体_GB2312" pitchFamily="1" charset="-122"/>
                        </a:rPr>
                        <a:t>+</a:t>
                      </a:r>
                      <a:endParaRPr kumimoji="1" lang="el-GR" altLang="zh-CN" sz="1400" b="1" i="1" u="none" strike="noStrike" cap="none" normalizeH="0" baseline="0" dirty="0">
                        <a:ln>
                          <a:noFill/>
                        </a:ln>
                        <a:solidFill>
                          <a:srgbClr val="000000"/>
                        </a:solidFill>
                        <a:effectLst/>
                        <a:latin typeface="Times New Roman" pitchFamily="18" charset="0"/>
                        <a:ea typeface="黑体" pitchFamily="2" charset="-122"/>
                        <a:cs typeface="Times New Roman" pitchFamily="18" charset="0"/>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4</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7658">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defRPr/>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lang="en-US" altLang="zh-CN" sz="1400" b="1" i="1" dirty="0">
                          <a:solidFill>
                            <a:srgbClr val="000000"/>
                          </a:solidFill>
                          <a:latin typeface="Times New Roman" panose="02020603050405020304" pitchFamily="18" charset="0"/>
                          <a:ea typeface="楷体_GB2312" pitchFamily="1" charset="-122"/>
                        </a:rPr>
                        <a:t>d</a:t>
                      </a:r>
                      <a:r>
                        <a:rPr lang="en-US" altLang="zh-CN" sz="1400" b="1" baseline="-25000" dirty="0">
                          <a:solidFill>
                            <a:srgbClr val="000000"/>
                          </a:solidFill>
                          <a:latin typeface="Times New Roman" panose="02020603050405020304" pitchFamily="18" charset="0"/>
                          <a:ea typeface="楷体_GB2312" pitchFamily="1" charset="-122"/>
                        </a:rPr>
                        <a:t>1</a:t>
                      </a:r>
                      <a:r>
                        <a:rPr lang="en-US" altLang="zh-CN" sz="1400" b="1" i="1" baseline="30000" dirty="0">
                          <a:solidFill>
                            <a:srgbClr val="000000"/>
                          </a:solidFill>
                          <a:latin typeface="Times New Roman" panose="02020603050405020304" pitchFamily="18" charset="0"/>
                          <a:ea typeface="楷体_GB2312" pitchFamily="1" charset="-122"/>
                        </a:rPr>
                        <a:t>+</a:t>
                      </a:r>
                      <a:r>
                        <a:rPr lang="en-US" altLang="zh-CN" sz="1400" b="1" i="1" dirty="0">
                          <a:solidFill>
                            <a:srgbClr val="000000"/>
                          </a:solidFill>
                          <a:latin typeface="Times New Roman" panose="02020603050405020304" pitchFamily="18" charset="0"/>
                          <a:ea typeface="楷体_GB2312" pitchFamily="1" charset="-122"/>
                        </a:rPr>
                        <a:t> </a:t>
                      </a:r>
                      <a:endParaRPr kumimoji="1" lang="zh-CN" altLang="en-US" sz="1400" b="1" i="0" u="none" strike="noStrike" cap="none" normalizeH="0" baseline="-2500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6</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endParaRPr kumimoji="1" lang="en-US" altLang="zh-CN" sz="1400" b="1" i="0" u="none" strike="noStrike" cap="none" normalizeH="0" baseline="0" dirty="0">
                        <a:ln>
                          <a:noFill/>
                        </a:ln>
                        <a:solidFill>
                          <a:srgbClr val="FF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7658">
                <a:tc rowSpan="3" gridSpan="2">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c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 </a:t>
                      </a: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 </a:t>
                      </a:r>
                      <a:r>
                        <a:rPr kumimoji="1" lang="en-US" altLang="zh-CN" sz="1400" b="1" i="1" u="none" strike="noStrike" cap="none" normalizeH="0" baseline="0" dirty="0">
                          <a:ln>
                            <a:noFill/>
                          </a:ln>
                          <a:solidFill>
                            <a:srgbClr val="000000"/>
                          </a:solidFill>
                          <a:effectLst/>
                          <a:latin typeface="Times New Roman" pitchFamily="18" charset="0"/>
                          <a:ea typeface="黑体" pitchFamily="2" charset="-122"/>
                        </a:rPr>
                        <a:t>z </a:t>
                      </a:r>
                      <a:r>
                        <a:rPr kumimoji="1" lang="en-US" altLang="zh-CN" sz="1400" b="1" i="1" u="none" strike="noStrike" cap="none" normalizeH="0" baseline="-25000" dirty="0">
                          <a:ln>
                            <a:noFill/>
                          </a:ln>
                          <a:solidFill>
                            <a:srgbClr val="000000"/>
                          </a:solidFill>
                          <a:effectLst/>
                          <a:latin typeface="Times New Roman" pitchFamily="18" charset="0"/>
                          <a:ea typeface="黑体" pitchFamily="2" charset="-122"/>
                        </a:rPr>
                        <a:t>j</a:t>
                      </a: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1</a:t>
                      </a:r>
                      <a:endParaRPr kumimoji="1" lang="zh-CN" altLang="en-US" sz="1400" b="1" i="0" u="none" strike="noStrike" cap="none" normalizeH="0" baseline="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2</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7658">
                <a:tc gridSpan="2" vMerge="1">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endParaRPr kumimoji="1" lang="en-US" altLang="zh-CN" sz="1400" b="1" i="1" u="none" strike="noStrike" cap="none" normalizeH="0" baseline="0" dirty="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a:noFill/>
                    </a:lnL>
                    <a:lnR w="12700" cap="flat" cmpd="sng" algn="ctr">
                      <a:solidFill>
                        <a:schemeClr val="tx1"/>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endParaRPr lang="zh-CN" altLang="en-US"/>
                    </a:p>
                  </a:txBody>
                  <a:tcPr/>
                </a:tc>
                <a:tc>
                  <a:txBody>
                    <a:bodyPr/>
                    <a:lstStyle/>
                    <a:p>
                      <a:pPr marL="0" marR="0" lvl="0" indent="0" algn="just"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1" u="none" strike="noStrike" cap="none" normalizeH="0" baseline="0">
                          <a:ln>
                            <a:noFill/>
                          </a:ln>
                          <a:solidFill>
                            <a:srgbClr val="000000"/>
                          </a:solidFill>
                          <a:effectLst/>
                          <a:latin typeface="Times New Roman" pitchFamily="18" charset="0"/>
                          <a:ea typeface="黑体" pitchFamily="2" charset="-122"/>
                        </a:rPr>
                        <a:t>P</a:t>
                      </a:r>
                      <a:r>
                        <a:rPr kumimoji="1" lang="en-US" altLang="zh-CN" sz="1400" b="1" i="0" u="none" strike="noStrike" cap="none" normalizeH="0" baseline="-25000">
                          <a:ln>
                            <a:noFill/>
                          </a:ln>
                          <a:solidFill>
                            <a:srgbClr val="000000"/>
                          </a:solidFill>
                          <a:effectLst/>
                          <a:latin typeface="Times New Roman" pitchFamily="18" charset="0"/>
                          <a:ea typeface="黑体" pitchFamily="2" charset="-122"/>
                        </a:rPr>
                        <a:t>3</a:t>
                      </a:r>
                      <a:endParaRPr kumimoji="1" lang="zh-CN" altLang="en-US" sz="1400" b="1" i="0" u="none" strike="noStrike" cap="none" normalizeH="0" baseline="-25000">
                        <a:ln>
                          <a:noFill/>
                        </a:ln>
                        <a:solidFill>
                          <a:srgbClr val="000000"/>
                        </a:solidFill>
                        <a:effectLst/>
                        <a:latin typeface="Times New Roman" pitchFamily="18" charset="0"/>
                        <a:ea typeface="黑体" pitchFamily="2" charset="-122"/>
                      </a:endParaRP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-2/3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1/3</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bg2"/>
                        </a:buClr>
                        <a:buSzTx/>
                        <a:buFont typeface="Monotype Sorts" pitchFamily="2" charset="2"/>
                        <a:buNone/>
                        <a:tabLst/>
                      </a:pPr>
                      <a:r>
                        <a:rPr kumimoji="1" lang="en-US" altLang="zh-CN" sz="1400" b="1" i="0" u="none" strike="noStrike" cap="none" normalizeH="0" baseline="0" dirty="0">
                          <a:ln>
                            <a:noFill/>
                          </a:ln>
                          <a:solidFill>
                            <a:srgbClr val="000000"/>
                          </a:solidFill>
                          <a:effectLst/>
                          <a:latin typeface="Times New Roman" pitchFamily="18" charset="0"/>
                          <a:ea typeface="黑体" pitchFamily="2" charset="-122"/>
                        </a:rPr>
                        <a:t>0</a:t>
                      </a:r>
                    </a:p>
                  </a:txBody>
                  <a:tcPr marL="75604" marR="75604" marT="39314" marB="393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20877459"/>
              </p:ext>
            </p:extLst>
          </p:nvPr>
        </p:nvGraphicFramePr>
        <p:xfrm>
          <a:off x="4265925" y="156742"/>
          <a:ext cx="3575050" cy="387350"/>
        </p:xfrm>
        <a:graphic>
          <a:graphicData uri="http://schemas.openxmlformats.org/presentationml/2006/ole">
            <mc:AlternateContent xmlns:mc="http://schemas.openxmlformats.org/markup-compatibility/2006">
              <mc:Choice xmlns:v="urn:schemas-microsoft-com:vml" Requires="v">
                <p:oleObj spid="_x0000_s17425" name="公式" r:id="rId4" imgW="2234880" imgH="241200" progId="Equations">
                  <p:embed/>
                </p:oleObj>
              </mc:Choice>
              <mc:Fallback>
                <p:oleObj name="公式" r:id="rId4" imgW="2234880" imgH="241200" progId="Equations">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925" y="156742"/>
                        <a:ext cx="357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15677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10680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一、目标规划问题的提出</a:t>
            </a:r>
          </a:p>
        </p:txBody>
      </p:sp>
      <p:sp>
        <p:nvSpPr>
          <p:cNvPr id="8" name="内容占位符 2"/>
          <p:cNvSpPr txBox="1">
            <a:spLocks/>
          </p:cNvSpPr>
          <p:nvPr/>
        </p:nvSpPr>
        <p:spPr>
          <a:xfrm>
            <a:off x="107504" y="866327"/>
            <a:ext cx="7057738" cy="338437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0" algn="just">
              <a:lnSpc>
                <a:spcPct val="150000"/>
              </a:lnSpc>
              <a:buNone/>
            </a:pPr>
            <a:r>
              <a:rPr lang="zh-CN" altLang="en-US" sz="1800" dirty="0">
                <a:solidFill>
                  <a:srgbClr val="000000"/>
                </a:solidFill>
                <a:latin typeface="+mn-lt"/>
              </a:rPr>
              <a:t>但实际上工厂在作决策时，要考虑市场等一系列其他条件：</a:t>
            </a:r>
            <a:endParaRPr lang="en-US" altLang="zh-CN" sz="1800" dirty="0">
              <a:solidFill>
                <a:srgbClr val="000000"/>
              </a:solidFill>
              <a:latin typeface="+mn-lt"/>
            </a:endParaRPr>
          </a:p>
          <a:p>
            <a:pPr marL="788670" indent="-514350" algn="just">
              <a:lnSpc>
                <a:spcPct val="150000"/>
              </a:lnSpc>
              <a:buFont typeface="+mj-ea"/>
              <a:buAutoNum type="circleNumDbPlain"/>
            </a:pPr>
            <a:r>
              <a:rPr lang="zh-CN" altLang="en-US" sz="1800" dirty="0">
                <a:solidFill>
                  <a:srgbClr val="000000"/>
                </a:solidFill>
                <a:latin typeface="+mn-lt"/>
              </a:rPr>
              <a:t>根据市场信息，产品</a:t>
            </a:r>
            <a:r>
              <a:rPr lang="en-US" altLang="zh-CN" sz="1800" dirty="0">
                <a:solidFill>
                  <a:srgbClr val="000000"/>
                </a:solidFill>
                <a:latin typeface="+mn-lt"/>
              </a:rPr>
              <a:t>I</a:t>
            </a:r>
            <a:r>
              <a:rPr lang="zh-CN" altLang="en-US" sz="1800" dirty="0">
                <a:solidFill>
                  <a:srgbClr val="000000"/>
                </a:solidFill>
                <a:latin typeface="+mn-lt"/>
              </a:rPr>
              <a:t>的销售量有下降的趋势，故考虑产品</a:t>
            </a:r>
            <a:r>
              <a:rPr lang="en-US" altLang="zh-CN" sz="1800" dirty="0">
                <a:solidFill>
                  <a:srgbClr val="000000"/>
                </a:solidFill>
                <a:latin typeface="+mn-lt"/>
              </a:rPr>
              <a:t>I </a:t>
            </a:r>
            <a:r>
              <a:rPr lang="zh-CN" altLang="en-US" sz="1800" dirty="0">
                <a:solidFill>
                  <a:srgbClr val="000000"/>
                </a:solidFill>
                <a:latin typeface="+mn-lt"/>
              </a:rPr>
              <a:t>的产量不大于产品</a:t>
            </a:r>
            <a:r>
              <a:rPr lang="en-US" altLang="zh-CN" sz="1800" dirty="0">
                <a:solidFill>
                  <a:srgbClr val="000000"/>
                </a:solidFill>
                <a:latin typeface="+mn-lt"/>
              </a:rPr>
              <a:t>II</a:t>
            </a:r>
          </a:p>
          <a:p>
            <a:pPr marL="788670" indent="-514350" algn="just">
              <a:lnSpc>
                <a:spcPct val="150000"/>
              </a:lnSpc>
              <a:buFont typeface="+mj-ea"/>
              <a:buAutoNum type="circleNumDbPlain"/>
            </a:pPr>
            <a:r>
              <a:rPr lang="zh-CN" altLang="en-US" sz="1800" dirty="0">
                <a:solidFill>
                  <a:srgbClr val="000000"/>
                </a:solidFill>
                <a:latin typeface="+mn-lt"/>
              </a:rPr>
              <a:t>超过计划供应的原材料量时，需用高价采购，这会使成本大幅度增加</a:t>
            </a:r>
            <a:endParaRPr lang="en-US" altLang="zh-CN" sz="1800" dirty="0">
              <a:solidFill>
                <a:srgbClr val="000000"/>
              </a:solidFill>
              <a:latin typeface="+mn-lt"/>
            </a:endParaRPr>
          </a:p>
          <a:p>
            <a:pPr marL="788670" indent="-514350" algn="just">
              <a:lnSpc>
                <a:spcPct val="150000"/>
              </a:lnSpc>
              <a:buFont typeface="+mj-ea"/>
              <a:buAutoNum type="circleNumDbPlain"/>
            </a:pPr>
            <a:r>
              <a:rPr lang="zh-CN" altLang="en-US" sz="1800" dirty="0">
                <a:solidFill>
                  <a:srgbClr val="000000"/>
                </a:solidFill>
                <a:latin typeface="+mn-lt"/>
              </a:rPr>
              <a:t>应尽可能充分利用设备台时，但不希望加班</a:t>
            </a:r>
            <a:endParaRPr lang="en-US" altLang="zh-CN" sz="1800" dirty="0">
              <a:solidFill>
                <a:srgbClr val="000000"/>
              </a:solidFill>
              <a:latin typeface="+mn-lt"/>
            </a:endParaRPr>
          </a:p>
          <a:p>
            <a:pPr marL="788670" indent="-514350" algn="just">
              <a:lnSpc>
                <a:spcPct val="150000"/>
              </a:lnSpc>
              <a:buFont typeface="+mj-ea"/>
              <a:buAutoNum type="circleNumDbPlain"/>
            </a:pPr>
            <a:r>
              <a:rPr lang="zh-CN" altLang="en-US" sz="1800" dirty="0">
                <a:solidFill>
                  <a:srgbClr val="000000"/>
                </a:solidFill>
                <a:latin typeface="+mn-lt"/>
              </a:rPr>
              <a:t>应尽可能达到并超过计划利润指标</a:t>
            </a:r>
            <a:r>
              <a:rPr lang="en-US" altLang="zh-CN" sz="1800" dirty="0">
                <a:solidFill>
                  <a:srgbClr val="000000"/>
                </a:solidFill>
                <a:latin typeface="+mn-lt"/>
              </a:rPr>
              <a:t>56</a:t>
            </a:r>
            <a:r>
              <a:rPr lang="zh-CN" altLang="en-US" sz="1800" dirty="0">
                <a:solidFill>
                  <a:srgbClr val="000000"/>
                </a:solidFill>
                <a:latin typeface="+mn-lt"/>
              </a:rPr>
              <a:t>元</a:t>
            </a:r>
            <a:endParaRPr lang="zh-CN" altLang="en-US" sz="1800" dirty="0">
              <a:latin typeface="+mn-lt"/>
            </a:endParaRPr>
          </a:p>
        </p:txBody>
      </p:sp>
      <p:sp>
        <p:nvSpPr>
          <p:cNvPr id="9" name="矩形 8"/>
          <p:cNvSpPr/>
          <p:nvPr/>
        </p:nvSpPr>
        <p:spPr>
          <a:xfrm>
            <a:off x="4788024" y="4205443"/>
            <a:ext cx="2560316" cy="369332"/>
          </a:xfrm>
          <a:prstGeom prst="rect">
            <a:avLst/>
          </a:prstGeom>
        </p:spPr>
        <p:txBody>
          <a:bodyPr wrap="none">
            <a:spAutoFit/>
          </a:bodyPr>
          <a:lstStyle/>
          <a:p>
            <a:r>
              <a:rPr lang="en-US" altLang="zh-CN" dirty="0"/>
              <a:t>——</a:t>
            </a:r>
            <a:r>
              <a:rPr lang="zh-CN" altLang="en-US" dirty="0">
                <a:solidFill>
                  <a:srgbClr val="C00000"/>
                </a:solidFill>
              </a:rPr>
              <a:t>多目标</a:t>
            </a:r>
            <a:r>
              <a:rPr lang="zh-CN" altLang="en-US" dirty="0"/>
              <a:t>的决策问题</a:t>
            </a:r>
          </a:p>
        </p:txBody>
      </p:sp>
      <p:sp>
        <p:nvSpPr>
          <p:cNvPr id="10" name="矩形 9"/>
          <p:cNvSpPr/>
          <p:nvPr/>
        </p:nvSpPr>
        <p:spPr>
          <a:xfrm>
            <a:off x="1043608" y="4397012"/>
            <a:ext cx="3262432" cy="400110"/>
          </a:xfrm>
          <a:prstGeom prst="rect">
            <a:avLst/>
          </a:prstGeom>
        </p:spPr>
        <p:txBody>
          <a:bodyPr wrap="none">
            <a:spAutoFit/>
          </a:bodyPr>
          <a:lstStyle/>
          <a:p>
            <a:r>
              <a:rPr lang="zh-CN" altLang="en-US" sz="2000" dirty="0">
                <a:solidFill>
                  <a:schemeClr val="tx2">
                    <a:lumMod val="50000"/>
                  </a:schemeClr>
                </a:solidFill>
              </a:rPr>
              <a:t>还能用线性规划来处理吗？</a:t>
            </a:r>
          </a:p>
        </p:txBody>
      </p:sp>
    </p:spTree>
    <p:extLst>
      <p:ext uri="{BB962C8B-B14F-4D97-AF65-F5344CB8AC3E}">
        <p14:creationId xmlns:p14="http://schemas.microsoft.com/office/powerpoint/2010/main" val="264134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一、目标规划的数学模型</a:t>
            </a:r>
          </a:p>
        </p:txBody>
      </p:sp>
      <p:grpSp>
        <p:nvGrpSpPr>
          <p:cNvPr id="5" name="组合 4">
            <a:extLst>
              <a:ext uri="{FF2B5EF4-FFF2-40B4-BE49-F238E27FC236}">
                <a16:creationId xmlns:a16="http://schemas.microsoft.com/office/drawing/2014/main" xmlns="" id="{2EDAF3DA-4DAE-4B5D-88F5-D48FFA2B6DB5}"/>
              </a:ext>
            </a:extLst>
          </p:cNvPr>
          <p:cNvGrpSpPr/>
          <p:nvPr/>
        </p:nvGrpSpPr>
        <p:grpSpPr>
          <a:xfrm>
            <a:off x="493440" y="3233413"/>
            <a:ext cx="5688631" cy="1754326"/>
            <a:chOff x="467544" y="3301707"/>
            <a:chExt cx="5688631" cy="1754326"/>
          </a:xfrm>
        </p:grpSpPr>
        <p:sp>
          <p:nvSpPr>
            <p:cNvPr id="16" name="任意多边形 15"/>
            <p:cNvSpPr/>
            <p:nvPr/>
          </p:nvSpPr>
          <p:spPr>
            <a:xfrm>
              <a:off x="467544" y="3301707"/>
              <a:ext cx="1656184" cy="48652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基本概念</a:t>
              </a:r>
            </a:p>
          </p:txBody>
        </p:sp>
        <p:sp>
          <p:nvSpPr>
            <p:cNvPr id="17" name="矩形 16"/>
            <p:cNvSpPr/>
            <p:nvPr/>
          </p:nvSpPr>
          <p:spPr>
            <a:xfrm>
              <a:off x="2555775" y="3301707"/>
              <a:ext cx="3600400" cy="1754326"/>
            </a:xfrm>
            <a:prstGeom prst="rect">
              <a:avLst/>
            </a:prstGeom>
          </p:spPr>
          <p:txBody>
            <a:bodyPr wrap="square">
              <a:spAutoFit/>
            </a:bodyPr>
            <a:lstStyle/>
            <a:p>
              <a:pPr>
                <a:lnSpc>
                  <a:spcPct val="150000"/>
                </a:lnSpc>
              </a:pPr>
              <a:r>
                <a:rPr lang="en-US" altLang="zh-CN" dirty="0"/>
                <a:t>1 </a:t>
              </a:r>
              <a:r>
                <a:rPr lang="zh-CN" altLang="en-US" dirty="0"/>
                <a:t>偏差变量</a:t>
              </a:r>
              <a:endParaRPr lang="en-US" altLang="zh-CN" dirty="0"/>
            </a:p>
            <a:p>
              <a:pPr>
                <a:lnSpc>
                  <a:spcPct val="150000"/>
                </a:lnSpc>
              </a:pPr>
              <a:r>
                <a:rPr lang="en-US" altLang="zh-CN" dirty="0"/>
                <a:t>2 </a:t>
              </a:r>
              <a:r>
                <a:rPr lang="zh-CN" altLang="en-US" dirty="0"/>
                <a:t>绝对约束与目标约束</a:t>
              </a:r>
              <a:endParaRPr lang="en-US" altLang="zh-CN" dirty="0"/>
            </a:p>
            <a:p>
              <a:pPr>
                <a:lnSpc>
                  <a:spcPct val="150000"/>
                </a:lnSpc>
              </a:pPr>
              <a:r>
                <a:rPr lang="en-US" altLang="zh-CN" dirty="0"/>
                <a:t>3 </a:t>
              </a:r>
              <a:r>
                <a:rPr lang="zh-CN" altLang="en-US" dirty="0"/>
                <a:t>优先因子与权系数</a:t>
              </a:r>
              <a:endParaRPr lang="en-US" altLang="zh-CN" dirty="0"/>
            </a:p>
            <a:p>
              <a:pPr>
                <a:lnSpc>
                  <a:spcPct val="150000"/>
                </a:lnSpc>
              </a:pPr>
              <a:r>
                <a:rPr lang="en-US" altLang="zh-CN" dirty="0"/>
                <a:t>4 </a:t>
              </a:r>
              <a:r>
                <a:rPr lang="zh-CN" altLang="en-US" dirty="0"/>
                <a:t>目标规划的目标函数</a:t>
              </a:r>
            </a:p>
          </p:txBody>
        </p:sp>
      </p:grpSp>
      <p:grpSp>
        <p:nvGrpSpPr>
          <p:cNvPr id="4" name="组合 3">
            <a:extLst>
              <a:ext uri="{FF2B5EF4-FFF2-40B4-BE49-F238E27FC236}">
                <a16:creationId xmlns:a16="http://schemas.microsoft.com/office/drawing/2014/main" xmlns="" id="{928CDC42-2300-4928-8627-801FCEC35F28}"/>
              </a:ext>
            </a:extLst>
          </p:cNvPr>
          <p:cNvGrpSpPr/>
          <p:nvPr/>
        </p:nvGrpSpPr>
        <p:grpSpPr>
          <a:xfrm>
            <a:off x="467544" y="1991184"/>
            <a:ext cx="6605533" cy="646331"/>
            <a:chOff x="467544" y="1059582"/>
            <a:chExt cx="6605533" cy="646331"/>
          </a:xfrm>
        </p:grpSpPr>
        <p:sp>
          <p:nvSpPr>
            <p:cNvPr id="20" name="矩形 19"/>
            <p:cNvSpPr/>
            <p:nvPr/>
          </p:nvSpPr>
          <p:spPr>
            <a:xfrm>
              <a:off x="2536573" y="1059582"/>
              <a:ext cx="4536504" cy="646331"/>
            </a:xfrm>
            <a:prstGeom prst="rect">
              <a:avLst/>
            </a:prstGeom>
          </p:spPr>
          <p:txBody>
            <a:bodyPr wrap="square">
              <a:spAutoFit/>
            </a:bodyPr>
            <a:lstStyle/>
            <a:p>
              <a:r>
                <a:rPr lang="zh-CN" altLang="en-US" b="1" dirty="0">
                  <a:latin typeface="华文仿宋" panose="02010600040101010101" pitchFamily="2" charset="-122"/>
                  <a:ea typeface="华文仿宋" panose="02010600040101010101" pitchFamily="2" charset="-122"/>
                </a:rPr>
                <a:t>实现值（决策值）尽可能满足所有目标值</a:t>
              </a:r>
              <a:endParaRPr lang="en-US" altLang="zh-CN" b="1"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追求实现值与目标值的差距最小的满意解</a:t>
              </a:r>
            </a:p>
          </p:txBody>
        </p:sp>
        <p:sp>
          <p:nvSpPr>
            <p:cNvPr id="21" name="任意多边形 20"/>
            <p:cNvSpPr/>
            <p:nvPr/>
          </p:nvSpPr>
          <p:spPr>
            <a:xfrm>
              <a:off x="467544" y="1077695"/>
              <a:ext cx="1656184" cy="48652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基本思想</a:t>
              </a:r>
            </a:p>
          </p:txBody>
        </p:sp>
      </p:grpSp>
      <p:grpSp>
        <p:nvGrpSpPr>
          <p:cNvPr id="3" name="组合 2">
            <a:extLst>
              <a:ext uri="{FF2B5EF4-FFF2-40B4-BE49-F238E27FC236}">
                <a16:creationId xmlns:a16="http://schemas.microsoft.com/office/drawing/2014/main" xmlns="" id="{ADE5602B-B718-4842-A8C3-C4ED8FD07CBA}"/>
              </a:ext>
            </a:extLst>
          </p:cNvPr>
          <p:cNvGrpSpPr/>
          <p:nvPr/>
        </p:nvGrpSpPr>
        <p:grpSpPr>
          <a:xfrm>
            <a:off x="683568" y="685503"/>
            <a:ext cx="6800259" cy="920849"/>
            <a:chOff x="820609" y="2088394"/>
            <a:chExt cx="6800259" cy="920849"/>
          </a:xfrm>
        </p:grpSpPr>
        <p:sp>
          <p:nvSpPr>
            <p:cNvPr id="22" name="任意多边形 21"/>
            <p:cNvSpPr/>
            <p:nvPr/>
          </p:nvSpPr>
          <p:spPr>
            <a:xfrm>
              <a:off x="820609" y="2088394"/>
              <a:ext cx="1296145" cy="48652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tx1"/>
                  </a:solidFill>
                </a:rPr>
                <a:t>目标值</a:t>
              </a:r>
              <a:endParaRPr lang="zh-CN" altLang="en-US" sz="2000" dirty="0">
                <a:solidFill>
                  <a:schemeClr val="tx1"/>
                </a:solidFill>
                <a:latin typeface="微软雅黑" pitchFamily="34" charset="-122"/>
                <a:ea typeface="微软雅黑" pitchFamily="34" charset="-122"/>
              </a:endParaRPr>
            </a:p>
          </p:txBody>
        </p:sp>
        <p:sp>
          <p:nvSpPr>
            <p:cNvPr id="23" name="任意多边形 22"/>
            <p:cNvSpPr/>
            <p:nvPr/>
          </p:nvSpPr>
          <p:spPr>
            <a:xfrm>
              <a:off x="824095" y="2522722"/>
              <a:ext cx="1296145" cy="48652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tx1"/>
                  </a:solidFill>
                </a:rPr>
                <a:t>决策值</a:t>
              </a:r>
              <a:endParaRPr lang="zh-CN" altLang="en-US" sz="2000" dirty="0">
                <a:solidFill>
                  <a:schemeClr val="tx1"/>
                </a:solidFill>
                <a:latin typeface="微软雅黑" pitchFamily="34" charset="-122"/>
                <a:ea typeface="微软雅黑" pitchFamily="34" charset="-122"/>
              </a:endParaRPr>
            </a:p>
          </p:txBody>
        </p:sp>
        <p:sp>
          <p:nvSpPr>
            <p:cNvPr id="24" name="矩形 23"/>
            <p:cNvSpPr/>
            <p:nvPr/>
          </p:nvSpPr>
          <p:spPr>
            <a:xfrm>
              <a:off x="2536573" y="2109227"/>
              <a:ext cx="4536504" cy="369332"/>
            </a:xfrm>
            <a:prstGeom prst="rect">
              <a:avLst/>
            </a:prstGeom>
          </p:spPr>
          <p:txBody>
            <a:bodyPr wrap="square">
              <a:spAutoFit/>
            </a:bodyPr>
            <a:lstStyle/>
            <a:p>
              <a:r>
                <a:rPr lang="zh-CN" altLang="en-US" dirty="0"/>
                <a:t>预先给定的某个目标的期望值</a:t>
              </a:r>
            </a:p>
          </p:txBody>
        </p:sp>
        <p:sp>
          <p:nvSpPr>
            <p:cNvPr id="25" name="矩形 24"/>
            <p:cNvSpPr/>
            <p:nvPr/>
          </p:nvSpPr>
          <p:spPr>
            <a:xfrm>
              <a:off x="2555775" y="2559601"/>
              <a:ext cx="5065093" cy="369332"/>
            </a:xfrm>
            <a:prstGeom prst="rect">
              <a:avLst/>
            </a:prstGeom>
          </p:spPr>
          <p:txBody>
            <a:bodyPr wrap="square">
              <a:spAutoFit/>
            </a:bodyPr>
            <a:lstStyle/>
            <a:p>
              <a:r>
                <a:rPr lang="zh-CN" altLang="en-US" dirty="0"/>
                <a:t>当决策变量 </a:t>
              </a:r>
              <a:r>
                <a:rPr lang="en-US" altLang="zh-CN" i="1" dirty="0"/>
                <a:t>x</a:t>
              </a:r>
              <a:r>
                <a:rPr lang="en-US" altLang="zh-CN" baseline="-25000" dirty="0"/>
                <a:t>1</a:t>
              </a:r>
              <a:r>
                <a:rPr lang="en-US" altLang="zh-CN" dirty="0"/>
                <a:t>~</a:t>
              </a:r>
              <a:r>
                <a:rPr lang="en-US" altLang="zh-CN" i="1" dirty="0"/>
                <a:t>x</a:t>
              </a:r>
              <a:r>
                <a:rPr lang="en-US" altLang="zh-CN" i="1" baseline="-25000" dirty="0"/>
                <a:t>n </a:t>
              </a:r>
              <a:r>
                <a:rPr lang="zh-CN" altLang="en-US" dirty="0"/>
                <a:t>确定后目标的实现值</a:t>
              </a:r>
            </a:p>
          </p:txBody>
        </p:sp>
        <p:sp>
          <p:nvSpPr>
            <p:cNvPr id="2" name="右箭头 1"/>
            <p:cNvSpPr/>
            <p:nvPr/>
          </p:nvSpPr>
          <p:spPr>
            <a:xfrm>
              <a:off x="2010486" y="2214984"/>
              <a:ext cx="432048" cy="16772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2010486" y="2648568"/>
              <a:ext cx="432048" cy="16772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123487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1.</a:t>
            </a:r>
            <a:r>
              <a:rPr lang="zh-CN" altLang="en-US" sz="2000" b="1" dirty="0">
                <a:solidFill>
                  <a:schemeClr val="tx1">
                    <a:lumMod val="75000"/>
                    <a:lumOff val="25000"/>
                  </a:schemeClr>
                </a:solidFill>
              </a:rPr>
              <a:t>偏差变量</a:t>
            </a:r>
          </a:p>
        </p:txBody>
      </p:sp>
      <mc:AlternateContent xmlns:mc="http://schemas.openxmlformats.org/markup-compatibility/2006" xmlns:a14="http://schemas.microsoft.com/office/drawing/2010/main">
        <mc:Choice Requires="a14">
          <p:sp>
            <p:nvSpPr>
              <p:cNvPr id="14" name="Rectangle 10"/>
              <p:cNvSpPr>
                <a:spLocks noChangeArrowheads="1"/>
              </p:cNvSpPr>
              <p:nvPr/>
            </p:nvSpPr>
            <p:spPr bwMode="auto">
              <a:xfrm>
                <a:off x="313069" y="648808"/>
                <a:ext cx="7310986" cy="16158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defTabSz="254000">
                  <a:defRPr sz="2800" b="1">
                    <a:solidFill>
                      <a:schemeClr val="tx1"/>
                    </a:solidFill>
                    <a:latin typeface="Times New Roman" panose="02020603050405020304" pitchFamily="18" charset="0"/>
                    <a:ea typeface="华文新魏" panose="02010800040101010101" pitchFamily="2" charset="-122"/>
                  </a:defRPr>
                </a:lvl1pPr>
                <a:lvl2pPr marL="444500" defTabSz="254000">
                  <a:defRPr sz="2800" b="1">
                    <a:solidFill>
                      <a:schemeClr val="tx1"/>
                    </a:solidFill>
                    <a:latin typeface="Times New Roman" panose="02020603050405020304" pitchFamily="18" charset="0"/>
                    <a:ea typeface="华文新魏" panose="02010800040101010101" pitchFamily="2" charset="-122"/>
                  </a:defRPr>
                </a:lvl2pPr>
                <a:lvl3pPr marL="1143000" indent="-228600" defTabSz="254000">
                  <a:defRPr sz="2800" b="1">
                    <a:solidFill>
                      <a:schemeClr val="tx1"/>
                    </a:solidFill>
                    <a:latin typeface="Times New Roman" panose="02020603050405020304" pitchFamily="18" charset="0"/>
                    <a:ea typeface="华文新魏" panose="02010800040101010101" pitchFamily="2" charset="-122"/>
                  </a:defRPr>
                </a:lvl3pPr>
                <a:lvl4pPr marL="1600200" indent="-228600" defTabSz="254000">
                  <a:defRPr sz="2800" b="1">
                    <a:solidFill>
                      <a:schemeClr val="tx1"/>
                    </a:solidFill>
                    <a:latin typeface="Times New Roman" panose="02020603050405020304" pitchFamily="18" charset="0"/>
                    <a:ea typeface="华文新魏" panose="02010800040101010101" pitchFamily="2" charset="-122"/>
                  </a:defRPr>
                </a:lvl4pPr>
                <a:lvl5pPr marL="2057400" indent="-228600" defTabSz="254000">
                  <a:defRPr sz="2800" b="1">
                    <a:solidFill>
                      <a:schemeClr val="tx1"/>
                    </a:solidFill>
                    <a:latin typeface="Times New Roman" panose="02020603050405020304" pitchFamily="18" charset="0"/>
                    <a:ea typeface="华文新魏" panose="02010800040101010101" pitchFamily="2" charset="-122"/>
                  </a:defRPr>
                </a:lvl5pPr>
                <a:lvl6pPr marL="25146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6pPr>
                <a:lvl7pPr marL="29718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7pPr>
                <a:lvl8pPr marL="34290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8pPr>
                <a:lvl9pPr marL="3886200" indent="-228600" defTabSz="254000" eaLnBrk="0" fontAlgn="base" hangingPunct="0">
                  <a:spcBef>
                    <a:spcPct val="0"/>
                  </a:spcBef>
                  <a:spcAft>
                    <a:spcPct val="0"/>
                  </a:spcAft>
                  <a:defRPr sz="2800" b="1">
                    <a:solidFill>
                      <a:schemeClr val="tx1"/>
                    </a:solidFill>
                    <a:latin typeface="Times New Roman" panose="02020603050405020304" pitchFamily="18" charset="0"/>
                    <a:ea typeface="华文新魏" panose="02010800040101010101" pitchFamily="2" charset="-122"/>
                  </a:defRPr>
                </a:lvl9pPr>
              </a:lstStyle>
              <a:p>
                <a:pPr lvl="1" algn="just">
                  <a:lnSpc>
                    <a:spcPct val="140000"/>
                  </a:lnSpc>
                  <a:spcBef>
                    <a:spcPct val="10000"/>
                  </a:spcBef>
                  <a:buClr>
                    <a:srgbClr val="990000"/>
                  </a:buClr>
                  <a:buSzPct val="85000"/>
                </a:pPr>
                <a:r>
                  <a:rPr lang="zh-CN" altLang="en-US" sz="1800" b="0" dirty="0">
                    <a:latin typeface="+mn-lt"/>
                    <a:ea typeface="+mn-ea"/>
                  </a:rPr>
                  <a:t>是指决策值和目标值之间的差异</a:t>
                </a:r>
                <a:endParaRPr lang="en-US" altLang="zh-CN" sz="1800" b="0" dirty="0">
                  <a:latin typeface="+mn-lt"/>
                  <a:ea typeface="+mn-ea"/>
                </a:endParaRPr>
              </a:p>
              <a:p>
                <a:pPr lvl="1" algn="just">
                  <a:spcBef>
                    <a:spcPct val="10000"/>
                  </a:spcBef>
                  <a:buClr>
                    <a:srgbClr val="990000"/>
                  </a:buClr>
                  <a:buSzPct val="85000"/>
                </a:pPr>
                <a:endParaRPr lang="en-US" altLang="zh-CN" sz="1800" b="0" dirty="0">
                  <a:latin typeface="+mn-lt"/>
                  <a:ea typeface="+mn-ea"/>
                </a:endParaRPr>
              </a:p>
              <a:p>
                <a:pPr lvl="1" algn="just">
                  <a:lnSpc>
                    <a:spcPct val="140000"/>
                  </a:lnSpc>
                  <a:spcBef>
                    <a:spcPct val="10000"/>
                  </a:spcBef>
                  <a:buClr>
                    <a:srgbClr val="990000"/>
                  </a:buClr>
                  <a:buSzPct val="85000"/>
                </a:pPr>
                <a:r>
                  <a:rPr lang="zh-CN" altLang="en-US" sz="1800" b="0" dirty="0">
                    <a:latin typeface="+mn-lt"/>
                    <a:ea typeface="+mn-ea"/>
                  </a:rPr>
                  <a:t>正偏差变量：表示决策值超过目标值的部分，记为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zh-CN" altLang="en-US" sz="1800" b="0" dirty="0">
                    <a:latin typeface="+mn-lt"/>
                    <a:ea typeface="+mn-ea"/>
                  </a:rPr>
                  <a:t>（</a:t>
                </a:r>
                <a:r>
                  <a:rPr kumimoji="1" lang="zh-CN" altLang="en-US" sz="1800" dirty="0"/>
                  <a:t> ≥ </a:t>
                </a:r>
                <a:r>
                  <a:rPr kumimoji="1" lang="en-US" altLang="zh-CN" sz="1800" dirty="0"/>
                  <a:t>0</a:t>
                </a:r>
                <a:r>
                  <a:rPr lang="zh-CN" altLang="en-US" sz="1800" b="0" dirty="0">
                    <a:latin typeface="+mn-lt"/>
                    <a:ea typeface="+mn-ea"/>
                  </a:rPr>
                  <a:t>）</a:t>
                </a:r>
              </a:p>
              <a:p>
                <a:pPr lvl="1" algn="just">
                  <a:lnSpc>
                    <a:spcPct val="140000"/>
                  </a:lnSpc>
                  <a:spcBef>
                    <a:spcPct val="10000"/>
                  </a:spcBef>
                  <a:buClr>
                    <a:srgbClr val="990000"/>
                  </a:buClr>
                  <a:buSzPct val="85000"/>
                </a:pPr>
                <a:r>
                  <a:rPr lang="zh-CN" altLang="en-US" sz="1800" b="0" dirty="0">
                    <a:latin typeface="+mn-lt"/>
                    <a:ea typeface="+mn-ea"/>
                  </a:rPr>
                  <a:t>负偏差变量：表示决策值未达到目标值的部分，记为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zh-CN" altLang="en-US" sz="1800" b="0" dirty="0">
                    <a:latin typeface="+mn-lt"/>
                    <a:ea typeface="+mn-ea"/>
                  </a:rPr>
                  <a:t>（</a:t>
                </a:r>
                <a:r>
                  <a:rPr kumimoji="1" lang="zh-CN" altLang="en-US" sz="1800" dirty="0"/>
                  <a:t> ≥ </a:t>
                </a:r>
                <a:r>
                  <a:rPr kumimoji="1" lang="en-US" altLang="zh-CN" sz="1800" dirty="0"/>
                  <a:t>0</a:t>
                </a:r>
                <a:r>
                  <a:rPr lang="zh-CN" altLang="en-US" sz="1800" b="0" dirty="0">
                    <a:latin typeface="+mn-lt"/>
                    <a:ea typeface="+mn-ea"/>
                  </a:rPr>
                  <a:t>）</a:t>
                </a:r>
              </a:p>
            </p:txBody>
          </p:sp>
        </mc:Choice>
        <mc:Fallback xmlns="">
          <p:sp>
            <p:nvSpPr>
              <p:cNvPr id="14" name="Rectangle 10"/>
              <p:cNvSpPr>
                <a:spLocks noRot="1" noChangeAspect="1" noMove="1" noResize="1" noEditPoints="1" noAdjustHandles="1" noChangeArrowheads="1" noChangeShapeType="1" noTextEdit="1"/>
              </p:cNvSpPr>
              <p:nvPr/>
            </p:nvSpPr>
            <p:spPr bwMode="auto">
              <a:xfrm>
                <a:off x="313069" y="648808"/>
                <a:ext cx="7310986" cy="1615827"/>
              </a:xfrm>
              <a:prstGeom prst="rect">
                <a:avLst/>
              </a:prstGeom>
              <a:blipFill>
                <a:blip r:embed="rId3" cstate="print"/>
                <a:stretch>
                  <a:fillRect b="-2642"/>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内容占位符 2"/>
              <p:cNvSpPr txBox="1">
                <a:spLocks/>
              </p:cNvSpPr>
              <p:nvPr/>
            </p:nvSpPr>
            <p:spPr>
              <a:xfrm>
                <a:off x="784557" y="2787774"/>
                <a:ext cx="7054568" cy="208823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buNone/>
                </a:pPr>
                <a:r>
                  <a:rPr lang="zh-CN" altLang="en-US" sz="1800" dirty="0">
                    <a:latin typeface="Times New Roman" panose="02020603050405020304" pitchFamily="18" charset="0"/>
                    <a:cs typeface="Times New Roman" panose="02020603050405020304" pitchFamily="18" charset="0"/>
                  </a:rPr>
                  <a:t>因为规定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kumimoji="1" lang="zh-CN" altLang="en-US" sz="1800" dirty="0"/>
                  <a:t>≥ </a:t>
                </a:r>
                <a:r>
                  <a:rPr kumimoji="1" lang="en-US" altLang="zh-CN" sz="1800" dirty="0"/>
                  <a:t>0,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kumimoji="1" lang="zh-CN" altLang="en-US" sz="1800" dirty="0"/>
                  <a:t>≥ </a:t>
                </a:r>
                <a:r>
                  <a:rPr kumimoji="1" lang="en-US" altLang="zh-CN" sz="1800" dirty="0"/>
                  <a:t>0</a:t>
                </a:r>
                <a:r>
                  <a:rPr kumimoji="1" lang="zh-CN" altLang="en-US" sz="1800" dirty="0"/>
                  <a:t>，</a:t>
                </a:r>
                <a:r>
                  <a:rPr lang="zh-CN" altLang="en-US" sz="1800" dirty="0">
                    <a:latin typeface="Times New Roman" panose="02020603050405020304" pitchFamily="18" charset="0"/>
                    <a:cs typeface="Times New Roman" panose="02020603050405020304" pitchFamily="18" charset="0"/>
                  </a:rPr>
                  <a:t>不可能同时超过又未达到</a:t>
                </a:r>
                <a:endParaRPr kumimoji="1" lang="en-US" altLang="zh-CN" sz="1800" dirty="0"/>
              </a:p>
              <a:p>
                <a:pPr marL="0" indent="0">
                  <a:lnSpc>
                    <a:spcPct val="150000"/>
                  </a:lnSpc>
                  <a:buNone/>
                </a:pPr>
                <a:r>
                  <a:rPr lang="zh-CN" altLang="en-US" sz="1800" dirty="0">
                    <a:latin typeface="Times New Roman" panose="02020603050405020304" pitchFamily="18" charset="0"/>
                    <a:cs typeface="Times New Roman" panose="02020603050405020304" pitchFamily="18" charset="0"/>
                  </a:rPr>
                  <a:t>若决策值超过目标值，则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&gt;0</a:t>
                </a:r>
                <a:r>
                  <a:rPr lang="zh-CN" altLang="en-US" sz="18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=0</a:t>
                </a:r>
              </a:p>
              <a:p>
                <a:pPr marL="0" indent="0">
                  <a:lnSpc>
                    <a:spcPct val="150000"/>
                  </a:lnSpc>
                  <a:buNone/>
                </a:pPr>
                <a:r>
                  <a:rPr lang="zh-CN" altLang="en-US" sz="1800" dirty="0">
                    <a:latin typeface="Times New Roman" panose="02020603050405020304" pitchFamily="18" charset="0"/>
                    <a:cs typeface="Times New Roman" panose="02020603050405020304" pitchFamily="18" charset="0"/>
                  </a:rPr>
                  <a:t>若决策值未达到目标值，则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&gt;0</a:t>
                </a:r>
                <a:r>
                  <a:rPr lang="zh-CN" altLang="en-US" sz="18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=0</a:t>
                </a:r>
              </a:p>
              <a:p>
                <a:pPr marL="0" indent="0">
                  <a:lnSpc>
                    <a:spcPct val="150000"/>
                  </a:lnSpc>
                  <a:buNone/>
                </a:pPr>
                <a:r>
                  <a:rPr lang="zh-CN" altLang="en-US" sz="1800" dirty="0">
                    <a:latin typeface="Times New Roman" panose="02020603050405020304" pitchFamily="18" charset="0"/>
                    <a:cs typeface="Times New Roman" panose="02020603050405020304" pitchFamily="18" charset="0"/>
                  </a:rPr>
                  <a:t>若决策值恰好达到目标值，则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a:t>
                </a:r>
                <a:r>
                  <a:rPr kumimoji="1" lang="en-US" altLang="zh-CN" sz="1800" i="1" dirty="0">
                    <a:solidFill>
                      <a:srgbClr val="000000"/>
                    </a:solidFill>
                    <a:latin typeface="Times New Roman" pitchFamily="18" charset="0"/>
                    <a:ea typeface="黑体" pitchFamily="2" charset="-122"/>
                    <a:cs typeface="Times New Roman" panose="02020603050405020304" pitchFamily="18" charset="0"/>
                  </a:rPr>
                  <a:t> </a:t>
                </a:r>
                <a14:m>
                  <m:oMath xmlns:m="http://schemas.openxmlformats.org/officeDocument/2006/math">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𝑑</m:t>
                        </m:r>
                      </m:e>
                      <m:sup>
                        <m:r>
                          <a:rPr lang="en-US" altLang="zh-CN" sz="1800" i="1">
                            <a:latin typeface="Cambria Math"/>
                            <a:ea typeface="Cambria Math"/>
                          </a:rPr>
                          <m:t>−</m:t>
                        </m:r>
                      </m:sup>
                    </m:sSup>
                  </m:oMath>
                </a14:m>
                <a:r>
                  <a:rPr lang="en-US" altLang="zh-CN" sz="1800" dirty="0">
                    <a:latin typeface="Times New Roman" panose="02020603050405020304" pitchFamily="18" charset="0"/>
                    <a:cs typeface="Times New Roman" panose="02020603050405020304" pitchFamily="18" charset="0"/>
                  </a:rPr>
                  <a:t>=0</a:t>
                </a:r>
              </a:p>
            </p:txBody>
          </p:sp>
        </mc:Choice>
        <mc:Fallback xmlns="">
          <p:sp>
            <p:nvSpPr>
              <p:cNvPr id="15" name="内容占位符 2"/>
              <p:cNvSpPr txBox="1">
                <a:spLocks noRot="1" noChangeAspect="1" noMove="1" noResize="1" noEditPoints="1" noAdjustHandles="1" noChangeArrowheads="1" noChangeShapeType="1" noTextEdit="1"/>
              </p:cNvSpPr>
              <p:nvPr/>
            </p:nvSpPr>
            <p:spPr>
              <a:xfrm>
                <a:off x="784557" y="2787774"/>
                <a:ext cx="7054568" cy="2088232"/>
              </a:xfrm>
              <a:prstGeom prst="rect">
                <a:avLst/>
              </a:prstGeom>
              <a:blipFill rotWithShape="0">
                <a:blip r:embed="rId4"/>
                <a:stretch>
                  <a:fillRect l="-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339752" y="2418442"/>
                <a:ext cx="1872208" cy="369332"/>
              </a:xfrm>
              <a:prstGeom prst="rect">
                <a:avLst/>
              </a:prstGeom>
              <a:noFill/>
            </p:spPr>
            <p:txBody>
              <a:bodyPr wrap="square" rtlCol="0">
                <a:spAutoFit/>
              </a:bodyPr>
              <a:lstStyle/>
              <a:p>
                <a:r>
                  <a:rPr lang="zh-CN" altLang="en-US" dirty="0">
                    <a:solidFill>
                      <a:srgbClr val="FF0000"/>
                    </a:solidFill>
                  </a:rPr>
                  <a:t>恒有</a:t>
                </a:r>
                <a14:m>
                  <m:oMath xmlns:m="http://schemas.openxmlformats.org/officeDocument/2006/math">
                    <m:sSup>
                      <m:sSupPr>
                        <m:ctrlPr>
                          <a:rPr lang="en-US" altLang="zh-CN" i="1">
                            <a:solidFill>
                              <a:srgbClr val="FF0000"/>
                            </a:solidFill>
                            <a:latin typeface="Cambria Math" panose="02040503050406030204" pitchFamily="18" charset="0"/>
                            <a:ea typeface="Cambria Math"/>
                          </a:rPr>
                        </m:ctrlPr>
                      </m:sSupPr>
                      <m:e>
                        <m:r>
                          <a:rPr lang="en-US" altLang="zh-CN" i="1">
                            <a:solidFill>
                              <a:srgbClr val="FF0000"/>
                            </a:solidFill>
                            <a:latin typeface="Cambria Math"/>
                            <a:ea typeface="Cambria Math"/>
                          </a:rPr>
                          <m:t>𝑑</m:t>
                        </m:r>
                      </m:e>
                      <m:sup>
                        <m:r>
                          <a:rPr lang="en-US" altLang="zh-CN" i="1">
                            <a:solidFill>
                              <a:srgbClr val="FF0000"/>
                            </a:solidFill>
                            <a:latin typeface="Cambria Math"/>
                            <a:ea typeface="Cambria Math"/>
                          </a:rPr>
                          <m:t>+</m:t>
                        </m:r>
                      </m:sup>
                    </m:sSup>
                    <m:r>
                      <a:rPr lang="en-US" altLang="zh-CN" i="1" smtClean="0">
                        <a:solidFill>
                          <a:srgbClr val="FF0000"/>
                        </a:solidFill>
                        <a:latin typeface="Cambria Math" panose="02040503050406030204" pitchFamily="18" charset="0"/>
                        <a:ea typeface="Cambria Math" panose="02040503050406030204" pitchFamily="18" charset="0"/>
                      </a:rPr>
                      <m:t>×</m:t>
                    </m:r>
                    <m:sSup>
                      <m:sSupPr>
                        <m:ctrlPr>
                          <a:rPr lang="en-US" altLang="zh-CN" i="1">
                            <a:solidFill>
                              <a:srgbClr val="FF0000"/>
                            </a:solidFill>
                            <a:latin typeface="Cambria Math" panose="02040503050406030204" pitchFamily="18" charset="0"/>
                            <a:ea typeface="Cambria Math"/>
                          </a:rPr>
                        </m:ctrlPr>
                      </m:sSupPr>
                      <m:e>
                        <m:r>
                          <a:rPr lang="en-US" altLang="zh-CN" i="1">
                            <a:solidFill>
                              <a:srgbClr val="FF0000"/>
                            </a:solidFill>
                            <a:latin typeface="Cambria Math"/>
                            <a:ea typeface="Cambria Math"/>
                          </a:rPr>
                          <m:t>𝑑</m:t>
                        </m:r>
                      </m:e>
                      <m:sup>
                        <m:r>
                          <a:rPr lang="en-US" altLang="zh-CN" i="1">
                            <a:solidFill>
                              <a:srgbClr val="FF0000"/>
                            </a:solidFill>
                            <a:latin typeface="Cambria Math"/>
                            <a:ea typeface="Cambria Math"/>
                          </a:rPr>
                          <m:t>−</m:t>
                        </m:r>
                      </m:sup>
                    </m:sSup>
                    <m:r>
                      <a:rPr lang="en-US" altLang="zh-CN" b="0" i="1" smtClean="0">
                        <a:solidFill>
                          <a:srgbClr val="FF0000"/>
                        </a:solidFill>
                        <a:latin typeface="Cambria Math" panose="02040503050406030204" pitchFamily="18" charset="0"/>
                        <a:ea typeface="Cambria Math"/>
                      </a:rPr>
                      <m:t>=0</m:t>
                    </m:r>
                  </m:oMath>
                </a14:m>
                <a:endParaRPr lang="zh-CN" altLang="en-US" dirty="0">
                  <a:solidFill>
                    <a:srgbClr val="FF000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339752" y="2418442"/>
                <a:ext cx="1872208" cy="369332"/>
              </a:xfrm>
              <a:prstGeom prst="rect">
                <a:avLst/>
              </a:prstGeom>
              <a:blipFill rotWithShape="0">
                <a:blip r:embed="rId5"/>
                <a:stretch>
                  <a:fillRect l="-2932"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73784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2.</a:t>
            </a:r>
            <a:r>
              <a:rPr lang="zh-CN" altLang="en-US" sz="2000" b="1" dirty="0">
                <a:solidFill>
                  <a:schemeClr val="tx1">
                    <a:lumMod val="75000"/>
                    <a:lumOff val="25000"/>
                  </a:schemeClr>
                </a:solidFill>
              </a:rPr>
              <a:t>绝对约束和目标约束</a:t>
            </a:r>
          </a:p>
        </p:txBody>
      </p:sp>
      <p:grpSp>
        <p:nvGrpSpPr>
          <p:cNvPr id="7" name="组合 6"/>
          <p:cNvGrpSpPr/>
          <p:nvPr/>
        </p:nvGrpSpPr>
        <p:grpSpPr>
          <a:xfrm>
            <a:off x="601101" y="3651870"/>
            <a:ext cx="6840760" cy="1323439"/>
            <a:chOff x="384572" y="4132431"/>
            <a:chExt cx="6840760" cy="1323439"/>
          </a:xfrm>
        </p:grpSpPr>
        <p:sp>
          <p:nvSpPr>
            <p:cNvPr id="11" name="任意多边形 10"/>
            <p:cNvSpPr/>
            <p:nvPr/>
          </p:nvSpPr>
          <p:spPr>
            <a:xfrm>
              <a:off x="384572" y="4488116"/>
              <a:ext cx="1713372" cy="8137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chemeClr val="tx2">
                <a:lumMod val="50000"/>
              </a:schemeClr>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线性规划的</a:t>
              </a:r>
              <a:endParaRPr lang="en-US" altLang="zh-CN" sz="2000" dirty="0">
                <a:solidFill>
                  <a:schemeClr val="bg1"/>
                </a:solidFill>
                <a:latin typeface="微软雅黑" pitchFamily="34" charset="-122"/>
                <a:ea typeface="微软雅黑" pitchFamily="34" charset="-122"/>
              </a:endParaRPr>
            </a:p>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目标函数</a:t>
              </a:r>
            </a:p>
          </p:txBody>
        </p:sp>
        <p:sp>
          <p:nvSpPr>
            <p:cNvPr id="12" name="任意多边形 11"/>
            <p:cNvSpPr/>
            <p:nvPr/>
          </p:nvSpPr>
          <p:spPr>
            <a:xfrm>
              <a:off x="5425132" y="4488115"/>
              <a:ext cx="1800200" cy="8137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chemeClr val="tx2">
                <a:lumMod val="50000"/>
              </a:schemeClr>
            </a:solidFill>
            <a:ln>
              <a:noFill/>
            </a:ln>
            <a:scene3d>
              <a:camera prst="perspectiveRelaxedModerately"/>
              <a:lightRig rig="threePt" dir="t"/>
            </a:scene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目标规划的</a:t>
              </a:r>
              <a:endParaRPr lang="en-US" altLang="zh-CN" sz="2000" dirty="0">
                <a:solidFill>
                  <a:schemeClr val="bg1"/>
                </a:solidFill>
                <a:latin typeface="微软雅黑" pitchFamily="34" charset="-122"/>
                <a:ea typeface="微软雅黑" pitchFamily="34" charset="-122"/>
              </a:endParaRPr>
            </a:p>
            <a:p>
              <a:pPr algn="ctr" defTabSz="1333500">
                <a:lnSpc>
                  <a:spcPct val="90000"/>
                </a:lnSpc>
                <a:spcBef>
                  <a:spcPct val="0"/>
                </a:spcBef>
                <a:spcAft>
                  <a:spcPct val="35000"/>
                </a:spcAft>
              </a:pPr>
              <a:r>
                <a:rPr lang="zh-CN" altLang="en-US" sz="2000" dirty="0">
                  <a:solidFill>
                    <a:schemeClr val="bg1"/>
                  </a:solidFill>
                  <a:latin typeface="微软雅黑" pitchFamily="34" charset="-122"/>
                  <a:ea typeface="微软雅黑" pitchFamily="34" charset="-122"/>
                </a:rPr>
                <a:t>目标约束</a:t>
              </a:r>
            </a:p>
          </p:txBody>
        </p:sp>
        <p:sp>
          <p:nvSpPr>
            <p:cNvPr id="16" name="右箭头 15"/>
            <p:cNvSpPr/>
            <p:nvPr/>
          </p:nvSpPr>
          <p:spPr bwMode="auto">
            <a:xfrm>
              <a:off x="2256780" y="4752727"/>
              <a:ext cx="2952328" cy="221910"/>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sp>
          <p:nvSpPr>
            <p:cNvPr id="17" name="文本框 16"/>
            <p:cNvSpPr txBox="1"/>
            <p:nvPr/>
          </p:nvSpPr>
          <p:spPr>
            <a:xfrm>
              <a:off x="2501398" y="4132431"/>
              <a:ext cx="2520280" cy="1323439"/>
            </a:xfrm>
            <a:prstGeom prst="rect">
              <a:avLst/>
            </a:prstGeom>
            <a:noFill/>
          </p:spPr>
          <p:txBody>
            <a:bodyPr wrap="square" rtlCol="0">
              <a:spAutoFit/>
            </a:bodyPr>
            <a:lstStyle/>
            <a:p>
              <a:pPr algn="ctr">
                <a:lnSpc>
                  <a:spcPct val="200000"/>
                </a:lnSpc>
              </a:pPr>
              <a:r>
                <a:rPr lang="zh-CN" altLang="en-US" sz="2000" dirty="0"/>
                <a:t>给定目标值</a:t>
              </a:r>
              <a:endParaRPr lang="en-US" altLang="zh-CN" sz="2000" dirty="0"/>
            </a:p>
            <a:p>
              <a:pPr algn="ctr">
                <a:lnSpc>
                  <a:spcPct val="200000"/>
                </a:lnSpc>
              </a:pPr>
              <a:r>
                <a:rPr lang="zh-CN" altLang="en-US" sz="2000" dirty="0"/>
                <a:t>加入正、负偏差变量</a:t>
              </a:r>
            </a:p>
          </p:txBody>
        </p:sp>
      </p:grpSp>
      <p:grpSp>
        <p:nvGrpSpPr>
          <p:cNvPr id="14" name="组合 13"/>
          <p:cNvGrpSpPr/>
          <p:nvPr/>
        </p:nvGrpSpPr>
        <p:grpSpPr>
          <a:xfrm>
            <a:off x="601101" y="707942"/>
            <a:ext cx="6913722" cy="1608179"/>
            <a:chOff x="601101" y="707942"/>
            <a:chExt cx="6913722" cy="1608179"/>
          </a:xfrm>
        </p:grpSpPr>
        <p:sp>
          <p:nvSpPr>
            <p:cNvPr id="3" name="任意多边形 2"/>
            <p:cNvSpPr/>
            <p:nvPr/>
          </p:nvSpPr>
          <p:spPr>
            <a:xfrm>
              <a:off x="601101" y="707942"/>
              <a:ext cx="6913722" cy="697378"/>
            </a:xfrm>
            <a:custGeom>
              <a:avLst/>
              <a:gdLst>
                <a:gd name="connsiteX0" fmla="*/ 0 w 6913722"/>
                <a:gd name="connsiteY0" fmla="*/ 116232 h 697378"/>
                <a:gd name="connsiteX1" fmla="*/ 116232 w 6913722"/>
                <a:gd name="connsiteY1" fmla="*/ 0 h 697378"/>
                <a:gd name="connsiteX2" fmla="*/ 6797490 w 6913722"/>
                <a:gd name="connsiteY2" fmla="*/ 0 h 697378"/>
                <a:gd name="connsiteX3" fmla="*/ 6913722 w 6913722"/>
                <a:gd name="connsiteY3" fmla="*/ 116232 h 697378"/>
                <a:gd name="connsiteX4" fmla="*/ 6913722 w 6913722"/>
                <a:gd name="connsiteY4" fmla="*/ 581146 h 697378"/>
                <a:gd name="connsiteX5" fmla="*/ 6797490 w 6913722"/>
                <a:gd name="connsiteY5" fmla="*/ 697378 h 697378"/>
                <a:gd name="connsiteX6" fmla="*/ 116232 w 6913722"/>
                <a:gd name="connsiteY6" fmla="*/ 697378 h 697378"/>
                <a:gd name="connsiteX7" fmla="*/ 0 w 6913722"/>
                <a:gd name="connsiteY7" fmla="*/ 581146 h 697378"/>
                <a:gd name="connsiteX8" fmla="*/ 0 w 6913722"/>
                <a:gd name="connsiteY8" fmla="*/ 116232 h 69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3722" h="697378">
                  <a:moveTo>
                    <a:pt x="0" y="116232"/>
                  </a:moveTo>
                  <a:cubicBezTo>
                    <a:pt x="0" y="52039"/>
                    <a:pt x="52039" y="0"/>
                    <a:pt x="116232" y="0"/>
                  </a:cubicBezTo>
                  <a:lnTo>
                    <a:pt x="6797490" y="0"/>
                  </a:lnTo>
                  <a:cubicBezTo>
                    <a:pt x="6861683" y="0"/>
                    <a:pt x="6913722" y="52039"/>
                    <a:pt x="6913722" y="116232"/>
                  </a:cubicBezTo>
                  <a:lnTo>
                    <a:pt x="6913722" y="581146"/>
                  </a:lnTo>
                  <a:cubicBezTo>
                    <a:pt x="6913722" y="645339"/>
                    <a:pt x="6861683" y="697378"/>
                    <a:pt x="6797490" y="697378"/>
                  </a:cubicBezTo>
                  <a:lnTo>
                    <a:pt x="116232" y="697378"/>
                  </a:lnTo>
                  <a:cubicBezTo>
                    <a:pt x="52039" y="697378"/>
                    <a:pt x="0" y="645339"/>
                    <a:pt x="0" y="581146"/>
                  </a:cubicBezTo>
                  <a:lnTo>
                    <a:pt x="0" y="116232"/>
                  </a:lnTo>
                  <a:close/>
                </a:path>
              </a:pathLst>
            </a:cu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110243" tIns="110243" rIns="110243" bIns="110243" numCol="1" spcCol="1270" anchor="ctr" anchorCtr="0">
              <a:noAutofit/>
            </a:bodyPr>
            <a:lstStyle/>
            <a:p>
              <a:pPr lvl="0" algn="l" defTabSz="889000" rtl="0">
                <a:lnSpc>
                  <a:spcPct val="90000"/>
                </a:lnSpc>
                <a:spcBef>
                  <a:spcPct val="0"/>
                </a:spcBef>
                <a:spcAft>
                  <a:spcPct val="35000"/>
                </a:spcAft>
              </a:pPr>
              <a:r>
                <a:rPr lang="zh-CN" sz="2000" kern="1200" dirty="0"/>
                <a:t>绝对约束</a:t>
              </a:r>
              <a:r>
                <a:rPr lang="en-US" sz="2000" kern="1200" dirty="0"/>
                <a:t>——</a:t>
              </a:r>
              <a:r>
                <a:rPr lang="zh-CN" sz="2000" kern="1200" dirty="0"/>
                <a:t>硬约束</a:t>
              </a:r>
            </a:p>
          </p:txBody>
        </p:sp>
        <p:sp>
          <p:nvSpPr>
            <p:cNvPr id="4" name="任意多边形 3"/>
            <p:cNvSpPr/>
            <p:nvPr/>
          </p:nvSpPr>
          <p:spPr>
            <a:xfrm>
              <a:off x="601101" y="1405321"/>
              <a:ext cx="6913722" cy="910800"/>
            </a:xfrm>
            <a:custGeom>
              <a:avLst/>
              <a:gdLst>
                <a:gd name="connsiteX0" fmla="*/ 0 w 6913722"/>
                <a:gd name="connsiteY0" fmla="*/ 0 h 910800"/>
                <a:gd name="connsiteX1" fmla="*/ 6913722 w 6913722"/>
                <a:gd name="connsiteY1" fmla="*/ 0 h 910800"/>
                <a:gd name="connsiteX2" fmla="*/ 6913722 w 6913722"/>
                <a:gd name="connsiteY2" fmla="*/ 910800 h 910800"/>
                <a:gd name="connsiteX3" fmla="*/ 0 w 6913722"/>
                <a:gd name="connsiteY3" fmla="*/ 910800 h 910800"/>
                <a:gd name="connsiteX4" fmla="*/ 0 w 6913722"/>
                <a:gd name="connsiteY4" fmla="*/ 0 h 9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3722" h="910800">
                  <a:moveTo>
                    <a:pt x="0" y="0"/>
                  </a:moveTo>
                  <a:lnTo>
                    <a:pt x="6913722" y="0"/>
                  </a:lnTo>
                  <a:lnTo>
                    <a:pt x="6913722" y="910800"/>
                  </a:lnTo>
                  <a:lnTo>
                    <a:pt x="0" y="910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9511"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a:t>必须严格满足的等式或不等式约束，不能满足则为非可行解</a:t>
              </a:r>
            </a:p>
            <a:p>
              <a:pPr marL="171450" lvl="1" indent="-171450" algn="l" defTabSz="800100" rtl="0">
                <a:lnSpc>
                  <a:spcPct val="90000"/>
                </a:lnSpc>
                <a:spcBef>
                  <a:spcPct val="0"/>
                </a:spcBef>
                <a:spcAft>
                  <a:spcPct val="20000"/>
                </a:spcAft>
                <a:buChar char="••"/>
              </a:pPr>
              <a:r>
                <a:rPr lang="zh-CN" altLang="en-US" sz="1800" kern="1200" dirty="0"/>
                <a:t>如线性规划中的所有约束条件</a:t>
              </a:r>
            </a:p>
          </p:txBody>
        </p:sp>
      </p:grpSp>
      <p:grpSp>
        <p:nvGrpSpPr>
          <p:cNvPr id="15" name="组合 14"/>
          <p:cNvGrpSpPr/>
          <p:nvPr/>
        </p:nvGrpSpPr>
        <p:grpSpPr>
          <a:xfrm>
            <a:off x="601101" y="2316121"/>
            <a:ext cx="6913722" cy="1608178"/>
            <a:chOff x="601101" y="2316121"/>
            <a:chExt cx="6913722" cy="1608178"/>
          </a:xfrm>
        </p:grpSpPr>
        <p:sp>
          <p:nvSpPr>
            <p:cNvPr id="5" name="任意多边形 4"/>
            <p:cNvSpPr/>
            <p:nvPr/>
          </p:nvSpPr>
          <p:spPr>
            <a:xfrm>
              <a:off x="601101" y="2316121"/>
              <a:ext cx="6913722" cy="697378"/>
            </a:xfrm>
            <a:custGeom>
              <a:avLst/>
              <a:gdLst>
                <a:gd name="connsiteX0" fmla="*/ 0 w 6913722"/>
                <a:gd name="connsiteY0" fmla="*/ 116232 h 697378"/>
                <a:gd name="connsiteX1" fmla="*/ 116232 w 6913722"/>
                <a:gd name="connsiteY1" fmla="*/ 0 h 697378"/>
                <a:gd name="connsiteX2" fmla="*/ 6797490 w 6913722"/>
                <a:gd name="connsiteY2" fmla="*/ 0 h 697378"/>
                <a:gd name="connsiteX3" fmla="*/ 6913722 w 6913722"/>
                <a:gd name="connsiteY3" fmla="*/ 116232 h 697378"/>
                <a:gd name="connsiteX4" fmla="*/ 6913722 w 6913722"/>
                <a:gd name="connsiteY4" fmla="*/ 581146 h 697378"/>
                <a:gd name="connsiteX5" fmla="*/ 6797490 w 6913722"/>
                <a:gd name="connsiteY5" fmla="*/ 697378 h 697378"/>
                <a:gd name="connsiteX6" fmla="*/ 116232 w 6913722"/>
                <a:gd name="connsiteY6" fmla="*/ 697378 h 697378"/>
                <a:gd name="connsiteX7" fmla="*/ 0 w 6913722"/>
                <a:gd name="connsiteY7" fmla="*/ 581146 h 697378"/>
                <a:gd name="connsiteX8" fmla="*/ 0 w 6913722"/>
                <a:gd name="connsiteY8" fmla="*/ 116232 h 69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3722" h="697378">
                  <a:moveTo>
                    <a:pt x="0" y="116232"/>
                  </a:moveTo>
                  <a:cubicBezTo>
                    <a:pt x="0" y="52039"/>
                    <a:pt x="52039" y="0"/>
                    <a:pt x="116232" y="0"/>
                  </a:cubicBezTo>
                  <a:lnTo>
                    <a:pt x="6797490" y="0"/>
                  </a:lnTo>
                  <a:cubicBezTo>
                    <a:pt x="6861683" y="0"/>
                    <a:pt x="6913722" y="52039"/>
                    <a:pt x="6913722" y="116232"/>
                  </a:cubicBezTo>
                  <a:lnTo>
                    <a:pt x="6913722" y="581146"/>
                  </a:lnTo>
                  <a:cubicBezTo>
                    <a:pt x="6913722" y="645339"/>
                    <a:pt x="6861683" y="697378"/>
                    <a:pt x="6797490" y="697378"/>
                  </a:cubicBezTo>
                  <a:lnTo>
                    <a:pt x="116232" y="697378"/>
                  </a:lnTo>
                  <a:cubicBezTo>
                    <a:pt x="52039" y="697378"/>
                    <a:pt x="0" y="645339"/>
                    <a:pt x="0" y="581146"/>
                  </a:cubicBezTo>
                  <a:lnTo>
                    <a:pt x="0" y="116232"/>
                  </a:lnTo>
                  <a:close/>
                </a:path>
              </a:pathLst>
            </a:custGeom>
            <a:solidFill>
              <a:schemeClr val="tx2"/>
            </a:solidFill>
          </p:spPr>
          <p:style>
            <a:lnRef idx="2">
              <a:schemeClr val="lt1">
                <a:hueOff val="0"/>
                <a:satOff val="0"/>
                <a:lumOff val="0"/>
                <a:alphaOff val="0"/>
              </a:schemeClr>
            </a:lnRef>
            <a:fillRef idx="1">
              <a:schemeClr val="accent1">
                <a:shade val="80000"/>
                <a:hueOff val="0"/>
                <a:satOff val="0"/>
                <a:lumOff val="16957"/>
                <a:alphaOff val="0"/>
              </a:schemeClr>
            </a:fillRef>
            <a:effectRef idx="0">
              <a:schemeClr val="accent1">
                <a:shade val="80000"/>
                <a:hueOff val="0"/>
                <a:satOff val="0"/>
                <a:lumOff val="16957"/>
                <a:alphaOff val="0"/>
              </a:schemeClr>
            </a:effectRef>
            <a:fontRef idx="minor">
              <a:schemeClr val="lt1"/>
            </a:fontRef>
          </p:style>
          <p:txBody>
            <a:bodyPr spcFirstLastPara="0" vert="horz" wrap="square" lIns="110243" tIns="110243" rIns="110243" bIns="110243" numCol="1" spcCol="1270" anchor="ctr" anchorCtr="0">
              <a:noAutofit/>
            </a:bodyPr>
            <a:lstStyle/>
            <a:p>
              <a:pPr lvl="0" algn="l" defTabSz="889000" rtl="0">
                <a:lnSpc>
                  <a:spcPct val="90000"/>
                </a:lnSpc>
                <a:spcBef>
                  <a:spcPct val="0"/>
                </a:spcBef>
                <a:spcAft>
                  <a:spcPct val="35000"/>
                </a:spcAft>
              </a:pPr>
              <a:r>
                <a:rPr lang="zh-CN" sz="2000" kern="1200" dirty="0"/>
                <a:t>目标约束</a:t>
              </a:r>
              <a:r>
                <a:rPr lang="en-US" sz="2000" kern="1200" dirty="0"/>
                <a:t>——</a:t>
              </a:r>
              <a:r>
                <a:rPr lang="zh-CN" sz="2000" kern="1200" dirty="0"/>
                <a:t>软约束</a:t>
              </a:r>
            </a:p>
          </p:txBody>
        </p:sp>
        <p:sp>
          <p:nvSpPr>
            <p:cNvPr id="13" name="任意多边形 12"/>
            <p:cNvSpPr/>
            <p:nvPr/>
          </p:nvSpPr>
          <p:spPr>
            <a:xfrm>
              <a:off x="601101" y="3013499"/>
              <a:ext cx="6913722" cy="910800"/>
            </a:xfrm>
            <a:custGeom>
              <a:avLst/>
              <a:gdLst>
                <a:gd name="connsiteX0" fmla="*/ 0 w 6913722"/>
                <a:gd name="connsiteY0" fmla="*/ 0 h 910800"/>
                <a:gd name="connsiteX1" fmla="*/ 6913722 w 6913722"/>
                <a:gd name="connsiteY1" fmla="*/ 0 h 910800"/>
                <a:gd name="connsiteX2" fmla="*/ 6913722 w 6913722"/>
                <a:gd name="connsiteY2" fmla="*/ 910800 h 910800"/>
                <a:gd name="connsiteX3" fmla="*/ 0 w 6913722"/>
                <a:gd name="connsiteY3" fmla="*/ 910800 h 910800"/>
                <a:gd name="connsiteX4" fmla="*/ 0 w 6913722"/>
                <a:gd name="connsiteY4" fmla="*/ 0 h 9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3722" h="910800">
                  <a:moveTo>
                    <a:pt x="0" y="0"/>
                  </a:moveTo>
                  <a:lnTo>
                    <a:pt x="6913722" y="0"/>
                  </a:lnTo>
                  <a:lnTo>
                    <a:pt x="6913722" y="910800"/>
                  </a:lnTo>
                  <a:lnTo>
                    <a:pt x="0" y="910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9511"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a:t>在达到此目标值时允许发生正偏差或负偏差</a:t>
              </a:r>
            </a:p>
            <a:p>
              <a:pPr marL="171450" lvl="1" indent="-171450" algn="l" defTabSz="800100" rtl="0">
                <a:lnSpc>
                  <a:spcPct val="90000"/>
                </a:lnSpc>
                <a:spcBef>
                  <a:spcPct val="0"/>
                </a:spcBef>
                <a:spcAft>
                  <a:spcPct val="20000"/>
                </a:spcAft>
                <a:buChar char="••"/>
              </a:pPr>
              <a:r>
                <a:rPr lang="zh-CN" altLang="en-US" sz="1800" kern="1200" dirty="0"/>
                <a:t>目标规划特有的</a:t>
              </a:r>
            </a:p>
          </p:txBody>
        </p:sp>
      </p:grpSp>
    </p:spTree>
    <p:extLst>
      <p:ext uri="{BB962C8B-B14F-4D97-AF65-F5344CB8AC3E}">
        <p14:creationId xmlns:p14="http://schemas.microsoft.com/office/powerpoint/2010/main" val="215471890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3.</a:t>
            </a:r>
            <a:r>
              <a:rPr lang="zh-CN" altLang="en-US" sz="2000" b="1" dirty="0">
                <a:solidFill>
                  <a:schemeClr val="tx1">
                    <a:lumMod val="75000"/>
                    <a:lumOff val="25000"/>
                  </a:schemeClr>
                </a:solidFill>
              </a:rPr>
              <a:t>优先因子和权系数</a:t>
            </a:r>
          </a:p>
        </p:txBody>
      </p:sp>
      <p:sp>
        <p:nvSpPr>
          <p:cNvPr id="13" name="矩形 12"/>
          <p:cNvSpPr/>
          <p:nvPr/>
        </p:nvSpPr>
        <p:spPr>
          <a:xfrm>
            <a:off x="399667" y="639215"/>
            <a:ext cx="7007870" cy="923330"/>
          </a:xfrm>
          <a:prstGeom prst="rect">
            <a:avLst/>
          </a:prstGeom>
        </p:spPr>
        <p:txBody>
          <a:bodyPr wrap="square">
            <a:spAutoFit/>
          </a:bodyPr>
          <a:lstStyle/>
          <a:p>
            <a:pPr indent="19050" algn="just">
              <a:lnSpc>
                <a:spcPct val="150000"/>
              </a:lnSpc>
            </a:pPr>
            <a:r>
              <a:rPr lang="zh-CN" altLang="en-US" dirty="0">
                <a:solidFill>
                  <a:srgbClr val="000000"/>
                </a:solidFill>
                <a:latin typeface="+mn-ea"/>
              </a:rPr>
              <a:t>目标规划问题常常有若干个目标，</a:t>
            </a:r>
            <a:r>
              <a:rPr lang="zh-CN" altLang="en-US" dirty="0"/>
              <a:t>最重要的目标要先实现，因此，按目标的重要程度不同给每个目标赋予一个优先因子。</a:t>
            </a:r>
            <a:endParaRPr lang="en-US" altLang="zh-CN" dirty="0"/>
          </a:p>
        </p:txBody>
      </p:sp>
      <mc:AlternateContent xmlns:mc="http://schemas.openxmlformats.org/markup-compatibility/2006" xmlns:a14="http://schemas.microsoft.com/office/drawing/2010/main">
        <mc:Choice Requires="a14">
          <p:sp>
            <p:nvSpPr>
              <p:cNvPr id="14" name="内容占位符 2"/>
              <p:cNvSpPr txBox="1">
                <a:spLocks/>
              </p:cNvSpPr>
              <p:nvPr/>
            </p:nvSpPr>
            <p:spPr>
              <a:xfrm>
                <a:off x="399667" y="1562545"/>
                <a:ext cx="6861332" cy="35809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t>优先因子</a:t>
                </a:r>
                <a:r>
                  <a:rPr lang="zh-CN" altLang="en-US" sz="1800" dirty="0"/>
                  <a:t>：用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a:rPr>
                          <m:t>𝑃</m:t>
                        </m:r>
                      </m:e>
                      <m:sub>
                        <m:r>
                          <a:rPr lang="en-US" altLang="zh-CN" sz="1800" i="1" smtClean="0">
                            <a:latin typeface="Cambria Math"/>
                          </a:rPr>
                          <m:t>𝑘</m:t>
                        </m:r>
                      </m:sub>
                    </m:sSub>
                  </m:oMath>
                </a14:m>
                <a:r>
                  <a:rPr lang="zh-CN" altLang="en-US" sz="1800" dirty="0"/>
                  <a:t> 表示。</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𝑃</m:t>
                        </m:r>
                      </m:e>
                      <m:sub>
                        <m:r>
                          <a:rPr lang="en-US" altLang="zh-CN" sz="1800" i="1">
                            <a:latin typeface="Cambria Math"/>
                          </a:rPr>
                          <m:t>𝑘</m:t>
                        </m:r>
                      </m:sub>
                    </m:sSub>
                  </m:oMath>
                </a14:m>
                <a:r>
                  <a:rPr lang="zh-CN" altLang="en-US" sz="1800" dirty="0"/>
                  <a:t>对应的目标比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𝑃</m:t>
                        </m:r>
                      </m:e>
                      <m:sub>
                        <m:r>
                          <a:rPr lang="en-US" altLang="zh-CN" sz="1800" i="1">
                            <a:latin typeface="Cambria Math"/>
                          </a:rPr>
                          <m:t>𝑘</m:t>
                        </m:r>
                        <m:r>
                          <a:rPr lang="en-US" altLang="zh-CN" sz="1800" i="1">
                            <a:latin typeface="Cambria Math"/>
                          </a:rPr>
                          <m:t>+1</m:t>
                        </m:r>
                      </m:sub>
                    </m:sSub>
                  </m:oMath>
                </a14:m>
                <a:r>
                  <a:rPr lang="en-US" altLang="zh-CN" sz="1800" dirty="0"/>
                  <a:t> </a:t>
                </a:r>
                <a:r>
                  <a:rPr lang="zh-CN" altLang="en-US" sz="1800" dirty="0"/>
                  <a:t>对应的目标有绝对的优先性。只有高级优先因子对应的目标已满足的基础上，才能考虑低级优先因子对应的目标。较高目标的损失不可用较低目标的收获来弥补。</a:t>
                </a:r>
                <a:endParaRPr lang="en-US" altLang="zh-CN" sz="1800" dirty="0"/>
              </a:p>
              <a:p>
                <a:pPr marL="0" indent="0" algn="ctr">
                  <a:lnSpc>
                    <a:spcPct val="150000"/>
                  </a:lnSpc>
                  <a:buNone/>
                </a:pPr>
                <a:r>
                  <a:rPr kumimoji="1" lang="en-US" altLang="zh-CN" sz="1900" b="1" dirty="0">
                    <a:latin typeface="Times New Roman" panose="02020603050405020304" pitchFamily="18" charset="0"/>
                    <a:ea typeface="华文新魏" panose="02010800040101010101" pitchFamily="2" charset="-122"/>
                  </a:rPr>
                  <a:t>P</a:t>
                </a:r>
                <a:r>
                  <a:rPr kumimoji="1" lang="en-US" altLang="zh-CN" sz="1900" b="1" baseline="-25000" dirty="0">
                    <a:latin typeface="Times New Roman" panose="02020603050405020304" pitchFamily="18" charset="0"/>
                    <a:ea typeface="华文新魏" panose="02010800040101010101" pitchFamily="2" charset="-122"/>
                  </a:rPr>
                  <a:t>1</a:t>
                </a:r>
                <a:r>
                  <a:rPr kumimoji="1" lang="en-US" altLang="zh-CN" sz="1900" b="1" dirty="0">
                    <a:latin typeface="Times New Roman" panose="02020603050405020304" pitchFamily="18" charset="0"/>
                    <a:ea typeface="华文新魏" panose="02010800040101010101" pitchFamily="2" charset="-122"/>
                  </a:rPr>
                  <a:t>&gt;&gt;P</a:t>
                </a:r>
                <a:r>
                  <a:rPr kumimoji="1" lang="en-US" altLang="zh-CN" sz="1900" b="1" baseline="-25000" dirty="0">
                    <a:latin typeface="Times New Roman" panose="02020603050405020304" pitchFamily="18" charset="0"/>
                    <a:ea typeface="华文新魏" panose="02010800040101010101" pitchFamily="2" charset="-122"/>
                  </a:rPr>
                  <a:t>2</a:t>
                </a:r>
                <a:r>
                  <a:rPr kumimoji="1" lang="en-US" altLang="zh-CN" sz="1900" b="1" dirty="0">
                    <a:latin typeface="Times New Roman" panose="02020603050405020304" pitchFamily="18" charset="0"/>
                    <a:ea typeface="华文新魏" panose="02010800040101010101" pitchFamily="2" charset="-122"/>
                  </a:rPr>
                  <a:t>&gt;&gt;…&gt;&gt;</a:t>
                </a:r>
                <a:r>
                  <a:rPr kumimoji="1" lang="en-US" altLang="zh-CN" sz="1900" b="1" dirty="0" err="1">
                    <a:latin typeface="Times New Roman" panose="02020603050405020304" pitchFamily="18" charset="0"/>
                    <a:ea typeface="华文新魏" panose="02010800040101010101" pitchFamily="2" charset="-122"/>
                  </a:rPr>
                  <a:t>P</a:t>
                </a:r>
                <a:r>
                  <a:rPr kumimoji="1" lang="en-US" altLang="zh-CN" sz="1900" b="1" i="1" baseline="-25000" dirty="0" err="1">
                    <a:latin typeface="Times New Roman" panose="02020603050405020304" pitchFamily="18" charset="0"/>
                    <a:ea typeface="华文新魏" panose="02010800040101010101" pitchFamily="2" charset="-122"/>
                  </a:rPr>
                  <a:t>k</a:t>
                </a:r>
                <a:r>
                  <a:rPr kumimoji="1" lang="en-US" altLang="zh-CN" sz="1900" b="1" dirty="0">
                    <a:latin typeface="Times New Roman" panose="02020603050405020304" pitchFamily="18" charset="0"/>
                    <a:ea typeface="华文新魏" panose="02010800040101010101" pitchFamily="2" charset="-122"/>
                  </a:rPr>
                  <a:t>&gt;&gt;P</a:t>
                </a:r>
                <a:r>
                  <a:rPr kumimoji="1" lang="en-US" altLang="zh-CN" sz="1900" b="1" i="1" baseline="-25000" dirty="0">
                    <a:latin typeface="Times New Roman" panose="02020603050405020304" pitchFamily="18" charset="0"/>
                    <a:ea typeface="华文新魏" panose="02010800040101010101" pitchFamily="2" charset="-122"/>
                  </a:rPr>
                  <a:t>k</a:t>
                </a:r>
                <a:r>
                  <a:rPr kumimoji="1" lang="en-US" altLang="zh-CN" sz="1900" b="1" baseline="-25000" dirty="0">
                    <a:latin typeface="Times New Roman" panose="02020603050405020304" pitchFamily="18" charset="0"/>
                    <a:ea typeface="华文新魏" panose="02010800040101010101" pitchFamily="2" charset="-122"/>
                  </a:rPr>
                  <a:t>+1</a:t>
                </a:r>
                <a:r>
                  <a:rPr kumimoji="1" lang="en-US" altLang="zh-CN" sz="1900" b="1" dirty="0">
                    <a:latin typeface="Times New Roman" panose="02020603050405020304" pitchFamily="18" charset="0"/>
                    <a:ea typeface="华文新魏" panose="02010800040101010101" pitchFamily="2" charset="-122"/>
                  </a:rPr>
                  <a:t>&gt;&gt;…&gt;&gt;P</a:t>
                </a:r>
                <a:r>
                  <a:rPr kumimoji="1" lang="en-US" altLang="zh-CN" sz="1900" b="1" i="1" baseline="-25000" dirty="0">
                    <a:latin typeface="Times New Roman" panose="02020603050405020304" pitchFamily="18" charset="0"/>
                    <a:ea typeface="华文新魏" panose="02010800040101010101" pitchFamily="2" charset="-122"/>
                  </a:rPr>
                  <a:t>K</a:t>
                </a:r>
                <a:r>
                  <a:rPr kumimoji="1" lang="en-US" altLang="zh-CN" sz="1900" b="1" dirty="0">
                    <a:latin typeface="Times New Roman" panose="02020603050405020304" pitchFamily="18" charset="0"/>
                    <a:ea typeface="华文新魏" panose="02010800040101010101" pitchFamily="2" charset="-122"/>
                  </a:rPr>
                  <a:t> </a:t>
                </a:r>
                <a:r>
                  <a:rPr kumimoji="1" lang="zh-CN" altLang="en-US" sz="1900" b="1" dirty="0">
                    <a:latin typeface="Times New Roman" panose="02020603050405020304" pitchFamily="18" charset="0"/>
                    <a:ea typeface="华文新魏" panose="02010800040101010101" pitchFamily="2" charset="-122"/>
                  </a:rPr>
                  <a:t>，</a:t>
                </a:r>
                <a:r>
                  <a:rPr kumimoji="1" lang="en-US" altLang="zh-CN" sz="1900" b="1" i="1" dirty="0">
                    <a:latin typeface="Times New Roman" panose="02020603050405020304" pitchFamily="18" charset="0"/>
                    <a:ea typeface="华文新魏" panose="02010800040101010101" pitchFamily="2" charset="-122"/>
                  </a:rPr>
                  <a:t>k </a:t>
                </a:r>
                <a:r>
                  <a:rPr kumimoji="1" lang="en-US" altLang="zh-CN" sz="1900" b="1" dirty="0">
                    <a:latin typeface="Times New Roman" panose="02020603050405020304" pitchFamily="18" charset="0"/>
                    <a:ea typeface="华文新魏" panose="02010800040101010101" pitchFamily="2" charset="-122"/>
                  </a:rPr>
                  <a:t>=1,2…,</a:t>
                </a:r>
                <a:r>
                  <a:rPr kumimoji="1" lang="en-US" altLang="zh-CN" sz="1900" b="1" i="1" dirty="0">
                    <a:latin typeface="Times New Roman" panose="02020603050405020304" pitchFamily="18" charset="0"/>
                    <a:ea typeface="华文新魏" panose="02010800040101010101" pitchFamily="2" charset="-122"/>
                  </a:rPr>
                  <a:t>K</a:t>
                </a:r>
              </a:p>
              <a:p>
                <a:pPr>
                  <a:lnSpc>
                    <a:spcPct val="150000"/>
                  </a:lnSpc>
                  <a:buFont typeface="Wingdings" panose="05000000000000000000" pitchFamily="2" charset="2"/>
                  <a:buChar char="Ø"/>
                </a:pPr>
                <a:r>
                  <a:rPr lang="zh-CN" altLang="en-US" sz="1800" b="1" dirty="0"/>
                  <a:t>权系数</a:t>
                </a:r>
                <a:r>
                  <a:rPr lang="zh-CN" altLang="en-US" sz="1800" dirty="0"/>
                  <a:t>：用</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a:rPr>
                          <m:t>𝜔</m:t>
                        </m:r>
                      </m:e>
                      <m:sub>
                        <m:r>
                          <a:rPr lang="en-US" altLang="zh-CN" sz="1800" i="1" smtClean="0">
                            <a:latin typeface="Cambria Math"/>
                          </a:rPr>
                          <m:t>𝑗</m:t>
                        </m:r>
                      </m:sub>
                    </m:sSub>
                  </m:oMath>
                </a14:m>
                <a:r>
                  <a:rPr lang="zh-CN" altLang="en-US" sz="1800" dirty="0"/>
                  <a:t>表示。多个目标具有相同的优先因子时，它们的重要性可用权系数的不同来表示。</a:t>
                </a:r>
                <a:r>
                  <a:rPr kumimoji="1" lang="zh-CN" altLang="en-US" sz="1800" dirty="0"/>
                  <a:t>同一级别目标其中一个的损失，可用其余目标的适当收获来弥补。</a:t>
                </a:r>
                <a:endParaRPr lang="en-US" altLang="zh-CN" sz="1800" dirty="0"/>
              </a:p>
            </p:txBody>
          </p:sp>
        </mc:Choice>
        <mc:Fallback xmlns="">
          <p:sp>
            <p:nvSpPr>
              <p:cNvPr id="14" name="内容占位符 2"/>
              <p:cNvSpPr txBox="1">
                <a:spLocks noRot="1" noChangeAspect="1" noMove="1" noResize="1" noEditPoints="1" noAdjustHandles="1" noChangeArrowheads="1" noChangeShapeType="1" noTextEdit="1"/>
              </p:cNvSpPr>
              <p:nvPr/>
            </p:nvSpPr>
            <p:spPr>
              <a:xfrm>
                <a:off x="399667" y="1562545"/>
                <a:ext cx="6861332" cy="3580955"/>
              </a:xfrm>
              <a:prstGeom prst="rect">
                <a:avLst/>
              </a:prstGeom>
              <a:blipFill>
                <a:blip r:embed="rId3" cstate="print"/>
                <a:stretch>
                  <a:fillRect l="-622" r="-267" b="-6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46395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69" y="58298"/>
            <a:ext cx="3394835"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4.</a:t>
            </a:r>
            <a:r>
              <a:rPr lang="zh-CN" altLang="en-US" sz="2000" b="1" dirty="0">
                <a:solidFill>
                  <a:schemeClr val="tx1">
                    <a:lumMod val="75000"/>
                    <a:lumOff val="25000"/>
                  </a:schemeClr>
                </a:solidFill>
              </a:rPr>
              <a:t>目标规划的目标函数</a:t>
            </a:r>
          </a:p>
        </p:txBody>
      </p:sp>
      <p:sp>
        <p:nvSpPr>
          <p:cNvPr id="5" name="内容占位符 2"/>
          <p:cNvSpPr txBox="1">
            <a:spLocks/>
          </p:cNvSpPr>
          <p:nvPr/>
        </p:nvSpPr>
        <p:spPr>
          <a:xfrm>
            <a:off x="331914" y="627534"/>
            <a:ext cx="7221372" cy="439248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800" dirty="0"/>
              <a:t>目标规划的目标函数由各目标约束的偏差变量、相应的优先因子、权系数共同构成。</a:t>
            </a:r>
            <a:endParaRPr lang="en-US" altLang="zh-CN" sz="1800" dirty="0"/>
          </a:p>
          <a:p>
            <a:pPr marL="0" indent="0">
              <a:lnSpc>
                <a:spcPct val="150000"/>
              </a:lnSpc>
              <a:buNone/>
            </a:pPr>
            <a:r>
              <a:rPr lang="zh-CN" altLang="en-US" sz="1800" dirty="0"/>
              <a:t>当每一目标值确定后，决策者要求</a:t>
            </a:r>
            <a:r>
              <a:rPr lang="zh-CN" altLang="en-US" sz="1800" dirty="0">
                <a:solidFill>
                  <a:srgbClr val="FF0000"/>
                </a:solidFill>
              </a:rPr>
              <a:t>尽可能缩小偏离目标值</a:t>
            </a:r>
            <a:r>
              <a:rPr lang="zh-CN" altLang="en-US" sz="1800" dirty="0"/>
              <a:t>，所以目标规划的目标函数只能是 </a:t>
            </a:r>
            <a:r>
              <a:rPr kumimoji="1" lang="en-US" altLang="zh-CN" sz="1800" b="1" i="1" dirty="0">
                <a:solidFill>
                  <a:srgbClr val="FF0000"/>
                </a:solidFill>
                <a:latin typeface="Times New Roman" panose="02020603050405020304" pitchFamily="18" charset="0"/>
                <a:ea typeface="华文新魏" panose="02010800040101010101" pitchFamily="2" charset="-122"/>
              </a:rPr>
              <a:t>min </a:t>
            </a:r>
            <a:r>
              <a:rPr kumimoji="1" lang="en-US" altLang="zh-CN" sz="1800" b="1" dirty="0">
                <a:solidFill>
                  <a:srgbClr val="FF0000"/>
                </a:solidFill>
                <a:latin typeface="Times New Roman" panose="02020603050405020304" pitchFamily="18" charset="0"/>
                <a:ea typeface="华文新魏" panose="02010800040101010101" pitchFamily="2" charset="-122"/>
              </a:rPr>
              <a:t>Z = </a:t>
            </a:r>
            <a:r>
              <a:rPr kumimoji="1" lang="en-US" altLang="zh-CN" sz="1800" b="1" i="1" dirty="0">
                <a:solidFill>
                  <a:srgbClr val="FF0000"/>
                </a:solidFill>
                <a:latin typeface="Times New Roman" panose="02020603050405020304" pitchFamily="18" charset="0"/>
                <a:ea typeface="华文新魏" panose="02010800040101010101" pitchFamily="2" charset="-122"/>
              </a:rPr>
              <a:t>f </a:t>
            </a:r>
            <a:r>
              <a:rPr kumimoji="1" lang="en-US" altLang="zh-CN" sz="1800" b="1" dirty="0">
                <a:solidFill>
                  <a:srgbClr val="FF0000"/>
                </a:solidFill>
                <a:latin typeface="Times New Roman" panose="02020603050405020304" pitchFamily="18" charset="0"/>
                <a:ea typeface="华文新魏" panose="02010800040101010101" pitchFamily="2" charset="-122"/>
              </a:rPr>
              <a:t>(</a:t>
            </a:r>
            <a:r>
              <a:rPr kumimoji="1" lang="en-US" altLang="zh-CN" sz="1800" b="1" i="1" dirty="0">
                <a:solidFill>
                  <a:srgbClr val="FF0000"/>
                </a:solidFill>
                <a:latin typeface="Times New Roman" panose="02020603050405020304" pitchFamily="18" charset="0"/>
                <a:ea typeface="华文新魏" panose="02010800040101010101" pitchFamily="2" charset="-122"/>
              </a:rPr>
              <a:t>d</a:t>
            </a:r>
            <a:r>
              <a:rPr kumimoji="1" lang="zh-CN" altLang="en-US" sz="1800" b="1" baseline="30000" dirty="0">
                <a:solidFill>
                  <a:srgbClr val="FF0000"/>
                </a:solidFill>
                <a:latin typeface="Times New Roman" panose="02020603050405020304" pitchFamily="18" charset="0"/>
                <a:ea typeface="华文新魏" panose="02010800040101010101" pitchFamily="2" charset="-122"/>
              </a:rPr>
              <a:t>＋</a:t>
            </a:r>
            <a:r>
              <a:rPr kumimoji="1" lang="en-US" altLang="zh-CN" sz="1800" b="1" dirty="0">
                <a:solidFill>
                  <a:srgbClr val="FF0000"/>
                </a:solidFill>
                <a:latin typeface="Times New Roman" panose="02020603050405020304" pitchFamily="18" charset="0"/>
                <a:ea typeface="华文新魏" panose="02010800040101010101" pitchFamily="2" charset="-122"/>
              </a:rPr>
              <a:t>, </a:t>
            </a:r>
            <a:r>
              <a:rPr kumimoji="1" lang="en-US" altLang="zh-CN" sz="1800" b="1" i="1" dirty="0">
                <a:solidFill>
                  <a:srgbClr val="FF0000"/>
                </a:solidFill>
                <a:latin typeface="Times New Roman" panose="02020603050405020304" pitchFamily="18" charset="0"/>
                <a:ea typeface="华文新魏" panose="02010800040101010101" pitchFamily="2" charset="-122"/>
              </a:rPr>
              <a:t>d</a:t>
            </a:r>
            <a:r>
              <a:rPr kumimoji="1" lang="zh-CN" altLang="en-US" sz="1800" b="1" baseline="30000" dirty="0">
                <a:solidFill>
                  <a:srgbClr val="FF0000"/>
                </a:solidFill>
                <a:latin typeface="Times New Roman" panose="02020603050405020304" pitchFamily="18" charset="0"/>
                <a:ea typeface="华文新魏" panose="02010800040101010101" pitchFamily="2" charset="-122"/>
              </a:rPr>
              <a:t>−</a:t>
            </a:r>
            <a:r>
              <a:rPr kumimoji="1" lang="en-US" altLang="zh-CN" sz="1800" b="1" dirty="0">
                <a:solidFill>
                  <a:srgbClr val="FF0000"/>
                </a:solidFill>
                <a:latin typeface="Times New Roman" panose="02020603050405020304" pitchFamily="18" charset="0"/>
                <a:ea typeface="华文新魏" panose="02010800040101010101" pitchFamily="2" charset="-122"/>
              </a:rPr>
              <a:t>)</a:t>
            </a:r>
            <a:r>
              <a:rPr kumimoji="1" lang="zh-CN" altLang="en-US" sz="1800" b="1" dirty="0">
                <a:latin typeface="Times New Roman" panose="02020603050405020304" pitchFamily="18" charset="0"/>
                <a:ea typeface="华文新魏" panose="02010800040101010101" pitchFamily="2" charset="-122"/>
              </a:rPr>
              <a:t>，</a:t>
            </a:r>
            <a:r>
              <a:rPr lang="zh-CN" altLang="en-US" sz="1800" dirty="0"/>
              <a:t>基本形式有三种：</a:t>
            </a:r>
          </a:p>
          <a:p>
            <a:pPr marL="0" lvl="1" indent="0" algn="just" fontAlgn="base">
              <a:lnSpc>
                <a:spcPct val="150000"/>
              </a:lnSpc>
              <a:spcBef>
                <a:spcPct val="0"/>
              </a:spcBef>
              <a:spcAft>
                <a:spcPct val="0"/>
              </a:spcAft>
              <a:buClr>
                <a:srgbClr val="990000"/>
              </a:buClr>
              <a:buSzPct val="85000"/>
              <a:buNone/>
            </a:pPr>
            <a:r>
              <a:rPr kumimoji="1" lang="zh-CN" altLang="en-US" sz="1800" dirty="0">
                <a:latin typeface="+mn-lt"/>
                <a:ea typeface="+mn-ea"/>
              </a:rPr>
              <a:t>（</a:t>
            </a:r>
            <a:r>
              <a:rPr kumimoji="1" lang="en-US" altLang="zh-CN" sz="1800" dirty="0">
                <a:latin typeface="+mn-lt"/>
                <a:ea typeface="+mn-ea"/>
              </a:rPr>
              <a:t>1</a:t>
            </a:r>
            <a:r>
              <a:rPr kumimoji="1" lang="zh-CN" altLang="en-US" sz="1800" dirty="0">
                <a:latin typeface="+mn-lt"/>
                <a:ea typeface="+mn-ea"/>
              </a:rPr>
              <a:t>）要求恰好达到目标值，即正、负偏差变量都要尽可能小</a:t>
            </a:r>
            <a:endParaRPr kumimoji="1" lang="en-US" altLang="zh-CN" sz="1800" dirty="0">
              <a:latin typeface="+mn-lt"/>
              <a:ea typeface="+mn-ea"/>
            </a:endParaRPr>
          </a:p>
          <a:p>
            <a:pPr marL="0" lvl="1" indent="0" algn="ctr" fontAlgn="base">
              <a:lnSpc>
                <a:spcPct val="150000"/>
              </a:lnSpc>
              <a:spcBef>
                <a:spcPct val="0"/>
              </a:spcBef>
              <a:spcAft>
                <a:spcPct val="0"/>
              </a:spcAft>
              <a:buClr>
                <a:srgbClr val="990000"/>
              </a:buClr>
              <a:buSzPct val="85000"/>
              <a:buNone/>
            </a:pPr>
            <a:r>
              <a:rPr kumimoji="1" lang="en-US" altLang="zh-CN" sz="1800" b="1" i="1" dirty="0">
                <a:solidFill>
                  <a:srgbClr val="FF0000"/>
                </a:solidFill>
                <a:latin typeface="+mn-lt"/>
                <a:ea typeface="+mn-ea"/>
              </a:rPr>
              <a:t>    </a:t>
            </a:r>
            <a:r>
              <a:rPr kumimoji="1" lang="en-US" altLang="zh-CN" sz="1800" i="1" dirty="0">
                <a:latin typeface="Times New Roman" panose="02020603050405020304" pitchFamily="18" charset="0"/>
                <a:ea typeface="华文新魏" panose="02010800040101010101" pitchFamily="2" charset="-122"/>
              </a:rPr>
              <a:t>min </a:t>
            </a:r>
            <a:r>
              <a:rPr kumimoji="1" lang="en-US" altLang="zh-CN" sz="1800" dirty="0">
                <a:latin typeface="Times New Roman" panose="02020603050405020304" pitchFamily="18" charset="0"/>
                <a:ea typeface="华文新魏" panose="02010800040101010101" pitchFamily="2" charset="-122"/>
              </a:rPr>
              <a:t>Z = </a:t>
            </a:r>
            <a:r>
              <a:rPr kumimoji="1" lang="en-US" altLang="zh-CN" sz="1800" i="1" dirty="0">
                <a:latin typeface="Times New Roman" panose="02020603050405020304" pitchFamily="18" charset="0"/>
                <a:ea typeface="华文新魏" panose="02010800040101010101" pitchFamily="2" charset="-122"/>
              </a:rPr>
              <a:t>f </a:t>
            </a:r>
            <a:r>
              <a:rPr kumimoji="1" lang="en-US" altLang="zh-CN" sz="1800" dirty="0">
                <a:latin typeface="Times New Roman" panose="02020603050405020304" pitchFamily="18" charset="0"/>
                <a:ea typeface="华文新魏" panose="02010800040101010101" pitchFamily="2" charset="-122"/>
              </a:rPr>
              <a:t>(</a:t>
            </a:r>
            <a:r>
              <a:rPr kumimoji="1" lang="en-US" altLang="zh-CN" sz="1800" i="1" dirty="0">
                <a:latin typeface="Times New Roman" panose="02020603050405020304" pitchFamily="18" charset="0"/>
                <a:ea typeface="华文新魏" panose="02010800040101010101" pitchFamily="2" charset="-122"/>
              </a:rPr>
              <a:t>d</a:t>
            </a:r>
            <a:r>
              <a:rPr kumimoji="1" lang="zh-CN" altLang="en-US" sz="1800" baseline="30000" dirty="0">
                <a:latin typeface="Times New Roman" panose="02020603050405020304" pitchFamily="18" charset="0"/>
                <a:ea typeface="华文新魏" panose="02010800040101010101" pitchFamily="2" charset="-122"/>
              </a:rPr>
              <a:t>＋</a:t>
            </a:r>
            <a:r>
              <a:rPr kumimoji="1" lang="en-US" altLang="zh-CN" sz="1800" dirty="0">
                <a:latin typeface="Times New Roman" panose="02020603050405020304" pitchFamily="18" charset="0"/>
                <a:ea typeface="华文新魏" panose="02010800040101010101" pitchFamily="2" charset="-122"/>
              </a:rPr>
              <a:t>+ </a:t>
            </a:r>
            <a:r>
              <a:rPr kumimoji="1" lang="en-US" altLang="zh-CN" sz="1800" i="1" dirty="0">
                <a:latin typeface="Times New Roman" panose="02020603050405020304" pitchFamily="18" charset="0"/>
                <a:ea typeface="华文新魏" panose="02010800040101010101" pitchFamily="2" charset="-122"/>
              </a:rPr>
              <a:t>d</a:t>
            </a:r>
            <a:r>
              <a:rPr kumimoji="1" lang="zh-CN" altLang="en-US" sz="1800" baseline="30000" dirty="0">
                <a:latin typeface="Times New Roman" panose="02020603050405020304" pitchFamily="18" charset="0"/>
                <a:ea typeface="华文新魏" panose="02010800040101010101" pitchFamily="2" charset="-122"/>
              </a:rPr>
              <a:t>−</a:t>
            </a:r>
            <a:r>
              <a:rPr kumimoji="1" lang="en-US" altLang="zh-CN" sz="1800" dirty="0">
                <a:latin typeface="Times New Roman" panose="02020603050405020304" pitchFamily="18" charset="0"/>
                <a:ea typeface="华文新魏" panose="02010800040101010101" pitchFamily="2" charset="-122"/>
              </a:rPr>
              <a:t>)</a:t>
            </a:r>
          </a:p>
          <a:p>
            <a:pPr marL="0" lvl="1" indent="0" algn="just" fontAlgn="base">
              <a:lnSpc>
                <a:spcPct val="150000"/>
              </a:lnSpc>
              <a:spcBef>
                <a:spcPct val="0"/>
              </a:spcBef>
              <a:spcAft>
                <a:spcPct val="0"/>
              </a:spcAft>
              <a:buClr>
                <a:srgbClr val="990000"/>
              </a:buClr>
              <a:buSzPct val="85000"/>
              <a:buNone/>
            </a:pPr>
            <a:r>
              <a:rPr kumimoji="1" lang="zh-CN" altLang="en-US" sz="1800" dirty="0">
                <a:latin typeface="+mn-lt"/>
                <a:ea typeface="+mn-ea"/>
              </a:rPr>
              <a:t>（</a:t>
            </a:r>
            <a:r>
              <a:rPr kumimoji="1" lang="en-US" altLang="zh-CN" sz="1800" dirty="0">
                <a:latin typeface="+mn-lt"/>
                <a:ea typeface="+mn-ea"/>
              </a:rPr>
              <a:t>2</a:t>
            </a:r>
            <a:r>
              <a:rPr kumimoji="1" lang="zh-CN" altLang="en-US" sz="1800" dirty="0">
                <a:latin typeface="+mn-lt"/>
                <a:ea typeface="+mn-ea"/>
              </a:rPr>
              <a:t>）</a:t>
            </a:r>
            <a:r>
              <a:rPr kumimoji="1" lang="en-US" altLang="zh-CN" sz="1800" dirty="0">
                <a:latin typeface="+mn-lt"/>
                <a:ea typeface="+mn-ea"/>
              </a:rPr>
              <a:t> </a:t>
            </a:r>
            <a:r>
              <a:rPr kumimoji="1" lang="zh-CN" altLang="en-US" sz="1800" dirty="0">
                <a:latin typeface="+mn-lt"/>
                <a:ea typeface="+mn-ea"/>
              </a:rPr>
              <a:t>要求不超过目标值（允许达不到），即正偏差变量尽可能小</a:t>
            </a:r>
            <a:endParaRPr kumimoji="1" lang="en-US" altLang="zh-CN" sz="1800" dirty="0">
              <a:latin typeface="+mn-lt"/>
              <a:ea typeface="+mn-ea"/>
            </a:endParaRPr>
          </a:p>
          <a:p>
            <a:pPr marL="0" lvl="1" indent="0" algn="ctr" fontAlgn="base">
              <a:lnSpc>
                <a:spcPct val="150000"/>
              </a:lnSpc>
              <a:spcBef>
                <a:spcPct val="0"/>
              </a:spcBef>
              <a:spcAft>
                <a:spcPct val="0"/>
              </a:spcAft>
              <a:buClr>
                <a:srgbClr val="990000"/>
              </a:buClr>
              <a:buSzPct val="85000"/>
              <a:buNone/>
            </a:pPr>
            <a:r>
              <a:rPr kumimoji="1" lang="en-US" altLang="zh-CN" sz="1800" i="1" dirty="0">
                <a:solidFill>
                  <a:prstClr val="black"/>
                </a:solidFill>
                <a:latin typeface="Times New Roman"/>
                <a:ea typeface="微软雅黑"/>
              </a:rPr>
              <a:t>min</a:t>
            </a:r>
            <a:r>
              <a:rPr kumimoji="1" lang="en-US" altLang="zh-CN" sz="1800" dirty="0">
                <a:solidFill>
                  <a:prstClr val="black"/>
                </a:solidFill>
                <a:latin typeface="Times New Roman"/>
                <a:ea typeface="微软雅黑"/>
              </a:rPr>
              <a:t> Z</a:t>
            </a:r>
            <a:r>
              <a:rPr kumimoji="1" lang="en-US" altLang="zh-CN" sz="1800" dirty="0">
                <a:latin typeface="+mn-lt"/>
                <a:ea typeface="+mn-ea"/>
              </a:rPr>
              <a:t> = </a:t>
            </a:r>
            <a:r>
              <a:rPr kumimoji="1" lang="en-US" altLang="zh-CN" sz="1800" i="1" dirty="0">
                <a:latin typeface="Times New Roman" panose="02020603050405020304" pitchFamily="18" charset="0"/>
                <a:ea typeface="华文新魏" panose="02010800040101010101" pitchFamily="2" charset="-122"/>
              </a:rPr>
              <a:t>f </a:t>
            </a:r>
            <a:r>
              <a:rPr kumimoji="1" lang="en-US" altLang="zh-CN" sz="1800" dirty="0">
                <a:latin typeface="Times New Roman" panose="02020603050405020304" pitchFamily="18" charset="0"/>
                <a:ea typeface="华文新魏" panose="02010800040101010101" pitchFamily="2" charset="-122"/>
              </a:rPr>
              <a:t>(</a:t>
            </a:r>
            <a:r>
              <a:rPr kumimoji="1" lang="en-US" altLang="zh-CN" sz="1800" i="1" dirty="0">
                <a:latin typeface="Times New Roman" panose="02020603050405020304" pitchFamily="18" charset="0"/>
                <a:ea typeface="华文新魏" panose="02010800040101010101" pitchFamily="2" charset="-122"/>
              </a:rPr>
              <a:t>d</a:t>
            </a:r>
            <a:r>
              <a:rPr kumimoji="1" lang="zh-CN" altLang="en-US" sz="1800" baseline="30000" dirty="0">
                <a:latin typeface="Times New Roman" panose="02020603050405020304" pitchFamily="18" charset="0"/>
                <a:ea typeface="华文新魏" panose="02010800040101010101" pitchFamily="2" charset="-122"/>
              </a:rPr>
              <a:t>＋</a:t>
            </a:r>
            <a:r>
              <a:rPr kumimoji="1" lang="en-US" altLang="zh-CN" sz="1800" dirty="0">
                <a:latin typeface="Times New Roman" panose="02020603050405020304" pitchFamily="18" charset="0"/>
                <a:ea typeface="华文新魏" panose="02010800040101010101" pitchFamily="2" charset="-122"/>
              </a:rPr>
              <a:t>)</a:t>
            </a:r>
            <a:endParaRPr kumimoji="1" lang="zh-CN" altLang="en-US" sz="1800" dirty="0">
              <a:latin typeface="+mn-lt"/>
              <a:ea typeface="+mn-ea"/>
            </a:endParaRPr>
          </a:p>
          <a:p>
            <a:pPr marL="0" lvl="1" indent="0" algn="just" fontAlgn="base">
              <a:lnSpc>
                <a:spcPct val="150000"/>
              </a:lnSpc>
              <a:spcBef>
                <a:spcPct val="0"/>
              </a:spcBef>
              <a:spcAft>
                <a:spcPct val="0"/>
              </a:spcAft>
              <a:buClr>
                <a:srgbClr val="990000"/>
              </a:buClr>
              <a:buSzPct val="85000"/>
              <a:buNone/>
            </a:pPr>
            <a:r>
              <a:rPr kumimoji="1" lang="zh-CN" altLang="en-US" sz="1800" dirty="0">
                <a:latin typeface="+mn-lt"/>
                <a:ea typeface="+mn-ea"/>
              </a:rPr>
              <a:t>（</a:t>
            </a:r>
            <a:r>
              <a:rPr kumimoji="1" lang="en-US" altLang="zh-CN" sz="1800" dirty="0">
                <a:latin typeface="+mn-lt"/>
                <a:ea typeface="+mn-ea"/>
              </a:rPr>
              <a:t>3</a:t>
            </a:r>
            <a:r>
              <a:rPr kumimoji="1" lang="zh-CN" altLang="en-US" sz="1800" dirty="0">
                <a:latin typeface="+mn-lt"/>
                <a:ea typeface="+mn-ea"/>
              </a:rPr>
              <a:t>）要求超过目标值（超过量不限），即负偏差变量尽可能小</a:t>
            </a:r>
            <a:endParaRPr kumimoji="1" lang="en-US" altLang="zh-CN" sz="1800" dirty="0">
              <a:latin typeface="+mn-lt"/>
              <a:ea typeface="+mn-ea"/>
            </a:endParaRPr>
          </a:p>
          <a:p>
            <a:pPr marL="0" lvl="1" indent="0" algn="ctr" fontAlgn="base">
              <a:lnSpc>
                <a:spcPct val="150000"/>
              </a:lnSpc>
              <a:spcBef>
                <a:spcPct val="0"/>
              </a:spcBef>
              <a:spcAft>
                <a:spcPct val="0"/>
              </a:spcAft>
              <a:buClr>
                <a:srgbClr val="990000"/>
              </a:buClr>
              <a:buSzPct val="85000"/>
              <a:buNone/>
            </a:pPr>
            <a:r>
              <a:rPr kumimoji="1" lang="en-US" altLang="zh-CN" sz="1800" i="1" dirty="0">
                <a:solidFill>
                  <a:prstClr val="black"/>
                </a:solidFill>
                <a:latin typeface="Times New Roman"/>
                <a:ea typeface="微软雅黑"/>
              </a:rPr>
              <a:t>min</a:t>
            </a:r>
            <a:r>
              <a:rPr kumimoji="1" lang="en-US" altLang="zh-CN" sz="1800" dirty="0">
                <a:solidFill>
                  <a:prstClr val="black"/>
                </a:solidFill>
                <a:latin typeface="Times New Roman"/>
                <a:ea typeface="微软雅黑"/>
              </a:rPr>
              <a:t> Z </a:t>
            </a:r>
            <a:r>
              <a:rPr kumimoji="1" lang="en-US" altLang="zh-CN" sz="1800" dirty="0">
                <a:latin typeface="+mn-lt"/>
                <a:ea typeface="+mn-ea"/>
              </a:rPr>
              <a:t>= </a:t>
            </a:r>
            <a:r>
              <a:rPr kumimoji="1" lang="en-US" altLang="zh-CN" sz="1800" i="1" dirty="0">
                <a:latin typeface="Times New Roman" panose="02020603050405020304" pitchFamily="18" charset="0"/>
                <a:ea typeface="华文新魏" panose="02010800040101010101" pitchFamily="2" charset="-122"/>
              </a:rPr>
              <a:t>f </a:t>
            </a:r>
            <a:r>
              <a:rPr kumimoji="1" lang="en-US" altLang="zh-CN" sz="1800" dirty="0">
                <a:latin typeface="Times New Roman" panose="02020603050405020304" pitchFamily="18" charset="0"/>
                <a:ea typeface="华文新魏" panose="02010800040101010101" pitchFamily="2" charset="-122"/>
              </a:rPr>
              <a:t>(</a:t>
            </a:r>
            <a:r>
              <a:rPr kumimoji="1" lang="en-US" altLang="zh-CN" sz="1800" i="1" dirty="0">
                <a:latin typeface="Times New Roman" panose="02020603050405020304" pitchFamily="18" charset="0"/>
                <a:ea typeface="华文新魏" panose="02010800040101010101" pitchFamily="2" charset="-122"/>
              </a:rPr>
              <a:t>d</a:t>
            </a:r>
            <a:r>
              <a:rPr kumimoji="1" lang="zh-CN" altLang="en-US" sz="1800" baseline="30000" dirty="0">
                <a:latin typeface="Times New Roman" panose="02020603050405020304" pitchFamily="18" charset="0"/>
                <a:ea typeface="华文新魏" panose="02010800040101010101" pitchFamily="2" charset="-122"/>
              </a:rPr>
              <a:t>−</a:t>
            </a:r>
            <a:r>
              <a:rPr kumimoji="1" lang="en-US" altLang="zh-CN" sz="1800" dirty="0">
                <a:latin typeface="Times New Roman" panose="02020603050405020304" pitchFamily="18" charset="0"/>
                <a:ea typeface="华文新魏" panose="02010800040101010101" pitchFamily="2" charset="-122"/>
              </a:rPr>
              <a:t>)</a:t>
            </a:r>
          </a:p>
          <a:p>
            <a:pPr marL="0" lvl="1" indent="0" algn="ctr" fontAlgn="base">
              <a:lnSpc>
                <a:spcPct val="150000"/>
              </a:lnSpc>
              <a:spcBef>
                <a:spcPct val="0"/>
              </a:spcBef>
              <a:spcAft>
                <a:spcPct val="0"/>
              </a:spcAft>
              <a:buClr>
                <a:srgbClr val="990000"/>
              </a:buClr>
              <a:buSzPct val="85000"/>
              <a:buNone/>
            </a:pPr>
            <a:endParaRPr kumimoji="1" lang="zh-CN" altLang="en-US" sz="1800" dirty="0">
              <a:latin typeface="+mn-lt"/>
              <a:ea typeface="+mn-ea"/>
            </a:endParaRPr>
          </a:p>
        </p:txBody>
      </p:sp>
    </p:spTree>
    <p:extLst>
      <p:ext uri="{BB962C8B-B14F-4D97-AF65-F5344CB8AC3E}">
        <p14:creationId xmlns:p14="http://schemas.microsoft.com/office/powerpoint/2010/main" val="4622492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2850</TotalTime>
  <Words>3847</Words>
  <Application>Microsoft Office PowerPoint</Application>
  <PresentationFormat>全屏显示(16:9)</PresentationFormat>
  <Paragraphs>1347</Paragraphs>
  <Slides>31</Slides>
  <Notes>31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51" baseType="lpstr">
      <vt:lpstr>Arial Unicode MS</vt:lpstr>
      <vt:lpstr>Monotype Sorts</vt:lpstr>
      <vt:lpstr>黑体</vt:lpstr>
      <vt:lpstr>华文仿宋</vt:lpstr>
      <vt:lpstr>华文新魏</vt:lpstr>
      <vt:lpstr>楷体_GB2312</vt:lpstr>
      <vt:lpstr>宋体</vt:lpstr>
      <vt:lpstr>微软雅黑</vt:lpstr>
      <vt:lpstr>Arial</vt:lpstr>
      <vt:lpstr>Calibri</vt:lpstr>
      <vt:lpstr>Cambria Math</vt:lpstr>
      <vt:lpstr>Franklin Gothic Book</vt:lpstr>
      <vt:lpstr>MT Extra</vt:lpstr>
      <vt:lpstr>Symbol</vt:lpstr>
      <vt:lpstr>Times New Roman</vt:lpstr>
      <vt:lpstr>Wingdings</vt:lpstr>
      <vt:lpstr>Wingdings 2</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Qin</cp:lastModifiedBy>
  <cp:revision>249</cp:revision>
  <dcterms:created xsi:type="dcterms:W3CDTF">2014-12-16T06:14:24Z</dcterms:created>
  <dcterms:modified xsi:type="dcterms:W3CDTF">2022-05-13T14:32:30Z</dcterms:modified>
</cp:coreProperties>
</file>