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1" r:id="rId5"/>
    <p:sldId id="262"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77" r:id="rId21"/>
    <p:sldId id="278" r:id="rId22"/>
    <p:sldId id="279" r:id="rId23"/>
    <p:sldId id="280" r:id="rId24"/>
    <p:sldId id="281" r:id="rId25"/>
    <p:sldId id="282" r:id="rId26"/>
    <p:sldId id="283" r:id="rId27"/>
    <p:sldId id="284" r:id="rId28"/>
    <p:sldId id="285" r:id="rId29"/>
    <p:sldId id="288" r:id="rId30"/>
    <p:sldId id="287" r:id="rId31"/>
    <p:sldId id="286" r:id="rId32"/>
    <p:sldId id="289" r:id="rId33"/>
    <p:sldId id="291" r:id="rId34"/>
    <p:sldId id="290" r:id="rId35"/>
    <p:sldId id="292" r:id="rId36"/>
    <p:sldId id="293" r:id="rId37"/>
    <p:sldId id="294" r:id="rId38"/>
    <p:sldId id="295" r:id="rId39"/>
    <p:sldId id="296" r:id="rId40"/>
    <p:sldId id="297"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87"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4E650-7073-4ECF-972D-B49857FDD8E1}" type="datetimeFigureOut">
              <a:rPr lang="zh-CN" altLang="en-US" smtClean="0"/>
              <a:pPr/>
              <a:t>2022/5/13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11DB5-42E5-48B6-9B95-83A7AA1A9110}" type="slidenum">
              <a:rPr lang="zh-CN" altLang="en-US" smtClean="0"/>
              <a:pPr/>
              <a:t>‹#›</a:t>
            </a:fld>
            <a:endParaRPr lang="zh-CN" altLang="en-US"/>
          </a:p>
        </p:txBody>
      </p:sp>
    </p:spTree>
    <p:extLst>
      <p:ext uri="{BB962C8B-B14F-4D97-AF65-F5344CB8AC3E}">
        <p14:creationId xmlns:p14="http://schemas.microsoft.com/office/powerpoint/2010/main" val="77875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13</a:t>
            </a:fld>
            <a:endParaRPr lang="zh-CN" altLang="en-US"/>
          </a:p>
        </p:txBody>
      </p:sp>
    </p:spTree>
    <p:extLst>
      <p:ext uri="{BB962C8B-B14F-4D97-AF65-F5344CB8AC3E}">
        <p14:creationId xmlns:p14="http://schemas.microsoft.com/office/powerpoint/2010/main" val="178157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24</a:t>
            </a:fld>
            <a:endParaRPr lang="zh-CN" altLang="en-US"/>
          </a:p>
        </p:txBody>
      </p:sp>
    </p:spTree>
    <p:extLst>
      <p:ext uri="{BB962C8B-B14F-4D97-AF65-F5344CB8AC3E}">
        <p14:creationId xmlns:p14="http://schemas.microsoft.com/office/powerpoint/2010/main" val="62686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25</a:t>
            </a:fld>
            <a:endParaRPr lang="zh-CN" altLang="en-US"/>
          </a:p>
        </p:txBody>
      </p:sp>
    </p:spTree>
    <p:extLst>
      <p:ext uri="{BB962C8B-B14F-4D97-AF65-F5344CB8AC3E}">
        <p14:creationId xmlns:p14="http://schemas.microsoft.com/office/powerpoint/2010/main" val="3428309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26</a:t>
            </a:fld>
            <a:endParaRPr lang="zh-CN" altLang="en-US"/>
          </a:p>
        </p:txBody>
      </p:sp>
    </p:spTree>
    <p:extLst>
      <p:ext uri="{BB962C8B-B14F-4D97-AF65-F5344CB8AC3E}">
        <p14:creationId xmlns:p14="http://schemas.microsoft.com/office/powerpoint/2010/main" val="2076855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27</a:t>
            </a:fld>
            <a:endParaRPr lang="zh-CN" altLang="en-US"/>
          </a:p>
        </p:txBody>
      </p:sp>
    </p:spTree>
    <p:extLst>
      <p:ext uri="{BB962C8B-B14F-4D97-AF65-F5344CB8AC3E}">
        <p14:creationId xmlns:p14="http://schemas.microsoft.com/office/powerpoint/2010/main" val="41338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28</a:t>
            </a:fld>
            <a:endParaRPr lang="zh-CN" altLang="en-US"/>
          </a:p>
        </p:txBody>
      </p:sp>
    </p:spTree>
    <p:extLst>
      <p:ext uri="{BB962C8B-B14F-4D97-AF65-F5344CB8AC3E}">
        <p14:creationId xmlns:p14="http://schemas.microsoft.com/office/powerpoint/2010/main" val="265851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31</a:t>
            </a:fld>
            <a:endParaRPr lang="zh-CN" altLang="en-US"/>
          </a:p>
        </p:txBody>
      </p:sp>
    </p:spTree>
    <p:extLst>
      <p:ext uri="{BB962C8B-B14F-4D97-AF65-F5344CB8AC3E}">
        <p14:creationId xmlns:p14="http://schemas.microsoft.com/office/powerpoint/2010/main" val="406571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32</a:t>
            </a:fld>
            <a:endParaRPr lang="zh-CN" altLang="en-US"/>
          </a:p>
        </p:txBody>
      </p:sp>
    </p:spTree>
    <p:extLst>
      <p:ext uri="{BB962C8B-B14F-4D97-AF65-F5344CB8AC3E}">
        <p14:creationId xmlns:p14="http://schemas.microsoft.com/office/powerpoint/2010/main" val="1696164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33</a:t>
            </a:fld>
            <a:endParaRPr lang="zh-CN" altLang="en-US"/>
          </a:p>
        </p:txBody>
      </p:sp>
    </p:spTree>
    <p:extLst>
      <p:ext uri="{BB962C8B-B14F-4D97-AF65-F5344CB8AC3E}">
        <p14:creationId xmlns:p14="http://schemas.microsoft.com/office/powerpoint/2010/main" val="363354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34</a:t>
            </a:fld>
            <a:endParaRPr lang="zh-CN" altLang="en-US"/>
          </a:p>
        </p:txBody>
      </p:sp>
    </p:spTree>
    <p:extLst>
      <p:ext uri="{BB962C8B-B14F-4D97-AF65-F5344CB8AC3E}">
        <p14:creationId xmlns:p14="http://schemas.microsoft.com/office/powerpoint/2010/main" val="1383566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35</a:t>
            </a:fld>
            <a:endParaRPr lang="zh-CN" altLang="en-US"/>
          </a:p>
        </p:txBody>
      </p:sp>
    </p:spTree>
    <p:extLst>
      <p:ext uri="{BB962C8B-B14F-4D97-AF65-F5344CB8AC3E}">
        <p14:creationId xmlns:p14="http://schemas.microsoft.com/office/powerpoint/2010/main" val="276186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14</a:t>
            </a:fld>
            <a:endParaRPr lang="zh-CN" altLang="en-US"/>
          </a:p>
        </p:txBody>
      </p:sp>
    </p:spTree>
    <p:extLst>
      <p:ext uri="{BB962C8B-B14F-4D97-AF65-F5344CB8AC3E}">
        <p14:creationId xmlns:p14="http://schemas.microsoft.com/office/powerpoint/2010/main" val="4091402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36</a:t>
            </a:fld>
            <a:endParaRPr lang="zh-CN" altLang="en-US"/>
          </a:p>
        </p:txBody>
      </p:sp>
    </p:spTree>
    <p:extLst>
      <p:ext uri="{BB962C8B-B14F-4D97-AF65-F5344CB8AC3E}">
        <p14:creationId xmlns:p14="http://schemas.microsoft.com/office/powerpoint/2010/main" val="3418424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37</a:t>
            </a:fld>
            <a:endParaRPr lang="zh-CN" altLang="en-US"/>
          </a:p>
        </p:txBody>
      </p:sp>
    </p:spTree>
    <p:extLst>
      <p:ext uri="{BB962C8B-B14F-4D97-AF65-F5344CB8AC3E}">
        <p14:creationId xmlns:p14="http://schemas.microsoft.com/office/powerpoint/2010/main" val="1951193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38</a:t>
            </a:fld>
            <a:endParaRPr lang="zh-CN" altLang="en-US"/>
          </a:p>
        </p:txBody>
      </p:sp>
    </p:spTree>
    <p:extLst>
      <p:ext uri="{BB962C8B-B14F-4D97-AF65-F5344CB8AC3E}">
        <p14:creationId xmlns:p14="http://schemas.microsoft.com/office/powerpoint/2010/main" val="965261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39</a:t>
            </a:fld>
            <a:endParaRPr lang="zh-CN" altLang="en-US"/>
          </a:p>
        </p:txBody>
      </p:sp>
    </p:spTree>
    <p:extLst>
      <p:ext uri="{BB962C8B-B14F-4D97-AF65-F5344CB8AC3E}">
        <p14:creationId xmlns:p14="http://schemas.microsoft.com/office/powerpoint/2010/main" val="2343908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40</a:t>
            </a:fld>
            <a:endParaRPr lang="zh-CN" altLang="en-US"/>
          </a:p>
        </p:txBody>
      </p:sp>
    </p:spTree>
    <p:extLst>
      <p:ext uri="{BB962C8B-B14F-4D97-AF65-F5344CB8AC3E}">
        <p14:creationId xmlns:p14="http://schemas.microsoft.com/office/powerpoint/2010/main" val="387890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15</a:t>
            </a:fld>
            <a:endParaRPr lang="zh-CN" altLang="en-US"/>
          </a:p>
        </p:txBody>
      </p:sp>
    </p:spTree>
    <p:extLst>
      <p:ext uri="{BB962C8B-B14F-4D97-AF65-F5344CB8AC3E}">
        <p14:creationId xmlns:p14="http://schemas.microsoft.com/office/powerpoint/2010/main" val="129629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16</a:t>
            </a:fld>
            <a:endParaRPr lang="zh-CN" altLang="en-US"/>
          </a:p>
        </p:txBody>
      </p:sp>
    </p:spTree>
    <p:extLst>
      <p:ext uri="{BB962C8B-B14F-4D97-AF65-F5344CB8AC3E}">
        <p14:creationId xmlns:p14="http://schemas.microsoft.com/office/powerpoint/2010/main" val="362315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17</a:t>
            </a:fld>
            <a:endParaRPr lang="zh-CN" altLang="en-US"/>
          </a:p>
        </p:txBody>
      </p:sp>
    </p:spTree>
    <p:extLst>
      <p:ext uri="{BB962C8B-B14F-4D97-AF65-F5344CB8AC3E}">
        <p14:creationId xmlns:p14="http://schemas.microsoft.com/office/powerpoint/2010/main" val="110864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19</a:t>
            </a:fld>
            <a:endParaRPr lang="zh-CN" altLang="en-US"/>
          </a:p>
        </p:txBody>
      </p:sp>
    </p:spTree>
    <p:extLst>
      <p:ext uri="{BB962C8B-B14F-4D97-AF65-F5344CB8AC3E}">
        <p14:creationId xmlns:p14="http://schemas.microsoft.com/office/powerpoint/2010/main" val="385016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21</a:t>
            </a:fld>
            <a:endParaRPr lang="zh-CN" altLang="en-US"/>
          </a:p>
        </p:txBody>
      </p:sp>
    </p:spTree>
    <p:extLst>
      <p:ext uri="{BB962C8B-B14F-4D97-AF65-F5344CB8AC3E}">
        <p14:creationId xmlns:p14="http://schemas.microsoft.com/office/powerpoint/2010/main" val="622060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22</a:t>
            </a:fld>
            <a:endParaRPr lang="zh-CN" altLang="en-US"/>
          </a:p>
        </p:txBody>
      </p:sp>
    </p:spTree>
    <p:extLst>
      <p:ext uri="{BB962C8B-B14F-4D97-AF65-F5344CB8AC3E}">
        <p14:creationId xmlns:p14="http://schemas.microsoft.com/office/powerpoint/2010/main" val="23162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311DB5-42E5-48B6-9B95-83A7AA1A9110}" type="slidenum">
              <a:rPr lang="zh-CN" altLang="en-US" smtClean="0"/>
              <a:pPr/>
              <a:t>23</a:t>
            </a:fld>
            <a:endParaRPr lang="zh-CN" altLang="en-US"/>
          </a:p>
        </p:txBody>
      </p:sp>
    </p:spTree>
    <p:extLst>
      <p:ext uri="{BB962C8B-B14F-4D97-AF65-F5344CB8AC3E}">
        <p14:creationId xmlns:p14="http://schemas.microsoft.com/office/powerpoint/2010/main" val="169100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55693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226648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422955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193294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283749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219762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64512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393950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271901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555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7C6F24-2F84-48C2-A936-90A348AEB699}" type="datetimeFigureOut">
              <a:rPr lang="zh-CN" altLang="en-US" smtClean="0"/>
              <a:pPr/>
              <a:t>2022/5/13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82824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C6F24-2F84-48C2-A936-90A348AEB699}" type="datetimeFigureOut">
              <a:rPr lang="zh-CN" altLang="en-US" smtClean="0"/>
              <a:pPr/>
              <a:t>2022/5/13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4DA41-2115-46A9-9637-2BACCDC1B28A}" type="slidenum">
              <a:rPr lang="zh-CN" altLang="en-US" smtClean="0"/>
              <a:pPr/>
              <a:t>‹#›</a:t>
            </a:fld>
            <a:endParaRPr lang="zh-CN" altLang="en-US"/>
          </a:p>
        </p:txBody>
      </p:sp>
    </p:spTree>
    <p:extLst>
      <p:ext uri="{BB962C8B-B14F-4D97-AF65-F5344CB8AC3E}">
        <p14:creationId xmlns:p14="http://schemas.microsoft.com/office/powerpoint/2010/main" val="376516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26.wmf"/><Relationship Id="rId10" Type="http://schemas.openxmlformats.org/officeDocument/2006/relationships/image" Target="../media/image30.png"/><Relationship Id="rId4" Type="http://schemas.openxmlformats.org/officeDocument/2006/relationships/oleObject" Target="../embeddings/oleObject23.bin"/><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7.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3.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png"/><Relationship Id="rId5" Type="http://schemas.openxmlformats.org/officeDocument/2006/relationships/image" Target="../media/image42.wmf"/><Relationship Id="rId4"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png"/><Relationship Id="rId5" Type="http://schemas.openxmlformats.org/officeDocument/2006/relationships/image" Target="../media/image45.wmf"/><Relationship Id="rId4"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1.emf"/><Relationship Id="rId5" Type="http://schemas.openxmlformats.org/officeDocument/2006/relationships/oleObject" Target="../embeddings/Microsoft_Word_97_-_2003___1.doc"/><Relationship Id="rId4"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notesSlide" Target="../notesSlides/notesSlide17.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9.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9.bin"/><Relationship Id="rId5" Type="http://schemas.openxmlformats.org/officeDocument/2006/relationships/image" Target="../media/image56.wmf"/><Relationship Id="rId4" Type="http://schemas.openxmlformats.org/officeDocument/2006/relationships/oleObject" Target="../embeddings/oleObject38.bin"/><Relationship Id="rId9" Type="http://schemas.openxmlformats.org/officeDocument/2006/relationships/image" Target="../media/image58.wmf"/></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1.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2.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6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45.bin"/><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23.xml"/><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4.png"/><Relationship Id="rId5" Type="http://schemas.openxmlformats.org/officeDocument/2006/relationships/image" Target="../media/image63.wmf"/><Relationship Id="rId4" Type="http://schemas.openxmlformats.org/officeDocument/2006/relationships/oleObject" Target="../embeddings/oleObject4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624136" y="3567113"/>
            <a:ext cx="7772400" cy="1470025"/>
          </a:xfrm>
        </p:spPr>
        <p:txBody>
          <a:bodyPr>
            <a:normAutofit/>
          </a:bodyPr>
          <a:lstStyle/>
          <a:p>
            <a:r>
              <a:rPr lang="zh-CN" altLang="en-US" sz="6600" b="1" dirty="0" smtClean="0">
                <a:latin typeface="华文隶书" pitchFamily="2" charset="-122"/>
                <a:ea typeface="华文隶书" pitchFamily="2" charset="-122"/>
              </a:rPr>
              <a:t>第</a:t>
            </a:r>
            <a:r>
              <a:rPr lang="en-US" altLang="zh-CN" sz="6600" b="1" smtClean="0">
                <a:latin typeface="华文隶书" pitchFamily="2" charset="-122"/>
                <a:ea typeface="华文隶书" pitchFamily="2" charset="-122"/>
              </a:rPr>
              <a:t>6</a:t>
            </a:r>
            <a:r>
              <a:rPr lang="zh-CN" altLang="en-US" sz="6600" b="1" smtClean="0">
                <a:latin typeface="华文隶书" pitchFamily="2" charset="-122"/>
                <a:ea typeface="华文隶书" pitchFamily="2" charset="-122"/>
              </a:rPr>
              <a:t>章 整数规划</a:t>
            </a:r>
            <a:endParaRPr lang="zh-CN" altLang="en-US" sz="6600" b="1">
              <a:latin typeface="华文隶书" pitchFamily="2" charset="-122"/>
              <a:ea typeface="华文隶书" pitchFamily="2" charset="-122"/>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4985792"/>
            <a:ext cx="2304753"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67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7544" y="1340768"/>
            <a:ext cx="8064896" cy="1534083"/>
            <a:chOff x="755576" y="4869160"/>
            <a:chExt cx="8064896" cy="1680186"/>
          </a:xfrm>
        </p:grpSpPr>
        <p:sp>
          <p:nvSpPr>
            <p:cNvPr id="12" name="TextBox 11"/>
            <p:cNvSpPr txBox="1"/>
            <p:nvPr/>
          </p:nvSpPr>
          <p:spPr>
            <a:xfrm>
              <a:off x="755576" y="4869160"/>
              <a:ext cx="8064896" cy="990015"/>
            </a:xfrm>
            <a:prstGeom prst="rect">
              <a:avLst/>
            </a:prstGeom>
            <a:noFill/>
          </p:spPr>
          <p:txBody>
            <a:bodyPr wrap="square" rtlCol="0">
              <a:spAutoFit/>
            </a:bodyPr>
            <a:lstStyle/>
            <a:p>
              <a:pPr>
                <a:lnSpc>
                  <a:spcPts val="3500"/>
                </a:lnSpc>
              </a:pPr>
              <a:r>
                <a:rPr lang="zh-CN" altLang="en-US" sz="2400" b="1" smtClean="0">
                  <a:latin typeface="+mn-ea"/>
                </a:rPr>
                <a:t>    分支定界法的解法，首先选择其中一个非整数变量解，如</a:t>
              </a:r>
              <a:r>
                <a:rPr lang="en-US" altLang="zh-CN" sz="2400" b="1" smtClean="0">
                  <a:latin typeface="+mn-ea"/>
                </a:rPr>
                <a:t>x</a:t>
              </a:r>
              <a:r>
                <a:rPr lang="en-US" altLang="zh-CN" sz="2400" b="1" baseline="-25000" smtClean="0">
                  <a:latin typeface="+mn-ea"/>
                </a:rPr>
                <a:t>1</a:t>
              </a:r>
              <a:r>
                <a:rPr lang="en-US" altLang="zh-CN" sz="2400" b="1" smtClean="0">
                  <a:latin typeface="+mn-ea"/>
                </a:rPr>
                <a:t>=4.81</a:t>
              </a:r>
              <a:r>
                <a:rPr lang="zh-CN" altLang="en-US" sz="2400" b="1" smtClean="0">
                  <a:latin typeface="+mn-ea"/>
                </a:rPr>
                <a:t>，据此对原问题增加两个约束条件：</a:t>
              </a:r>
              <a:endParaRPr lang="zh-CN" altLang="en-US" sz="2400" b="1">
                <a:latin typeface="+mn-ea"/>
              </a:endParaRPr>
            </a:p>
          </p:txBody>
        </p:sp>
        <p:graphicFrame>
          <p:nvGraphicFramePr>
            <p:cNvPr id="13" name="对象 12"/>
            <p:cNvGraphicFramePr>
              <a:graphicFrameLocks noChangeAspect="1"/>
            </p:cNvGraphicFramePr>
            <p:nvPr/>
          </p:nvGraphicFramePr>
          <p:xfrm>
            <a:off x="3491880" y="5973283"/>
            <a:ext cx="2376264" cy="576063"/>
          </p:xfrm>
          <a:graphic>
            <a:graphicData uri="http://schemas.openxmlformats.org/presentationml/2006/ole">
              <mc:AlternateContent xmlns:mc="http://schemas.openxmlformats.org/markup-compatibility/2006">
                <mc:Choice xmlns:v="urn:schemas-microsoft-com:vml" Requires="v">
                  <p:oleObj spid="_x0000_s7175" name="公式" r:id="rId3" imgW="799920" imgH="215640" progId="Equations">
                    <p:embed/>
                  </p:oleObj>
                </mc:Choice>
                <mc:Fallback>
                  <p:oleObj name="公式" r:id="rId3" imgW="799920" imgH="215640" progId="Equations">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5973283"/>
                          <a:ext cx="2376264" cy="57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组合 39"/>
          <p:cNvGrpSpPr/>
          <p:nvPr/>
        </p:nvGrpSpPr>
        <p:grpSpPr>
          <a:xfrm>
            <a:off x="899592" y="2996952"/>
            <a:ext cx="4824536" cy="3501008"/>
            <a:chOff x="539552" y="1305436"/>
            <a:chExt cx="4824536" cy="3501008"/>
          </a:xfrm>
          <a:solidFill>
            <a:schemeClr val="accent6">
              <a:lumMod val="75000"/>
            </a:schemeClr>
          </a:solidFill>
        </p:grpSpPr>
        <p:cxnSp>
          <p:nvCxnSpPr>
            <p:cNvPr id="41" name="直接连接符 40"/>
            <p:cNvCxnSpPr/>
            <p:nvPr/>
          </p:nvCxnSpPr>
          <p:spPr>
            <a:xfrm>
              <a:off x="1187624" y="2564904"/>
              <a:ext cx="3384376" cy="1224136"/>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2" name="组合 33"/>
            <p:cNvGrpSpPr/>
            <p:nvPr/>
          </p:nvGrpSpPr>
          <p:grpSpPr>
            <a:xfrm>
              <a:off x="1115616" y="1377444"/>
              <a:ext cx="3816424" cy="2781601"/>
              <a:chOff x="1115616" y="1377444"/>
              <a:chExt cx="3816424" cy="2781601"/>
            </a:xfrm>
            <a:grpFill/>
          </p:grpSpPr>
          <p:sp>
            <p:nvSpPr>
              <p:cNvPr id="55" name="任意多边形 54"/>
              <p:cNvSpPr/>
              <p:nvPr/>
            </p:nvSpPr>
            <p:spPr>
              <a:xfrm>
                <a:off x="1120877" y="2566219"/>
                <a:ext cx="2443011" cy="1592826"/>
              </a:xfrm>
              <a:custGeom>
                <a:avLst/>
                <a:gdLst>
                  <a:gd name="connsiteX0" fmla="*/ 0 w 2610465"/>
                  <a:gd name="connsiteY0" fmla="*/ 0 h 1592826"/>
                  <a:gd name="connsiteX1" fmla="*/ 14749 w 2610465"/>
                  <a:gd name="connsiteY1" fmla="*/ 1592826 h 1592826"/>
                  <a:gd name="connsiteX2" fmla="*/ 2595717 w 2610465"/>
                  <a:gd name="connsiteY2" fmla="*/ 1578078 h 1592826"/>
                  <a:gd name="connsiteX3" fmla="*/ 2610465 w 2610465"/>
                  <a:gd name="connsiteY3" fmla="*/ 870155 h 1592826"/>
                  <a:gd name="connsiteX4" fmla="*/ 0 w 2610465"/>
                  <a:gd name="connsiteY4" fmla="*/ 0 h 1592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465" h="1592826">
                    <a:moveTo>
                      <a:pt x="0" y="0"/>
                    </a:moveTo>
                    <a:lnTo>
                      <a:pt x="14749" y="1592826"/>
                    </a:lnTo>
                    <a:lnTo>
                      <a:pt x="2595717" y="1578078"/>
                    </a:lnTo>
                    <a:lnTo>
                      <a:pt x="2610465" y="870155"/>
                    </a:lnTo>
                    <a:lnTo>
                      <a:pt x="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30"/>
              <p:cNvGrpSpPr/>
              <p:nvPr/>
            </p:nvGrpSpPr>
            <p:grpSpPr>
              <a:xfrm>
                <a:off x="1115616" y="1377444"/>
                <a:ext cx="3816424" cy="2771636"/>
                <a:chOff x="1115616" y="1377444"/>
                <a:chExt cx="3816424" cy="2771636"/>
              </a:xfrm>
              <a:grpFill/>
            </p:grpSpPr>
            <p:cxnSp>
              <p:nvCxnSpPr>
                <p:cNvPr id="57" name="直接箭头连接符 4"/>
                <p:cNvCxnSpPr/>
                <p:nvPr/>
              </p:nvCxnSpPr>
              <p:spPr>
                <a:xfrm flipV="1">
                  <a:off x="1115616" y="1377444"/>
                  <a:ext cx="0" cy="2771636"/>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15616" y="4149080"/>
                  <a:ext cx="3816424" cy="0"/>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3" name="组合 31"/>
            <p:cNvGrpSpPr/>
            <p:nvPr/>
          </p:nvGrpSpPr>
          <p:grpSpPr>
            <a:xfrm>
              <a:off x="2483768" y="1844824"/>
              <a:ext cx="2016224" cy="2304256"/>
              <a:chOff x="2483768" y="1844824"/>
              <a:chExt cx="2016224" cy="2304256"/>
            </a:xfrm>
            <a:grpFill/>
          </p:grpSpPr>
          <p:cxnSp>
            <p:nvCxnSpPr>
              <p:cNvPr id="52" name="直接连接符 51"/>
              <p:cNvCxnSpPr/>
              <p:nvPr/>
            </p:nvCxnSpPr>
            <p:spPr>
              <a:xfrm flipV="1">
                <a:off x="3563888" y="2276872"/>
                <a:ext cx="0" cy="1872208"/>
              </a:xfrm>
              <a:prstGeom prst="line">
                <a:avLst/>
              </a:prstGeom>
              <a:grpFill/>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067944" y="2276872"/>
                <a:ext cx="0" cy="1872208"/>
              </a:xfrm>
              <a:prstGeom prst="line">
                <a:avLst/>
              </a:prstGeom>
              <a:grpFill/>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2483768" y="1844824"/>
                <a:ext cx="2016224" cy="2304256"/>
              </a:xfrm>
              <a:prstGeom prst="line">
                <a:avLst/>
              </a:prstGeom>
              <a:grpFill/>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4" name="任意多边形 43"/>
            <p:cNvSpPr/>
            <p:nvPr/>
          </p:nvSpPr>
          <p:spPr>
            <a:xfrm>
              <a:off x="4055806" y="3717032"/>
              <a:ext cx="457200" cy="427265"/>
            </a:xfrm>
            <a:custGeom>
              <a:avLst/>
              <a:gdLst>
                <a:gd name="connsiteX0" fmla="*/ 0 w 457200"/>
                <a:gd name="connsiteY0" fmla="*/ 575187 h 575187"/>
                <a:gd name="connsiteX1" fmla="*/ 29497 w 457200"/>
                <a:gd name="connsiteY1" fmla="*/ 0 h 575187"/>
                <a:gd name="connsiteX2" fmla="*/ 457200 w 457200"/>
                <a:gd name="connsiteY2" fmla="*/ 575187 h 575187"/>
                <a:gd name="connsiteX3" fmla="*/ 0 w 457200"/>
                <a:gd name="connsiteY3" fmla="*/ 575187 h 575187"/>
              </a:gdLst>
              <a:ahLst/>
              <a:cxnLst>
                <a:cxn ang="0">
                  <a:pos x="connsiteX0" y="connsiteY0"/>
                </a:cxn>
                <a:cxn ang="0">
                  <a:pos x="connsiteX1" y="connsiteY1"/>
                </a:cxn>
                <a:cxn ang="0">
                  <a:pos x="connsiteX2" y="connsiteY2"/>
                </a:cxn>
                <a:cxn ang="0">
                  <a:pos x="connsiteX3" y="connsiteY3"/>
                </a:cxn>
              </a:cxnLst>
              <a:rect l="l" t="t" r="r" b="b"/>
              <a:pathLst>
                <a:path w="457200" h="575187">
                  <a:moveTo>
                    <a:pt x="0" y="575187"/>
                  </a:moveTo>
                  <a:lnTo>
                    <a:pt x="29497" y="0"/>
                  </a:lnTo>
                  <a:lnTo>
                    <a:pt x="457200" y="575187"/>
                  </a:lnTo>
                  <a:lnTo>
                    <a:pt x="0" y="575187"/>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539552" y="2348880"/>
              <a:ext cx="576064" cy="369332"/>
            </a:xfrm>
            <a:prstGeom prst="rect">
              <a:avLst/>
            </a:prstGeom>
            <a:noFill/>
          </p:spPr>
          <p:txBody>
            <a:bodyPr wrap="square" rtlCol="0">
              <a:spAutoFit/>
            </a:bodyPr>
            <a:lstStyle/>
            <a:p>
              <a:r>
                <a:rPr lang="en-US" altLang="zh-CN" smtClean="0"/>
                <a:t>3.5</a:t>
              </a:r>
              <a:endParaRPr lang="zh-CN" altLang="en-US"/>
            </a:p>
          </p:txBody>
        </p:sp>
        <p:sp>
          <p:nvSpPr>
            <p:cNvPr id="46" name="TextBox 45"/>
            <p:cNvSpPr txBox="1"/>
            <p:nvPr/>
          </p:nvSpPr>
          <p:spPr>
            <a:xfrm>
              <a:off x="3347864" y="4211796"/>
              <a:ext cx="576064" cy="369332"/>
            </a:xfrm>
            <a:prstGeom prst="rect">
              <a:avLst/>
            </a:prstGeom>
            <a:noFill/>
          </p:spPr>
          <p:txBody>
            <a:bodyPr wrap="square" rtlCol="0">
              <a:spAutoFit/>
            </a:bodyPr>
            <a:lstStyle/>
            <a:p>
              <a:r>
                <a:rPr lang="en-US" altLang="zh-CN" smtClean="0"/>
                <a:t>4</a:t>
              </a:r>
              <a:endParaRPr lang="zh-CN" altLang="en-US"/>
            </a:p>
          </p:txBody>
        </p:sp>
        <p:sp>
          <p:nvSpPr>
            <p:cNvPr id="47" name="TextBox 46"/>
            <p:cNvSpPr txBox="1"/>
            <p:nvPr/>
          </p:nvSpPr>
          <p:spPr>
            <a:xfrm>
              <a:off x="3851920" y="4211796"/>
              <a:ext cx="576064" cy="369332"/>
            </a:xfrm>
            <a:prstGeom prst="rect">
              <a:avLst/>
            </a:prstGeom>
            <a:noFill/>
          </p:spPr>
          <p:txBody>
            <a:bodyPr wrap="square" rtlCol="0">
              <a:spAutoFit/>
            </a:bodyPr>
            <a:lstStyle/>
            <a:p>
              <a:r>
                <a:rPr lang="en-US" altLang="zh-CN" smtClean="0"/>
                <a:t>5</a:t>
              </a:r>
              <a:endParaRPr lang="zh-CN" altLang="en-US"/>
            </a:p>
          </p:txBody>
        </p:sp>
        <p:sp>
          <p:nvSpPr>
            <p:cNvPr id="48" name="TextBox 47"/>
            <p:cNvSpPr txBox="1"/>
            <p:nvPr/>
          </p:nvSpPr>
          <p:spPr>
            <a:xfrm>
              <a:off x="899592" y="4077072"/>
              <a:ext cx="576064" cy="369332"/>
            </a:xfrm>
            <a:prstGeom prst="rect">
              <a:avLst/>
            </a:prstGeom>
            <a:noFill/>
          </p:spPr>
          <p:txBody>
            <a:bodyPr wrap="square" rtlCol="0">
              <a:spAutoFit/>
            </a:bodyPr>
            <a:lstStyle/>
            <a:p>
              <a:r>
                <a:rPr lang="en-US" altLang="zh-CN" smtClean="0"/>
                <a:t>0</a:t>
              </a:r>
              <a:endParaRPr lang="zh-CN" altLang="en-US"/>
            </a:p>
          </p:txBody>
        </p:sp>
        <p:sp>
          <p:nvSpPr>
            <p:cNvPr id="49" name="TextBox 48"/>
            <p:cNvSpPr txBox="1"/>
            <p:nvPr/>
          </p:nvSpPr>
          <p:spPr>
            <a:xfrm>
              <a:off x="683568" y="1305436"/>
              <a:ext cx="576064" cy="369332"/>
            </a:xfrm>
            <a:prstGeom prst="rect">
              <a:avLst/>
            </a:prstGeom>
            <a:noFill/>
          </p:spPr>
          <p:txBody>
            <a:bodyPr wrap="square" rtlCol="0">
              <a:spAutoFit/>
            </a:bodyPr>
            <a:lstStyle/>
            <a:p>
              <a:r>
                <a:rPr lang="en-US" altLang="zh-CN" smtClean="0"/>
                <a:t>x</a:t>
              </a:r>
              <a:r>
                <a:rPr lang="en-US" altLang="zh-CN" baseline="-25000" smtClean="0"/>
                <a:t>2</a:t>
              </a:r>
              <a:endParaRPr lang="zh-CN" altLang="en-US" baseline="-25000"/>
            </a:p>
          </p:txBody>
        </p:sp>
        <p:sp>
          <p:nvSpPr>
            <p:cNvPr id="50" name="TextBox 49"/>
            <p:cNvSpPr txBox="1"/>
            <p:nvPr/>
          </p:nvSpPr>
          <p:spPr>
            <a:xfrm>
              <a:off x="4788024" y="4077072"/>
              <a:ext cx="576064" cy="369332"/>
            </a:xfrm>
            <a:prstGeom prst="rect">
              <a:avLst/>
            </a:prstGeom>
            <a:noFill/>
          </p:spPr>
          <p:txBody>
            <a:bodyPr wrap="square" rtlCol="0">
              <a:spAutoFit/>
            </a:bodyPr>
            <a:lstStyle/>
            <a:p>
              <a:r>
                <a:rPr lang="en-US" altLang="zh-CN" smtClean="0"/>
                <a:t>x</a:t>
              </a:r>
              <a:r>
                <a:rPr lang="en-US" altLang="zh-CN" baseline="-25000" smtClean="0"/>
                <a:t>1</a:t>
              </a:r>
              <a:endParaRPr lang="zh-CN" altLang="en-US" baseline="-25000"/>
            </a:p>
          </p:txBody>
        </p:sp>
        <p:sp>
          <p:nvSpPr>
            <p:cNvPr id="51" name="TextBox 50"/>
            <p:cNvSpPr txBox="1"/>
            <p:nvPr/>
          </p:nvSpPr>
          <p:spPr>
            <a:xfrm>
              <a:off x="1979712" y="4437112"/>
              <a:ext cx="864096" cy="369332"/>
            </a:xfrm>
            <a:prstGeom prst="rect">
              <a:avLst/>
            </a:prstGeom>
            <a:noFill/>
          </p:spPr>
          <p:txBody>
            <a:bodyPr wrap="square" rtlCol="0">
              <a:spAutoFit/>
            </a:bodyPr>
            <a:lstStyle/>
            <a:p>
              <a:r>
                <a:rPr lang="zh-CN" altLang="en-US" smtClean="0"/>
                <a:t>图</a:t>
              </a:r>
              <a:r>
                <a:rPr lang="en-US" altLang="zh-CN" smtClean="0"/>
                <a:t>5-3</a:t>
              </a:r>
              <a:endParaRPr lang="zh-CN" altLang="en-US"/>
            </a:p>
          </p:txBody>
        </p:sp>
      </p:grpSp>
      <p:sp>
        <p:nvSpPr>
          <p:cNvPr id="59" name="TextBox 58"/>
          <p:cNvSpPr txBox="1"/>
          <p:nvPr/>
        </p:nvSpPr>
        <p:spPr>
          <a:xfrm>
            <a:off x="1907704" y="5183232"/>
            <a:ext cx="1152128" cy="369332"/>
          </a:xfrm>
          <a:prstGeom prst="rect">
            <a:avLst/>
          </a:prstGeom>
          <a:noFill/>
        </p:spPr>
        <p:txBody>
          <a:bodyPr wrap="square" rtlCol="0">
            <a:spAutoFit/>
          </a:bodyPr>
          <a:lstStyle/>
          <a:p>
            <a:r>
              <a:rPr lang="en-US" altLang="zh-CN" smtClean="0"/>
              <a:t>B1</a:t>
            </a:r>
            <a:endParaRPr lang="zh-CN" altLang="en-US"/>
          </a:p>
        </p:txBody>
      </p:sp>
      <p:sp>
        <p:nvSpPr>
          <p:cNvPr id="60" name="TextBox 59"/>
          <p:cNvSpPr txBox="1"/>
          <p:nvPr/>
        </p:nvSpPr>
        <p:spPr>
          <a:xfrm>
            <a:off x="4391472" y="5552564"/>
            <a:ext cx="1152128" cy="369332"/>
          </a:xfrm>
          <a:prstGeom prst="rect">
            <a:avLst/>
          </a:prstGeom>
          <a:noFill/>
        </p:spPr>
        <p:txBody>
          <a:bodyPr wrap="square" rtlCol="0">
            <a:spAutoFit/>
          </a:bodyPr>
          <a:lstStyle/>
          <a:p>
            <a:r>
              <a:rPr lang="en-US" altLang="zh-CN" smtClean="0"/>
              <a:t>B2</a:t>
            </a:r>
            <a:endParaRPr lang="zh-CN" altLang="en-US"/>
          </a:p>
        </p:txBody>
      </p:sp>
      <p:sp>
        <p:nvSpPr>
          <p:cNvPr id="81" name="TextBox 80"/>
          <p:cNvSpPr txBox="1"/>
          <p:nvPr/>
        </p:nvSpPr>
        <p:spPr>
          <a:xfrm>
            <a:off x="1043608" y="5192524"/>
            <a:ext cx="360040" cy="369332"/>
          </a:xfrm>
          <a:prstGeom prst="rect">
            <a:avLst/>
          </a:prstGeom>
          <a:noFill/>
        </p:spPr>
        <p:txBody>
          <a:bodyPr wrap="square" rtlCol="0">
            <a:spAutoFit/>
          </a:bodyPr>
          <a:lstStyle/>
          <a:p>
            <a:r>
              <a:rPr lang="en-US" altLang="zh-CN" smtClean="0"/>
              <a:t>2</a:t>
            </a:r>
          </a:p>
        </p:txBody>
      </p:sp>
      <p:sp>
        <p:nvSpPr>
          <p:cNvPr id="34" name="标题 6"/>
          <p:cNvSpPr>
            <a:spLocks noGrp="1"/>
          </p:cNvSpPr>
          <p:nvPr>
            <p:ph type="title"/>
          </p:nvPr>
        </p:nvSpPr>
        <p:spPr>
          <a:xfrm>
            <a:off x="251520" y="260648"/>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1000" fill="hold"/>
                                        <p:tgtEl>
                                          <p:spTgt spid="40"/>
                                        </p:tgtEl>
                                        <p:attrNameLst>
                                          <p:attrName>ppt_w</p:attrName>
                                        </p:attrNameLst>
                                      </p:cBhvr>
                                      <p:tavLst>
                                        <p:tav tm="0">
                                          <p:val>
                                            <p:strVal val="#ppt_w*0.70"/>
                                          </p:val>
                                        </p:tav>
                                        <p:tav tm="100000">
                                          <p:val>
                                            <p:strVal val="#ppt_w"/>
                                          </p:val>
                                        </p:tav>
                                      </p:tavLst>
                                    </p:anim>
                                    <p:anim calcmode="lin" valueType="num">
                                      <p:cBhvr>
                                        <p:cTn id="13" dur="1000" fill="hold"/>
                                        <p:tgtEl>
                                          <p:spTgt spid="40"/>
                                        </p:tgtEl>
                                        <p:attrNameLst>
                                          <p:attrName>ppt_h</p:attrName>
                                        </p:attrNameLst>
                                      </p:cBhvr>
                                      <p:tavLst>
                                        <p:tav tm="0">
                                          <p:val>
                                            <p:strVal val="#ppt_h"/>
                                          </p:val>
                                        </p:tav>
                                        <p:tav tm="100000">
                                          <p:val>
                                            <p:strVal val="#ppt_h"/>
                                          </p:val>
                                        </p:tav>
                                      </p:tavLst>
                                    </p:anim>
                                    <p:animEffect transition="in" filter="fade">
                                      <p:cBhvr>
                                        <p:cTn id="14" dur="1000"/>
                                        <p:tgtEl>
                                          <p:spTgt spid="4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1000" fill="hold"/>
                                        <p:tgtEl>
                                          <p:spTgt spid="59"/>
                                        </p:tgtEl>
                                        <p:attrNameLst>
                                          <p:attrName>ppt_w</p:attrName>
                                        </p:attrNameLst>
                                      </p:cBhvr>
                                      <p:tavLst>
                                        <p:tav tm="0">
                                          <p:val>
                                            <p:strVal val="#ppt_w*0.70"/>
                                          </p:val>
                                        </p:tav>
                                        <p:tav tm="100000">
                                          <p:val>
                                            <p:strVal val="#ppt_w"/>
                                          </p:val>
                                        </p:tav>
                                      </p:tavLst>
                                    </p:anim>
                                    <p:anim calcmode="lin" valueType="num">
                                      <p:cBhvr>
                                        <p:cTn id="18" dur="1000" fill="hold"/>
                                        <p:tgtEl>
                                          <p:spTgt spid="59"/>
                                        </p:tgtEl>
                                        <p:attrNameLst>
                                          <p:attrName>ppt_h</p:attrName>
                                        </p:attrNameLst>
                                      </p:cBhvr>
                                      <p:tavLst>
                                        <p:tav tm="0">
                                          <p:val>
                                            <p:strVal val="#ppt_h"/>
                                          </p:val>
                                        </p:tav>
                                        <p:tav tm="100000">
                                          <p:val>
                                            <p:strVal val="#ppt_h"/>
                                          </p:val>
                                        </p:tav>
                                      </p:tavLst>
                                    </p:anim>
                                    <p:animEffect transition="in" filter="fade">
                                      <p:cBhvr>
                                        <p:cTn id="19" dur="1000"/>
                                        <p:tgtEl>
                                          <p:spTgt spid="59"/>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1000" fill="hold"/>
                                        <p:tgtEl>
                                          <p:spTgt spid="60"/>
                                        </p:tgtEl>
                                        <p:attrNameLst>
                                          <p:attrName>ppt_w</p:attrName>
                                        </p:attrNameLst>
                                      </p:cBhvr>
                                      <p:tavLst>
                                        <p:tav tm="0">
                                          <p:val>
                                            <p:strVal val="#ppt_w*0.70"/>
                                          </p:val>
                                        </p:tav>
                                        <p:tav tm="100000">
                                          <p:val>
                                            <p:strVal val="#ppt_w"/>
                                          </p:val>
                                        </p:tav>
                                      </p:tavLst>
                                    </p:anim>
                                    <p:anim calcmode="lin" valueType="num">
                                      <p:cBhvr>
                                        <p:cTn id="23" dur="1000" fill="hold"/>
                                        <p:tgtEl>
                                          <p:spTgt spid="60"/>
                                        </p:tgtEl>
                                        <p:attrNameLst>
                                          <p:attrName>ppt_h</p:attrName>
                                        </p:attrNameLst>
                                      </p:cBhvr>
                                      <p:tavLst>
                                        <p:tav tm="0">
                                          <p:val>
                                            <p:strVal val="#ppt_h"/>
                                          </p:val>
                                        </p:tav>
                                        <p:tav tm="100000">
                                          <p:val>
                                            <p:strVal val="#ppt_h"/>
                                          </p:val>
                                        </p:tav>
                                      </p:tavLst>
                                    </p:anim>
                                    <p:animEffect transition="in" filter="fade">
                                      <p:cBhvr>
                                        <p:cTn id="24" dur="1000"/>
                                        <p:tgtEl>
                                          <p:spTgt spid="6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p:cTn id="27" dur="1000" fill="hold"/>
                                        <p:tgtEl>
                                          <p:spTgt spid="81"/>
                                        </p:tgtEl>
                                        <p:attrNameLst>
                                          <p:attrName>ppt_w</p:attrName>
                                        </p:attrNameLst>
                                      </p:cBhvr>
                                      <p:tavLst>
                                        <p:tav tm="0">
                                          <p:val>
                                            <p:strVal val="#ppt_w*0.70"/>
                                          </p:val>
                                        </p:tav>
                                        <p:tav tm="100000">
                                          <p:val>
                                            <p:strVal val="#ppt_w"/>
                                          </p:val>
                                        </p:tav>
                                      </p:tavLst>
                                    </p:anim>
                                    <p:anim calcmode="lin" valueType="num">
                                      <p:cBhvr>
                                        <p:cTn id="28" dur="1000" fill="hold"/>
                                        <p:tgtEl>
                                          <p:spTgt spid="81"/>
                                        </p:tgtEl>
                                        <p:attrNameLst>
                                          <p:attrName>ppt_h</p:attrName>
                                        </p:attrNameLst>
                                      </p:cBhvr>
                                      <p:tavLst>
                                        <p:tav tm="0">
                                          <p:val>
                                            <p:strVal val="#ppt_h"/>
                                          </p:val>
                                        </p:tav>
                                        <p:tav tm="100000">
                                          <p:val>
                                            <p:strVal val="#ppt_h"/>
                                          </p:val>
                                        </p:tav>
                                      </p:tavLst>
                                    </p:anim>
                                    <p:animEffect transition="in" filter="fade">
                                      <p:cBhvr>
                                        <p:cTn id="29"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39"/>
          <p:cNvGrpSpPr/>
          <p:nvPr/>
        </p:nvGrpSpPr>
        <p:grpSpPr>
          <a:xfrm>
            <a:off x="4319464" y="1340768"/>
            <a:ext cx="4824536" cy="3501008"/>
            <a:chOff x="539552" y="1305436"/>
            <a:chExt cx="4824536" cy="3501008"/>
          </a:xfrm>
          <a:solidFill>
            <a:schemeClr val="accent6">
              <a:lumMod val="75000"/>
            </a:schemeClr>
          </a:solidFill>
        </p:grpSpPr>
        <p:cxnSp>
          <p:nvCxnSpPr>
            <p:cNvPr id="41" name="直接连接符 40"/>
            <p:cNvCxnSpPr/>
            <p:nvPr/>
          </p:nvCxnSpPr>
          <p:spPr>
            <a:xfrm>
              <a:off x="1187624" y="2564904"/>
              <a:ext cx="3384376" cy="1224136"/>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0" name="组合 33"/>
            <p:cNvGrpSpPr/>
            <p:nvPr/>
          </p:nvGrpSpPr>
          <p:grpSpPr>
            <a:xfrm>
              <a:off x="1115616" y="1377444"/>
              <a:ext cx="3816424" cy="2781601"/>
              <a:chOff x="1115616" y="1377444"/>
              <a:chExt cx="3816424" cy="2781601"/>
            </a:xfrm>
            <a:grpFill/>
          </p:grpSpPr>
          <p:sp>
            <p:nvSpPr>
              <p:cNvPr id="55" name="任意多边形 54"/>
              <p:cNvSpPr/>
              <p:nvPr/>
            </p:nvSpPr>
            <p:spPr>
              <a:xfrm>
                <a:off x="1120877" y="2566219"/>
                <a:ext cx="2443011" cy="1592826"/>
              </a:xfrm>
              <a:custGeom>
                <a:avLst/>
                <a:gdLst>
                  <a:gd name="connsiteX0" fmla="*/ 0 w 2610465"/>
                  <a:gd name="connsiteY0" fmla="*/ 0 h 1592826"/>
                  <a:gd name="connsiteX1" fmla="*/ 14749 w 2610465"/>
                  <a:gd name="connsiteY1" fmla="*/ 1592826 h 1592826"/>
                  <a:gd name="connsiteX2" fmla="*/ 2595717 w 2610465"/>
                  <a:gd name="connsiteY2" fmla="*/ 1578078 h 1592826"/>
                  <a:gd name="connsiteX3" fmla="*/ 2610465 w 2610465"/>
                  <a:gd name="connsiteY3" fmla="*/ 870155 h 1592826"/>
                  <a:gd name="connsiteX4" fmla="*/ 0 w 2610465"/>
                  <a:gd name="connsiteY4" fmla="*/ 0 h 1592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465" h="1592826">
                    <a:moveTo>
                      <a:pt x="0" y="0"/>
                    </a:moveTo>
                    <a:lnTo>
                      <a:pt x="14749" y="1592826"/>
                    </a:lnTo>
                    <a:lnTo>
                      <a:pt x="2595717" y="1578078"/>
                    </a:lnTo>
                    <a:lnTo>
                      <a:pt x="2610465" y="870155"/>
                    </a:lnTo>
                    <a:lnTo>
                      <a:pt x="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30"/>
              <p:cNvGrpSpPr/>
              <p:nvPr/>
            </p:nvGrpSpPr>
            <p:grpSpPr>
              <a:xfrm>
                <a:off x="1115616" y="1377444"/>
                <a:ext cx="3816424" cy="2771636"/>
                <a:chOff x="1115616" y="1377444"/>
                <a:chExt cx="3816424" cy="2771636"/>
              </a:xfrm>
              <a:grpFill/>
            </p:grpSpPr>
            <p:cxnSp>
              <p:nvCxnSpPr>
                <p:cNvPr id="57" name="直接箭头连接符 4"/>
                <p:cNvCxnSpPr/>
                <p:nvPr/>
              </p:nvCxnSpPr>
              <p:spPr>
                <a:xfrm flipV="1">
                  <a:off x="1115616" y="1377444"/>
                  <a:ext cx="0" cy="2771636"/>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15616" y="4149080"/>
                  <a:ext cx="3816424" cy="0"/>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4" name="组合 31"/>
            <p:cNvGrpSpPr/>
            <p:nvPr/>
          </p:nvGrpSpPr>
          <p:grpSpPr>
            <a:xfrm>
              <a:off x="2483768" y="1844824"/>
              <a:ext cx="2016224" cy="2304256"/>
              <a:chOff x="2483768" y="1844824"/>
              <a:chExt cx="2016224" cy="2304256"/>
            </a:xfrm>
            <a:grpFill/>
          </p:grpSpPr>
          <p:cxnSp>
            <p:nvCxnSpPr>
              <p:cNvPr id="52" name="直接连接符 51"/>
              <p:cNvCxnSpPr/>
              <p:nvPr/>
            </p:nvCxnSpPr>
            <p:spPr>
              <a:xfrm flipV="1">
                <a:off x="3563888" y="2276872"/>
                <a:ext cx="0" cy="1872208"/>
              </a:xfrm>
              <a:prstGeom prst="line">
                <a:avLst/>
              </a:prstGeom>
              <a:grpFill/>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067944" y="2276872"/>
                <a:ext cx="0" cy="1872208"/>
              </a:xfrm>
              <a:prstGeom prst="line">
                <a:avLst/>
              </a:prstGeom>
              <a:grpFill/>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2483768" y="1844824"/>
                <a:ext cx="2016224" cy="2304256"/>
              </a:xfrm>
              <a:prstGeom prst="line">
                <a:avLst/>
              </a:prstGeom>
              <a:grpFill/>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4" name="任意多边形 43"/>
            <p:cNvSpPr/>
            <p:nvPr/>
          </p:nvSpPr>
          <p:spPr>
            <a:xfrm>
              <a:off x="4055806" y="3717032"/>
              <a:ext cx="457200" cy="427265"/>
            </a:xfrm>
            <a:custGeom>
              <a:avLst/>
              <a:gdLst>
                <a:gd name="connsiteX0" fmla="*/ 0 w 457200"/>
                <a:gd name="connsiteY0" fmla="*/ 575187 h 575187"/>
                <a:gd name="connsiteX1" fmla="*/ 29497 w 457200"/>
                <a:gd name="connsiteY1" fmla="*/ 0 h 575187"/>
                <a:gd name="connsiteX2" fmla="*/ 457200 w 457200"/>
                <a:gd name="connsiteY2" fmla="*/ 575187 h 575187"/>
                <a:gd name="connsiteX3" fmla="*/ 0 w 457200"/>
                <a:gd name="connsiteY3" fmla="*/ 575187 h 575187"/>
              </a:gdLst>
              <a:ahLst/>
              <a:cxnLst>
                <a:cxn ang="0">
                  <a:pos x="connsiteX0" y="connsiteY0"/>
                </a:cxn>
                <a:cxn ang="0">
                  <a:pos x="connsiteX1" y="connsiteY1"/>
                </a:cxn>
                <a:cxn ang="0">
                  <a:pos x="connsiteX2" y="connsiteY2"/>
                </a:cxn>
                <a:cxn ang="0">
                  <a:pos x="connsiteX3" y="connsiteY3"/>
                </a:cxn>
              </a:cxnLst>
              <a:rect l="l" t="t" r="r" b="b"/>
              <a:pathLst>
                <a:path w="457200" h="575187">
                  <a:moveTo>
                    <a:pt x="0" y="575187"/>
                  </a:moveTo>
                  <a:lnTo>
                    <a:pt x="29497" y="0"/>
                  </a:lnTo>
                  <a:lnTo>
                    <a:pt x="457200" y="575187"/>
                  </a:lnTo>
                  <a:lnTo>
                    <a:pt x="0" y="575187"/>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539552" y="2348880"/>
              <a:ext cx="576064" cy="369332"/>
            </a:xfrm>
            <a:prstGeom prst="rect">
              <a:avLst/>
            </a:prstGeom>
            <a:noFill/>
          </p:spPr>
          <p:txBody>
            <a:bodyPr wrap="square" rtlCol="0">
              <a:spAutoFit/>
            </a:bodyPr>
            <a:lstStyle/>
            <a:p>
              <a:r>
                <a:rPr lang="en-US" altLang="zh-CN" smtClean="0"/>
                <a:t>3.5</a:t>
              </a:r>
              <a:endParaRPr lang="zh-CN" altLang="en-US"/>
            </a:p>
          </p:txBody>
        </p:sp>
        <p:sp>
          <p:nvSpPr>
            <p:cNvPr id="46" name="TextBox 45"/>
            <p:cNvSpPr txBox="1"/>
            <p:nvPr/>
          </p:nvSpPr>
          <p:spPr>
            <a:xfrm>
              <a:off x="3347864" y="4211796"/>
              <a:ext cx="576064" cy="369332"/>
            </a:xfrm>
            <a:prstGeom prst="rect">
              <a:avLst/>
            </a:prstGeom>
            <a:noFill/>
          </p:spPr>
          <p:txBody>
            <a:bodyPr wrap="square" rtlCol="0">
              <a:spAutoFit/>
            </a:bodyPr>
            <a:lstStyle/>
            <a:p>
              <a:r>
                <a:rPr lang="en-US" altLang="zh-CN" smtClean="0"/>
                <a:t>4</a:t>
              </a:r>
              <a:endParaRPr lang="zh-CN" altLang="en-US"/>
            </a:p>
          </p:txBody>
        </p:sp>
        <p:sp>
          <p:nvSpPr>
            <p:cNvPr id="47" name="TextBox 46"/>
            <p:cNvSpPr txBox="1"/>
            <p:nvPr/>
          </p:nvSpPr>
          <p:spPr>
            <a:xfrm>
              <a:off x="3851920" y="4211796"/>
              <a:ext cx="576064" cy="369332"/>
            </a:xfrm>
            <a:prstGeom prst="rect">
              <a:avLst/>
            </a:prstGeom>
            <a:noFill/>
          </p:spPr>
          <p:txBody>
            <a:bodyPr wrap="square" rtlCol="0">
              <a:spAutoFit/>
            </a:bodyPr>
            <a:lstStyle/>
            <a:p>
              <a:r>
                <a:rPr lang="en-US" altLang="zh-CN" smtClean="0"/>
                <a:t>5</a:t>
              </a:r>
              <a:endParaRPr lang="zh-CN" altLang="en-US"/>
            </a:p>
          </p:txBody>
        </p:sp>
        <p:sp>
          <p:nvSpPr>
            <p:cNvPr id="48" name="TextBox 47"/>
            <p:cNvSpPr txBox="1"/>
            <p:nvPr/>
          </p:nvSpPr>
          <p:spPr>
            <a:xfrm>
              <a:off x="899592" y="4077072"/>
              <a:ext cx="576064" cy="369332"/>
            </a:xfrm>
            <a:prstGeom prst="rect">
              <a:avLst/>
            </a:prstGeom>
            <a:noFill/>
          </p:spPr>
          <p:txBody>
            <a:bodyPr wrap="square" rtlCol="0">
              <a:spAutoFit/>
            </a:bodyPr>
            <a:lstStyle/>
            <a:p>
              <a:r>
                <a:rPr lang="en-US" altLang="zh-CN" smtClean="0"/>
                <a:t>0</a:t>
              </a:r>
              <a:endParaRPr lang="zh-CN" altLang="en-US"/>
            </a:p>
          </p:txBody>
        </p:sp>
        <p:sp>
          <p:nvSpPr>
            <p:cNvPr id="49" name="TextBox 48"/>
            <p:cNvSpPr txBox="1"/>
            <p:nvPr/>
          </p:nvSpPr>
          <p:spPr>
            <a:xfrm>
              <a:off x="683568" y="1305436"/>
              <a:ext cx="576064" cy="369332"/>
            </a:xfrm>
            <a:prstGeom prst="rect">
              <a:avLst/>
            </a:prstGeom>
            <a:noFill/>
          </p:spPr>
          <p:txBody>
            <a:bodyPr wrap="square" rtlCol="0">
              <a:spAutoFit/>
            </a:bodyPr>
            <a:lstStyle/>
            <a:p>
              <a:r>
                <a:rPr lang="en-US" altLang="zh-CN" smtClean="0"/>
                <a:t>x</a:t>
              </a:r>
              <a:r>
                <a:rPr lang="en-US" altLang="zh-CN" baseline="-25000" smtClean="0"/>
                <a:t>2</a:t>
              </a:r>
              <a:endParaRPr lang="zh-CN" altLang="en-US" baseline="-25000"/>
            </a:p>
          </p:txBody>
        </p:sp>
        <p:sp>
          <p:nvSpPr>
            <p:cNvPr id="50" name="TextBox 49"/>
            <p:cNvSpPr txBox="1"/>
            <p:nvPr/>
          </p:nvSpPr>
          <p:spPr>
            <a:xfrm>
              <a:off x="4788024" y="4077072"/>
              <a:ext cx="576064" cy="369332"/>
            </a:xfrm>
            <a:prstGeom prst="rect">
              <a:avLst/>
            </a:prstGeom>
            <a:noFill/>
          </p:spPr>
          <p:txBody>
            <a:bodyPr wrap="square" rtlCol="0">
              <a:spAutoFit/>
            </a:bodyPr>
            <a:lstStyle/>
            <a:p>
              <a:r>
                <a:rPr lang="en-US" altLang="zh-CN" smtClean="0"/>
                <a:t>x</a:t>
              </a:r>
              <a:r>
                <a:rPr lang="en-US" altLang="zh-CN" baseline="-25000" smtClean="0"/>
                <a:t>1</a:t>
              </a:r>
              <a:endParaRPr lang="zh-CN" altLang="en-US" baseline="-25000"/>
            </a:p>
          </p:txBody>
        </p:sp>
        <p:sp>
          <p:nvSpPr>
            <p:cNvPr id="51" name="TextBox 50"/>
            <p:cNvSpPr txBox="1"/>
            <p:nvPr/>
          </p:nvSpPr>
          <p:spPr>
            <a:xfrm>
              <a:off x="1979712" y="4437112"/>
              <a:ext cx="864096" cy="369332"/>
            </a:xfrm>
            <a:prstGeom prst="rect">
              <a:avLst/>
            </a:prstGeom>
            <a:noFill/>
          </p:spPr>
          <p:txBody>
            <a:bodyPr wrap="square" rtlCol="0">
              <a:spAutoFit/>
            </a:bodyPr>
            <a:lstStyle/>
            <a:p>
              <a:r>
                <a:rPr lang="zh-CN" altLang="en-US" smtClean="0"/>
                <a:t>图</a:t>
              </a:r>
              <a:r>
                <a:rPr lang="en-US" altLang="zh-CN" smtClean="0"/>
                <a:t>5-4</a:t>
              </a:r>
              <a:endParaRPr lang="zh-CN" altLang="en-US"/>
            </a:p>
          </p:txBody>
        </p:sp>
      </p:grpSp>
      <p:sp>
        <p:nvSpPr>
          <p:cNvPr id="59" name="TextBox 58"/>
          <p:cNvSpPr txBox="1"/>
          <p:nvPr/>
        </p:nvSpPr>
        <p:spPr>
          <a:xfrm>
            <a:off x="5327576" y="3527048"/>
            <a:ext cx="1152128" cy="369332"/>
          </a:xfrm>
          <a:prstGeom prst="rect">
            <a:avLst/>
          </a:prstGeom>
          <a:noFill/>
        </p:spPr>
        <p:txBody>
          <a:bodyPr wrap="square" rtlCol="0">
            <a:spAutoFit/>
          </a:bodyPr>
          <a:lstStyle/>
          <a:p>
            <a:r>
              <a:rPr lang="en-US" altLang="zh-CN" smtClean="0"/>
              <a:t>B1</a:t>
            </a:r>
            <a:endParaRPr lang="zh-CN" altLang="en-US"/>
          </a:p>
        </p:txBody>
      </p:sp>
      <p:sp>
        <p:nvSpPr>
          <p:cNvPr id="60" name="TextBox 59"/>
          <p:cNvSpPr txBox="1"/>
          <p:nvPr/>
        </p:nvSpPr>
        <p:spPr>
          <a:xfrm>
            <a:off x="7811344" y="3896380"/>
            <a:ext cx="1152128" cy="369332"/>
          </a:xfrm>
          <a:prstGeom prst="rect">
            <a:avLst/>
          </a:prstGeom>
          <a:noFill/>
        </p:spPr>
        <p:txBody>
          <a:bodyPr wrap="square" rtlCol="0">
            <a:spAutoFit/>
          </a:bodyPr>
          <a:lstStyle/>
          <a:p>
            <a:r>
              <a:rPr lang="en-US" altLang="zh-CN" smtClean="0"/>
              <a:t>B2</a:t>
            </a:r>
            <a:endParaRPr lang="zh-CN" altLang="en-US"/>
          </a:p>
        </p:txBody>
      </p:sp>
      <p:grpSp>
        <p:nvGrpSpPr>
          <p:cNvPr id="15" name="组合 60"/>
          <p:cNvGrpSpPr/>
          <p:nvPr/>
        </p:nvGrpSpPr>
        <p:grpSpPr>
          <a:xfrm>
            <a:off x="5255568" y="1808148"/>
            <a:ext cx="2448272" cy="3142312"/>
            <a:chOff x="5436096" y="1772816"/>
            <a:chExt cx="2448272" cy="3142312"/>
          </a:xfrm>
        </p:grpSpPr>
        <p:cxnSp>
          <p:nvCxnSpPr>
            <p:cNvPr id="62" name="直接箭头连接符 61"/>
            <p:cNvCxnSpPr/>
            <p:nvPr/>
          </p:nvCxnSpPr>
          <p:spPr>
            <a:xfrm flipV="1">
              <a:off x="5436096" y="1988840"/>
              <a:ext cx="504056" cy="8640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24128" y="1772816"/>
              <a:ext cx="576064" cy="369332"/>
            </a:xfrm>
            <a:prstGeom prst="rect">
              <a:avLst/>
            </a:prstGeom>
            <a:noFill/>
          </p:spPr>
          <p:txBody>
            <a:bodyPr wrap="square" rtlCol="0">
              <a:spAutoFit/>
            </a:bodyPr>
            <a:lstStyle/>
            <a:p>
              <a:r>
                <a:rPr lang="en-US" altLang="zh-CN" smtClean="0"/>
                <a:t>B4</a:t>
              </a:r>
              <a:endParaRPr lang="zh-CN" altLang="en-US"/>
            </a:p>
          </p:txBody>
        </p:sp>
        <p:cxnSp>
          <p:nvCxnSpPr>
            <p:cNvPr id="65" name="直接箭头连接符 64"/>
            <p:cNvCxnSpPr/>
            <p:nvPr/>
          </p:nvCxnSpPr>
          <p:spPr>
            <a:xfrm>
              <a:off x="6444208" y="3933056"/>
              <a:ext cx="648072" cy="6127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164288" y="4545796"/>
              <a:ext cx="720080" cy="369332"/>
            </a:xfrm>
            <a:prstGeom prst="rect">
              <a:avLst/>
            </a:prstGeom>
            <a:noFill/>
          </p:spPr>
          <p:txBody>
            <a:bodyPr wrap="square" rtlCol="0">
              <a:spAutoFit/>
            </a:bodyPr>
            <a:lstStyle/>
            <a:p>
              <a:r>
                <a:rPr lang="en-US" altLang="zh-CN" smtClean="0"/>
                <a:t>B3</a:t>
              </a:r>
              <a:endParaRPr lang="zh-CN" altLang="en-US"/>
            </a:p>
          </p:txBody>
        </p:sp>
      </p:grpSp>
      <p:grpSp>
        <p:nvGrpSpPr>
          <p:cNvPr id="16" name="组合 66"/>
          <p:cNvGrpSpPr/>
          <p:nvPr/>
        </p:nvGrpSpPr>
        <p:grpSpPr>
          <a:xfrm>
            <a:off x="4319464" y="2960276"/>
            <a:ext cx="4320480" cy="585172"/>
            <a:chOff x="4499992" y="2924944"/>
            <a:chExt cx="4320480" cy="585172"/>
          </a:xfrm>
        </p:grpSpPr>
        <p:grpSp>
          <p:nvGrpSpPr>
            <p:cNvPr id="17" name="组合 62"/>
            <p:cNvGrpSpPr/>
            <p:nvPr/>
          </p:nvGrpSpPr>
          <p:grpSpPr>
            <a:xfrm>
              <a:off x="4499992" y="2924944"/>
              <a:ext cx="4320480" cy="576064"/>
              <a:chOff x="4499992" y="2924944"/>
              <a:chExt cx="4320480" cy="576064"/>
            </a:xfrm>
          </p:grpSpPr>
          <p:grpSp>
            <p:nvGrpSpPr>
              <p:cNvPr id="18" name="组合 51"/>
              <p:cNvGrpSpPr/>
              <p:nvPr/>
            </p:nvGrpSpPr>
            <p:grpSpPr>
              <a:xfrm>
                <a:off x="4644008" y="2924944"/>
                <a:ext cx="2376264" cy="369332"/>
                <a:chOff x="4644008" y="2924944"/>
                <a:chExt cx="2376264" cy="369332"/>
              </a:xfrm>
            </p:grpSpPr>
            <p:cxnSp>
              <p:nvCxnSpPr>
                <p:cNvPr id="79" name="直接连接符 78"/>
                <p:cNvCxnSpPr/>
                <p:nvPr/>
              </p:nvCxnSpPr>
              <p:spPr>
                <a:xfrm>
                  <a:off x="5076056" y="2996952"/>
                  <a:ext cx="1944216"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644008" y="2924944"/>
                  <a:ext cx="360040" cy="369332"/>
                </a:xfrm>
                <a:prstGeom prst="rect">
                  <a:avLst/>
                </a:prstGeom>
                <a:noFill/>
              </p:spPr>
              <p:txBody>
                <a:bodyPr wrap="square" rtlCol="0">
                  <a:spAutoFit/>
                </a:bodyPr>
                <a:lstStyle/>
                <a:p>
                  <a:r>
                    <a:rPr lang="en-US" altLang="zh-CN" smtClean="0"/>
                    <a:t>3</a:t>
                  </a:r>
                </a:p>
              </p:txBody>
            </p:sp>
          </p:grpSp>
          <p:cxnSp>
            <p:nvCxnSpPr>
              <p:cNvPr id="77" name="直接连接符 76"/>
              <p:cNvCxnSpPr/>
              <p:nvPr/>
            </p:nvCxnSpPr>
            <p:spPr>
              <a:xfrm>
                <a:off x="4716016" y="2996952"/>
                <a:ext cx="2232248"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499992" y="3501008"/>
                <a:ext cx="4320480" cy="0"/>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69" name="任意多边形 68"/>
            <p:cNvSpPr/>
            <p:nvPr/>
          </p:nvSpPr>
          <p:spPr>
            <a:xfrm>
              <a:off x="5073445" y="2993923"/>
              <a:ext cx="2448232" cy="516193"/>
            </a:xfrm>
            <a:custGeom>
              <a:avLst/>
              <a:gdLst>
                <a:gd name="connsiteX0" fmla="*/ 0 w 2448232"/>
                <a:gd name="connsiteY0" fmla="*/ 501445 h 516193"/>
                <a:gd name="connsiteX1" fmla="*/ 2448232 w 2448232"/>
                <a:gd name="connsiteY1" fmla="*/ 516193 h 516193"/>
                <a:gd name="connsiteX2" fmla="*/ 2448232 w 2448232"/>
                <a:gd name="connsiteY2" fmla="*/ 457200 h 516193"/>
                <a:gd name="connsiteX3" fmla="*/ 1224116 w 2448232"/>
                <a:gd name="connsiteY3" fmla="*/ 0 h 516193"/>
                <a:gd name="connsiteX4" fmla="*/ 29497 w 2448232"/>
                <a:gd name="connsiteY4" fmla="*/ 29496 h 516193"/>
                <a:gd name="connsiteX5" fmla="*/ 0 w 2448232"/>
                <a:gd name="connsiteY5" fmla="*/ 501445 h 51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8232" h="516193">
                  <a:moveTo>
                    <a:pt x="0" y="501445"/>
                  </a:moveTo>
                  <a:lnTo>
                    <a:pt x="2448232" y="516193"/>
                  </a:lnTo>
                  <a:lnTo>
                    <a:pt x="2448232" y="457200"/>
                  </a:lnTo>
                  <a:lnTo>
                    <a:pt x="1224116" y="0"/>
                  </a:lnTo>
                  <a:lnTo>
                    <a:pt x="29497" y="29496"/>
                  </a:lnTo>
                  <a:lnTo>
                    <a:pt x="0" y="501445"/>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4463480" y="3536340"/>
            <a:ext cx="360040" cy="369332"/>
          </a:xfrm>
          <a:prstGeom prst="rect">
            <a:avLst/>
          </a:prstGeom>
          <a:noFill/>
        </p:spPr>
        <p:txBody>
          <a:bodyPr wrap="square" rtlCol="0">
            <a:spAutoFit/>
          </a:bodyPr>
          <a:lstStyle/>
          <a:p>
            <a:r>
              <a:rPr lang="en-US" altLang="zh-CN" smtClean="0"/>
              <a:t>2</a:t>
            </a:r>
          </a:p>
        </p:txBody>
      </p:sp>
      <p:graphicFrame>
        <p:nvGraphicFramePr>
          <p:cNvPr id="111" name="表格 110"/>
          <p:cNvGraphicFramePr>
            <a:graphicFrameLocks noGrp="1"/>
          </p:cNvGraphicFramePr>
          <p:nvPr/>
        </p:nvGraphicFramePr>
        <p:xfrm>
          <a:off x="611560" y="1412776"/>
          <a:ext cx="3456384" cy="2016224"/>
        </p:xfrm>
        <a:graphic>
          <a:graphicData uri="http://schemas.openxmlformats.org/drawingml/2006/table">
            <a:tbl>
              <a:tblPr firstRow="1" bandRow="1">
                <a:tableStyleId>{5C22544A-7EE6-4342-B048-85BDC9FD1C3A}</a:tableStyleId>
              </a:tblPr>
              <a:tblGrid>
                <a:gridCol w="1728192"/>
                <a:gridCol w="1728192"/>
              </a:tblGrid>
              <a:tr h="615119">
                <a:tc>
                  <a:txBody>
                    <a:bodyPr/>
                    <a:lstStyle/>
                    <a:p>
                      <a:r>
                        <a:rPr lang="zh-CN" altLang="en-US" smtClean="0"/>
                        <a:t>问题</a:t>
                      </a:r>
                      <a:r>
                        <a:rPr lang="en-US" altLang="zh-CN" smtClean="0"/>
                        <a:t>B1</a:t>
                      </a:r>
                      <a:endParaRPr lang="zh-CN" altLang="en-US"/>
                    </a:p>
                  </a:txBody>
                  <a:tcPr>
                    <a:solidFill>
                      <a:schemeClr val="accent6">
                        <a:lumMod val="75000"/>
                      </a:schemeClr>
                    </a:solidFill>
                  </a:tcPr>
                </a:tc>
                <a:tc>
                  <a:txBody>
                    <a:bodyPr/>
                    <a:lstStyle/>
                    <a:p>
                      <a:r>
                        <a:rPr lang="zh-CN" altLang="en-US" smtClean="0"/>
                        <a:t>问题</a:t>
                      </a:r>
                      <a:r>
                        <a:rPr lang="en-US" altLang="zh-CN" smtClean="0"/>
                        <a:t>B2</a:t>
                      </a:r>
                      <a:endParaRPr lang="zh-CN" altLang="en-US"/>
                    </a:p>
                  </a:txBody>
                  <a:tcPr>
                    <a:solidFill>
                      <a:schemeClr val="accent6">
                        <a:lumMod val="75000"/>
                      </a:schemeClr>
                    </a:solidFill>
                  </a:tcPr>
                </a:tc>
              </a:tr>
              <a:tr h="1401105">
                <a:tc>
                  <a:txBody>
                    <a:bodyPr/>
                    <a:lstStyle/>
                    <a:p>
                      <a:r>
                        <a:rPr lang="en-US" altLang="zh-CN" smtClean="0"/>
                        <a:t>Z</a:t>
                      </a:r>
                      <a:r>
                        <a:rPr lang="en-US" altLang="zh-CN" sz="1800" kern="1200" baseline="-25000" smtClean="0">
                          <a:solidFill>
                            <a:schemeClr val="tx1"/>
                          </a:solidFill>
                          <a:latin typeface="+mn-lt"/>
                          <a:ea typeface="+mn-ea"/>
                          <a:cs typeface="+mn-cs"/>
                        </a:rPr>
                        <a:t>1</a:t>
                      </a:r>
                      <a:r>
                        <a:rPr lang="en-US" altLang="zh-CN" smtClean="0"/>
                        <a:t>=349</a:t>
                      </a:r>
                    </a:p>
                    <a:p>
                      <a:r>
                        <a:rPr lang="en-US" altLang="zh-CN" smtClean="0"/>
                        <a:t>X</a:t>
                      </a:r>
                      <a:r>
                        <a:rPr lang="en-US" altLang="zh-CN" sz="1800" kern="1200" baseline="-25000" smtClean="0">
                          <a:solidFill>
                            <a:schemeClr val="tx1"/>
                          </a:solidFill>
                          <a:latin typeface="+mn-lt"/>
                          <a:ea typeface="+mn-ea"/>
                          <a:cs typeface="+mn-cs"/>
                        </a:rPr>
                        <a:t>1</a:t>
                      </a:r>
                      <a:r>
                        <a:rPr lang="en-US" altLang="zh-CN" smtClean="0"/>
                        <a:t>=4</a:t>
                      </a:r>
                    </a:p>
                    <a:p>
                      <a:r>
                        <a:rPr lang="en-US" altLang="zh-CN" smtClean="0"/>
                        <a:t>X</a:t>
                      </a:r>
                      <a:r>
                        <a:rPr lang="en-US" altLang="zh-CN" sz="1800" kern="1200" baseline="-25000" smtClean="0">
                          <a:solidFill>
                            <a:schemeClr val="tx1"/>
                          </a:solidFill>
                          <a:latin typeface="+mn-lt"/>
                          <a:ea typeface="+mn-ea"/>
                          <a:cs typeface="+mn-cs"/>
                        </a:rPr>
                        <a:t>2</a:t>
                      </a:r>
                      <a:r>
                        <a:rPr lang="en-US" altLang="zh-CN" smtClean="0"/>
                        <a:t>=2.1</a:t>
                      </a:r>
                    </a:p>
                    <a:p>
                      <a:endParaRPr lang="zh-CN" altLang="en-US"/>
                    </a:p>
                  </a:txBody>
                  <a:tcPr>
                    <a:solidFill>
                      <a:schemeClr val="accent6">
                        <a:lumMod val="60000"/>
                        <a:lumOff val="40000"/>
                      </a:schemeClr>
                    </a:solidFill>
                  </a:tcPr>
                </a:tc>
                <a:tc>
                  <a:txBody>
                    <a:bodyPr/>
                    <a:lstStyle/>
                    <a:p>
                      <a:r>
                        <a:rPr lang="en-US" altLang="zh-CN" smtClean="0"/>
                        <a:t>Z</a:t>
                      </a:r>
                      <a:r>
                        <a:rPr lang="en-US" altLang="zh-CN" sz="1800" kern="1200" baseline="-25000" smtClean="0">
                          <a:solidFill>
                            <a:schemeClr val="tx1"/>
                          </a:solidFill>
                          <a:latin typeface="+mn-lt"/>
                          <a:ea typeface="+mn-ea"/>
                          <a:cs typeface="+mn-cs"/>
                        </a:rPr>
                        <a:t>2</a:t>
                      </a:r>
                      <a:r>
                        <a:rPr lang="en-US" altLang="zh-CN" smtClean="0"/>
                        <a:t>=341</a:t>
                      </a:r>
                    </a:p>
                    <a:p>
                      <a:r>
                        <a:rPr lang="en-US" altLang="zh-CN" smtClean="0"/>
                        <a:t>X</a:t>
                      </a:r>
                      <a:r>
                        <a:rPr lang="en-US" altLang="zh-CN" sz="1800" kern="1200" baseline="-25000" smtClean="0">
                          <a:solidFill>
                            <a:schemeClr val="tx1"/>
                          </a:solidFill>
                          <a:latin typeface="+mn-lt"/>
                          <a:ea typeface="+mn-ea"/>
                          <a:cs typeface="+mn-cs"/>
                        </a:rPr>
                        <a:t>1</a:t>
                      </a:r>
                      <a:r>
                        <a:rPr lang="en-US" altLang="zh-CN" smtClean="0"/>
                        <a:t>=5</a:t>
                      </a:r>
                    </a:p>
                    <a:p>
                      <a:r>
                        <a:rPr lang="en-US" altLang="zh-CN" smtClean="0"/>
                        <a:t>X</a:t>
                      </a:r>
                      <a:r>
                        <a:rPr lang="en-US" altLang="zh-CN" sz="1800" kern="1200" baseline="-25000" smtClean="0">
                          <a:solidFill>
                            <a:schemeClr val="tx1"/>
                          </a:solidFill>
                          <a:latin typeface="+mn-lt"/>
                          <a:ea typeface="+mn-ea"/>
                          <a:cs typeface="+mn-cs"/>
                        </a:rPr>
                        <a:t>2</a:t>
                      </a:r>
                      <a:r>
                        <a:rPr lang="en-US" altLang="zh-CN" smtClean="0"/>
                        <a:t>=1.57</a:t>
                      </a:r>
                      <a:endParaRPr lang="zh-CN" altLang="en-US"/>
                    </a:p>
                  </a:txBody>
                  <a:tcPr>
                    <a:solidFill>
                      <a:schemeClr val="accent6">
                        <a:lumMod val="60000"/>
                        <a:lumOff val="40000"/>
                      </a:schemeClr>
                    </a:solidFill>
                  </a:tcPr>
                </a:tc>
              </a:tr>
            </a:tbl>
          </a:graphicData>
        </a:graphic>
      </p:graphicFrame>
      <p:cxnSp>
        <p:nvCxnSpPr>
          <p:cNvPr id="112" name="直接箭头连接符 111"/>
          <p:cNvCxnSpPr>
            <a:endCxn id="114" idx="0"/>
          </p:cNvCxnSpPr>
          <p:nvPr/>
        </p:nvCxnSpPr>
        <p:spPr>
          <a:xfrm flipH="1">
            <a:off x="1151620" y="3429000"/>
            <a:ext cx="252028" cy="10081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1403648" y="3429000"/>
            <a:ext cx="2232248" cy="10081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11560" y="4437112"/>
            <a:ext cx="1080120" cy="400110"/>
          </a:xfrm>
          <a:prstGeom prst="rect">
            <a:avLst/>
          </a:prstGeom>
          <a:noFill/>
        </p:spPr>
        <p:txBody>
          <a:bodyPr wrap="square" rtlCol="0">
            <a:spAutoFit/>
          </a:bodyPr>
          <a:lstStyle/>
          <a:p>
            <a:r>
              <a:rPr lang="en-US" altLang="zh-CN" sz="2000" b="1" smtClean="0"/>
              <a:t>   X</a:t>
            </a:r>
            <a:r>
              <a:rPr lang="en-US" altLang="zh-CN" sz="2000" b="1" baseline="-25000" smtClean="0"/>
              <a:t>2</a:t>
            </a:r>
            <a:r>
              <a:rPr lang="en-US" altLang="zh-CN" sz="2000" b="1" smtClean="0"/>
              <a:t> ≤</a:t>
            </a:r>
            <a:r>
              <a:rPr lang="en-US" altLang="zh-CN" sz="2000" b="1" smtClean="0">
                <a:solidFill>
                  <a:schemeClr val="dk1"/>
                </a:solidFill>
              </a:rPr>
              <a:t>2</a:t>
            </a:r>
            <a:endParaRPr lang="zh-CN" altLang="en-US" sz="2000" b="1" smtClean="0">
              <a:solidFill>
                <a:schemeClr val="dk1"/>
              </a:solidFill>
            </a:endParaRPr>
          </a:p>
        </p:txBody>
      </p:sp>
      <p:sp>
        <p:nvSpPr>
          <p:cNvPr id="115" name="TextBox 114"/>
          <p:cNvSpPr txBox="1"/>
          <p:nvPr/>
        </p:nvSpPr>
        <p:spPr>
          <a:xfrm>
            <a:off x="3203848" y="4437112"/>
            <a:ext cx="1080120" cy="400110"/>
          </a:xfrm>
          <a:prstGeom prst="rect">
            <a:avLst/>
          </a:prstGeom>
          <a:noFill/>
        </p:spPr>
        <p:txBody>
          <a:bodyPr wrap="square" rtlCol="0">
            <a:spAutoFit/>
          </a:bodyPr>
          <a:lstStyle/>
          <a:p>
            <a:r>
              <a:rPr lang="en-US" altLang="zh-CN" sz="2000" b="1" smtClean="0"/>
              <a:t>   X</a:t>
            </a:r>
            <a:r>
              <a:rPr lang="en-US" altLang="zh-CN" sz="2000" b="1" baseline="-25000" smtClean="0"/>
              <a:t>2</a:t>
            </a:r>
            <a:r>
              <a:rPr lang="en-US" altLang="zh-CN" sz="2000" b="1" smtClean="0"/>
              <a:t> ≥3</a:t>
            </a:r>
            <a:endParaRPr lang="zh-CN" altLang="en-US" sz="2000" b="1"/>
          </a:p>
        </p:txBody>
      </p:sp>
      <p:graphicFrame>
        <p:nvGraphicFramePr>
          <p:cNvPr id="116" name="表格 115"/>
          <p:cNvGraphicFramePr>
            <a:graphicFrameLocks noGrp="1"/>
          </p:cNvGraphicFramePr>
          <p:nvPr/>
        </p:nvGraphicFramePr>
        <p:xfrm>
          <a:off x="611560" y="4941168"/>
          <a:ext cx="1296144" cy="1656184"/>
        </p:xfrm>
        <a:graphic>
          <a:graphicData uri="http://schemas.openxmlformats.org/drawingml/2006/table">
            <a:tbl>
              <a:tblPr firstRow="1" bandRow="1">
                <a:tableStyleId>{125E5076-3810-47DD-B79F-674D7AD40C01}</a:tableStyleId>
              </a:tblPr>
              <a:tblGrid>
                <a:gridCol w="1296144"/>
              </a:tblGrid>
              <a:tr h="473195">
                <a:tc>
                  <a:txBody>
                    <a:bodyPr/>
                    <a:lstStyle/>
                    <a:p>
                      <a:r>
                        <a:rPr lang="zh-CN" altLang="en-US" smtClean="0"/>
                        <a:t>问题</a:t>
                      </a:r>
                      <a:r>
                        <a:rPr lang="en-US" altLang="zh-CN" smtClean="0"/>
                        <a:t>B3</a:t>
                      </a:r>
                    </a:p>
                  </a:txBody>
                  <a:tcPr/>
                </a:tc>
              </a:tr>
              <a:tr h="1182989">
                <a:tc>
                  <a:txBody>
                    <a:bodyPr/>
                    <a:lstStyle/>
                    <a:p>
                      <a:r>
                        <a:rPr lang="en-US" altLang="zh-CN" smtClean="0"/>
                        <a:t>X1=4.00</a:t>
                      </a:r>
                    </a:p>
                    <a:p>
                      <a:r>
                        <a:rPr lang="en-US" altLang="zh-CN" smtClean="0"/>
                        <a:t>X2=2.00</a:t>
                      </a:r>
                    </a:p>
                    <a:p>
                      <a:r>
                        <a:rPr lang="en-US" altLang="zh-CN" smtClean="0"/>
                        <a:t>Z</a:t>
                      </a:r>
                      <a:r>
                        <a:rPr lang="en-US" altLang="zh-CN" baseline="-25000" smtClean="0"/>
                        <a:t>3</a:t>
                      </a:r>
                      <a:r>
                        <a:rPr lang="en-US" altLang="zh-CN" smtClean="0"/>
                        <a:t>=340</a:t>
                      </a:r>
                      <a:endParaRPr lang="zh-CN" altLang="en-US"/>
                    </a:p>
                  </a:txBody>
                  <a:tcPr>
                    <a:solidFill>
                      <a:schemeClr val="accent6">
                        <a:lumMod val="75000"/>
                      </a:schemeClr>
                    </a:solidFill>
                  </a:tcPr>
                </a:tc>
              </a:tr>
            </a:tbl>
          </a:graphicData>
        </a:graphic>
      </p:graphicFrame>
      <p:graphicFrame>
        <p:nvGraphicFramePr>
          <p:cNvPr id="117" name="表格 116"/>
          <p:cNvGraphicFramePr>
            <a:graphicFrameLocks noGrp="1"/>
          </p:cNvGraphicFramePr>
          <p:nvPr/>
        </p:nvGraphicFramePr>
        <p:xfrm>
          <a:off x="3347864" y="4941168"/>
          <a:ext cx="1247800" cy="1656185"/>
        </p:xfrm>
        <a:graphic>
          <a:graphicData uri="http://schemas.openxmlformats.org/drawingml/2006/table">
            <a:tbl>
              <a:tblPr firstRow="1" bandRow="1">
                <a:tableStyleId>{125E5076-3810-47DD-B79F-674D7AD40C01}</a:tableStyleId>
              </a:tblPr>
              <a:tblGrid>
                <a:gridCol w="1247800"/>
              </a:tblGrid>
              <a:tr h="473196">
                <a:tc>
                  <a:txBody>
                    <a:bodyPr/>
                    <a:lstStyle/>
                    <a:p>
                      <a:r>
                        <a:rPr lang="zh-CN" altLang="en-US" smtClean="0"/>
                        <a:t>问题</a:t>
                      </a:r>
                      <a:r>
                        <a:rPr lang="en-US" altLang="zh-CN" smtClean="0"/>
                        <a:t>B4</a:t>
                      </a:r>
                    </a:p>
                  </a:txBody>
                  <a:tcPr/>
                </a:tc>
              </a:tr>
              <a:tr h="1182989">
                <a:tc>
                  <a:txBody>
                    <a:bodyPr/>
                    <a:lstStyle/>
                    <a:p>
                      <a:r>
                        <a:rPr lang="en-US" altLang="zh-CN" smtClean="0"/>
                        <a:t>X1=1.42</a:t>
                      </a:r>
                    </a:p>
                    <a:p>
                      <a:r>
                        <a:rPr lang="en-US" altLang="zh-CN" smtClean="0"/>
                        <a:t>X2=3.00</a:t>
                      </a:r>
                    </a:p>
                    <a:p>
                      <a:r>
                        <a:rPr lang="en-US" altLang="zh-CN" smtClean="0"/>
                        <a:t>Z</a:t>
                      </a:r>
                      <a:r>
                        <a:rPr lang="en-US" altLang="zh-CN" baseline="-25000" smtClean="0"/>
                        <a:t>4</a:t>
                      </a:r>
                      <a:r>
                        <a:rPr lang="en-US" altLang="zh-CN" smtClean="0"/>
                        <a:t>=</a:t>
                      </a:r>
                      <a:r>
                        <a:rPr lang="en-US" altLang="zh-CN" b="1" smtClean="0">
                          <a:solidFill>
                            <a:schemeClr val="tx1"/>
                          </a:solidFill>
                        </a:rPr>
                        <a:t>327</a:t>
                      </a:r>
                      <a:endParaRPr lang="zh-CN" altLang="en-US" b="1">
                        <a:solidFill>
                          <a:schemeClr val="tx1"/>
                        </a:solidFill>
                      </a:endParaRPr>
                    </a:p>
                  </a:txBody>
                  <a:tcPr>
                    <a:solidFill>
                      <a:schemeClr val="accent6">
                        <a:lumMod val="75000"/>
                      </a:schemeClr>
                    </a:solidFill>
                  </a:tcPr>
                </a:tc>
              </a:tr>
            </a:tbl>
          </a:graphicData>
        </a:graphic>
      </p:graphicFrame>
      <p:sp>
        <p:nvSpPr>
          <p:cNvPr id="61" name="标题 6"/>
          <p:cNvSpPr>
            <a:spLocks noGrp="1"/>
          </p:cNvSpPr>
          <p:nvPr>
            <p:ph type="title"/>
          </p:nvPr>
        </p:nvSpPr>
        <p:spPr>
          <a:xfrm>
            <a:off x="251520" y="260648"/>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cxnSp>
        <p:nvCxnSpPr>
          <p:cNvPr id="56" name="直接连接符 55"/>
          <p:cNvCxnSpPr/>
          <p:nvPr/>
        </p:nvCxnSpPr>
        <p:spPr>
          <a:xfrm>
            <a:off x="4499992" y="3933056"/>
            <a:ext cx="4320480" cy="0"/>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427984" y="4005064"/>
            <a:ext cx="360040" cy="369332"/>
          </a:xfrm>
          <a:prstGeom prst="rect">
            <a:avLst/>
          </a:prstGeom>
          <a:noFill/>
        </p:spPr>
        <p:txBody>
          <a:bodyPr wrap="square" rtlCol="0">
            <a:spAutoFit/>
          </a:bodyPr>
          <a:lstStyle/>
          <a:p>
            <a:r>
              <a:rPr lang="en-US" altLang="zh-CN" smtClean="0"/>
              <a:t>1</a:t>
            </a: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randombar(horizontal)">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strVal val="#ppt_w*0.70"/>
                                          </p:val>
                                        </p:tav>
                                        <p:tav tm="100000">
                                          <p:val>
                                            <p:strVal val="#ppt_w"/>
                                          </p:val>
                                        </p:tav>
                                      </p:tavLst>
                                    </p:anim>
                                    <p:anim calcmode="lin" valueType="num">
                                      <p:cBhvr>
                                        <p:cTn id="23" dur="1000" fill="hold"/>
                                        <p:tgtEl>
                                          <p:spTgt spid="15"/>
                                        </p:tgtEl>
                                        <p:attrNameLst>
                                          <p:attrName>ppt_h</p:attrName>
                                        </p:attrNameLst>
                                      </p:cBhvr>
                                      <p:tavLst>
                                        <p:tav tm="0">
                                          <p:val>
                                            <p:strVal val="#ppt_h"/>
                                          </p:val>
                                        </p:tav>
                                        <p:tav tm="100000">
                                          <p:val>
                                            <p:strVal val="#ppt_h"/>
                                          </p:val>
                                        </p:tav>
                                      </p:tavLst>
                                    </p:anim>
                                    <p:animEffect transition="in" filter="fade">
                                      <p:cBhvr>
                                        <p:cTn id="24" dur="1000"/>
                                        <p:tgtEl>
                                          <p:spTgt spid="15"/>
                                        </p:tgtEl>
                                      </p:cBhvr>
                                    </p:animEffect>
                                  </p:childTnLst>
                                </p:cTn>
                              </p:par>
                              <p:par>
                                <p:cTn id="25" presetID="55"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strVal val="#ppt_w*0.70"/>
                                          </p:val>
                                        </p:tav>
                                        <p:tav tm="100000">
                                          <p:val>
                                            <p:strVal val="#ppt_w"/>
                                          </p:val>
                                        </p:tav>
                                      </p:tavLst>
                                    </p:anim>
                                    <p:anim calcmode="lin" valueType="num">
                                      <p:cBhvr>
                                        <p:cTn id="28" dur="1000" fill="hold"/>
                                        <p:tgtEl>
                                          <p:spTgt spid="16"/>
                                        </p:tgtEl>
                                        <p:attrNameLst>
                                          <p:attrName>ppt_h</p:attrName>
                                        </p:attrNameLst>
                                      </p:cBhvr>
                                      <p:tavLst>
                                        <p:tav tm="0">
                                          <p:val>
                                            <p:strVal val="#ppt_h"/>
                                          </p:val>
                                        </p:tav>
                                        <p:tav tm="100000">
                                          <p:val>
                                            <p:strVal val="#ppt_h"/>
                                          </p:val>
                                        </p:tav>
                                      </p:tavLst>
                                    </p:anim>
                                    <p:animEffect transition="in" filter="fade">
                                      <p:cBhvr>
                                        <p:cTn id="29" dur="1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6"/>
                                        </p:tgtEl>
                                        <p:attrNameLst>
                                          <p:attrName>style.visibility</p:attrName>
                                        </p:attrNameLst>
                                      </p:cBhvr>
                                      <p:to>
                                        <p:strVal val="visible"/>
                                      </p:to>
                                    </p:set>
                                    <p:anim calcmode="lin" valueType="num">
                                      <p:cBhvr additive="base">
                                        <p:cTn id="34" dur="500" fill="hold"/>
                                        <p:tgtEl>
                                          <p:spTgt spid="116"/>
                                        </p:tgtEl>
                                        <p:attrNameLst>
                                          <p:attrName>ppt_x</p:attrName>
                                        </p:attrNameLst>
                                      </p:cBhvr>
                                      <p:tavLst>
                                        <p:tav tm="0">
                                          <p:val>
                                            <p:strVal val="#ppt_x"/>
                                          </p:val>
                                        </p:tav>
                                        <p:tav tm="100000">
                                          <p:val>
                                            <p:strVal val="#ppt_x"/>
                                          </p:val>
                                        </p:tav>
                                      </p:tavLst>
                                    </p:anim>
                                    <p:anim calcmode="lin" valueType="num">
                                      <p:cBhvr additive="base">
                                        <p:cTn id="35" dur="500" fill="hold"/>
                                        <p:tgtEl>
                                          <p:spTgt spid="11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 calcmode="lin" valueType="num">
                                      <p:cBhvr additive="base">
                                        <p:cTn id="38" dur="500" fill="hold"/>
                                        <p:tgtEl>
                                          <p:spTgt spid="117"/>
                                        </p:tgtEl>
                                        <p:attrNameLst>
                                          <p:attrName>ppt_x</p:attrName>
                                        </p:attrNameLst>
                                      </p:cBhvr>
                                      <p:tavLst>
                                        <p:tav tm="0">
                                          <p:val>
                                            <p:strVal val="#ppt_x"/>
                                          </p:val>
                                        </p:tav>
                                        <p:tav tm="100000">
                                          <p:val>
                                            <p:strVal val="#ppt_x"/>
                                          </p:val>
                                        </p:tav>
                                      </p:tavLst>
                                    </p:anim>
                                    <p:anim calcmode="lin" valueType="num">
                                      <p:cBhvr additive="base">
                                        <p:cTn id="39"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 name="表格 115"/>
          <p:cNvGraphicFramePr>
            <a:graphicFrameLocks noGrp="1"/>
          </p:cNvGraphicFramePr>
          <p:nvPr/>
        </p:nvGraphicFramePr>
        <p:xfrm>
          <a:off x="395536" y="5157192"/>
          <a:ext cx="1008112" cy="1296144"/>
        </p:xfrm>
        <a:graphic>
          <a:graphicData uri="http://schemas.openxmlformats.org/drawingml/2006/table">
            <a:tbl>
              <a:tblPr firstRow="1" bandRow="1">
                <a:tableStyleId>{125E5076-3810-47DD-B79F-674D7AD40C01}</a:tableStyleId>
              </a:tblPr>
              <a:tblGrid>
                <a:gridCol w="1008112"/>
              </a:tblGrid>
              <a:tr h="370327">
                <a:tc>
                  <a:txBody>
                    <a:bodyPr/>
                    <a:lstStyle/>
                    <a:p>
                      <a:r>
                        <a:rPr lang="zh-CN" altLang="en-US" smtClean="0"/>
                        <a:t>问题</a:t>
                      </a:r>
                      <a:r>
                        <a:rPr lang="en-US" altLang="zh-CN" smtClean="0"/>
                        <a:t>B3</a:t>
                      </a:r>
                    </a:p>
                  </a:txBody>
                  <a:tcPr/>
                </a:tc>
              </a:tr>
              <a:tr h="925817">
                <a:tc>
                  <a:txBody>
                    <a:bodyPr/>
                    <a:lstStyle/>
                    <a:p>
                      <a:r>
                        <a:rPr lang="en-US" altLang="zh-CN" smtClean="0"/>
                        <a:t>X1=4.00</a:t>
                      </a:r>
                    </a:p>
                    <a:p>
                      <a:r>
                        <a:rPr lang="en-US" altLang="zh-CN" smtClean="0"/>
                        <a:t>X2=2.00</a:t>
                      </a:r>
                    </a:p>
                    <a:p>
                      <a:r>
                        <a:rPr lang="en-US" altLang="zh-CN" smtClean="0"/>
                        <a:t>Z</a:t>
                      </a:r>
                      <a:r>
                        <a:rPr lang="en-US" altLang="zh-CN" baseline="-25000" smtClean="0"/>
                        <a:t>3</a:t>
                      </a:r>
                      <a:r>
                        <a:rPr lang="en-US" altLang="zh-CN" smtClean="0"/>
                        <a:t>=340</a:t>
                      </a:r>
                      <a:endParaRPr lang="zh-CN" altLang="en-US"/>
                    </a:p>
                  </a:txBody>
                  <a:tcPr>
                    <a:solidFill>
                      <a:schemeClr val="accent6">
                        <a:lumMod val="75000"/>
                      </a:schemeClr>
                    </a:solidFill>
                  </a:tcPr>
                </a:tc>
              </a:tr>
            </a:tbl>
          </a:graphicData>
        </a:graphic>
      </p:graphicFrame>
      <p:graphicFrame>
        <p:nvGraphicFramePr>
          <p:cNvPr id="117" name="表格 116"/>
          <p:cNvGraphicFramePr>
            <a:graphicFrameLocks noGrp="1"/>
          </p:cNvGraphicFramePr>
          <p:nvPr/>
        </p:nvGraphicFramePr>
        <p:xfrm>
          <a:off x="1691680" y="5157192"/>
          <a:ext cx="1008112" cy="1280160"/>
        </p:xfrm>
        <a:graphic>
          <a:graphicData uri="http://schemas.openxmlformats.org/drawingml/2006/table">
            <a:tbl>
              <a:tblPr firstRow="1" bandRow="1">
                <a:tableStyleId>{125E5076-3810-47DD-B79F-674D7AD40C01}</a:tableStyleId>
              </a:tblPr>
              <a:tblGrid>
                <a:gridCol w="1008112"/>
              </a:tblGrid>
              <a:tr h="349754">
                <a:tc>
                  <a:txBody>
                    <a:bodyPr/>
                    <a:lstStyle/>
                    <a:p>
                      <a:r>
                        <a:rPr lang="zh-CN" altLang="en-US" smtClean="0"/>
                        <a:t>问题</a:t>
                      </a:r>
                      <a:r>
                        <a:rPr lang="en-US" altLang="zh-CN" smtClean="0"/>
                        <a:t>B4</a:t>
                      </a:r>
                    </a:p>
                  </a:txBody>
                  <a:tcPr/>
                </a:tc>
              </a:tr>
              <a:tr h="874383">
                <a:tc>
                  <a:txBody>
                    <a:bodyPr/>
                    <a:lstStyle/>
                    <a:p>
                      <a:r>
                        <a:rPr lang="en-US" altLang="zh-CN" smtClean="0"/>
                        <a:t>X1=1.42</a:t>
                      </a:r>
                    </a:p>
                    <a:p>
                      <a:r>
                        <a:rPr lang="en-US" altLang="zh-CN" smtClean="0"/>
                        <a:t>X2=3.00</a:t>
                      </a:r>
                    </a:p>
                    <a:p>
                      <a:r>
                        <a:rPr lang="en-US" altLang="zh-CN" smtClean="0"/>
                        <a:t>Z</a:t>
                      </a:r>
                      <a:r>
                        <a:rPr lang="en-US" altLang="zh-CN" baseline="-25000" smtClean="0"/>
                        <a:t>4</a:t>
                      </a:r>
                      <a:r>
                        <a:rPr lang="en-US" altLang="zh-CN" smtClean="0"/>
                        <a:t>=</a:t>
                      </a:r>
                      <a:r>
                        <a:rPr lang="en-US" altLang="zh-CN" b="1" smtClean="0">
                          <a:solidFill>
                            <a:schemeClr val="tx1"/>
                          </a:solidFill>
                        </a:rPr>
                        <a:t>327</a:t>
                      </a:r>
                      <a:endParaRPr lang="zh-CN" altLang="en-US" b="1">
                        <a:solidFill>
                          <a:schemeClr val="tx1"/>
                        </a:solidFill>
                      </a:endParaRPr>
                    </a:p>
                  </a:txBody>
                  <a:tcPr>
                    <a:solidFill>
                      <a:schemeClr val="accent6">
                        <a:lumMod val="75000"/>
                      </a:schemeClr>
                    </a:solidFill>
                  </a:tcPr>
                </a:tc>
              </a:tr>
            </a:tbl>
          </a:graphicData>
        </a:graphic>
      </p:graphicFrame>
      <p:graphicFrame>
        <p:nvGraphicFramePr>
          <p:cNvPr id="56" name="表格 55"/>
          <p:cNvGraphicFramePr>
            <a:graphicFrameLocks noGrp="1"/>
          </p:cNvGraphicFramePr>
          <p:nvPr/>
        </p:nvGraphicFramePr>
        <p:xfrm>
          <a:off x="2123728" y="1484784"/>
          <a:ext cx="1031776" cy="1280160"/>
        </p:xfrm>
        <a:graphic>
          <a:graphicData uri="http://schemas.openxmlformats.org/drawingml/2006/table">
            <a:tbl>
              <a:tblPr firstRow="1" bandRow="1">
                <a:tableStyleId>{125E5076-3810-47DD-B79F-674D7AD40C01}</a:tableStyleId>
              </a:tblPr>
              <a:tblGrid>
                <a:gridCol w="1031776"/>
              </a:tblGrid>
              <a:tr h="329179">
                <a:tc>
                  <a:txBody>
                    <a:bodyPr/>
                    <a:lstStyle/>
                    <a:p>
                      <a:r>
                        <a:rPr lang="zh-CN" altLang="en-US" smtClean="0"/>
                        <a:t>问题</a:t>
                      </a:r>
                      <a:r>
                        <a:rPr lang="en-US" altLang="zh-CN" smtClean="0"/>
                        <a:t>B</a:t>
                      </a:r>
                    </a:p>
                  </a:txBody>
                  <a:tcPr/>
                </a:tc>
              </a:tr>
              <a:tr h="822949">
                <a:tc>
                  <a:txBody>
                    <a:bodyPr/>
                    <a:lstStyle/>
                    <a:p>
                      <a:r>
                        <a:rPr lang="en-US" altLang="zh-CN" smtClean="0"/>
                        <a:t>X1=4.81</a:t>
                      </a:r>
                    </a:p>
                    <a:p>
                      <a:r>
                        <a:rPr lang="en-US" altLang="zh-CN" smtClean="0"/>
                        <a:t>X2=1.82</a:t>
                      </a:r>
                    </a:p>
                    <a:p>
                      <a:r>
                        <a:rPr lang="en-US" altLang="zh-CN" smtClean="0"/>
                        <a:t>Z</a:t>
                      </a:r>
                      <a:r>
                        <a:rPr lang="en-US" altLang="zh-CN" baseline="-25000" smtClean="0"/>
                        <a:t>0</a:t>
                      </a:r>
                      <a:r>
                        <a:rPr lang="en-US" altLang="zh-CN" smtClean="0"/>
                        <a:t>=356</a:t>
                      </a:r>
                      <a:endParaRPr lang="zh-CN" altLang="en-US"/>
                    </a:p>
                  </a:txBody>
                  <a:tcPr>
                    <a:solidFill>
                      <a:schemeClr val="accent6">
                        <a:lumMod val="75000"/>
                      </a:schemeClr>
                    </a:solidFill>
                  </a:tcPr>
                </a:tc>
              </a:tr>
            </a:tbl>
          </a:graphicData>
        </a:graphic>
      </p:graphicFrame>
      <p:cxnSp>
        <p:nvCxnSpPr>
          <p:cNvPr id="61" name="直接连接符 60"/>
          <p:cNvCxnSpPr/>
          <p:nvPr/>
        </p:nvCxnSpPr>
        <p:spPr>
          <a:xfrm>
            <a:off x="1835696" y="2996952"/>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563888" y="2996952"/>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835696" y="2996952"/>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627784" y="2780928"/>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907704" y="2996952"/>
            <a:ext cx="2016224" cy="369332"/>
          </a:xfrm>
          <a:prstGeom prst="rect">
            <a:avLst/>
          </a:prstGeom>
          <a:noFill/>
        </p:spPr>
        <p:txBody>
          <a:bodyPr wrap="square" rtlCol="0">
            <a:spAutoFit/>
          </a:bodyPr>
          <a:lstStyle/>
          <a:p>
            <a:r>
              <a:rPr lang="en-US" altLang="zh-CN" smtClean="0"/>
              <a:t>X</a:t>
            </a:r>
            <a:r>
              <a:rPr lang="en-US" altLang="zh-CN" baseline="-25000" smtClean="0"/>
              <a:t>1</a:t>
            </a:r>
            <a:r>
              <a:rPr lang="en-US" altLang="zh-CN" smtClean="0"/>
              <a:t>≤4            x</a:t>
            </a:r>
            <a:r>
              <a:rPr lang="en-US" altLang="zh-CN" baseline="-25000" smtClean="0"/>
              <a:t>1</a:t>
            </a:r>
            <a:r>
              <a:rPr lang="en-US" altLang="zh-CN" smtClean="0"/>
              <a:t>≥5</a:t>
            </a:r>
            <a:endParaRPr lang="zh-CN" altLang="en-US"/>
          </a:p>
        </p:txBody>
      </p:sp>
      <p:graphicFrame>
        <p:nvGraphicFramePr>
          <p:cNvPr id="86" name="表格 85"/>
          <p:cNvGraphicFramePr>
            <a:graphicFrameLocks noGrp="1"/>
          </p:cNvGraphicFramePr>
          <p:nvPr/>
        </p:nvGraphicFramePr>
        <p:xfrm>
          <a:off x="1331640" y="3356992"/>
          <a:ext cx="1031776" cy="1280160"/>
        </p:xfrm>
        <a:graphic>
          <a:graphicData uri="http://schemas.openxmlformats.org/drawingml/2006/table">
            <a:tbl>
              <a:tblPr firstRow="1" bandRow="1">
                <a:tableStyleId>{125E5076-3810-47DD-B79F-674D7AD40C01}</a:tableStyleId>
              </a:tblPr>
              <a:tblGrid>
                <a:gridCol w="1031776"/>
              </a:tblGrid>
              <a:tr h="333687">
                <a:tc>
                  <a:txBody>
                    <a:bodyPr/>
                    <a:lstStyle/>
                    <a:p>
                      <a:r>
                        <a:rPr lang="zh-CN" altLang="en-US" smtClean="0"/>
                        <a:t>问题</a:t>
                      </a:r>
                      <a:r>
                        <a:rPr lang="en-US" altLang="zh-CN" smtClean="0"/>
                        <a:t>B1</a:t>
                      </a:r>
                    </a:p>
                  </a:txBody>
                  <a:tcPr/>
                </a:tc>
              </a:tr>
              <a:tr h="834217">
                <a:tc>
                  <a:txBody>
                    <a:bodyPr/>
                    <a:lstStyle/>
                    <a:p>
                      <a:r>
                        <a:rPr lang="en-US" altLang="zh-CN" smtClean="0"/>
                        <a:t>X1=4.00</a:t>
                      </a:r>
                    </a:p>
                    <a:p>
                      <a:r>
                        <a:rPr lang="en-US" altLang="zh-CN" smtClean="0"/>
                        <a:t>X2=2.1</a:t>
                      </a:r>
                    </a:p>
                    <a:p>
                      <a:r>
                        <a:rPr lang="en-US" altLang="zh-CN" smtClean="0"/>
                        <a:t>Z</a:t>
                      </a:r>
                      <a:r>
                        <a:rPr lang="en-US" altLang="zh-CN" baseline="-25000" smtClean="0"/>
                        <a:t>1</a:t>
                      </a:r>
                      <a:r>
                        <a:rPr lang="en-US" altLang="zh-CN" smtClean="0"/>
                        <a:t>=349</a:t>
                      </a:r>
                      <a:endParaRPr lang="zh-CN" altLang="en-US"/>
                    </a:p>
                  </a:txBody>
                  <a:tcPr>
                    <a:solidFill>
                      <a:schemeClr val="accent6">
                        <a:lumMod val="75000"/>
                      </a:schemeClr>
                    </a:solidFill>
                  </a:tcPr>
                </a:tc>
              </a:tr>
            </a:tbl>
          </a:graphicData>
        </a:graphic>
      </p:graphicFrame>
      <p:graphicFrame>
        <p:nvGraphicFramePr>
          <p:cNvPr id="87" name="表格 86"/>
          <p:cNvGraphicFramePr>
            <a:graphicFrameLocks noGrp="1"/>
          </p:cNvGraphicFramePr>
          <p:nvPr/>
        </p:nvGraphicFramePr>
        <p:xfrm>
          <a:off x="3131840" y="3356992"/>
          <a:ext cx="1031776" cy="1296144"/>
        </p:xfrm>
        <a:graphic>
          <a:graphicData uri="http://schemas.openxmlformats.org/drawingml/2006/table">
            <a:tbl>
              <a:tblPr firstRow="1" bandRow="1">
                <a:tableStyleId>{125E5076-3810-47DD-B79F-674D7AD40C01}</a:tableStyleId>
              </a:tblPr>
              <a:tblGrid>
                <a:gridCol w="1031776"/>
              </a:tblGrid>
              <a:tr h="354261">
                <a:tc>
                  <a:txBody>
                    <a:bodyPr/>
                    <a:lstStyle/>
                    <a:p>
                      <a:r>
                        <a:rPr lang="zh-CN" altLang="en-US" smtClean="0"/>
                        <a:t>问题</a:t>
                      </a:r>
                      <a:r>
                        <a:rPr lang="en-US" altLang="zh-CN" smtClean="0"/>
                        <a:t>B2</a:t>
                      </a:r>
                    </a:p>
                  </a:txBody>
                  <a:tcPr/>
                </a:tc>
              </a:tr>
              <a:tr h="930384">
                <a:tc>
                  <a:txBody>
                    <a:bodyPr/>
                    <a:lstStyle/>
                    <a:p>
                      <a:r>
                        <a:rPr lang="en-US" altLang="zh-CN" smtClean="0"/>
                        <a:t>X1=5.00</a:t>
                      </a:r>
                    </a:p>
                    <a:p>
                      <a:r>
                        <a:rPr lang="en-US" altLang="zh-CN" smtClean="0"/>
                        <a:t>X2=1.57</a:t>
                      </a:r>
                    </a:p>
                    <a:p>
                      <a:r>
                        <a:rPr lang="en-US" altLang="zh-CN" smtClean="0"/>
                        <a:t>Z</a:t>
                      </a:r>
                      <a:r>
                        <a:rPr lang="en-US" altLang="zh-CN" baseline="-25000" smtClean="0"/>
                        <a:t>2</a:t>
                      </a:r>
                      <a:r>
                        <a:rPr lang="en-US" altLang="zh-CN" smtClean="0"/>
                        <a:t>=341</a:t>
                      </a:r>
                      <a:endParaRPr lang="zh-CN" altLang="en-US"/>
                    </a:p>
                  </a:txBody>
                  <a:tcPr>
                    <a:solidFill>
                      <a:schemeClr val="accent6">
                        <a:lumMod val="75000"/>
                      </a:schemeClr>
                    </a:solidFill>
                  </a:tcPr>
                </a:tc>
              </a:tr>
            </a:tbl>
          </a:graphicData>
        </a:graphic>
      </p:graphicFrame>
      <p:cxnSp>
        <p:nvCxnSpPr>
          <p:cNvPr id="88" name="直接连接符 87"/>
          <p:cNvCxnSpPr/>
          <p:nvPr/>
        </p:nvCxnSpPr>
        <p:spPr>
          <a:xfrm>
            <a:off x="611560" y="4797152"/>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339752" y="4797152"/>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1560" y="4797152"/>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403648" y="465313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83568" y="4797152"/>
            <a:ext cx="2016224" cy="369332"/>
          </a:xfrm>
          <a:prstGeom prst="rect">
            <a:avLst/>
          </a:prstGeom>
          <a:noFill/>
        </p:spPr>
        <p:txBody>
          <a:bodyPr wrap="square" rtlCol="0">
            <a:spAutoFit/>
          </a:bodyPr>
          <a:lstStyle/>
          <a:p>
            <a:r>
              <a:rPr lang="en-US" altLang="zh-CN" smtClean="0"/>
              <a:t>X</a:t>
            </a:r>
            <a:r>
              <a:rPr lang="en-US" altLang="zh-CN" baseline="-25000" smtClean="0"/>
              <a:t>2</a:t>
            </a:r>
            <a:r>
              <a:rPr lang="en-US" altLang="zh-CN" smtClean="0"/>
              <a:t>≤2            x</a:t>
            </a:r>
            <a:r>
              <a:rPr lang="en-US" altLang="zh-CN" baseline="-25000" smtClean="0"/>
              <a:t>2</a:t>
            </a:r>
            <a:r>
              <a:rPr lang="en-US" altLang="zh-CN" smtClean="0"/>
              <a:t>≥3</a:t>
            </a:r>
            <a:endParaRPr lang="zh-CN" altLang="en-US"/>
          </a:p>
        </p:txBody>
      </p:sp>
      <p:cxnSp>
        <p:nvCxnSpPr>
          <p:cNvPr id="94" name="直接连接符 93"/>
          <p:cNvCxnSpPr/>
          <p:nvPr/>
        </p:nvCxnSpPr>
        <p:spPr>
          <a:xfrm>
            <a:off x="3203848" y="4797152"/>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4932040" y="4797152"/>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203848" y="4797152"/>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995936" y="465313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275856" y="4797152"/>
            <a:ext cx="2016224" cy="369332"/>
          </a:xfrm>
          <a:prstGeom prst="rect">
            <a:avLst/>
          </a:prstGeom>
          <a:noFill/>
        </p:spPr>
        <p:txBody>
          <a:bodyPr wrap="square" rtlCol="0">
            <a:spAutoFit/>
          </a:bodyPr>
          <a:lstStyle/>
          <a:p>
            <a:r>
              <a:rPr lang="en-US" altLang="zh-CN" smtClean="0"/>
              <a:t>X</a:t>
            </a:r>
            <a:r>
              <a:rPr lang="en-US" altLang="zh-CN" baseline="-25000" smtClean="0"/>
              <a:t>2</a:t>
            </a:r>
            <a:r>
              <a:rPr lang="en-US" altLang="zh-CN" smtClean="0"/>
              <a:t>≤1            x</a:t>
            </a:r>
            <a:r>
              <a:rPr lang="en-US" altLang="zh-CN" baseline="-25000" smtClean="0"/>
              <a:t>2</a:t>
            </a:r>
            <a:r>
              <a:rPr lang="en-US" altLang="zh-CN" smtClean="0"/>
              <a:t>≥2</a:t>
            </a:r>
            <a:endParaRPr lang="zh-CN" altLang="en-US"/>
          </a:p>
        </p:txBody>
      </p:sp>
      <p:graphicFrame>
        <p:nvGraphicFramePr>
          <p:cNvPr id="99" name="表格 98"/>
          <p:cNvGraphicFramePr>
            <a:graphicFrameLocks noGrp="1"/>
          </p:cNvGraphicFramePr>
          <p:nvPr/>
        </p:nvGraphicFramePr>
        <p:xfrm>
          <a:off x="2987824" y="5157192"/>
          <a:ext cx="1031776" cy="1280160"/>
        </p:xfrm>
        <a:graphic>
          <a:graphicData uri="http://schemas.openxmlformats.org/drawingml/2006/table">
            <a:tbl>
              <a:tblPr firstRow="1" bandRow="1">
                <a:tableStyleId>{125E5076-3810-47DD-B79F-674D7AD40C01}</a:tableStyleId>
              </a:tblPr>
              <a:tblGrid>
                <a:gridCol w="1031776"/>
              </a:tblGrid>
              <a:tr h="349753">
                <a:tc>
                  <a:txBody>
                    <a:bodyPr/>
                    <a:lstStyle/>
                    <a:p>
                      <a:r>
                        <a:rPr lang="zh-CN" altLang="en-US" smtClean="0"/>
                        <a:t>问题</a:t>
                      </a:r>
                      <a:r>
                        <a:rPr lang="en-US" altLang="zh-CN" smtClean="0"/>
                        <a:t>B5</a:t>
                      </a:r>
                    </a:p>
                  </a:txBody>
                  <a:tcPr/>
                </a:tc>
              </a:tr>
              <a:tr h="642352">
                <a:tc>
                  <a:txBody>
                    <a:bodyPr/>
                    <a:lstStyle/>
                    <a:p>
                      <a:r>
                        <a:rPr lang="en-US" altLang="zh-CN" smtClean="0"/>
                        <a:t>X1=5.44</a:t>
                      </a:r>
                    </a:p>
                    <a:p>
                      <a:r>
                        <a:rPr lang="en-US" altLang="zh-CN" smtClean="0"/>
                        <a:t>X2=1.00</a:t>
                      </a:r>
                    </a:p>
                    <a:p>
                      <a:r>
                        <a:rPr lang="en-US" altLang="zh-CN" smtClean="0"/>
                        <a:t>Z</a:t>
                      </a:r>
                      <a:r>
                        <a:rPr lang="en-US" altLang="zh-CN" baseline="-25000" smtClean="0"/>
                        <a:t>3</a:t>
                      </a:r>
                      <a:r>
                        <a:rPr lang="en-US" altLang="zh-CN" smtClean="0"/>
                        <a:t>=308</a:t>
                      </a:r>
                      <a:endParaRPr lang="zh-CN" altLang="en-US"/>
                    </a:p>
                  </a:txBody>
                  <a:tcPr>
                    <a:solidFill>
                      <a:schemeClr val="accent6">
                        <a:lumMod val="75000"/>
                      </a:schemeClr>
                    </a:solidFill>
                  </a:tcPr>
                </a:tc>
              </a:tr>
            </a:tbl>
          </a:graphicData>
        </a:graphic>
      </p:graphicFrame>
      <p:graphicFrame>
        <p:nvGraphicFramePr>
          <p:cNvPr id="100" name="表格 99"/>
          <p:cNvGraphicFramePr>
            <a:graphicFrameLocks noGrp="1"/>
          </p:cNvGraphicFramePr>
          <p:nvPr/>
        </p:nvGraphicFramePr>
        <p:xfrm>
          <a:off x="4355976" y="5157192"/>
          <a:ext cx="1031776" cy="1296144"/>
        </p:xfrm>
        <a:graphic>
          <a:graphicData uri="http://schemas.openxmlformats.org/drawingml/2006/table">
            <a:tbl>
              <a:tblPr firstRow="1" bandRow="1">
                <a:tableStyleId>{125E5076-3810-47DD-B79F-674D7AD40C01}</a:tableStyleId>
              </a:tblPr>
              <a:tblGrid>
                <a:gridCol w="1031776"/>
              </a:tblGrid>
              <a:tr h="413767">
                <a:tc>
                  <a:txBody>
                    <a:bodyPr/>
                    <a:lstStyle/>
                    <a:p>
                      <a:r>
                        <a:rPr lang="zh-CN" altLang="en-US" smtClean="0"/>
                        <a:t>问题</a:t>
                      </a:r>
                      <a:r>
                        <a:rPr lang="en-US" altLang="zh-CN" smtClean="0"/>
                        <a:t>B6</a:t>
                      </a:r>
                    </a:p>
                  </a:txBody>
                  <a:tcPr/>
                </a:tc>
              </a:tr>
              <a:tr h="882377">
                <a:tc>
                  <a:txBody>
                    <a:bodyPr/>
                    <a:lstStyle/>
                    <a:p>
                      <a:r>
                        <a:rPr lang="zh-CN" altLang="en-US" smtClean="0"/>
                        <a:t>无可行解</a:t>
                      </a:r>
                      <a:endParaRPr lang="zh-CN" altLang="en-US"/>
                    </a:p>
                  </a:txBody>
                  <a:tcPr>
                    <a:solidFill>
                      <a:schemeClr val="accent6">
                        <a:lumMod val="75000"/>
                      </a:schemeClr>
                    </a:solidFill>
                  </a:tcPr>
                </a:tc>
              </a:tr>
            </a:tbl>
          </a:graphicData>
        </a:graphic>
      </p:graphicFrame>
      <p:graphicFrame>
        <p:nvGraphicFramePr>
          <p:cNvPr id="9218" name="Object 2"/>
          <p:cNvGraphicFramePr>
            <a:graphicFrameLocks noChangeAspect="1"/>
          </p:cNvGraphicFramePr>
          <p:nvPr/>
        </p:nvGraphicFramePr>
        <p:xfrm>
          <a:off x="5724128" y="2276872"/>
          <a:ext cx="2447925" cy="432048"/>
        </p:xfrm>
        <a:graphic>
          <a:graphicData uri="http://schemas.openxmlformats.org/presentationml/2006/ole">
            <mc:AlternateContent xmlns:mc="http://schemas.openxmlformats.org/markup-compatibility/2006">
              <mc:Choice xmlns:v="urn:schemas-microsoft-com:vml" Requires="v">
                <p:oleObj spid="_x0000_s9230" name="公式" r:id="rId3" imgW="850680" imgH="241200" progId="Equations">
                  <p:embed/>
                </p:oleObj>
              </mc:Choice>
              <mc:Fallback>
                <p:oleObj name="公式" r:id="rId3" imgW="850680" imgH="241200" progId="Equations">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276872"/>
                        <a:ext cx="2447925" cy="432048"/>
                      </a:xfrm>
                      <a:prstGeom prst="rect">
                        <a:avLst/>
                      </a:prstGeom>
                      <a:solidFill>
                        <a:schemeClr val="bg1"/>
                      </a:solidFill>
                    </p:spPr>
                  </p:pic>
                </p:oleObj>
              </mc:Fallback>
            </mc:AlternateContent>
          </a:graphicData>
        </a:graphic>
      </p:graphicFrame>
      <p:graphicFrame>
        <p:nvGraphicFramePr>
          <p:cNvPr id="9219" name="Object 3"/>
          <p:cNvGraphicFramePr>
            <a:graphicFrameLocks noChangeAspect="1"/>
          </p:cNvGraphicFramePr>
          <p:nvPr/>
        </p:nvGraphicFramePr>
        <p:xfrm>
          <a:off x="5724128" y="3861048"/>
          <a:ext cx="2447925" cy="457200"/>
        </p:xfrm>
        <a:graphic>
          <a:graphicData uri="http://schemas.openxmlformats.org/presentationml/2006/ole">
            <mc:AlternateContent xmlns:mc="http://schemas.openxmlformats.org/markup-compatibility/2006">
              <mc:Choice xmlns:v="urn:schemas-microsoft-com:vml" Requires="v">
                <p:oleObj spid="_x0000_s9231" name="公式" r:id="rId5" imgW="850680" imgH="241200" progId="Equations">
                  <p:embed/>
                </p:oleObj>
              </mc:Choice>
              <mc:Fallback>
                <p:oleObj name="公式" r:id="rId5" imgW="850680" imgH="241200" progId="Equations">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3861048"/>
                        <a:ext cx="2447925" cy="457200"/>
                      </a:xfrm>
                      <a:prstGeom prst="rect">
                        <a:avLst/>
                      </a:prstGeom>
                      <a:solidFill>
                        <a:schemeClr val="bg1"/>
                      </a:solidFill>
                    </p:spPr>
                  </p:pic>
                </p:oleObj>
              </mc:Fallback>
            </mc:AlternateContent>
          </a:graphicData>
        </a:graphic>
      </p:graphicFrame>
      <p:graphicFrame>
        <p:nvGraphicFramePr>
          <p:cNvPr id="9220" name="Object 4"/>
          <p:cNvGraphicFramePr>
            <a:graphicFrameLocks noChangeAspect="1"/>
          </p:cNvGraphicFramePr>
          <p:nvPr/>
        </p:nvGraphicFramePr>
        <p:xfrm>
          <a:off x="5724128" y="5229200"/>
          <a:ext cx="2851150" cy="457200"/>
        </p:xfrm>
        <a:graphic>
          <a:graphicData uri="http://schemas.openxmlformats.org/presentationml/2006/ole">
            <mc:AlternateContent xmlns:mc="http://schemas.openxmlformats.org/markup-compatibility/2006">
              <mc:Choice xmlns:v="urn:schemas-microsoft-com:vml" Requires="v">
                <p:oleObj spid="_x0000_s9232" name="公式" r:id="rId7" imgW="990360" imgH="241200" progId="Equations">
                  <p:embed/>
                </p:oleObj>
              </mc:Choice>
              <mc:Fallback>
                <p:oleObj name="公式" r:id="rId7" imgW="990360" imgH="241200" progId="Equations">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5229200"/>
                        <a:ext cx="2851150" cy="457200"/>
                      </a:xfrm>
                      <a:prstGeom prst="rect">
                        <a:avLst/>
                      </a:prstGeom>
                      <a:solidFill>
                        <a:schemeClr val="bg1"/>
                      </a:solidFill>
                    </p:spPr>
                  </p:pic>
                </p:oleObj>
              </mc:Fallback>
            </mc:AlternateContent>
          </a:graphicData>
        </a:graphic>
      </p:graphicFrame>
      <p:graphicFrame>
        <p:nvGraphicFramePr>
          <p:cNvPr id="9221" name="Object 5"/>
          <p:cNvGraphicFramePr>
            <a:graphicFrameLocks noChangeAspect="1"/>
          </p:cNvGraphicFramePr>
          <p:nvPr/>
        </p:nvGraphicFramePr>
        <p:xfrm>
          <a:off x="5724128" y="6093296"/>
          <a:ext cx="2084388" cy="457200"/>
        </p:xfrm>
        <a:graphic>
          <a:graphicData uri="http://schemas.openxmlformats.org/presentationml/2006/ole">
            <mc:AlternateContent xmlns:mc="http://schemas.openxmlformats.org/markup-compatibility/2006">
              <mc:Choice xmlns:v="urn:schemas-microsoft-com:vml" Requires="v">
                <p:oleObj spid="_x0000_s9233" name="公式" r:id="rId9" imgW="723600" imgH="241200" progId="Equations">
                  <p:embed/>
                </p:oleObj>
              </mc:Choice>
              <mc:Fallback>
                <p:oleObj name="公式" r:id="rId9" imgW="723600" imgH="241200" progId="Equations">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128" y="6093296"/>
                        <a:ext cx="2084388" cy="457200"/>
                      </a:xfrm>
                      <a:prstGeom prst="rect">
                        <a:avLst/>
                      </a:prstGeom>
                      <a:solidFill>
                        <a:schemeClr val="bg1"/>
                      </a:solidFill>
                    </p:spPr>
                  </p:pic>
                </p:oleObj>
              </mc:Fallback>
            </mc:AlternateContent>
          </a:graphicData>
        </a:graphic>
      </p:graphicFrame>
      <p:sp>
        <p:nvSpPr>
          <p:cNvPr id="103" name="TextBox 102"/>
          <p:cNvSpPr txBox="1"/>
          <p:nvPr/>
        </p:nvSpPr>
        <p:spPr>
          <a:xfrm>
            <a:off x="1619672" y="5301208"/>
            <a:ext cx="1080120" cy="1323439"/>
          </a:xfrm>
          <a:prstGeom prst="rect">
            <a:avLst/>
          </a:prstGeom>
          <a:noFill/>
        </p:spPr>
        <p:txBody>
          <a:bodyPr wrap="square" rtlCol="0">
            <a:spAutoFit/>
          </a:bodyPr>
          <a:lstStyle/>
          <a:p>
            <a:r>
              <a:rPr lang="en-US" altLang="zh-CN" sz="8000" b="1" smtClean="0"/>
              <a:t>×</a:t>
            </a:r>
            <a:endParaRPr lang="zh-CN" altLang="en-US" sz="8000" b="1"/>
          </a:p>
        </p:txBody>
      </p:sp>
      <p:sp>
        <p:nvSpPr>
          <p:cNvPr id="36" name="标题 6"/>
          <p:cNvSpPr>
            <a:spLocks noGrp="1"/>
          </p:cNvSpPr>
          <p:nvPr>
            <p:ph type="title"/>
          </p:nvPr>
        </p:nvSpPr>
        <p:spPr>
          <a:xfrm>
            <a:off x="251520"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ox(in)">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ox(in)">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blinds(horizontal)">
                                      <p:cBhvr>
                                        <p:cTn id="29" dur="500"/>
                                        <p:tgtEl>
                                          <p:spTgt spid="86"/>
                                        </p:tgtEl>
                                      </p:cBhvr>
                                    </p:animEffect>
                                  </p:childTnLst>
                                </p:cTn>
                              </p:par>
                              <p:par>
                                <p:cTn id="30" presetID="3" presetClass="entr" presetSubtype="10" fill="hold"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blinds(horizontal)">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219"/>
                                        </p:tgtEl>
                                        <p:attrNameLst>
                                          <p:attrName>style.visibility</p:attrName>
                                        </p:attrNameLst>
                                      </p:cBhvr>
                                      <p:to>
                                        <p:strVal val="visible"/>
                                      </p:to>
                                    </p:set>
                                    <p:animEffect transition="in" filter="box(in)">
                                      <p:cBhvr>
                                        <p:cTn id="37" dur="500"/>
                                        <p:tgtEl>
                                          <p:spTgt spid="921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blinds(horizontal)">
                                      <p:cBhvr>
                                        <p:cTn id="54" dur="500"/>
                                        <p:tgtEl>
                                          <p:spTgt spid="116"/>
                                        </p:tgtEl>
                                      </p:cBhvr>
                                    </p:animEffect>
                                  </p:childTnLst>
                                </p:cTn>
                              </p:par>
                              <p:par>
                                <p:cTn id="55" presetID="3" presetClass="entr" presetSubtype="10" fill="hold" nodeType="with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blinds(horizontal)">
                                      <p:cBhvr>
                                        <p:cTn id="57" dur="500"/>
                                        <p:tgtEl>
                                          <p:spTgt spid="117"/>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diamond(in)">
                                      <p:cBhvr>
                                        <p:cTn id="62" dur="5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9220"/>
                                        </p:tgtEl>
                                        <p:attrNameLst>
                                          <p:attrName>style.visibility</p:attrName>
                                        </p:attrNameLst>
                                      </p:cBhvr>
                                      <p:to>
                                        <p:strVal val="visible"/>
                                      </p:to>
                                    </p:set>
                                    <p:animEffect transition="in" filter="box(in)">
                                      <p:cBhvr>
                                        <p:cTn id="67" dur="500"/>
                                        <p:tgtEl>
                                          <p:spTgt spid="922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94"/>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96"/>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9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9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par>
                                <p:cTn id="85" presetID="3" presetClass="entr" presetSubtype="10"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blinds(horizontal)">
                                      <p:cBhvr>
                                        <p:cTn id="87" dur="500"/>
                                        <p:tgtEl>
                                          <p:spTgt spid="100"/>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9221"/>
                                        </p:tgtEl>
                                        <p:attrNameLst>
                                          <p:attrName>style.visibility</p:attrName>
                                        </p:attrNameLst>
                                      </p:cBhvr>
                                      <p:to>
                                        <p:strVal val="visible"/>
                                      </p:to>
                                    </p:set>
                                    <p:animEffect transition="in" filter="box(in)">
                                      <p:cBhvr>
                                        <p:cTn id="92"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92" grpId="0"/>
      <p:bldP spid="98" grpId="0"/>
      <p:bldP spid="1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2"/>
          <p:cNvSpPr>
            <a:spLocks noGrp="1"/>
          </p:cNvSpPr>
          <p:nvPr>
            <p:ph idx="1"/>
          </p:nvPr>
        </p:nvSpPr>
        <p:spPr>
          <a:xfrm>
            <a:off x="251520" y="1196752"/>
            <a:ext cx="8640960" cy="5661248"/>
          </a:xfrm>
        </p:spPr>
        <p:txBody>
          <a:bodyPr>
            <a:normAutofit/>
          </a:bodyPr>
          <a:lstStyle/>
          <a:p>
            <a:pPr>
              <a:buNone/>
            </a:pPr>
            <a:endParaRPr lang="en-US" altLang="zh-CN" sz="2000" smtClean="0"/>
          </a:p>
          <a:p>
            <a:pPr>
              <a:buNone/>
            </a:pPr>
            <a:endParaRPr lang="en-US" altLang="zh-CN" sz="2000" smtClean="0"/>
          </a:p>
          <a:p>
            <a:pPr>
              <a:buNone/>
            </a:pPr>
            <a:r>
              <a:rPr lang="en-US" altLang="zh-CN" sz="2600" b="1" smtClean="0"/>
              <a:t>1  </a:t>
            </a:r>
            <a:r>
              <a:rPr lang="zh-CN" altLang="en-US" sz="2600" b="1" smtClean="0"/>
              <a:t>遇到整数规划问题</a:t>
            </a:r>
            <a:r>
              <a:rPr lang="en-US" altLang="zh-CN" sz="2600" b="1" smtClean="0"/>
              <a:t>A</a:t>
            </a:r>
            <a:r>
              <a:rPr lang="zh-CN" altLang="en-US" sz="2600" b="1" smtClean="0"/>
              <a:t>，先解其相应的线性规划问题</a:t>
            </a:r>
            <a:r>
              <a:rPr lang="en-US" altLang="zh-CN" sz="2600" b="1" smtClean="0"/>
              <a:t>B</a:t>
            </a:r>
            <a:r>
              <a:rPr lang="zh-CN" altLang="en-US" sz="2600" b="1" smtClean="0"/>
              <a:t>：</a:t>
            </a:r>
            <a:endParaRPr lang="en-US" altLang="zh-CN" sz="2600" b="1" smtClean="0"/>
          </a:p>
          <a:p>
            <a:pPr>
              <a:buNone/>
            </a:pPr>
            <a:r>
              <a:rPr lang="en-US" altLang="zh-CN" sz="2600" b="1" smtClean="0"/>
              <a:t>        (1)</a:t>
            </a:r>
            <a:r>
              <a:rPr lang="zh-CN" altLang="en-US" sz="2600" b="1" smtClean="0"/>
              <a:t>若</a:t>
            </a:r>
            <a:r>
              <a:rPr lang="en-US" altLang="zh-CN" sz="2600" b="1" smtClean="0"/>
              <a:t>B</a:t>
            </a:r>
            <a:r>
              <a:rPr lang="zh-CN" altLang="en-US" sz="2600" b="1" smtClean="0"/>
              <a:t>没有可行解，则</a:t>
            </a:r>
            <a:r>
              <a:rPr lang="en-US" altLang="zh-CN" sz="2600" b="1" smtClean="0"/>
              <a:t>A</a:t>
            </a:r>
            <a:r>
              <a:rPr lang="zh-CN" altLang="en-US" sz="2600" b="1" smtClean="0"/>
              <a:t>也没有可行解，即停止。</a:t>
            </a:r>
            <a:endParaRPr lang="en-US" altLang="zh-CN" sz="2600" b="1" smtClean="0"/>
          </a:p>
          <a:p>
            <a:pPr>
              <a:buNone/>
            </a:pPr>
            <a:r>
              <a:rPr lang="en-US" altLang="zh-CN" sz="2600" b="1" smtClean="0"/>
              <a:t>        (2)</a:t>
            </a:r>
            <a:r>
              <a:rPr lang="zh-CN" altLang="en-US" sz="2600" b="1" smtClean="0"/>
              <a:t>若</a:t>
            </a:r>
            <a:r>
              <a:rPr lang="en-US" altLang="zh-CN" sz="2600" b="1" smtClean="0"/>
              <a:t>B</a:t>
            </a:r>
            <a:r>
              <a:rPr lang="zh-CN" altLang="en-US" sz="2600" b="1" smtClean="0"/>
              <a:t>有最优解，且符合</a:t>
            </a:r>
            <a:r>
              <a:rPr lang="en-US" altLang="zh-CN" sz="2600" b="1" smtClean="0"/>
              <a:t>A</a:t>
            </a:r>
            <a:r>
              <a:rPr lang="zh-CN" altLang="en-US" sz="2600" b="1" smtClean="0"/>
              <a:t>的整数条件，则</a:t>
            </a:r>
            <a:r>
              <a:rPr lang="en-US" altLang="zh-CN" sz="2600" b="1" smtClean="0"/>
              <a:t>B</a:t>
            </a:r>
            <a:r>
              <a:rPr lang="zh-CN" altLang="en-US" sz="2600" b="1" smtClean="0"/>
              <a:t>此时的最</a:t>
            </a:r>
            <a:endParaRPr lang="en-US" altLang="zh-CN" sz="2600" b="1" smtClean="0"/>
          </a:p>
          <a:p>
            <a:pPr>
              <a:buNone/>
            </a:pPr>
            <a:r>
              <a:rPr lang="zh-CN" altLang="en-US" sz="2600" b="1" smtClean="0"/>
              <a:t>优解即为</a:t>
            </a:r>
            <a:r>
              <a:rPr lang="en-US" altLang="zh-CN" sz="2600" b="1" smtClean="0"/>
              <a:t>A</a:t>
            </a:r>
            <a:r>
              <a:rPr lang="zh-CN" altLang="en-US" sz="2600" b="1" smtClean="0"/>
              <a:t>的最优解。</a:t>
            </a:r>
            <a:endParaRPr lang="en-US" altLang="zh-CN" sz="2600" b="1" smtClean="0"/>
          </a:p>
          <a:p>
            <a:pPr>
              <a:buNone/>
            </a:pPr>
            <a:r>
              <a:rPr lang="en-US" altLang="zh-CN" sz="2600" b="1" smtClean="0"/>
              <a:t>        (3)</a:t>
            </a:r>
            <a:r>
              <a:rPr lang="zh-CN" altLang="en-US" sz="2600" b="1" smtClean="0"/>
              <a:t>若</a:t>
            </a:r>
            <a:r>
              <a:rPr lang="en-US" altLang="zh-CN" sz="2600" b="1" smtClean="0"/>
              <a:t>B</a:t>
            </a:r>
            <a:r>
              <a:rPr lang="zh-CN" altLang="en-US" sz="2600" b="1" smtClean="0"/>
              <a:t>有最优解，但不符合问题</a:t>
            </a:r>
            <a:r>
              <a:rPr lang="en-US" altLang="zh-CN" sz="2600" b="1" smtClean="0"/>
              <a:t>A</a:t>
            </a:r>
            <a:r>
              <a:rPr lang="zh-CN" altLang="en-US" sz="2600" b="1" smtClean="0"/>
              <a:t>的整数条件，记此时</a:t>
            </a:r>
            <a:endParaRPr lang="en-US" altLang="zh-CN" sz="2600" b="1" smtClean="0"/>
          </a:p>
          <a:p>
            <a:pPr>
              <a:buNone/>
            </a:pPr>
            <a:r>
              <a:rPr lang="en-US" altLang="zh-CN" sz="2600" b="1" smtClean="0"/>
              <a:t>B</a:t>
            </a:r>
            <a:r>
              <a:rPr lang="zh-CN" altLang="en-US" sz="2600" b="1" smtClean="0"/>
              <a:t>的目标函数值为    （上界），那么</a:t>
            </a:r>
            <a:r>
              <a:rPr lang="en-US" altLang="zh-CN" sz="2600" b="1" smtClean="0"/>
              <a:t>A</a:t>
            </a:r>
            <a:r>
              <a:rPr lang="zh-CN" altLang="en-US" sz="2600" b="1" smtClean="0"/>
              <a:t>的目标函数值</a:t>
            </a:r>
            <a:r>
              <a:rPr lang="en-US" altLang="zh-CN" sz="2600" b="1" smtClean="0"/>
              <a:t>z* ≤     </a:t>
            </a:r>
            <a:r>
              <a:rPr lang="zh-CN" altLang="en-US" sz="2600" b="1" smtClean="0"/>
              <a:t>。</a:t>
            </a:r>
            <a:endParaRPr lang="en-US" altLang="zh-CN" sz="2600" b="1" smtClean="0"/>
          </a:p>
          <a:p>
            <a:pPr marL="514350" indent="-514350">
              <a:buNone/>
            </a:pPr>
            <a:r>
              <a:rPr lang="en-US" altLang="zh-CN" sz="2600" b="1" smtClean="0"/>
              <a:t>2  </a:t>
            </a:r>
            <a:r>
              <a:rPr lang="zh-CN" altLang="en-US" sz="2600" b="1" smtClean="0"/>
              <a:t>用观察法找出问题</a:t>
            </a:r>
            <a:r>
              <a:rPr lang="en-US" altLang="zh-CN" sz="2600" b="1" smtClean="0"/>
              <a:t>A</a:t>
            </a:r>
            <a:r>
              <a:rPr lang="zh-CN" altLang="en-US" sz="2600" b="1" smtClean="0"/>
              <a:t>的一个整数可行解，一般取比较简</a:t>
            </a:r>
            <a:endParaRPr lang="en-US" altLang="zh-CN" sz="2600" b="1" smtClean="0"/>
          </a:p>
          <a:p>
            <a:pPr marL="514350" indent="-514350">
              <a:buNone/>
            </a:pPr>
            <a:r>
              <a:rPr lang="zh-CN" altLang="en-US" sz="2600" b="1" smtClean="0"/>
              <a:t>单的组合数，如：（</a:t>
            </a:r>
            <a:r>
              <a:rPr lang="en-US" altLang="zh-CN" sz="2600" b="1" smtClean="0"/>
              <a:t>0,1</a:t>
            </a:r>
            <a:r>
              <a:rPr lang="zh-CN" altLang="en-US" sz="2600" b="1" smtClean="0"/>
              <a:t>）（</a:t>
            </a:r>
            <a:r>
              <a:rPr lang="en-US" altLang="zh-CN" sz="2600" b="1" smtClean="0"/>
              <a:t>0,2</a:t>
            </a:r>
            <a:r>
              <a:rPr lang="zh-CN" altLang="en-US" sz="2600" b="1" smtClean="0"/>
              <a:t>）等去试探，找出目标函</a:t>
            </a:r>
            <a:endParaRPr lang="en-US" altLang="zh-CN" sz="2600" b="1" smtClean="0"/>
          </a:p>
          <a:p>
            <a:pPr marL="514350" indent="-514350">
              <a:buNone/>
            </a:pPr>
            <a:r>
              <a:rPr lang="zh-CN" altLang="en-US" sz="2600" b="1" smtClean="0"/>
              <a:t>数值，并记它为</a:t>
            </a:r>
            <a:r>
              <a:rPr lang="en-US" altLang="zh-CN" sz="2600" b="1" u="sng" smtClean="0"/>
              <a:t>Z </a:t>
            </a:r>
            <a:r>
              <a:rPr lang="en-US" altLang="zh-CN" sz="2600" b="1" smtClean="0"/>
              <a:t>,</a:t>
            </a:r>
            <a:r>
              <a:rPr lang="zh-CN" altLang="en-US" sz="2600" b="1" smtClean="0"/>
              <a:t>那么此时：</a:t>
            </a:r>
            <a:r>
              <a:rPr lang="en-US" altLang="zh-CN" sz="2600" b="1" u="sng" smtClean="0"/>
              <a:t> Z</a:t>
            </a:r>
            <a:r>
              <a:rPr lang="en-US" altLang="zh-CN" sz="2600" b="1" smtClean="0"/>
              <a:t> ≤ z* ≤      ,</a:t>
            </a:r>
            <a:r>
              <a:rPr lang="zh-CN" altLang="en-US" sz="2600" b="1" smtClean="0"/>
              <a:t>进行迭代：</a:t>
            </a:r>
            <a:endParaRPr lang="en-US" altLang="zh-CN" sz="2600" b="1" smtClean="0"/>
          </a:p>
        </p:txBody>
      </p:sp>
      <p:pic>
        <p:nvPicPr>
          <p:cNvPr id="10249" name="Picture 9"/>
          <p:cNvPicPr>
            <a:picLocks noChangeAspect="1" noChangeArrowheads="1"/>
          </p:cNvPicPr>
          <p:nvPr/>
        </p:nvPicPr>
        <p:blipFill>
          <a:blip r:embed="rId3" cstate="print"/>
          <a:srcRect/>
          <a:stretch>
            <a:fillRect/>
          </a:stretch>
        </p:blipFill>
        <p:spPr bwMode="auto">
          <a:xfrm>
            <a:off x="2915816" y="4365104"/>
            <a:ext cx="254787" cy="325561"/>
          </a:xfrm>
          <a:prstGeom prst="rect">
            <a:avLst/>
          </a:prstGeom>
          <a:noFill/>
          <a:ln w="9525">
            <a:noFill/>
            <a:miter lim="800000"/>
            <a:headEnd/>
            <a:tailEnd/>
          </a:ln>
        </p:spPr>
      </p:pic>
      <p:pic>
        <p:nvPicPr>
          <p:cNvPr id="41" name="Picture 9"/>
          <p:cNvPicPr>
            <a:picLocks noChangeAspect="1" noChangeArrowheads="1"/>
          </p:cNvPicPr>
          <p:nvPr/>
        </p:nvPicPr>
        <p:blipFill>
          <a:blip r:embed="rId3" cstate="print"/>
          <a:srcRect/>
          <a:stretch>
            <a:fillRect/>
          </a:stretch>
        </p:blipFill>
        <p:spPr bwMode="auto">
          <a:xfrm>
            <a:off x="8244408" y="4365104"/>
            <a:ext cx="254787" cy="325561"/>
          </a:xfrm>
          <a:prstGeom prst="rect">
            <a:avLst/>
          </a:prstGeom>
          <a:noFill/>
          <a:ln w="9525">
            <a:noFill/>
            <a:miter lim="800000"/>
            <a:headEnd/>
            <a:tailEnd/>
          </a:ln>
        </p:spPr>
      </p:pic>
      <p:pic>
        <p:nvPicPr>
          <p:cNvPr id="45" name="Picture 9"/>
          <p:cNvPicPr>
            <a:picLocks noChangeAspect="1" noChangeArrowheads="1"/>
          </p:cNvPicPr>
          <p:nvPr/>
        </p:nvPicPr>
        <p:blipFill>
          <a:blip r:embed="rId3" cstate="print"/>
          <a:srcRect/>
          <a:stretch>
            <a:fillRect/>
          </a:stretch>
        </p:blipFill>
        <p:spPr bwMode="auto">
          <a:xfrm>
            <a:off x="5724128" y="5805264"/>
            <a:ext cx="254787" cy="325561"/>
          </a:xfrm>
          <a:prstGeom prst="rect">
            <a:avLst/>
          </a:prstGeom>
          <a:noFill/>
          <a:ln w="9525">
            <a:noFill/>
            <a:miter lim="800000"/>
            <a:headEnd/>
            <a:tailEnd/>
          </a:ln>
        </p:spPr>
      </p:pic>
      <p:sp>
        <p:nvSpPr>
          <p:cNvPr id="14" name="标题 6"/>
          <p:cNvSpPr>
            <a:spLocks noGrp="1"/>
          </p:cNvSpPr>
          <p:nvPr>
            <p:ph type="title"/>
          </p:nvPr>
        </p:nvSpPr>
        <p:spPr>
          <a:xfrm>
            <a:off x="179512" y="0"/>
            <a:ext cx="8229600" cy="1403648"/>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5" name="TextBox 14"/>
          <p:cNvSpPr txBox="1"/>
          <p:nvPr/>
        </p:nvSpPr>
        <p:spPr>
          <a:xfrm>
            <a:off x="251520" y="1340768"/>
            <a:ext cx="4392488" cy="523220"/>
          </a:xfrm>
          <a:prstGeom prst="rect">
            <a:avLst/>
          </a:prstGeom>
          <a:noFill/>
        </p:spPr>
        <p:txBody>
          <a:bodyPr wrap="square" rtlCol="0">
            <a:spAutoFit/>
          </a:bodyPr>
          <a:lstStyle/>
          <a:p>
            <a:r>
              <a:rPr lang="zh-CN" altLang="en-US" sz="2800" b="1" smtClean="0">
                <a:solidFill>
                  <a:schemeClr val="accent6">
                    <a:lumMod val="75000"/>
                  </a:schemeClr>
                </a:solidFill>
              </a:rPr>
              <a:t>分支定界法步骤总结：</a:t>
            </a:r>
            <a:endParaRPr lang="zh-CN" altLang="en-US" sz="2800" b="1">
              <a:solidFill>
                <a:schemeClr val="accent6">
                  <a:lumMod val="75000"/>
                </a:schemeClr>
              </a:solidFill>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2"/>
          <p:cNvSpPr>
            <a:spLocks noGrp="1"/>
          </p:cNvSpPr>
          <p:nvPr>
            <p:ph idx="1"/>
          </p:nvPr>
        </p:nvSpPr>
        <p:spPr>
          <a:xfrm>
            <a:off x="179512" y="692696"/>
            <a:ext cx="8659688" cy="6453336"/>
          </a:xfrm>
        </p:spPr>
        <p:txBody>
          <a:bodyPr>
            <a:normAutofit/>
          </a:bodyPr>
          <a:lstStyle/>
          <a:p>
            <a:pPr>
              <a:buNone/>
            </a:pPr>
            <a:endParaRPr lang="en-US" altLang="zh-CN" sz="2000" smtClean="0"/>
          </a:p>
          <a:p>
            <a:pPr>
              <a:buNone/>
            </a:pPr>
            <a:endParaRPr lang="en-US" altLang="zh-CN" sz="2000" smtClean="0"/>
          </a:p>
          <a:p>
            <a:pPr marL="514350" indent="-514350">
              <a:buNone/>
            </a:pPr>
            <a:r>
              <a:rPr lang="zh-CN" altLang="en-US" sz="2400" b="1" smtClean="0">
                <a:solidFill>
                  <a:schemeClr val="accent6">
                    <a:lumMod val="75000"/>
                  </a:schemeClr>
                </a:solidFill>
                <a:latin typeface="+mn-ea"/>
              </a:rPr>
              <a:t>第一步：分支</a:t>
            </a:r>
            <a:r>
              <a:rPr lang="zh-CN" altLang="en-US" sz="2400" b="1" smtClean="0">
                <a:latin typeface="+mn-ea"/>
              </a:rPr>
              <a:t>，在</a:t>
            </a:r>
            <a:r>
              <a:rPr lang="en-US" altLang="zh-CN" sz="2400" b="1" smtClean="0">
                <a:latin typeface="+mn-ea"/>
              </a:rPr>
              <a:t>B</a:t>
            </a:r>
            <a:r>
              <a:rPr lang="zh-CN" altLang="en-US" sz="2400" b="1" smtClean="0">
                <a:latin typeface="+mn-ea"/>
              </a:rPr>
              <a:t>的最优解中任意选一个不符合整数条件</a:t>
            </a:r>
            <a:endParaRPr lang="en-US" altLang="zh-CN" sz="2400" b="1" smtClean="0">
              <a:latin typeface="+mn-ea"/>
            </a:endParaRPr>
          </a:p>
          <a:p>
            <a:pPr marL="514350" indent="-514350">
              <a:buNone/>
            </a:pPr>
            <a:r>
              <a:rPr lang="zh-CN" altLang="en-US" sz="2400" b="1" smtClean="0">
                <a:latin typeface="+mn-ea"/>
              </a:rPr>
              <a:t>的变量</a:t>
            </a:r>
            <a:r>
              <a:rPr lang="en-US" altLang="zh-CN" sz="2400" b="1" smtClean="0">
                <a:latin typeface="+mn-ea"/>
              </a:rPr>
              <a:t>x</a:t>
            </a:r>
            <a:r>
              <a:rPr lang="en-US" altLang="zh-CN" sz="2400" b="1" baseline="-25000" smtClean="0">
                <a:latin typeface="+mn-ea"/>
              </a:rPr>
              <a:t>i</a:t>
            </a:r>
            <a:r>
              <a:rPr lang="zh-CN" altLang="en-US" sz="2400" b="1" smtClean="0">
                <a:latin typeface="+mn-ea"/>
              </a:rPr>
              <a:t>，设它的值</a:t>
            </a:r>
            <a:r>
              <a:rPr lang="en-US" altLang="zh-CN" sz="2400" b="1" smtClean="0">
                <a:latin typeface="+mn-ea"/>
              </a:rPr>
              <a:t>= b</a:t>
            </a:r>
            <a:r>
              <a:rPr lang="en-US" altLang="zh-CN" sz="2400" b="1" baseline="-25000" smtClean="0">
                <a:latin typeface="+mn-ea"/>
              </a:rPr>
              <a:t>i</a:t>
            </a:r>
            <a:r>
              <a:rPr lang="en-US" altLang="zh-CN" sz="2400" b="1" smtClean="0">
                <a:latin typeface="+mn-ea"/>
              </a:rPr>
              <a:t> </a:t>
            </a:r>
            <a:r>
              <a:rPr lang="zh-CN" altLang="en-US" sz="2400" b="1" smtClean="0">
                <a:latin typeface="+mn-ea"/>
              </a:rPr>
              <a:t>，用</a:t>
            </a:r>
            <a:r>
              <a:rPr lang="en-US" altLang="zh-CN" sz="2400" b="1" smtClean="0">
                <a:latin typeface="+mn-ea"/>
              </a:rPr>
              <a:t>[b</a:t>
            </a:r>
            <a:r>
              <a:rPr lang="en-US" altLang="zh-CN" sz="2400" b="1" baseline="-25000" smtClean="0">
                <a:latin typeface="+mn-ea"/>
              </a:rPr>
              <a:t>i</a:t>
            </a:r>
            <a:r>
              <a:rPr lang="en-US" altLang="zh-CN" sz="2400" b="1" smtClean="0">
                <a:latin typeface="+mn-ea"/>
              </a:rPr>
              <a:t>]</a:t>
            </a:r>
            <a:r>
              <a:rPr lang="zh-CN" altLang="en-US" sz="2400" b="1" smtClean="0">
                <a:latin typeface="+mn-ea"/>
              </a:rPr>
              <a:t>表示小于</a:t>
            </a:r>
            <a:r>
              <a:rPr lang="en-US" altLang="zh-CN" sz="2400" b="1" smtClean="0">
                <a:latin typeface="+mn-ea"/>
              </a:rPr>
              <a:t>b</a:t>
            </a:r>
            <a:r>
              <a:rPr lang="en-US" altLang="zh-CN" sz="2400" b="1" baseline="-25000" smtClean="0">
                <a:latin typeface="+mn-ea"/>
              </a:rPr>
              <a:t>i</a:t>
            </a:r>
            <a:r>
              <a:rPr lang="en-US" altLang="zh-CN" sz="2400" b="1" smtClean="0">
                <a:latin typeface="+mn-ea"/>
              </a:rPr>
              <a:t> </a:t>
            </a:r>
            <a:r>
              <a:rPr lang="zh-CN" altLang="en-US" sz="2400" b="1" smtClean="0">
                <a:latin typeface="+mn-ea"/>
              </a:rPr>
              <a:t>的最大整数，</a:t>
            </a:r>
            <a:endParaRPr lang="en-US" altLang="zh-CN" sz="2400" b="1" smtClean="0">
              <a:latin typeface="+mn-ea"/>
            </a:endParaRPr>
          </a:p>
          <a:p>
            <a:pPr marL="514350" indent="-514350">
              <a:buNone/>
            </a:pPr>
            <a:r>
              <a:rPr lang="zh-CN" altLang="en-US" sz="2400" b="1" smtClean="0">
                <a:latin typeface="+mn-ea"/>
              </a:rPr>
              <a:t>构造两个约束条件：</a:t>
            </a:r>
            <a:endParaRPr lang="en-US" altLang="zh-CN" sz="2400" b="1" smtClean="0">
              <a:latin typeface="+mn-ea"/>
            </a:endParaRPr>
          </a:p>
          <a:p>
            <a:pPr>
              <a:buNone/>
            </a:pPr>
            <a:r>
              <a:rPr lang="en-US" altLang="zh-CN" sz="2400" b="1" smtClean="0">
                <a:latin typeface="+mn-ea"/>
              </a:rPr>
              <a:t>    </a:t>
            </a:r>
          </a:p>
          <a:p>
            <a:pPr>
              <a:buNone/>
            </a:pPr>
            <a:r>
              <a:rPr lang="zh-CN" altLang="en-US" sz="2400" b="1" smtClean="0">
                <a:latin typeface="+mn-ea"/>
              </a:rPr>
              <a:t>    从而将</a:t>
            </a:r>
            <a:r>
              <a:rPr lang="en-US" altLang="zh-CN" sz="2400" b="1" smtClean="0">
                <a:latin typeface="+mn-ea"/>
              </a:rPr>
              <a:t>B</a:t>
            </a:r>
            <a:r>
              <a:rPr lang="zh-CN" altLang="en-US" sz="2400" b="1" smtClean="0">
                <a:latin typeface="+mn-ea"/>
              </a:rPr>
              <a:t>分支成两个问题</a:t>
            </a:r>
            <a:r>
              <a:rPr lang="en-US" altLang="zh-CN" sz="2400" b="1" smtClean="0">
                <a:latin typeface="+mn-ea"/>
              </a:rPr>
              <a:t>B</a:t>
            </a:r>
            <a:r>
              <a:rPr lang="en-US" altLang="zh-CN" sz="2400" b="1" baseline="-25000" smtClean="0">
                <a:latin typeface="+mn-ea"/>
              </a:rPr>
              <a:t>1</a:t>
            </a:r>
            <a:r>
              <a:rPr lang="zh-CN" altLang="en-US" sz="2400" b="1" smtClean="0">
                <a:latin typeface="+mn-ea"/>
              </a:rPr>
              <a:t>和</a:t>
            </a:r>
            <a:r>
              <a:rPr lang="en-US" altLang="zh-CN" sz="2400" b="1" smtClean="0">
                <a:latin typeface="+mn-ea"/>
              </a:rPr>
              <a:t>B</a:t>
            </a:r>
            <a:r>
              <a:rPr lang="en-US" altLang="zh-CN" sz="2400" b="1" baseline="-25000" smtClean="0">
                <a:latin typeface="+mn-ea"/>
              </a:rPr>
              <a:t>2</a:t>
            </a:r>
            <a:r>
              <a:rPr lang="zh-CN" altLang="en-US" sz="2400" b="1" smtClean="0">
                <a:latin typeface="+mn-ea"/>
              </a:rPr>
              <a:t>，不考虑整数条件，继</a:t>
            </a:r>
            <a:endParaRPr lang="en-US" altLang="zh-CN" sz="2400" b="1" smtClean="0">
              <a:latin typeface="+mn-ea"/>
            </a:endParaRPr>
          </a:p>
          <a:p>
            <a:pPr>
              <a:buNone/>
            </a:pPr>
            <a:r>
              <a:rPr lang="zh-CN" altLang="en-US" sz="2400" b="1" smtClean="0">
                <a:latin typeface="+mn-ea"/>
              </a:rPr>
              <a:t>续解</a:t>
            </a:r>
            <a:r>
              <a:rPr lang="en-US" altLang="zh-CN" sz="2400" b="1" smtClean="0">
                <a:latin typeface="+mn-ea"/>
              </a:rPr>
              <a:t>B</a:t>
            </a:r>
            <a:r>
              <a:rPr lang="en-US" altLang="zh-CN" sz="2400" b="1" baseline="-25000" smtClean="0">
                <a:latin typeface="+mn-ea"/>
              </a:rPr>
              <a:t>1</a:t>
            </a:r>
            <a:r>
              <a:rPr lang="zh-CN" altLang="en-US" sz="2400" b="1" smtClean="0">
                <a:latin typeface="+mn-ea"/>
              </a:rPr>
              <a:t>和</a:t>
            </a:r>
            <a:r>
              <a:rPr lang="en-US" altLang="zh-CN" sz="2400" b="1" smtClean="0">
                <a:latin typeface="+mn-ea"/>
              </a:rPr>
              <a:t>B</a:t>
            </a:r>
            <a:r>
              <a:rPr lang="en-US" altLang="zh-CN" sz="2400" b="1" baseline="-25000" smtClean="0">
                <a:latin typeface="+mn-ea"/>
              </a:rPr>
              <a:t>2</a:t>
            </a:r>
            <a:r>
              <a:rPr lang="zh-CN" altLang="en-US" sz="2400" b="1" smtClean="0">
                <a:latin typeface="+mn-ea"/>
              </a:rPr>
              <a:t>。</a:t>
            </a:r>
            <a:endParaRPr lang="en-US" altLang="zh-CN" sz="2400" b="1" smtClean="0">
              <a:latin typeface="+mn-ea"/>
            </a:endParaRPr>
          </a:p>
          <a:p>
            <a:pPr>
              <a:lnSpc>
                <a:spcPts val="3000"/>
              </a:lnSpc>
              <a:buNone/>
            </a:pPr>
            <a:endParaRPr lang="en-US" altLang="zh-CN" sz="2400" b="1" smtClean="0">
              <a:solidFill>
                <a:schemeClr val="accent6">
                  <a:lumMod val="75000"/>
                </a:schemeClr>
              </a:solidFill>
              <a:latin typeface="+mn-ea"/>
            </a:endParaRPr>
          </a:p>
          <a:p>
            <a:pPr>
              <a:lnSpc>
                <a:spcPts val="3000"/>
              </a:lnSpc>
              <a:buNone/>
            </a:pPr>
            <a:r>
              <a:rPr lang="zh-CN" altLang="en-US" sz="2400" b="1" smtClean="0">
                <a:solidFill>
                  <a:schemeClr val="accent6">
                    <a:lumMod val="75000"/>
                  </a:schemeClr>
                </a:solidFill>
                <a:latin typeface="+mn-ea"/>
              </a:rPr>
              <a:t>    定界，</a:t>
            </a:r>
            <a:r>
              <a:rPr lang="zh-CN" altLang="en-US" sz="2400" b="1" smtClean="0">
                <a:latin typeface="+mn-ea"/>
              </a:rPr>
              <a:t>在分支后面标明上、下界，在分支解找出最优目标</a:t>
            </a:r>
            <a:endParaRPr lang="en-US" altLang="zh-CN" sz="2400" b="1" smtClean="0">
              <a:latin typeface="+mn-ea"/>
            </a:endParaRPr>
          </a:p>
          <a:p>
            <a:pPr>
              <a:lnSpc>
                <a:spcPts val="3000"/>
              </a:lnSpc>
              <a:buNone/>
            </a:pPr>
            <a:r>
              <a:rPr lang="zh-CN" altLang="en-US" sz="2400" b="1" smtClean="0">
                <a:latin typeface="+mn-ea"/>
              </a:rPr>
              <a:t>函数值最大者作为新的上界  ，从符合整数解条件的分支中找</a:t>
            </a:r>
            <a:endParaRPr lang="en-US" altLang="zh-CN" sz="2400" b="1" smtClean="0">
              <a:latin typeface="+mn-ea"/>
            </a:endParaRPr>
          </a:p>
          <a:p>
            <a:pPr>
              <a:lnSpc>
                <a:spcPts val="3000"/>
              </a:lnSpc>
              <a:buNone/>
            </a:pPr>
            <a:r>
              <a:rPr lang="zh-CN" altLang="en-US" sz="2400" b="1" smtClean="0">
                <a:latin typeface="+mn-ea"/>
              </a:rPr>
              <a:t>出其目标函数值最大者作为新的下界</a:t>
            </a:r>
            <a:r>
              <a:rPr lang="en-US" altLang="zh-CN" sz="2400" b="1" u="sng" smtClean="0">
                <a:latin typeface="+mn-ea"/>
              </a:rPr>
              <a:t>Z</a:t>
            </a:r>
            <a:r>
              <a:rPr lang="zh-CN" altLang="en-US" sz="2400" b="1" smtClean="0">
                <a:latin typeface="+mn-ea"/>
              </a:rPr>
              <a:t>，若无，则</a:t>
            </a:r>
            <a:r>
              <a:rPr lang="en-US" altLang="zh-CN" sz="2400" b="1" u="sng" smtClean="0">
                <a:latin typeface="+mn-ea"/>
              </a:rPr>
              <a:t>Z</a:t>
            </a:r>
            <a:r>
              <a:rPr lang="en-US" altLang="zh-CN" sz="2400" b="1" smtClean="0">
                <a:latin typeface="+mn-ea"/>
              </a:rPr>
              <a:t> =0</a:t>
            </a:r>
            <a:r>
              <a:rPr lang="zh-CN" altLang="en-US" sz="2400" b="1" smtClean="0">
                <a:latin typeface="+mn-ea"/>
              </a:rPr>
              <a:t>。</a:t>
            </a:r>
            <a:endParaRPr lang="en-US" altLang="zh-CN" sz="2400" b="1" smtClean="0">
              <a:latin typeface="+mn-ea"/>
            </a:endParaRPr>
          </a:p>
        </p:txBody>
      </p:sp>
      <p:graphicFrame>
        <p:nvGraphicFramePr>
          <p:cNvPr id="12289" name="Object 1"/>
          <p:cNvGraphicFramePr>
            <a:graphicFrameLocks noChangeAspect="1"/>
          </p:cNvGraphicFramePr>
          <p:nvPr/>
        </p:nvGraphicFramePr>
        <p:xfrm>
          <a:off x="2843808" y="2708920"/>
          <a:ext cx="3240360" cy="504056"/>
        </p:xfrm>
        <a:graphic>
          <a:graphicData uri="http://schemas.openxmlformats.org/presentationml/2006/ole">
            <mc:AlternateContent xmlns:mc="http://schemas.openxmlformats.org/markup-compatibility/2006">
              <mc:Choice xmlns:v="urn:schemas-microsoft-com:vml" Requires="v">
                <p:oleObj spid="_x0000_s12292" name="公式" r:id="rId4" imgW="1307880" imgH="228600" progId="Equations">
                  <p:embed/>
                </p:oleObj>
              </mc:Choice>
              <mc:Fallback>
                <p:oleObj name="公式" r:id="rId4" imgW="1307880" imgH="228600" progId="Equations">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708920"/>
                        <a:ext cx="324036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9"/>
          <p:cNvPicPr>
            <a:picLocks noChangeAspect="1" noChangeArrowheads="1"/>
          </p:cNvPicPr>
          <p:nvPr/>
        </p:nvPicPr>
        <p:blipFill>
          <a:blip r:embed="rId6" cstate="print"/>
          <a:srcRect/>
          <a:stretch>
            <a:fillRect/>
          </a:stretch>
        </p:blipFill>
        <p:spPr bwMode="auto">
          <a:xfrm>
            <a:off x="3995936" y="5013176"/>
            <a:ext cx="216024" cy="276031"/>
          </a:xfrm>
          <a:prstGeom prst="rect">
            <a:avLst/>
          </a:prstGeom>
          <a:noFill/>
          <a:ln w="9525">
            <a:noFill/>
            <a:miter lim="800000"/>
            <a:headEnd/>
            <a:tailEnd/>
          </a:ln>
        </p:spPr>
      </p:pic>
      <p:sp>
        <p:nvSpPr>
          <p:cNvPr id="13" name="标题 6"/>
          <p:cNvSpPr>
            <a:spLocks noGrp="1"/>
          </p:cNvSpPr>
          <p:nvPr>
            <p:ph type="title"/>
          </p:nvPr>
        </p:nvSpPr>
        <p:spPr>
          <a:xfrm>
            <a:off x="251520" y="0"/>
            <a:ext cx="8229600" cy="1403648"/>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2"/>
          <p:cNvSpPr>
            <a:spLocks noGrp="1"/>
          </p:cNvSpPr>
          <p:nvPr>
            <p:ph idx="1"/>
          </p:nvPr>
        </p:nvSpPr>
        <p:spPr>
          <a:xfrm>
            <a:off x="179512" y="692696"/>
            <a:ext cx="8659688" cy="6453336"/>
          </a:xfrm>
        </p:spPr>
        <p:txBody>
          <a:bodyPr>
            <a:normAutofit/>
          </a:bodyPr>
          <a:lstStyle/>
          <a:p>
            <a:pPr>
              <a:buNone/>
            </a:pPr>
            <a:endParaRPr lang="en-US" altLang="zh-CN" sz="2000" smtClean="0"/>
          </a:p>
          <a:p>
            <a:pPr>
              <a:buNone/>
            </a:pPr>
            <a:endParaRPr lang="en-US" altLang="zh-CN" sz="2000" smtClean="0"/>
          </a:p>
          <a:p>
            <a:pPr marL="514350" indent="-514350">
              <a:buNone/>
            </a:pPr>
            <a:endParaRPr lang="en-US" altLang="zh-CN" sz="2400" b="1" smtClean="0">
              <a:solidFill>
                <a:schemeClr val="accent6">
                  <a:lumMod val="75000"/>
                </a:schemeClr>
              </a:solidFill>
              <a:latin typeface="+mn-ea"/>
            </a:endParaRPr>
          </a:p>
          <a:p>
            <a:pPr marL="514350" indent="-514350">
              <a:buNone/>
            </a:pPr>
            <a:r>
              <a:rPr lang="zh-CN" altLang="en-US" sz="2400" b="1" smtClean="0">
                <a:solidFill>
                  <a:schemeClr val="accent6">
                    <a:lumMod val="75000"/>
                  </a:schemeClr>
                </a:solidFill>
                <a:latin typeface="+mn-ea"/>
              </a:rPr>
              <a:t>第二步：比较与剪支</a:t>
            </a:r>
            <a:r>
              <a:rPr lang="zh-CN" altLang="en-US" sz="2400" b="1" smtClean="0">
                <a:latin typeface="+mn-ea"/>
              </a:rPr>
              <a:t>，各分支的最优目标函数值中小于</a:t>
            </a:r>
            <a:r>
              <a:rPr lang="en-US" altLang="zh-CN" sz="2400" b="1" u="sng" smtClean="0">
                <a:latin typeface="+mn-ea"/>
              </a:rPr>
              <a:t>Z</a:t>
            </a:r>
            <a:r>
              <a:rPr lang="zh-CN" altLang="en-US" sz="2400" b="1" smtClean="0">
                <a:latin typeface="+mn-ea"/>
              </a:rPr>
              <a:t>者，则</a:t>
            </a:r>
            <a:endParaRPr lang="en-US" altLang="zh-CN" sz="2400" b="1" smtClean="0">
              <a:latin typeface="+mn-ea"/>
            </a:endParaRPr>
          </a:p>
          <a:p>
            <a:pPr marL="514350" indent="-514350">
              <a:buNone/>
            </a:pPr>
            <a:r>
              <a:rPr lang="zh-CN" altLang="en-US" sz="2400" b="1" smtClean="0">
                <a:latin typeface="+mn-ea"/>
              </a:rPr>
              <a:t>剪掉该枝（打叉），即以后不再考虑；若大于</a:t>
            </a:r>
            <a:r>
              <a:rPr lang="en-US" altLang="zh-CN" sz="2400" b="1" u="sng" smtClean="0">
                <a:latin typeface="+mn-ea"/>
              </a:rPr>
              <a:t>Z</a:t>
            </a:r>
            <a:r>
              <a:rPr lang="zh-CN" altLang="en-US" sz="2400" b="1" smtClean="0">
                <a:latin typeface="+mn-ea"/>
              </a:rPr>
              <a:t>，且不符合整数</a:t>
            </a:r>
            <a:endParaRPr lang="en-US" altLang="zh-CN" sz="2400" b="1" smtClean="0">
              <a:latin typeface="+mn-ea"/>
            </a:endParaRPr>
          </a:p>
          <a:p>
            <a:pPr marL="514350" indent="-514350">
              <a:buNone/>
            </a:pPr>
            <a:r>
              <a:rPr lang="zh-CN" altLang="en-US" sz="2400" b="1" smtClean="0">
                <a:latin typeface="+mn-ea"/>
              </a:rPr>
              <a:t>条件，则重复第一步骤，进行分支，计算分支的最优解，直</a:t>
            </a:r>
            <a:endParaRPr lang="en-US" altLang="zh-CN" sz="2400" b="1" smtClean="0">
              <a:latin typeface="+mn-ea"/>
            </a:endParaRPr>
          </a:p>
          <a:p>
            <a:pPr marL="514350" indent="-514350">
              <a:buNone/>
            </a:pPr>
            <a:r>
              <a:rPr lang="zh-CN" altLang="en-US" sz="2400" b="1" smtClean="0">
                <a:latin typeface="+mn-ea"/>
              </a:rPr>
              <a:t>到</a:t>
            </a:r>
            <a:r>
              <a:rPr lang="en-US" altLang="zh-CN" sz="2400" b="1" smtClean="0">
                <a:latin typeface="+mn-ea"/>
              </a:rPr>
              <a:t>z*=</a:t>
            </a:r>
            <a:r>
              <a:rPr lang="en-US" altLang="zh-CN" sz="2400" b="1" u="sng" smtClean="0">
                <a:latin typeface="+mn-ea"/>
              </a:rPr>
              <a:t> </a:t>
            </a:r>
            <a:r>
              <a:rPr lang="en-US" altLang="zh-CN" sz="2400" b="1" u="sng" err="1" smtClean="0">
                <a:latin typeface="+mn-ea"/>
              </a:rPr>
              <a:t>Z</a:t>
            </a:r>
            <a:r>
              <a:rPr lang="en-US" altLang="zh-CN" sz="2400" b="1" u="sng" smtClean="0">
                <a:latin typeface="+mn-ea"/>
              </a:rPr>
              <a:t> </a:t>
            </a:r>
            <a:r>
              <a:rPr lang="zh-CN" altLang="en-US" sz="2400" b="1" smtClean="0">
                <a:latin typeface="+mn-ea"/>
              </a:rPr>
              <a:t>为止，得到最优整数解</a:t>
            </a:r>
            <a:r>
              <a:rPr lang="en-US" altLang="zh-CN" sz="2400" b="1" smtClean="0">
                <a:latin typeface="+mn-ea"/>
              </a:rPr>
              <a:t>x</a:t>
            </a:r>
            <a:r>
              <a:rPr lang="en-US" altLang="zh-CN" sz="2400" b="1" baseline="-25000" smtClean="0">
                <a:latin typeface="+mn-ea"/>
              </a:rPr>
              <a:t>i </a:t>
            </a:r>
            <a:r>
              <a:rPr lang="zh-CN" altLang="en-US" sz="2400" b="1" smtClean="0">
                <a:latin typeface="+mn-ea"/>
              </a:rPr>
              <a:t>，</a:t>
            </a:r>
            <a:r>
              <a:rPr lang="en-US" altLang="zh-CN" sz="2400" b="1" err="1" smtClean="0">
                <a:latin typeface="+mn-ea"/>
              </a:rPr>
              <a:t>i</a:t>
            </a:r>
            <a:r>
              <a:rPr lang="en-US" altLang="zh-CN" sz="2400" b="1" smtClean="0">
                <a:latin typeface="+mn-ea"/>
              </a:rPr>
              <a:t>=1,2,3…n</a:t>
            </a:r>
            <a:r>
              <a:rPr lang="zh-CN" altLang="en-US" sz="2400" b="1" smtClean="0">
                <a:latin typeface="+mn-ea"/>
              </a:rPr>
              <a:t>。</a:t>
            </a:r>
            <a:endParaRPr lang="en-US" altLang="zh-CN" sz="2400" b="1" smtClean="0">
              <a:latin typeface="+mn-ea"/>
            </a:endParaRPr>
          </a:p>
        </p:txBody>
      </p:sp>
      <p:sp>
        <p:nvSpPr>
          <p:cNvPr id="10" name="标题 6"/>
          <p:cNvSpPr>
            <a:spLocks noGrp="1"/>
          </p:cNvSpPr>
          <p:nvPr>
            <p:ph type="title"/>
          </p:nvPr>
        </p:nvSpPr>
        <p:spPr>
          <a:xfrm>
            <a:off x="251520" y="260648"/>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0" name="矩形 9"/>
          <p:cNvSpPr/>
          <p:nvPr/>
        </p:nvSpPr>
        <p:spPr>
          <a:xfrm>
            <a:off x="323528" y="1412776"/>
            <a:ext cx="8568952" cy="3513782"/>
          </a:xfrm>
          <a:prstGeom prst="rect">
            <a:avLst/>
          </a:prstGeom>
        </p:spPr>
        <p:txBody>
          <a:bodyPr wrap="square">
            <a:spAutoFit/>
          </a:bodyPr>
          <a:lstStyle/>
          <a:p>
            <a:pPr eaLnBrk="0" hangingPunct="0">
              <a:lnSpc>
                <a:spcPts val="2880"/>
              </a:lnSpc>
              <a:spcBef>
                <a:spcPct val="50000"/>
              </a:spcBef>
            </a:pPr>
            <a:r>
              <a:rPr lang="zh-CN" altLang="en-US" sz="2800" b="1" smtClean="0">
                <a:solidFill>
                  <a:schemeClr val="accent6">
                    <a:lumMod val="75000"/>
                  </a:schemeClr>
                </a:solidFill>
                <a:ea typeface="华文中宋" pitchFamily="2" charset="-122"/>
              </a:rPr>
              <a:t>割平面法的内涵: </a:t>
            </a:r>
            <a:endParaRPr lang="en-US" altLang="zh-CN" sz="2800" b="1" smtClean="0">
              <a:solidFill>
                <a:schemeClr val="accent6">
                  <a:lumMod val="75000"/>
                </a:schemeClr>
              </a:solidFill>
              <a:ea typeface="华文中宋" pitchFamily="2" charset="-122"/>
            </a:endParaRPr>
          </a:p>
          <a:p>
            <a:pPr eaLnBrk="0" hangingPunct="0">
              <a:lnSpc>
                <a:spcPct val="150000"/>
              </a:lnSpc>
              <a:spcBef>
                <a:spcPct val="50000"/>
              </a:spcBef>
            </a:pPr>
            <a:r>
              <a:rPr lang="en-US" altLang="zh-CN" sz="2400" b="1" smtClean="0">
                <a:solidFill>
                  <a:schemeClr val="accent6">
                    <a:lumMod val="75000"/>
                  </a:schemeClr>
                </a:solidFill>
                <a:latin typeface="+mn-ea"/>
                <a:ea typeface="华文中宋" pitchFamily="2" charset="-122"/>
              </a:rPr>
              <a:t>    </a:t>
            </a:r>
            <a:r>
              <a:rPr lang="zh-CN" altLang="en-US" sz="2400" b="1" smtClean="0">
                <a:latin typeface="+mn-ea"/>
              </a:rPr>
              <a:t>通过增加适当的约束条件，即割平面来切割原可行域，使得切割掉的部分不含任何整数可行解，而切割后最终得到这样的可行域(不一定一次性得到), 它的一个有整数坐标的顶点恰好是问题的最优解。</a:t>
            </a:r>
            <a:r>
              <a:rPr lang="zh-CN" altLang="en-US" sz="2800" b="1" smtClean="0">
                <a:latin typeface="+mn-ea"/>
              </a:rPr>
              <a:t>            </a:t>
            </a:r>
            <a:endParaRPr lang="en-US" altLang="zh-CN" sz="2800" b="1" smtClean="0">
              <a:latin typeface="+mn-ea"/>
            </a:endParaRPr>
          </a:p>
          <a:p>
            <a:pPr lvl="0" eaLnBrk="0" fontAlgn="base" hangingPunct="0">
              <a:lnSpc>
                <a:spcPts val="2880"/>
              </a:lnSpc>
              <a:spcBef>
                <a:spcPct val="50000"/>
              </a:spcBef>
              <a:spcAft>
                <a:spcPct val="0"/>
              </a:spcAft>
            </a:pPr>
            <a:r>
              <a:rPr lang="en-US" altLang="zh-CN" sz="2400" b="1" smtClean="0">
                <a:latin typeface="+mn-ea"/>
              </a:rPr>
              <a:t>                                     </a:t>
            </a:r>
            <a:r>
              <a:rPr lang="zh-CN" altLang="en-US" sz="2400" b="1" smtClean="0">
                <a:latin typeface="+mn-ea"/>
              </a:rPr>
              <a:t> －</a:t>
            </a:r>
            <a:r>
              <a:rPr lang="en-US" altLang="zh-CN" sz="2400" b="1" err="1" smtClean="0">
                <a:latin typeface="+mn-ea"/>
              </a:rPr>
              <a:t>Gomory</a:t>
            </a:r>
            <a:r>
              <a:rPr lang="zh-CN" altLang="en-US" sz="2400" b="1" smtClean="0">
                <a:latin typeface="+mn-ea"/>
              </a:rPr>
              <a:t>割平面法</a:t>
            </a:r>
            <a:endParaRPr lang="zh-CN" altLang="en-US" sz="2400" b="1">
              <a:latin typeface="+mn-ea"/>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827584" y="1844824"/>
          <a:ext cx="3610025" cy="2736304"/>
        </p:xfrm>
        <a:graphic>
          <a:graphicData uri="http://schemas.openxmlformats.org/presentationml/2006/ole">
            <mc:AlternateContent xmlns:mc="http://schemas.openxmlformats.org/markup-compatibility/2006">
              <mc:Choice xmlns:v="urn:schemas-microsoft-com:vml" Requires="v">
                <p:oleObj spid="_x0000_s29704" name="公式" r:id="rId4" imgW="1434960" imgH="1371600" progId="Equations">
                  <p:embed/>
                </p:oleObj>
              </mc:Choice>
              <mc:Fallback>
                <p:oleObj name="公式" r:id="rId4" imgW="1434960" imgH="1371600" progId="Equations">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844824"/>
                        <a:ext cx="3610025"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3131840" y="4149080"/>
          <a:ext cx="4092575" cy="1872208"/>
        </p:xfrm>
        <a:graphic>
          <a:graphicData uri="http://schemas.openxmlformats.org/presentationml/2006/ole">
            <mc:AlternateContent xmlns:mc="http://schemas.openxmlformats.org/markup-compatibility/2006">
              <mc:Choice xmlns:v="urn:schemas-microsoft-com:vml" Requires="v">
                <p:oleObj spid="_x0000_s29705" name="公式" r:id="rId6" imgW="1765080" imgH="939600" progId="Equations">
                  <p:embed/>
                </p:oleObj>
              </mc:Choice>
              <mc:Fallback>
                <p:oleObj name="公式" r:id="rId6" imgW="1765080" imgH="939600" progId="Equations">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4149080"/>
                        <a:ext cx="409257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755576" y="1340768"/>
            <a:ext cx="864096" cy="461665"/>
          </a:xfrm>
          <a:prstGeom prst="rect">
            <a:avLst/>
          </a:prstGeom>
          <a:noFill/>
        </p:spPr>
        <p:txBody>
          <a:bodyPr wrap="square" rtlCol="0">
            <a:spAutoFit/>
          </a:bodyPr>
          <a:lstStyle/>
          <a:p>
            <a:r>
              <a:rPr lang="zh-CN" altLang="en-US" sz="2400" b="1" smtClean="0"/>
              <a:t>求解</a:t>
            </a:r>
            <a:endParaRPr lang="zh-CN" altLang="en-US" sz="2400" b="1"/>
          </a:p>
        </p:txBody>
      </p:sp>
      <p:sp>
        <p:nvSpPr>
          <p:cNvPr id="12" name="右箭头 11"/>
          <p:cNvSpPr/>
          <p:nvPr/>
        </p:nvSpPr>
        <p:spPr>
          <a:xfrm>
            <a:off x="683568" y="4869160"/>
            <a:ext cx="2160240" cy="43204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83568" y="4581128"/>
            <a:ext cx="2016224" cy="369332"/>
          </a:xfrm>
          <a:prstGeom prst="rect">
            <a:avLst/>
          </a:prstGeom>
          <a:noFill/>
        </p:spPr>
        <p:txBody>
          <a:bodyPr wrap="square" rtlCol="0">
            <a:spAutoFit/>
          </a:bodyPr>
          <a:lstStyle/>
          <a:p>
            <a:r>
              <a:rPr lang="zh-CN" altLang="en-US" b="1" smtClean="0"/>
              <a:t>不考虑整数条件</a:t>
            </a:r>
            <a:endParaRPr lang="zh-CN" altLang="en-US" b="1"/>
          </a:p>
        </p:txBody>
      </p:sp>
      <p:sp>
        <p:nvSpPr>
          <p:cNvPr id="14" name="TextBox 13"/>
          <p:cNvSpPr txBox="1"/>
          <p:nvPr/>
        </p:nvSpPr>
        <p:spPr>
          <a:xfrm>
            <a:off x="755576" y="5301208"/>
            <a:ext cx="2016224" cy="369332"/>
          </a:xfrm>
          <a:prstGeom prst="rect">
            <a:avLst/>
          </a:prstGeom>
          <a:noFill/>
        </p:spPr>
        <p:txBody>
          <a:bodyPr wrap="square" rtlCol="0">
            <a:spAutoFit/>
          </a:bodyPr>
          <a:lstStyle/>
          <a:p>
            <a:r>
              <a:rPr lang="zh-CN" altLang="en-US" b="1" smtClean="0"/>
              <a:t>增加松弛变量</a:t>
            </a:r>
            <a:endParaRPr lang="zh-CN" altLang="en-US" b="1"/>
          </a:p>
        </p:txBody>
      </p:sp>
      <p:sp>
        <p:nvSpPr>
          <p:cNvPr id="16"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29698"/>
                                        </p:tgtEl>
                                        <p:attrNameLst>
                                          <p:attrName>style.visibility</p:attrName>
                                        </p:attrNameLst>
                                      </p:cBhvr>
                                      <p:to>
                                        <p:strVal val="visible"/>
                                      </p:to>
                                    </p:set>
                                    <p:animEffect transition="in" filter="blinds(horizontal)">
                                      <p:cBhvr>
                                        <p:cTn id="10" dur="500"/>
                                        <p:tgtEl>
                                          <p:spTgt spid="29698"/>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ppt_w*0.7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animEffect transition="in" filter="fade">
                                      <p:cBhvr>
                                        <p:cTn id="17" dur="500"/>
                                        <p:tgtEl>
                                          <p:spTgt spid="12"/>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strVal val="#ppt_w*0.70"/>
                                          </p:val>
                                        </p:tav>
                                        <p:tav tm="100000">
                                          <p:val>
                                            <p:strVal val="#ppt_w"/>
                                          </p:val>
                                        </p:tav>
                                      </p:tavLst>
                                    </p:anim>
                                    <p:anim calcmode="lin" valueType="num">
                                      <p:cBhvr>
                                        <p:cTn id="21" dur="500" fill="hold"/>
                                        <p:tgtEl>
                                          <p:spTgt spid="13"/>
                                        </p:tgtEl>
                                        <p:attrNameLst>
                                          <p:attrName>ppt_h</p:attrName>
                                        </p:attrNameLst>
                                      </p:cBhvr>
                                      <p:tavLst>
                                        <p:tav tm="0">
                                          <p:val>
                                            <p:strVal val="#ppt_h"/>
                                          </p:val>
                                        </p:tav>
                                        <p:tav tm="100000">
                                          <p:val>
                                            <p:strVal val="#ppt_h"/>
                                          </p:val>
                                        </p:tav>
                                      </p:tavLst>
                                    </p:anim>
                                    <p:animEffect transition="in" filter="fade">
                                      <p:cBhvr>
                                        <p:cTn id="22" dur="500"/>
                                        <p:tgtEl>
                                          <p:spTgt spid="13"/>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strVal val="#ppt_w*0.70"/>
                                          </p:val>
                                        </p:tav>
                                        <p:tav tm="100000">
                                          <p:val>
                                            <p:strVal val="#ppt_w"/>
                                          </p:val>
                                        </p:tav>
                                      </p:tavLst>
                                    </p:anim>
                                    <p:anim calcmode="lin" valueType="num">
                                      <p:cBhvr>
                                        <p:cTn id="26" dur="500" fill="hold"/>
                                        <p:tgtEl>
                                          <p:spTgt spid="14"/>
                                        </p:tgtEl>
                                        <p:attrNameLst>
                                          <p:attrName>ppt_h</p:attrName>
                                        </p:attrNameLst>
                                      </p:cBhvr>
                                      <p:tavLst>
                                        <p:tav tm="0">
                                          <p:val>
                                            <p:strVal val="#ppt_h"/>
                                          </p:val>
                                        </p:tav>
                                        <p:tav tm="100000">
                                          <p:val>
                                            <p:strVal val="#ppt_h"/>
                                          </p:val>
                                        </p:tav>
                                      </p:tavLst>
                                    </p:anim>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699"/>
                                        </p:tgtEl>
                                        <p:attrNameLst>
                                          <p:attrName>style.visibility</p:attrName>
                                        </p:attrNameLst>
                                      </p:cBhvr>
                                      <p:to>
                                        <p:strVal val="visible"/>
                                      </p:to>
                                    </p:set>
                                    <p:animEffect transition="in" filter="blinds(horizontal)">
                                      <p:cBhvr>
                                        <p:cTn id="32"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表格 54"/>
          <p:cNvGraphicFramePr>
            <a:graphicFrameLocks noGrp="1"/>
          </p:cNvGraphicFramePr>
          <p:nvPr/>
        </p:nvGraphicFramePr>
        <p:xfrm>
          <a:off x="683566" y="1340768"/>
          <a:ext cx="7704859" cy="3888432"/>
        </p:xfrm>
        <a:graphic>
          <a:graphicData uri="http://schemas.openxmlformats.org/drawingml/2006/table">
            <a:tbl>
              <a:tblPr/>
              <a:tblGrid>
                <a:gridCol w="962553"/>
                <a:gridCol w="963440"/>
                <a:gridCol w="963440"/>
                <a:gridCol w="962553"/>
                <a:gridCol w="962553"/>
                <a:gridCol w="963440"/>
                <a:gridCol w="963440"/>
                <a:gridCol w="963440"/>
              </a:tblGrid>
              <a:tr h="486054">
                <a:tc rowSpan="2">
                  <a:txBody>
                    <a:bodyPr/>
                    <a:lstStyle/>
                    <a:p>
                      <a:pPr algn="ctr">
                        <a:lnSpc>
                          <a:spcPct val="200000"/>
                        </a:lnSpc>
                        <a:spcAft>
                          <a:spcPts val="0"/>
                        </a:spcAft>
                      </a:pPr>
                      <a:endParaRPr lang="en-US"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698500" algn="l">
                        <a:lnSpc>
                          <a:spcPct val="150000"/>
                        </a:lnSpc>
                        <a:spcAft>
                          <a:spcPts val="0"/>
                        </a:spcAft>
                      </a:pPr>
                      <a:r>
                        <a:rPr lang="en-US" sz="2000" err="1" smtClean="0">
                          <a:latin typeface="Tahoma"/>
                          <a:ea typeface="微软雅黑"/>
                          <a:cs typeface="Times New Roman"/>
                        </a:rPr>
                        <a:t>c</a:t>
                      </a:r>
                      <a:r>
                        <a:rPr lang="en-US" sz="2000" baseline="-25000" err="1" smtClean="0">
                          <a:latin typeface="Tahoma"/>
                          <a:ea typeface="微软雅黑"/>
                          <a:cs typeface="Times New Roman"/>
                        </a:rPr>
                        <a:t>j</a:t>
                      </a:r>
                      <a:endParaRPr lang="zh-CN" sz="20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054">
                <a:tc v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C</a:t>
                      </a:r>
                      <a:r>
                        <a:rPr lang="en-US" sz="1800" baseline="-25000">
                          <a:latin typeface="Tahoma"/>
                          <a:ea typeface="微软雅黑"/>
                          <a:cs typeface="Times New Roman"/>
                        </a:rPr>
                        <a:t>B</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B</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b</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054">
                <a:tc rowSpan="3">
                  <a:txBody>
                    <a:bodyPr/>
                    <a:lstStyle/>
                    <a:p>
                      <a:pPr algn="ctr">
                        <a:lnSpc>
                          <a:spcPct val="200000"/>
                        </a:lnSpc>
                        <a:spcAft>
                          <a:spcPts val="0"/>
                        </a:spcAft>
                      </a:pPr>
                      <a:r>
                        <a:rPr lang="zh-CN" sz="1800">
                          <a:latin typeface="Tahoma"/>
                          <a:ea typeface="微软雅黑"/>
                          <a:cs typeface="Times New Roman"/>
                        </a:rPr>
                        <a:t>初始计算表</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486054">
                <a:tc v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486054">
                <a:tc vMerge="1">
                  <a:txBody>
                    <a:bodyPr/>
                    <a:lstStyle/>
                    <a:p>
                      <a:endParaRPr lang="zh-CN" altLang="en-US"/>
                    </a:p>
                  </a:txBody>
                  <a:tcPr/>
                </a:tc>
                <a:tc gridSpan="2">
                  <a:txBody>
                    <a:bodyPr/>
                    <a:lstStyle/>
                    <a:p>
                      <a:pPr indent="139700" algn="ctr">
                        <a:lnSpc>
                          <a:spcPct val="150000"/>
                        </a:lnSpc>
                        <a:spcAft>
                          <a:spcPts val="0"/>
                        </a:spcAft>
                      </a:pPr>
                      <a:r>
                        <a:rPr lang="en-US" sz="1800" err="1">
                          <a:latin typeface="Tahoma"/>
                          <a:ea typeface="微软雅黑"/>
                          <a:cs typeface="Times New Roman"/>
                        </a:rPr>
                        <a:t>c</a:t>
                      </a:r>
                      <a:r>
                        <a:rPr lang="en-US" sz="1800" baseline="-25000" err="1">
                          <a:latin typeface="Tahoma"/>
                          <a:ea typeface="微软雅黑"/>
                          <a:cs typeface="Times New Roman"/>
                        </a:rPr>
                        <a:t>j</a:t>
                      </a:r>
                      <a:r>
                        <a:rPr lang="en-US" sz="1800" err="1">
                          <a:latin typeface="Tahoma"/>
                          <a:ea typeface="微软雅黑"/>
                          <a:cs typeface="Times New Roman"/>
                        </a:rPr>
                        <a:t>-z</a:t>
                      </a:r>
                      <a:r>
                        <a:rPr lang="en-US" sz="1800" baseline="-25000" err="1">
                          <a:latin typeface="Tahoma"/>
                          <a:ea typeface="微软雅黑"/>
                          <a:cs typeface="Times New Roman"/>
                        </a:rPr>
                        <a:t>j</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054">
                <a:tc rowSpan="3">
                  <a:txBody>
                    <a:bodyPr/>
                    <a:lstStyle/>
                    <a:p>
                      <a:pPr algn="ctr">
                        <a:lnSpc>
                          <a:spcPct val="200000"/>
                        </a:lnSpc>
                        <a:spcAft>
                          <a:spcPts val="0"/>
                        </a:spcAft>
                      </a:pPr>
                      <a:r>
                        <a:rPr lang="zh-CN" sz="1800">
                          <a:latin typeface="Tahoma"/>
                          <a:ea typeface="微软雅黑"/>
                          <a:cs typeface="Times New Roman"/>
                        </a:rPr>
                        <a:t>最终计算表</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3/4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486054">
                <a:tc v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7/4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3/4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486054">
                <a:tc vMerge="1">
                  <a:txBody>
                    <a:bodyPr/>
                    <a:lstStyle/>
                    <a:p>
                      <a:endParaRPr lang="zh-CN" altLang="en-US"/>
                    </a:p>
                  </a:txBody>
                  <a:tcPr/>
                </a:tc>
                <a:tc gridSpan="2">
                  <a:txBody>
                    <a:bodyPr/>
                    <a:lstStyle/>
                    <a:p>
                      <a:pPr indent="209550" algn="ctr">
                        <a:lnSpc>
                          <a:spcPct val="150000"/>
                        </a:lnSpc>
                        <a:spcAft>
                          <a:spcPts val="0"/>
                        </a:spcAft>
                      </a:pPr>
                      <a:r>
                        <a:rPr lang="en-US" sz="1800">
                          <a:latin typeface="Tahoma"/>
                          <a:ea typeface="微软雅黑"/>
                          <a:cs typeface="Times New Roman"/>
                        </a:rPr>
                        <a:t>c</a:t>
                      </a:r>
                      <a:r>
                        <a:rPr lang="en-US" sz="1800" baseline="-25000">
                          <a:latin typeface="Tahoma"/>
                          <a:ea typeface="微软雅黑"/>
                          <a:cs typeface="Times New Roman"/>
                        </a:rPr>
                        <a:t>j</a:t>
                      </a:r>
                      <a:r>
                        <a:rPr lang="en-US" sz="1800">
                          <a:latin typeface="Tahoma"/>
                          <a:ea typeface="微软雅黑"/>
                          <a:cs typeface="Times New Roman"/>
                        </a:rPr>
                        <a:t>-z</a:t>
                      </a:r>
                      <a:r>
                        <a:rPr lang="en-US" sz="1800" baseline="-25000">
                          <a:latin typeface="Tahoma"/>
                          <a:ea typeface="微软雅黑"/>
                          <a:cs typeface="Times New Roman"/>
                        </a:rPr>
                        <a:t>j</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-5/2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1748" name="Object 4"/>
          <p:cNvGraphicFramePr>
            <a:graphicFrameLocks noChangeAspect="1"/>
          </p:cNvGraphicFramePr>
          <p:nvPr/>
        </p:nvGraphicFramePr>
        <p:xfrm>
          <a:off x="1907704" y="5445224"/>
          <a:ext cx="6111875" cy="792088"/>
        </p:xfrm>
        <a:graphic>
          <a:graphicData uri="http://schemas.openxmlformats.org/presentationml/2006/ole">
            <mc:AlternateContent xmlns:mc="http://schemas.openxmlformats.org/markup-compatibility/2006">
              <mc:Choice xmlns:v="urn:schemas-microsoft-com:vml" Requires="v">
                <p:oleObj spid="_x0000_s31751" name="公式" r:id="rId3" imgW="2286000" imgH="393480" progId="Equations">
                  <p:embed/>
                </p:oleObj>
              </mc:Choice>
              <mc:Fallback>
                <p:oleObj name="公式" r:id="rId3" imgW="2286000" imgH="393480" progId="Equations">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5445224"/>
                        <a:ext cx="6111875"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标题 6"/>
          <p:cNvSpPr>
            <a:spLocks noGrp="1"/>
          </p:cNvSpPr>
          <p:nvPr>
            <p:ph type="title"/>
          </p:nvPr>
        </p:nvSpPr>
        <p:spPr>
          <a:xfrm>
            <a:off x="-900608" y="188640"/>
            <a:ext cx="6824936"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94135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10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 calcmode="lin" valueType="num">
                                      <p:cBhvr additive="base">
                                        <p:cTn id="12" dur="1000" fill="hold"/>
                                        <p:tgtEl>
                                          <p:spTgt spid="31748"/>
                                        </p:tgtEl>
                                        <p:attrNameLst>
                                          <p:attrName>ppt_x</p:attrName>
                                        </p:attrNameLst>
                                      </p:cBhvr>
                                      <p:tavLst>
                                        <p:tav tm="0">
                                          <p:val>
                                            <p:strVal val="#ppt_x"/>
                                          </p:val>
                                        </p:tav>
                                        <p:tav tm="100000">
                                          <p:val>
                                            <p:strVal val="#ppt_x"/>
                                          </p:val>
                                        </p:tav>
                                      </p:tavLst>
                                    </p:anim>
                                    <p:anim calcmode="lin" valueType="num">
                                      <p:cBhvr additive="base">
                                        <p:cTn id="13" dur="10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395536" y="1268760"/>
            <a:ext cx="7787208" cy="541559"/>
          </a:xfrm>
          <a:prstGeom prst="rect">
            <a:avLst/>
          </a:prstGeom>
          <a:noFill/>
          <a:ln w="25400">
            <a:noFill/>
            <a:miter lim="800000"/>
            <a:headEnd/>
            <a:tailEnd/>
          </a:ln>
          <a:effectLst/>
        </p:spPr>
        <p:txBody>
          <a:bodyPr wrap="square">
            <a:spAutoFit/>
          </a:bodyPr>
          <a:lstStyle/>
          <a:p>
            <a:pPr algn="l" eaLnBrk="0" hangingPunct="0">
              <a:lnSpc>
                <a:spcPct val="135000"/>
              </a:lnSpc>
              <a:spcBef>
                <a:spcPct val="50000"/>
              </a:spcBef>
            </a:pPr>
            <a:r>
              <a:rPr lang="zh-CN" altLang="en-US" sz="2400" b="1" smtClean="0">
                <a:effectLst>
                  <a:outerShdw blurRad="38100" dist="38100" dir="2700000" algn="tl">
                    <a:srgbClr val="C0C0C0"/>
                  </a:outerShdw>
                </a:effectLst>
                <a:ea typeface="楷体_GB2312" pitchFamily="49" charset="-122"/>
                <a:sym typeface="Wingdings" pitchFamily="2" charset="2"/>
              </a:rPr>
              <a:t>由</a:t>
            </a:r>
            <a:r>
              <a:rPr lang="zh-CN" altLang="en-US" sz="2400" b="1">
                <a:effectLst>
                  <a:outerShdw blurRad="38100" dist="38100" dir="2700000" algn="tl">
                    <a:srgbClr val="C0C0C0"/>
                  </a:outerShdw>
                </a:effectLst>
                <a:ea typeface="楷体_GB2312" pitchFamily="49" charset="-122"/>
                <a:sym typeface="Wingdings" pitchFamily="2" charset="2"/>
              </a:rPr>
              <a:t>最终单纯</a:t>
            </a:r>
            <a:r>
              <a:rPr lang="zh-CN" altLang="en-US" sz="2400" b="1" smtClean="0">
                <a:effectLst>
                  <a:outerShdw blurRad="38100" dist="38100" dir="2700000" algn="tl">
                    <a:srgbClr val="C0C0C0"/>
                  </a:outerShdw>
                </a:effectLst>
                <a:ea typeface="楷体_GB2312" pitchFamily="49" charset="-122"/>
                <a:sym typeface="Wingdings" pitchFamily="2" charset="2"/>
              </a:rPr>
              <a:t>表的约束条件可</a:t>
            </a:r>
            <a:r>
              <a:rPr lang="zh-CN" altLang="en-US" sz="2400" b="1">
                <a:effectLst>
                  <a:outerShdw blurRad="38100" dist="38100" dir="2700000" algn="tl">
                    <a:srgbClr val="C0C0C0"/>
                  </a:outerShdw>
                </a:effectLst>
                <a:ea typeface="楷体_GB2312" pitchFamily="49" charset="-122"/>
                <a:sym typeface="Wingdings" pitchFamily="2" charset="2"/>
              </a:rPr>
              <a:t>得如下的关系式:</a:t>
            </a:r>
            <a:r>
              <a:rPr lang="zh-CN" altLang="en-US" sz="2400" b="1">
                <a:effectLst>
                  <a:outerShdw blurRad="38100" dist="38100" dir="2700000" algn="tl">
                    <a:srgbClr val="C0C0C0"/>
                  </a:outerShdw>
                </a:effectLst>
                <a:sym typeface="Wingdings" pitchFamily="2" charset="2"/>
              </a:rPr>
              <a:t> </a:t>
            </a:r>
          </a:p>
        </p:txBody>
      </p:sp>
      <p:sp>
        <p:nvSpPr>
          <p:cNvPr id="16" name="右箭头 15"/>
          <p:cNvSpPr/>
          <p:nvPr/>
        </p:nvSpPr>
        <p:spPr>
          <a:xfrm>
            <a:off x="2699792" y="2708920"/>
            <a:ext cx="3528392" cy="28803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2"/>
          <p:cNvSpPr>
            <a:spLocks noChangeArrowheads="1"/>
          </p:cNvSpPr>
          <p:nvPr/>
        </p:nvSpPr>
        <p:spPr bwMode="auto">
          <a:xfrm>
            <a:off x="2555776" y="1988840"/>
            <a:ext cx="3744416" cy="707886"/>
          </a:xfrm>
          <a:prstGeom prst="rect">
            <a:avLst/>
          </a:prstGeom>
          <a:noFill/>
          <a:ln w="25400">
            <a:noFill/>
            <a:miter lim="800000"/>
            <a:headEnd/>
            <a:tailEnd/>
          </a:ln>
          <a:effectLst/>
        </p:spPr>
        <p:txBody>
          <a:bodyPr wrap="square">
            <a:spAutoFit/>
          </a:bodyPr>
          <a:lstStyle/>
          <a:p>
            <a:pPr algn="l" eaLnBrk="0" hangingPunct="0"/>
            <a:r>
              <a:rPr lang="zh-CN" altLang="en-US" sz="2000" b="1">
                <a:ea typeface="华文中宋" pitchFamily="2" charset="-122"/>
                <a:sym typeface="Wingdings" pitchFamily="2" charset="2"/>
              </a:rPr>
              <a:t>将系数和常数项均分解成</a:t>
            </a:r>
            <a:r>
              <a:rPr lang="zh-CN" altLang="en-US" sz="2000" b="1">
                <a:solidFill>
                  <a:schemeClr val="accent6">
                    <a:lumMod val="75000"/>
                  </a:schemeClr>
                </a:solidFill>
                <a:ea typeface="华文中宋" pitchFamily="2" charset="-122"/>
                <a:sym typeface="Wingdings" pitchFamily="2" charset="2"/>
              </a:rPr>
              <a:t>整数</a:t>
            </a:r>
            <a:r>
              <a:rPr lang="zh-CN" altLang="en-US" sz="2000" b="1" smtClean="0">
                <a:solidFill>
                  <a:schemeClr val="accent6">
                    <a:lumMod val="75000"/>
                  </a:schemeClr>
                </a:solidFill>
                <a:ea typeface="华文中宋" pitchFamily="2" charset="-122"/>
                <a:sym typeface="Wingdings" pitchFamily="2" charset="2"/>
              </a:rPr>
              <a:t>与非负真分数</a:t>
            </a:r>
            <a:r>
              <a:rPr lang="zh-CN" altLang="en-US" sz="2000" b="1">
                <a:ea typeface="华文中宋" pitchFamily="2" charset="-122"/>
                <a:sym typeface="Wingdings" pitchFamily="2" charset="2"/>
              </a:rPr>
              <a:t>之和移</a:t>
            </a:r>
            <a:r>
              <a:rPr lang="zh-CN" altLang="en-US" sz="2000" b="1" smtClean="0">
                <a:ea typeface="华文中宋" pitchFamily="2" charset="-122"/>
                <a:sym typeface="Wingdings" pitchFamily="2" charset="2"/>
              </a:rPr>
              <a:t>项</a:t>
            </a:r>
            <a:endParaRPr lang="zh-CN" altLang="en-US" sz="2000" b="1">
              <a:ea typeface="华文中宋" pitchFamily="2" charset="-122"/>
              <a:sym typeface="Wingdings" pitchFamily="2" charset="2"/>
            </a:endParaRPr>
          </a:p>
        </p:txBody>
      </p:sp>
      <p:sp>
        <p:nvSpPr>
          <p:cNvPr id="18" name="圆角矩形 17"/>
          <p:cNvSpPr/>
          <p:nvPr/>
        </p:nvSpPr>
        <p:spPr>
          <a:xfrm>
            <a:off x="395536" y="2060848"/>
            <a:ext cx="2160240" cy="165618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aphicFrame>
        <p:nvGraphicFramePr>
          <p:cNvPr id="30724" name="Object 4"/>
          <p:cNvGraphicFramePr>
            <a:graphicFrameLocks noChangeAspect="1"/>
          </p:cNvGraphicFramePr>
          <p:nvPr/>
        </p:nvGraphicFramePr>
        <p:xfrm>
          <a:off x="467544" y="2132856"/>
          <a:ext cx="1963695" cy="1440160"/>
        </p:xfrm>
        <a:graphic>
          <a:graphicData uri="http://schemas.openxmlformats.org/presentationml/2006/ole">
            <mc:AlternateContent xmlns:mc="http://schemas.openxmlformats.org/markup-compatibility/2006">
              <mc:Choice xmlns:v="urn:schemas-microsoft-com:vml" Requires="v">
                <p:oleObj spid="_x0000_s30730" name="公式" r:id="rId4" imgW="1333440" imgH="812520" progId="Equations">
                  <p:embed/>
                </p:oleObj>
              </mc:Choice>
              <mc:Fallback>
                <p:oleObj name="公式" r:id="rId4" imgW="1333440" imgH="812520" progId="Equations">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132856"/>
                        <a:ext cx="196369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圆角矩形 19"/>
          <p:cNvSpPr/>
          <p:nvPr/>
        </p:nvSpPr>
        <p:spPr>
          <a:xfrm>
            <a:off x="6300192" y="2060848"/>
            <a:ext cx="2664296" cy="165618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aphicFrame>
        <p:nvGraphicFramePr>
          <p:cNvPr id="30725" name="Object 5"/>
          <p:cNvGraphicFramePr>
            <a:graphicFrameLocks noChangeAspect="1"/>
          </p:cNvGraphicFramePr>
          <p:nvPr/>
        </p:nvGraphicFramePr>
        <p:xfrm>
          <a:off x="6372200" y="2132856"/>
          <a:ext cx="2448272" cy="1439862"/>
        </p:xfrm>
        <a:graphic>
          <a:graphicData uri="http://schemas.openxmlformats.org/presentationml/2006/ole">
            <mc:AlternateContent xmlns:mc="http://schemas.openxmlformats.org/markup-compatibility/2006">
              <mc:Choice xmlns:v="urn:schemas-microsoft-com:vml" Requires="v">
                <p:oleObj spid="_x0000_s30731" name="公式" r:id="rId6" imgW="1803240" imgH="888840" progId="Equations">
                  <p:embed/>
                </p:oleObj>
              </mc:Choice>
              <mc:Fallback>
                <p:oleObj name="公式" r:id="rId6" imgW="1803240" imgH="888840" progId="Equations">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2132856"/>
                        <a:ext cx="2448272"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4"/>
          <p:cNvSpPr>
            <a:spLocks noChangeArrowheads="1"/>
          </p:cNvSpPr>
          <p:nvPr/>
        </p:nvSpPr>
        <p:spPr bwMode="auto">
          <a:xfrm>
            <a:off x="228600" y="3861048"/>
            <a:ext cx="8591872" cy="931602"/>
          </a:xfrm>
          <a:prstGeom prst="rect">
            <a:avLst/>
          </a:prstGeom>
          <a:noFill/>
          <a:ln w="25400">
            <a:noFill/>
            <a:miter lim="800000"/>
            <a:headEnd/>
            <a:tailEnd/>
          </a:ln>
          <a:effectLst/>
        </p:spPr>
        <p:txBody>
          <a:bodyPr wrap="square">
            <a:spAutoFit/>
          </a:bodyPr>
          <a:lstStyle/>
          <a:p>
            <a:pPr eaLnBrk="0" hangingPunct="0">
              <a:lnSpc>
                <a:spcPct val="130000"/>
              </a:lnSpc>
            </a:pPr>
            <a:r>
              <a:rPr lang="zh-CN" altLang="en-US" sz="2200" b="1" smtClean="0">
                <a:solidFill>
                  <a:schemeClr val="accent6">
                    <a:lumMod val="75000"/>
                  </a:schemeClr>
                </a:solidFill>
                <a:ea typeface="华文中宋" pitchFamily="2" charset="-122"/>
                <a:sym typeface="Wingdings" pitchFamily="2" charset="2"/>
              </a:rPr>
              <a:t>现在考虑整数条件：</a:t>
            </a:r>
            <a:r>
              <a:rPr lang="en-US" altLang="zh-CN" sz="2200" b="1" smtClean="0">
                <a:ea typeface="华文中宋" pitchFamily="2" charset="-122"/>
                <a:sym typeface="Wingdings" pitchFamily="2" charset="2"/>
              </a:rPr>
              <a:t>x</a:t>
            </a:r>
            <a:r>
              <a:rPr lang="en-US" altLang="zh-CN" sz="2200" b="1" baseline="-25000" smtClean="0">
                <a:ea typeface="华文中宋" pitchFamily="2" charset="-122"/>
                <a:sym typeface="Wingdings" pitchFamily="2" charset="2"/>
              </a:rPr>
              <a:t>1</a:t>
            </a:r>
            <a:r>
              <a:rPr lang="en-US" altLang="zh-CN" sz="2200" b="1" smtClean="0">
                <a:ea typeface="华文中宋" pitchFamily="2" charset="-122"/>
                <a:sym typeface="Wingdings" pitchFamily="2" charset="2"/>
              </a:rPr>
              <a:t>,x</a:t>
            </a:r>
            <a:r>
              <a:rPr lang="en-US" altLang="zh-CN" sz="2200" b="1" baseline="-25000" smtClean="0">
                <a:ea typeface="华文中宋" pitchFamily="2" charset="-122"/>
                <a:sym typeface="Wingdings" pitchFamily="2" charset="2"/>
              </a:rPr>
              <a:t>2</a:t>
            </a:r>
            <a:r>
              <a:rPr lang="en-US" altLang="zh-CN" sz="2200" b="1" smtClean="0">
                <a:ea typeface="华文中宋" pitchFamily="2" charset="-122"/>
                <a:sym typeface="Wingdings" pitchFamily="2" charset="2"/>
              </a:rPr>
              <a:t>,x</a:t>
            </a:r>
            <a:r>
              <a:rPr lang="en-US" altLang="zh-CN" sz="2200" b="1" baseline="-25000" smtClean="0">
                <a:ea typeface="华文中宋" pitchFamily="2" charset="-122"/>
                <a:sym typeface="Wingdings" pitchFamily="2" charset="2"/>
              </a:rPr>
              <a:t>3</a:t>
            </a:r>
            <a:r>
              <a:rPr lang="en-US" altLang="zh-CN" sz="2200" b="1" smtClean="0">
                <a:ea typeface="华文中宋" pitchFamily="2" charset="-122"/>
                <a:sym typeface="Wingdings" pitchFamily="2" charset="2"/>
              </a:rPr>
              <a:t>,x</a:t>
            </a:r>
            <a:r>
              <a:rPr lang="en-US" altLang="zh-CN" sz="2200" b="1" baseline="-25000" smtClean="0">
                <a:ea typeface="华文中宋" pitchFamily="2" charset="-122"/>
                <a:sym typeface="Wingdings" pitchFamily="2" charset="2"/>
              </a:rPr>
              <a:t>4</a:t>
            </a:r>
            <a:r>
              <a:rPr lang="zh-CN" altLang="en-US" sz="2200" b="1">
                <a:ea typeface="华文中宋" pitchFamily="2" charset="-122"/>
                <a:sym typeface="Wingdings" pitchFamily="2" charset="2"/>
              </a:rPr>
              <a:t>均为非负整数, 显然,上面两式</a:t>
            </a:r>
            <a:r>
              <a:rPr lang="zh-CN" altLang="en-US" sz="2200" b="1" smtClean="0">
                <a:ea typeface="华文中宋" pitchFamily="2" charset="-122"/>
                <a:sym typeface="Wingdings" pitchFamily="2" charset="2"/>
              </a:rPr>
              <a:t>的左边都为整数，等式右边必为非正，即：</a:t>
            </a:r>
            <a:endParaRPr lang="zh-CN" altLang="en-US" sz="2200" b="1">
              <a:ea typeface="华文中宋" pitchFamily="2" charset="-122"/>
              <a:sym typeface="Wingdings" pitchFamily="2" charset="2"/>
            </a:endParaRPr>
          </a:p>
        </p:txBody>
      </p:sp>
      <p:pic>
        <p:nvPicPr>
          <p:cNvPr id="30743" name="Picture 23"/>
          <p:cNvPicPr>
            <a:picLocks noChangeAspect="1" noChangeArrowheads="1"/>
          </p:cNvPicPr>
          <p:nvPr/>
        </p:nvPicPr>
        <p:blipFill>
          <a:blip r:embed="rId8" cstate="print"/>
          <a:srcRect/>
          <a:stretch>
            <a:fillRect/>
          </a:stretch>
        </p:blipFill>
        <p:spPr bwMode="auto">
          <a:xfrm>
            <a:off x="611560" y="4941168"/>
            <a:ext cx="2304256" cy="464244"/>
          </a:xfrm>
          <a:prstGeom prst="rect">
            <a:avLst/>
          </a:prstGeom>
          <a:noFill/>
          <a:ln w="9525">
            <a:noFill/>
            <a:miter lim="800000"/>
            <a:headEnd/>
            <a:tailEnd/>
          </a:ln>
        </p:spPr>
      </p:pic>
      <p:cxnSp>
        <p:nvCxnSpPr>
          <p:cNvPr id="41" name="直接箭头连接符 40"/>
          <p:cNvCxnSpPr/>
          <p:nvPr/>
        </p:nvCxnSpPr>
        <p:spPr>
          <a:xfrm>
            <a:off x="3059832" y="5157192"/>
            <a:ext cx="432048"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44" name="Picture 24"/>
          <p:cNvPicPr>
            <a:picLocks noChangeAspect="1" noChangeArrowheads="1"/>
          </p:cNvPicPr>
          <p:nvPr/>
        </p:nvPicPr>
        <p:blipFill>
          <a:blip r:embed="rId9" cstate="print"/>
          <a:srcRect/>
          <a:stretch>
            <a:fillRect/>
          </a:stretch>
        </p:blipFill>
        <p:spPr bwMode="auto">
          <a:xfrm>
            <a:off x="3635896" y="4941168"/>
            <a:ext cx="1733154" cy="416619"/>
          </a:xfrm>
          <a:prstGeom prst="rect">
            <a:avLst/>
          </a:prstGeom>
          <a:noFill/>
          <a:ln w="9525">
            <a:noFill/>
            <a:miter lim="800000"/>
            <a:headEnd/>
            <a:tailEnd/>
          </a:ln>
        </p:spPr>
      </p:pic>
      <p:sp>
        <p:nvSpPr>
          <p:cNvPr id="43" name="TextBox 42"/>
          <p:cNvSpPr txBox="1"/>
          <p:nvPr/>
        </p:nvSpPr>
        <p:spPr>
          <a:xfrm>
            <a:off x="5508104" y="4941168"/>
            <a:ext cx="2160240" cy="461665"/>
          </a:xfrm>
          <a:prstGeom prst="rect">
            <a:avLst/>
          </a:prstGeom>
          <a:noFill/>
        </p:spPr>
        <p:txBody>
          <a:bodyPr wrap="square" rtlCol="0">
            <a:spAutoFit/>
          </a:bodyPr>
          <a:lstStyle/>
          <a:p>
            <a:r>
              <a:rPr lang="zh-CN" altLang="en-US" sz="2400" b="1" smtClean="0"/>
              <a:t>（切割方程）</a:t>
            </a:r>
            <a:endParaRPr lang="zh-CN" altLang="en-US" sz="2400" b="1"/>
          </a:p>
        </p:txBody>
      </p:sp>
      <p:sp>
        <p:nvSpPr>
          <p:cNvPr id="44" name="TextBox 43"/>
          <p:cNvSpPr txBox="1"/>
          <p:nvPr/>
        </p:nvSpPr>
        <p:spPr>
          <a:xfrm>
            <a:off x="251520" y="5373216"/>
            <a:ext cx="5616624" cy="523220"/>
          </a:xfrm>
          <a:prstGeom prst="rect">
            <a:avLst/>
          </a:prstGeom>
          <a:noFill/>
        </p:spPr>
        <p:txBody>
          <a:bodyPr wrap="square" rtlCol="0">
            <a:spAutoFit/>
          </a:bodyPr>
          <a:lstStyle/>
          <a:p>
            <a:r>
              <a:rPr lang="zh-CN" altLang="en-US" sz="2200" b="1" smtClean="0"/>
              <a:t>将它作为增加约束条件，引入松弛变量</a:t>
            </a:r>
            <a:r>
              <a:rPr lang="en-US" altLang="zh-CN" sz="2800" b="1" smtClean="0">
                <a:latin typeface="+mn-ea"/>
              </a:rPr>
              <a:t>x</a:t>
            </a:r>
            <a:r>
              <a:rPr lang="en-US" altLang="zh-CN" sz="2400" b="1" baseline="-25000" smtClean="0"/>
              <a:t>5</a:t>
            </a:r>
            <a:r>
              <a:rPr lang="zh-CN" altLang="en-US" sz="2400" b="1" baseline="-25000" smtClean="0"/>
              <a:t>：</a:t>
            </a:r>
            <a:endParaRPr lang="zh-CN" altLang="en-US" sz="2400" b="1" baseline="-25000"/>
          </a:p>
        </p:txBody>
      </p:sp>
      <p:pic>
        <p:nvPicPr>
          <p:cNvPr id="30745" name="Picture 25"/>
          <p:cNvPicPr>
            <a:picLocks noChangeAspect="1" noChangeArrowheads="1"/>
          </p:cNvPicPr>
          <p:nvPr/>
        </p:nvPicPr>
        <p:blipFill>
          <a:blip r:embed="rId10" cstate="print"/>
          <a:srcRect/>
          <a:stretch>
            <a:fillRect/>
          </a:stretch>
        </p:blipFill>
        <p:spPr bwMode="auto">
          <a:xfrm>
            <a:off x="1475656" y="6021288"/>
            <a:ext cx="2916324" cy="432048"/>
          </a:xfrm>
          <a:prstGeom prst="rect">
            <a:avLst/>
          </a:prstGeom>
          <a:noFill/>
          <a:ln w="9525">
            <a:noFill/>
            <a:miter lim="800000"/>
            <a:headEnd/>
            <a:tailEnd/>
          </a:ln>
        </p:spPr>
      </p:pic>
      <p:sp>
        <p:nvSpPr>
          <p:cNvPr id="47"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downLeft)">
                                      <p:cBhvr>
                                        <p:cTn id="11" dur="1000"/>
                                        <p:tgtEl>
                                          <p:spTgt spid="18"/>
                                        </p:tgtEl>
                                      </p:cBhvr>
                                    </p:animEffect>
                                  </p:childTnLst>
                                </p:cTn>
                              </p:par>
                              <p:par>
                                <p:cTn id="12" presetID="18" presetClass="entr" presetSubtype="12" fill="hold" nodeType="withEffect">
                                  <p:stCondLst>
                                    <p:cond delay="0"/>
                                  </p:stCondLst>
                                  <p:childTnLst>
                                    <p:set>
                                      <p:cBhvr>
                                        <p:cTn id="13" dur="1" fill="hold">
                                          <p:stCondLst>
                                            <p:cond delay="0"/>
                                          </p:stCondLst>
                                        </p:cTn>
                                        <p:tgtEl>
                                          <p:spTgt spid="30724"/>
                                        </p:tgtEl>
                                        <p:attrNameLst>
                                          <p:attrName>style.visibility</p:attrName>
                                        </p:attrNameLst>
                                      </p:cBhvr>
                                      <p:to>
                                        <p:strVal val="visible"/>
                                      </p:to>
                                    </p:set>
                                    <p:animEffect transition="in" filter="strips(downLeft)">
                                      <p:cBhvr>
                                        <p:cTn id="14" dur="1000"/>
                                        <p:tgtEl>
                                          <p:spTgt spid="3072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downLeft)">
                                      <p:cBhvr>
                                        <p:cTn id="19" dur="1000"/>
                                        <p:tgtEl>
                                          <p:spTgt spid="20"/>
                                        </p:tgtEl>
                                      </p:cBhvr>
                                    </p:animEffect>
                                  </p:childTnLst>
                                </p:cTn>
                              </p:par>
                              <p:par>
                                <p:cTn id="20" presetID="18" presetClass="entr" presetSubtype="12" fill="hold" nodeType="with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strips(downLeft)">
                                      <p:cBhvr>
                                        <p:cTn id="22" dur="1000"/>
                                        <p:tgtEl>
                                          <p:spTgt spid="30725"/>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1000"/>
                                        <p:tgtEl>
                                          <p:spTgt spid="21"/>
                                        </p:tgtEl>
                                      </p:cBhvr>
                                    </p:animEffect>
                                  </p:childTnLst>
                                </p:cTn>
                              </p:par>
                              <p:par>
                                <p:cTn id="36" presetID="5" presetClass="entr" presetSubtype="10" fill="hold" nodeType="withEffect">
                                  <p:stCondLst>
                                    <p:cond delay="0"/>
                                  </p:stCondLst>
                                  <p:childTnLst>
                                    <p:set>
                                      <p:cBhvr>
                                        <p:cTn id="37" dur="1" fill="hold">
                                          <p:stCondLst>
                                            <p:cond delay="0"/>
                                          </p:stCondLst>
                                        </p:cTn>
                                        <p:tgtEl>
                                          <p:spTgt spid="30743"/>
                                        </p:tgtEl>
                                        <p:attrNameLst>
                                          <p:attrName>style.visibility</p:attrName>
                                        </p:attrNameLst>
                                      </p:cBhvr>
                                      <p:to>
                                        <p:strVal val="visible"/>
                                      </p:to>
                                    </p:set>
                                    <p:animEffect transition="in" filter="checkerboard(across)">
                                      <p:cBhvr>
                                        <p:cTn id="38" dur="1000"/>
                                        <p:tgtEl>
                                          <p:spTgt spid="30743"/>
                                        </p:tgtEl>
                                      </p:cBhvr>
                                    </p:animEffect>
                                  </p:childTnLst>
                                </p:cTn>
                              </p:par>
                              <p:par>
                                <p:cTn id="39" presetID="5" presetClass="entr" presetSubtype="1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checkerboard(across)">
                                      <p:cBhvr>
                                        <p:cTn id="41" dur="1000"/>
                                        <p:tgtEl>
                                          <p:spTgt spid="41"/>
                                        </p:tgtEl>
                                      </p:cBhvr>
                                    </p:animEffect>
                                  </p:childTnLst>
                                </p:cTn>
                              </p:par>
                              <p:par>
                                <p:cTn id="42" presetID="5" presetClass="entr" presetSubtype="10" fill="hold" nodeType="withEffect">
                                  <p:stCondLst>
                                    <p:cond delay="0"/>
                                  </p:stCondLst>
                                  <p:childTnLst>
                                    <p:set>
                                      <p:cBhvr>
                                        <p:cTn id="43" dur="1" fill="hold">
                                          <p:stCondLst>
                                            <p:cond delay="0"/>
                                          </p:stCondLst>
                                        </p:cTn>
                                        <p:tgtEl>
                                          <p:spTgt spid="30744"/>
                                        </p:tgtEl>
                                        <p:attrNameLst>
                                          <p:attrName>style.visibility</p:attrName>
                                        </p:attrNameLst>
                                      </p:cBhvr>
                                      <p:to>
                                        <p:strVal val="visible"/>
                                      </p:to>
                                    </p:set>
                                    <p:animEffect transition="in" filter="checkerboard(across)">
                                      <p:cBhvr>
                                        <p:cTn id="44" dur="1000"/>
                                        <p:tgtEl>
                                          <p:spTgt spid="30744"/>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checkerboard(across)">
                                      <p:cBhvr>
                                        <p:cTn id="47" dur="10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0745"/>
                                        </p:tgtEl>
                                        <p:attrNameLst>
                                          <p:attrName>style.visibility</p:attrName>
                                        </p:attrNameLst>
                                      </p:cBhvr>
                                      <p:to>
                                        <p:strVal val="visible"/>
                                      </p:to>
                                    </p:set>
                                    <p:animEffect transition="in" filter="checkerboard(across)">
                                      <p:cBhvr>
                                        <p:cTn id="52" dur="1000"/>
                                        <p:tgtEl>
                                          <p:spTgt spid="30745"/>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checkerboard(across)">
                                      <p:cBhvr>
                                        <p:cTn id="55"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20" grpId="0" animBg="1"/>
      <p:bldP spid="21"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56929" y="1268760"/>
            <a:ext cx="5399244" cy="1286388"/>
            <a:chOff x="1044964" y="706324"/>
            <a:chExt cx="5399244" cy="1286388"/>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64" y="706324"/>
              <a:ext cx="1385900" cy="12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393482" y="826955"/>
              <a:ext cx="542136" cy="923330"/>
            </a:xfrm>
            <a:prstGeom prst="rect">
              <a:avLst/>
            </a:prstGeom>
            <a:noFill/>
          </p:spPr>
          <p:txBody>
            <a:bodyPr wrap="none" lIns="91440" tIns="45720" rIns="91440" bIns="45720">
              <a:spAutoFit/>
            </a:bodyPr>
            <a:lstStyle/>
            <a:p>
              <a:pPr algn="ctr"/>
              <a:r>
                <a:rPr lang="en-US" altLang="zh-CN" sz="5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1</a:t>
              </a:r>
              <a:endParaRPr lang="zh-CN" altLang="en-US" sz="5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11" name="直接连接符 10"/>
            <p:cNvCxnSpPr/>
            <p:nvPr/>
          </p:nvCxnSpPr>
          <p:spPr>
            <a:xfrm>
              <a:off x="2051720" y="1628800"/>
              <a:ext cx="4392488" cy="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3851" y="994356"/>
              <a:ext cx="4013344" cy="584775"/>
            </a:xfrm>
            <a:prstGeom prst="rect">
              <a:avLst/>
            </a:prstGeom>
            <a:noFill/>
          </p:spPr>
          <p:txBody>
            <a:bodyPr wrap="square" rtlCol="0">
              <a:spAutoFit/>
            </a:bodyPr>
            <a:lstStyle/>
            <a:p>
              <a:r>
                <a:rPr lang="zh-CN" altLang="en-US" sz="3200" b="1" smtClean="0">
                  <a:solidFill>
                    <a:schemeClr val="accent6">
                      <a:lumMod val="75000"/>
                    </a:schemeClr>
                  </a:solidFill>
                  <a:latin typeface="华文隶书" pitchFamily="2" charset="-122"/>
                  <a:ea typeface="华文隶书" pitchFamily="2" charset="-122"/>
                </a:rPr>
                <a:t>整数规划问题的提出</a:t>
              </a:r>
              <a:endParaRPr lang="zh-CN" altLang="en-US" sz="3200" b="1">
                <a:solidFill>
                  <a:schemeClr val="accent6">
                    <a:lumMod val="75000"/>
                  </a:schemeClr>
                </a:solidFill>
                <a:latin typeface="华文隶书" pitchFamily="2" charset="-122"/>
                <a:ea typeface="华文隶书" pitchFamily="2" charset="-122"/>
              </a:endParaRPr>
            </a:p>
          </p:txBody>
        </p:sp>
      </p:grpSp>
      <p:grpSp>
        <p:nvGrpSpPr>
          <p:cNvPr id="16" name="组合 15"/>
          <p:cNvGrpSpPr/>
          <p:nvPr/>
        </p:nvGrpSpPr>
        <p:grpSpPr>
          <a:xfrm>
            <a:off x="1547664" y="2348880"/>
            <a:ext cx="5399244" cy="1300017"/>
            <a:chOff x="1044964" y="764703"/>
            <a:chExt cx="5399244" cy="1300017"/>
          </a:xfrm>
        </p:grpSpPr>
        <p:pic>
          <p:nvPicPr>
            <p:cNvPr id="1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64" y="764703"/>
              <a:ext cx="1385900" cy="13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1393482" y="898963"/>
              <a:ext cx="542136" cy="923330"/>
            </a:xfrm>
            <a:prstGeom prst="rect">
              <a:avLst/>
            </a:prstGeom>
            <a:noFill/>
          </p:spPr>
          <p:txBody>
            <a:bodyPr wrap="none" lIns="91440" tIns="45720" rIns="91440" bIns="45720">
              <a:spAutoFit/>
            </a:bodyPr>
            <a:lstStyle/>
            <a:p>
              <a:pPr algn="ctr"/>
              <a:r>
                <a:rPr lang="en-US" altLang="zh-CN" sz="5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endParaRPr lang="zh-CN" altLang="en-US" sz="5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19" name="直接连接符 18"/>
            <p:cNvCxnSpPr/>
            <p:nvPr/>
          </p:nvCxnSpPr>
          <p:spPr>
            <a:xfrm>
              <a:off x="2051720" y="1700808"/>
              <a:ext cx="4392488" cy="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13116" y="1052735"/>
              <a:ext cx="4013344" cy="584775"/>
            </a:xfrm>
            <a:prstGeom prst="rect">
              <a:avLst/>
            </a:prstGeom>
            <a:noFill/>
          </p:spPr>
          <p:txBody>
            <a:bodyPr wrap="square" rtlCol="0">
              <a:spAutoFit/>
            </a:bodyPr>
            <a:lstStyle/>
            <a:p>
              <a:r>
                <a:rPr lang="zh-CN" altLang="en-US" sz="3200" b="1" smtClean="0">
                  <a:solidFill>
                    <a:schemeClr val="accent6">
                      <a:lumMod val="75000"/>
                    </a:schemeClr>
                  </a:solidFill>
                  <a:latin typeface="华文隶书" pitchFamily="2" charset="-122"/>
                  <a:ea typeface="华文隶书" pitchFamily="2" charset="-122"/>
                </a:rPr>
                <a:t>分支定界法</a:t>
              </a:r>
              <a:endParaRPr lang="zh-CN" altLang="en-US" sz="3200" b="1">
                <a:solidFill>
                  <a:schemeClr val="accent6">
                    <a:lumMod val="75000"/>
                  </a:schemeClr>
                </a:solidFill>
                <a:latin typeface="华文隶书" pitchFamily="2" charset="-122"/>
                <a:ea typeface="华文隶书" pitchFamily="2" charset="-122"/>
              </a:endParaRPr>
            </a:p>
          </p:txBody>
        </p:sp>
      </p:grpSp>
      <p:grpSp>
        <p:nvGrpSpPr>
          <p:cNvPr id="22" name="组合 21"/>
          <p:cNvGrpSpPr/>
          <p:nvPr/>
        </p:nvGrpSpPr>
        <p:grpSpPr>
          <a:xfrm>
            <a:off x="1559186" y="4446868"/>
            <a:ext cx="5513990" cy="1300017"/>
            <a:chOff x="1056486" y="630443"/>
            <a:chExt cx="5513990" cy="1300017"/>
          </a:xfrm>
        </p:grpSpPr>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486" y="630443"/>
              <a:ext cx="1385900" cy="13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1405004" y="764703"/>
              <a:ext cx="542136" cy="923330"/>
            </a:xfrm>
            <a:prstGeom prst="rect">
              <a:avLst/>
            </a:prstGeom>
            <a:noFill/>
          </p:spPr>
          <p:txBody>
            <a:bodyPr wrap="none" lIns="91440" tIns="45720" rIns="91440" bIns="45720">
              <a:spAutoFit/>
            </a:bodyPr>
            <a:lstStyle/>
            <a:p>
              <a:pPr algn="ctr"/>
              <a:r>
                <a:rPr lang="en-US" altLang="zh-CN" sz="5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4</a:t>
              </a:r>
              <a:endParaRPr lang="zh-CN" altLang="en-US" sz="5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25" name="直接连接符 24"/>
            <p:cNvCxnSpPr/>
            <p:nvPr/>
          </p:nvCxnSpPr>
          <p:spPr>
            <a:xfrm>
              <a:off x="2063242" y="1566548"/>
              <a:ext cx="4392488" cy="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57132" y="908719"/>
              <a:ext cx="4013344" cy="584775"/>
            </a:xfrm>
            <a:prstGeom prst="rect">
              <a:avLst/>
            </a:prstGeom>
            <a:noFill/>
          </p:spPr>
          <p:txBody>
            <a:bodyPr wrap="square" rtlCol="0">
              <a:spAutoFit/>
            </a:bodyPr>
            <a:lstStyle/>
            <a:p>
              <a:r>
                <a:rPr lang="en-US" altLang="zh-CN" sz="3200" b="1" smtClean="0">
                  <a:solidFill>
                    <a:schemeClr val="accent6">
                      <a:lumMod val="75000"/>
                    </a:schemeClr>
                  </a:solidFill>
                  <a:latin typeface="华文隶书" pitchFamily="2" charset="-122"/>
                  <a:ea typeface="华文隶书" pitchFamily="2" charset="-122"/>
                </a:rPr>
                <a:t>0—1</a:t>
              </a:r>
              <a:r>
                <a:rPr lang="zh-CN" altLang="en-US" sz="3200" b="1" smtClean="0">
                  <a:solidFill>
                    <a:schemeClr val="accent6">
                      <a:lumMod val="75000"/>
                    </a:schemeClr>
                  </a:solidFill>
                  <a:latin typeface="华文隶书" pitchFamily="2" charset="-122"/>
                  <a:ea typeface="华文隶书" pitchFamily="2" charset="-122"/>
                </a:rPr>
                <a:t>整数规划</a:t>
              </a:r>
              <a:endParaRPr lang="zh-CN" altLang="en-US" sz="3200" b="1">
                <a:solidFill>
                  <a:schemeClr val="accent6">
                    <a:lumMod val="75000"/>
                  </a:schemeClr>
                </a:solidFill>
                <a:latin typeface="华文隶书" pitchFamily="2" charset="-122"/>
                <a:ea typeface="华文隶书" pitchFamily="2" charset="-122"/>
              </a:endParaRPr>
            </a:p>
          </p:txBody>
        </p:sp>
      </p:grpSp>
      <p:grpSp>
        <p:nvGrpSpPr>
          <p:cNvPr id="27" name="组合 26"/>
          <p:cNvGrpSpPr/>
          <p:nvPr/>
        </p:nvGrpSpPr>
        <p:grpSpPr>
          <a:xfrm>
            <a:off x="1547664" y="3356992"/>
            <a:ext cx="5453504" cy="1368151"/>
            <a:chOff x="1044964" y="620688"/>
            <a:chExt cx="5453504" cy="1368151"/>
          </a:xfrm>
        </p:grpSpPr>
        <p:pic>
          <p:nvPicPr>
            <p:cNvPr id="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64" y="620688"/>
              <a:ext cx="1385900" cy="136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a:xfrm>
              <a:off x="1393482" y="898963"/>
              <a:ext cx="542136" cy="923330"/>
            </a:xfrm>
            <a:prstGeom prst="rect">
              <a:avLst/>
            </a:prstGeom>
            <a:noFill/>
          </p:spPr>
          <p:txBody>
            <a:bodyPr wrap="none" lIns="91440" tIns="45720" rIns="91440" bIns="45720">
              <a:spAutoFit/>
            </a:bodyPr>
            <a:lstStyle/>
            <a:p>
              <a:pPr algn="ctr"/>
              <a:r>
                <a:rPr lang="en-US" altLang="zh-CN" sz="5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3</a:t>
              </a:r>
              <a:endParaRPr lang="zh-CN" altLang="en-US" sz="5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30" name="直接连接符 29"/>
            <p:cNvCxnSpPr/>
            <p:nvPr/>
          </p:nvCxnSpPr>
          <p:spPr>
            <a:xfrm>
              <a:off x="1981068" y="1556791"/>
              <a:ext cx="4392488" cy="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85124" y="908720"/>
              <a:ext cx="4013344" cy="584775"/>
            </a:xfrm>
            <a:prstGeom prst="rect">
              <a:avLst/>
            </a:prstGeom>
            <a:noFill/>
          </p:spPr>
          <p:txBody>
            <a:bodyPr wrap="square" rtlCol="0">
              <a:spAutoFit/>
            </a:bodyPr>
            <a:lstStyle/>
            <a:p>
              <a:r>
                <a:rPr lang="zh-CN" altLang="en-US" sz="3200" b="1" smtClean="0">
                  <a:solidFill>
                    <a:schemeClr val="accent6">
                      <a:lumMod val="75000"/>
                    </a:schemeClr>
                  </a:solidFill>
                  <a:latin typeface="华文隶书" pitchFamily="2" charset="-122"/>
                  <a:ea typeface="华文隶书" pitchFamily="2" charset="-122"/>
                </a:rPr>
                <a:t>割平面解法</a:t>
              </a:r>
              <a:endParaRPr lang="zh-CN" altLang="en-US" sz="3200" b="1">
                <a:solidFill>
                  <a:schemeClr val="accent6">
                    <a:lumMod val="75000"/>
                  </a:schemeClr>
                </a:solidFill>
                <a:latin typeface="华文隶书" pitchFamily="2" charset="-122"/>
                <a:ea typeface="华文隶书" pitchFamily="2" charset="-122"/>
              </a:endParaRPr>
            </a:p>
          </p:txBody>
        </p:sp>
      </p:grpSp>
      <p:sp>
        <p:nvSpPr>
          <p:cNvPr id="14" name="矩形 13"/>
          <p:cNvSpPr/>
          <p:nvPr/>
        </p:nvSpPr>
        <p:spPr>
          <a:xfrm>
            <a:off x="1314261" y="187785"/>
            <a:ext cx="1316386" cy="769441"/>
          </a:xfrm>
          <a:prstGeom prst="rect">
            <a:avLst/>
          </a:prstGeom>
          <a:noFill/>
        </p:spPr>
        <p:txBody>
          <a:bodyPr wrap="none" lIns="91440" tIns="45720" rIns="91440" bIns="45720">
            <a:spAutoFit/>
          </a:bodyPr>
          <a:lstStyle/>
          <a:p>
            <a:pPr algn="ctr"/>
            <a:r>
              <a:rPr lang="zh-CN" altLang="en-US" sz="4400" b="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目录</a:t>
            </a:r>
            <a:endParaRPr lang="zh-CN" altLang="en-US" sz="44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3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5489849"/>
            <a:ext cx="1385900" cy="136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矩形 32"/>
          <p:cNvSpPr/>
          <p:nvPr/>
        </p:nvSpPr>
        <p:spPr>
          <a:xfrm>
            <a:off x="1896182" y="5768124"/>
            <a:ext cx="542136" cy="923330"/>
          </a:xfrm>
          <a:prstGeom prst="rect">
            <a:avLst/>
          </a:prstGeom>
          <a:noFill/>
        </p:spPr>
        <p:txBody>
          <a:bodyPr wrap="none" lIns="91440" tIns="45720" rIns="91440" bIns="45720">
            <a:spAutoFit/>
          </a:bodyPr>
          <a:lstStyle/>
          <a:p>
            <a:pPr algn="ctr"/>
            <a:r>
              <a:rPr lang="en-US" altLang="zh-CN" sz="54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5</a:t>
            </a:r>
            <a:endParaRPr lang="zh-CN" altLang="en-US" sz="5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34" name="直接连接符 33"/>
          <p:cNvCxnSpPr/>
          <p:nvPr/>
        </p:nvCxnSpPr>
        <p:spPr>
          <a:xfrm>
            <a:off x="2483768" y="6425952"/>
            <a:ext cx="4392488" cy="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87824" y="5805264"/>
            <a:ext cx="4013344" cy="584775"/>
          </a:xfrm>
          <a:prstGeom prst="rect">
            <a:avLst/>
          </a:prstGeom>
          <a:noFill/>
        </p:spPr>
        <p:txBody>
          <a:bodyPr wrap="square" rtlCol="0">
            <a:spAutoFit/>
          </a:bodyPr>
          <a:lstStyle/>
          <a:p>
            <a:r>
              <a:rPr lang="zh-CN" altLang="en-US" sz="3200" b="1" smtClean="0">
                <a:solidFill>
                  <a:schemeClr val="accent6">
                    <a:lumMod val="75000"/>
                  </a:schemeClr>
                </a:solidFill>
                <a:latin typeface="华文隶书" pitchFamily="2" charset="-122"/>
                <a:ea typeface="华文隶书" pitchFamily="2" charset="-122"/>
              </a:rPr>
              <a:t>指派问题</a:t>
            </a:r>
            <a:endParaRPr lang="zh-CN" altLang="en-US" sz="3200" b="1">
              <a:solidFill>
                <a:schemeClr val="accent6">
                  <a:lumMod val="75000"/>
                </a:schemeClr>
              </a:solidFill>
              <a:latin typeface="华文隶书" pitchFamily="2" charset="-122"/>
              <a:ea typeface="华文隶书" pitchFamily="2" charset="-122"/>
            </a:endParaRPr>
          </a:p>
        </p:txBody>
      </p:sp>
    </p:spTree>
    <p:extLst>
      <p:ext uri="{BB962C8B-B14F-4D97-AF65-F5344CB8AC3E}">
        <p14:creationId xmlns:p14="http://schemas.microsoft.com/office/powerpoint/2010/main" val="4267635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nvGraphicFramePr>
        <p:xfrm>
          <a:off x="467544" y="1268760"/>
          <a:ext cx="7920881" cy="4114800"/>
        </p:xfrm>
        <a:graphic>
          <a:graphicData uri="http://schemas.openxmlformats.org/drawingml/2006/table">
            <a:tbl>
              <a:tblPr/>
              <a:tblGrid>
                <a:gridCol w="988019"/>
                <a:gridCol w="990807"/>
                <a:gridCol w="992666"/>
                <a:gridCol w="988949"/>
                <a:gridCol w="988949"/>
                <a:gridCol w="993595"/>
                <a:gridCol w="993595"/>
                <a:gridCol w="984301"/>
              </a:tblGrid>
              <a:tr h="367241">
                <a:tc gridSpan="3">
                  <a:txBody>
                    <a:bodyPr/>
                    <a:lstStyle/>
                    <a:p>
                      <a:pPr indent="838200">
                        <a:lnSpc>
                          <a:spcPct val="100000"/>
                        </a:lnSpc>
                        <a:spcAft>
                          <a:spcPts val="0"/>
                        </a:spcAft>
                      </a:pPr>
                      <a:r>
                        <a:rPr lang="en-US" sz="1800" err="1">
                          <a:latin typeface="Tahoma"/>
                          <a:ea typeface="微软雅黑"/>
                          <a:cs typeface="Times New Roman"/>
                        </a:rPr>
                        <a:t>c</a:t>
                      </a:r>
                      <a:r>
                        <a:rPr lang="en-US" sz="1800" baseline="-25000" err="1">
                          <a:latin typeface="Tahoma"/>
                          <a:ea typeface="微软雅黑"/>
                          <a:cs typeface="Times New Roman"/>
                        </a:rPr>
                        <a:t>j</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41">
                <a:tc>
                  <a:txBody>
                    <a:bodyPr/>
                    <a:lstStyle/>
                    <a:p>
                      <a:pPr algn="ctr">
                        <a:lnSpc>
                          <a:spcPct val="150000"/>
                        </a:lnSpc>
                        <a:spcAft>
                          <a:spcPts val="0"/>
                        </a:spcAft>
                      </a:pPr>
                      <a:r>
                        <a:rPr lang="en-US" sz="1800">
                          <a:latin typeface="Tahoma"/>
                          <a:ea typeface="微软雅黑"/>
                          <a:cs typeface="Times New Roman"/>
                        </a:rPr>
                        <a:t>C</a:t>
                      </a:r>
                      <a:r>
                        <a:rPr lang="en-US" sz="1800" baseline="-25000">
                          <a:latin typeface="Tahoma"/>
                          <a:ea typeface="微软雅黑"/>
                          <a:cs typeface="Times New Roman"/>
                        </a:rPr>
                        <a:t>B</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B</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b</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5</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41">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3/4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367241">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7/4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3/4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67241">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5</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67241">
                <a:tc gridSpan="2">
                  <a:txBody>
                    <a:bodyPr/>
                    <a:lstStyle/>
                    <a:p>
                      <a:pPr indent="209550" algn="ctr">
                        <a:lnSpc>
                          <a:spcPct val="100000"/>
                        </a:lnSpc>
                        <a:spcAft>
                          <a:spcPts val="0"/>
                        </a:spcAft>
                      </a:pPr>
                      <a:r>
                        <a:rPr lang="en-US" sz="1800" err="1">
                          <a:latin typeface="Tahoma"/>
                          <a:ea typeface="微软雅黑"/>
                          <a:cs typeface="Times New Roman"/>
                        </a:rPr>
                        <a:t>c</a:t>
                      </a:r>
                      <a:r>
                        <a:rPr lang="en-US" sz="1800" baseline="-25000" err="1">
                          <a:latin typeface="Tahoma"/>
                          <a:ea typeface="微软雅黑"/>
                          <a:cs typeface="Times New Roman"/>
                        </a:rPr>
                        <a:t>j</a:t>
                      </a:r>
                      <a:r>
                        <a:rPr lang="en-US" sz="1800" err="1">
                          <a:latin typeface="Tahoma"/>
                          <a:ea typeface="微软雅黑"/>
                          <a:cs typeface="Times New Roman"/>
                        </a:rPr>
                        <a:t>-z</a:t>
                      </a:r>
                      <a:r>
                        <a:rPr lang="en-US" sz="1800" baseline="-25000" err="1">
                          <a:latin typeface="Tahoma"/>
                          <a:ea typeface="微软雅黑"/>
                          <a:cs typeface="Times New Roman"/>
                        </a:rPr>
                        <a:t>j</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-5/2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41">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a:latin typeface="Tahoma"/>
                          <a:ea typeface="微软雅黑"/>
                          <a:cs typeface="Times New Roman"/>
                        </a:rPr>
                        <a:t>-1/12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367241">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1800">
                          <a:latin typeface="Tahoma"/>
                          <a:ea typeface="微软雅黑"/>
                          <a:cs typeface="Times New Roman"/>
                        </a:rPr>
                        <a:t>1/4</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67241">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X</a:t>
                      </a:r>
                      <a:r>
                        <a:rPr lang="en-US" sz="1800" baseline="-25000">
                          <a:latin typeface="Tahoma"/>
                          <a:ea typeface="微软雅黑"/>
                          <a:cs typeface="Times New Roman"/>
                        </a:rPr>
                        <a:t>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67241">
                <a:tc gridSpan="2">
                  <a:txBody>
                    <a:bodyPr/>
                    <a:lstStyle/>
                    <a:p>
                      <a:pPr indent="209550" algn="ctr">
                        <a:lnSpc>
                          <a:spcPct val="100000"/>
                        </a:lnSpc>
                        <a:spcAft>
                          <a:spcPts val="0"/>
                        </a:spcAft>
                      </a:pPr>
                      <a:r>
                        <a:rPr lang="en-US" sz="1800" err="1">
                          <a:latin typeface="Tahoma"/>
                          <a:ea typeface="微软雅黑"/>
                          <a:cs typeface="Times New Roman"/>
                        </a:rPr>
                        <a:t>c</a:t>
                      </a:r>
                      <a:r>
                        <a:rPr lang="en-US" sz="1800" baseline="-25000" err="1">
                          <a:latin typeface="Tahoma"/>
                          <a:ea typeface="微软雅黑"/>
                          <a:cs typeface="Times New Roman"/>
                        </a:rPr>
                        <a:t>j</a:t>
                      </a:r>
                      <a:r>
                        <a:rPr lang="en-US" sz="1800" err="1">
                          <a:latin typeface="Tahoma"/>
                          <a:ea typeface="微软雅黑"/>
                          <a:cs typeface="Times New Roman"/>
                        </a:rPr>
                        <a:t>-z</a:t>
                      </a:r>
                      <a:r>
                        <a:rPr lang="en-US" sz="1800" baseline="-25000" err="1">
                          <a:latin typeface="Tahoma"/>
                          <a:ea typeface="微软雅黑"/>
                          <a:cs typeface="Times New Roman"/>
                        </a:rPr>
                        <a:t>j</a:t>
                      </a:r>
                      <a:endParaRPr lang="zh-CN" sz="1800">
                        <a:latin typeface="Tahoma"/>
                        <a:ea typeface="微软雅黑"/>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800">
                          <a:latin typeface="Tahoma"/>
                          <a:ea typeface="微软雅黑"/>
                          <a:cs typeface="Times New Roman"/>
                        </a:rPr>
                        <a:t>-2</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0</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-1/3</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a:latin typeface="Tahoma"/>
                          <a:ea typeface="微软雅黑"/>
                          <a:cs typeface="Times New Roman"/>
                        </a:rPr>
                        <a:t>-1/6</a:t>
                      </a:r>
                      <a:endParaRPr lang="zh-CN" sz="1800">
                        <a:latin typeface="Tahoma"/>
                        <a:ea typeface="微软雅黑"/>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0963" name="Picture 3"/>
          <p:cNvPicPr>
            <a:picLocks noChangeAspect="1" noChangeArrowheads="1"/>
          </p:cNvPicPr>
          <p:nvPr/>
        </p:nvPicPr>
        <p:blipFill>
          <a:blip r:embed="rId2" cstate="print"/>
          <a:srcRect/>
          <a:stretch>
            <a:fillRect/>
          </a:stretch>
        </p:blipFill>
        <p:spPr bwMode="auto">
          <a:xfrm>
            <a:off x="1979712" y="5661248"/>
            <a:ext cx="4835787" cy="504056"/>
          </a:xfrm>
          <a:prstGeom prst="rect">
            <a:avLst/>
          </a:prstGeom>
          <a:noFill/>
          <a:ln w="9525">
            <a:noFill/>
            <a:miter lim="800000"/>
            <a:headEnd/>
            <a:tailEnd/>
          </a:ln>
        </p:spPr>
      </p:pic>
      <p:sp>
        <p:nvSpPr>
          <p:cNvPr id="12" name="TextBox 11"/>
          <p:cNvSpPr txBox="1"/>
          <p:nvPr/>
        </p:nvSpPr>
        <p:spPr>
          <a:xfrm>
            <a:off x="5868144" y="6093296"/>
            <a:ext cx="2664296" cy="461665"/>
          </a:xfrm>
          <a:prstGeom prst="rect">
            <a:avLst/>
          </a:prstGeom>
          <a:noFill/>
        </p:spPr>
        <p:txBody>
          <a:bodyPr wrap="square" rtlCol="0">
            <a:spAutoFit/>
          </a:bodyPr>
          <a:lstStyle/>
          <a:p>
            <a:r>
              <a:rPr lang="zh-CN" altLang="en-US" sz="2400" b="1" smtClean="0"/>
              <a:t>（整数最优解）</a:t>
            </a:r>
            <a:endParaRPr lang="zh-CN" altLang="en-US" sz="2400" b="1"/>
          </a:p>
        </p:txBody>
      </p:sp>
      <p:sp>
        <p:nvSpPr>
          <p:cNvPr id="14" name="标题 6"/>
          <p:cNvSpPr>
            <a:spLocks noGrp="1"/>
          </p:cNvSpPr>
          <p:nvPr>
            <p:ph type="title"/>
          </p:nvPr>
        </p:nvSpPr>
        <p:spPr>
          <a:xfrm>
            <a:off x="-1404664"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pic>
        <p:nvPicPr>
          <p:cNvPr id="44033" name="Picture 1"/>
          <p:cNvPicPr>
            <a:picLocks noChangeAspect="1" noChangeArrowheads="1"/>
          </p:cNvPicPr>
          <p:nvPr/>
        </p:nvPicPr>
        <p:blipFill>
          <a:blip r:embed="rId3" cstate="print"/>
          <a:srcRect/>
          <a:stretch>
            <a:fillRect/>
          </a:stretch>
        </p:blipFill>
        <p:spPr bwMode="auto">
          <a:xfrm>
            <a:off x="2051720" y="1340768"/>
            <a:ext cx="4998502" cy="3816424"/>
          </a:xfrm>
          <a:prstGeom prst="rect">
            <a:avLst/>
          </a:prstGeom>
          <a:noFill/>
          <a:ln w="9525">
            <a:noFill/>
            <a:miter lim="800000"/>
            <a:headEnd/>
            <a:tailEnd/>
          </a:ln>
        </p:spPr>
      </p:pic>
    </p:spTree>
    <p:extLst>
      <p:ext uri="{BB962C8B-B14F-4D97-AF65-F5344CB8AC3E}">
        <p14:creationId xmlns:p14="http://schemas.microsoft.com/office/powerpoint/2010/main" val="194135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4033"/>
                                        </p:tgtEl>
                                        <p:attrNameLst>
                                          <p:attrName>style.visibility</p:attrName>
                                        </p:attrNameLst>
                                      </p:cBhvr>
                                      <p:to>
                                        <p:strVal val="visible"/>
                                      </p:to>
                                    </p:set>
                                    <p:animEffect transition="in" filter="checkerboard(across)">
                                      <p:cBhvr>
                                        <p:cTn id="18" dur="500"/>
                                        <p:tgtEl>
                                          <p:spTgt spid="4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1844824"/>
            <a:ext cx="8208912" cy="861774"/>
          </a:xfrm>
          <a:prstGeom prst="rect">
            <a:avLst/>
          </a:prstGeom>
          <a:noFill/>
        </p:spPr>
        <p:txBody>
          <a:bodyPr wrap="square" rtlCol="0">
            <a:spAutoFit/>
          </a:bodyPr>
          <a:lstStyle/>
          <a:p>
            <a:pPr>
              <a:lnSpc>
                <a:spcPts val="3000"/>
              </a:lnSpc>
            </a:pPr>
            <a:r>
              <a:rPr lang="zh-CN" altLang="en-US" sz="2200" b="1" smtClean="0">
                <a:latin typeface="+mn-ea"/>
              </a:rPr>
              <a:t>一、单纯形表解相应线性规划问题，</a:t>
            </a:r>
            <a:r>
              <a:rPr lang="en-US" altLang="zh-CN" sz="2200" b="1" smtClean="0">
                <a:latin typeface="+mn-ea"/>
              </a:rPr>
              <a:t>x</a:t>
            </a:r>
            <a:r>
              <a:rPr lang="en-US" altLang="zh-CN" sz="2200" b="1" baseline="-25000" smtClean="0">
                <a:latin typeface="+mn-ea"/>
              </a:rPr>
              <a:t>i</a:t>
            </a:r>
            <a:r>
              <a:rPr lang="zh-CN" altLang="en-US" sz="2200" b="1" smtClean="0">
                <a:latin typeface="+mn-ea"/>
              </a:rPr>
              <a:t>为最优解的一个基变量，从最终表中可得到方程式：</a:t>
            </a:r>
            <a:endParaRPr lang="zh-CN" altLang="en-US" sz="2200" b="1">
              <a:latin typeface="+mn-ea"/>
            </a:endParaRPr>
          </a:p>
        </p:txBody>
      </p:sp>
      <p:graphicFrame>
        <p:nvGraphicFramePr>
          <p:cNvPr id="41988" name="Object 4"/>
          <p:cNvGraphicFramePr>
            <a:graphicFrameLocks noChangeAspect="1"/>
          </p:cNvGraphicFramePr>
          <p:nvPr/>
        </p:nvGraphicFramePr>
        <p:xfrm>
          <a:off x="1763688" y="2780928"/>
          <a:ext cx="5688012" cy="1487488"/>
        </p:xfrm>
        <a:graphic>
          <a:graphicData uri="http://schemas.openxmlformats.org/presentationml/2006/ole">
            <mc:AlternateContent xmlns:mc="http://schemas.openxmlformats.org/markup-compatibility/2006">
              <mc:Choice xmlns:v="urn:schemas-microsoft-com:vml" Requires="v">
                <p:oleObj spid="_x0000_s41997" name="公式" r:id="rId4" imgW="3035160" imgH="812520" progId="Equations">
                  <p:embed/>
                </p:oleObj>
              </mc:Choice>
              <mc:Fallback>
                <p:oleObj name="公式" r:id="rId4" imgW="3035160" imgH="812520" progId="Equations">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780928"/>
                        <a:ext cx="5688012" cy="148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5"/>
          <p:cNvSpPr txBox="1">
            <a:spLocks noChangeArrowheads="1"/>
          </p:cNvSpPr>
          <p:nvPr/>
        </p:nvSpPr>
        <p:spPr bwMode="auto">
          <a:xfrm>
            <a:off x="304800" y="4221088"/>
            <a:ext cx="8839200" cy="532453"/>
          </a:xfrm>
          <a:prstGeom prst="rect">
            <a:avLst/>
          </a:prstGeom>
          <a:noFill/>
          <a:ln w="12700" cap="sq">
            <a:noFill/>
            <a:miter lim="800000"/>
            <a:headEnd type="none" w="sm" len="sm"/>
            <a:tailEnd type="none" w="sm" len="sm"/>
          </a:ln>
        </p:spPr>
        <p:txBody>
          <a:bodyPr>
            <a:spAutoFit/>
          </a:bodyPr>
          <a:lstStyle/>
          <a:p>
            <a:pPr lvl="0">
              <a:lnSpc>
                <a:spcPct val="130000"/>
              </a:lnSpc>
              <a:spcBef>
                <a:spcPct val="50000"/>
              </a:spcBef>
              <a:buClr>
                <a:srgbClr val="FF0000"/>
              </a:buClr>
            </a:pPr>
            <a:r>
              <a:rPr lang="zh-CN" altLang="en-US" sz="2200" b="1" smtClean="0">
                <a:latin typeface="+mn-ea"/>
              </a:rPr>
              <a:t>二、将</a:t>
            </a:r>
            <a:r>
              <a:rPr lang="en-US" altLang="zh-CN" sz="2200" b="1" smtClean="0">
                <a:latin typeface="+mn-ea"/>
              </a:rPr>
              <a:t>b</a:t>
            </a:r>
            <a:r>
              <a:rPr lang="en-US" altLang="zh-CN" sz="2200" b="1" baseline="-25000" smtClean="0">
                <a:latin typeface="+mn-ea"/>
              </a:rPr>
              <a:t>i</a:t>
            </a:r>
            <a:r>
              <a:rPr lang="zh-CN" altLang="en-US" sz="2200" b="1" smtClean="0">
                <a:latin typeface="+mn-ea"/>
              </a:rPr>
              <a:t>与</a:t>
            </a:r>
            <a:r>
              <a:rPr lang="en-US" altLang="zh-CN" sz="2200" b="1" err="1" smtClean="0">
                <a:latin typeface="+mn-ea"/>
              </a:rPr>
              <a:t>a</a:t>
            </a:r>
            <a:r>
              <a:rPr lang="en-US" altLang="zh-CN" sz="2200" b="1" baseline="-25000" err="1" smtClean="0">
                <a:latin typeface="+mn-ea"/>
              </a:rPr>
              <a:t>ik</a:t>
            </a:r>
            <a:r>
              <a:rPr lang="zh-CN" altLang="en-US" sz="2200" b="1" smtClean="0">
                <a:latin typeface="+mn-ea"/>
              </a:rPr>
              <a:t>都分解成整数部分</a:t>
            </a:r>
            <a:r>
              <a:rPr lang="en-US" altLang="zh-CN" sz="2200" b="1" smtClean="0">
                <a:latin typeface="+mn-ea"/>
              </a:rPr>
              <a:t>N</a:t>
            </a:r>
            <a:r>
              <a:rPr lang="zh-CN" altLang="en-US" sz="2200" b="1" smtClean="0">
                <a:latin typeface="+mn-ea"/>
              </a:rPr>
              <a:t>与非负真分数</a:t>
            </a:r>
            <a:r>
              <a:rPr lang="en-US" altLang="zh-CN" sz="2200" b="1" smtClean="0">
                <a:latin typeface="+mn-ea"/>
              </a:rPr>
              <a:t>f</a:t>
            </a:r>
            <a:r>
              <a:rPr lang="zh-CN" altLang="en-US" sz="2200" b="1" smtClean="0">
                <a:latin typeface="+mn-ea"/>
              </a:rPr>
              <a:t>之和,  即</a:t>
            </a:r>
          </a:p>
        </p:txBody>
      </p:sp>
      <p:graphicFrame>
        <p:nvGraphicFramePr>
          <p:cNvPr id="41989" name="Object 7"/>
          <p:cNvGraphicFramePr>
            <a:graphicFrameLocks noChangeAspect="1"/>
          </p:cNvGraphicFramePr>
          <p:nvPr/>
        </p:nvGraphicFramePr>
        <p:xfrm>
          <a:off x="1619672" y="4797152"/>
          <a:ext cx="4176712" cy="936104"/>
        </p:xfrm>
        <a:graphic>
          <a:graphicData uri="http://schemas.openxmlformats.org/presentationml/2006/ole">
            <mc:AlternateContent xmlns:mc="http://schemas.openxmlformats.org/markup-compatibility/2006">
              <mc:Choice xmlns:v="urn:schemas-microsoft-com:vml" Requires="v">
                <p:oleObj spid="_x0000_s41998" name="公式" r:id="rId6" imgW="1942920" imgH="457200" progId="Equations">
                  <p:embed/>
                </p:oleObj>
              </mc:Choice>
              <mc:Fallback>
                <p:oleObj name="公式" r:id="rId6" imgW="1942920" imgH="457200" progId="Equations">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4797152"/>
                        <a:ext cx="4176712"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2052"/>
          <p:cNvGraphicFramePr>
            <a:graphicFrameLocks noChangeAspect="1"/>
          </p:cNvGraphicFramePr>
          <p:nvPr/>
        </p:nvGraphicFramePr>
        <p:xfrm>
          <a:off x="2123728" y="5949280"/>
          <a:ext cx="3311525" cy="647700"/>
        </p:xfrm>
        <a:graphic>
          <a:graphicData uri="http://schemas.openxmlformats.org/presentationml/2006/ole">
            <mc:AlternateContent xmlns:mc="http://schemas.openxmlformats.org/markup-compatibility/2006">
              <mc:Choice xmlns:v="urn:schemas-microsoft-com:vml" Requires="v">
                <p:oleObj spid="_x0000_s41999" name="Equation" r:id="rId8" imgW="1955520" imgH="342720" progId="Equations">
                  <p:embed/>
                </p:oleObj>
              </mc:Choice>
              <mc:Fallback>
                <p:oleObj name="Equation" r:id="rId8" imgW="1955520" imgH="342720" progId="Equations">
                  <p:embed/>
                  <p:pic>
                    <p:nvPicPr>
                      <p:cNvPr id="0" name="Object 20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3728" y="5949280"/>
                        <a:ext cx="33115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右箭头 27"/>
          <p:cNvSpPr/>
          <p:nvPr/>
        </p:nvSpPr>
        <p:spPr>
          <a:xfrm>
            <a:off x="1115616" y="6093296"/>
            <a:ext cx="576064" cy="21602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31" name="TextBox 30"/>
          <p:cNvSpPr txBox="1"/>
          <p:nvPr/>
        </p:nvSpPr>
        <p:spPr>
          <a:xfrm>
            <a:off x="323528" y="1340768"/>
            <a:ext cx="4392488" cy="523220"/>
          </a:xfrm>
          <a:prstGeom prst="rect">
            <a:avLst/>
          </a:prstGeom>
          <a:noFill/>
        </p:spPr>
        <p:txBody>
          <a:bodyPr wrap="square" rtlCol="0">
            <a:spAutoFit/>
          </a:bodyPr>
          <a:lstStyle/>
          <a:p>
            <a:r>
              <a:rPr lang="zh-CN" altLang="en-US" sz="2800" b="1" smtClean="0">
                <a:solidFill>
                  <a:schemeClr val="accent6">
                    <a:lumMod val="75000"/>
                  </a:schemeClr>
                </a:solidFill>
              </a:rPr>
              <a:t>割平面解法步骤总结：</a:t>
            </a:r>
            <a:endParaRPr lang="zh-CN" altLang="en-US" sz="2800" b="1">
              <a:solidFill>
                <a:schemeClr val="accent6">
                  <a:lumMod val="75000"/>
                </a:schemeClr>
              </a:solidFill>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Left)">
                                      <p:cBhvr>
                                        <p:cTn id="12" dur="1000"/>
                                        <p:tgtEl>
                                          <p:spTgt spid="23"/>
                                        </p:tgtEl>
                                      </p:cBhvr>
                                    </p:animEffect>
                                  </p:childTnLst>
                                </p:cTn>
                              </p:par>
                              <p:par>
                                <p:cTn id="13" presetID="18" presetClass="entr" presetSubtype="12" fill="hold" nodeType="withEffect">
                                  <p:stCondLst>
                                    <p:cond delay="0"/>
                                  </p:stCondLst>
                                  <p:childTnLst>
                                    <p:set>
                                      <p:cBhvr>
                                        <p:cTn id="14" dur="1" fill="hold">
                                          <p:stCondLst>
                                            <p:cond delay="0"/>
                                          </p:stCondLst>
                                        </p:cTn>
                                        <p:tgtEl>
                                          <p:spTgt spid="41988"/>
                                        </p:tgtEl>
                                        <p:attrNameLst>
                                          <p:attrName>style.visibility</p:attrName>
                                        </p:attrNameLst>
                                      </p:cBhvr>
                                      <p:to>
                                        <p:strVal val="visible"/>
                                      </p:to>
                                    </p:set>
                                    <p:animEffect transition="in" filter="strips(downLeft)">
                                      <p:cBhvr>
                                        <p:cTn id="15" dur="1000"/>
                                        <p:tgtEl>
                                          <p:spTgt spid="4198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trips(downLeft)">
                                      <p:cBhvr>
                                        <p:cTn id="20" dur="1000"/>
                                        <p:tgtEl>
                                          <p:spTgt spid="25"/>
                                        </p:tgtEl>
                                      </p:cBhvr>
                                    </p:animEffect>
                                  </p:childTnLst>
                                </p:cTn>
                              </p:par>
                              <p:par>
                                <p:cTn id="21" presetID="18" presetClass="entr" presetSubtype="12" fill="hold" nodeType="withEffect">
                                  <p:stCondLst>
                                    <p:cond delay="0"/>
                                  </p:stCondLst>
                                  <p:childTnLst>
                                    <p:set>
                                      <p:cBhvr>
                                        <p:cTn id="22" dur="1" fill="hold">
                                          <p:stCondLst>
                                            <p:cond delay="0"/>
                                          </p:stCondLst>
                                        </p:cTn>
                                        <p:tgtEl>
                                          <p:spTgt spid="41989"/>
                                        </p:tgtEl>
                                        <p:attrNameLst>
                                          <p:attrName>style.visibility</p:attrName>
                                        </p:attrNameLst>
                                      </p:cBhvr>
                                      <p:to>
                                        <p:strVal val="visible"/>
                                      </p:to>
                                    </p:set>
                                    <p:animEffect transition="in" filter="strips(downLeft)">
                                      <p:cBhvr>
                                        <p:cTn id="23" dur="1000"/>
                                        <p:tgtEl>
                                          <p:spTgt spid="4198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1990"/>
                                        </p:tgtEl>
                                        <p:attrNameLst>
                                          <p:attrName>style.visibility</p:attrName>
                                        </p:attrNameLst>
                                      </p:cBhvr>
                                      <p:to>
                                        <p:strVal val="visible"/>
                                      </p:to>
                                    </p:set>
                                    <p:anim calcmode="lin" valueType="num">
                                      <p:cBhvr additive="base">
                                        <p:cTn id="28" dur="500" fill="hold"/>
                                        <p:tgtEl>
                                          <p:spTgt spid="41990"/>
                                        </p:tgtEl>
                                        <p:attrNameLst>
                                          <p:attrName>ppt_x</p:attrName>
                                        </p:attrNameLst>
                                      </p:cBhvr>
                                      <p:tavLst>
                                        <p:tav tm="0">
                                          <p:val>
                                            <p:strVal val="#ppt_x"/>
                                          </p:val>
                                        </p:tav>
                                        <p:tav tm="100000">
                                          <p:val>
                                            <p:strVal val="#ppt_x"/>
                                          </p:val>
                                        </p:tav>
                                      </p:tavLst>
                                    </p:anim>
                                    <p:anim calcmode="lin" valueType="num">
                                      <p:cBhvr additive="base">
                                        <p:cTn id="29" dur="500" fill="hold"/>
                                        <p:tgtEl>
                                          <p:spTgt spid="4199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animBg="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2053"/>
          <p:cNvSpPr txBox="1">
            <a:spLocks noChangeArrowheads="1"/>
          </p:cNvSpPr>
          <p:nvPr/>
        </p:nvSpPr>
        <p:spPr bwMode="auto">
          <a:xfrm>
            <a:off x="395536" y="1340768"/>
            <a:ext cx="7344816" cy="532453"/>
          </a:xfrm>
          <a:prstGeom prst="rect">
            <a:avLst/>
          </a:prstGeom>
          <a:noFill/>
          <a:ln w="12700" cap="sq">
            <a:noFill/>
            <a:miter lim="800000"/>
            <a:headEnd type="none" w="sm" len="sm"/>
            <a:tailEnd type="none" w="sm" len="sm"/>
          </a:ln>
        </p:spPr>
        <p:txBody>
          <a:bodyPr wrap="square">
            <a:spAutoFit/>
          </a:bodyPr>
          <a:lstStyle/>
          <a:p>
            <a:pPr algn="l">
              <a:lnSpc>
                <a:spcPct val="130000"/>
              </a:lnSpc>
              <a:spcBef>
                <a:spcPct val="50000"/>
              </a:spcBef>
              <a:buClr>
                <a:srgbClr val="FF0000"/>
              </a:buClr>
              <a:buFont typeface="Wingdings" pitchFamily="2" charset="2"/>
              <a:buNone/>
            </a:pPr>
            <a:r>
              <a:rPr kumimoji="1" lang="zh-CN" altLang="en-US" sz="2200" b="1" smtClean="0">
                <a:ea typeface="华文中宋" pitchFamily="2" charset="-122"/>
              </a:rPr>
              <a:t>三、由</a:t>
            </a:r>
            <a:r>
              <a:rPr kumimoji="1" lang="zh-CN" altLang="en-US" sz="2200" b="1">
                <a:ea typeface="华文中宋" pitchFamily="2" charset="-122"/>
              </a:rPr>
              <a:t>变量(包括松驰变量)的非负整数条件, 从而可</a:t>
            </a:r>
            <a:r>
              <a:rPr kumimoji="1" lang="zh-CN" altLang="en-US" sz="2200" b="1" smtClean="0">
                <a:ea typeface="华文中宋" pitchFamily="2" charset="-122"/>
              </a:rPr>
              <a:t>得：</a:t>
            </a:r>
            <a:endParaRPr kumimoji="1" lang="zh-CN" altLang="en-US" sz="2200" b="1">
              <a:ea typeface="华文中宋" pitchFamily="2" charset="-122"/>
            </a:endParaRPr>
          </a:p>
        </p:txBody>
      </p:sp>
      <p:graphicFrame>
        <p:nvGraphicFramePr>
          <p:cNvPr id="43013" name="Object 2054"/>
          <p:cNvGraphicFramePr>
            <a:graphicFrameLocks noChangeAspect="1"/>
          </p:cNvGraphicFramePr>
          <p:nvPr/>
        </p:nvGraphicFramePr>
        <p:xfrm>
          <a:off x="2195736" y="1916832"/>
          <a:ext cx="2880320" cy="720080"/>
        </p:xfrm>
        <a:graphic>
          <a:graphicData uri="http://schemas.openxmlformats.org/presentationml/2006/ole">
            <mc:AlternateContent xmlns:mc="http://schemas.openxmlformats.org/markup-compatibility/2006">
              <mc:Choice xmlns:v="urn:schemas-microsoft-com:vml" Requires="v">
                <p:oleObj spid="_x0000_s43016" name="Equation" r:id="rId4" imgW="952200" imgH="342720" progId="Equations">
                  <p:embed/>
                </p:oleObj>
              </mc:Choice>
              <mc:Fallback>
                <p:oleObj name="Equation" r:id="rId4" imgW="952200" imgH="342720" progId="Equations">
                  <p:embed/>
                  <p:pic>
                    <p:nvPicPr>
                      <p:cNvPr id="0" name="Object 20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916832"/>
                        <a:ext cx="2880320"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323528" y="2492896"/>
            <a:ext cx="8352928" cy="1523494"/>
          </a:xfrm>
          <a:prstGeom prst="rect">
            <a:avLst/>
          </a:prstGeom>
          <a:noFill/>
        </p:spPr>
        <p:txBody>
          <a:bodyPr wrap="square" rtlCol="0">
            <a:spAutoFit/>
          </a:bodyPr>
          <a:lstStyle/>
          <a:p>
            <a:pPr>
              <a:lnSpc>
                <a:spcPts val="3000"/>
              </a:lnSpc>
            </a:pPr>
            <a:r>
              <a:rPr lang="zh-CN" altLang="en-US" sz="2200" b="1" smtClean="0">
                <a:ea typeface="华文中宋" pitchFamily="2" charset="-122"/>
              </a:rPr>
              <a:t>         此公式即为考虑了决策变量为非负整数的</a:t>
            </a:r>
            <a:r>
              <a:rPr lang="zh-CN" altLang="en-US" sz="2200" b="1" smtClean="0">
                <a:solidFill>
                  <a:schemeClr val="accent6">
                    <a:lumMod val="75000"/>
                  </a:schemeClr>
                </a:solidFill>
                <a:ea typeface="华文中宋" pitchFamily="2" charset="-122"/>
              </a:rPr>
              <a:t>切割方程</a:t>
            </a:r>
            <a:r>
              <a:rPr lang="zh-CN" altLang="en-US" sz="2200" b="1" smtClean="0">
                <a:ea typeface="华文中宋" pitchFamily="2" charset="-122"/>
              </a:rPr>
              <a:t>，从而可以作为约束条件加在原整数规划中，另加松弛变量变为等式放入单纯形表中进行计算。</a:t>
            </a:r>
          </a:p>
          <a:p>
            <a:endParaRPr lang="zh-CN" altLang="en-US"/>
          </a:p>
        </p:txBody>
      </p:sp>
      <p:sp>
        <p:nvSpPr>
          <p:cNvPr id="18" name="TextBox 17"/>
          <p:cNvSpPr txBox="1"/>
          <p:nvPr/>
        </p:nvSpPr>
        <p:spPr>
          <a:xfrm>
            <a:off x="467544" y="4365104"/>
            <a:ext cx="7776864" cy="1631216"/>
          </a:xfrm>
          <a:prstGeom prst="rect">
            <a:avLst/>
          </a:prstGeom>
          <a:noFill/>
        </p:spPr>
        <p:txBody>
          <a:bodyPr wrap="square" rtlCol="0">
            <a:spAutoFit/>
          </a:bodyPr>
          <a:lstStyle/>
          <a:p>
            <a:pPr>
              <a:lnSpc>
                <a:spcPts val="3000"/>
              </a:lnSpc>
            </a:pPr>
            <a:r>
              <a:rPr lang="zh-CN" altLang="en-US" sz="2200" b="1" smtClean="0">
                <a:latin typeface="+mn-ea"/>
              </a:rPr>
              <a:t>（</a:t>
            </a:r>
            <a:r>
              <a:rPr lang="en-US" altLang="zh-CN" sz="2200" b="1" smtClean="0">
                <a:latin typeface="+mn-ea"/>
              </a:rPr>
              <a:t>1</a:t>
            </a:r>
            <a:r>
              <a:rPr lang="zh-CN" altLang="en-US" sz="2200" b="1" smtClean="0">
                <a:latin typeface="+mn-ea"/>
              </a:rPr>
              <a:t>）切割方程真正进行了切割，至少把非整数最优解这一点割掉了；</a:t>
            </a:r>
            <a:endParaRPr lang="en-US" altLang="zh-CN" sz="2200" b="1" smtClean="0">
              <a:latin typeface="+mn-ea"/>
            </a:endParaRPr>
          </a:p>
          <a:p>
            <a:pPr>
              <a:lnSpc>
                <a:spcPts val="3000"/>
              </a:lnSpc>
            </a:pPr>
            <a:r>
              <a:rPr lang="zh-CN" altLang="en-US" sz="2200" b="1" smtClean="0">
                <a:latin typeface="+mn-ea"/>
              </a:rPr>
              <a:t>（</a:t>
            </a:r>
            <a:r>
              <a:rPr lang="en-US" altLang="zh-CN" sz="2200" b="1" smtClean="0">
                <a:latin typeface="+mn-ea"/>
              </a:rPr>
              <a:t>2</a:t>
            </a:r>
            <a:r>
              <a:rPr lang="zh-CN" altLang="en-US" sz="2200" b="1" smtClean="0">
                <a:latin typeface="+mn-ea"/>
              </a:rPr>
              <a:t>）没有割掉整数解，这是因为相应的线性规划的任意整数可行解都能够满足切割方程这一约束条件。</a:t>
            </a:r>
            <a:endParaRPr lang="zh-CN" altLang="en-US" sz="2200" b="1">
              <a:latin typeface="+mn-ea"/>
            </a:endParaRPr>
          </a:p>
        </p:txBody>
      </p:sp>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3</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、割平面解法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26" name="TextBox 25"/>
          <p:cNvSpPr txBox="1"/>
          <p:nvPr/>
        </p:nvSpPr>
        <p:spPr>
          <a:xfrm>
            <a:off x="323528" y="3861048"/>
            <a:ext cx="4392488" cy="523220"/>
          </a:xfrm>
          <a:prstGeom prst="rect">
            <a:avLst/>
          </a:prstGeom>
          <a:noFill/>
        </p:spPr>
        <p:txBody>
          <a:bodyPr wrap="square" rtlCol="0">
            <a:spAutoFit/>
          </a:bodyPr>
          <a:lstStyle/>
          <a:p>
            <a:r>
              <a:rPr lang="zh-CN" altLang="en-US" sz="2800" b="1" smtClean="0">
                <a:solidFill>
                  <a:schemeClr val="accent6">
                    <a:lumMod val="75000"/>
                  </a:schemeClr>
                </a:solidFill>
              </a:rPr>
              <a:t>切割方程的特点：</a:t>
            </a:r>
            <a:endParaRPr lang="zh-CN" altLang="en-US" sz="2800" b="1">
              <a:solidFill>
                <a:schemeClr val="accent6">
                  <a:lumMod val="75000"/>
                </a:schemeClr>
              </a:solidFill>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par>
                                <p:cTn id="8" presetID="4" presetClass="entr" presetSubtype="16" fill="hold" nodeType="withEffect">
                                  <p:stCondLst>
                                    <p:cond delay="0"/>
                                  </p:stCondLst>
                                  <p:childTnLst>
                                    <p:set>
                                      <p:cBhvr>
                                        <p:cTn id="9" dur="1" fill="hold">
                                          <p:stCondLst>
                                            <p:cond delay="0"/>
                                          </p:stCondLst>
                                        </p:cTn>
                                        <p:tgtEl>
                                          <p:spTgt spid="43013"/>
                                        </p:tgtEl>
                                        <p:attrNameLst>
                                          <p:attrName>style.visibility</p:attrName>
                                        </p:attrNameLst>
                                      </p:cBhvr>
                                      <p:to>
                                        <p:strVal val="visible"/>
                                      </p:to>
                                    </p:set>
                                    <p:animEffect transition="in" filter="box(in)">
                                      <p:cBhvr>
                                        <p:cTn id="10" dur="1000"/>
                                        <p:tgtEl>
                                          <p:spTgt spid="4301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10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3" name="内容占位符 2"/>
          <p:cNvSpPr>
            <a:spLocks noGrp="1"/>
          </p:cNvSpPr>
          <p:nvPr>
            <p:ph idx="1"/>
          </p:nvPr>
        </p:nvSpPr>
        <p:spPr>
          <a:xfrm>
            <a:off x="323528" y="3113584"/>
            <a:ext cx="8820472" cy="675456"/>
          </a:xfrm>
        </p:spPr>
        <p:txBody>
          <a:bodyPr>
            <a:normAutofit/>
          </a:bodyPr>
          <a:lstStyle/>
          <a:p>
            <a:pPr>
              <a:buNone/>
            </a:pPr>
            <a:r>
              <a:rPr lang="en-US" altLang="zh-CN" sz="2800" b="1" smtClean="0">
                <a:solidFill>
                  <a:schemeClr val="accent6">
                    <a:lumMod val="75000"/>
                  </a:schemeClr>
                </a:solidFill>
                <a:latin typeface="黑体" pitchFamily="49" charset="-122"/>
                <a:ea typeface="黑体" pitchFamily="49" charset="-122"/>
              </a:rPr>
              <a:t>1.</a:t>
            </a:r>
            <a:r>
              <a:rPr lang="zh-CN" altLang="en-US" sz="2800" b="1" smtClean="0">
                <a:solidFill>
                  <a:schemeClr val="accent6">
                    <a:lumMod val="75000"/>
                  </a:schemeClr>
                </a:solidFill>
                <a:latin typeface="黑体" pitchFamily="49" charset="-122"/>
                <a:ea typeface="黑体" pitchFamily="49" charset="-122"/>
              </a:rPr>
              <a:t>投资场所的选定</a:t>
            </a:r>
            <a:r>
              <a:rPr lang="en-US" altLang="zh-CN" sz="2800" b="1" smtClean="0">
                <a:solidFill>
                  <a:schemeClr val="accent6">
                    <a:lumMod val="75000"/>
                  </a:schemeClr>
                </a:solidFill>
                <a:latin typeface="黑体" pitchFamily="49" charset="-122"/>
                <a:ea typeface="黑体" pitchFamily="49" charset="-122"/>
              </a:rPr>
              <a:t>----</a:t>
            </a:r>
            <a:r>
              <a:rPr lang="zh-CN" altLang="en-US" sz="2800" b="1" smtClean="0">
                <a:solidFill>
                  <a:schemeClr val="accent6">
                    <a:lumMod val="75000"/>
                  </a:schemeClr>
                </a:solidFill>
                <a:latin typeface="黑体" pitchFamily="49" charset="-122"/>
                <a:ea typeface="黑体" pitchFamily="49" charset="-122"/>
              </a:rPr>
              <a:t>相互排斥的计划</a:t>
            </a:r>
            <a:endParaRPr lang="en-US" altLang="zh-CN" sz="2800" b="1" smtClean="0">
              <a:solidFill>
                <a:schemeClr val="accent6">
                  <a:lumMod val="75000"/>
                </a:schemeClr>
              </a:solidFill>
              <a:latin typeface="黑体" pitchFamily="49" charset="-122"/>
              <a:ea typeface="黑体" pitchFamily="49" charset="-122"/>
            </a:endParaRPr>
          </a:p>
          <a:p>
            <a:pPr>
              <a:buNone/>
            </a:pPr>
            <a:endParaRPr lang="en-US" altLang="zh-CN" sz="2200" b="1" baseline="-25000" smtClean="0">
              <a:latin typeface="+mn-ea"/>
            </a:endParaRPr>
          </a:p>
        </p:txBody>
      </p:sp>
      <p:sp>
        <p:nvSpPr>
          <p:cNvPr id="14" name="TextBox 13"/>
          <p:cNvSpPr txBox="1"/>
          <p:nvPr/>
        </p:nvSpPr>
        <p:spPr>
          <a:xfrm>
            <a:off x="251520" y="1340768"/>
            <a:ext cx="8640960" cy="1484381"/>
          </a:xfrm>
          <a:prstGeom prst="rect">
            <a:avLst/>
          </a:prstGeom>
          <a:noFill/>
        </p:spPr>
        <p:txBody>
          <a:bodyPr wrap="square" rtlCol="0">
            <a:spAutoFit/>
          </a:bodyPr>
          <a:lstStyle/>
          <a:p>
            <a:pPr>
              <a:lnSpc>
                <a:spcPts val="3800"/>
              </a:lnSpc>
              <a:buNone/>
            </a:pPr>
            <a:r>
              <a:rPr lang="en-US" altLang="zh-CN" sz="2400" smtClean="0">
                <a:latin typeface="+mn-ea"/>
              </a:rPr>
              <a:t>    </a:t>
            </a:r>
            <a:r>
              <a:rPr lang="en-US" altLang="zh-CN" sz="2400" b="1" smtClean="0">
                <a:latin typeface="+mn-ea"/>
              </a:rPr>
              <a:t>0-1</a:t>
            </a:r>
            <a:r>
              <a:rPr lang="zh-CN" altLang="en-US" sz="2400" b="1" smtClean="0">
                <a:latin typeface="+mn-ea"/>
              </a:rPr>
              <a:t>整数规划是整数规划中的特殊情形，它的变量</a:t>
            </a:r>
            <a:r>
              <a:rPr lang="en-US" altLang="zh-CN" sz="2400" b="1" smtClean="0">
                <a:latin typeface="+mn-ea"/>
              </a:rPr>
              <a:t>X</a:t>
            </a:r>
            <a:r>
              <a:rPr lang="en-US" altLang="zh-CN" sz="2400" b="1" baseline="-25000" smtClean="0">
                <a:latin typeface="+mn-ea"/>
              </a:rPr>
              <a:t>i</a:t>
            </a:r>
            <a:r>
              <a:rPr lang="zh-CN" altLang="en-US" sz="2400" b="1" smtClean="0">
                <a:latin typeface="+mn-ea"/>
              </a:rPr>
              <a:t>仅仅取值</a:t>
            </a:r>
            <a:r>
              <a:rPr lang="en-US" altLang="zh-CN" sz="2400" b="1" smtClean="0">
                <a:latin typeface="+mn-ea"/>
              </a:rPr>
              <a:t>0</a:t>
            </a:r>
            <a:r>
              <a:rPr lang="zh-CN" altLang="en-US" sz="2400" b="1" smtClean="0">
                <a:latin typeface="+mn-ea"/>
              </a:rPr>
              <a:t>或</a:t>
            </a:r>
            <a:r>
              <a:rPr lang="en-US" altLang="zh-CN" sz="2400" b="1" smtClean="0">
                <a:latin typeface="+mn-ea"/>
              </a:rPr>
              <a:t>1</a:t>
            </a:r>
            <a:r>
              <a:rPr lang="zh-CN" altLang="en-US" sz="2400" b="1" smtClean="0">
                <a:latin typeface="+mn-ea"/>
              </a:rPr>
              <a:t>。这个条件也可以用约束条件形式表述：</a:t>
            </a:r>
            <a:r>
              <a:rPr lang="en-US" altLang="zh-CN" sz="2400" b="1" smtClean="0">
                <a:latin typeface="+mn-ea"/>
              </a:rPr>
              <a:t> </a:t>
            </a:r>
          </a:p>
          <a:p>
            <a:pPr>
              <a:lnSpc>
                <a:spcPts val="3800"/>
              </a:lnSpc>
              <a:buNone/>
            </a:pPr>
            <a:r>
              <a:rPr lang="en-US" altLang="zh-CN" sz="2400" b="1" smtClean="0">
                <a:latin typeface="+mn-ea"/>
              </a:rPr>
              <a:t>              X</a:t>
            </a:r>
            <a:r>
              <a:rPr lang="en-US" altLang="zh-CN" sz="2400" b="1" baseline="-25000" smtClean="0">
                <a:latin typeface="+mn-ea"/>
              </a:rPr>
              <a:t>i </a:t>
            </a:r>
            <a:r>
              <a:rPr lang="en-US" altLang="zh-CN" sz="2400" b="1" smtClean="0">
                <a:latin typeface="+mn-ea"/>
              </a:rPr>
              <a:t>≤1</a:t>
            </a:r>
            <a:r>
              <a:rPr lang="zh-CN" altLang="en-US" sz="2400" b="1" smtClean="0">
                <a:latin typeface="+mn-ea"/>
              </a:rPr>
              <a:t>；</a:t>
            </a:r>
            <a:r>
              <a:rPr lang="en-US" altLang="zh-CN" sz="2400" b="1" smtClean="0">
                <a:latin typeface="+mn-ea"/>
              </a:rPr>
              <a:t> X</a:t>
            </a:r>
            <a:r>
              <a:rPr lang="en-US" altLang="zh-CN" sz="2400" b="1" baseline="-25000" smtClean="0">
                <a:latin typeface="+mn-ea"/>
              </a:rPr>
              <a:t>i </a:t>
            </a:r>
            <a:r>
              <a:rPr lang="en-US" altLang="zh-CN" sz="2400" b="1" smtClean="0">
                <a:latin typeface="+mn-ea"/>
              </a:rPr>
              <a:t>≥0</a:t>
            </a:r>
            <a:r>
              <a:rPr lang="zh-CN" altLang="en-US" sz="2400" b="1" smtClean="0">
                <a:latin typeface="+mn-ea"/>
              </a:rPr>
              <a:t>，且为整数</a:t>
            </a:r>
            <a:endParaRPr lang="zh-CN" altLang="en-US" sz="2400">
              <a:latin typeface="+mn-ea"/>
            </a:endParaRPr>
          </a:p>
        </p:txBody>
      </p:sp>
      <p:sp>
        <p:nvSpPr>
          <p:cNvPr id="16" name="TextBox 15"/>
          <p:cNvSpPr txBox="1"/>
          <p:nvPr/>
        </p:nvSpPr>
        <p:spPr>
          <a:xfrm>
            <a:off x="251520" y="3717032"/>
            <a:ext cx="8640960" cy="2785378"/>
          </a:xfrm>
          <a:prstGeom prst="rect">
            <a:avLst/>
          </a:prstGeom>
          <a:noFill/>
        </p:spPr>
        <p:txBody>
          <a:bodyPr wrap="square" rtlCol="0">
            <a:spAutoFit/>
          </a:bodyPr>
          <a:lstStyle/>
          <a:p>
            <a:pPr>
              <a:lnSpc>
                <a:spcPts val="3000"/>
              </a:lnSpc>
              <a:buNone/>
            </a:pPr>
            <a:r>
              <a:rPr lang="zh-CN" altLang="en-US" sz="2200" b="1" dirty="0" smtClean="0">
                <a:latin typeface="+mn-ea"/>
              </a:rPr>
              <a:t>例</a:t>
            </a:r>
            <a:r>
              <a:rPr lang="en-US" altLang="zh-CN" sz="2200" b="1" dirty="0" smtClean="0">
                <a:latin typeface="+mn-ea"/>
              </a:rPr>
              <a:t>4  </a:t>
            </a:r>
            <a:r>
              <a:rPr lang="zh-CN" altLang="en-US" sz="2200" b="1" dirty="0" smtClean="0">
                <a:latin typeface="+mn-ea"/>
              </a:rPr>
              <a:t>某公司拟在市东、西、南三区建立门市部。拟议中有</a:t>
            </a:r>
            <a:r>
              <a:rPr lang="en-US" altLang="zh-CN" sz="2200" b="1" dirty="0" smtClean="0">
                <a:latin typeface="+mn-ea"/>
              </a:rPr>
              <a:t>7</a:t>
            </a:r>
            <a:r>
              <a:rPr lang="zh-CN" altLang="en-US" sz="2200" b="1" dirty="0" smtClean="0">
                <a:latin typeface="+mn-ea"/>
              </a:rPr>
              <a:t>个位置</a:t>
            </a:r>
            <a:r>
              <a:rPr lang="en-US" altLang="zh-CN" sz="2200" b="1" dirty="0" smtClean="0">
                <a:latin typeface="+mn-ea"/>
              </a:rPr>
              <a:t>A</a:t>
            </a:r>
            <a:r>
              <a:rPr lang="en-US" altLang="zh-CN" sz="2200" b="1" baseline="-25000" dirty="0" smtClean="0">
                <a:latin typeface="+mn-ea"/>
              </a:rPr>
              <a:t>i</a:t>
            </a:r>
            <a:r>
              <a:rPr lang="zh-CN" altLang="en-US" sz="2200" b="1" dirty="0" smtClean="0">
                <a:latin typeface="+mn-ea"/>
              </a:rPr>
              <a:t>可以选择。规定：</a:t>
            </a:r>
            <a:endParaRPr lang="en-US" altLang="zh-CN" sz="2200" b="1" dirty="0" smtClean="0">
              <a:latin typeface="+mn-ea"/>
            </a:endParaRPr>
          </a:p>
          <a:p>
            <a:pPr>
              <a:lnSpc>
                <a:spcPts val="3000"/>
              </a:lnSpc>
              <a:buNone/>
            </a:pPr>
            <a:r>
              <a:rPr lang="en-US" altLang="zh-CN" sz="2200" b="1" dirty="0" smtClean="0">
                <a:latin typeface="+mn-ea"/>
              </a:rPr>
              <a:t>     </a:t>
            </a:r>
            <a:r>
              <a:rPr lang="zh-CN" altLang="en-US" sz="2200" b="1" dirty="0" smtClean="0">
                <a:latin typeface="+mn-ea"/>
              </a:rPr>
              <a:t>在东区，由</a:t>
            </a:r>
            <a:r>
              <a:rPr lang="en-US" altLang="zh-CN" sz="2200" b="1" dirty="0" smtClean="0">
                <a:latin typeface="+mn-ea"/>
              </a:rPr>
              <a:t>A</a:t>
            </a:r>
            <a:r>
              <a:rPr lang="en-US" altLang="zh-CN" sz="2200" b="1" baseline="-25000" dirty="0" smtClean="0">
                <a:latin typeface="+mn-ea"/>
              </a:rPr>
              <a:t>1</a:t>
            </a:r>
            <a:r>
              <a:rPr lang="zh-CN" altLang="en-US" sz="2200" b="1" dirty="0" smtClean="0">
                <a:latin typeface="+mn-ea"/>
              </a:rPr>
              <a:t>、</a:t>
            </a:r>
            <a:r>
              <a:rPr lang="en-US" altLang="zh-CN" sz="2200" b="1" dirty="0" smtClean="0">
                <a:latin typeface="+mn-ea"/>
              </a:rPr>
              <a:t>A</a:t>
            </a:r>
            <a:r>
              <a:rPr lang="en-US" altLang="zh-CN" sz="2200" b="1" baseline="-25000" dirty="0" smtClean="0">
                <a:latin typeface="+mn-ea"/>
              </a:rPr>
              <a:t>2</a:t>
            </a:r>
            <a:r>
              <a:rPr lang="zh-CN" altLang="en-US" sz="2200" b="1" dirty="0" smtClean="0">
                <a:latin typeface="+mn-ea"/>
              </a:rPr>
              <a:t>、 </a:t>
            </a:r>
            <a:r>
              <a:rPr lang="en-US" altLang="zh-CN" sz="2200" b="1" dirty="0" smtClean="0">
                <a:latin typeface="+mn-ea"/>
              </a:rPr>
              <a:t>A</a:t>
            </a:r>
            <a:r>
              <a:rPr lang="en-US" altLang="zh-CN" sz="2200" b="1" baseline="-25000" dirty="0" smtClean="0">
                <a:latin typeface="+mn-ea"/>
              </a:rPr>
              <a:t>3</a:t>
            </a:r>
            <a:r>
              <a:rPr lang="zh-CN" altLang="en-US" sz="2200" b="1" baseline="-25000" dirty="0" smtClean="0">
                <a:latin typeface="+mn-ea"/>
              </a:rPr>
              <a:t> </a:t>
            </a:r>
            <a:r>
              <a:rPr lang="zh-CN" altLang="en-US" sz="2200" b="1" dirty="0" smtClean="0">
                <a:latin typeface="+mn-ea"/>
              </a:rPr>
              <a:t>三个点中至多选两个；</a:t>
            </a:r>
            <a:endParaRPr lang="en-US" altLang="zh-CN" sz="2200" b="1" dirty="0" smtClean="0">
              <a:latin typeface="+mn-ea"/>
            </a:endParaRPr>
          </a:p>
          <a:p>
            <a:pPr>
              <a:lnSpc>
                <a:spcPts val="3000"/>
              </a:lnSpc>
              <a:buNone/>
            </a:pPr>
            <a:r>
              <a:rPr lang="en-US" altLang="zh-CN" sz="2200" b="1" dirty="0" smtClean="0">
                <a:latin typeface="+mn-ea"/>
              </a:rPr>
              <a:t>     </a:t>
            </a:r>
            <a:r>
              <a:rPr lang="zh-CN" altLang="en-US" sz="2200" b="1" dirty="0" smtClean="0">
                <a:latin typeface="+mn-ea"/>
              </a:rPr>
              <a:t>在西区，由</a:t>
            </a:r>
            <a:r>
              <a:rPr lang="en-US" altLang="zh-CN" sz="2200" b="1" dirty="0" smtClean="0">
                <a:latin typeface="+mn-ea"/>
              </a:rPr>
              <a:t>A</a:t>
            </a:r>
            <a:r>
              <a:rPr lang="en-US" altLang="zh-CN" sz="2200" b="1" baseline="-25000" dirty="0" smtClean="0">
                <a:latin typeface="+mn-ea"/>
              </a:rPr>
              <a:t>4</a:t>
            </a:r>
            <a:r>
              <a:rPr lang="zh-CN" altLang="en-US" sz="2200" b="1" dirty="0" smtClean="0">
                <a:latin typeface="+mn-ea"/>
              </a:rPr>
              <a:t>、</a:t>
            </a:r>
            <a:r>
              <a:rPr lang="en-US" altLang="zh-CN" sz="2200" b="1" dirty="0" smtClean="0">
                <a:latin typeface="+mn-ea"/>
              </a:rPr>
              <a:t>A</a:t>
            </a:r>
            <a:r>
              <a:rPr lang="en-US" altLang="zh-CN" sz="2200" b="1" baseline="-25000" dirty="0" smtClean="0">
                <a:latin typeface="+mn-ea"/>
              </a:rPr>
              <a:t>5</a:t>
            </a:r>
            <a:r>
              <a:rPr lang="zh-CN" altLang="en-US" sz="2200" b="1" baseline="-25000" dirty="0" smtClean="0">
                <a:latin typeface="+mn-ea"/>
              </a:rPr>
              <a:t> </a:t>
            </a:r>
            <a:r>
              <a:rPr lang="zh-CN" altLang="en-US" sz="2200" b="1" dirty="0" smtClean="0">
                <a:latin typeface="+mn-ea"/>
              </a:rPr>
              <a:t>两个点中至少选一个；</a:t>
            </a:r>
            <a:endParaRPr lang="en-US" altLang="zh-CN" sz="2200" b="1" dirty="0" smtClean="0">
              <a:latin typeface="+mn-ea"/>
            </a:endParaRPr>
          </a:p>
          <a:p>
            <a:pPr>
              <a:lnSpc>
                <a:spcPts val="3000"/>
              </a:lnSpc>
              <a:buNone/>
            </a:pPr>
            <a:r>
              <a:rPr lang="zh-CN" altLang="en-US" sz="2200" b="1" dirty="0" smtClean="0">
                <a:latin typeface="+mn-ea"/>
              </a:rPr>
              <a:t>     在南区，由</a:t>
            </a:r>
            <a:r>
              <a:rPr lang="en-US" altLang="zh-CN" sz="2200" b="1" dirty="0" smtClean="0">
                <a:latin typeface="+mn-ea"/>
              </a:rPr>
              <a:t>A</a:t>
            </a:r>
            <a:r>
              <a:rPr lang="en-US" altLang="zh-CN" sz="2200" b="1" baseline="-25000" dirty="0" smtClean="0">
                <a:latin typeface="+mn-ea"/>
              </a:rPr>
              <a:t>6</a:t>
            </a:r>
            <a:r>
              <a:rPr lang="zh-CN" altLang="en-US" sz="2200" b="1" dirty="0" smtClean="0">
                <a:latin typeface="+mn-ea"/>
              </a:rPr>
              <a:t>、</a:t>
            </a:r>
            <a:r>
              <a:rPr lang="en-US" altLang="zh-CN" sz="2200" b="1" dirty="0" smtClean="0">
                <a:latin typeface="+mn-ea"/>
              </a:rPr>
              <a:t>A</a:t>
            </a:r>
            <a:r>
              <a:rPr lang="en-US" altLang="zh-CN" sz="2200" b="1" baseline="-25000" dirty="0" smtClean="0">
                <a:latin typeface="+mn-ea"/>
              </a:rPr>
              <a:t>7</a:t>
            </a:r>
            <a:r>
              <a:rPr lang="zh-CN" altLang="en-US" sz="2200" b="1" baseline="-25000" dirty="0" smtClean="0">
                <a:latin typeface="+mn-ea"/>
              </a:rPr>
              <a:t> </a:t>
            </a:r>
            <a:r>
              <a:rPr lang="zh-CN" altLang="en-US" sz="2200" b="1" dirty="0" smtClean="0">
                <a:latin typeface="+mn-ea"/>
              </a:rPr>
              <a:t>两个点中至少选一个；</a:t>
            </a:r>
            <a:endParaRPr lang="en-US" altLang="zh-CN" sz="2200" b="1" dirty="0" smtClean="0">
              <a:latin typeface="+mn-ea"/>
            </a:endParaRPr>
          </a:p>
          <a:p>
            <a:pPr>
              <a:lnSpc>
                <a:spcPts val="3000"/>
              </a:lnSpc>
              <a:buNone/>
            </a:pPr>
            <a:r>
              <a:rPr lang="en-US" altLang="zh-CN" sz="2200" b="1" dirty="0" smtClean="0">
                <a:latin typeface="+mn-ea"/>
              </a:rPr>
              <a:t>     </a:t>
            </a:r>
            <a:r>
              <a:rPr lang="zh-CN" altLang="en-US" sz="2200" b="1" dirty="0" smtClean="0">
                <a:latin typeface="+mn-ea"/>
              </a:rPr>
              <a:t>如选用</a:t>
            </a:r>
            <a:r>
              <a:rPr lang="en-US" altLang="zh-CN" sz="2200" b="1" dirty="0" smtClean="0">
                <a:latin typeface="+mn-ea"/>
              </a:rPr>
              <a:t>A</a:t>
            </a:r>
            <a:r>
              <a:rPr lang="en-US" altLang="zh-CN" sz="2200" b="1" baseline="-25000" dirty="0" smtClean="0">
                <a:latin typeface="+mn-ea"/>
              </a:rPr>
              <a:t>i </a:t>
            </a:r>
            <a:r>
              <a:rPr lang="zh-CN" altLang="en-US" sz="2200" b="1" dirty="0" smtClean="0">
                <a:latin typeface="+mn-ea"/>
              </a:rPr>
              <a:t>点，设备投资估计为</a:t>
            </a:r>
            <a:r>
              <a:rPr lang="en-US" altLang="zh-CN" sz="2200" b="1" dirty="0" smtClean="0">
                <a:latin typeface="+mn-ea"/>
              </a:rPr>
              <a:t>b</a:t>
            </a:r>
            <a:r>
              <a:rPr lang="en-US" altLang="zh-CN" sz="2200" b="1" baseline="-25000" dirty="0" smtClean="0">
                <a:latin typeface="+mn-ea"/>
              </a:rPr>
              <a:t>i</a:t>
            </a:r>
            <a:r>
              <a:rPr lang="zh-CN" altLang="en-US" sz="2200" b="1" dirty="0" smtClean="0">
                <a:latin typeface="+mn-ea"/>
              </a:rPr>
              <a:t>元，每年可获利估计为</a:t>
            </a:r>
            <a:r>
              <a:rPr lang="en-US" altLang="zh-CN" sz="2200" b="1" dirty="0" smtClean="0">
                <a:latin typeface="+mn-ea"/>
              </a:rPr>
              <a:t>c</a:t>
            </a:r>
            <a:r>
              <a:rPr lang="en-US" altLang="zh-CN" sz="2200" b="1" baseline="-25000" dirty="0" smtClean="0">
                <a:latin typeface="+mn-ea"/>
              </a:rPr>
              <a:t>i</a:t>
            </a:r>
            <a:r>
              <a:rPr lang="zh-CN" altLang="en-US" sz="2200" b="1" dirty="0" smtClean="0">
                <a:latin typeface="+mn-ea"/>
              </a:rPr>
              <a:t>元，但投资总额不能超过</a:t>
            </a:r>
            <a:r>
              <a:rPr lang="en-US" altLang="zh-CN" sz="2200" b="1" dirty="0" smtClean="0">
                <a:latin typeface="+mn-ea"/>
              </a:rPr>
              <a:t>B</a:t>
            </a:r>
            <a:r>
              <a:rPr lang="zh-CN" altLang="en-US" sz="2200" b="1" dirty="0" smtClean="0">
                <a:latin typeface="+mn-ea"/>
              </a:rPr>
              <a:t>元，问应选择哪几个点可使年利润最大？</a:t>
            </a:r>
            <a:endParaRPr lang="zh-CN" altLang="en-US" sz="2200" dirty="0"/>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checkerboard(across)">
                                      <p:cBhvr>
                                        <p:cTn id="11" dur="500"/>
                                        <p:tgtEl>
                                          <p:spTgt spid="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4" name="TextBox 13"/>
          <p:cNvSpPr txBox="1"/>
          <p:nvPr/>
        </p:nvSpPr>
        <p:spPr>
          <a:xfrm>
            <a:off x="251520" y="1628800"/>
            <a:ext cx="8640960" cy="579646"/>
          </a:xfrm>
          <a:prstGeom prst="rect">
            <a:avLst/>
          </a:prstGeom>
          <a:noFill/>
        </p:spPr>
        <p:txBody>
          <a:bodyPr wrap="square" rtlCol="0">
            <a:spAutoFit/>
          </a:bodyPr>
          <a:lstStyle/>
          <a:p>
            <a:pPr>
              <a:lnSpc>
                <a:spcPts val="3800"/>
              </a:lnSpc>
              <a:buNone/>
            </a:pPr>
            <a:r>
              <a:rPr lang="zh-CN" altLang="en-US" sz="2400" b="1" dirty="0" smtClean="0">
                <a:latin typeface="+mn-ea"/>
              </a:rPr>
              <a:t> 解题时引入</a:t>
            </a:r>
            <a:r>
              <a:rPr lang="en-US" altLang="zh-CN" sz="2400" b="1" dirty="0" smtClean="0">
                <a:latin typeface="+mn-ea"/>
              </a:rPr>
              <a:t>0-1</a:t>
            </a:r>
            <a:r>
              <a:rPr lang="zh-CN" altLang="en-US" sz="2400" b="1" dirty="0" smtClean="0">
                <a:latin typeface="+mn-ea"/>
              </a:rPr>
              <a:t>变量</a:t>
            </a:r>
            <a:r>
              <a:rPr lang="en-US" altLang="zh-CN" sz="2400" b="1" dirty="0" smtClean="0">
                <a:latin typeface="+mn-ea"/>
              </a:rPr>
              <a:t>x</a:t>
            </a:r>
            <a:r>
              <a:rPr lang="en-US" altLang="zh-CN" sz="2400" b="1" baseline="-25000" dirty="0" smtClean="0">
                <a:latin typeface="+mn-ea"/>
              </a:rPr>
              <a:t>i</a:t>
            </a:r>
            <a:r>
              <a:rPr lang="zh-CN" altLang="en-US" sz="2400" b="1" dirty="0" smtClean="0">
                <a:latin typeface="+mn-ea"/>
              </a:rPr>
              <a:t>，</a:t>
            </a:r>
            <a:endParaRPr lang="zh-CN" altLang="en-US" sz="2400" b="1" baseline="-25000" dirty="0">
              <a:latin typeface="+mn-ea"/>
            </a:endParaRPr>
          </a:p>
        </p:txBody>
      </p:sp>
      <p:graphicFrame>
        <p:nvGraphicFramePr>
          <p:cNvPr id="47106" name="内容占位符 3"/>
          <p:cNvGraphicFramePr>
            <a:graphicFrameLocks noChangeAspect="1"/>
          </p:cNvGraphicFramePr>
          <p:nvPr/>
        </p:nvGraphicFramePr>
        <p:xfrm>
          <a:off x="3789363" y="1412875"/>
          <a:ext cx="4878387" cy="936625"/>
        </p:xfrm>
        <a:graphic>
          <a:graphicData uri="http://schemas.openxmlformats.org/presentationml/2006/ole">
            <mc:AlternateContent xmlns:mc="http://schemas.openxmlformats.org/markup-compatibility/2006">
              <mc:Choice xmlns:v="urn:schemas-microsoft-com:vml" Requires="v">
                <p:oleObj spid="_x0000_s47112" name="公式" r:id="rId4" imgW="2425680" imgH="482400" progId="Equations">
                  <p:embed/>
                </p:oleObj>
              </mc:Choice>
              <mc:Fallback>
                <p:oleObj name="公式" r:id="rId4" imgW="2425680" imgH="482400" progId="Equations">
                  <p:embed/>
                  <p:pic>
                    <p:nvPicPr>
                      <p:cNvPr id="0"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9363" y="1412875"/>
                        <a:ext cx="487838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539552" y="2204864"/>
          <a:ext cx="6407150" cy="4224090"/>
        </p:xfrm>
        <a:graphic>
          <a:graphicData uri="http://schemas.openxmlformats.org/presentationml/2006/ole">
            <mc:AlternateContent xmlns:mc="http://schemas.openxmlformats.org/markup-compatibility/2006">
              <mc:Choice xmlns:v="urn:schemas-microsoft-com:vml" Requires="v">
                <p:oleObj spid="_x0000_s47113" name="公式" r:id="rId6" imgW="2349360" imgH="2361960" progId="Equations">
                  <p:embed/>
                </p:oleObj>
              </mc:Choice>
              <mc:Fallback>
                <p:oleObj name="公式" r:id="rId6" imgW="2349360" imgH="2361960" progId="Equations">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2204864"/>
                        <a:ext cx="6407150" cy="4224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blinds(horizontal)">
                                      <p:cBhvr>
                                        <p:cTn id="10" dur="500"/>
                                        <p:tgtEl>
                                          <p:spTgt spid="4710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7107"/>
                                        </p:tgtEl>
                                        <p:attrNameLst>
                                          <p:attrName>style.visibility</p:attrName>
                                        </p:attrNameLst>
                                      </p:cBhvr>
                                      <p:to>
                                        <p:strVal val="visible"/>
                                      </p:to>
                                    </p:set>
                                    <p:animEffect transition="in" filter="blinds(horizontal)">
                                      <p:cBhvr>
                                        <p:cTn id="15"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1" name="内容占位符 2"/>
          <p:cNvSpPr>
            <a:spLocks noGrp="1"/>
          </p:cNvSpPr>
          <p:nvPr>
            <p:ph idx="1"/>
          </p:nvPr>
        </p:nvSpPr>
        <p:spPr>
          <a:xfrm>
            <a:off x="323528" y="1268760"/>
            <a:ext cx="8820472" cy="675456"/>
          </a:xfrm>
        </p:spPr>
        <p:txBody>
          <a:bodyPr>
            <a:normAutofit/>
          </a:bodyPr>
          <a:lstStyle/>
          <a:p>
            <a:pPr>
              <a:buNone/>
            </a:pPr>
            <a:r>
              <a:rPr lang="en-US" altLang="zh-CN" sz="2800" b="1" smtClean="0">
                <a:solidFill>
                  <a:schemeClr val="accent6">
                    <a:lumMod val="75000"/>
                  </a:schemeClr>
                </a:solidFill>
                <a:latin typeface="黑体" pitchFamily="49" charset="-122"/>
                <a:ea typeface="黑体" pitchFamily="49" charset="-122"/>
              </a:rPr>
              <a:t>2.</a:t>
            </a:r>
            <a:r>
              <a:rPr lang="zh-CN" altLang="en-US" sz="2800" b="1" smtClean="0">
                <a:solidFill>
                  <a:schemeClr val="accent6">
                    <a:lumMod val="75000"/>
                  </a:schemeClr>
                </a:solidFill>
                <a:latin typeface="黑体" pitchFamily="49" charset="-122"/>
                <a:ea typeface="黑体" pitchFamily="49" charset="-122"/>
              </a:rPr>
              <a:t>相互排斥的约束条件</a:t>
            </a:r>
            <a:endParaRPr lang="en-US" altLang="zh-CN" sz="2800" b="1" smtClean="0">
              <a:solidFill>
                <a:schemeClr val="accent6">
                  <a:lumMod val="75000"/>
                </a:schemeClr>
              </a:solidFill>
              <a:latin typeface="黑体" pitchFamily="49" charset="-122"/>
              <a:ea typeface="黑体" pitchFamily="49" charset="-122"/>
            </a:endParaRPr>
          </a:p>
          <a:p>
            <a:pPr>
              <a:buNone/>
            </a:pPr>
            <a:endParaRPr lang="en-US" altLang="zh-CN" sz="2200" b="1" baseline="-25000" smtClean="0">
              <a:latin typeface="+mn-ea"/>
            </a:endParaRPr>
          </a:p>
        </p:txBody>
      </p:sp>
      <p:sp>
        <p:nvSpPr>
          <p:cNvPr id="12" name="标题 1"/>
          <p:cNvSpPr txBox="1">
            <a:spLocks/>
          </p:cNvSpPr>
          <p:nvPr/>
        </p:nvSpPr>
        <p:spPr>
          <a:xfrm>
            <a:off x="457200" y="1700808"/>
            <a:ext cx="8686800" cy="838200"/>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smtClean="0">
                <a:ln>
                  <a:noFill/>
                </a:ln>
                <a:solidFill>
                  <a:schemeClr val="tx1"/>
                </a:solidFill>
                <a:effectLst/>
                <a:uLnTx/>
                <a:uFillTx/>
                <a:latin typeface="+mn-ea"/>
                <a:cs typeface="+mj-cs"/>
              </a:rPr>
              <a:t>如果</a:t>
            </a:r>
            <a:r>
              <a:rPr kumimoji="0" lang="en-US" altLang="zh-CN" sz="2400" b="1" i="0" u="none" strike="noStrike" kern="1200" cap="none" spc="0" normalizeH="0" baseline="0" noProof="0" smtClean="0">
                <a:ln>
                  <a:noFill/>
                </a:ln>
                <a:solidFill>
                  <a:schemeClr val="tx1"/>
                </a:solidFill>
                <a:effectLst/>
                <a:uLnTx/>
                <a:uFillTx/>
                <a:latin typeface="+mn-ea"/>
                <a:cs typeface="+mj-cs"/>
              </a:rPr>
              <a:t>m</a:t>
            </a:r>
            <a:r>
              <a:rPr kumimoji="0" lang="zh-CN" altLang="en-US" sz="2400" b="1" i="0" u="none" strike="noStrike" kern="1200" cap="none" spc="0" normalizeH="0" baseline="0" noProof="0" smtClean="0">
                <a:ln>
                  <a:noFill/>
                </a:ln>
                <a:solidFill>
                  <a:schemeClr val="tx1"/>
                </a:solidFill>
                <a:effectLst/>
                <a:uLnTx/>
                <a:uFillTx/>
                <a:latin typeface="+mn-ea"/>
                <a:cs typeface="+mj-cs"/>
              </a:rPr>
              <a:t>个互相排斥的约束条件（≤型）：</a:t>
            </a:r>
            <a:endParaRPr kumimoji="0" lang="zh-CN" altLang="en-US" sz="2400" b="1" i="0" u="none" strike="noStrike" kern="1200" cap="none" spc="0" normalizeH="0" baseline="0" noProof="0">
              <a:ln>
                <a:noFill/>
              </a:ln>
              <a:solidFill>
                <a:schemeClr val="tx1"/>
              </a:solidFill>
              <a:effectLst/>
              <a:uLnTx/>
              <a:uFillTx/>
              <a:latin typeface="+mn-ea"/>
              <a:cs typeface="+mj-cs"/>
            </a:endParaRPr>
          </a:p>
        </p:txBody>
      </p:sp>
      <p:graphicFrame>
        <p:nvGraphicFramePr>
          <p:cNvPr id="48132" name="Object 4"/>
          <p:cNvGraphicFramePr>
            <a:graphicFrameLocks noChangeAspect="1"/>
          </p:cNvGraphicFramePr>
          <p:nvPr/>
        </p:nvGraphicFramePr>
        <p:xfrm>
          <a:off x="1763688" y="2492896"/>
          <a:ext cx="5913438" cy="503238"/>
        </p:xfrm>
        <a:graphic>
          <a:graphicData uri="http://schemas.openxmlformats.org/presentationml/2006/ole">
            <mc:AlternateContent xmlns:mc="http://schemas.openxmlformats.org/markup-compatibility/2006">
              <mc:Choice xmlns:v="urn:schemas-microsoft-com:vml" Requires="v">
                <p:oleObj spid="_x0000_s48138" name="公式" r:id="rId4" imgW="2781000" imgH="228600" progId="Equations">
                  <p:embed/>
                </p:oleObj>
              </mc:Choice>
              <mc:Fallback>
                <p:oleObj name="公式" r:id="rId4" imgW="2781000" imgH="228600" progId="Equations">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492896"/>
                        <a:ext cx="591343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95536" y="2996952"/>
            <a:ext cx="8136904" cy="1323439"/>
          </a:xfrm>
          <a:prstGeom prst="rect">
            <a:avLst/>
          </a:prstGeom>
          <a:noFill/>
        </p:spPr>
        <p:txBody>
          <a:bodyPr wrap="square" rtlCol="0">
            <a:spAutoFit/>
          </a:bodyPr>
          <a:lstStyle/>
          <a:p>
            <a:pPr>
              <a:lnSpc>
                <a:spcPts val="3200"/>
              </a:lnSpc>
            </a:pPr>
            <a:r>
              <a:rPr lang="zh-CN" altLang="en-US" sz="2400" b="1" smtClean="0">
                <a:latin typeface="+mn-ea"/>
              </a:rPr>
              <a:t>    为了保证这</a:t>
            </a:r>
            <a:r>
              <a:rPr lang="en-US" altLang="zh-CN" sz="2400" b="1" smtClean="0">
                <a:latin typeface="+mn-ea"/>
              </a:rPr>
              <a:t>m</a:t>
            </a:r>
            <a:r>
              <a:rPr lang="zh-CN" altLang="en-US" sz="2400" b="1" smtClean="0">
                <a:latin typeface="+mn-ea"/>
              </a:rPr>
              <a:t>个约束条件只有一个起作用，引入</a:t>
            </a:r>
            <a:r>
              <a:rPr lang="en-US" altLang="zh-CN" sz="2400" b="1" smtClean="0">
                <a:solidFill>
                  <a:schemeClr val="accent6">
                    <a:lumMod val="75000"/>
                  </a:schemeClr>
                </a:solidFill>
                <a:latin typeface="+mn-ea"/>
              </a:rPr>
              <a:t>m</a:t>
            </a:r>
            <a:r>
              <a:rPr lang="zh-CN" altLang="en-US" sz="2400" b="1" smtClean="0">
                <a:solidFill>
                  <a:schemeClr val="accent6">
                    <a:lumMod val="75000"/>
                  </a:schemeClr>
                </a:solidFill>
                <a:latin typeface="+mn-ea"/>
              </a:rPr>
              <a:t>个</a:t>
            </a:r>
            <a:r>
              <a:rPr lang="en-US" altLang="zh-CN" sz="2400" b="1" smtClean="0">
                <a:solidFill>
                  <a:schemeClr val="accent6">
                    <a:lumMod val="75000"/>
                  </a:schemeClr>
                </a:solidFill>
                <a:latin typeface="+mn-ea"/>
              </a:rPr>
              <a:t>0-1</a:t>
            </a:r>
            <a:r>
              <a:rPr lang="zh-CN" altLang="en-US" sz="2400" b="1" smtClean="0">
                <a:solidFill>
                  <a:schemeClr val="accent6">
                    <a:lumMod val="75000"/>
                  </a:schemeClr>
                </a:solidFill>
                <a:latin typeface="+mn-ea"/>
              </a:rPr>
              <a:t>变量</a:t>
            </a:r>
            <a:r>
              <a:rPr lang="en-US" altLang="zh-CN" sz="2400" b="1" err="1" smtClean="0">
                <a:solidFill>
                  <a:schemeClr val="accent6">
                    <a:lumMod val="75000"/>
                  </a:schemeClr>
                </a:solidFill>
                <a:latin typeface="+mn-ea"/>
              </a:rPr>
              <a:t>y</a:t>
            </a:r>
            <a:r>
              <a:rPr lang="en-US" altLang="zh-CN" sz="2400" b="1" baseline="-25000" err="1" smtClean="0">
                <a:solidFill>
                  <a:schemeClr val="accent6">
                    <a:lumMod val="75000"/>
                  </a:schemeClr>
                </a:solidFill>
                <a:latin typeface="+mn-ea"/>
              </a:rPr>
              <a:t>i</a:t>
            </a:r>
            <a:r>
              <a:rPr lang="en-US" altLang="zh-CN" sz="2400" b="1" smtClean="0">
                <a:solidFill>
                  <a:schemeClr val="accent6">
                    <a:lumMod val="75000"/>
                  </a:schemeClr>
                </a:solidFill>
                <a:latin typeface="+mn-ea"/>
              </a:rPr>
              <a:t>(</a:t>
            </a:r>
            <a:r>
              <a:rPr lang="en-US" altLang="zh-CN" sz="2400" b="1" err="1" smtClean="0">
                <a:solidFill>
                  <a:schemeClr val="accent6">
                    <a:lumMod val="75000"/>
                  </a:schemeClr>
                </a:solidFill>
                <a:latin typeface="+mn-ea"/>
              </a:rPr>
              <a:t>i</a:t>
            </a:r>
            <a:r>
              <a:rPr lang="en-US" altLang="zh-CN" sz="2400" b="1" smtClean="0">
                <a:solidFill>
                  <a:schemeClr val="accent6">
                    <a:lumMod val="75000"/>
                  </a:schemeClr>
                </a:solidFill>
                <a:latin typeface="+mn-ea"/>
              </a:rPr>
              <a:t>=1,2…,m)</a:t>
            </a:r>
            <a:r>
              <a:rPr lang="zh-CN" altLang="en-US" sz="2400" b="1" smtClean="0">
                <a:solidFill>
                  <a:schemeClr val="accent6">
                    <a:lumMod val="75000"/>
                  </a:schemeClr>
                </a:solidFill>
                <a:latin typeface="+mn-ea"/>
              </a:rPr>
              <a:t>和一个充分大的数</a:t>
            </a:r>
            <a:r>
              <a:rPr lang="en-US" altLang="zh-CN" sz="2400" b="1" smtClean="0">
                <a:solidFill>
                  <a:schemeClr val="accent6">
                    <a:lumMod val="75000"/>
                  </a:schemeClr>
                </a:solidFill>
                <a:latin typeface="+mn-ea"/>
              </a:rPr>
              <a:t>M</a:t>
            </a:r>
            <a:r>
              <a:rPr lang="zh-CN" altLang="en-US" sz="2400" b="1" smtClean="0">
                <a:latin typeface="+mn-ea"/>
              </a:rPr>
              <a:t>，从而约束条件可以变为：</a:t>
            </a:r>
            <a:endParaRPr lang="zh-CN" altLang="en-US" sz="2400" b="1">
              <a:latin typeface="+mn-ea"/>
            </a:endParaRPr>
          </a:p>
        </p:txBody>
      </p:sp>
      <p:graphicFrame>
        <p:nvGraphicFramePr>
          <p:cNvPr id="48133" name="Object 5"/>
          <p:cNvGraphicFramePr>
            <a:graphicFrameLocks noChangeAspect="1"/>
          </p:cNvGraphicFramePr>
          <p:nvPr/>
        </p:nvGraphicFramePr>
        <p:xfrm>
          <a:off x="467545" y="4293096"/>
          <a:ext cx="6912768" cy="1080120"/>
        </p:xfrm>
        <a:graphic>
          <a:graphicData uri="http://schemas.openxmlformats.org/presentationml/2006/ole">
            <mc:AlternateContent xmlns:mc="http://schemas.openxmlformats.org/markup-compatibility/2006">
              <mc:Choice xmlns:v="urn:schemas-microsoft-com:vml" Requires="v">
                <p:oleObj spid="_x0000_s48139" name="公式" r:id="rId6" imgW="3263760" imgH="482400" progId="Equations">
                  <p:embed/>
                </p:oleObj>
              </mc:Choice>
              <mc:Fallback>
                <p:oleObj name="公式" r:id="rId6" imgW="3263760" imgH="482400" progId="Equations">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5" y="4293096"/>
                        <a:ext cx="6912768"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67544" y="5445224"/>
            <a:ext cx="6912768" cy="913070"/>
          </a:xfrm>
          <a:prstGeom prst="rect">
            <a:avLst/>
          </a:prstGeom>
          <a:noFill/>
        </p:spPr>
        <p:txBody>
          <a:bodyPr wrap="square" rtlCol="0">
            <a:spAutoFit/>
          </a:bodyPr>
          <a:lstStyle/>
          <a:p>
            <a:pPr>
              <a:lnSpc>
                <a:spcPts val="3200"/>
              </a:lnSpc>
            </a:pPr>
            <a:r>
              <a:rPr lang="zh-CN" altLang="en-US" sz="2400" b="1" smtClean="0">
                <a:latin typeface="+mn-ea"/>
              </a:rPr>
              <a:t>其中，</a:t>
            </a:r>
            <a:r>
              <a:rPr lang="en-US" altLang="zh-CN" sz="2400" b="1" smtClean="0">
                <a:latin typeface="+mn-ea"/>
              </a:rPr>
              <a:t>M</a:t>
            </a:r>
            <a:r>
              <a:rPr lang="zh-CN" altLang="en-US" sz="2400" b="1" smtClean="0">
                <a:latin typeface="+mn-ea"/>
              </a:rPr>
              <a:t>这个充分大的数保证了当</a:t>
            </a:r>
            <a:r>
              <a:rPr lang="en-US" altLang="zh-CN" sz="2400" b="1" err="1" smtClean="0">
                <a:latin typeface="+mn-ea"/>
              </a:rPr>
              <a:t>yi</a:t>
            </a:r>
            <a:r>
              <a:rPr lang="en-US" altLang="zh-CN" sz="2400" b="1" smtClean="0">
                <a:latin typeface="+mn-ea"/>
              </a:rPr>
              <a:t>=1</a:t>
            </a:r>
            <a:r>
              <a:rPr lang="zh-CN" altLang="en-US" sz="2400" b="1" smtClean="0">
                <a:latin typeface="+mn-ea"/>
              </a:rPr>
              <a:t>时，对应的约束条件是多余的。</a:t>
            </a:r>
            <a:endParaRPr lang="zh-CN" altLang="en-US" sz="2400" b="1">
              <a:latin typeface="+mn-ea"/>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48132"/>
                                        </p:tgtEl>
                                        <p:attrNameLst>
                                          <p:attrName>style.visibility</p:attrName>
                                        </p:attrNameLst>
                                      </p:cBhvr>
                                      <p:to>
                                        <p:strVal val="visible"/>
                                      </p:to>
                                    </p:set>
                                    <p:animEffect transition="in" filter="blinds(horizontal)">
                                      <p:cBhvr>
                                        <p:cTn id="15" dur="500"/>
                                        <p:tgtEl>
                                          <p:spTgt spid="481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48133"/>
                                        </p:tgtEl>
                                        <p:attrNameLst>
                                          <p:attrName>style.visibility</p:attrName>
                                        </p:attrNameLst>
                                      </p:cBhvr>
                                      <p:to>
                                        <p:strVal val="visible"/>
                                      </p:to>
                                    </p:set>
                                    <p:animEffect transition="in" filter="blinds(horizontal)">
                                      <p:cBhvr>
                                        <p:cTn id="21" dur="500"/>
                                        <p:tgtEl>
                                          <p:spTgt spid="4813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1" name="内容占位符 2"/>
          <p:cNvSpPr>
            <a:spLocks noGrp="1"/>
          </p:cNvSpPr>
          <p:nvPr>
            <p:ph idx="1"/>
          </p:nvPr>
        </p:nvSpPr>
        <p:spPr>
          <a:xfrm>
            <a:off x="323528" y="1268760"/>
            <a:ext cx="8820472" cy="675456"/>
          </a:xfrm>
        </p:spPr>
        <p:txBody>
          <a:bodyPr>
            <a:normAutofit/>
          </a:bodyPr>
          <a:lstStyle/>
          <a:p>
            <a:pPr>
              <a:buNone/>
            </a:pPr>
            <a:r>
              <a:rPr lang="en-US" altLang="zh-CN" sz="2800" b="1" smtClean="0">
                <a:solidFill>
                  <a:schemeClr val="accent6">
                    <a:lumMod val="75000"/>
                  </a:schemeClr>
                </a:solidFill>
                <a:latin typeface="黑体" pitchFamily="49" charset="-122"/>
                <a:ea typeface="黑体" pitchFamily="49" charset="-122"/>
              </a:rPr>
              <a:t>3.</a:t>
            </a:r>
            <a:r>
              <a:rPr lang="zh-CN" altLang="en-US" sz="2800" b="1" smtClean="0">
                <a:solidFill>
                  <a:schemeClr val="accent6">
                    <a:lumMod val="75000"/>
                  </a:schemeClr>
                </a:solidFill>
                <a:latin typeface="黑体" pitchFamily="49" charset="-122"/>
                <a:ea typeface="黑体" pitchFamily="49" charset="-122"/>
              </a:rPr>
              <a:t>关于固定费用的问题</a:t>
            </a:r>
            <a:endParaRPr lang="en-US" altLang="zh-CN" sz="2800" b="1" smtClean="0">
              <a:solidFill>
                <a:schemeClr val="accent6">
                  <a:lumMod val="75000"/>
                </a:schemeClr>
              </a:solidFill>
              <a:latin typeface="黑体" pitchFamily="49" charset="-122"/>
              <a:ea typeface="黑体" pitchFamily="49" charset="-122"/>
            </a:endParaRPr>
          </a:p>
          <a:p>
            <a:pPr>
              <a:buNone/>
            </a:pPr>
            <a:endParaRPr lang="en-US" altLang="zh-CN" sz="2200" b="1" baseline="-25000" smtClean="0">
              <a:latin typeface="+mn-ea"/>
            </a:endParaRPr>
          </a:p>
        </p:txBody>
      </p:sp>
      <p:sp>
        <p:nvSpPr>
          <p:cNvPr id="14" name="TextBox 13"/>
          <p:cNvSpPr txBox="1"/>
          <p:nvPr/>
        </p:nvSpPr>
        <p:spPr>
          <a:xfrm>
            <a:off x="251520" y="1844824"/>
            <a:ext cx="8712968" cy="3447098"/>
          </a:xfrm>
          <a:prstGeom prst="rect">
            <a:avLst/>
          </a:prstGeom>
          <a:noFill/>
        </p:spPr>
        <p:txBody>
          <a:bodyPr wrap="square" rtlCol="0">
            <a:spAutoFit/>
          </a:bodyPr>
          <a:lstStyle/>
          <a:p>
            <a:pPr>
              <a:lnSpc>
                <a:spcPts val="3000"/>
              </a:lnSpc>
            </a:pPr>
            <a:r>
              <a:rPr lang="zh-CN" altLang="en-US" sz="2200" b="1" dirty="0" smtClean="0">
                <a:latin typeface="+mn-ea"/>
              </a:rPr>
              <a:t>例</a:t>
            </a:r>
            <a:r>
              <a:rPr lang="en-US" altLang="zh-CN" sz="2200" b="1" dirty="0" smtClean="0">
                <a:latin typeface="+mn-ea"/>
              </a:rPr>
              <a:t>5</a:t>
            </a:r>
            <a:r>
              <a:rPr lang="zh-CN" altLang="en-US" sz="2200" b="1" dirty="0" smtClean="0">
                <a:latin typeface="+mn-ea"/>
              </a:rPr>
              <a:t>  某工厂生产某种产品，有几种不同的生产方式可供选择，如选定生产方式投资高，由于产量大，效率高，分配到每件产品的变动成本就降低；反之，如选定的生产方式投资低，将来分配到每件产品的变动成本就高，所以要全面考虑。今设有三种方式可供选择，令</a:t>
            </a:r>
            <a:endParaRPr lang="en-US" altLang="zh-CN" sz="2200" b="1" dirty="0" smtClean="0">
              <a:latin typeface="+mn-ea"/>
            </a:endParaRPr>
          </a:p>
          <a:p>
            <a:pPr>
              <a:lnSpc>
                <a:spcPts val="3000"/>
              </a:lnSpc>
            </a:pPr>
            <a:r>
              <a:rPr lang="en-US" altLang="zh-CN" sz="2200" b="1" dirty="0" smtClean="0">
                <a:latin typeface="+mn-ea"/>
              </a:rPr>
              <a:t>     </a:t>
            </a:r>
            <a:r>
              <a:rPr lang="en-US" altLang="zh-CN" sz="2200" b="1" dirty="0" err="1" smtClean="0">
                <a:latin typeface="+mn-ea"/>
              </a:rPr>
              <a:t>x</a:t>
            </a:r>
            <a:r>
              <a:rPr lang="en-US" altLang="zh-CN" sz="2200" b="1" baseline="-25000" dirty="0" err="1" smtClean="0">
                <a:latin typeface="+mn-ea"/>
              </a:rPr>
              <a:t>j</a:t>
            </a:r>
            <a:r>
              <a:rPr lang="zh-CN" altLang="en-US" sz="2200" b="1" dirty="0" smtClean="0">
                <a:latin typeface="+mn-ea"/>
              </a:rPr>
              <a:t>表示采用第</a:t>
            </a:r>
            <a:r>
              <a:rPr lang="en-US" altLang="zh-CN" sz="2200" b="1" dirty="0" smtClean="0">
                <a:latin typeface="+mn-ea"/>
              </a:rPr>
              <a:t>j</a:t>
            </a:r>
            <a:r>
              <a:rPr lang="zh-CN" altLang="en-US" sz="2200" b="1" dirty="0" smtClean="0">
                <a:latin typeface="+mn-ea"/>
              </a:rPr>
              <a:t>种方式时的产量；</a:t>
            </a:r>
            <a:endParaRPr lang="en-US" altLang="zh-CN" sz="2200" b="1" dirty="0" smtClean="0">
              <a:latin typeface="+mn-ea"/>
            </a:endParaRPr>
          </a:p>
          <a:p>
            <a:pPr>
              <a:lnSpc>
                <a:spcPts val="3000"/>
              </a:lnSpc>
            </a:pPr>
            <a:r>
              <a:rPr lang="en-US" altLang="zh-CN" sz="2200" b="1" dirty="0" smtClean="0">
                <a:latin typeface="+mn-ea"/>
              </a:rPr>
              <a:t>     </a:t>
            </a:r>
            <a:r>
              <a:rPr lang="en-US" altLang="zh-CN" sz="2200" b="1" dirty="0" err="1" smtClean="0">
                <a:latin typeface="+mn-ea"/>
              </a:rPr>
              <a:t>c</a:t>
            </a:r>
            <a:r>
              <a:rPr lang="en-US" altLang="zh-CN" sz="2200" b="1" baseline="-25000" dirty="0" err="1" smtClean="0">
                <a:latin typeface="+mn-ea"/>
              </a:rPr>
              <a:t>j</a:t>
            </a:r>
            <a:r>
              <a:rPr lang="zh-CN" altLang="en-US" sz="2200" b="1" dirty="0" smtClean="0">
                <a:latin typeface="+mn-ea"/>
              </a:rPr>
              <a:t>表示采用第</a:t>
            </a:r>
            <a:r>
              <a:rPr lang="en-US" altLang="zh-CN" sz="2200" b="1" dirty="0" smtClean="0">
                <a:latin typeface="+mn-ea"/>
              </a:rPr>
              <a:t>j</a:t>
            </a:r>
            <a:r>
              <a:rPr lang="zh-CN" altLang="en-US" sz="2200" b="1" dirty="0" smtClean="0">
                <a:latin typeface="+mn-ea"/>
              </a:rPr>
              <a:t>种方式时每件产品的变动成本；</a:t>
            </a:r>
            <a:endParaRPr lang="en-US" altLang="zh-CN" sz="2200" b="1" dirty="0" smtClean="0">
              <a:latin typeface="+mn-ea"/>
            </a:endParaRPr>
          </a:p>
          <a:p>
            <a:pPr>
              <a:lnSpc>
                <a:spcPts val="3000"/>
              </a:lnSpc>
            </a:pPr>
            <a:r>
              <a:rPr lang="en-US" altLang="zh-CN" sz="2200" b="1" dirty="0" smtClean="0">
                <a:latin typeface="+mn-ea"/>
              </a:rPr>
              <a:t>     </a:t>
            </a:r>
            <a:r>
              <a:rPr lang="en-US" altLang="zh-CN" sz="2200" b="1" dirty="0" err="1" smtClean="0">
                <a:latin typeface="+mn-ea"/>
              </a:rPr>
              <a:t>K</a:t>
            </a:r>
            <a:r>
              <a:rPr lang="en-US" altLang="zh-CN" sz="2200" b="1" baseline="-25000" dirty="0" err="1" smtClean="0">
                <a:latin typeface="+mn-ea"/>
              </a:rPr>
              <a:t>j</a:t>
            </a:r>
            <a:r>
              <a:rPr lang="en-US" altLang="zh-CN" sz="2200" b="1" dirty="0" smtClean="0">
                <a:latin typeface="+mn-ea"/>
              </a:rPr>
              <a:t> </a:t>
            </a:r>
            <a:r>
              <a:rPr lang="zh-CN" altLang="en-US" sz="2200" b="1" dirty="0" smtClean="0">
                <a:latin typeface="+mn-ea"/>
              </a:rPr>
              <a:t>表示采用第</a:t>
            </a:r>
            <a:r>
              <a:rPr lang="en-US" altLang="zh-CN" sz="2200" b="1" dirty="0" smtClean="0">
                <a:latin typeface="+mn-ea"/>
              </a:rPr>
              <a:t>j</a:t>
            </a:r>
            <a:r>
              <a:rPr lang="zh-CN" altLang="en-US" sz="2200" b="1" dirty="0" smtClean="0">
                <a:latin typeface="+mn-ea"/>
              </a:rPr>
              <a:t>种方式时的固定成本。</a:t>
            </a:r>
            <a:endParaRPr lang="en-US" altLang="zh-CN" sz="2200" b="1" dirty="0" smtClean="0">
              <a:latin typeface="+mn-ea"/>
            </a:endParaRPr>
          </a:p>
          <a:p>
            <a:pPr>
              <a:lnSpc>
                <a:spcPts val="3000"/>
              </a:lnSpc>
            </a:pPr>
            <a:endParaRPr lang="en-US" altLang="zh-CN" sz="2200" b="1" dirty="0" smtClean="0">
              <a:latin typeface="+mn-ea"/>
            </a:endParaRPr>
          </a:p>
          <a:p>
            <a:endParaRPr lang="zh-CN" altLang="en-US" dirty="0"/>
          </a:p>
        </p:txBody>
      </p:sp>
      <p:pic>
        <p:nvPicPr>
          <p:cNvPr id="49157" name="Picture 5"/>
          <p:cNvPicPr>
            <a:picLocks noChangeAspect="1" noChangeArrowheads="1"/>
          </p:cNvPicPr>
          <p:nvPr/>
        </p:nvPicPr>
        <p:blipFill>
          <a:blip r:embed="rId3" cstate="print"/>
          <a:srcRect/>
          <a:stretch>
            <a:fillRect/>
          </a:stretch>
        </p:blipFill>
        <p:spPr bwMode="auto">
          <a:xfrm>
            <a:off x="827584" y="5229200"/>
            <a:ext cx="4608512" cy="1152128"/>
          </a:xfrm>
          <a:prstGeom prst="rect">
            <a:avLst/>
          </a:prstGeom>
          <a:noFill/>
          <a:ln w="9525">
            <a:noFill/>
            <a:miter lim="800000"/>
            <a:headEnd/>
            <a:tailEnd/>
          </a:ln>
        </p:spPr>
      </p:pic>
      <p:sp>
        <p:nvSpPr>
          <p:cNvPr id="18" name="TextBox 17"/>
          <p:cNvSpPr txBox="1"/>
          <p:nvPr/>
        </p:nvSpPr>
        <p:spPr>
          <a:xfrm>
            <a:off x="251520" y="4653136"/>
            <a:ext cx="5328592" cy="707886"/>
          </a:xfrm>
          <a:prstGeom prst="rect">
            <a:avLst/>
          </a:prstGeom>
          <a:noFill/>
        </p:spPr>
        <p:txBody>
          <a:bodyPr wrap="square" rtlCol="0">
            <a:spAutoFit/>
          </a:bodyPr>
          <a:lstStyle/>
          <a:p>
            <a:r>
              <a:rPr lang="zh-CN" altLang="en-US" sz="2200" b="1" smtClean="0">
                <a:latin typeface="+mn-ea"/>
              </a:rPr>
              <a:t>采用各种生产方式的总成本分别为：</a:t>
            </a:r>
            <a:endParaRPr lang="en-US" altLang="zh-CN" sz="2200" b="1" smtClean="0">
              <a:latin typeface="+mn-ea"/>
            </a:endParaRPr>
          </a:p>
          <a:p>
            <a:endParaRPr lang="zh-CN" altLang="en-US"/>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amond(in)">
                                      <p:cBhvr>
                                        <p:cTn id="17" dur="1000"/>
                                        <p:tgtEl>
                                          <p:spTgt spid="18"/>
                                        </p:tgtEl>
                                      </p:cBhvr>
                                    </p:animEffect>
                                  </p:childTnLst>
                                </p:cTn>
                              </p:par>
                              <p:par>
                                <p:cTn id="18" presetID="8" presetClass="entr" presetSubtype="16" fill="hold" nodeType="withEffect">
                                  <p:stCondLst>
                                    <p:cond delay="0"/>
                                  </p:stCondLst>
                                  <p:childTnLst>
                                    <p:set>
                                      <p:cBhvr>
                                        <p:cTn id="19" dur="1" fill="hold">
                                          <p:stCondLst>
                                            <p:cond delay="0"/>
                                          </p:stCondLst>
                                        </p:cTn>
                                        <p:tgtEl>
                                          <p:spTgt spid="49157"/>
                                        </p:tgtEl>
                                        <p:attrNameLst>
                                          <p:attrName>style.visibility</p:attrName>
                                        </p:attrNameLst>
                                      </p:cBhvr>
                                      <p:to>
                                        <p:strVal val="visible"/>
                                      </p:to>
                                    </p:set>
                                    <p:animEffect transition="in" filter="diamond(in)">
                                      <p:cBhvr>
                                        <p:cTn id="20" dur="10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3" name="TextBox 12"/>
          <p:cNvSpPr txBox="1"/>
          <p:nvPr/>
        </p:nvSpPr>
        <p:spPr>
          <a:xfrm>
            <a:off x="323528" y="1340768"/>
            <a:ext cx="8532440" cy="430887"/>
          </a:xfrm>
          <a:prstGeom prst="rect">
            <a:avLst/>
          </a:prstGeom>
          <a:noFill/>
        </p:spPr>
        <p:txBody>
          <a:bodyPr wrap="square" rtlCol="0">
            <a:spAutoFit/>
          </a:bodyPr>
          <a:lstStyle/>
          <a:p>
            <a:r>
              <a:rPr lang="zh-CN" altLang="en-US" sz="2200" b="1" smtClean="0">
                <a:latin typeface="+mn-ea"/>
              </a:rPr>
              <a:t>在构造目标函数时，为了统一在一个问题中讨论，引入</a:t>
            </a:r>
            <a:r>
              <a:rPr lang="en-US" altLang="zh-CN" sz="2200" b="1" smtClean="0">
                <a:latin typeface="+mn-ea"/>
              </a:rPr>
              <a:t>0-1</a:t>
            </a:r>
            <a:r>
              <a:rPr lang="zh-CN" altLang="en-US" sz="2200" b="1" smtClean="0">
                <a:latin typeface="+mn-ea"/>
              </a:rPr>
              <a:t>变量</a:t>
            </a:r>
            <a:r>
              <a:rPr lang="en-US" altLang="zh-CN" sz="2200" b="1" err="1" smtClean="0">
                <a:latin typeface="+mn-ea"/>
              </a:rPr>
              <a:t>y</a:t>
            </a:r>
            <a:r>
              <a:rPr lang="en-US" altLang="zh-CN" sz="2200" b="1" baseline="-25000" err="1" smtClean="0">
                <a:latin typeface="+mn-ea"/>
              </a:rPr>
              <a:t>j</a:t>
            </a:r>
            <a:endParaRPr lang="zh-CN" altLang="en-US" sz="2200" b="1">
              <a:latin typeface="+mn-ea"/>
            </a:endParaRPr>
          </a:p>
        </p:txBody>
      </p:sp>
      <p:graphicFrame>
        <p:nvGraphicFramePr>
          <p:cNvPr id="50178" name="Object 2"/>
          <p:cNvGraphicFramePr>
            <a:graphicFrameLocks noChangeAspect="1"/>
          </p:cNvGraphicFramePr>
          <p:nvPr/>
        </p:nvGraphicFramePr>
        <p:xfrm>
          <a:off x="1115616" y="1916832"/>
          <a:ext cx="5904656" cy="1008112"/>
        </p:xfrm>
        <a:graphic>
          <a:graphicData uri="http://schemas.openxmlformats.org/presentationml/2006/ole">
            <mc:AlternateContent xmlns:mc="http://schemas.openxmlformats.org/markup-compatibility/2006">
              <mc:Choice xmlns:v="urn:schemas-microsoft-com:vml" Requires="v">
                <p:oleObj spid="_x0000_s50185" name="公式" r:id="rId4" imgW="2781000" imgH="533160" progId="Equations">
                  <p:embed/>
                </p:oleObj>
              </mc:Choice>
              <mc:Fallback>
                <p:oleObj name="公式" r:id="rId4" imgW="2781000" imgH="533160" progId="Equations">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916832"/>
                        <a:ext cx="590465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95536" y="2996952"/>
            <a:ext cx="6336704" cy="461665"/>
          </a:xfrm>
          <a:prstGeom prst="rect">
            <a:avLst/>
          </a:prstGeom>
          <a:noFill/>
        </p:spPr>
        <p:txBody>
          <a:bodyPr wrap="square" rtlCol="0">
            <a:spAutoFit/>
          </a:bodyPr>
          <a:lstStyle/>
          <a:p>
            <a:r>
              <a:rPr lang="zh-CN" altLang="en-US" sz="2400" b="1" dirty="0" smtClean="0"/>
              <a:t>那么目标函数为：</a:t>
            </a:r>
            <a:endParaRPr lang="zh-CN" altLang="en-US" sz="2400" b="1" dirty="0"/>
          </a:p>
        </p:txBody>
      </p:sp>
      <p:pic>
        <p:nvPicPr>
          <p:cNvPr id="50179" name="Picture 3"/>
          <p:cNvPicPr>
            <a:picLocks noChangeAspect="1" noChangeArrowheads="1"/>
          </p:cNvPicPr>
          <p:nvPr/>
        </p:nvPicPr>
        <p:blipFill>
          <a:blip r:embed="rId6" cstate="print"/>
          <a:srcRect/>
          <a:stretch>
            <a:fillRect/>
          </a:stretch>
        </p:blipFill>
        <p:spPr bwMode="auto">
          <a:xfrm>
            <a:off x="1331640" y="3501008"/>
            <a:ext cx="5904656" cy="576064"/>
          </a:xfrm>
          <a:prstGeom prst="rect">
            <a:avLst/>
          </a:prstGeom>
          <a:noFill/>
          <a:ln w="9525">
            <a:noFill/>
            <a:miter lim="800000"/>
            <a:headEnd/>
            <a:tailEnd/>
          </a:ln>
        </p:spPr>
      </p:pic>
      <p:sp>
        <p:nvSpPr>
          <p:cNvPr id="17" name="TextBox 16"/>
          <p:cNvSpPr txBox="1"/>
          <p:nvPr/>
        </p:nvSpPr>
        <p:spPr>
          <a:xfrm>
            <a:off x="323528" y="4077072"/>
            <a:ext cx="7272808" cy="830997"/>
          </a:xfrm>
          <a:prstGeom prst="rect">
            <a:avLst/>
          </a:prstGeom>
          <a:noFill/>
        </p:spPr>
        <p:txBody>
          <a:bodyPr wrap="square" rtlCol="0">
            <a:spAutoFit/>
          </a:bodyPr>
          <a:lstStyle/>
          <a:p>
            <a:r>
              <a:rPr lang="zh-CN" altLang="en-US" sz="2400" b="1" smtClean="0">
                <a:latin typeface="+mn-ea"/>
              </a:rPr>
              <a:t>公式（</a:t>
            </a:r>
            <a:r>
              <a:rPr lang="en-US" altLang="zh-CN" sz="2400" b="1" smtClean="0">
                <a:latin typeface="+mn-ea"/>
              </a:rPr>
              <a:t>5.15</a:t>
            </a:r>
            <a:r>
              <a:rPr lang="zh-CN" altLang="en-US" sz="2400" b="1" smtClean="0">
                <a:latin typeface="+mn-ea"/>
              </a:rPr>
              <a:t>）的约束条件，它还可以表示为</a:t>
            </a:r>
          </a:p>
          <a:p>
            <a:endParaRPr lang="zh-CN" altLang="en-US" sz="2400" smtClean="0"/>
          </a:p>
        </p:txBody>
      </p:sp>
      <p:sp>
        <p:nvSpPr>
          <p:cNvPr id="19" name="TextBox 18"/>
          <p:cNvSpPr txBox="1"/>
          <p:nvPr/>
        </p:nvSpPr>
        <p:spPr>
          <a:xfrm>
            <a:off x="7380312" y="2204864"/>
            <a:ext cx="1331640" cy="461665"/>
          </a:xfrm>
          <a:prstGeom prst="rect">
            <a:avLst/>
          </a:prstGeom>
          <a:noFill/>
        </p:spPr>
        <p:txBody>
          <a:bodyPr wrap="square" rtlCol="0">
            <a:spAutoFit/>
          </a:bodyPr>
          <a:lstStyle/>
          <a:p>
            <a:r>
              <a:rPr lang="zh-CN" altLang="en-US" sz="2400" smtClean="0"/>
              <a:t>（</a:t>
            </a:r>
            <a:r>
              <a:rPr lang="en-US" altLang="zh-CN" sz="2400" smtClean="0"/>
              <a:t>5.15</a:t>
            </a:r>
            <a:r>
              <a:rPr lang="zh-CN" altLang="en-US" sz="2400" smtClean="0"/>
              <a:t>）</a:t>
            </a:r>
            <a:endParaRPr lang="zh-CN" altLang="en-US" sz="2400"/>
          </a:p>
        </p:txBody>
      </p:sp>
      <p:graphicFrame>
        <p:nvGraphicFramePr>
          <p:cNvPr id="50180" name="Object 4"/>
          <p:cNvGraphicFramePr>
            <a:graphicFrameLocks noChangeAspect="1"/>
          </p:cNvGraphicFramePr>
          <p:nvPr/>
        </p:nvGraphicFramePr>
        <p:xfrm>
          <a:off x="1907704" y="4653136"/>
          <a:ext cx="1944687" cy="576263"/>
        </p:xfrm>
        <a:graphic>
          <a:graphicData uri="http://schemas.openxmlformats.org/presentationml/2006/ole">
            <mc:AlternateContent xmlns:mc="http://schemas.openxmlformats.org/markup-compatibility/2006">
              <mc:Choice xmlns:v="urn:schemas-microsoft-com:vml" Requires="v">
                <p:oleObj spid="_x0000_s50186" name="公式" r:id="rId7" imgW="647640" imgH="241200" progId="Equations">
                  <p:embed/>
                </p:oleObj>
              </mc:Choice>
              <mc:Fallback>
                <p:oleObj name="公式" r:id="rId7" imgW="647640" imgH="241200" progId="Equations">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4653136"/>
                        <a:ext cx="1944687" cy="576263"/>
                      </a:xfrm>
                      <a:prstGeom prst="rect">
                        <a:avLst/>
                      </a:prstGeom>
                      <a:solidFill>
                        <a:schemeClr val="bg1"/>
                      </a:solidFill>
                    </p:spPr>
                  </p:pic>
                </p:oleObj>
              </mc:Fallback>
            </mc:AlternateContent>
          </a:graphicData>
        </a:graphic>
      </p:graphicFrame>
      <p:sp>
        <p:nvSpPr>
          <p:cNvPr id="20" name="TextBox 19"/>
          <p:cNvSpPr txBox="1"/>
          <p:nvPr/>
        </p:nvSpPr>
        <p:spPr>
          <a:xfrm>
            <a:off x="3995936" y="4653136"/>
            <a:ext cx="2376264" cy="461665"/>
          </a:xfrm>
          <a:prstGeom prst="rect">
            <a:avLst/>
          </a:prstGeom>
          <a:noFill/>
        </p:spPr>
        <p:txBody>
          <a:bodyPr wrap="square" rtlCol="0">
            <a:spAutoFit/>
          </a:bodyPr>
          <a:lstStyle/>
          <a:p>
            <a:r>
              <a:rPr lang="en-US" altLang="zh-CN" sz="2400" b="1" smtClean="0">
                <a:latin typeface="+mn-ea"/>
              </a:rPr>
              <a:t>j=1,2,3</a:t>
            </a:r>
            <a:endParaRPr lang="zh-CN" altLang="en-US" sz="2400" b="1" dirty="0">
              <a:latin typeface="+mn-ea"/>
            </a:endParaRPr>
          </a:p>
        </p:txBody>
      </p:sp>
      <p:sp>
        <p:nvSpPr>
          <p:cNvPr id="22" name="TextBox 21"/>
          <p:cNvSpPr txBox="1"/>
          <p:nvPr/>
        </p:nvSpPr>
        <p:spPr>
          <a:xfrm>
            <a:off x="395536" y="5373216"/>
            <a:ext cx="7272808" cy="461665"/>
          </a:xfrm>
          <a:prstGeom prst="rect">
            <a:avLst/>
          </a:prstGeom>
          <a:noFill/>
        </p:spPr>
        <p:txBody>
          <a:bodyPr wrap="square" rtlCol="0">
            <a:spAutoFit/>
          </a:bodyPr>
          <a:lstStyle/>
          <a:p>
            <a:r>
              <a:rPr lang="zh-CN" altLang="en-US" sz="2400" b="1" smtClean="0">
                <a:latin typeface="+mn-ea"/>
              </a:rPr>
              <a:t>其中，</a:t>
            </a:r>
            <a:r>
              <a:rPr lang="en-US" altLang="zh-CN" sz="2400" b="1" smtClean="0">
                <a:latin typeface="+mn-ea"/>
              </a:rPr>
              <a:t>M</a:t>
            </a:r>
            <a:r>
              <a:rPr lang="zh-CN" altLang="en-US" sz="2400" b="1" smtClean="0">
                <a:latin typeface="+mn-ea"/>
              </a:rPr>
              <a:t>是一个充分大的常数。</a:t>
            </a: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3" name="TextBox 12"/>
          <p:cNvSpPr txBox="1"/>
          <p:nvPr/>
        </p:nvSpPr>
        <p:spPr>
          <a:xfrm>
            <a:off x="395536" y="1340768"/>
            <a:ext cx="8532440" cy="461665"/>
          </a:xfrm>
          <a:prstGeom prst="rect">
            <a:avLst/>
          </a:prstGeom>
          <a:noFill/>
        </p:spPr>
        <p:txBody>
          <a:bodyPr wrap="square" rtlCol="0">
            <a:spAutoFit/>
          </a:bodyPr>
          <a:lstStyle/>
          <a:p>
            <a:r>
              <a:rPr lang="en-US" altLang="zh-CN" sz="2400" b="1" smtClean="0">
                <a:latin typeface="+mn-ea"/>
              </a:rPr>
              <a:t>0-1</a:t>
            </a:r>
            <a:r>
              <a:rPr lang="zh-CN" altLang="en-US" sz="2400" b="1" smtClean="0">
                <a:latin typeface="+mn-ea"/>
              </a:rPr>
              <a:t>整数规划的解法：</a:t>
            </a:r>
            <a:r>
              <a:rPr lang="zh-CN" altLang="en-US" sz="2400" b="1" smtClean="0">
                <a:solidFill>
                  <a:schemeClr val="accent6">
                    <a:lumMod val="75000"/>
                  </a:schemeClr>
                </a:solidFill>
                <a:latin typeface="+mn-ea"/>
              </a:rPr>
              <a:t>隐枚举法</a:t>
            </a:r>
            <a:endParaRPr lang="zh-CN" altLang="en-US" sz="2400" b="1">
              <a:solidFill>
                <a:schemeClr val="accent6">
                  <a:lumMod val="75000"/>
                </a:schemeClr>
              </a:solidFill>
              <a:latin typeface="+mn-ea"/>
            </a:endParaRPr>
          </a:p>
        </p:txBody>
      </p:sp>
      <p:sp>
        <p:nvSpPr>
          <p:cNvPr id="18" name="TextBox 17"/>
          <p:cNvSpPr txBox="1"/>
          <p:nvPr/>
        </p:nvSpPr>
        <p:spPr>
          <a:xfrm>
            <a:off x="395536" y="1844824"/>
            <a:ext cx="1512168" cy="461665"/>
          </a:xfrm>
          <a:prstGeom prst="rect">
            <a:avLst/>
          </a:prstGeom>
          <a:noFill/>
        </p:spPr>
        <p:txBody>
          <a:bodyPr wrap="square" rtlCol="0">
            <a:spAutoFit/>
          </a:bodyPr>
          <a:lstStyle/>
          <a:p>
            <a:r>
              <a:rPr lang="zh-CN" altLang="en-US" sz="2400" b="1" smtClean="0"/>
              <a:t>例题：</a:t>
            </a:r>
            <a:endParaRPr lang="zh-CN" altLang="en-US" sz="2400" b="1"/>
          </a:p>
        </p:txBody>
      </p:sp>
      <p:graphicFrame>
        <p:nvGraphicFramePr>
          <p:cNvPr id="51204" name="Object 4"/>
          <p:cNvGraphicFramePr>
            <a:graphicFrameLocks noChangeAspect="1"/>
          </p:cNvGraphicFramePr>
          <p:nvPr/>
        </p:nvGraphicFramePr>
        <p:xfrm>
          <a:off x="2699792" y="2060848"/>
          <a:ext cx="3992393" cy="2664122"/>
        </p:xfrm>
        <a:graphic>
          <a:graphicData uri="http://schemas.openxmlformats.org/presentationml/2006/ole">
            <mc:AlternateContent xmlns:mc="http://schemas.openxmlformats.org/markup-compatibility/2006">
              <mc:Choice xmlns:v="urn:schemas-microsoft-com:vml" Requires="v">
                <p:oleObj spid="_x0000_s51207" name="公式" r:id="rId4" imgW="2247840" imgH="1422360" progId="Equations">
                  <p:embed/>
                </p:oleObj>
              </mc:Choice>
              <mc:Fallback>
                <p:oleObj name="公式" r:id="rId4" imgW="2247840" imgH="1422360" progId="Equations">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2060848"/>
                        <a:ext cx="3992393" cy="2664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251520" y="4653136"/>
            <a:ext cx="8280920" cy="861774"/>
          </a:xfrm>
          <a:prstGeom prst="rect">
            <a:avLst/>
          </a:prstGeom>
          <a:noFill/>
        </p:spPr>
        <p:txBody>
          <a:bodyPr wrap="square" rtlCol="0">
            <a:spAutoFit/>
          </a:bodyPr>
          <a:lstStyle/>
          <a:p>
            <a:pPr>
              <a:lnSpc>
                <a:spcPts val="3000"/>
              </a:lnSpc>
            </a:pPr>
            <a:r>
              <a:rPr lang="zh-CN" altLang="en-US" sz="2400" b="1" smtClean="0">
                <a:latin typeface="+mn-ea"/>
              </a:rPr>
              <a:t>   </a:t>
            </a:r>
            <a:r>
              <a:rPr lang="zh-CN" altLang="en-US" sz="2200" b="1" smtClean="0">
                <a:latin typeface="+mn-ea"/>
              </a:rPr>
              <a:t>用观察法找一个可行解，看出（</a:t>
            </a:r>
            <a:r>
              <a:rPr lang="en-US" altLang="zh-CN" sz="2200" b="1" smtClean="0">
                <a:latin typeface="+mn-ea"/>
              </a:rPr>
              <a:t>0,0,0</a:t>
            </a:r>
            <a:r>
              <a:rPr lang="zh-CN" altLang="en-US" sz="2200" b="1" smtClean="0">
                <a:latin typeface="+mn-ea"/>
              </a:rPr>
              <a:t>）满足</a:t>
            </a:r>
            <a:r>
              <a:rPr lang="en-US" altLang="zh-CN" sz="2200" b="1" smtClean="0">
                <a:latin typeface="+mn-ea"/>
              </a:rPr>
              <a:t>1</a:t>
            </a:r>
            <a:r>
              <a:rPr lang="zh-CN" altLang="en-US" sz="2200" b="1" smtClean="0">
                <a:latin typeface="+mn-ea"/>
              </a:rPr>
              <a:t>～</a:t>
            </a:r>
            <a:r>
              <a:rPr lang="en-US" altLang="zh-CN" sz="2200" b="1" smtClean="0">
                <a:latin typeface="+mn-ea"/>
              </a:rPr>
              <a:t>5</a:t>
            </a:r>
            <a:r>
              <a:rPr lang="zh-CN" altLang="en-US" sz="2200" b="1" smtClean="0">
                <a:latin typeface="+mn-ea"/>
              </a:rPr>
              <a:t>的约束条件，则</a:t>
            </a:r>
            <a:r>
              <a:rPr lang="en-US" altLang="zh-CN" sz="2200" b="1" smtClean="0">
                <a:latin typeface="+mn-ea"/>
              </a:rPr>
              <a:t>Z</a:t>
            </a:r>
            <a:r>
              <a:rPr lang="zh-CN" altLang="en-US" sz="2200" b="1" baseline="30000" smtClean="0">
                <a:latin typeface="+mn-ea"/>
              </a:rPr>
              <a:t>*</a:t>
            </a:r>
            <a:r>
              <a:rPr lang="en-US" altLang="zh-CN" sz="2200" b="1" smtClean="0">
                <a:latin typeface="+mn-ea"/>
              </a:rPr>
              <a:t>=0</a:t>
            </a:r>
            <a:r>
              <a:rPr lang="zh-CN" altLang="en-US" sz="2200" b="1" smtClean="0">
                <a:latin typeface="+mn-ea"/>
              </a:rPr>
              <a:t>，则可以增加一个约束条件：</a:t>
            </a:r>
            <a:r>
              <a:rPr lang="en-US" altLang="zh-CN" sz="2200" b="1" smtClean="0">
                <a:latin typeface="+mn-ea"/>
              </a:rPr>
              <a:t>3x</a:t>
            </a:r>
            <a:r>
              <a:rPr lang="en-US" altLang="zh-CN" sz="2200" b="1" baseline="-25000" smtClean="0">
                <a:latin typeface="+mn-ea"/>
              </a:rPr>
              <a:t>1</a:t>
            </a:r>
            <a:r>
              <a:rPr lang="en-US" altLang="zh-CN" sz="2200" b="1" smtClean="0">
                <a:latin typeface="+mn-ea"/>
              </a:rPr>
              <a:t>-2x</a:t>
            </a:r>
            <a:r>
              <a:rPr lang="en-US" altLang="zh-CN" sz="2200" b="1" baseline="-25000" smtClean="0">
                <a:latin typeface="+mn-ea"/>
              </a:rPr>
              <a:t>2</a:t>
            </a:r>
            <a:r>
              <a:rPr lang="en-US" altLang="zh-CN" sz="2200" b="1" smtClean="0">
                <a:latin typeface="+mn-ea"/>
              </a:rPr>
              <a:t>+5x</a:t>
            </a:r>
            <a:r>
              <a:rPr lang="en-US" altLang="zh-CN" sz="2200" b="1" baseline="-25000" smtClean="0">
                <a:latin typeface="+mn-ea"/>
              </a:rPr>
              <a:t>3</a:t>
            </a:r>
            <a:r>
              <a:rPr lang="en-US" altLang="zh-CN" sz="2200" b="1" smtClean="0">
                <a:latin typeface="+mn-ea"/>
              </a:rPr>
              <a:t> ≥0</a:t>
            </a:r>
            <a:endParaRPr lang="zh-CN" altLang="en-US" sz="2200" b="1">
              <a:latin typeface="+mn-ea"/>
            </a:endParaRPr>
          </a:p>
        </p:txBody>
      </p:sp>
      <p:sp>
        <p:nvSpPr>
          <p:cNvPr id="24" name="TextBox 23"/>
          <p:cNvSpPr txBox="1"/>
          <p:nvPr/>
        </p:nvSpPr>
        <p:spPr>
          <a:xfrm>
            <a:off x="683568" y="5589240"/>
            <a:ext cx="6840760" cy="430887"/>
          </a:xfrm>
          <a:prstGeom prst="rect">
            <a:avLst/>
          </a:prstGeom>
          <a:noFill/>
        </p:spPr>
        <p:txBody>
          <a:bodyPr wrap="square" rtlCol="0">
            <a:spAutoFit/>
          </a:bodyPr>
          <a:lstStyle/>
          <a:p>
            <a:r>
              <a:rPr lang="zh-CN" altLang="en-US" sz="2200" b="1" smtClean="0"/>
              <a:t>该约束条件成为</a:t>
            </a:r>
            <a:r>
              <a:rPr lang="zh-CN" altLang="en-US" sz="2200" b="1" smtClean="0">
                <a:solidFill>
                  <a:schemeClr val="accent6">
                    <a:lumMod val="75000"/>
                  </a:schemeClr>
                </a:solidFill>
              </a:rPr>
              <a:t>过滤条件       </a:t>
            </a:r>
            <a:r>
              <a:rPr lang="zh-CN" altLang="en-US" sz="2200" b="1" smtClean="0"/>
              <a:t>。</a:t>
            </a:r>
            <a:endParaRPr lang="zh-CN" altLang="en-US" sz="2200" b="1"/>
          </a:p>
        </p:txBody>
      </p:sp>
      <p:pic>
        <p:nvPicPr>
          <p:cNvPr id="51206" name="Picture 6"/>
          <p:cNvPicPr>
            <a:picLocks noChangeAspect="1" noChangeArrowheads="1"/>
          </p:cNvPicPr>
          <p:nvPr/>
        </p:nvPicPr>
        <p:blipFill>
          <a:blip r:embed="rId6" cstate="print"/>
          <a:srcRect/>
          <a:stretch>
            <a:fillRect/>
          </a:stretch>
        </p:blipFill>
        <p:spPr bwMode="auto">
          <a:xfrm>
            <a:off x="3923928" y="5661248"/>
            <a:ext cx="314325" cy="304800"/>
          </a:xfrm>
          <a:prstGeom prst="rect">
            <a:avLst/>
          </a:prstGeom>
          <a:noFill/>
          <a:ln w="9525">
            <a:noFill/>
            <a:miter lim="800000"/>
            <a:headEnd/>
            <a:tailEnd/>
          </a:ln>
        </p:spPr>
      </p:pic>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par>
                                <p:cTn id="12" presetID="4" presetClass="entr" presetSubtype="16" fill="hold" nodeType="withEffect">
                                  <p:stCondLst>
                                    <p:cond delay="0"/>
                                  </p:stCondLst>
                                  <p:childTnLst>
                                    <p:set>
                                      <p:cBhvr>
                                        <p:cTn id="13" dur="1" fill="hold">
                                          <p:stCondLst>
                                            <p:cond delay="0"/>
                                          </p:stCondLst>
                                        </p:cTn>
                                        <p:tgtEl>
                                          <p:spTgt spid="51204"/>
                                        </p:tgtEl>
                                        <p:attrNameLst>
                                          <p:attrName>style.visibility</p:attrName>
                                        </p:attrNameLst>
                                      </p:cBhvr>
                                      <p:to>
                                        <p:strVal val="visible"/>
                                      </p:to>
                                    </p:set>
                                    <p:animEffect transition="in" filter="box(in)">
                                      <p:cBhvr>
                                        <p:cTn id="14" dur="500"/>
                                        <p:tgtEl>
                                          <p:spTgt spid="51204"/>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1206"/>
                                        </p:tgtEl>
                                        <p:attrNameLst>
                                          <p:attrName>style.visibility</p:attrName>
                                        </p:attrNameLst>
                                      </p:cBhvr>
                                      <p:to>
                                        <p:strVal val="visible"/>
                                      </p:to>
                                    </p:set>
                                    <p:anim calcmode="lin" valueType="num">
                                      <p:cBhvr additive="base">
                                        <p:cTn id="28" dur="500" fill="hold"/>
                                        <p:tgtEl>
                                          <p:spTgt spid="51206"/>
                                        </p:tgtEl>
                                        <p:attrNameLst>
                                          <p:attrName>ppt_x</p:attrName>
                                        </p:attrNameLst>
                                      </p:cBhvr>
                                      <p:tavLst>
                                        <p:tav tm="0">
                                          <p:val>
                                            <p:strVal val="#ppt_x"/>
                                          </p:val>
                                        </p:tav>
                                        <p:tav tm="100000">
                                          <p:val>
                                            <p:strVal val="#ppt_x"/>
                                          </p:val>
                                        </p:tav>
                                      </p:tavLst>
                                    </p:anim>
                                    <p:anim calcmode="lin" valueType="num">
                                      <p:cBhvr additive="base">
                                        <p:cTn id="29"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6"/>
          <p:cNvSpPr>
            <a:spLocks noGrp="1"/>
          </p:cNvSpPr>
          <p:nvPr>
            <p:ph type="title"/>
          </p:nvPr>
        </p:nvSpPr>
        <p:spPr>
          <a:xfrm>
            <a:off x="-684584" y="188640"/>
            <a:ext cx="6717432"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graphicFrame>
        <p:nvGraphicFramePr>
          <p:cNvPr id="12" name="表格 11"/>
          <p:cNvGraphicFramePr>
            <a:graphicFrameLocks noGrp="1"/>
          </p:cNvGraphicFramePr>
          <p:nvPr>
            <p:extLst>
              <p:ext uri="{D42A27DB-BD31-4B8C-83A1-F6EECF244321}">
                <p14:modId xmlns:p14="http://schemas.microsoft.com/office/powerpoint/2010/main" val="3570676070"/>
              </p:ext>
            </p:extLst>
          </p:nvPr>
        </p:nvGraphicFramePr>
        <p:xfrm>
          <a:off x="971600" y="1556792"/>
          <a:ext cx="7128792" cy="1542214"/>
        </p:xfrm>
        <a:graphic>
          <a:graphicData uri="http://schemas.openxmlformats.org/drawingml/2006/table">
            <a:tbl>
              <a:tblPr firstRow="1" bandRow="1">
                <a:tableStyleId>{5C22544A-7EE6-4342-B048-85BDC9FD1C3A}</a:tableStyleId>
              </a:tblPr>
              <a:tblGrid>
                <a:gridCol w="1638618"/>
                <a:gridCol w="651188"/>
                <a:gridCol w="685461"/>
                <a:gridCol w="685461"/>
                <a:gridCol w="548369"/>
                <a:gridCol w="685461"/>
                <a:gridCol w="1298130"/>
                <a:gridCol w="936104"/>
              </a:tblGrid>
              <a:tr h="366391">
                <a:tc rowSpan="2">
                  <a:txBody>
                    <a:bodyPr/>
                    <a:lstStyle/>
                    <a:p>
                      <a:pPr algn="ctr"/>
                      <a:r>
                        <a:rPr lang="zh-CN" altLang="en-US" sz="1600" dirty="0" smtClean="0"/>
                        <a:t>点</a:t>
                      </a:r>
                      <a:endParaRPr lang="en-US" altLang="zh-CN" sz="1600" dirty="0" smtClean="0"/>
                    </a:p>
                    <a:p>
                      <a:pPr algn="ctr"/>
                      <a:r>
                        <a:rPr lang="zh-CN" altLang="en-US" sz="1600" dirty="0" smtClean="0"/>
                        <a:t>（</a:t>
                      </a:r>
                      <a:r>
                        <a:rPr lang="en-US" altLang="zh-CN" sz="1600" dirty="0" smtClean="0"/>
                        <a:t>x1</a:t>
                      </a:r>
                      <a:r>
                        <a:rPr lang="zh-CN" altLang="en-US" sz="1600" dirty="0" smtClean="0"/>
                        <a:t>，</a:t>
                      </a:r>
                      <a:r>
                        <a:rPr lang="en-US" altLang="zh-CN" sz="1600" dirty="0" smtClean="0"/>
                        <a:t>x2</a:t>
                      </a:r>
                      <a:r>
                        <a:rPr lang="zh-CN" altLang="en-US" sz="1600" dirty="0" smtClean="0"/>
                        <a:t>，</a:t>
                      </a:r>
                      <a:r>
                        <a:rPr lang="en-US" altLang="zh-CN" sz="1600" dirty="0" smtClean="0"/>
                        <a:t>x3</a:t>
                      </a:r>
                      <a:r>
                        <a:rPr lang="zh-CN" altLang="en-US" sz="1600" dirty="0" smtClean="0"/>
                        <a:t>）</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gridSpan="5">
                  <a:txBody>
                    <a:bodyPr/>
                    <a:lstStyle/>
                    <a:p>
                      <a:pPr algn="ctr"/>
                      <a:r>
                        <a:rPr lang="zh-CN" altLang="en-US" sz="1600" smtClean="0"/>
                        <a:t>条件</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sz="1600" dirty="0" smtClean="0"/>
                        <a:t>满足条件？</a:t>
                      </a:r>
                      <a:endParaRPr lang="en-US" altLang="zh-CN" sz="1600" dirty="0" smtClean="0"/>
                    </a:p>
                    <a:p>
                      <a:pPr algn="ctr"/>
                      <a:r>
                        <a:rPr lang="zh-CN" altLang="en-US" sz="1600" dirty="0" smtClean="0"/>
                        <a:t>是（√）</a:t>
                      </a:r>
                      <a:endParaRPr lang="en-US" altLang="zh-CN" sz="1600" dirty="0" smtClean="0"/>
                    </a:p>
                    <a:p>
                      <a:pPr algn="ctr"/>
                      <a:r>
                        <a:rPr lang="zh-CN" altLang="en-US" sz="1600" dirty="0" smtClean="0"/>
                        <a:t>否（</a:t>
                      </a:r>
                      <a:r>
                        <a:rPr lang="en-US" altLang="zh-CN" sz="1600" dirty="0" smtClean="0"/>
                        <a:t>×</a:t>
                      </a:r>
                      <a:r>
                        <a:rPr lang="zh-CN" altLang="en-US" sz="1600" dirty="0" smtClean="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rowSpan="2">
                  <a:txBody>
                    <a:bodyPr/>
                    <a:lstStyle/>
                    <a:p>
                      <a:pPr algn="ctr"/>
                      <a:r>
                        <a:rPr lang="en-US" altLang="zh-CN" sz="1600" dirty="0" smtClean="0"/>
                        <a:t>Z</a:t>
                      </a:r>
                      <a:r>
                        <a:rPr lang="zh-CN" altLang="en-US" sz="1600" dirty="0" smtClean="0"/>
                        <a:t>值</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474152">
                <a:tc vMerge="1">
                  <a:txBody>
                    <a:bodyPr/>
                    <a:lstStyle/>
                    <a:p>
                      <a:endParaRPr lang="zh-CN" altLang="en-US" dirty="0"/>
                    </a:p>
                  </a:txBody>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3</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4</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lang="zh-CN" altLang="en-US" dirty="0"/>
                    </a:p>
                  </a:txBody>
                  <a:tcPr/>
                </a:tc>
                <a:tc vMerge="1">
                  <a:txBody>
                    <a:bodyPr/>
                    <a:lstStyle/>
                    <a:p>
                      <a:endParaRPr lang="zh-CN" altLang="en-US" dirty="0"/>
                    </a:p>
                  </a:txBody>
                  <a:tcPr/>
                </a:tc>
              </a:tr>
              <a:tr h="366391">
                <a:tc>
                  <a:txBody>
                    <a:bodyPr/>
                    <a:lstStyle/>
                    <a:p>
                      <a:pPr algn="ctr"/>
                      <a:r>
                        <a:rPr lang="en-US" altLang="zh-CN" sz="1600" dirty="0" smtClean="0">
                          <a:solidFill>
                            <a:schemeClr val="bg1"/>
                          </a:solidFill>
                        </a:rPr>
                        <a:t>(0,0,0)</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05235">
                <a:tc>
                  <a:txBody>
                    <a:bodyPr/>
                    <a:lstStyle/>
                    <a:p>
                      <a:pPr algn="ctr"/>
                      <a:r>
                        <a:rPr lang="en-US" altLang="zh-CN" sz="1600" dirty="0" smtClean="0">
                          <a:solidFill>
                            <a:schemeClr val="bg1"/>
                          </a:solidFill>
                        </a:rPr>
                        <a:t>(0,0,1)</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1600" smtClean="0">
                          <a:solidFill>
                            <a:srgbClr val="FF0000"/>
                          </a:solidFill>
                        </a:rPr>
                        <a:t>5</a:t>
                      </a:r>
                      <a:endParaRPr lang="zh-CN" altLang="en-US" sz="16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dirty="0" smtClean="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pic>
        <p:nvPicPr>
          <p:cNvPr id="13" name="Picture 3"/>
          <p:cNvPicPr>
            <a:picLocks noChangeAspect="1" noChangeArrowheads="1"/>
          </p:cNvPicPr>
          <p:nvPr/>
        </p:nvPicPr>
        <p:blipFill>
          <a:blip r:embed="rId2" cstate="print"/>
          <a:srcRect/>
          <a:stretch>
            <a:fillRect/>
          </a:stretch>
        </p:blipFill>
        <p:spPr bwMode="auto">
          <a:xfrm>
            <a:off x="2771800" y="1988840"/>
            <a:ext cx="288032" cy="272029"/>
          </a:xfrm>
          <a:prstGeom prst="rect">
            <a:avLst/>
          </a:prstGeom>
          <a:noFill/>
          <a:ln w="9525">
            <a:noFill/>
            <a:miter lim="800000"/>
            <a:headEnd/>
            <a:tailEnd/>
          </a:ln>
        </p:spPr>
      </p:pic>
      <p:sp>
        <p:nvSpPr>
          <p:cNvPr id="16" name="左弧形箭头 15"/>
          <p:cNvSpPr/>
          <p:nvPr/>
        </p:nvSpPr>
        <p:spPr>
          <a:xfrm>
            <a:off x="179512" y="2564904"/>
            <a:ext cx="648072" cy="2088232"/>
          </a:xfrm>
          <a:prstGeom prst="curved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8" name="表格 17"/>
          <p:cNvGraphicFramePr>
            <a:graphicFrameLocks noGrp="1"/>
          </p:cNvGraphicFramePr>
          <p:nvPr>
            <p:extLst>
              <p:ext uri="{D42A27DB-BD31-4B8C-83A1-F6EECF244321}">
                <p14:modId xmlns:p14="http://schemas.microsoft.com/office/powerpoint/2010/main" val="2606111573"/>
              </p:ext>
            </p:extLst>
          </p:nvPr>
        </p:nvGraphicFramePr>
        <p:xfrm>
          <a:off x="971600" y="3789040"/>
          <a:ext cx="7128792" cy="1542214"/>
        </p:xfrm>
        <a:graphic>
          <a:graphicData uri="http://schemas.openxmlformats.org/drawingml/2006/table">
            <a:tbl>
              <a:tblPr firstRow="1" bandRow="1">
                <a:tableStyleId>{5C22544A-7EE6-4342-B048-85BDC9FD1C3A}</a:tableStyleId>
              </a:tblPr>
              <a:tblGrid>
                <a:gridCol w="1656184"/>
                <a:gridCol w="576064"/>
                <a:gridCol w="712591"/>
                <a:gridCol w="548369"/>
                <a:gridCol w="683256"/>
                <a:gridCol w="720080"/>
                <a:gridCol w="1135511"/>
                <a:gridCol w="1096737"/>
              </a:tblGrid>
              <a:tr h="366391">
                <a:tc rowSpan="2">
                  <a:txBody>
                    <a:bodyPr/>
                    <a:lstStyle/>
                    <a:p>
                      <a:pPr algn="ctr"/>
                      <a:r>
                        <a:rPr lang="zh-CN" altLang="en-US" sz="1600" dirty="0" smtClean="0"/>
                        <a:t>点</a:t>
                      </a:r>
                      <a:endParaRPr lang="en-US" altLang="zh-CN" sz="16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x1</a:t>
                      </a:r>
                      <a:r>
                        <a:rPr lang="zh-CN" altLang="en-US" sz="1600" dirty="0" smtClean="0"/>
                        <a:t>，</a:t>
                      </a:r>
                      <a:r>
                        <a:rPr lang="en-US" altLang="zh-CN" sz="1600" dirty="0" smtClean="0"/>
                        <a:t>x2</a:t>
                      </a:r>
                      <a:r>
                        <a:rPr lang="zh-CN" altLang="en-US" sz="1600" dirty="0" smtClean="0"/>
                        <a:t>，</a:t>
                      </a:r>
                      <a:r>
                        <a:rPr lang="en-US" altLang="zh-CN" sz="1600" dirty="0" smtClean="0"/>
                        <a:t>x3</a:t>
                      </a:r>
                      <a:r>
                        <a:rPr lang="zh-CN" altLang="en-US" sz="16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gridSpan="5">
                  <a:txBody>
                    <a:bodyPr/>
                    <a:lstStyle/>
                    <a:p>
                      <a:pPr algn="ctr"/>
                      <a:r>
                        <a:rPr lang="zh-CN" altLang="en-US" sz="1600" smtClean="0"/>
                        <a:t>条件</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600" smtClean="0"/>
                        <a:t>满足条件？</a:t>
                      </a:r>
                      <a:endParaRPr lang="en-US" altLang="zh-CN" sz="1600" smtClean="0"/>
                    </a:p>
                    <a:p>
                      <a:r>
                        <a:rPr lang="zh-CN" altLang="en-US" sz="1600" smtClean="0"/>
                        <a:t>是（√）</a:t>
                      </a:r>
                      <a:endParaRPr lang="en-US" altLang="zh-CN" sz="1600" smtClean="0"/>
                    </a:p>
                    <a:p>
                      <a:r>
                        <a:rPr lang="zh-CN" altLang="en-US" sz="1600" smtClean="0"/>
                        <a:t>否（</a:t>
                      </a:r>
                      <a:r>
                        <a:rPr lang="en-US" altLang="zh-CN" sz="1600" smtClean="0"/>
                        <a:t>×</a:t>
                      </a:r>
                      <a:r>
                        <a:rPr lang="zh-CN" altLang="en-US"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rowSpan="2">
                  <a:txBody>
                    <a:bodyPr/>
                    <a:lstStyle/>
                    <a:p>
                      <a:pPr algn="ctr"/>
                      <a:r>
                        <a:rPr lang="en-US" altLang="zh-CN" sz="1600" smtClean="0"/>
                        <a:t>Z</a:t>
                      </a:r>
                      <a:r>
                        <a:rPr lang="zh-CN" altLang="en-US" sz="1600" smtClean="0"/>
                        <a:t>值</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474152">
                <a:tc vMerge="1">
                  <a:txBody>
                    <a:bodyPr/>
                    <a:lstStyle/>
                    <a:p>
                      <a:endParaRPr lang="zh-CN" altLang="en-US" dirty="0"/>
                    </a:p>
                  </a:txBody>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3</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4</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lang="zh-CN" altLang="en-US" dirty="0"/>
                    </a:p>
                  </a:txBody>
                  <a:tcPr/>
                </a:tc>
                <a:tc vMerge="1">
                  <a:txBody>
                    <a:bodyPr/>
                    <a:lstStyle/>
                    <a:p>
                      <a:endParaRPr lang="zh-CN" altLang="en-US" dirty="0"/>
                    </a:p>
                  </a:txBody>
                  <a:tcPr/>
                </a:tc>
              </a:tr>
              <a:tr h="366391">
                <a:tc>
                  <a:txBody>
                    <a:bodyPr/>
                    <a:lstStyle/>
                    <a:p>
                      <a:pPr algn="ctr"/>
                      <a:r>
                        <a:rPr lang="en-US" altLang="zh-CN" sz="1600" dirty="0" smtClean="0">
                          <a:solidFill>
                            <a:schemeClr val="bg1"/>
                          </a:solidFill>
                        </a:rPr>
                        <a:t>(1,0,0)</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1600" dirty="0" smtClean="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05235">
                <a:tc>
                  <a:txBody>
                    <a:bodyPr/>
                    <a:lstStyle/>
                    <a:p>
                      <a:pPr algn="ctr"/>
                      <a:r>
                        <a:rPr lang="en-US" altLang="zh-CN" sz="1600" dirty="0" smtClean="0">
                          <a:solidFill>
                            <a:schemeClr val="bg1"/>
                          </a:solidFill>
                        </a:rPr>
                        <a:t>(1,0,1)</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1600" smtClean="0">
                          <a:solidFill>
                            <a:srgbClr val="FF0000"/>
                          </a:solidFill>
                        </a:rPr>
                        <a:t>8</a:t>
                      </a:r>
                      <a:endParaRPr lang="zh-CN" altLang="en-US" sz="16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600" dirty="0" smtClean="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dirty="0" smtClean="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pic>
        <p:nvPicPr>
          <p:cNvPr id="53251" name="Picture 3"/>
          <p:cNvPicPr>
            <a:picLocks noChangeAspect="1" noChangeArrowheads="1"/>
          </p:cNvPicPr>
          <p:nvPr/>
        </p:nvPicPr>
        <p:blipFill>
          <a:blip r:embed="rId3" cstate="print"/>
          <a:srcRect/>
          <a:stretch>
            <a:fillRect/>
          </a:stretch>
        </p:blipFill>
        <p:spPr bwMode="auto">
          <a:xfrm>
            <a:off x="2771800" y="4221088"/>
            <a:ext cx="339849" cy="339849"/>
          </a:xfrm>
          <a:prstGeom prst="rect">
            <a:avLst/>
          </a:prstGeom>
          <a:noFill/>
          <a:ln w="9525">
            <a:noFill/>
            <a:miter lim="800000"/>
            <a:headEnd/>
            <a:tailEnd/>
          </a:ln>
        </p:spPr>
      </p:pic>
    </p:spTree>
    <p:extLst>
      <p:ext uri="{BB962C8B-B14F-4D97-AF65-F5344CB8AC3E}">
        <p14:creationId xmlns:p14="http://schemas.microsoft.com/office/powerpoint/2010/main" val="194135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1"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strVal val="#ppt_w*0.70"/>
                                          </p:val>
                                        </p:tav>
                                        <p:tav tm="100000">
                                          <p:val>
                                            <p:strVal val="#ppt_w"/>
                                          </p:val>
                                        </p:tav>
                                      </p:tavLst>
                                    </p:anim>
                                    <p:anim calcmode="lin" valueType="num">
                                      <p:cBhvr>
                                        <p:cTn id="16" dur="1000" fill="hold"/>
                                        <p:tgtEl>
                                          <p:spTgt spid="16"/>
                                        </p:tgtEl>
                                        <p:attrNameLst>
                                          <p:attrName>ppt_h</p:attrName>
                                        </p:attrNameLst>
                                      </p:cBhvr>
                                      <p:tavLst>
                                        <p:tav tm="0">
                                          <p:val>
                                            <p:strVal val="#ppt_h"/>
                                          </p:val>
                                        </p:tav>
                                        <p:tav tm="100000">
                                          <p:val>
                                            <p:strVal val="#ppt_h"/>
                                          </p:val>
                                        </p:tav>
                                      </p:tavLst>
                                    </p:anim>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nodeType="withEffect">
                                  <p:stCondLst>
                                    <p:cond delay="0"/>
                                  </p:stCondLst>
                                  <p:childTnLst>
                                    <p:set>
                                      <p:cBhvr>
                                        <p:cTn id="24" dur="1" fill="hold">
                                          <p:stCondLst>
                                            <p:cond delay="0"/>
                                          </p:stCondLst>
                                        </p:cTn>
                                        <p:tgtEl>
                                          <p:spTgt spid="53251"/>
                                        </p:tgtEl>
                                        <p:attrNameLst>
                                          <p:attrName>style.visibility</p:attrName>
                                        </p:attrNameLst>
                                      </p:cBhvr>
                                      <p:to>
                                        <p:strVal val="visible"/>
                                      </p:to>
                                    </p:set>
                                    <p:animEffect transition="in" filter="blinds(horizontal)">
                                      <p:cBhvr>
                                        <p:cTn id="25"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mtClean="0">
                <a:solidFill>
                  <a:schemeClr val="accent6">
                    <a:lumMod val="75000"/>
                  </a:schemeClr>
                </a:solidFill>
                <a:latin typeface="微软雅黑" pitchFamily="34" charset="-122"/>
                <a:ea typeface="微软雅黑" pitchFamily="34" charset="-122"/>
              </a:rPr>
              <a:t>       </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、整数规划问题的提出</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0" name="内容占位符 2"/>
          <p:cNvSpPr txBox="1">
            <a:spLocks/>
          </p:cNvSpPr>
          <p:nvPr/>
        </p:nvSpPr>
        <p:spPr>
          <a:xfrm>
            <a:off x="179512" y="1484784"/>
            <a:ext cx="8686800" cy="259491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ts val="35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           </a:t>
            </a:r>
            <a:r>
              <a:rPr lang="zh-CN" altLang="en-US" sz="2800" b="1" smtClean="0">
                <a:latin typeface="华文隶书" pitchFamily="2" charset="-122"/>
                <a:ea typeface="华文隶书" pitchFamily="2" charset="-122"/>
              </a:rPr>
              <a:t>前面我们讨论的线性规划中，有些最优解可能</a:t>
            </a:r>
            <a:endParaRPr lang="en-US" altLang="zh-CN" sz="2800" b="1" smtClean="0">
              <a:latin typeface="华文隶书" pitchFamily="2" charset="-122"/>
              <a:ea typeface="华文隶书" pitchFamily="2" charset="-122"/>
            </a:endParaRPr>
          </a:p>
          <a:p>
            <a:pPr marL="342900" marR="0" lvl="0" indent="-342900" algn="l" defTabSz="914400" rtl="0" eaLnBrk="1" fontAlgn="auto" latinLnBrk="0" hangingPunct="1">
              <a:lnSpc>
                <a:spcPts val="3500"/>
              </a:lnSpc>
              <a:spcBef>
                <a:spcPct val="20000"/>
              </a:spcBef>
              <a:spcAft>
                <a:spcPts val="0"/>
              </a:spcAft>
              <a:buClrTx/>
              <a:buSzTx/>
              <a:buFont typeface="Arial" pitchFamily="34" charset="0"/>
              <a:buNone/>
              <a:tabLst/>
              <a:defRPr/>
            </a:pPr>
            <a:r>
              <a:rPr lang="en-US" altLang="zh-CN" sz="2800" b="1" smtClean="0">
                <a:latin typeface="华文隶书" pitchFamily="2" charset="-122"/>
                <a:ea typeface="华文隶书" pitchFamily="2" charset="-122"/>
              </a:rPr>
              <a:t>  </a:t>
            </a:r>
            <a:r>
              <a:rPr lang="zh-CN" altLang="en-US" sz="2800" b="1" smtClean="0">
                <a:latin typeface="华文隶书" pitchFamily="2" charset="-122"/>
                <a:ea typeface="华文隶书" pitchFamily="2" charset="-122"/>
              </a:rPr>
              <a:t>是分数或者小数，但是在现实的具体问题中，常要求解答为整数解。为了满足要求，似乎只要把结果四舍五入或者取整即可。</a:t>
            </a:r>
            <a:endParaRPr lang="en-US" altLang="zh-CN" sz="2800" b="1" smtClean="0">
              <a:latin typeface="华文隶书" pitchFamily="2" charset="-122"/>
              <a:ea typeface="华文隶书" pitchFamily="2" charset="-122"/>
            </a:endParaRPr>
          </a:p>
        </p:txBody>
      </p:sp>
      <p:sp>
        <p:nvSpPr>
          <p:cNvPr id="11" name="矩形 10"/>
          <p:cNvSpPr/>
          <p:nvPr/>
        </p:nvSpPr>
        <p:spPr>
          <a:xfrm>
            <a:off x="503040" y="3573016"/>
            <a:ext cx="8640960" cy="1618905"/>
          </a:xfrm>
          <a:prstGeom prst="rect">
            <a:avLst/>
          </a:prstGeom>
        </p:spPr>
        <p:txBody>
          <a:bodyPr wrap="square">
            <a:spAutoFit/>
          </a:bodyPr>
          <a:lstStyle/>
          <a:p>
            <a:pPr marL="342900" indent="-342900">
              <a:spcBef>
                <a:spcPct val="20000"/>
              </a:spcBef>
            </a:pPr>
            <a:r>
              <a:rPr lang="zh-CN" altLang="en-US" sz="3200" b="1" smtClean="0">
                <a:solidFill>
                  <a:schemeClr val="tx2"/>
                </a:solidFill>
              </a:rPr>
              <a:t>        </a:t>
            </a:r>
            <a:r>
              <a:rPr lang="zh-CN" altLang="en-US" sz="2800" b="1" smtClean="0">
                <a:latin typeface="华文隶书" pitchFamily="2" charset="-122"/>
                <a:ea typeface="华文隶书" pitchFamily="2" charset="-122"/>
              </a:rPr>
              <a:t>但是这常常不行的：</a:t>
            </a:r>
            <a:endParaRPr lang="en-US" altLang="zh-CN" sz="2800" b="1" smtClean="0">
              <a:latin typeface="华文隶书" pitchFamily="2" charset="-122"/>
              <a:ea typeface="华文隶书" pitchFamily="2" charset="-122"/>
            </a:endParaRPr>
          </a:p>
          <a:p>
            <a:pPr marL="342900" indent="-342900">
              <a:spcBef>
                <a:spcPct val="20000"/>
              </a:spcBef>
            </a:pPr>
            <a:r>
              <a:rPr lang="en-US" altLang="zh-CN" sz="2800" b="1" smtClean="0">
                <a:latin typeface="华文隶书" pitchFamily="2" charset="-122"/>
                <a:ea typeface="华文隶书" pitchFamily="2" charset="-122"/>
              </a:rPr>
              <a:t> 1.</a:t>
            </a:r>
            <a:r>
              <a:rPr lang="zh-CN" altLang="en-US" sz="2800" b="1" smtClean="0">
                <a:latin typeface="华文隶书" pitchFamily="2" charset="-122"/>
                <a:ea typeface="华文隶书" pitchFamily="2" charset="-122"/>
              </a:rPr>
              <a:t>可能取整后的整数解不在可行域内，即非可行解。</a:t>
            </a:r>
            <a:endParaRPr lang="en-US" altLang="zh-CN" sz="2800" b="1" smtClean="0">
              <a:latin typeface="华文隶书" pitchFamily="2" charset="-122"/>
              <a:ea typeface="华文隶书" pitchFamily="2" charset="-122"/>
            </a:endParaRPr>
          </a:p>
          <a:p>
            <a:pPr marL="342900" indent="-342900">
              <a:spcBef>
                <a:spcPct val="20000"/>
              </a:spcBef>
            </a:pPr>
            <a:r>
              <a:rPr lang="en-US" altLang="zh-CN" sz="2800" b="1" smtClean="0">
                <a:latin typeface="华文隶书" pitchFamily="2" charset="-122"/>
                <a:ea typeface="华文隶书" pitchFamily="2" charset="-122"/>
              </a:rPr>
              <a:t> 2.</a:t>
            </a:r>
            <a:r>
              <a:rPr lang="zh-CN" altLang="en-US" sz="2800" b="1" smtClean="0">
                <a:latin typeface="华文隶书" pitchFamily="2" charset="-122"/>
                <a:ea typeface="华文隶书" pitchFamily="2" charset="-122"/>
              </a:rPr>
              <a:t>可能虽是可行解，但不一定是最优解。</a:t>
            </a:r>
            <a:endParaRPr lang="en-US" altLang="zh-CN" sz="2800" b="1" smtClean="0">
              <a:latin typeface="华文隶书" pitchFamily="2" charset="-122"/>
              <a:ea typeface="华文隶书" pitchFamily="2" charset="-122"/>
            </a:endParaRPr>
          </a:p>
        </p:txBody>
      </p:sp>
      <p:sp>
        <p:nvSpPr>
          <p:cNvPr id="13" name="TextBox 12"/>
          <p:cNvSpPr txBox="1"/>
          <p:nvPr/>
        </p:nvSpPr>
        <p:spPr>
          <a:xfrm>
            <a:off x="899592" y="5589240"/>
            <a:ext cx="2088232" cy="523220"/>
          </a:xfrm>
          <a:prstGeom prst="rect">
            <a:avLst/>
          </a:prstGeom>
          <a:noFill/>
        </p:spPr>
        <p:txBody>
          <a:bodyPr wrap="square" rtlCol="0">
            <a:spAutoFit/>
          </a:bodyPr>
          <a:lstStyle/>
          <a:p>
            <a:r>
              <a:rPr lang="zh-CN" altLang="en-US" sz="2800" b="1" smtClean="0"/>
              <a:t>纯整数规划</a:t>
            </a:r>
            <a:endParaRPr lang="zh-CN" altLang="en-US" sz="2800" b="1">
              <a:solidFill>
                <a:schemeClr val="accent6">
                  <a:lumMod val="75000"/>
                </a:schemeClr>
              </a:solidFill>
            </a:endParaRPr>
          </a:p>
        </p:txBody>
      </p:sp>
      <p:sp>
        <p:nvSpPr>
          <p:cNvPr id="14" name="TextBox 13"/>
          <p:cNvSpPr txBox="1"/>
          <p:nvPr/>
        </p:nvSpPr>
        <p:spPr>
          <a:xfrm>
            <a:off x="3131840" y="5589240"/>
            <a:ext cx="2808312" cy="523220"/>
          </a:xfrm>
          <a:prstGeom prst="rect">
            <a:avLst/>
          </a:prstGeom>
          <a:noFill/>
        </p:spPr>
        <p:txBody>
          <a:bodyPr wrap="square" rtlCol="0">
            <a:spAutoFit/>
          </a:bodyPr>
          <a:lstStyle/>
          <a:p>
            <a:r>
              <a:rPr lang="zh-CN" altLang="en-US" sz="2800" b="1" smtClean="0">
                <a:solidFill>
                  <a:schemeClr val="accent6">
                    <a:lumMod val="75000"/>
                  </a:schemeClr>
                </a:solidFill>
              </a:rPr>
              <a:t>  混合整数规划</a:t>
            </a:r>
            <a:endParaRPr lang="zh-CN" altLang="en-US" sz="2800" b="1">
              <a:solidFill>
                <a:schemeClr val="accent6">
                  <a:lumMod val="75000"/>
                </a:schemeClr>
              </a:solidFill>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6"/>
          <p:cNvSpPr>
            <a:spLocks noGrp="1"/>
          </p:cNvSpPr>
          <p:nvPr>
            <p:ph type="title"/>
          </p:nvPr>
        </p:nvSpPr>
        <p:spPr>
          <a:xfrm>
            <a:off x="-684584" y="188640"/>
            <a:ext cx="6717432"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graphicFrame>
        <p:nvGraphicFramePr>
          <p:cNvPr id="23" name="表格 22"/>
          <p:cNvGraphicFramePr>
            <a:graphicFrameLocks noGrp="1"/>
          </p:cNvGraphicFramePr>
          <p:nvPr>
            <p:extLst>
              <p:ext uri="{D42A27DB-BD31-4B8C-83A1-F6EECF244321}">
                <p14:modId xmlns:p14="http://schemas.microsoft.com/office/powerpoint/2010/main" val="2029173347"/>
              </p:ext>
            </p:extLst>
          </p:nvPr>
        </p:nvGraphicFramePr>
        <p:xfrm>
          <a:off x="467544" y="1484784"/>
          <a:ext cx="7848871" cy="2880320"/>
        </p:xfrm>
        <a:graphic>
          <a:graphicData uri="http://schemas.openxmlformats.org/drawingml/2006/table">
            <a:tbl>
              <a:tblPr firstRow="1" bandRow="1">
                <a:tableStyleId>{5C22544A-7EE6-4342-B048-85BDC9FD1C3A}</a:tableStyleId>
              </a:tblPr>
              <a:tblGrid>
                <a:gridCol w="1728192"/>
                <a:gridCol w="648072"/>
                <a:gridCol w="720080"/>
                <a:gridCol w="576064"/>
                <a:gridCol w="648072"/>
                <a:gridCol w="720080"/>
                <a:gridCol w="1600792"/>
                <a:gridCol w="1207519"/>
              </a:tblGrid>
              <a:tr h="476923">
                <a:tc rowSpan="2">
                  <a:txBody>
                    <a:bodyPr/>
                    <a:lstStyle/>
                    <a:p>
                      <a:pPr algn="ctr"/>
                      <a:r>
                        <a:rPr lang="zh-CN" altLang="en-US" sz="2000" dirty="0" smtClean="0"/>
                        <a:t>点</a:t>
                      </a:r>
                      <a:endParaRPr lang="en-US" altLang="zh-CN" sz="20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r>
                        <a:rPr lang="en-US" altLang="zh-CN" sz="2000" dirty="0" smtClean="0"/>
                        <a:t>x1</a:t>
                      </a:r>
                      <a:r>
                        <a:rPr lang="zh-CN" altLang="en-US" sz="2000" dirty="0" smtClean="0"/>
                        <a:t>，</a:t>
                      </a:r>
                      <a:r>
                        <a:rPr lang="en-US" altLang="zh-CN" sz="2000" dirty="0" smtClean="0"/>
                        <a:t>x2</a:t>
                      </a:r>
                      <a:r>
                        <a:rPr lang="zh-CN" altLang="en-US" sz="2000" dirty="0" smtClean="0"/>
                        <a:t>，</a:t>
                      </a:r>
                      <a:r>
                        <a:rPr lang="en-US" altLang="zh-CN" sz="2000" dirty="0" smtClean="0"/>
                        <a:t>x3</a:t>
                      </a:r>
                      <a:r>
                        <a:rPr lang="zh-CN" altLang="en-US" sz="20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gridSpan="5">
                  <a:txBody>
                    <a:bodyPr/>
                    <a:lstStyle/>
                    <a:p>
                      <a:pPr algn="ctr"/>
                      <a:r>
                        <a:rPr lang="zh-CN" altLang="en-US" sz="2000" smtClean="0"/>
                        <a:t>条件</a:t>
                      </a: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sz="2000" smtClean="0"/>
                        <a:t>满足条件？</a:t>
                      </a:r>
                      <a:endParaRPr lang="en-US" altLang="zh-CN" sz="2000" smtClean="0"/>
                    </a:p>
                    <a:p>
                      <a:pPr algn="ctr"/>
                      <a:r>
                        <a:rPr lang="zh-CN" altLang="en-US" sz="2000" smtClean="0"/>
                        <a:t>是（√）</a:t>
                      </a:r>
                      <a:endParaRPr lang="en-US" altLang="zh-CN" sz="2000" smtClean="0"/>
                    </a:p>
                    <a:p>
                      <a:pPr algn="ctr"/>
                      <a:r>
                        <a:rPr lang="zh-CN" altLang="en-US" sz="2000" smtClean="0"/>
                        <a:t>否（</a:t>
                      </a:r>
                      <a:r>
                        <a:rPr lang="en-US" altLang="zh-CN" sz="2000" smtClean="0"/>
                        <a:t>×</a:t>
                      </a:r>
                      <a:r>
                        <a:rPr lang="zh-CN" altLang="en-US" sz="2000" smtClean="0"/>
                        <a:t>）</a:t>
                      </a: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rowSpan="2">
                  <a:txBody>
                    <a:bodyPr/>
                    <a:lstStyle/>
                    <a:p>
                      <a:pPr algn="ctr"/>
                      <a:r>
                        <a:rPr lang="en-US" altLang="zh-CN" sz="2000" smtClean="0"/>
                        <a:t>Z</a:t>
                      </a:r>
                      <a:r>
                        <a:rPr lang="zh-CN" altLang="en-US" sz="2000" smtClean="0"/>
                        <a:t>值</a:t>
                      </a: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617193">
                <a:tc vMerge="1">
                  <a:txBody>
                    <a:bodyPr/>
                    <a:lstStyle/>
                    <a:p>
                      <a:endParaRPr lang="zh-CN" altLang="en-US" dirty="0"/>
                    </a:p>
                  </a:txBody>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2000" smtClean="0"/>
                        <a:t>1</a:t>
                      </a: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2000" smtClean="0"/>
                        <a:t>2</a:t>
                      </a: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2000" smtClean="0"/>
                        <a:t>3</a:t>
                      </a: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2000" smtClean="0"/>
                        <a:t>4</a:t>
                      </a: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lang="zh-CN" altLang="en-US" dirty="0"/>
                    </a:p>
                  </a:txBody>
                  <a:tcPr/>
                </a:tc>
                <a:tc vMerge="1">
                  <a:txBody>
                    <a:bodyPr/>
                    <a:lstStyle/>
                    <a:p>
                      <a:endParaRPr lang="zh-CN" altLang="en-US" dirty="0"/>
                    </a:p>
                  </a:txBody>
                  <a:tcPr/>
                </a:tc>
              </a:tr>
              <a:tr h="476923">
                <a:tc>
                  <a:txBody>
                    <a:bodyPr/>
                    <a:lstStyle/>
                    <a:p>
                      <a:pPr algn="ctr"/>
                      <a:r>
                        <a:rPr lang="en-US" altLang="zh-CN" sz="2000" smtClean="0">
                          <a:solidFill>
                            <a:schemeClr val="bg1"/>
                          </a:solidFill>
                        </a:rPr>
                        <a:t>(0,1,0)</a:t>
                      </a:r>
                      <a:endParaRPr lang="zh-CN" altLang="en-US" sz="20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2000" dirty="0" smtClean="0"/>
                        <a:t>-2</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2000" smtClean="0"/>
                        <a:t>×</a:t>
                      </a: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36427">
                <a:tc>
                  <a:txBody>
                    <a:bodyPr/>
                    <a:lstStyle/>
                    <a:p>
                      <a:pPr algn="ctr"/>
                      <a:r>
                        <a:rPr lang="en-US" altLang="zh-CN" sz="2000" smtClean="0">
                          <a:solidFill>
                            <a:schemeClr val="bg1"/>
                          </a:solidFill>
                        </a:rPr>
                        <a:t>(0,1,1)</a:t>
                      </a:r>
                      <a:endParaRPr lang="zh-CN" altLang="en-US" sz="20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2000" smtClean="0">
                          <a:solidFill>
                            <a:schemeClr val="tx1"/>
                          </a:solidFill>
                        </a:rPr>
                        <a:t>3</a:t>
                      </a:r>
                      <a:endParaRPr lang="zh-CN" alt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smtClean="0"/>
                        <a:t>×</a:t>
                      </a:r>
                      <a:endParaRPr lang="zh-CN" altLang="en-US" sz="20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36427">
                <a:tc>
                  <a:txBody>
                    <a:bodyPr/>
                    <a:lstStyle/>
                    <a:p>
                      <a:pPr algn="ctr"/>
                      <a:r>
                        <a:rPr lang="en-US" altLang="zh-CN" sz="2000" smtClean="0">
                          <a:solidFill>
                            <a:schemeClr val="bg1"/>
                          </a:solidFill>
                        </a:rPr>
                        <a:t>(1,1,0)</a:t>
                      </a:r>
                      <a:endParaRPr lang="zh-CN" altLang="en-US" sz="20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2000" smtClean="0">
                          <a:solidFill>
                            <a:schemeClr val="tx1"/>
                          </a:solidFill>
                        </a:rPr>
                        <a:t>1</a:t>
                      </a:r>
                      <a:endParaRPr lang="zh-CN" alt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36427">
                <a:tc>
                  <a:txBody>
                    <a:bodyPr/>
                    <a:lstStyle/>
                    <a:p>
                      <a:pPr algn="ctr"/>
                      <a:r>
                        <a:rPr lang="en-US" altLang="zh-CN" sz="2000" smtClean="0">
                          <a:solidFill>
                            <a:schemeClr val="bg1"/>
                          </a:solidFill>
                        </a:rPr>
                        <a:t>(1,1,1)</a:t>
                      </a:r>
                      <a:endParaRPr lang="zh-CN" altLang="en-US" sz="20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altLang="zh-CN" sz="2000" smtClean="0">
                          <a:solidFill>
                            <a:schemeClr val="tx1"/>
                          </a:solidFill>
                        </a:rPr>
                        <a:t>6</a:t>
                      </a:r>
                      <a:endParaRPr lang="zh-CN" alt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pic>
        <p:nvPicPr>
          <p:cNvPr id="53252" name="Picture 4"/>
          <p:cNvPicPr>
            <a:picLocks noChangeAspect="1" noChangeArrowheads="1"/>
          </p:cNvPicPr>
          <p:nvPr/>
        </p:nvPicPr>
        <p:blipFill>
          <a:blip r:embed="rId2" cstate="print"/>
          <a:srcRect/>
          <a:stretch>
            <a:fillRect/>
          </a:stretch>
        </p:blipFill>
        <p:spPr bwMode="auto">
          <a:xfrm>
            <a:off x="2339752" y="2060848"/>
            <a:ext cx="371654" cy="360040"/>
          </a:xfrm>
          <a:prstGeom prst="rect">
            <a:avLst/>
          </a:prstGeom>
          <a:noFill/>
          <a:ln w="9525">
            <a:noFill/>
            <a:miter lim="800000"/>
            <a:headEnd/>
            <a:tailEnd/>
          </a:ln>
        </p:spPr>
      </p:pic>
      <p:sp>
        <p:nvSpPr>
          <p:cNvPr id="24" name="TextBox 23"/>
          <p:cNvSpPr txBox="1"/>
          <p:nvPr/>
        </p:nvSpPr>
        <p:spPr>
          <a:xfrm>
            <a:off x="395536" y="4797152"/>
            <a:ext cx="8568952" cy="515526"/>
          </a:xfrm>
          <a:prstGeom prst="rect">
            <a:avLst/>
          </a:prstGeom>
          <a:noFill/>
        </p:spPr>
        <p:txBody>
          <a:bodyPr wrap="square" rtlCol="0">
            <a:spAutoFit/>
          </a:bodyPr>
          <a:lstStyle/>
          <a:p>
            <a:pPr>
              <a:lnSpc>
                <a:spcPts val="3300"/>
              </a:lnSpc>
            </a:pPr>
            <a:r>
              <a:rPr lang="zh-CN" altLang="en-US" sz="2400" b="1" smtClean="0">
                <a:latin typeface="+mn-ea"/>
              </a:rPr>
              <a:t>    至此，</a:t>
            </a:r>
            <a:r>
              <a:rPr lang="en-US" altLang="zh-CN" sz="2400" b="1" smtClean="0">
                <a:latin typeface="+mn-ea"/>
              </a:rPr>
              <a:t>z</a:t>
            </a:r>
            <a:r>
              <a:rPr lang="zh-CN" altLang="en-US" sz="2400" b="1" smtClean="0">
                <a:latin typeface="+mn-ea"/>
              </a:rPr>
              <a:t>值已经无法改进，问题得到了最优解（</a:t>
            </a:r>
            <a:r>
              <a:rPr lang="en-US" altLang="zh-CN" sz="2400" b="1" smtClean="0">
                <a:latin typeface="+mn-ea"/>
              </a:rPr>
              <a:t>1,0,1</a:t>
            </a:r>
            <a:r>
              <a:rPr lang="zh-CN" altLang="en-US" sz="2400" b="1" smtClean="0">
                <a:latin typeface="+mn-ea"/>
              </a:rPr>
              <a:t>）。</a:t>
            </a:r>
            <a:endParaRPr lang="zh-CN" altLang="en-US" sz="2400" b="1">
              <a:latin typeface="+mn-ea"/>
            </a:endParaRPr>
          </a:p>
        </p:txBody>
      </p:sp>
    </p:spTree>
    <p:extLst>
      <p:ext uri="{BB962C8B-B14F-4D97-AF65-F5344CB8AC3E}">
        <p14:creationId xmlns:p14="http://schemas.microsoft.com/office/powerpoint/2010/main" val="194135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53252"/>
                                        </p:tgtEl>
                                        <p:attrNameLst>
                                          <p:attrName>style.visibility</p:attrName>
                                        </p:attrNameLst>
                                      </p:cBhvr>
                                      <p:to>
                                        <p:strVal val="visible"/>
                                      </p:to>
                                    </p:set>
                                    <p:animEffect transition="in" filter="blinds(horizontal)">
                                      <p:cBhvr>
                                        <p:cTn id="10" dur="500"/>
                                        <p:tgtEl>
                                          <p:spTgt spid="5325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trips(down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79512"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4</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0-1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3" name="TextBox 12"/>
          <p:cNvSpPr txBox="1"/>
          <p:nvPr/>
        </p:nvSpPr>
        <p:spPr>
          <a:xfrm>
            <a:off x="251520" y="1268760"/>
            <a:ext cx="8532440" cy="1785104"/>
          </a:xfrm>
          <a:prstGeom prst="rect">
            <a:avLst/>
          </a:prstGeom>
          <a:noFill/>
        </p:spPr>
        <p:txBody>
          <a:bodyPr wrap="square" rtlCol="0">
            <a:spAutoFit/>
          </a:bodyPr>
          <a:lstStyle/>
          <a:p>
            <a:pPr>
              <a:lnSpc>
                <a:spcPts val="3300"/>
              </a:lnSpc>
            </a:pPr>
            <a:r>
              <a:rPr lang="zh-CN" altLang="en-US" sz="2400" b="1" smtClean="0">
                <a:latin typeface="+mn-ea"/>
              </a:rPr>
              <a:t>    </a:t>
            </a:r>
            <a:r>
              <a:rPr lang="zh-CN" altLang="en-US" sz="2200" b="1" smtClean="0">
                <a:latin typeface="+mn-ea"/>
              </a:rPr>
              <a:t>用全部枚举的方法，</a:t>
            </a:r>
            <a:r>
              <a:rPr lang="en-US" altLang="zh-CN" sz="2200" b="1" smtClean="0">
                <a:latin typeface="+mn-ea"/>
              </a:rPr>
              <a:t>3</a:t>
            </a:r>
            <a:r>
              <a:rPr lang="zh-CN" altLang="en-US" sz="2200" b="1" smtClean="0">
                <a:latin typeface="+mn-ea"/>
              </a:rPr>
              <a:t>个变量有</a:t>
            </a:r>
            <a:r>
              <a:rPr lang="en-US" altLang="zh-CN" sz="2200" b="1" smtClean="0">
                <a:latin typeface="+mn-ea"/>
              </a:rPr>
              <a:t>8</a:t>
            </a:r>
            <a:r>
              <a:rPr lang="zh-CN" altLang="en-US" sz="2200" b="1" smtClean="0">
                <a:latin typeface="+mn-ea"/>
              </a:rPr>
              <a:t>个解，将</a:t>
            </a:r>
            <a:r>
              <a:rPr lang="zh-CN" altLang="en-US" sz="2200" b="1" smtClean="0">
                <a:solidFill>
                  <a:schemeClr val="accent6">
                    <a:lumMod val="75000"/>
                  </a:schemeClr>
                </a:solidFill>
                <a:latin typeface="+mn-ea"/>
              </a:rPr>
              <a:t>过滤条件及</a:t>
            </a:r>
            <a:r>
              <a:rPr lang="en-US" altLang="zh-CN" sz="2200" b="1" smtClean="0">
                <a:solidFill>
                  <a:schemeClr val="accent6">
                    <a:lumMod val="75000"/>
                  </a:schemeClr>
                </a:solidFill>
                <a:latin typeface="+mn-ea"/>
              </a:rPr>
              <a:t>1</a:t>
            </a:r>
            <a:r>
              <a:rPr lang="zh-CN" altLang="en-US" sz="2200" b="1" smtClean="0">
                <a:solidFill>
                  <a:schemeClr val="accent6">
                    <a:lumMod val="75000"/>
                  </a:schemeClr>
                </a:solidFill>
                <a:latin typeface="+mn-ea"/>
              </a:rPr>
              <a:t>～</a:t>
            </a:r>
            <a:r>
              <a:rPr lang="en-US" altLang="zh-CN" sz="2200" b="1" smtClean="0">
                <a:solidFill>
                  <a:schemeClr val="accent6">
                    <a:lumMod val="75000"/>
                  </a:schemeClr>
                </a:solidFill>
                <a:latin typeface="+mn-ea"/>
              </a:rPr>
              <a:t>4</a:t>
            </a:r>
            <a:r>
              <a:rPr lang="zh-CN" altLang="en-US" sz="2200" b="1" smtClean="0">
                <a:solidFill>
                  <a:schemeClr val="accent6">
                    <a:lumMod val="75000"/>
                  </a:schemeClr>
                </a:solidFill>
                <a:latin typeface="+mn-ea"/>
              </a:rPr>
              <a:t>的约束条件</a:t>
            </a:r>
            <a:r>
              <a:rPr lang="zh-CN" altLang="en-US" sz="2200" b="1" smtClean="0">
                <a:latin typeface="+mn-ea"/>
              </a:rPr>
              <a:t>按顺序排好，对每个解，依次</a:t>
            </a:r>
            <a:r>
              <a:rPr lang="zh-CN" altLang="en-US" sz="2200" b="1" smtClean="0">
                <a:solidFill>
                  <a:schemeClr val="accent6">
                    <a:lumMod val="75000"/>
                  </a:schemeClr>
                </a:solidFill>
                <a:latin typeface="+mn-ea"/>
              </a:rPr>
              <a:t>带入约束条件的右边</a:t>
            </a:r>
            <a:r>
              <a:rPr lang="zh-CN" altLang="en-US" sz="2200" b="1" smtClean="0">
                <a:latin typeface="+mn-ea"/>
              </a:rPr>
              <a:t>，算出数值，看是否满足条件，如某一条件</a:t>
            </a:r>
            <a:r>
              <a:rPr lang="zh-CN" altLang="en-US" sz="2200" b="1" smtClean="0">
                <a:solidFill>
                  <a:schemeClr val="accent6">
                    <a:lumMod val="75000"/>
                  </a:schemeClr>
                </a:solidFill>
                <a:latin typeface="+mn-ea"/>
              </a:rPr>
              <a:t>不满足</a:t>
            </a:r>
            <a:r>
              <a:rPr lang="zh-CN" altLang="en-US" sz="2200" b="1" smtClean="0">
                <a:latin typeface="+mn-ea"/>
              </a:rPr>
              <a:t>，那么</a:t>
            </a:r>
            <a:r>
              <a:rPr lang="zh-CN" altLang="en-US" sz="2200" b="1" smtClean="0">
                <a:solidFill>
                  <a:schemeClr val="accent6">
                    <a:lumMod val="75000"/>
                  </a:schemeClr>
                </a:solidFill>
                <a:latin typeface="+mn-ea"/>
              </a:rPr>
              <a:t>排在其后的约束条件就不必再检查了</a:t>
            </a:r>
            <a:r>
              <a:rPr lang="zh-CN" altLang="en-US" sz="2200" b="1" smtClean="0">
                <a:latin typeface="+mn-ea"/>
              </a:rPr>
              <a:t>。</a:t>
            </a:r>
            <a:endParaRPr lang="zh-CN" altLang="en-US" sz="2200" b="1">
              <a:latin typeface="+mn-ea"/>
            </a:endParaRPr>
          </a:p>
        </p:txBody>
      </p:sp>
      <p:sp>
        <p:nvSpPr>
          <p:cNvPr id="17" name="TextBox 16"/>
          <p:cNvSpPr txBox="1"/>
          <p:nvPr/>
        </p:nvSpPr>
        <p:spPr>
          <a:xfrm>
            <a:off x="323528" y="3501008"/>
            <a:ext cx="8424936" cy="3554819"/>
          </a:xfrm>
          <a:prstGeom prst="rect">
            <a:avLst/>
          </a:prstGeom>
          <a:noFill/>
        </p:spPr>
        <p:txBody>
          <a:bodyPr wrap="square" rtlCol="0">
            <a:spAutoFit/>
          </a:bodyPr>
          <a:lstStyle/>
          <a:p>
            <a:pPr>
              <a:lnSpc>
                <a:spcPts val="3000"/>
              </a:lnSpc>
            </a:pPr>
            <a:r>
              <a:rPr lang="zh-CN" altLang="en-US" sz="2200" b="1" dirty="0" smtClean="0">
                <a:latin typeface="+mn-ea"/>
              </a:rPr>
              <a:t>（</a:t>
            </a:r>
            <a:r>
              <a:rPr lang="en-US" altLang="zh-CN" sz="2200" b="1" dirty="0" smtClean="0">
                <a:latin typeface="+mn-ea"/>
              </a:rPr>
              <a:t>1</a:t>
            </a:r>
            <a:r>
              <a:rPr lang="zh-CN" altLang="en-US" sz="2200" b="1" dirty="0" smtClean="0">
                <a:latin typeface="+mn-ea"/>
              </a:rPr>
              <a:t>）如在检查过程中有一个解满足所有约束条件，包括过滤条件，并且</a:t>
            </a:r>
            <a:r>
              <a:rPr lang="en-US" altLang="zh-CN" sz="2200" b="1" dirty="0" smtClean="0">
                <a:solidFill>
                  <a:schemeClr val="accent6">
                    <a:lumMod val="75000"/>
                  </a:schemeClr>
                </a:solidFill>
                <a:latin typeface="+mn-ea"/>
              </a:rPr>
              <a:t>z</a:t>
            </a:r>
            <a:r>
              <a:rPr lang="zh-CN" altLang="en-US" sz="2200" b="1" dirty="0" smtClean="0">
                <a:solidFill>
                  <a:schemeClr val="accent6">
                    <a:lumMod val="75000"/>
                  </a:schemeClr>
                </a:solidFill>
                <a:latin typeface="+mn-ea"/>
              </a:rPr>
              <a:t>值超过过滤条件右边的值</a:t>
            </a:r>
            <a:r>
              <a:rPr lang="zh-CN" altLang="en-US" sz="2200" b="1" dirty="0" smtClean="0">
                <a:latin typeface="+mn-ea"/>
              </a:rPr>
              <a:t>，应改变条件   ，使其更加严格，这样可以减少计算量。</a:t>
            </a:r>
            <a:endParaRPr lang="en-US" altLang="zh-CN" sz="2200" b="1" dirty="0" smtClean="0">
              <a:latin typeface="+mn-ea"/>
            </a:endParaRPr>
          </a:p>
          <a:p>
            <a:pPr>
              <a:lnSpc>
                <a:spcPts val="3000"/>
              </a:lnSpc>
            </a:pPr>
            <a:r>
              <a:rPr lang="zh-CN" altLang="en-US" sz="2200" b="1" dirty="0" smtClean="0">
                <a:latin typeface="+mn-ea"/>
              </a:rPr>
              <a:t>（</a:t>
            </a:r>
            <a:r>
              <a:rPr lang="en-US" altLang="zh-CN" sz="2200" b="1" dirty="0" smtClean="0">
                <a:latin typeface="+mn-ea"/>
              </a:rPr>
              <a:t>2</a:t>
            </a:r>
            <a:r>
              <a:rPr lang="zh-CN" altLang="en-US" sz="2200" b="1" dirty="0" smtClean="0">
                <a:latin typeface="+mn-ea"/>
              </a:rPr>
              <a:t>）一般常重新排列</a:t>
            </a:r>
            <a:r>
              <a:rPr lang="en-US" altLang="zh-CN" sz="2200" b="1" dirty="0" smtClean="0">
                <a:latin typeface="+mn-ea"/>
              </a:rPr>
              <a:t>x</a:t>
            </a:r>
            <a:r>
              <a:rPr lang="en-US" altLang="zh-CN" sz="2200" b="1" baseline="-25000" dirty="0" smtClean="0">
                <a:latin typeface="+mn-ea"/>
              </a:rPr>
              <a:t>i</a:t>
            </a:r>
            <a:r>
              <a:rPr lang="zh-CN" altLang="en-US" sz="2200" b="1" dirty="0" smtClean="0">
                <a:latin typeface="+mn-ea"/>
              </a:rPr>
              <a:t>的顺序使目标函数中</a:t>
            </a:r>
            <a:r>
              <a:rPr lang="en-US" altLang="zh-CN" sz="2200" b="1" dirty="0" smtClean="0">
                <a:latin typeface="+mn-ea"/>
              </a:rPr>
              <a:t>x</a:t>
            </a:r>
            <a:r>
              <a:rPr lang="en-US" altLang="zh-CN" sz="2200" b="1" baseline="-25000" dirty="0" smtClean="0">
                <a:latin typeface="+mn-ea"/>
              </a:rPr>
              <a:t>i</a:t>
            </a:r>
            <a:r>
              <a:rPr lang="zh-CN" altLang="en-US" sz="2200" b="1" dirty="0" smtClean="0">
                <a:latin typeface="+mn-ea"/>
              </a:rPr>
              <a:t>的系数是递增的，比如说改写</a:t>
            </a:r>
            <a:endParaRPr lang="en-US" altLang="zh-CN" sz="2200" b="1" dirty="0" smtClean="0">
              <a:latin typeface="+mn-ea"/>
            </a:endParaRPr>
          </a:p>
          <a:p>
            <a:pPr>
              <a:lnSpc>
                <a:spcPts val="3000"/>
              </a:lnSpc>
            </a:pPr>
            <a:r>
              <a:rPr lang="en-US" altLang="zh-CN" sz="2200" b="1" dirty="0" smtClean="0">
                <a:latin typeface="+mn-ea"/>
              </a:rPr>
              <a:t>     </a:t>
            </a:r>
            <a:r>
              <a:rPr lang="zh-CN" altLang="en-US" sz="2200" b="1" dirty="0" smtClean="0">
                <a:latin typeface="+mn-ea"/>
              </a:rPr>
              <a:t>依据此，变量（</a:t>
            </a:r>
            <a:r>
              <a:rPr lang="en-US" altLang="zh-CN" sz="2200" b="1" dirty="0" smtClean="0">
                <a:latin typeface="+mn-ea"/>
              </a:rPr>
              <a:t>x</a:t>
            </a:r>
            <a:r>
              <a:rPr lang="en-US" altLang="zh-CN" sz="2200" b="1" baseline="-25000" dirty="0" smtClean="0">
                <a:latin typeface="+mn-ea"/>
              </a:rPr>
              <a:t>2</a:t>
            </a:r>
            <a:r>
              <a:rPr lang="zh-CN" altLang="en-US" sz="2200" b="1" dirty="0" smtClean="0">
                <a:latin typeface="+mn-ea"/>
              </a:rPr>
              <a:t>，</a:t>
            </a:r>
            <a:r>
              <a:rPr lang="en-US" altLang="zh-CN" sz="2200" b="1" dirty="0" smtClean="0">
                <a:latin typeface="+mn-ea"/>
              </a:rPr>
              <a:t>x</a:t>
            </a:r>
            <a:r>
              <a:rPr lang="en-US" altLang="zh-CN" sz="2200" b="1" baseline="-25000" dirty="0" smtClean="0">
                <a:latin typeface="+mn-ea"/>
              </a:rPr>
              <a:t>1</a:t>
            </a:r>
            <a:r>
              <a:rPr lang="zh-CN" altLang="en-US" sz="2200" b="1" dirty="0" smtClean="0">
                <a:latin typeface="+mn-ea"/>
              </a:rPr>
              <a:t>，</a:t>
            </a:r>
            <a:r>
              <a:rPr lang="en-US" altLang="zh-CN" sz="2200" b="1" dirty="0" smtClean="0">
                <a:latin typeface="+mn-ea"/>
              </a:rPr>
              <a:t>x</a:t>
            </a:r>
            <a:r>
              <a:rPr lang="en-US" altLang="zh-CN" sz="2200" b="1" baseline="-25000" dirty="0" smtClean="0">
                <a:latin typeface="+mn-ea"/>
              </a:rPr>
              <a:t>3</a:t>
            </a:r>
            <a:r>
              <a:rPr lang="zh-CN" altLang="en-US" sz="2200" b="1" dirty="0" smtClean="0">
                <a:latin typeface="+mn-ea"/>
              </a:rPr>
              <a:t>）可按下述顺序取值：（</a:t>
            </a:r>
            <a:r>
              <a:rPr lang="en-US" altLang="zh-CN" sz="2200" b="1" dirty="0" smtClean="0">
                <a:latin typeface="+mn-ea"/>
              </a:rPr>
              <a:t>0,0,0</a:t>
            </a:r>
            <a:r>
              <a:rPr lang="zh-CN" altLang="en-US" sz="2200" b="1" dirty="0" smtClean="0">
                <a:latin typeface="+mn-ea"/>
              </a:rPr>
              <a:t>），（</a:t>
            </a:r>
            <a:r>
              <a:rPr lang="en-US" altLang="zh-CN" sz="2200" b="1" dirty="0" smtClean="0">
                <a:latin typeface="+mn-ea"/>
              </a:rPr>
              <a:t>0,0,1</a:t>
            </a:r>
            <a:r>
              <a:rPr lang="zh-CN" altLang="en-US" sz="2200" b="1" dirty="0" smtClean="0">
                <a:latin typeface="+mn-ea"/>
              </a:rPr>
              <a:t>），（</a:t>
            </a:r>
            <a:r>
              <a:rPr lang="en-US" altLang="zh-CN" sz="2200" b="1" dirty="0" smtClean="0">
                <a:latin typeface="+mn-ea"/>
              </a:rPr>
              <a:t>0,1,1</a:t>
            </a:r>
            <a:r>
              <a:rPr lang="zh-CN" altLang="en-US" sz="2200" b="1" dirty="0" smtClean="0">
                <a:latin typeface="+mn-ea"/>
              </a:rPr>
              <a:t>）</a:t>
            </a:r>
            <a:r>
              <a:rPr lang="en-US" altLang="zh-CN" sz="2200" b="1" dirty="0" smtClean="0">
                <a:latin typeface="+mn-ea"/>
              </a:rPr>
              <a:t>…,</a:t>
            </a:r>
            <a:r>
              <a:rPr lang="zh-CN" altLang="en-US" sz="2200" b="1" dirty="0" smtClean="0">
                <a:latin typeface="+mn-ea"/>
              </a:rPr>
              <a:t>这样最优解比较容易发现，可减少计算量。</a:t>
            </a:r>
            <a:endParaRPr lang="en-US" altLang="zh-CN" sz="2200" b="1" dirty="0" smtClean="0">
              <a:latin typeface="+mn-ea"/>
            </a:endParaRPr>
          </a:p>
          <a:p>
            <a:pPr>
              <a:lnSpc>
                <a:spcPts val="3000"/>
              </a:lnSpc>
            </a:pPr>
            <a:r>
              <a:rPr lang="en-US" altLang="zh-CN" sz="2200" b="1" dirty="0" smtClean="0">
                <a:latin typeface="+mn-ea"/>
              </a:rPr>
              <a:t>    </a:t>
            </a:r>
            <a:endParaRPr lang="zh-CN" altLang="en-US" sz="2200" b="1" dirty="0">
              <a:latin typeface="+mn-ea"/>
            </a:endParaRPr>
          </a:p>
        </p:txBody>
      </p:sp>
      <p:pic>
        <p:nvPicPr>
          <p:cNvPr id="52227" name="Picture 3"/>
          <p:cNvPicPr>
            <a:picLocks noChangeAspect="1" noChangeArrowheads="1"/>
          </p:cNvPicPr>
          <p:nvPr/>
        </p:nvPicPr>
        <p:blipFill>
          <a:blip r:embed="rId3" cstate="print"/>
          <a:srcRect/>
          <a:stretch>
            <a:fillRect/>
          </a:stretch>
        </p:blipFill>
        <p:spPr bwMode="auto">
          <a:xfrm>
            <a:off x="5940152" y="3933056"/>
            <a:ext cx="381220" cy="360040"/>
          </a:xfrm>
          <a:prstGeom prst="rect">
            <a:avLst/>
          </a:prstGeom>
          <a:noFill/>
          <a:ln w="9525">
            <a:noFill/>
            <a:miter lim="800000"/>
            <a:headEnd/>
            <a:tailEnd/>
          </a:ln>
        </p:spPr>
      </p:pic>
      <p:sp>
        <p:nvSpPr>
          <p:cNvPr id="19" name="TextBox 18"/>
          <p:cNvSpPr txBox="1"/>
          <p:nvPr/>
        </p:nvSpPr>
        <p:spPr>
          <a:xfrm>
            <a:off x="611560" y="2996952"/>
            <a:ext cx="2232248" cy="800219"/>
          </a:xfrm>
          <a:prstGeom prst="rect">
            <a:avLst/>
          </a:prstGeom>
          <a:noFill/>
        </p:spPr>
        <p:txBody>
          <a:bodyPr wrap="square" rtlCol="0">
            <a:spAutoFit/>
          </a:bodyPr>
          <a:lstStyle/>
          <a:p>
            <a:r>
              <a:rPr lang="zh-CN" altLang="en-US" sz="2800" b="1" smtClean="0">
                <a:solidFill>
                  <a:schemeClr val="accent6">
                    <a:lumMod val="75000"/>
                  </a:schemeClr>
                </a:solidFill>
                <a:latin typeface="+mn-ea"/>
              </a:rPr>
              <a:t>注意点：</a:t>
            </a:r>
            <a:endParaRPr lang="en-US" altLang="zh-CN" sz="2800" b="1" smtClean="0">
              <a:solidFill>
                <a:schemeClr val="accent6">
                  <a:lumMod val="75000"/>
                </a:schemeClr>
              </a:solidFill>
              <a:latin typeface="+mn-ea"/>
            </a:endParaRPr>
          </a:p>
          <a:p>
            <a:endParaRPr lang="zh-CN" altLang="en-US"/>
          </a:p>
        </p:txBody>
      </p:sp>
      <p:pic>
        <p:nvPicPr>
          <p:cNvPr id="52228" name="Picture 4"/>
          <p:cNvPicPr>
            <a:picLocks noChangeAspect="1" noChangeArrowheads="1"/>
          </p:cNvPicPr>
          <p:nvPr/>
        </p:nvPicPr>
        <p:blipFill>
          <a:blip r:embed="rId4" cstate="print"/>
          <a:srcRect/>
          <a:stretch>
            <a:fillRect/>
          </a:stretch>
        </p:blipFill>
        <p:spPr bwMode="auto">
          <a:xfrm>
            <a:off x="1691680" y="5085184"/>
            <a:ext cx="3703269" cy="360040"/>
          </a:xfrm>
          <a:prstGeom prst="rect">
            <a:avLst/>
          </a:prstGeom>
          <a:noFill/>
          <a:ln w="9525">
            <a:noFill/>
            <a:miter lim="800000"/>
            <a:headEnd/>
            <a:tailEnd/>
          </a:ln>
        </p:spPr>
      </p:pic>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heckerboard(across)">
                                      <p:cBhvr>
                                        <p:cTn id="18" dur="1000"/>
                                        <p:tgtEl>
                                          <p:spTgt spid="17"/>
                                        </p:tgtEl>
                                      </p:cBhvr>
                                    </p:animEffect>
                                  </p:childTnLst>
                                </p:cTn>
                              </p:par>
                              <p:par>
                                <p:cTn id="19" presetID="5" presetClass="entr" presetSubtype="10" fill="hold" nodeType="withEffect">
                                  <p:stCondLst>
                                    <p:cond delay="0"/>
                                  </p:stCondLst>
                                  <p:childTnLst>
                                    <p:set>
                                      <p:cBhvr>
                                        <p:cTn id="20" dur="1" fill="hold">
                                          <p:stCondLst>
                                            <p:cond delay="0"/>
                                          </p:stCondLst>
                                        </p:cTn>
                                        <p:tgtEl>
                                          <p:spTgt spid="52227"/>
                                        </p:tgtEl>
                                        <p:attrNameLst>
                                          <p:attrName>style.visibility</p:attrName>
                                        </p:attrNameLst>
                                      </p:cBhvr>
                                      <p:to>
                                        <p:strVal val="visible"/>
                                      </p:to>
                                    </p:set>
                                    <p:animEffect transition="in" filter="checkerboard(across)">
                                      <p:cBhvr>
                                        <p:cTn id="21" dur="1000"/>
                                        <p:tgtEl>
                                          <p:spTgt spid="52227"/>
                                        </p:tgtEl>
                                      </p:cBhvr>
                                    </p:animEffect>
                                  </p:childTnLst>
                                </p:cTn>
                              </p:par>
                              <p:par>
                                <p:cTn id="22" presetID="5" presetClass="entr" presetSubtype="10" fill="hold" nodeType="withEffect">
                                  <p:stCondLst>
                                    <p:cond delay="0"/>
                                  </p:stCondLst>
                                  <p:childTnLst>
                                    <p:set>
                                      <p:cBhvr>
                                        <p:cTn id="23" dur="1" fill="hold">
                                          <p:stCondLst>
                                            <p:cond delay="0"/>
                                          </p:stCondLst>
                                        </p:cTn>
                                        <p:tgtEl>
                                          <p:spTgt spid="52228"/>
                                        </p:tgtEl>
                                        <p:attrNameLst>
                                          <p:attrName>style.visibility</p:attrName>
                                        </p:attrNameLst>
                                      </p:cBhvr>
                                      <p:to>
                                        <p:strVal val="visible"/>
                                      </p:to>
                                    </p:set>
                                    <p:animEffect transition="in" filter="checkerboard(across)">
                                      <p:cBhvr>
                                        <p:cTn id="24" dur="10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4" name="矩形 13"/>
          <p:cNvSpPr/>
          <p:nvPr/>
        </p:nvSpPr>
        <p:spPr>
          <a:xfrm>
            <a:off x="323528" y="1268760"/>
            <a:ext cx="8424936" cy="1246495"/>
          </a:xfrm>
          <a:prstGeom prst="rect">
            <a:avLst/>
          </a:prstGeom>
        </p:spPr>
        <p:txBody>
          <a:bodyPr wrap="square">
            <a:spAutoFit/>
          </a:bodyPr>
          <a:lstStyle/>
          <a:p>
            <a:pPr>
              <a:lnSpc>
                <a:spcPts val="3000"/>
              </a:lnSpc>
            </a:pPr>
            <a:r>
              <a:rPr lang="zh-CN" altLang="en-US" sz="2200" b="1" smtClean="0">
                <a:latin typeface="+mn-ea"/>
              </a:rPr>
              <a:t>例</a:t>
            </a:r>
            <a:r>
              <a:rPr lang="en-US" altLang="zh-CN" sz="2200" b="1" smtClean="0">
                <a:latin typeface="+mn-ea"/>
              </a:rPr>
              <a:t>7</a:t>
            </a:r>
            <a:r>
              <a:rPr lang="zh-CN" altLang="en-US" sz="2200" b="1" smtClean="0">
                <a:latin typeface="+mn-ea"/>
              </a:rPr>
              <a:t>   有</a:t>
            </a:r>
            <a:r>
              <a:rPr lang="en-US" altLang="zh-CN" sz="2200" b="1" smtClean="0">
                <a:latin typeface="+mn-ea"/>
              </a:rPr>
              <a:t>4</a:t>
            </a:r>
            <a:r>
              <a:rPr lang="zh-CN" altLang="en-US" sz="2200" b="1" smtClean="0">
                <a:latin typeface="+mn-ea"/>
              </a:rPr>
              <a:t>个人将说明书翻译成</a:t>
            </a:r>
            <a:r>
              <a:rPr lang="en-US" altLang="zh-CN" sz="2200" b="1" smtClean="0">
                <a:latin typeface="+mn-ea"/>
              </a:rPr>
              <a:t>4</a:t>
            </a:r>
            <a:r>
              <a:rPr lang="zh-CN" altLang="en-US" sz="2200" b="1" smtClean="0">
                <a:latin typeface="+mn-ea"/>
              </a:rPr>
              <a:t>种文字，每个人完成各种翻译任务的时间如下表，且规定每人只能做一项工作，每项工作只能由一人完成，问应如何分配任务使总时间最小？</a:t>
            </a:r>
            <a:endParaRPr lang="zh-CN" altLang="en-US" sz="2200" b="1">
              <a:latin typeface="+mn-ea"/>
            </a:endParaRPr>
          </a:p>
        </p:txBody>
      </p:sp>
      <p:graphicFrame>
        <p:nvGraphicFramePr>
          <p:cNvPr id="54275" name="Object 3"/>
          <p:cNvGraphicFramePr>
            <a:graphicFrameLocks noChangeAspect="1"/>
          </p:cNvGraphicFramePr>
          <p:nvPr/>
        </p:nvGraphicFramePr>
        <p:xfrm>
          <a:off x="539552" y="2564904"/>
          <a:ext cx="7716837" cy="2327275"/>
        </p:xfrm>
        <a:graphic>
          <a:graphicData uri="http://schemas.openxmlformats.org/presentationml/2006/ole">
            <mc:AlternateContent xmlns:mc="http://schemas.openxmlformats.org/markup-compatibility/2006">
              <mc:Choice xmlns:v="urn:schemas-microsoft-com:vml" Requires="v">
                <p:oleObj spid="_x0000_s54278" name="Document" r:id="rId5" imgW="9551056" imgH="2887013" progId="">
                  <p:embed/>
                </p:oleObj>
              </mc:Choice>
              <mc:Fallback>
                <p:oleObj name="Document" r:id="rId5" imgW="9551056" imgH="2887013"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564904"/>
                        <a:ext cx="7716837" cy="23272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Box 15"/>
          <p:cNvSpPr txBox="1"/>
          <p:nvPr/>
        </p:nvSpPr>
        <p:spPr>
          <a:xfrm>
            <a:off x="467544" y="4869160"/>
            <a:ext cx="5184576" cy="461665"/>
          </a:xfrm>
          <a:prstGeom prst="rect">
            <a:avLst/>
          </a:prstGeom>
          <a:noFill/>
        </p:spPr>
        <p:txBody>
          <a:bodyPr wrap="square" rtlCol="0">
            <a:spAutoFit/>
          </a:bodyPr>
          <a:lstStyle/>
          <a:p>
            <a:r>
              <a:rPr lang="zh-CN" altLang="en-US" sz="2400" b="1" smtClean="0">
                <a:latin typeface="+mn-ea"/>
              </a:rPr>
              <a:t>这个数表称为</a:t>
            </a:r>
            <a:r>
              <a:rPr lang="zh-CN" altLang="en-US" sz="2400" b="1" smtClean="0">
                <a:solidFill>
                  <a:schemeClr val="accent6">
                    <a:lumMod val="75000"/>
                  </a:schemeClr>
                </a:solidFill>
                <a:latin typeface="+mn-ea"/>
              </a:rPr>
              <a:t>效率矩阵</a:t>
            </a:r>
            <a:r>
              <a:rPr lang="zh-CN" altLang="en-US" sz="2400" b="1" smtClean="0">
                <a:latin typeface="+mn-ea"/>
              </a:rPr>
              <a:t>或</a:t>
            </a:r>
            <a:r>
              <a:rPr lang="zh-CN" altLang="en-US" sz="2400" b="1" smtClean="0">
                <a:solidFill>
                  <a:schemeClr val="accent6">
                    <a:lumMod val="75000"/>
                  </a:schemeClr>
                </a:solidFill>
                <a:latin typeface="+mn-ea"/>
              </a:rPr>
              <a:t>系数矩阵</a:t>
            </a:r>
            <a:r>
              <a:rPr lang="en-US" altLang="zh-CN" sz="2400" b="1" smtClean="0">
                <a:solidFill>
                  <a:schemeClr val="accent6">
                    <a:lumMod val="75000"/>
                  </a:schemeClr>
                </a:solidFill>
                <a:latin typeface="+mn-ea"/>
              </a:rPr>
              <a:t>C</a:t>
            </a:r>
            <a:endParaRPr lang="zh-CN" altLang="en-US" sz="2400" b="1">
              <a:solidFill>
                <a:schemeClr val="accent6">
                  <a:lumMod val="75000"/>
                </a:schemeClr>
              </a:solidFill>
              <a:latin typeface="+mn-ea"/>
            </a:endParaRPr>
          </a:p>
        </p:txBody>
      </p:sp>
      <p:sp>
        <p:nvSpPr>
          <p:cNvPr id="11" name="矩形 10"/>
          <p:cNvSpPr/>
          <p:nvPr/>
        </p:nvSpPr>
        <p:spPr>
          <a:xfrm>
            <a:off x="395536" y="5301208"/>
            <a:ext cx="8352928" cy="1246495"/>
          </a:xfrm>
          <a:prstGeom prst="rect">
            <a:avLst/>
          </a:prstGeom>
        </p:spPr>
        <p:txBody>
          <a:bodyPr wrap="square">
            <a:spAutoFit/>
          </a:bodyPr>
          <a:lstStyle/>
          <a:p>
            <a:pPr>
              <a:lnSpc>
                <a:spcPts val="3000"/>
              </a:lnSpc>
            </a:pPr>
            <a:r>
              <a:rPr lang="zh-CN" altLang="en-US" sz="2200" b="1" smtClean="0">
                <a:latin typeface="+mn-ea"/>
              </a:rPr>
              <a:t>    诸</a:t>
            </a:r>
            <a:r>
              <a:rPr lang="zh-CN" altLang="en-US" sz="2200" b="1" dirty="0" smtClean="0">
                <a:latin typeface="+mn-ea"/>
              </a:rPr>
              <a:t>如此类，有</a:t>
            </a:r>
            <a:r>
              <a:rPr lang="en-US" altLang="zh-CN" sz="2200" b="1" dirty="0" smtClean="0">
                <a:latin typeface="+mn-ea"/>
              </a:rPr>
              <a:t>n</a:t>
            </a:r>
            <a:r>
              <a:rPr lang="zh-CN" altLang="en-US" sz="2200" b="1" dirty="0" smtClean="0">
                <a:latin typeface="+mn-ea"/>
              </a:rPr>
              <a:t>项任务，恰好有</a:t>
            </a:r>
            <a:r>
              <a:rPr lang="en-US" altLang="zh-CN" sz="2200" b="1" dirty="0" smtClean="0">
                <a:latin typeface="+mn-ea"/>
              </a:rPr>
              <a:t>n</a:t>
            </a:r>
            <a:r>
              <a:rPr lang="zh-CN" altLang="en-US" sz="2200" b="1" dirty="0" smtClean="0">
                <a:latin typeface="+mn-ea"/>
              </a:rPr>
              <a:t>个人可承担这些任</a:t>
            </a:r>
            <a:r>
              <a:rPr lang="zh-CN" altLang="en-US" sz="2200" b="1" smtClean="0">
                <a:latin typeface="+mn-ea"/>
              </a:rPr>
              <a:t>务，为</a:t>
            </a:r>
            <a:r>
              <a:rPr lang="zh-CN" altLang="en-US" sz="2200" b="1" dirty="0" smtClean="0">
                <a:latin typeface="+mn-ea"/>
              </a:rPr>
              <a:t>使完成</a:t>
            </a:r>
            <a:r>
              <a:rPr lang="en-US" altLang="zh-CN" sz="2200" b="1" dirty="0" smtClean="0">
                <a:latin typeface="+mn-ea"/>
              </a:rPr>
              <a:t>n</a:t>
            </a:r>
            <a:r>
              <a:rPr lang="zh-CN" altLang="en-US" sz="2200" b="1" dirty="0" smtClean="0">
                <a:latin typeface="+mn-ea"/>
              </a:rPr>
              <a:t>项任</a:t>
            </a:r>
            <a:r>
              <a:rPr lang="zh-CN" altLang="en-US" sz="2200" b="1" smtClean="0">
                <a:latin typeface="+mn-ea"/>
              </a:rPr>
              <a:t>务的所</a:t>
            </a:r>
            <a:r>
              <a:rPr lang="zh-CN" altLang="en-US" sz="2200" b="1" dirty="0" smtClean="0">
                <a:latin typeface="+mn-ea"/>
              </a:rPr>
              <a:t>需总时间</a:t>
            </a:r>
            <a:r>
              <a:rPr lang="zh-CN" altLang="en-US" sz="2200" b="1" smtClean="0">
                <a:latin typeface="+mn-ea"/>
              </a:rPr>
              <a:t>最少或</a:t>
            </a:r>
            <a:r>
              <a:rPr lang="zh-CN" altLang="en-US" sz="2200" b="1" dirty="0" smtClean="0">
                <a:latin typeface="+mn-ea"/>
              </a:rPr>
              <a:t>总费用最少等，应如何</a:t>
            </a:r>
            <a:r>
              <a:rPr lang="zh-CN" altLang="en-US" sz="2200" b="1" smtClean="0">
                <a:latin typeface="+mn-ea"/>
              </a:rPr>
              <a:t>指派人</a:t>
            </a:r>
            <a:r>
              <a:rPr lang="zh-CN" altLang="en-US" sz="2200" b="1" dirty="0" smtClean="0">
                <a:latin typeface="+mn-ea"/>
              </a:rPr>
              <a:t>员的问题统称为</a:t>
            </a:r>
            <a:r>
              <a:rPr lang="zh-CN" altLang="en-US" sz="2200" b="1" smtClean="0">
                <a:solidFill>
                  <a:schemeClr val="accent6">
                    <a:lumMod val="75000"/>
                  </a:schemeClr>
                </a:solidFill>
                <a:latin typeface="+mn-ea"/>
              </a:rPr>
              <a:t>指派问题</a:t>
            </a:r>
            <a:r>
              <a:rPr lang="zh-CN" altLang="en-US" sz="2200" b="1" smtClean="0">
                <a:latin typeface="+mn-ea"/>
              </a:rPr>
              <a:t>。</a:t>
            </a:r>
            <a:endParaRPr lang="zh-CN" altLang="en-US" sz="2200" b="1" dirty="0">
              <a:latin typeface="+mn-ea"/>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1000" fill="hold"/>
                                        <p:tgtEl>
                                          <p:spTgt spid="54275"/>
                                        </p:tgtEl>
                                        <p:attrNameLst>
                                          <p:attrName>ppt_x</p:attrName>
                                        </p:attrNameLst>
                                      </p:cBhvr>
                                      <p:tavLst>
                                        <p:tav tm="0">
                                          <p:val>
                                            <p:strVal val="#ppt_x"/>
                                          </p:val>
                                        </p:tav>
                                        <p:tav tm="100000">
                                          <p:val>
                                            <p:strVal val="#ppt_x"/>
                                          </p:val>
                                        </p:tav>
                                      </p:tavLst>
                                    </p:anim>
                                    <p:anim calcmode="lin" valueType="num">
                                      <p:cBhvr additive="base">
                                        <p:cTn id="13" dur="10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1"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strVal val="#ppt_w*0.70"/>
                                          </p:val>
                                        </p:tav>
                                        <p:tav tm="100000">
                                          <p:val>
                                            <p:strVal val="#ppt_w"/>
                                          </p:val>
                                        </p:tav>
                                      </p:tavLst>
                                    </p:anim>
                                    <p:anim calcmode="lin" valueType="num">
                                      <p:cBhvr>
                                        <p:cTn id="25" dur="500" fill="hold"/>
                                        <p:tgtEl>
                                          <p:spTgt spid="11"/>
                                        </p:tgtEl>
                                        <p:attrNameLst>
                                          <p:attrName>ppt_h</p:attrName>
                                        </p:attrNameLst>
                                      </p:cBhvr>
                                      <p:tavLst>
                                        <p:tav tm="0">
                                          <p:val>
                                            <p:strVal val="#ppt_h"/>
                                          </p:val>
                                        </p:tav>
                                        <p:tav tm="100000">
                                          <p:val>
                                            <p:strVal val="#ppt_h"/>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1"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1" name="TextBox 10"/>
          <p:cNvSpPr txBox="1"/>
          <p:nvPr/>
        </p:nvSpPr>
        <p:spPr>
          <a:xfrm>
            <a:off x="467544" y="1268760"/>
            <a:ext cx="7344816" cy="430887"/>
          </a:xfrm>
          <a:prstGeom prst="rect">
            <a:avLst/>
          </a:prstGeom>
          <a:noFill/>
        </p:spPr>
        <p:txBody>
          <a:bodyPr wrap="square" rtlCol="0">
            <a:spAutoFit/>
          </a:bodyPr>
          <a:lstStyle/>
          <a:p>
            <a:r>
              <a:rPr lang="zh-CN" altLang="en-US" sz="2200" b="1" smtClean="0">
                <a:latin typeface="+mn-ea"/>
              </a:rPr>
              <a:t>解题时需引入变量</a:t>
            </a:r>
            <a:r>
              <a:rPr lang="en-US" altLang="zh-CN" sz="2200" b="1" err="1" smtClean="0">
                <a:latin typeface="+mn-ea"/>
              </a:rPr>
              <a:t>x</a:t>
            </a:r>
            <a:r>
              <a:rPr lang="en-US" altLang="zh-CN" sz="2200" b="1" baseline="-25000" err="1" smtClean="0">
                <a:latin typeface="+mn-ea"/>
              </a:rPr>
              <a:t>ij</a:t>
            </a:r>
            <a:r>
              <a:rPr lang="zh-CN" altLang="en-US" sz="2200" b="1" smtClean="0">
                <a:latin typeface="+mn-ea"/>
              </a:rPr>
              <a:t>，取值只能是</a:t>
            </a:r>
            <a:r>
              <a:rPr lang="en-US" altLang="zh-CN" sz="2200" b="1" smtClean="0">
                <a:latin typeface="+mn-ea"/>
              </a:rPr>
              <a:t>0</a:t>
            </a:r>
            <a:r>
              <a:rPr lang="zh-CN" altLang="en-US" sz="2200" b="1" smtClean="0">
                <a:latin typeface="+mn-ea"/>
              </a:rPr>
              <a:t>或</a:t>
            </a:r>
            <a:r>
              <a:rPr lang="en-US" altLang="zh-CN" sz="2200" b="1" smtClean="0">
                <a:latin typeface="+mn-ea"/>
              </a:rPr>
              <a:t>1</a:t>
            </a:r>
            <a:r>
              <a:rPr lang="zh-CN" altLang="en-US" sz="2200" b="1" smtClean="0">
                <a:latin typeface="+mn-ea"/>
              </a:rPr>
              <a:t>，并令</a:t>
            </a:r>
            <a:endParaRPr lang="zh-CN" altLang="en-US" sz="2200" b="1">
              <a:latin typeface="+mn-ea"/>
            </a:endParaRPr>
          </a:p>
        </p:txBody>
      </p:sp>
      <p:pic>
        <p:nvPicPr>
          <p:cNvPr id="55299" name="Picture 3"/>
          <p:cNvPicPr>
            <a:picLocks noChangeAspect="1" noChangeArrowheads="1"/>
          </p:cNvPicPr>
          <p:nvPr/>
        </p:nvPicPr>
        <p:blipFill>
          <a:blip r:embed="rId4" cstate="print"/>
          <a:srcRect/>
          <a:stretch>
            <a:fillRect/>
          </a:stretch>
        </p:blipFill>
        <p:spPr bwMode="auto">
          <a:xfrm>
            <a:off x="1979712" y="1916832"/>
            <a:ext cx="1021204" cy="792088"/>
          </a:xfrm>
          <a:prstGeom prst="rect">
            <a:avLst/>
          </a:prstGeom>
          <a:noFill/>
          <a:ln w="9525">
            <a:noFill/>
            <a:miter lim="800000"/>
            <a:headEnd/>
            <a:tailEnd/>
          </a:ln>
        </p:spPr>
      </p:pic>
      <p:sp>
        <p:nvSpPr>
          <p:cNvPr id="13" name="TextBox 12"/>
          <p:cNvSpPr txBox="1"/>
          <p:nvPr/>
        </p:nvSpPr>
        <p:spPr>
          <a:xfrm>
            <a:off x="2987824" y="1844824"/>
            <a:ext cx="4392488" cy="400110"/>
          </a:xfrm>
          <a:prstGeom prst="rect">
            <a:avLst/>
          </a:prstGeom>
          <a:noFill/>
        </p:spPr>
        <p:txBody>
          <a:bodyPr wrap="square" rtlCol="0">
            <a:spAutoFit/>
          </a:bodyPr>
          <a:lstStyle/>
          <a:p>
            <a:r>
              <a:rPr lang="zh-CN" altLang="en-US" sz="2000" b="1" smtClean="0">
                <a:latin typeface="+mn-ea"/>
              </a:rPr>
              <a:t>当指派第</a:t>
            </a:r>
            <a:r>
              <a:rPr lang="en-US" altLang="zh-CN" sz="2000" b="1" err="1" smtClean="0">
                <a:latin typeface="+mn-ea"/>
              </a:rPr>
              <a:t>i</a:t>
            </a:r>
            <a:r>
              <a:rPr lang="zh-CN" altLang="en-US" sz="2000" b="1" smtClean="0">
                <a:latin typeface="+mn-ea"/>
              </a:rPr>
              <a:t>人去完成第</a:t>
            </a:r>
            <a:r>
              <a:rPr lang="en-US" altLang="zh-CN" sz="2000" b="1" smtClean="0">
                <a:latin typeface="+mn-ea"/>
              </a:rPr>
              <a:t>j</a:t>
            </a:r>
            <a:r>
              <a:rPr lang="zh-CN" altLang="en-US" sz="2000" b="1" smtClean="0">
                <a:latin typeface="+mn-ea"/>
              </a:rPr>
              <a:t>个任务</a:t>
            </a:r>
            <a:endParaRPr lang="zh-CN" altLang="en-US" sz="2000" b="1">
              <a:latin typeface="+mn-ea"/>
            </a:endParaRPr>
          </a:p>
        </p:txBody>
      </p:sp>
      <p:sp>
        <p:nvSpPr>
          <p:cNvPr id="15" name="TextBox 14"/>
          <p:cNvSpPr txBox="1"/>
          <p:nvPr/>
        </p:nvSpPr>
        <p:spPr>
          <a:xfrm>
            <a:off x="2987824" y="2276872"/>
            <a:ext cx="4392488" cy="400110"/>
          </a:xfrm>
          <a:prstGeom prst="rect">
            <a:avLst/>
          </a:prstGeom>
          <a:noFill/>
        </p:spPr>
        <p:txBody>
          <a:bodyPr wrap="square" rtlCol="0">
            <a:spAutoFit/>
          </a:bodyPr>
          <a:lstStyle/>
          <a:p>
            <a:r>
              <a:rPr lang="zh-CN" altLang="en-US" sz="2000" b="1" smtClean="0">
                <a:latin typeface="+mn-ea"/>
              </a:rPr>
              <a:t>当不指派第</a:t>
            </a:r>
            <a:r>
              <a:rPr lang="en-US" altLang="zh-CN" sz="2000" b="1" err="1" smtClean="0">
                <a:latin typeface="+mn-ea"/>
              </a:rPr>
              <a:t>i</a:t>
            </a:r>
            <a:r>
              <a:rPr lang="zh-CN" altLang="en-US" sz="2000" b="1" smtClean="0">
                <a:latin typeface="+mn-ea"/>
              </a:rPr>
              <a:t>人去完成第</a:t>
            </a:r>
            <a:r>
              <a:rPr lang="en-US" altLang="zh-CN" sz="2000" b="1" smtClean="0">
                <a:latin typeface="+mn-ea"/>
              </a:rPr>
              <a:t>j</a:t>
            </a:r>
            <a:r>
              <a:rPr lang="zh-CN" altLang="en-US" sz="2000" b="1" smtClean="0">
                <a:latin typeface="+mn-ea"/>
              </a:rPr>
              <a:t>个任务</a:t>
            </a:r>
            <a:endParaRPr lang="zh-CN" altLang="en-US" sz="2000" b="1">
              <a:latin typeface="+mn-ea"/>
            </a:endParaRPr>
          </a:p>
        </p:txBody>
      </p:sp>
      <p:sp>
        <p:nvSpPr>
          <p:cNvPr id="17" name="TextBox 16"/>
          <p:cNvSpPr txBox="1"/>
          <p:nvPr/>
        </p:nvSpPr>
        <p:spPr>
          <a:xfrm>
            <a:off x="467544" y="2780928"/>
            <a:ext cx="6840760" cy="430887"/>
          </a:xfrm>
          <a:prstGeom prst="rect">
            <a:avLst/>
          </a:prstGeom>
          <a:noFill/>
        </p:spPr>
        <p:txBody>
          <a:bodyPr wrap="square" rtlCol="0">
            <a:spAutoFit/>
          </a:bodyPr>
          <a:lstStyle/>
          <a:p>
            <a:r>
              <a:rPr lang="zh-CN" altLang="en-US" sz="2200" b="1" smtClean="0"/>
              <a:t>得到数学模型是：</a:t>
            </a:r>
            <a:endParaRPr lang="zh-CN" altLang="en-US" sz="2200" b="1"/>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5303" name="Picture 7"/>
          <p:cNvPicPr>
            <a:picLocks noChangeAspect="1" noChangeArrowheads="1"/>
          </p:cNvPicPr>
          <p:nvPr/>
        </p:nvPicPr>
        <p:blipFill>
          <a:blip r:embed="rId5" cstate="print"/>
          <a:srcRect/>
          <a:stretch>
            <a:fillRect/>
          </a:stretch>
        </p:blipFill>
        <p:spPr bwMode="auto">
          <a:xfrm>
            <a:off x="683568" y="3212976"/>
            <a:ext cx="3003260" cy="648072"/>
          </a:xfrm>
          <a:prstGeom prst="rect">
            <a:avLst/>
          </a:prstGeom>
          <a:noFill/>
          <a:ln w="9525">
            <a:noFill/>
            <a:miter lim="800000"/>
            <a:headEnd/>
            <a:tailEnd/>
          </a:ln>
        </p:spPr>
      </p:pic>
      <p:pic>
        <p:nvPicPr>
          <p:cNvPr id="55306" name="Picture 10"/>
          <p:cNvPicPr>
            <a:picLocks noChangeAspect="1" noChangeArrowheads="1"/>
          </p:cNvPicPr>
          <p:nvPr/>
        </p:nvPicPr>
        <p:blipFill>
          <a:blip r:embed="rId6" cstate="print"/>
          <a:srcRect/>
          <a:stretch>
            <a:fillRect/>
          </a:stretch>
        </p:blipFill>
        <p:spPr bwMode="auto">
          <a:xfrm>
            <a:off x="683568" y="3861048"/>
            <a:ext cx="3860255" cy="1944216"/>
          </a:xfrm>
          <a:prstGeom prst="rect">
            <a:avLst/>
          </a:prstGeom>
          <a:noFill/>
          <a:ln w="9525">
            <a:noFill/>
            <a:miter lim="800000"/>
            <a:headEnd/>
            <a:tailEnd/>
          </a:ln>
        </p:spPr>
      </p:pic>
      <p:sp>
        <p:nvSpPr>
          <p:cNvPr id="28" name="TextBox 27"/>
          <p:cNvSpPr txBox="1"/>
          <p:nvPr/>
        </p:nvSpPr>
        <p:spPr>
          <a:xfrm>
            <a:off x="4572000" y="3284984"/>
            <a:ext cx="936104" cy="400110"/>
          </a:xfrm>
          <a:prstGeom prst="rect">
            <a:avLst/>
          </a:prstGeom>
          <a:noFill/>
        </p:spPr>
        <p:txBody>
          <a:bodyPr wrap="square" rtlCol="0">
            <a:spAutoFit/>
          </a:bodyPr>
          <a:lstStyle/>
          <a:p>
            <a:r>
              <a:rPr lang="zh-CN" altLang="en-US" sz="2000" b="1" smtClean="0">
                <a:latin typeface="+mn-ea"/>
              </a:rPr>
              <a:t>（</a:t>
            </a:r>
            <a:r>
              <a:rPr lang="en-US" altLang="zh-CN" sz="2000" b="1" smtClean="0">
                <a:latin typeface="+mn-ea"/>
              </a:rPr>
              <a:t>1</a:t>
            </a:r>
            <a:r>
              <a:rPr lang="zh-CN" altLang="en-US" sz="2000" b="1" smtClean="0">
                <a:latin typeface="+mn-ea"/>
              </a:rPr>
              <a:t>）</a:t>
            </a:r>
            <a:endParaRPr lang="zh-CN" altLang="en-US" sz="2000" b="1">
              <a:latin typeface="+mn-ea"/>
            </a:endParaRPr>
          </a:p>
        </p:txBody>
      </p:sp>
      <p:sp>
        <p:nvSpPr>
          <p:cNvPr id="30" name="TextBox 29"/>
          <p:cNvSpPr txBox="1"/>
          <p:nvPr/>
        </p:nvSpPr>
        <p:spPr>
          <a:xfrm>
            <a:off x="4572000" y="3933056"/>
            <a:ext cx="1152128" cy="400110"/>
          </a:xfrm>
          <a:prstGeom prst="rect">
            <a:avLst/>
          </a:prstGeom>
          <a:noFill/>
        </p:spPr>
        <p:txBody>
          <a:bodyPr wrap="square" rtlCol="0">
            <a:spAutoFit/>
          </a:bodyPr>
          <a:lstStyle/>
          <a:p>
            <a:r>
              <a:rPr lang="zh-CN" altLang="en-US" sz="2000" b="1" smtClean="0">
                <a:latin typeface="+mn-ea"/>
              </a:rPr>
              <a:t>（</a:t>
            </a:r>
            <a:r>
              <a:rPr lang="en-US" altLang="zh-CN" sz="2000" b="1" smtClean="0">
                <a:latin typeface="+mn-ea"/>
              </a:rPr>
              <a:t>2</a:t>
            </a:r>
            <a:r>
              <a:rPr lang="zh-CN" altLang="en-US" sz="2000" b="1" smtClean="0">
                <a:latin typeface="+mn-ea"/>
              </a:rPr>
              <a:t>）</a:t>
            </a:r>
            <a:endParaRPr lang="zh-CN" altLang="en-US" sz="2000" b="1">
              <a:latin typeface="+mn-ea"/>
            </a:endParaRPr>
          </a:p>
        </p:txBody>
      </p:sp>
      <p:sp>
        <p:nvSpPr>
          <p:cNvPr id="31" name="TextBox 30"/>
          <p:cNvSpPr txBox="1"/>
          <p:nvPr/>
        </p:nvSpPr>
        <p:spPr>
          <a:xfrm>
            <a:off x="4572000" y="4653136"/>
            <a:ext cx="1656184" cy="400110"/>
          </a:xfrm>
          <a:prstGeom prst="rect">
            <a:avLst/>
          </a:prstGeom>
          <a:noFill/>
        </p:spPr>
        <p:txBody>
          <a:bodyPr wrap="square" rtlCol="0">
            <a:spAutoFit/>
          </a:bodyPr>
          <a:lstStyle/>
          <a:p>
            <a:r>
              <a:rPr lang="zh-CN" altLang="en-US" sz="2000" b="1" smtClean="0">
                <a:latin typeface="+mn-ea"/>
              </a:rPr>
              <a:t>（</a:t>
            </a:r>
            <a:r>
              <a:rPr lang="en-US" altLang="zh-CN" sz="2000" b="1" smtClean="0">
                <a:latin typeface="+mn-ea"/>
              </a:rPr>
              <a:t>3</a:t>
            </a:r>
            <a:r>
              <a:rPr lang="zh-CN" altLang="en-US" sz="2000" b="1" smtClean="0">
                <a:latin typeface="+mn-ea"/>
              </a:rPr>
              <a:t>）</a:t>
            </a:r>
            <a:endParaRPr lang="zh-CN" altLang="en-US" sz="2000" b="1">
              <a:latin typeface="+mn-ea"/>
            </a:endParaRPr>
          </a:p>
        </p:txBody>
      </p:sp>
      <p:sp>
        <p:nvSpPr>
          <p:cNvPr id="32" name="TextBox 31"/>
          <p:cNvSpPr txBox="1"/>
          <p:nvPr/>
        </p:nvSpPr>
        <p:spPr>
          <a:xfrm>
            <a:off x="4572000" y="5301208"/>
            <a:ext cx="1440160" cy="400110"/>
          </a:xfrm>
          <a:prstGeom prst="rect">
            <a:avLst/>
          </a:prstGeom>
          <a:noFill/>
        </p:spPr>
        <p:txBody>
          <a:bodyPr wrap="square" rtlCol="0">
            <a:spAutoFit/>
          </a:bodyPr>
          <a:lstStyle/>
          <a:p>
            <a:r>
              <a:rPr lang="zh-CN" altLang="en-US" sz="2000" b="1" smtClean="0">
                <a:latin typeface="+mn-ea"/>
              </a:rPr>
              <a:t>（</a:t>
            </a:r>
            <a:r>
              <a:rPr lang="en-US" altLang="zh-CN" sz="2000" b="1" smtClean="0">
                <a:latin typeface="+mn-ea"/>
              </a:rPr>
              <a:t>4</a:t>
            </a:r>
            <a:r>
              <a:rPr lang="zh-CN" altLang="en-US" sz="2000" b="1" smtClean="0">
                <a:latin typeface="+mn-ea"/>
              </a:rPr>
              <a:t>）</a:t>
            </a:r>
            <a:endParaRPr lang="zh-CN" altLang="en-US" sz="2000" b="1">
              <a:latin typeface="+mn-ea"/>
            </a:endParaRPr>
          </a:p>
        </p:txBody>
      </p:sp>
      <p:graphicFrame>
        <p:nvGraphicFramePr>
          <p:cNvPr id="66562" name="Object 2"/>
          <p:cNvGraphicFramePr>
            <a:graphicFrameLocks noChangeAspect="1"/>
          </p:cNvGraphicFramePr>
          <p:nvPr/>
        </p:nvGraphicFramePr>
        <p:xfrm>
          <a:off x="5508104" y="3501008"/>
          <a:ext cx="3096344" cy="2304256"/>
        </p:xfrm>
        <a:graphic>
          <a:graphicData uri="http://schemas.openxmlformats.org/presentationml/2006/ole">
            <mc:AlternateContent xmlns:mc="http://schemas.openxmlformats.org/markup-compatibility/2006">
              <mc:Choice xmlns:v="urn:schemas-microsoft-com:vml" Requires="v">
                <p:oleObj spid="_x0000_s66565" name="公式" r:id="rId7" imgW="1066680" imgH="914400" progId="Equations">
                  <p:embed/>
                </p:oleObj>
              </mc:Choice>
              <mc:Fallback>
                <p:oleObj name="公式" r:id="rId7" imgW="1066680" imgH="914400" progId="Equations">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104" y="3501008"/>
                        <a:ext cx="3096344"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nodeType="withEffect">
                                  <p:stCondLst>
                                    <p:cond delay="0"/>
                                  </p:stCondLst>
                                  <p:childTnLst>
                                    <p:set>
                                      <p:cBhvr>
                                        <p:cTn id="9" dur="1" fill="hold">
                                          <p:stCondLst>
                                            <p:cond delay="0"/>
                                          </p:stCondLst>
                                        </p:cTn>
                                        <p:tgtEl>
                                          <p:spTgt spid="55299"/>
                                        </p:tgtEl>
                                        <p:attrNameLst>
                                          <p:attrName>style.visibility</p:attrName>
                                        </p:attrNameLst>
                                      </p:cBhvr>
                                      <p:to>
                                        <p:strVal val="visible"/>
                                      </p:to>
                                    </p:set>
                                    <p:animEffect transition="in" filter="checkerboard(across)">
                                      <p:cBhvr>
                                        <p:cTn id="10" dur="500"/>
                                        <p:tgtEl>
                                          <p:spTgt spid="5529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heckerboard(across)">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55303"/>
                                        </p:tgtEl>
                                        <p:attrNameLst>
                                          <p:attrName>style.visibility</p:attrName>
                                        </p:attrNameLst>
                                      </p:cBhvr>
                                      <p:to>
                                        <p:strVal val="visible"/>
                                      </p:to>
                                    </p:set>
                                    <p:animEffect transition="in" filter="diamond(in)">
                                      <p:cBhvr>
                                        <p:cTn id="21" dur="1000"/>
                                        <p:tgtEl>
                                          <p:spTgt spid="55303"/>
                                        </p:tgtEl>
                                      </p:cBhvr>
                                    </p:animEffect>
                                  </p:childTnLst>
                                </p:cTn>
                              </p:par>
                              <p:par>
                                <p:cTn id="22" presetID="8" presetClass="entr" presetSubtype="16" fill="hold" nodeType="withEffect">
                                  <p:stCondLst>
                                    <p:cond delay="0"/>
                                  </p:stCondLst>
                                  <p:childTnLst>
                                    <p:set>
                                      <p:cBhvr>
                                        <p:cTn id="23" dur="1" fill="hold">
                                          <p:stCondLst>
                                            <p:cond delay="0"/>
                                          </p:stCondLst>
                                        </p:cTn>
                                        <p:tgtEl>
                                          <p:spTgt spid="55306"/>
                                        </p:tgtEl>
                                        <p:attrNameLst>
                                          <p:attrName>style.visibility</p:attrName>
                                        </p:attrNameLst>
                                      </p:cBhvr>
                                      <p:to>
                                        <p:strVal val="visible"/>
                                      </p:to>
                                    </p:set>
                                    <p:animEffect transition="in" filter="diamond(in)">
                                      <p:cBhvr>
                                        <p:cTn id="24" dur="1000"/>
                                        <p:tgtEl>
                                          <p:spTgt spid="55306"/>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amond(in)">
                                      <p:cBhvr>
                                        <p:cTn id="27" dur="1000"/>
                                        <p:tgtEl>
                                          <p:spTgt spid="28"/>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amond(in)">
                                      <p:cBhvr>
                                        <p:cTn id="30" dur="1000"/>
                                        <p:tgtEl>
                                          <p:spTgt spid="30"/>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amond(in)">
                                      <p:cBhvr>
                                        <p:cTn id="33" dur="1000"/>
                                        <p:tgtEl>
                                          <p:spTgt spid="31"/>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diamond(in)">
                                      <p:cBhvr>
                                        <p:cTn id="36" dur="1000"/>
                                        <p:tgtEl>
                                          <p:spTgt spid="32"/>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amond(in)">
                                      <p:cBhvr>
                                        <p:cTn id="39" dur="1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6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28" grpId="0"/>
      <p:bldP spid="30" grpId="0"/>
      <p:bldP spid="31"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11" name="TextBox 10"/>
          <p:cNvSpPr txBox="1"/>
          <p:nvPr/>
        </p:nvSpPr>
        <p:spPr>
          <a:xfrm>
            <a:off x="467544" y="1268760"/>
            <a:ext cx="7344816" cy="830997"/>
          </a:xfrm>
          <a:prstGeom prst="rect">
            <a:avLst/>
          </a:prstGeom>
          <a:noFill/>
        </p:spPr>
        <p:txBody>
          <a:bodyPr wrap="square" rtlCol="0">
            <a:spAutoFit/>
          </a:bodyPr>
          <a:lstStyle/>
          <a:p>
            <a:pPr>
              <a:buFont typeface="Wingdings" pitchFamily="2" charset="2"/>
              <a:buChar char="u"/>
            </a:pPr>
            <a:r>
              <a:rPr lang="zh-CN" altLang="en-US" sz="2400" b="1" smtClean="0">
                <a:solidFill>
                  <a:schemeClr val="accent6">
                    <a:lumMod val="75000"/>
                  </a:schemeClr>
                </a:solidFill>
                <a:latin typeface="+mn-ea"/>
              </a:rPr>
              <a:t>指派问题最优解的性质</a:t>
            </a:r>
            <a:endParaRPr lang="en-US" altLang="zh-CN" sz="2400" b="1" smtClean="0">
              <a:solidFill>
                <a:schemeClr val="accent6">
                  <a:lumMod val="75000"/>
                </a:schemeClr>
              </a:solidFill>
              <a:latin typeface="+mn-ea"/>
            </a:endParaRPr>
          </a:p>
          <a:p>
            <a:endParaRPr lang="zh-CN" altLang="en-US" sz="2400" b="1">
              <a:solidFill>
                <a:schemeClr val="accent6">
                  <a:lumMod val="75000"/>
                </a:schemeClr>
              </a:solidFill>
              <a:latin typeface="+mn-ea"/>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TextBox 22"/>
          <p:cNvSpPr txBox="1"/>
          <p:nvPr/>
        </p:nvSpPr>
        <p:spPr>
          <a:xfrm>
            <a:off x="323528" y="1772816"/>
            <a:ext cx="8496944" cy="1246495"/>
          </a:xfrm>
          <a:prstGeom prst="rect">
            <a:avLst/>
          </a:prstGeom>
          <a:noFill/>
        </p:spPr>
        <p:txBody>
          <a:bodyPr wrap="square" rtlCol="0">
            <a:spAutoFit/>
          </a:bodyPr>
          <a:lstStyle/>
          <a:p>
            <a:pPr>
              <a:lnSpc>
                <a:spcPts val="3000"/>
              </a:lnSpc>
            </a:pPr>
            <a:r>
              <a:rPr lang="zh-CN" altLang="en-US" sz="2200" b="1" smtClean="0">
                <a:latin typeface="+mn-ea"/>
              </a:rPr>
              <a:t>    若从系数矩阵</a:t>
            </a:r>
            <a:r>
              <a:rPr lang="en-US" altLang="zh-CN" sz="2200" b="1" smtClean="0">
                <a:latin typeface="+mn-ea"/>
              </a:rPr>
              <a:t>(C</a:t>
            </a:r>
            <a:r>
              <a:rPr lang="en-US" altLang="zh-CN" sz="2200" b="1" baseline="-25000" smtClean="0">
                <a:latin typeface="+mn-ea"/>
              </a:rPr>
              <a:t>ij</a:t>
            </a:r>
            <a:r>
              <a:rPr lang="en-US" altLang="zh-CN" sz="2200" b="1" smtClean="0">
                <a:latin typeface="+mn-ea"/>
              </a:rPr>
              <a:t>)</a:t>
            </a:r>
            <a:r>
              <a:rPr lang="en-US" altLang="zh-CN" sz="2200" b="1" baseline="-25000" smtClean="0">
                <a:latin typeface="+mn-ea"/>
              </a:rPr>
              <a:t> </a:t>
            </a:r>
            <a:r>
              <a:rPr lang="zh-CN" altLang="en-US" sz="2200" b="1" smtClean="0">
                <a:latin typeface="+mn-ea"/>
              </a:rPr>
              <a:t>的一行（列）各元素中分别</a:t>
            </a:r>
            <a:r>
              <a:rPr lang="zh-CN" altLang="en-US" sz="2200" b="1" smtClean="0">
                <a:solidFill>
                  <a:schemeClr val="accent6">
                    <a:lumMod val="75000"/>
                  </a:schemeClr>
                </a:solidFill>
                <a:latin typeface="+mn-ea"/>
              </a:rPr>
              <a:t>减去</a:t>
            </a:r>
            <a:r>
              <a:rPr lang="zh-CN" altLang="en-US" sz="2200" b="1" smtClean="0">
                <a:latin typeface="+mn-ea"/>
              </a:rPr>
              <a:t>该行（列）的</a:t>
            </a:r>
            <a:r>
              <a:rPr lang="zh-CN" altLang="en-US" sz="2200" b="1" smtClean="0">
                <a:solidFill>
                  <a:schemeClr val="accent6">
                    <a:lumMod val="75000"/>
                  </a:schemeClr>
                </a:solidFill>
                <a:latin typeface="+mn-ea"/>
              </a:rPr>
              <a:t>最小</a:t>
            </a:r>
            <a:r>
              <a:rPr lang="zh-CN" altLang="en-US" sz="2200" b="1" smtClean="0">
                <a:latin typeface="+mn-ea"/>
              </a:rPr>
              <a:t>元素，得到的新系数矩阵</a:t>
            </a:r>
            <a:r>
              <a:rPr lang="en-US" altLang="zh-CN" sz="2200" b="1" smtClean="0">
                <a:latin typeface="+mn-ea"/>
              </a:rPr>
              <a:t>(b</a:t>
            </a:r>
            <a:r>
              <a:rPr lang="en-US" altLang="zh-CN" sz="2200" b="1" baseline="-25000" smtClean="0">
                <a:latin typeface="+mn-ea"/>
              </a:rPr>
              <a:t>ij</a:t>
            </a:r>
            <a:r>
              <a:rPr lang="en-US" altLang="zh-CN" sz="2200" b="1" smtClean="0">
                <a:latin typeface="+mn-ea"/>
              </a:rPr>
              <a:t>)</a:t>
            </a:r>
            <a:r>
              <a:rPr lang="zh-CN" altLang="en-US" sz="2200" b="1" smtClean="0">
                <a:latin typeface="+mn-ea"/>
              </a:rPr>
              <a:t>，那么以</a:t>
            </a:r>
            <a:r>
              <a:rPr lang="en-US" altLang="zh-CN" sz="2200" b="1" smtClean="0">
                <a:latin typeface="+mn-ea"/>
              </a:rPr>
              <a:t>(b</a:t>
            </a:r>
            <a:r>
              <a:rPr lang="en-US" altLang="zh-CN" sz="2200" b="1" baseline="-25000" smtClean="0">
                <a:latin typeface="+mn-ea"/>
              </a:rPr>
              <a:t>ij</a:t>
            </a:r>
            <a:r>
              <a:rPr lang="en-US" altLang="zh-CN" sz="2200" b="1" smtClean="0">
                <a:latin typeface="+mn-ea"/>
              </a:rPr>
              <a:t>)</a:t>
            </a:r>
            <a:r>
              <a:rPr lang="zh-CN" altLang="en-US" sz="2200" b="1" smtClean="0">
                <a:latin typeface="+mn-ea"/>
              </a:rPr>
              <a:t>为系数矩阵求得的最优解和原指派问题的最优解</a:t>
            </a:r>
            <a:r>
              <a:rPr lang="zh-CN" altLang="en-US" sz="2200" b="1" smtClean="0">
                <a:solidFill>
                  <a:schemeClr val="accent6">
                    <a:lumMod val="75000"/>
                  </a:schemeClr>
                </a:solidFill>
                <a:latin typeface="+mn-ea"/>
              </a:rPr>
              <a:t>相同</a:t>
            </a:r>
            <a:r>
              <a:rPr lang="zh-CN" altLang="en-US" sz="2200" b="1" smtClean="0">
                <a:latin typeface="+mn-ea"/>
              </a:rPr>
              <a:t>。</a:t>
            </a:r>
            <a:endParaRPr lang="zh-CN" altLang="en-US" sz="2200" b="1">
              <a:latin typeface="+mn-ea"/>
            </a:endParaRPr>
          </a:p>
        </p:txBody>
      </p:sp>
      <p:sp>
        <p:nvSpPr>
          <p:cNvPr id="24" name="TextBox 23"/>
          <p:cNvSpPr txBox="1"/>
          <p:nvPr/>
        </p:nvSpPr>
        <p:spPr>
          <a:xfrm>
            <a:off x="467544" y="2996952"/>
            <a:ext cx="7344816" cy="830997"/>
          </a:xfrm>
          <a:prstGeom prst="rect">
            <a:avLst/>
          </a:prstGeom>
          <a:noFill/>
        </p:spPr>
        <p:txBody>
          <a:bodyPr wrap="square" rtlCol="0">
            <a:spAutoFit/>
          </a:bodyPr>
          <a:lstStyle/>
          <a:p>
            <a:pPr>
              <a:buFont typeface="Wingdings" pitchFamily="2" charset="2"/>
              <a:buChar char="u"/>
            </a:pPr>
            <a:r>
              <a:rPr lang="zh-CN" altLang="en-US" sz="2400" b="1" smtClean="0">
                <a:solidFill>
                  <a:schemeClr val="accent6">
                    <a:lumMod val="75000"/>
                  </a:schemeClr>
                </a:solidFill>
                <a:latin typeface="+mn-ea"/>
              </a:rPr>
              <a:t>独立的</a:t>
            </a:r>
            <a:r>
              <a:rPr lang="en-US" altLang="zh-CN" sz="2400" b="1" smtClean="0">
                <a:solidFill>
                  <a:schemeClr val="accent6">
                    <a:lumMod val="75000"/>
                  </a:schemeClr>
                </a:solidFill>
                <a:latin typeface="+mn-ea"/>
              </a:rPr>
              <a:t>0</a:t>
            </a:r>
            <a:r>
              <a:rPr lang="zh-CN" altLang="en-US" sz="2400" b="1" smtClean="0">
                <a:solidFill>
                  <a:schemeClr val="accent6">
                    <a:lumMod val="75000"/>
                  </a:schemeClr>
                </a:solidFill>
                <a:latin typeface="+mn-ea"/>
              </a:rPr>
              <a:t>元素</a:t>
            </a:r>
            <a:endParaRPr lang="en-US" altLang="zh-CN" sz="2400" b="1" smtClean="0">
              <a:solidFill>
                <a:schemeClr val="accent6">
                  <a:lumMod val="75000"/>
                </a:schemeClr>
              </a:solidFill>
              <a:latin typeface="+mn-ea"/>
            </a:endParaRPr>
          </a:p>
          <a:p>
            <a:endParaRPr lang="zh-CN" altLang="en-US" sz="2400" b="1">
              <a:solidFill>
                <a:schemeClr val="accent6">
                  <a:lumMod val="75000"/>
                </a:schemeClr>
              </a:solidFill>
              <a:latin typeface="+mn-ea"/>
            </a:endParaRPr>
          </a:p>
        </p:txBody>
      </p:sp>
      <p:sp>
        <p:nvSpPr>
          <p:cNvPr id="25" name="TextBox 24"/>
          <p:cNvSpPr txBox="1"/>
          <p:nvPr/>
        </p:nvSpPr>
        <p:spPr>
          <a:xfrm>
            <a:off x="323528" y="3429000"/>
            <a:ext cx="8496944" cy="1246495"/>
          </a:xfrm>
          <a:prstGeom prst="rect">
            <a:avLst/>
          </a:prstGeom>
          <a:noFill/>
        </p:spPr>
        <p:txBody>
          <a:bodyPr wrap="square" rtlCol="0">
            <a:spAutoFit/>
          </a:bodyPr>
          <a:lstStyle/>
          <a:p>
            <a:pPr>
              <a:lnSpc>
                <a:spcPts val="3000"/>
              </a:lnSpc>
            </a:pPr>
            <a:r>
              <a:rPr lang="zh-CN" altLang="en-US" sz="2200" b="1" smtClean="0">
                <a:latin typeface="+mn-ea"/>
              </a:rPr>
              <a:t>    在新系数矩阵</a:t>
            </a:r>
            <a:r>
              <a:rPr lang="en-US" altLang="zh-CN" sz="2200" b="1" smtClean="0">
                <a:latin typeface="+mn-ea"/>
              </a:rPr>
              <a:t>(b</a:t>
            </a:r>
            <a:r>
              <a:rPr lang="en-US" altLang="zh-CN" sz="2200" b="1" baseline="-25000" smtClean="0">
                <a:latin typeface="+mn-ea"/>
              </a:rPr>
              <a:t>ij</a:t>
            </a:r>
            <a:r>
              <a:rPr lang="en-US" altLang="zh-CN" sz="2200" b="1" smtClean="0">
                <a:latin typeface="+mn-ea"/>
              </a:rPr>
              <a:t>)</a:t>
            </a:r>
            <a:r>
              <a:rPr lang="zh-CN" altLang="en-US" sz="2200" b="1" smtClean="0">
                <a:latin typeface="+mn-ea"/>
              </a:rPr>
              <a:t>中，位于</a:t>
            </a:r>
            <a:r>
              <a:rPr lang="zh-CN" altLang="en-US" sz="2200" b="1" smtClean="0">
                <a:solidFill>
                  <a:schemeClr val="accent6">
                    <a:lumMod val="75000"/>
                  </a:schemeClr>
                </a:solidFill>
                <a:latin typeface="+mn-ea"/>
              </a:rPr>
              <a:t>不同行不同列</a:t>
            </a:r>
            <a:r>
              <a:rPr lang="zh-CN" altLang="en-US" sz="2200" b="1" smtClean="0">
                <a:latin typeface="+mn-ea"/>
              </a:rPr>
              <a:t>的</a:t>
            </a:r>
            <a:r>
              <a:rPr lang="en-US" altLang="zh-CN" sz="2200" b="1" smtClean="0">
                <a:latin typeface="+mn-ea"/>
              </a:rPr>
              <a:t>0</a:t>
            </a:r>
            <a:r>
              <a:rPr lang="zh-CN" altLang="en-US" sz="2200" b="1" smtClean="0">
                <a:latin typeface="+mn-ea"/>
              </a:rPr>
              <a:t>元素，称为独立的</a:t>
            </a:r>
            <a:r>
              <a:rPr lang="en-US" altLang="zh-CN" sz="2200" b="1" smtClean="0">
                <a:latin typeface="+mn-ea"/>
              </a:rPr>
              <a:t>0</a:t>
            </a:r>
            <a:r>
              <a:rPr lang="zh-CN" altLang="en-US" sz="2200" b="1" smtClean="0">
                <a:latin typeface="+mn-ea"/>
              </a:rPr>
              <a:t>元素。若能在</a:t>
            </a:r>
            <a:r>
              <a:rPr lang="en-US" altLang="zh-CN" sz="2200" b="1" smtClean="0">
                <a:latin typeface="+mn-ea"/>
              </a:rPr>
              <a:t>(b</a:t>
            </a:r>
            <a:r>
              <a:rPr lang="en-US" altLang="zh-CN" sz="2200" b="1" baseline="-25000" smtClean="0">
                <a:latin typeface="+mn-ea"/>
              </a:rPr>
              <a:t>ij</a:t>
            </a:r>
            <a:r>
              <a:rPr lang="en-US" altLang="zh-CN" sz="2200" b="1" smtClean="0">
                <a:latin typeface="+mn-ea"/>
              </a:rPr>
              <a:t>)</a:t>
            </a:r>
            <a:r>
              <a:rPr lang="zh-CN" altLang="en-US" sz="2200" b="1" smtClean="0">
                <a:latin typeface="+mn-ea"/>
              </a:rPr>
              <a:t>中找出</a:t>
            </a:r>
            <a:r>
              <a:rPr lang="en-US" altLang="zh-CN" sz="2200" b="1" smtClean="0">
                <a:latin typeface="+mn-ea"/>
              </a:rPr>
              <a:t>n</a:t>
            </a:r>
            <a:r>
              <a:rPr lang="zh-CN" altLang="en-US" sz="2200" b="1" smtClean="0">
                <a:latin typeface="+mn-ea"/>
              </a:rPr>
              <a:t>个独立的</a:t>
            </a:r>
            <a:r>
              <a:rPr lang="en-US" altLang="zh-CN" sz="2200" b="1" smtClean="0">
                <a:latin typeface="+mn-ea"/>
              </a:rPr>
              <a:t>0</a:t>
            </a:r>
            <a:r>
              <a:rPr lang="zh-CN" altLang="en-US" sz="2200" b="1" smtClean="0">
                <a:latin typeface="+mn-ea"/>
              </a:rPr>
              <a:t>元素，令其对应的解</a:t>
            </a:r>
            <a:r>
              <a:rPr lang="en-US" altLang="zh-CN" sz="2200" b="1" smtClean="0">
                <a:latin typeface="+mn-ea"/>
              </a:rPr>
              <a:t>x</a:t>
            </a:r>
            <a:r>
              <a:rPr lang="en-US" altLang="zh-CN" sz="2200" b="1" baseline="-25000" smtClean="0">
                <a:latin typeface="+mn-ea"/>
              </a:rPr>
              <a:t>ij </a:t>
            </a:r>
            <a:r>
              <a:rPr lang="en-US" altLang="zh-CN" sz="2200" b="1" smtClean="0">
                <a:latin typeface="+mn-ea"/>
              </a:rPr>
              <a:t>=1</a:t>
            </a:r>
            <a:r>
              <a:rPr lang="zh-CN" altLang="en-US" sz="2200" b="1" smtClean="0">
                <a:latin typeface="+mn-ea"/>
              </a:rPr>
              <a:t>，其余</a:t>
            </a:r>
            <a:r>
              <a:rPr lang="en-US" altLang="zh-CN" sz="2200" b="1" smtClean="0">
                <a:latin typeface="+mn-ea"/>
              </a:rPr>
              <a:t>x</a:t>
            </a:r>
            <a:r>
              <a:rPr lang="en-US" altLang="zh-CN" sz="2200" b="1" baseline="-25000" smtClean="0">
                <a:latin typeface="+mn-ea"/>
              </a:rPr>
              <a:t>ij </a:t>
            </a:r>
            <a:r>
              <a:rPr lang="en-US" altLang="zh-CN" sz="2200" b="1" smtClean="0">
                <a:latin typeface="+mn-ea"/>
              </a:rPr>
              <a:t>=0</a:t>
            </a:r>
            <a:r>
              <a:rPr lang="zh-CN" altLang="en-US" sz="2200" b="1" smtClean="0">
                <a:latin typeface="+mn-ea"/>
              </a:rPr>
              <a:t>，即得到了原问题的最优解。</a:t>
            </a:r>
            <a:endParaRPr lang="zh-CN" altLang="en-US" sz="2200" b="1">
              <a:latin typeface="+mn-ea"/>
            </a:endParaRPr>
          </a:p>
        </p:txBody>
      </p:sp>
      <p:sp>
        <p:nvSpPr>
          <p:cNvPr id="26" name="TextBox 25"/>
          <p:cNvSpPr txBox="1"/>
          <p:nvPr/>
        </p:nvSpPr>
        <p:spPr>
          <a:xfrm>
            <a:off x="539552" y="4653136"/>
            <a:ext cx="7344816" cy="461665"/>
          </a:xfrm>
          <a:prstGeom prst="rect">
            <a:avLst/>
          </a:prstGeom>
          <a:noFill/>
        </p:spPr>
        <p:txBody>
          <a:bodyPr wrap="square" rtlCol="0">
            <a:spAutoFit/>
          </a:bodyPr>
          <a:lstStyle/>
          <a:p>
            <a:pPr>
              <a:buFont typeface="Wingdings" pitchFamily="2" charset="2"/>
              <a:buChar char="u"/>
            </a:pPr>
            <a:r>
              <a:rPr lang="zh-CN" altLang="en-US" sz="2400" b="1" smtClean="0">
                <a:solidFill>
                  <a:schemeClr val="accent6">
                    <a:lumMod val="75000"/>
                  </a:schemeClr>
                </a:solidFill>
                <a:latin typeface="+mn-ea"/>
              </a:rPr>
              <a:t>定理</a:t>
            </a:r>
            <a:endParaRPr lang="zh-CN" altLang="en-US" sz="2400" b="1">
              <a:solidFill>
                <a:schemeClr val="accent6">
                  <a:lumMod val="75000"/>
                </a:schemeClr>
              </a:solidFill>
              <a:latin typeface="+mn-ea"/>
            </a:endParaRPr>
          </a:p>
        </p:txBody>
      </p:sp>
      <p:sp>
        <p:nvSpPr>
          <p:cNvPr id="27" name="TextBox 26"/>
          <p:cNvSpPr txBox="1"/>
          <p:nvPr/>
        </p:nvSpPr>
        <p:spPr>
          <a:xfrm>
            <a:off x="395536" y="5085184"/>
            <a:ext cx="8496944" cy="861774"/>
          </a:xfrm>
          <a:prstGeom prst="rect">
            <a:avLst/>
          </a:prstGeom>
          <a:noFill/>
        </p:spPr>
        <p:txBody>
          <a:bodyPr wrap="square" rtlCol="0">
            <a:spAutoFit/>
          </a:bodyPr>
          <a:lstStyle/>
          <a:p>
            <a:pPr>
              <a:lnSpc>
                <a:spcPts val="3000"/>
              </a:lnSpc>
            </a:pPr>
            <a:r>
              <a:rPr lang="zh-CN" altLang="en-US" sz="2200" b="1" smtClean="0">
                <a:latin typeface="+mn-ea"/>
              </a:rPr>
              <a:t>    系数矩阵中独立</a:t>
            </a:r>
            <a:r>
              <a:rPr lang="en-US" altLang="zh-CN" sz="2200" b="1" smtClean="0">
                <a:latin typeface="+mn-ea"/>
              </a:rPr>
              <a:t>0</a:t>
            </a:r>
            <a:r>
              <a:rPr lang="zh-CN" altLang="en-US" sz="2200" b="1" smtClean="0">
                <a:latin typeface="+mn-ea"/>
              </a:rPr>
              <a:t>元素的最多个数等于能覆盖所有</a:t>
            </a:r>
            <a:r>
              <a:rPr lang="en-US" altLang="zh-CN" sz="2200" b="1" smtClean="0">
                <a:latin typeface="+mn-ea"/>
              </a:rPr>
              <a:t>0</a:t>
            </a:r>
            <a:r>
              <a:rPr lang="zh-CN" altLang="en-US" sz="2200" b="1" smtClean="0">
                <a:latin typeface="+mn-ea"/>
              </a:rPr>
              <a:t>元素的最少直线数。</a:t>
            </a:r>
            <a:endParaRPr lang="zh-CN" altLang="en-US" sz="2200" b="1">
              <a:latin typeface="+mn-ea"/>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heckerboard(across)">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heckerboard(across)">
                                      <p:cBhvr>
                                        <p:cTn id="23" dur="500"/>
                                        <p:tgtEl>
                                          <p:spTgt spid="26"/>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P spid="24" grpId="0"/>
      <p:bldP spid="25" grpId="0"/>
      <p:bldP spid="26"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611560" y="1268760"/>
            <a:ext cx="7344816" cy="461665"/>
          </a:xfrm>
          <a:prstGeom prst="rect">
            <a:avLst/>
          </a:prstGeom>
          <a:noFill/>
        </p:spPr>
        <p:txBody>
          <a:bodyPr wrap="square" rtlCol="0">
            <a:spAutoFit/>
          </a:bodyPr>
          <a:lstStyle/>
          <a:p>
            <a:r>
              <a:rPr lang="zh-CN" altLang="en-US" sz="2400" b="1" smtClean="0">
                <a:solidFill>
                  <a:schemeClr val="accent6">
                    <a:lumMod val="75000"/>
                  </a:schemeClr>
                </a:solidFill>
                <a:latin typeface="+mn-ea"/>
              </a:rPr>
              <a:t>匈牙利法的解题步骤</a:t>
            </a:r>
            <a:endParaRPr lang="zh-CN" altLang="en-US" sz="2400" b="1">
              <a:solidFill>
                <a:schemeClr val="accent6">
                  <a:lumMod val="75000"/>
                </a:schemeClr>
              </a:solidFill>
              <a:latin typeface="+mn-ea"/>
            </a:endParaRPr>
          </a:p>
        </p:txBody>
      </p:sp>
      <p:sp>
        <p:nvSpPr>
          <p:cNvPr id="16" name="TextBox 15"/>
          <p:cNvSpPr txBox="1"/>
          <p:nvPr/>
        </p:nvSpPr>
        <p:spPr>
          <a:xfrm>
            <a:off x="395536" y="1772816"/>
            <a:ext cx="8460432" cy="1197957"/>
          </a:xfrm>
          <a:prstGeom prst="rect">
            <a:avLst/>
          </a:prstGeom>
          <a:noFill/>
        </p:spPr>
        <p:txBody>
          <a:bodyPr wrap="square" rtlCol="0">
            <a:spAutoFit/>
          </a:bodyPr>
          <a:lstStyle/>
          <a:p>
            <a:pPr>
              <a:lnSpc>
                <a:spcPts val="3000"/>
              </a:lnSpc>
            </a:pPr>
            <a:r>
              <a:rPr lang="zh-CN" altLang="en-US" sz="2200" b="1" dirty="0" smtClean="0">
                <a:latin typeface="+mn-ea"/>
              </a:rPr>
              <a:t>第一</a:t>
            </a:r>
            <a:r>
              <a:rPr lang="zh-CN" altLang="en-US" sz="2200" b="1" smtClean="0">
                <a:latin typeface="+mn-ea"/>
              </a:rPr>
              <a:t>步：系数矩</a:t>
            </a:r>
            <a:r>
              <a:rPr lang="zh-CN" altLang="en-US" sz="2200" b="1" dirty="0" smtClean="0">
                <a:latin typeface="+mn-ea"/>
              </a:rPr>
              <a:t>阵</a:t>
            </a:r>
            <a:r>
              <a:rPr lang="zh-CN" altLang="en-US" sz="2200" b="1" smtClean="0">
                <a:latin typeface="+mn-ea"/>
              </a:rPr>
              <a:t>变换，使得每行每列中都出现</a:t>
            </a:r>
            <a:r>
              <a:rPr lang="en-US" altLang="zh-CN" sz="2200" b="1" smtClean="0">
                <a:latin typeface="+mn-ea"/>
              </a:rPr>
              <a:t>0</a:t>
            </a:r>
            <a:r>
              <a:rPr lang="zh-CN" altLang="en-US" sz="2200" b="1" smtClean="0">
                <a:latin typeface="+mn-ea"/>
              </a:rPr>
              <a:t>元素。</a:t>
            </a:r>
            <a:endParaRPr lang="en-US" altLang="zh-CN" sz="2200" b="1" smtClean="0">
              <a:latin typeface="+mn-ea"/>
            </a:endParaRPr>
          </a:p>
          <a:p>
            <a:pPr>
              <a:lnSpc>
                <a:spcPts val="3000"/>
              </a:lnSpc>
            </a:pPr>
            <a:r>
              <a:rPr lang="zh-CN" altLang="en-US" sz="2200" b="1" smtClean="0">
                <a:latin typeface="+mn-ea"/>
              </a:rPr>
              <a:t>（</a:t>
            </a:r>
            <a:r>
              <a:rPr lang="en-US" altLang="zh-CN" sz="2200" b="1" smtClean="0">
                <a:latin typeface="+mn-ea"/>
              </a:rPr>
              <a:t>1</a:t>
            </a:r>
            <a:r>
              <a:rPr lang="zh-CN" altLang="en-US" sz="2200" b="1" smtClean="0">
                <a:latin typeface="+mn-ea"/>
              </a:rPr>
              <a:t>）从系数矩阵中的每行元素减去该行中的最小元素；</a:t>
            </a:r>
            <a:endParaRPr lang="en-US" altLang="zh-CN" sz="2200" b="1" smtClean="0">
              <a:latin typeface="+mn-ea"/>
            </a:endParaRPr>
          </a:p>
          <a:p>
            <a:pPr>
              <a:lnSpc>
                <a:spcPts val="3000"/>
              </a:lnSpc>
            </a:pPr>
            <a:r>
              <a:rPr lang="zh-CN" altLang="en-US" sz="2200" b="1" smtClean="0">
                <a:latin typeface="+mn-ea"/>
              </a:rPr>
              <a:t>（</a:t>
            </a:r>
            <a:r>
              <a:rPr lang="en-US" altLang="zh-CN" sz="2200" b="1" smtClean="0">
                <a:latin typeface="+mn-ea"/>
              </a:rPr>
              <a:t>2</a:t>
            </a:r>
            <a:r>
              <a:rPr lang="zh-CN" altLang="en-US" sz="2200" b="1" smtClean="0">
                <a:latin typeface="+mn-ea"/>
              </a:rPr>
              <a:t>）再从所得系数矩阵的每列元素中减去该列的最小元素。</a:t>
            </a:r>
            <a:endParaRPr lang="zh-CN" altLang="en-US" sz="2200" b="1" dirty="0">
              <a:latin typeface="+mn-ea"/>
            </a:endParaRPr>
          </a:p>
        </p:txBody>
      </p:sp>
      <p:graphicFrame>
        <p:nvGraphicFramePr>
          <p:cNvPr id="67586" name="Object 2"/>
          <p:cNvGraphicFramePr>
            <a:graphicFrameLocks noChangeAspect="1"/>
          </p:cNvGraphicFramePr>
          <p:nvPr/>
        </p:nvGraphicFramePr>
        <p:xfrm>
          <a:off x="251520" y="3933056"/>
          <a:ext cx="2736304" cy="1872208"/>
        </p:xfrm>
        <a:graphic>
          <a:graphicData uri="http://schemas.openxmlformats.org/presentationml/2006/ole">
            <mc:AlternateContent xmlns:mc="http://schemas.openxmlformats.org/markup-compatibility/2006">
              <mc:Choice xmlns:v="urn:schemas-microsoft-com:vml" Requires="v">
                <p:oleObj spid="_x0000_s67595" name="公式" r:id="rId4" imgW="1307880" imgH="914400" progId="Equations">
                  <p:embed/>
                </p:oleObj>
              </mc:Choice>
              <mc:Fallback>
                <p:oleObj name="公式" r:id="rId4" imgW="1307880" imgH="914400" progId="Equations">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3933056"/>
                        <a:ext cx="2736304" cy="1872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67544" y="3140968"/>
            <a:ext cx="2808312" cy="430887"/>
          </a:xfrm>
          <a:prstGeom prst="rect">
            <a:avLst/>
          </a:prstGeom>
          <a:noFill/>
        </p:spPr>
        <p:txBody>
          <a:bodyPr wrap="square" rtlCol="0">
            <a:spAutoFit/>
          </a:bodyPr>
          <a:lstStyle/>
          <a:p>
            <a:r>
              <a:rPr lang="zh-CN" altLang="en-US" sz="2200" b="1" smtClean="0">
                <a:latin typeface="+mn-ea"/>
              </a:rPr>
              <a:t>例</a:t>
            </a:r>
            <a:r>
              <a:rPr lang="en-US" altLang="zh-CN" sz="2200" b="1" smtClean="0">
                <a:latin typeface="+mn-ea"/>
              </a:rPr>
              <a:t>7</a:t>
            </a:r>
            <a:r>
              <a:rPr lang="zh-CN" altLang="en-US" sz="2200" b="1" smtClean="0">
                <a:latin typeface="+mn-ea"/>
              </a:rPr>
              <a:t>的计算为：</a:t>
            </a:r>
            <a:endParaRPr lang="zh-CN" altLang="en-US" sz="2200" b="1">
              <a:latin typeface="+mn-ea"/>
            </a:endParaRPr>
          </a:p>
        </p:txBody>
      </p:sp>
      <p:graphicFrame>
        <p:nvGraphicFramePr>
          <p:cNvPr id="67587" name="Object 3"/>
          <p:cNvGraphicFramePr>
            <a:graphicFrameLocks noChangeAspect="1"/>
          </p:cNvGraphicFramePr>
          <p:nvPr/>
        </p:nvGraphicFramePr>
        <p:xfrm>
          <a:off x="3563888" y="3933056"/>
          <a:ext cx="2092325" cy="1843088"/>
        </p:xfrm>
        <a:graphic>
          <a:graphicData uri="http://schemas.openxmlformats.org/presentationml/2006/ole">
            <mc:AlternateContent xmlns:mc="http://schemas.openxmlformats.org/markup-compatibility/2006">
              <mc:Choice xmlns:v="urn:schemas-microsoft-com:vml" Requires="v">
                <p:oleObj spid="_x0000_s67596" name="公式" r:id="rId6" imgW="825480" imgH="914400" progId="Equations">
                  <p:embed/>
                </p:oleObj>
              </mc:Choice>
              <mc:Fallback>
                <p:oleObj name="公式" r:id="rId6" imgW="825480" imgH="914400" progId="Equations">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3933056"/>
                        <a:ext cx="2092325" cy="184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6156176" y="3933056"/>
          <a:ext cx="2447925" cy="1843088"/>
        </p:xfrm>
        <a:graphic>
          <a:graphicData uri="http://schemas.openxmlformats.org/presentationml/2006/ole">
            <mc:AlternateContent xmlns:mc="http://schemas.openxmlformats.org/markup-compatibility/2006">
              <mc:Choice xmlns:v="urn:schemas-microsoft-com:vml" Requires="v">
                <p:oleObj spid="_x0000_s67597" name="公式" r:id="rId8" imgW="825480" imgH="914400" progId="Equations">
                  <p:embed/>
                </p:oleObj>
              </mc:Choice>
              <mc:Fallback>
                <p:oleObj name="公式" r:id="rId8" imgW="825480" imgH="914400" progId="Equations">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176" y="3933056"/>
                        <a:ext cx="2447925" cy="184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接箭头连接符 27"/>
          <p:cNvCxnSpPr/>
          <p:nvPr/>
        </p:nvCxnSpPr>
        <p:spPr>
          <a:xfrm>
            <a:off x="2987824" y="4869160"/>
            <a:ext cx="576064"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580112" y="4869160"/>
            <a:ext cx="576064"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par>
                                <p:cTn id="16" presetID="14" presetClass="entr" presetSubtype="10" fill="hold" nodeType="withEffect">
                                  <p:stCondLst>
                                    <p:cond delay="0"/>
                                  </p:stCondLst>
                                  <p:childTnLst>
                                    <p:set>
                                      <p:cBhvr>
                                        <p:cTn id="17" dur="1" fill="hold">
                                          <p:stCondLst>
                                            <p:cond delay="0"/>
                                          </p:stCondLst>
                                        </p:cTn>
                                        <p:tgtEl>
                                          <p:spTgt spid="67586"/>
                                        </p:tgtEl>
                                        <p:attrNameLst>
                                          <p:attrName>style.visibility</p:attrName>
                                        </p:attrNameLst>
                                      </p:cBhvr>
                                      <p:to>
                                        <p:strVal val="visible"/>
                                      </p:to>
                                    </p:set>
                                    <p:animEffect transition="in" filter="randombar(horizontal)">
                                      <p:cBhvr>
                                        <p:cTn id="18" dur="500"/>
                                        <p:tgtEl>
                                          <p:spTgt spid="6758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randombar(horizontal)">
                                      <p:cBhvr>
                                        <p:cTn id="23" dur="500"/>
                                        <p:tgtEl>
                                          <p:spTgt spid="28"/>
                                        </p:tgtEl>
                                      </p:cBhvr>
                                    </p:animEffect>
                                  </p:childTnLst>
                                </p:cTn>
                              </p:par>
                              <p:par>
                                <p:cTn id="24" presetID="14" presetClass="entr" presetSubtype="10" fill="hold" nodeType="withEffect">
                                  <p:stCondLst>
                                    <p:cond delay="0"/>
                                  </p:stCondLst>
                                  <p:childTnLst>
                                    <p:set>
                                      <p:cBhvr>
                                        <p:cTn id="25" dur="1" fill="hold">
                                          <p:stCondLst>
                                            <p:cond delay="0"/>
                                          </p:stCondLst>
                                        </p:cTn>
                                        <p:tgtEl>
                                          <p:spTgt spid="67587"/>
                                        </p:tgtEl>
                                        <p:attrNameLst>
                                          <p:attrName>style.visibility</p:attrName>
                                        </p:attrNameLst>
                                      </p:cBhvr>
                                      <p:to>
                                        <p:strVal val="visible"/>
                                      </p:to>
                                    </p:set>
                                    <p:animEffect transition="in" filter="randombar(horizontal)">
                                      <p:cBhvr>
                                        <p:cTn id="26" dur="500"/>
                                        <p:tgtEl>
                                          <p:spTgt spid="6758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par>
                                <p:cTn id="32" presetID="14" presetClass="entr" presetSubtype="10" fill="hold" nodeType="withEffect">
                                  <p:stCondLst>
                                    <p:cond delay="0"/>
                                  </p:stCondLst>
                                  <p:childTnLst>
                                    <p:set>
                                      <p:cBhvr>
                                        <p:cTn id="33" dur="1" fill="hold">
                                          <p:stCondLst>
                                            <p:cond delay="0"/>
                                          </p:stCondLst>
                                        </p:cTn>
                                        <p:tgtEl>
                                          <p:spTgt spid="67588"/>
                                        </p:tgtEl>
                                        <p:attrNameLst>
                                          <p:attrName>style.visibility</p:attrName>
                                        </p:attrNameLst>
                                      </p:cBhvr>
                                      <p:to>
                                        <p:strVal val="visible"/>
                                      </p:to>
                                    </p:set>
                                    <p:animEffect transition="in" filter="randombar(horizontal)">
                                      <p:cBhvr>
                                        <p:cTn id="34"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251520" y="1412776"/>
            <a:ext cx="8460432" cy="4324261"/>
          </a:xfrm>
          <a:prstGeom prst="rect">
            <a:avLst/>
          </a:prstGeom>
          <a:noFill/>
        </p:spPr>
        <p:txBody>
          <a:bodyPr wrap="square" rtlCol="0">
            <a:spAutoFit/>
          </a:bodyPr>
          <a:lstStyle/>
          <a:p>
            <a:pPr>
              <a:lnSpc>
                <a:spcPts val="3300"/>
              </a:lnSpc>
            </a:pPr>
            <a:r>
              <a:rPr lang="zh-CN" altLang="en-US" sz="2200" b="1" smtClean="0">
                <a:latin typeface="+mn-ea"/>
              </a:rPr>
              <a:t>第二步：进行试指派，以寻求最优解。</a:t>
            </a:r>
            <a:endParaRPr lang="en-US" altLang="zh-CN" sz="2200" b="1" smtClean="0">
              <a:latin typeface="+mn-ea"/>
            </a:endParaRPr>
          </a:p>
          <a:p>
            <a:pPr>
              <a:lnSpc>
                <a:spcPts val="3300"/>
              </a:lnSpc>
            </a:pPr>
            <a:r>
              <a:rPr lang="zh-CN" altLang="en-US" sz="2200" b="1" smtClean="0">
                <a:latin typeface="+mn-ea"/>
              </a:rPr>
              <a:t>（</a:t>
            </a:r>
            <a:r>
              <a:rPr lang="en-US" altLang="zh-CN" sz="2200" b="1" smtClean="0">
                <a:latin typeface="+mn-ea"/>
              </a:rPr>
              <a:t>1</a:t>
            </a:r>
            <a:r>
              <a:rPr lang="zh-CN" altLang="en-US" sz="2200" b="1" smtClean="0">
                <a:latin typeface="+mn-ea"/>
              </a:rPr>
              <a:t>）从只有一个</a:t>
            </a:r>
            <a:r>
              <a:rPr lang="en-US" altLang="zh-CN" sz="2200" b="1" smtClean="0">
                <a:latin typeface="+mn-ea"/>
              </a:rPr>
              <a:t>0</a:t>
            </a:r>
            <a:r>
              <a:rPr lang="zh-CN" altLang="en-US" sz="2200" b="1" smtClean="0">
                <a:latin typeface="+mn-ea"/>
              </a:rPr>
              <a:t>元素的行开始，给这个</a:t>
            </a:r>
            <a:r>
              <a:rPr lang="en-US" altLang="zh-CN" sz="2200" b="1" smtClean="0">
                <a:latin typeface="+mn-ea"/>
              </a:rPr>
              <a:t>0</a:t>
            </a:r>
            <a:r>
              <a:rPr lang="zh-CN" altLang="en-US" sz="2200" b="1" smtClean="0">
                <a:latin typeface="+mn-ea"/>
              </a:rPr>
              <a:t>元素加圈，记作   。然后划去   所在列的其他</a:t>
            </a:r>
            <a:r>
              <a:rPr lang="en-US" altLang="zh-CN" sz="2200" b="1" smtClean="0">
                <a:latin typeface="+mn-ea"/>
              </a:rPr>
              <a:t>0</a:t>
            </a:r>
            <a:r>
              <a:rPr lang="zh-CN" altLang="en-US" sz="2200" b="1" smtClean="0">
                <a:latin typeface="+mn-ea"/>
              </a:rPr>
              <a:t>元素，记作</a:t>
            </a:r>
            <a:r>
              <a:rPr lang="en-US" altLang="zh-CN" sz="2200" b="1" smtClean="0">
                <a:latin typeface="+mn-ea"/>
              </a:rPr>
              <a:t>φ</a:t>
            </a:r>
            <a:r>
              <a:rPr lang="zh-CN" altLang="en-US" sz="2200" b="1" smtClean="0">
                <a:latin typeface="+mn-ea"/>
              </a:rPr>
              <a:t>。</a:t>
            </a:r>
            <a:endParaRPr lang="en-US" altLang="zh-CN" sz="2200" b="1" smtClean="0">
              <a:latin typeface="+mn-ea"/>
            </a:endParaRPr>
          </a:p>
          <a:p>
            <a:pPr>
              <a:lnSpc>
                <a:spcPts val="3300"/>
              </a:lnSpc>
            </a:pPr>
            <a:r>
              <a:rPr lang="zh-CN" altLang="en-US" sz="2200" b="1" smtClean="0">
                <a:latin typeface="+mn-ea"/>
              </a:rPr>
              <a:t>（</a:t>
            </a:r>
            <a:r>
              <a:rPr lang="en-US" altLang="zh-CN" sz="2200" b="1" smtClean="0">
                <a:latin typeface="+mn-ea"/>
              </a:rPr>
              <a:t>2</a:t>
            </a:r>
            <a:r>
              <a:rPr lang="zh-CN" altLang="en-US" sz="2200" b="1" smtClean="0">
                <a:latin typeface="+mn-ea"/>
              </a:rPr>
              <a:t>）给只有一个</a:t>
            </a:r>
            <a:r>
              <a:rPr lang="en-US" altLang="zh-CN" sz="2200" b="1" smtClean="0">
                <a:latin typeface="+mn-ea"/>
              </a:rPr>
              <a:t>0</a:t>
            </a:r>
            <a:r>
              <a:rPr lang="zh-CN" altLang="en-US" sz="2200" b="1" smtClean="0">
                <a:latin typeface="+mn-ea"/>
              </a:rPr>
              <a:t>元素的列的</a:t>
            </a:r>
            <a:r>
              <a:rPr lang="en-US" altLang="zh-CN" sz="2200" b="1" smtClean="0">
                <a:latin typeface="+mn-ea"/>
              </a:rPr>
              <a:t>0</a:t>
            </a:r>
            <a:r>
              <a:rPr lang="zh-CN" altLang="en-US" sz="2200" b="1" smtClean="0">
                <a:latin typeface="+mn-ea"/>
              </a:rPr>
              <a:t>元素加圈，记作   。然后划去   所在行的其他</a:t>
            </a:r>
            <a:r>
              <a:rPr lang="en-US" altLang="zh-CN" sz="2200" b="1" smtClean="0">
                <a:latin typeface="+mn-ea"/>
              </a:rPr>
              <a:t>0</a:t>
            </a:r>
            <a:r>
              <a:rPr lang="zh-CN" altLang="en-US" sz="2200" b="1" smtClean="0">
                <a:latin typeface="+mn-ea"/>
              </a:rPr>
              <a:t>元素，记作</a:t>
            </a:r>
            <a:r>
              <a:rPr lang="en-US" altLang="zh-CN" sz="2200" b="1" smtClean="0">
                <a:latin typeface="+mn-ea"/>
              </a:rPr>
              <a:t>φ</a:t>
            </a:r>
            <a:r>
              <a:rPr lang="zh-CN" altLang="en-US" sz="2200" b="1" smtClean="0">
                <a:latin typeface="+mn-ea"/>
              </a:rPr>
              <a:t>。</a:t>
            </a:r>
            <a:endParaRPr lang="en-US" altLang="zh-CN" sz="2200" b="1" smtClean="0">
              <a:latin typeface="+mn-ea"/>
            </a:endParaRPr>
          </a:p>
          <a:p>
            <a:pPr>
              <a:lnSpc>
                <a:spcPts val="3300"/>
              </a:lnSpc>
            </a:pPr>
            <a:r>
              <a:rPr lang="zh-CN" altLang="en-US" sz="2200" b="1" smtClean="0">
                <a:latin typeface="+mn-ea"/>
              </a:rPr>
              <a:t>（</a:t>
            </a:r>
            <a:r>
              <a:rPr lang="en-US" altLang="zh-CN" sz="2200" b="1" smtClean="0">
                <a:latin typeface="+mn-ea"/>
              </a:rPr>
              <a:t>3</a:t>
            </a:r>
            <a:r>
              <a:rPr lang="zh-CN" altLang="en-US" sz="2200" b="1" smtClean="0">
                <a:latin typeface="+mn-ea"/>
              </a:rPr>
              <a:t>）反复进行（</a:t>
            </a:r>
            <a:r>
              <a:rPr lang="en-US" altLang="zh-CN" sz="2200" b="1" smtClean="0">
                <a:latin typeface="+mn-ea"/>
              </a:rPr>
              <a:t>1</a:t>
            </a:r>
            <a:r>
              <a:rPr lang="zh-CN" altLang="en-US" sz="2200" b="1" smtClean="0">
                <a:latin typeface="+mn-ea"/>
              </a:rPr>
              <a:t>）、（</a:t>
            </a:r>
            <a:r>
              <a:rPr lang="en-US" altLang="zh-CN" sz="2200" b="1" smtClean="0">
                <a:latin typeface="+mn-ea"/>
              </a:rPr>
              <a:t>2</a:t>
            </a:r>
            <a:r>
              <a:rPr lang="zh-CN" altLang="en-US" sz="2200" b="1" smtClean="0">
                <a:latin typeface="+mn-ea"/>
              </a:rPr>
              <a:t>），直到所有</a:t>
            </a:r>
            <a:r>
              <a:rPr lang="en-US" altLang="zh-CN" sz="2200" b="1" smtClean="0">
                <a:latin typeface="+mn-ea"/>
              </a:rPr>
              <a:t>0</a:t>
            </a:r>
            <a:r>
              <a:rPr lang="zh-CN" altLang="en-US" sz="2200" b="1" smtClean="0">
                <a:latin typeface="+mn-ea"/>
              </a:rPr>
              <a:t>元素都被圈出和划掉为止。</a:t>
            </a:r>
            <a:endParaRPr lang="en-US" altLang="zh-CN" sz="2200" b="1" smtClean="0">
              <a:latin typeface="+mn-ea"/>
            </a:endParaRPr>
          </a:p>
          <a:p>
            <a:pPr>
              <a:lnSpc>
                <a:spcPts val="3300"/>
              </a:lnSpc>
            </a:pPr>
            <a:r>
              <a:rPr lang="zh-CN" altLang="en-US" sz="2200" b="1" smtClean="0">
                <a:latin typeface="+mn-ea"/>
              </a:rPr>
              <a:t>（</a:t>
            </a:r>
            <a:r>
              <a:rPr lang="en-US" altLang="zh-CN" sz="2200" b="1" smtClean="0">
                <a:latin typeface="+mn-ea"/>
              </a:rPr>
              <a:t>4</a:t>
            </a:r>
            <a:r>
              <a:rPr lang="zh-CN" altLang="en-US" sz="2200" b="1" smtClean="0">
                <a:latin typeface="+mn-ea"/>
              </a:rPr>
              <a:t>）若仍有没有划圈的</a:t>
            </a:r>
            <a:r>
              <a:rPr lang="en-US" altLang="zh-CN" sz="2200" b="1" smtClean="0">
                <a:latin typeface="+mn-ea"/>
              </a:rPr>
              <a:t>0</a:t>
            </a:r>
            <a:r>
              <a:rPr lang="zh-CN" altLang="en-US" sz="2200" b="1" smtClean="0">
                <a:latin typeface="+mn-ea"/>
              </a:rPr>
              <a:t>元素，那么同行（列）的</a:t>
            </a:r>
            <a:r>
              <a:rPr lang="en-US" altLang="zh-CN" sz="2200" b="1" smtClean="0">
                <a:latin typeface="+mn-ea"/>
              </a:rPr>
              <a:t>0</a:t>
            </a:r>
            <a:r>
              <a:rPr lang="zh-CN" altLang="en-US" sz="2200" b="1" smtClean="0">
                <a:latin typeface="+mn-ea"/>
              </a:rPr>
              <a:t>元素至少有两个。从剩有</a:t>
            </a:r>
            <a:r>
              <a:rPr lang="en-US" altLang="zh-CN" sz="2200" b="1" smtClean="0">
                <a:latin typeface="+mn-ea"/>
              </a:rPr>
              <a:t>0</a:t>
            </a:r>
            <a:r>
              <a:rPr lang="zh-CN" altLang="en-US" sz="2200" b="1" smtClean="0">
                <a:latin typeface="+mn-ea"/>
              </a:rPr>
              <a:t>元素最少的行开始，在该行中选择</a:t>
            </a:r>
            <a:r>
              <a:rPr lang="en-US" altLang="zh-CN" sz="2200" b="1" smtClean="0">
                <a:latin typeface="+mn-ea"/>
              </a:rPr>
              <a:t>0</a:t>
            </a:r>
            <a:r>
              <a:rPr lang="zh-CN" altLang="en-US" sz="2200" b="1" smtClean="0">
                <a:latin typeface="+mn-ea"/>
              </a:rPr>
              <a:t>元素少的那列的</a:t>
            </a:r>
            <a:r>
              <a:rPr lang="en-US" altLang="zh-CN" sz="2200" b="1" smtClean="0">
                <a:latin typeface="+mn-ea"/>
              </a:rPr>
              <a:t>0</a:t>
            </a:r>
            <a:r>
              <a:rPr lang="zh-CN" altLang="en-US" sz="2200" b="1" smtClean="0">
                <a:latin typeface="+mn-ea"/>
              </a:rPr>
              <a:t>元素加圈，划掉同行同列的其他</a:t>
            </a:r>
            <a:r>
              <a:rPr lang="en-US" altLang="zh-CN" sz="2200" b="1" smtClean="0">
                <a:latin typeface="+mn-ea"/>
              </a:rPr>
              <a:t>0</a:t>
            </a:r>
            <a:r>
              <a:rPr lang="zh-CN" altLang="en-US" sz="2200" b="1" smtClean="0">
                <a:latin typeface="+mn-ea"/>
              </a:rPr>
              <a:t>元素，反复进行，直到所有</a:t>
            </a:r>
            <a:r>
              <a:rPr lang="en-US" altLang="zh-CN" sz="2200" b="1" smtClean="0">
                <a:latin typeface="+mn-ea"/>
              </a:rPr>
              <a:t>0</a:t>
            </a:r>
            <a:r>
              <a:rPr lang="zh-CN" altLang="en-US" sz="2200" b="1" smtClean="0">
                <a:latin typeface="+mn-ea"/>
              </a:rPr>
              <a:t>元素都被圈出和划掉为止。</a:t>
            </a:r>
            <a:endParaRPr lang="zh-CN" altLang="en-US" sz="2200" b="1" dirty="0">
              <a:latin typeface="+mn-ea"/>
            </a:endParaRPr>
          </a:p>
        </p:txBody>
      </p:sp>
      <p:pic>
        <p:nvPicPr>
          <p:cNvPr id="17" name="Picture 3"/>
          <p:cNvPicPr>
            <a:picLocks noChangeAspect="1" noChangeArrowheads="1"/>
          </p:cNvPicPr>
          <p:nvPr/>
        </p:nvPicPr>
        <p:blipFill>
          <a:blip r:embed="rId3" cstate="print"/>
          <a:srcRect/>
          <a:stretch>
            <a:fillRect/>
          </a:stretch>
        </p:blipFill>
        <p:spPr bwMode="auto">
          <a:xfrm>
            <a:off x="7596336" y="1916832"/>
            <a:ext cx="288032" cy="272029"/>
          </a:xfrm>
          <a:prstGeom prst="rect">
            <a:avLst/>
          </a:prstGeom>
          <a:noFill/>
          <a:ln w="9525">
            <a:noFill/>
            <a:miter lim="800000"/>
            <a:headEnd/>
            <a:tailEnd/>
          </a:ln>
        </p:spPr>
      </p:pic>
      <p:pic>
        <p:nvPicPr>
          <p:cNvPr id="19" name="Picture 3"/>
          <p:cNvPicPr>
            <a:picLocks noChangeAspect="1" noChangeArrowheads="1"/>
          </p:cNvPicPr>
          <p:nvPr/>
        </p:nvPicPr>
        <p:blipFill>
          <a:blip r:embed="rId3" cstate="print"/>
          <a:srcRect/>
          <a:stretch>
            <a:fillRect/>
          </a:stretch>
        </p:blipFill>
        <p:spPr bwMode="auto">
          <a:xfrm>
            <a:off x="1259632" y="2348880"/>
            <a:ext cx="288032" cy="272029"/>
          </a:xfrm>
          <a:prstGeom prst="rect">
            <a:avLst/>
          </a:prstGeom>
          <a:noFill/>
          <a:ln w="9525">
            <a:noFill/>
            <a:miter lim="800000"/>
            <a:headEnd/>
            <a:tailEnd/>
          </a:ln>
        </p:spPr>
      </p:pic>
      <p:pic>
        <p:nvPicPr>
          <p:cNvPr id="20" name="Picture 3"/>
          <p:cNvPicPr>
            <a:picLocks noChangeAspect="1" noChangeArrowheads="1"/>
          </p:cNvPicPr>
          <p:nvPr/>
        </p:nvPicPr>
        <p:blipFill>
          <a:blip r:embed="rId3" cstate="print"/>
          <a:srcRect/>
          <a:stretch>
            <a:fillRect/>
          </a:stretch>
        </p:blipFill>
        <p:spPr bwMode="auto">
          <a:xfrm>
            <a:off x="7956376" y="2780928"/>
            <a:ext cx="288032" cy="272029"/>
          </a:xfrm>
          <a:prstGeom prst="rect">
            <a:avLst/>
          </a:prstGeom>
          <a:noFill/>
          <a:ln w="9525">
            <a:noFill/>
            <a:miter lim="800000"/>
            <a:headEnd/>
            <a:tailEnd/>
          </a:ln>
        </p:spPr>
      </p:pic>
      <p:pic>
        <p:nvPicPr>
          <p:cNvPr id="22" name="Picture 3"/>
          <p:cNvPicPr>
            <a:picLocks noChangeAspect="1" noChangeArrowheads="1"/>
          </p:cNvPicPr>
          <p:nvPr/>
        </p:nvPicPr>
        <p:blipFill>
          <a:blip r:embed="rId3" cstate="print"/>
          <a:srcRect/>
          <a:stretch>
            <a:fillRect/>
          </a:stretch>
        </p:blipFill>
        <p:spPr bwMode="auto">
          <a:xfrm>
            <a:off x="6228184" y="2780928"/>
            <a:ext cx="288032" cy="272029"/>
          </a:xfrm>
          <a:prstGeom prst="rect">
            <a:avLst/>
          </a:prstGeom>
          <a:noFill/>
          <a:ln w="9525">
            <a:noFill/>
            <a:miter lim="800000"/>
            <a:headEnd/>
            <a:tailEnd/>
          </a:ln>
        </p:spPr>
      </p:pic>
    </p:spTree>
    <p:extLst>
      <p:ext uri="{BB962C8B-B14F-4D97-AF65-F5344CB8AC3E}">
        <p14:creationId xmlns:p14="http://schemas.microsoft.com/office/powerpoint/2010/main" val="15644732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椭圆 13"/>
          <p:cNvSpPr/>
          <p:nvPr/>
        </p:nvSpPr>
        <p:spPr>
          <a:xfrm>
            <a:off x="1403648" y="2247826"/>
            <a:ext cx="360040"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71600" y="2679874"/>
            <a:ext cx="432048" cy="50405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H="1">
            <a:off x="971600" y="3255938"/>
            <a:ext cx="360040" cy="216024"/>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971600" y="1815778"/>
            <a:ext cx="360040" cy="216024"/>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123728" y="3183930"/>
            <a:ext cx="360040"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627784" y="1815778"/>
            <a:ext cx="360040"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2627784" y="3255938"/>
            <a:ext cx="360040" cy="216024"/>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Object 4"/>
          <p:cNvGraphicFramePr>
            <a:graphicFrameLocks noChangeAspect="1"/>
          </p:cNvGraphicFramePr>
          <p:nvPr/>
        </p:nvGraphicFramePr>
        <p:xfrm>
          <a:off x="827584" y="1772816"/>
          <a:ext cx="2448272" cy="1843088"/>
        </p:xfrm>
        <a:graphic>
          <a:graphicData uri="http://schemas.openxmlformats.org/presentationml/2006/ole">
            <mc:AlternateContent xmlns:mc="http://schemas.openxmlformats.org/markup-compatibility/2006">
              <mc:Choice xmlns:v="urn:schemas-microsoft-com:vml" Requires="v">
                <p:oleObj spid="_x0000_s69648" name="公式" r:id="rId4" imgW="825480" imgH="914400" progId="Equations">
                  <p:embed/>
                </p:oleObj>
              </mc:Choice>
              <mc:Fallback>
                <p:oleObj name="公式" r:id="rId4" imgW="825480" imgH="914400" progId="Equations">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772816"/>
                        <a:ext cx="2448272" cy="184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611560" y="1196752"/>
            <a:ext cx="1800200" cy="461665"/>
          </a:xfrm>
          <a:prstGeom prst="rect">
            <a:avLst/>
          </a:prstGeom>
          <a:noFill/>
        </p:spPr>
        <p:txBody>
          <a:bodyPr wrap="square" rtlCol="0">
            <a:spAutoFit/>
          </a:bodyPr>
          <a:lstStyle/>
          <a:p>
            <a:r>
              <a:rPr lang="zh-CN" altLang="en-US" sz="2400" b="1" smtClean="0">
                <a:latin typeface="+mn-ea"/>
              </a:rPr>
              <a:t>例</a:t>
            </a:r>
            <a:r>
              <a:rPr lang="en-US" altLang="zh-CN" sz="2400" b="1" smtClean="0">
                <a:latin typeface="+mn-ea"/>
              </a:rPr>
              <a:t>7</a:t>
            </a:r>
            <a:r>
              <a:rPr lang="zh-CN" altLang="en-US" sz="2400" b="1" smtClean="0">
                <a:latin typeface="+mn-ea"/>
              </a:rPr>
              <a:t>：</a:t>
            </a:r>
            <a:endParaRPr lang="zh-CN" altLang="en-US" sz="2400" b="1">
              <a:latin typeface="+mn-ea"/>
            </a:endParaRPr>
          </a:p>
        </p:txBody>
      </p:sp>
      <p:sp>
        <p:nvSpPr>
          <p:cNvPr id="29" name="TextBox 28"/>
          <p:cNvSpPr txBox="1"/>
          <p:nvPr/>
        </p:nvSpPr>
        <p:spPr>
          <a:xfrm>
            <a:off x="3275856" y="1844824"/>
            <a:ext cx="1728192" cy="769441"/>
          </a:xfrm>
          <a:prstGeom prst="rect">
            <a:avLst/>
          </a:prstGeom>
          <a:noFill/>
        </p:spPr>
        <p:txBody>
          <a:bodyPr wrap="square" rtlCol="0">
            <a:spAutoFit/>
          </a:bodyPr>
          <a:lstStyle/>
          <a:p>
            <a:r>
              <a:rPr lang="zh-CN" altLang="en-US" sz="2200" b="1" smtClean="0"/>
              <a:t>可见</a:t>
            </a:r>
            <a:r>
              <a:rPr lang="en-US" altLang="zh-CN" sz="2200" b="1" smtClean="0"/>
              <a:t>m=n=4</a:t>
            </a:r>
            <a:r>
              <a:rPr lang="zh-CN" altLang="en-US" sz="2200" b="1" smtClean="0"/>
              <a:t>，得最优解</a:t>
            </a:r>
            <a:endParaRPr lang="zh-CN" altLang="en-US" sz="2200" b="1"/>
          </a:p>
        </p:txBody>
      </p:sp>
      <p:sp>
        <p:nvSpPr>
          <p:cNvPr id="30" name="右箭头 29"/>
          <p:cNvSpPr/>
          <p:nvPr/>
        </p:nvSpPr>
        <p:spPr>
          <a:xfrm>
            <a:off x="3203848" y="2492896"/>
            <a:ext cx="2016224" cy="50405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9635" name="Object 3"/>
          <p:cNvGraphicFramePr>
            <a:graphicFrameLocks noChangeAspect="1"/>
          </p:cNvGraphicFramePr>
          <p:nvPr/>
        </p:nvGraphicFramePr>
        <p:xfrm>
          <a:off x="5508104" y="1844824"/>
          <a:ext cx="2160588" cy="1728192"/>
        </p:xfrm>
        <a:graphic>
          <a:graphicData uri="http://schemas.openxmlformats.org/presentationml/2006/ole">
            <mc:AlternateContent xmlns:mc="http://schemas.openxmlformats.org/markup-compatibility/2006">
              <mc:Choice xmlns:v="urn:schemas-microsoft-com:vml" Requires="v">
                <p:oleObj spid="_x0000_s69649" name="公式" r:id="rId6" imgW="761760" imgH="914400" progId="Equations">
                  <p:embed/>
                </p:oleObj>
              </mc:Choice>
              <mc:Fallback>
                <p:oleObj name="公式" r:id="rId6" imgW="761760" imgH="914400" progId="Equations">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1844824"/>
                        <a:ext cx="2160588" cy="1728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nvSpPr>
        <p:spPr>
          <a:xfrm>
            <a:off x="683568" y="3645024"/>
            <a:ext cx="1800200" cy="461665"/>
          </a:xfrm>
          <a:prstGeom prst="rect">
            <a:avLst/>
          </a:prstGeom>
          <a:noFill/>
        </p:spPr>
        <p:txBody>
          <a:bodyPr wrap="square" rtlCol="0">
            <a:spAutoFit/>
          </a:bodyPr>
          <a:lstStyle/>
          <a:p>
            <a:r>
              <a:rPr lang="zh-CN" altLang="en-US" sz="2400" b="1" smtClean="0">
                <a:latin typeface="+mn-ea"/>
              </a:rPr>
              <a:t>例</a:t>
            </a:r>
            <a:r>
              <a:rPr lang="en-US" altLang="zh-CN" sz="2400" b="1" smtClean="0">
                <a:latin typeface="+mn-ea"/>
              </a:rPr>
              <a:t>8</a:t>
            </a:r>
            <a:r>
              <a:rPr lang="zh-CN" altLang="en-US" sz="2400" b="1" smtClean="0">
                <a:latin typeface="+mn-ea"/>
              </a:rPr>
              <a:t>：</a:t>
            </a:r>
            <a:endParaRPr lang="zh-CN" altLang="en-US" sz="2400" b="1">
              <a:latin typeface="+mn-ea"/>
            </a:endParaRPr>
          </a:p>
        </p:txBody>
      </p:sp>
      <p:graphicFrame>
        <p:nvGraphicFramePr>
          <p:cNvPr id="32" name="Object 6"/>
          <p:cNvGraphicFramePr>
            <a:graphicFrameLocks noChangeAspect="1"/>
          </p:cNvGraphicFramePr>
          <p:nvPr/>
        </p:nvGraphicFramePr>
        <p:xfrm>
          <a:off x="827584" y="4149080"/>
          <a:ext cx="3143374" cy="2376264"/>
        </p:xfrm>
        <a:graphic>
          <a:graphicData uri="http://schemas.openxmlformats.org/presentationml/2006/ole">
            <mc:AlternateContent xmlns:mc="http://schemas.openxmlformats.org/markup-compatibility/2006">
              <mc:Choice xmlns:v="urn:schemas-microsoft-com:vml" Requires="v">
                <p:oleObj spid="_x0000_s69650" name="公式" r:id="rId8" imgW="1155600" imgH="1168200" progId="Equations">
                  <p:embed/>
                </p:oleObj>
              </mc:Choice>
              <mc:Fallback>
                <p:oleObj name="公式" r:id="rId8" imgW="1155600" imgH="1168200" progId="Equations">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4149080"/>
                        <a:ext cx="3143374" cy="2376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椭圆 46"/>
          <p:cNvSpPr/>
          <p:nvPr/>
        </p:nvSpPr>
        <p:spPr>
          <a:xfrm>
            <a:off x="5205068" y="5073466"/>
            <a:ext cx="432048"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flipH="1">
            <a:off x="5277076" y="6009570"/>
            <a:ext cx="216024" cy="432048"/>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005268" y="5577522"/>
            <a:ext cx="216024" cy="432048"/>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5637116" y="4137362"/>
            <a:ext cx="432048"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flipH="1">
            <a:off x="7005268" y="4209370"/>
            <a:ext cx="216024" cy="432048"/>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509324" y="4641418"/>
            <a:ext cx="432048"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flipH="1">
            <a:off x="6429204" y="4641418"/>
            <a:ext cx="216024" cy="432048"/>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005268" y="4641418"/>
            <a:ext cx="216024" cy="432048"/>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6285188" y="5577522"/>
            <a:ext cx="432048" cy="43204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 name="Object 7"/>
          <p:cNvGraphicFramePr>
            <a:graphicFrameLocks noChangeAspect="1"/>
          </p:cNvGraphicFramePr>
          <p:nvPr/>
        </p:nvGraphicFramePr>
        <p:xfrm>
          <a:off x="5076056" y="4149080"/>
          <a:ext cx="3400603" cy="2364546"/>
        </p:xfrm>
        <a:graphic>
          <a:graphicData uri="http://schemas.openxmlformats.org/presentationml/2006/ole">
            <mc:AlternateContent xmlns:mc="http://schemas.openxmlformats.org/markup-compatibility/2006">
              <mc:Choice xmlns:v="urn:schemas-microsoft-com:vml" Requires="v">
                <p:oleObj spid="_x0000_s69651" name="公式" r:id="rId10" imgW="1257120" imgH="1168200" progId="Equations">
                  <p:embed/>
                </p:oleObj>
              </mc:Choice>
              <mc:Fallback>
                <p:oleObj name="公式" r:id="rId10" imgW="1257120" imgH="1168200" progId="Equations">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149080"/>
                        <a:ext cx="3400603" cy="2364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右箭头 56"/>
          <p:cNvSpPr/>
          <p:nvPr/>
        </p:nvSpPr>
        <p:spPr>
          <a:xfrm>
            <a:off x="3923928" y="4941168"/>
            <a:ext cx="1152128" cy="50405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linds(horizont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linds(horizont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9635"/>
                                        </p:tgtEl>
                                        <p:attrNameLst>
                                          <p:attrName>style.visibility</p:attrName>
                                        </p:attrNameLst>
                                      </p:cBhvr>
                                      <p:to>
                                        <p:strVal val="visible"/>
                                      </p:to>
                                    </p:set>
                                    <p:animEffect transition="in" filter="blinds(horizontal)">
                                      <p:cBhvr>
                                        <p:cTn id="48" dur="500"/>
                                        <p:tgtEl>
                                          <p:spTgt spid="6963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linds(horizontal)">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blinds(horizontal)">
                                      <p:cBhvr>
                                        <p:cTn id="61" dur="500"/>
                                        <p:tgtEl>
                                          <p:spTgt spid="57"/>
                                        </p:tgtEl>
                                      </p:cBhvr>
                                    </p:animEffect>
                                  </p:childTnLst>
                                </p:cTn>
                              </p:par>
                              <p:par>
                                <p:cTn id="62" presetID="3" presetClass="entr" presetSubtype="10"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blinds(horizontal)">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additive="base">
                                        <p:cTn id="69" dur="500" fill="hold"/>
                                        <p:tgtEl>
                                          <p:spTgt spid="47"/>
                                        </p:tgtEl>
                                        <p:attrNameLst>
                                          <p:attrName>ppt_x</p:attrName>
                                        </p:attrNameLst>
                                      </p:cBhvr>
                                      <p:tavLst>
                                        <p:tav tm="0">
                                          <p:val>
                                            <p:strVal val="#ppt_x"/>
                                          </p:val>
                                        </p:tav>
                                        <p:tav tm="100000">
                                          <p:val>
                                            <p:strVal val="#ppt_x"/>
                                          </p:val>
                                        </p:tav>
                                      </p:tavLst>
                                    </p:anim>
                                    <p:anim calcmode="lin" valueType="num">
                                      <p:cBhvr additive="base">
                                        <p:cTn id="7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blinds(horizontal)">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500" fill="hold"/>
                                        <p:tgtEl>
                                          <p:spTgt spid="51"/>
                                        </p:tgtEl>
                                        <p:attrNameLst>
                                          <p:attrName>ppt_x</p:attrName>
                                        </p:attrNameLst>
                                      </p:cBhvr>
                                      <p:tavLst>
                                        <p:tav tm="0">
                                          <p:val>
                                            <p:strVal val="#ppt_x"/>
                                          </p:val>
                                        </p:tav>
                                        <p:tav tm="100000">
                                          <p:val>
                                            <p:strVal val="#ppt_x"/>
                                          </p:val>
                                        </p:tav>
                                      </p:tavLst>
                                    </p:anim>
                                    <p:anim calcmode="lin" valueType="num">
                                      <p:cBhvr additive="base">
                                        <p:cTn id="8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additive="base">
                                        <p:cTn id="92" dur="500" fill="hold"/>
                                        <p:tgtEl>
                                          <p:spTgt spid="52"/>
                                        </p:tgtEl>
                                        <p:attrNameLst>
                                          <p:attrName>ppt_x</p:attrName>
                                        </p:attrNameLst>
                                      </p:cBhvr>
                                      <p:tavLst>
                                        <p:tav tm="0">
                                          <p:val>
                                            <p:strVal val="#ppt_x"/>
                                          </p:val>
                                        </p:tav>
                                        <p:tav tm="100000">
                                          <p:val>
                                            <p:strVal val="#ppt_x"/>
                                          </p:val>
                                        </p:tav>
                                      </p:tavLst>
                                    </p:anim>
                                    <p:anim calcmode="lin" valueType="num">
                                      <p:cBhvr additive="base">
                                        <p:cTn id="9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anim calcmode="lin" valueType="num">
                                      <p:cBhvr additive="base">
                                        <p:cTn id="98" dur="500" fill="hold"/>
                                        <p:tgtEl>
                                          <p:spTgt spid="54"/>
                                        </p:tgtEl>
                                        <p:attrNameLst>
                                          <p:attrName>ppt_x</p:attrName>
                                        </p:attrNameLst>
                                      </p:cBhvr>
                                      <p:tavLst>
                                        <p:tav tm="0">
                                          <p:val>
                                            <p:strVal val="#ppt_x"/>
                                          </p:val>
                                        </p:tav>
                                        <p:tav tm="100000">
                                          <p:val>
                                            <p:strVal val="#ppt_x"/>
                                          </p:val>
                                        </p:tav>
                                      </p:tavLst>
                                    </p:anim>
                                    <p:anim calcmode="lin" valueType="num">
                                      <p:cBhvr additive="base">
                                        <p:cTn id="99" dur="500" fill="hold"/>
                                        <p:tgtEl>
                                          <p:spTgt spid="54"/>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 calcmode="lin" valueType="num">
                                      <p:cBhvr additive="base">
                                        <p:cTn id="102" dur="500" fill="hold"/>
                                        <p:tgtEl>
                                          <p:spTgt spid="53"/>
                                        </p:tgtEl>
                                        <p:attrNameLst>
                                          <p:attrName>ppt_x</p:attrName>
                                        </p:attrNameLst>
                                      </p:cBhvr>
                                      <p:tavLst>
                                        <p:tav tm="0">
                                          <p:val>
                                            <p:strVal val="#ppt_x"/>
                                          </p:val>
                                        </p:tav>
                                        <p:tav tm="100000">
                                          <p:val>
                                            <p:strVal val="#ppt_x"/>
                                          </p:val>
                                        </p:tav>
                                      </p:tavLst>
                                    </p:anim>
                                    <p:anim calcmode="lin" valueType="num">
                                      <p:cBhvr additive="base">
                                        <p:cTn id="10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55"/>
                                        </p:tgtEl>
                                        <p:attrNameLst>
                                          <p:attrName>style.visibility</p:attrName>
                                        </p:attrNameLst>
                                      </p:cBhvr>
                                      <p:to>
                                        <p:strVal val="visible"/>
                                      </p:to>
                                    </p:set>
                                    <p:anim calcmode="lin" valueType="num">
                                      <p:cBhvr additive="base">
                                        <p:cTn id="108" dur="500" fill="hold"/>
                                        <p:tgtEl>
                                          <p:spTgt spid="55"/>
                                        </p:tgtEl>
                                        <p:attrNameLst>
                                          <p:attrName>ppt_x</p:attrName>
                                        </p:attrNameLst>
                                      </p:cBhvr>
                                      <p:tavLst>
                                        <p:tav tm="0">
                                          <p:val>
                                            <p:strVal val="#ppt_x"/>
                                          </p:val>
                                        </p:tav>
                                        <p:tav tm="100000">
                                          <p:val>
                                            <p:strVal val="#ppt_x"/>
                                          </p:val>
                                        </p:tav>
                                      </p:tavLst>
                                    </p:anim>
                                    <p:anim calcmode="lin" valueType="num">
                                      <p:cBhvr additive="base">
                                        <p:cTn id="10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500" fill="hold"/>
                                        <p:tgtEl>
                                          <p:spTgt spid="49"/>
                                        </p:tgtEl>
                                        <p:attrNameLst>
                                          <p:attrName>ppt_x</p:attrName>
                                        </p:attrNameLst>
                                      </p:cBhvr>
                                      <p:tavLst>
                                        <p:tav tm="0">
                                          <p:val>
                                            <p:strVal val="#ppt_x"/>
                                          </p:val>
                                        </p:tav>
                                        <p:tav tm="100000">
                                          <p:val>
                                            <p:strVal val="#ppt_x"/>
                                          </p:val>
                                        </p:tav>
                                      </p:tavLst>
                                    </p:anim>
                                    <p:anim calcmode="lin" valueType="num">
                                      <p:cBhvr additive="base">
                                        <p:cTn id="11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4" grpId="0" animBg="1"/>
      <p:bldP spid="25" grpId="0" animBg="1"/>
      <p:bldP spid="29" grpId="0"/>
      <p:bldP spid="30" grpId="0" animBg="1"/>
      <p:bldP spid="31" grpId="0"/>
      <p:bldP spid="47" grpId="0" animBg="1"/>
      <p:bldP spid="50" grpId="0" animBg="1"/>
      <p:bldP spid="52" grpId="0" animBg="1"/>
      <p:bldP spid="55" grpId="0" animBg="1"/>
      <p:bldP spid="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23528" y="1268760"/>
            <a:ext cx="8064896" cy="769441"/>
          </a:xfrm>
          <a:prstGeom prst="rect">
            <a:avLst/>
          </a:prstGeom>
          <a:noFill/>
        </p:spPr>
        <p:txBody>
          <a:bodyPr wrap="square" rtlCol="0">
            <a:spAutoFit/>
          </a:bodyPr>
          <a:lstStyle/>
          <a:p>
            <a:r>
              <a:rPr lang="zh-CN" altLang="en-US" sz="2200" b="1" smtClean="0">
                <a:latin typeface="+mn-ea"/>
              </a:rPr>
              <a:t>    这</a:t>
            </a:r>
            <a:r>
              <a:rPr lang="zh-CN" altLang="en-US" sz="2200" b="1" dirty="0" smtClean="0">
                <a:latin typeface="+mn-ea"/>
              </a:rPr>
              <a:t>时候圈的个数为</a:t>
            </a:r>
            <a:r>
              <a:rPr lang="en-US" altLang="zh-CN" sz="2200" b="1" dirty="0" smtClean="0">
                <a:latin typeface="+mn-ea"/>
              </a:rPr>
              <a:t>m=4,</a:t>
            </a:r>
            <a:r>
              <a:rPr lang="zh-CN" altLang="en-US" sz="2200" b="1" dirty="0" smtClean="0">
                <a:latin typeface="+mn-ea"/>
              </a:rPr>
              <a:t>而</a:t>
            </a:r>
            <a:r>
              <a:rPr lang="en-US" altLang="zh-CN" sz="2200" b="1" dirty="0" smtClean="0">
                <a:latin typeface="+mn-ea"/>
              </a:rPr>
              <a:t>n=5</a:t>
            </a:r>
            <a:r>
              <a:rPr lang="zh-CN" altLang="en-US" sz="2200" b="1" dirty="0" smtClean="0">
                <a:latin typeface="+mn-ea"/>
              </a:rPr>
              <a:t>，所以解题没有</a:t>
            </a:r>
            <a:r>
              <a:rPr lang="zh-CN" altLang="en-US" sz="2200" b="1" smtClean="0">
                <a:latin typeface="+mn-ea"/>
              </a:rPr>
              <a:t>完成，应按以下步骤继续进行。</a:t>
            </a:r>
            <a:endParaRPr lang="zh-CN" altLang="en-US" sz="2200" b="1" dirty="0">
              <a:latin typeface="+mn-ea"/>
            </a:endParaRPr>
          </a:p>
        </p:txBody>
      </p:sp>
      <p:sp>
        <p:nvSpPr>
          <p:cNvPr id="18" name="TextBox 17"/>
          <p:cNvSpPr txBox="1"/>
          <p:nvPr/>
        </p:nvSpPr>
        <p:spPr>
          <a:xfrm>
            <a:off x="251520" y="1988840"/>
            <a:ext cx="5328592" cy="4656083"/>
          </a:xfrm>
          <a:prstGeom prst="rect">
            <a:avLst/>
          </a:prstGeom>
          <a:noFill/>
        </p:spPr>
        <p:txBody>
          <a:bodyPr wrap="square" rtlCol="0">
            <a:spAutoFit/>
          </a:bodyPr>
          <a:lstStyle/>
          <a:p>
            <a:pPr>
              <a:lnSpc>
                <a:spcPts val="3000"/>
              </a:lnSpc>
            </a:pPr>
            <a:r>
              <a:rPr lang="zh-CN" altLang="en-US" sz="2000" b="1" smtClean="0">
                <a:latin typeface="+mn-ea"/>
              </a:rPr>
              <a:t>第三步：作最少的直线覆盖所有</a:t>
            </a:r>
            <a:r>
              <a:rPr lang="en-US" altLang="zh-CN" sz="2000" b="1" smtClean="0">
                <a:latin typeface="+mn-ea"/>
              </a:rPr>
              <a:t>0</a:t>
            </a:r>
            <a:r>
              <a:rPr lang="zh-CN" altLang="en-US" sz="2000" b="1" smtClean="0">
                <a:latin typeface="+mn-ea"/>
              </a:rPr>
              <a:t>元素。</a:t>
            </a:r>
            <a:endParaRPr lang="en-US" altLang="zh-CN" sz="2000" b="1" smtClean="0">
              <a:latin typeface="+mn-ea"/>
            </a:endParaRPr>
          </a:p>
          <a:p>
            <a:pPr>
              <a:lnSpc>
                <a:spcPts val="3000"/>
              </a:lnSpc>
            </a:pPr>
            <a:r>
              <a:rPr lang="zh-CN" altLang="en-US" sz="2000" b="1" smtClean="0">
                <a:latin typeface="+mn-ea"/>
              </a:rPr>
              <a:t>（</a:t>
            </a:r>
            <a:r>
              <a:rPr lang="en-US" altLang="zh-CN" sz="2000" b="1" smtClean="0">
                <a:latin typeface="+mn-ea"/>
              </a:rPr>
              <a:t>1</a:t>
            </a:r>
            <a:r>
              <a:rPr lang="zh-CN" altLang="en-US" sz="2000" b="1" smtClean="0">
                <a:latin typeface="+mn-ea"/>
              </a:rPr>
              <a:t>）对没有   的行打</a:t>
            </a:r>
            <a:r>
              <a:rPr lang="zh-CN" altLang="en-US" sz="2000" smtClean="0"/>
              <a:t>√；</a:t>
            </a:r>
            <a:endParaRPr lang="en-US" altLang="zh-CN" sz="2000" b="1" smtClean="0">
              <a:latin typeface="+mn-ea"/>
            </a:endParaRPr>
          </a:p>
          <a:p>
            <a:pPr>
              <a:lnSpc>
                <a:spcPts val="3000"/>
              </a:lnSpc>
            </a:pPr>
            <a:r>
              <a:rPr lang="zh-CN" altLang="en-US" sz="2000" b="1" smtClean="0">
                <a:latin typeface="+mn-ea"/>
              </a:rPr>
              <a:t>（</a:t>
            </a:r>
            <a:r>
              <a:rPr lang="en-US" altLang="zh-CN" sz="2000" b="1" smtClean="0">
                <a:latin typeface="+mn-ea"/>
              </a:rPr>
              <a:t>2</a:t>
            </a:r>
            <a:r>
              <a:rPr lang="zh-CN" altLang="en-US" sz="2000" b="1" smtClean="0">
                <a:latin typeface="+mn-ea"/>
              </a:rPr>
              <a:t>）对已打</a:t>
            </a:r>
            <a:r>
              <a:rPr lang="zh-CN" altLang="en-US" sz="2000" smtClean="0"/>
              <a:t>√</a:t>
            </a:r>
            <a:r>
              <a:rPr lang="zh-CN" altLang="en-US" sz="2000" b="1" smtClean="0"/>
              <a:t>行中所有含</a:t>
            </a:r>
            <a:r>
              <a:rPr lang="en-US" altLang="zh-CN" sz="2000" b="1" smtClean="0">
                <a:latin typeface="+mn-ea"/>
              </a:rPr>
              <a:t>φ</a:t>
            </a:r>
            <a:r>
              <a:rPr lang="zh-CN" altLang="en-US" sz="2000" b="1" smtClean="0">
                <a:latin typeface="+mn-ea"/>
              </a:rPr>
              <a:t>元素的列打</a:t>
            </a:r>
            <a:r>
              <a:rPr lang="zh-CN" altLang="en-US" sz="2000" smtClean="0"/>
              <a:t>√；</a:t>
            </a:r>
            <a:endParaRPr lang="en-US" altLang="zh-CN" sz="2000" b="1" smtClean="0">
              <a:latin typeface="+mn-ea"/>
            </a:endParaRPr>
          </a:p>
          <a:p>
            <a:pPr>
              <a:lnSpc>
                <a:spcPts val="3000"/>
              </a:lnSpc>
            </a:pPr>
            <a:r>
              <a:rPr lang="zh-CN" altLang="en-US" sz="2000" b="1" smtClean="0">
                <a:latin typeface="+mn-ea"/>
              </a:rPr>
              <a:t>（</a:t>
            </a:r>
            <a:r>
              <a:rPr lang="en-US" altLang="zh-CN" sz="2000" b="1" smtClean="0">
                <a:latin typeface="+mn-ea"/>
              </a:rPr>
              <a:t>3</a:t>
            </a:r>
            <a:r>
              <a:rPr lang="zh-CN" altLang="en-US" sz="2000" b="1" smtClean="0">
                <a:latin typeface="+mn-ea"/>
              </a:rPr>
              <a:t>）再对打</a:t>
            </a:r>
            <a:r>
              <a:rPr lang="zh-CN" altLang="en-US" sz="2000" smtClean="0"/>
              <a:t>√ </a:t>
            </a:r>
            <a:r>
              <a:rPr lang="zh-CN" altLang="en-US" sz="2000" b="1" smtClean="0"/>
              <a:t>列中含       元素的行打</a:t>
            </a:r>
            <a:r>
              <a:rPr lang="zh-CN" altLang="en-US" sz="2000" smtClean="0"/>
              <a:t>√；</a:t>
            </a:r>
            <a:endParaRPr lang="en-US" altLang="zh-CN" sz="2000" b="1" smtClean="0">
              <a:latin typeface="+mn-ea"/>
            </a:endParaRPr>
          </a:p>
          <a:p>
            <a:pPr>
              <a:lnSpc>
                <a:spcPts val="3000"/>
              </a:lnSpc>
            </a:pPr>
            <a:r>
              <a:rPr lang="zh-CN" altLang="en-US" sz="2000" b="1" smtClean="0">
                <a:latin typeface="+mn-ea"/>
              </a:rPr>
              <a:t>（</a:t>
            </a:r>
            <a:r>
              <a:rPr lang="en-US" altLang="zh-CN" sz="2000" b="1" smtClean="0">
                <a:latin typeface="+mn-ea"/>
              </a:rPr>
              <a:t>4</a:t>
            </a:r>
            <a:r>
              <a:rPr lang="zh-CN" altLang="en-US" sz="2000" b="1" smtClean="0">
                <a:latin typeface="+mn-ea"/>
              </a:rPr>
              <a:t>）重复进行（</a:t>
            </a:r>
            <a:r>
              <a:rPr lang="en-US" altLang="zh-CN" sz="2000" b="1" smtClean="0">
                <a:latin typeface="+mn-ea"/>
              </a:rPr>
              <a:t>2</a:t>
            </a:r>
            <a:r>
              <a:rPr lang="zh-CN" altLang="en-US" sz="2000" b="1" smtClean="0">
                <a:latin typeface="+mn-ea"/>
              </a:rPr>
              <a:t>）、（</a:t>
            </a:r>
            <a:r>
              <a:rPr lang="en-US" altLang="zh-CN" sz="2000" b="1" smtClean="0">
                <a:latin typeface="+mn-ea"/>
              </a:rPr>
              <a:t>3</a:t>
            </a:r>
            <a:r>
              <a:rPr lang="zh-CN" altLang="en-US" sz="2000" b="1" smtClean="0">
                <a:latin typeface="+mn-ea"/>
              </a:rPr>
              <a:t>）步，直到进行不下去为止；</a:t>
            </a:r>
            <a:endParaRPr lang="en-US" altLang="zh-CN" sz="2000" b="1" smtClean="0">
              <a:latin typeface="+mn-ea"/>
            </a:endParaRPr>
          </a:p>
          <a:p>
            <a:pPr>
              <a:lnSpc>
                <a:spcPts val="3000"/>
              </a:lnSpc>
            </a:pPr>
            <a:r>
              <a:rPr lang="zh-CN" altLang="en-US" sz="2000" b="1" smtClean="0">
                <a:latin typeface="+mn-ea"/>
              </a:rPr>
              <a:t>（</a:t>
            </a:r>
            <a:r>
              <a:rPr lang="en-US" altLang="zh-CN" sz="2000" b="1" smtClean="0">
                <a:latin typeface="+mn-ea"/>
              </a:rPr>
              <a:t>5</a:t>
            </a:r>
            <a:r>
              <a:rPr lang="zh-CN" altLang="en-US" sz="2000" b="1" smtClean="0">
                <a:latin typeface="+mn-ea"/>
              </a:rPr>
              <a:t>）对没有打</a:t>
            </a:r>
            <a:r>
              <a:rPr lang="zh-CN" altLang="en-US" sz="2000" smtClean="0"/>
              <a:t>√</a:t>
            </a:r>
            <a:r>
              <a:rPr lang="zh-CN" altLang="en-US" sz="2000" b="1" smtClean="0"/>
              <a:t>的行画一横线，对打</a:t>
            </a:r>
            <a:r>
              <a:rPr lang="zh-CN" altLang="en-US" sz="2000" smtClean="0"/>
              <a:t>√</a:t>
            </a:r>
            <a:r>
              <a:rPr lang="zh-CN" altLang="en-US" sz="2000" b="1" smtClean="0"/>
              <a:t>的列画一纵线，这就达到覆盖所有</a:t>
            </a:r>
            <a:r>
              <a:rPr lang="en-US" altLang="zh-CN" sz="2000" b="1" smtClean="0"/>
              <a:t>0</a:t>
            </a:r>
            <a:r>
              <a:rPr lang="zh-CN" altLang="en-US" sz="2000" b="1" smtClean="0"/>
              <a:t>元素的最少直线数</a:t>
            </a:r>
            <a:r>
              <a:rPr lang="en-US" altLang="zh-CN" sz="2000" b="1" smtClean="0">
                <a:latin typeface="+mn-ea"/>
              </a:rPr>
              <a:t>L</a:t>
            </a:r>
            <a:r>
              <a:rPr lang="zh-CN" altLang="en-US" sz="2000" b="1" smtClean="0"/>
              <a:t>。</a:t>
            </a:r>
            <a:endParaRPr lang="en-US" altLang="zh-CN" sz="2000" b="1" smtClean="0"/>
          </a:p>
          <a:p>
            <a:pPr>
              <a:lnSpc>
                <a:spcPts val="3000"/>
              </a:lnSpc>
            </a:pPr>
            <a:r>
              <a:rPr lang="en-US" altLang="zh-CN" sz="2000" b="1" smtClean="0">
                <a:latin typeface="+mn-ea"/>
              </a:rPr>
              <a:t>    </a:t>
            </a:r>
            <a:r>
              <a:rPr lang="zh-CN" altLang="en-US" sz="2000" b="1" smtClean="0">
                <a:latin typeface="+mn-ea"/>
              </a:rPr>
              <a:t>若</a:t>
            </a:r>
            <a:r>
              <a:rPr lang="en-US" altLang="zh-CN" sz="2000" b="1" smtClean="0">
                <a:latin typeface="+mn-ea"/>
              </a:rPr>
              <a:t>L=n</a:t>
            </a:r>
            <a:r>
              <a:rPr lang="zh-CN" altLang="en-US" sz="2000" b="1" smtClean="0">
                <a:latin typeface="+mn-ea"/>
              </a:rPr>
              <a:t>，应回到第一、二步另行试探；若</a:t>
            </a:r>
            <a:r>
              <a:rPr lang="en-US" altLang="zh-CN" sz="2000" b="1" smtClean="0">
                <a:latin typeface="+mn-ea"/>
              </a:rPr>
              <a:t>L&lt;n</a:t>
            </a:r>
            <a:r>
              <a:rPr lang="zh-CN" altLang="en-US" sz="2000" b="1" smtClean="0">
                <a:latin typeface="+mn-ea"/>
              </a:rPr>
              <a:t>，则必须变换当前系数矩阵，为此转第四步。</a:t>
            </a:r>
            <a:endParaRPr lang="zh-CN" altLang="en-US" sz="2000" b="1" dirty="0">
              <a:latin typeface="+mn-ea"/>
            </a:endParaRPr>
          </a:p>
        </p:txBody>
      </p:sp>
      <p:pic>
        <p:nvPicPr>
          <p:cNvPr id="23" name="Picture 3"/>
          <p:cNvPicPr>
            <a:picLocks noChangeAspect="1" noChangeArrowheads="1"/>
          </p:cNvPicPr>
          <p:nvPr/>
        </p:nvPicPr>
        <p:blipFill>
          <a:blip r:embed="rId4" cstate="print"/>
          <a:srcRect/>
          <a:stretch>
            <a:fillRect/>
          </a:stretch>
        </p:blipFill>
        <p:spPr bwMode="auto">
          <a:xfrm>
            <a:off x="1763688" y="2492896"/>
            <a:ext cx="288032" cy="272029"/>
          </a:xfrm>
          <a:prstGeom prst="rect">
            <a:avLst/>
          </a:prstGeom>
          <a:noFill/>
          <a:ln w="9525">
            <a:noFill/>
            <a:miter lim="800000"/>
            <a:headEnd/>
            <a:tailEnd/>
          </a:ln>
        </p:spPr>
      </p:pic>
      <p:pic>
        <p:nvPicPr>
          <p:cNvPr id="24" name="Picture 3"/>
          <p:cNvPicPr>
            <a:picLocks noChangeAspect="1" noChangeArrowheads="1"/>
          </p:cNvPicPr>
          <p:nvPr/>
        </p:nvPicPr>
        <p:blipFill>
          <a:blip r:embed="rId4" cstate="print"/>
          <a:srcRect/>
          <a:stretch>
            <a:fillRect/>
          </a:stretch>
        </p:blipFill>
        <p:spPr bwMode="auto">
          <a:xfrm>
            <a:off x="2771800" y="3212976"/>
            <a:ext cx="288032" cy="272029"/>
          </a:xfrm>
          <a:prstGeom prst="rect">
            <a:avLst/>
          </a:prstGeom>
          <a:noFill/>
          <a:ln w="9525">
            <a:noFill/>
            <a:miter lim="800000"/>
            <a:headEnd/>
            <a:tailEnd/>
          </a:ln>
        </p:spPr>
      </p:pic>
      <p:sp>
        <p:nvSpPr>
          <p:cNvPr id="25" name="椭圆 24"/>
          <p:cNvSpPr/>
          <p:nvPr/>
        </p:nvSpPr>
        <p:spPr>
          <a:xfrm>
            <a:off x="6047656" y="3068960"/>
            <a:ext cx="3235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5975648" y="4005064"/>
            <a:ext cx="395536" cy="43204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487816" y="2564904"/>
            <a:ext cx="216024" cy="43204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371184" y="2132856"/>
            <a:ext cx="32454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flipH="1">
            <a:off x="7415808" y="3501008"/>
            <a:ext cx="216024" cy="43204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919864" y="2636912"/>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flipH="1">
            <a:off x="7415808" y="2132856"/>
            <a:ext cx="216024" cy="43204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983760" y="2564904"/>
            <a:ext cx="216024" cy="43204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6911752" y="3573016"/>
            <a:ext cx="3235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Object 7"/>
          <p:cNvGraphicFramePr>
            <a:graphicFrameLocks noChangeAspect="1"/>
          </p:cNvGraphicFramePr>
          <p:nvPr/>
        </p:nvGraphicFramePr>
        <p:xfrm>
          <a:off x="5903640" y="2060848"/>
          <a:ext cx="2708961" cy="2484419"/>
        </p:xfrm>
        <a:graphic>
          <a:graphicData uri="http://schemas.openxmlformats.org/presentationml/2006/ole">
            <mc:AlternateContent xmlns:mc="http://schemas.openxmlformats.org/markup-compatibility/2006">
              <mc:Choice xmlns:v="urn:schemas-microsoft-com:vml" Requires="v">
                <p:oleObj spid="_x0000_s70661" name="公式" r:id="rId5" imgW="1257120" imgH="1168200" progId="Equations">
                  <p:embed/>
                </p:oleObj>
              </mc:Choice>
              <mc:Fallback>
                <p:oleObj name="公式" r:id="rId5" imgW="1257120" imgH="1168200" progId="Equations">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640" y="2060848"/>
                        <a:ext cx="2708961" cy="2484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8639944" y="4005064"/>
            <a:ext cx="504056" cy="369332"/>
          </a:xfrm>
          <a:prstGeom prst="rect">
            <a:avLst/>
          </a:prstGeom>
          <a:noFill/>
        </p:spPr>
        <p:txBody>
          <a:bodyPr wrap="square" rtlCol="0">
            <a:spAutoFit/>
          </a:bodyPr>
          <a:lstStyle/>
          <a:p>
            <a:r>
              <a:rPr lang="zh-CN" altLang="en-US" dirty="0" smtClean="0"/>
              <a:t>√</a:t>
            </a:r>
            <a:endParaRPr lang="zh-CN" altLang="en-US" dirty="0"/>
          </a:p>
        </p:txBody>
      </p:sp>
      <p:sp>
        <p:nvSpPr>
          <p:cNvPr id="36" name="TextBox 35"/>
          <p:cNvSpPr txBox="1"/>
          <p:nvPr/>
        </p:nvSpPr>
        <p:spPr>
          <a:xfrm>
            <a:off x="5975648" y="4509120"/>
            <a:ext cx="395536" cy="369332"/>
          </a:xfrm>
          <a:prstGeom prst="rect">
            <a:avLst/>
          </a:prstGeom>
          <a:noFill/>
        </p:spPr>
        <p:txBody>
          <a:bodyPr wrap="square" rtlCol="0">
            <a:spAutoFit/>
          </a:bodyPr>
          <a:lstStyle/>
          <a:p>
            <a:r>
              <a:rPr lang="zh-CN" altLang="en-US" smtClean="0"/>
              <a:t> √</a:t>
            </a:r>
            <a:endParaRPr lang="zh-CN" altLang="en-US" dirty="0"/>
          </a:p>
        </p:txBody>
      </p:sp>
      <p:sp>
        <p:nvSpPr>
          <p:cNvPr id="37" name="TextBox 36"/>
          <p:cNvSpPr txBox="1"/>
          <p:nvPr/>
        </p:nvSpPr>
        <p:spPr>
          <a:xfrm>
            <a:off x="8639944" y="3068960"/>
            <a:ext cx="504056" cy="369332"/>
          </a:xfrm>
          <a:prstGeom prst="rect">
            <a:avLst/>
          </a:prstGeom>
          <a:noFill/>
        </p:spPr>
        <p:txBody>
          <a:bodyPr wrap="square" rtlCol="0">
            <a:spAutoFit/>
          </a:bodyPr>
          <a:lstStyle/>
          <a:p>
            <a:r>
              <a:rPr lang="zh-CN" altLang="en-US" dirty="0" smtClean="0"/>
              <a:t>√</a:t>
            </a:r>
            <a:endParaRPr lang="zh-CN" altLang="en-US" dirty="0"/>
          </a:p>
        </p:txBody>
      </p:sp>
      <p:cxnSp>
        <p:nvCxnSpPr>
          <p:cNvPr id="38" name="直接连接符 37"/>
          <p:cNvCxnSpPr/>
          <p:nvPr/>
        </p:nvCxnSpPr>
        <p:spPr>
          <a:xfrm>
            <a:off x="5615608" y="3789040"/>
            <a:ext cx="3168352"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687616" y="2276872"/>
            <a:ext cx="3024336"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687616" y="2780928"/>
            <a:ext cx="3024336"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56176" y="1916832"/>
            <a:ext cx="0" cy="2736304"/>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ppt_w*0.7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500" fill="hold"/>
                                        <p:tgtEl>
                                          <p:spTgt spid="33"/>
                                        </p:tgtEl>
                                        <p:attrNameLst>
                                          <p:attrName>ppt_x</p:attrName>
                                        </p:attrNameLst>
                                      </p:cBhvr>
                                      <p:tavLst>
                                        <p:tav tm="0">
                                          <p:val>
                                            <p:strVal val="#ppt_x"/>
                                          </p:val>
                                        </p:tav>
                                        <p:tav tm="100000">
                                          <p:val>
                                            <p:strVal val="#ppt_x"/>
                                          </p:val>
                                        </p:tav>
                                      </p:tavLst>
                                    </p:anim>
                                    <p:anim calcmode="lin" valueType="num">
                                      <p:cBhvr additive="base">
                                        <p:cTn id="51" dur="500" fill="hold"/>
                                        <p:tgtEl>
                                          <p:spTgt spid="33"/>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8">
                                            <p:txEl>
                                              <p:pRg st="1" end="1"/>
                                            </p:txEl>
                                          </p:spTgt>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linds(horizontal)">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fill="hold"/>
                                        <p:tgtEl>
                                          <p:spTgt spid="36"/>
                                        </p:tgtEl>
                                        <p:attrNameLst>
                                          <p:attrName>ppt_x</p:attrName>
                                        </p:attrNameLst>
                                      </p:cBhvr>
                                      <p:tavLst>
                                        <p:tav tm="0">
                                          <p:val>
                                            <p:strVal val="#ppt_x"/>
                                          </p:val>
                                        </p:tav>
                                        <p:tav tm="100000">
                                          <p:val>
                                            <p:strVal val="#ppt_x"/>
                                          </p:val>
                                        </p:tav>
                                      </p:tavLst>
                                    </p:anim>
                                    <p:anim calcmode="lin" valueType="num">
                                      <p:cBhvr additive="base">
                                        <p:cTn id="7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8">
                                            <p:txEl>
                                              <p:pRg st="3" end="3"/>
                                            </p:txEl>
                                          </p:spTgt>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fill="hold"/>
                                        <p:tgtEl>
                                          <p:spTgt spid="37"/>
                                        </p:tgtEl>
                                        <p:attrNameLst>
                                          <p:attrName>ppt_x</p:attrName>
                                        </p:attrNameLst>
                                      </p:cBhvr>
                                      <p:tavLst>
                                        <p:tav tm="0">
                                          <p:val>
                                            <p:strVal val="#ppt_x"/>
                                          </p:val>
                                        </p:tav>
                                        <p:tav tm="100000">
                                          <p:val>
                                            <p:strVal val="#ppt_x"/>
                                          </p:val>
                                        </p:tav>
                                      </p:tavLst>
                                    </p:anim>
                                    <p:anim calcmode="lin" valueType="num">
                                      <p:cBhvr additive="base">
                                        <p:cTn id="9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linds(horizontal)">
                                      <p:cBhvr>
                                        <p:cTn id="103" dur="5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blinds(horizontal)">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linds(horizontal)">
                                      <p:cBhvr>
                                        <p:cTn id="113" dur="500"/>
                                        <p:tgtEl>
                                          <p:spTgt spid="40"/>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blinds(horizontal)">
                                      <p:cBhvr>
                                        <p:cTn id="118" dur="500"/>
                                        <p:tgtEl>
                                          <p:spTgt spid="41"/>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animBg="1"/>
      <p:bldP spid="28" grpId="0" animBg="1"/>
      <p:bldP spid="30" grpId="0" animBg="1"/>
      <p:bldP spid="33" grpId="0" animBg="1"/>
      <p:bldP spid="35" grpId="0"/>
      <p:bldP spid="36" grpId="0"/>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251520" y="1268760"/>
            <a:ext cx="8424936" cy="1631216"/>
          </a:xfrm>
          <a:prstGeom prst="rect">
            <a:avLst/>
          </a:prstGeom>
          <a:noFill/>
        </p:spPr>
        <p:txBody>
          <a:bodyPr wrap="square" rtlCol="0">
            <a:spAutoFit/>
          </a:bodyPr>
          <a:lstStyle/>
          <a:p>
            <a:pPr>
              <a:lnSpc>
                <a:spcPts val="3000"/>
              </a:lnSpc>
            </a:pPr>
            <a:r>
              <a:rPr lang="zh-CN" altLang="en-US" sz="2000" b="1" smtClean="0">
                <a:latin typeface="+mn-ea"/>
              </a:rPr>
              <a:t>第四步：对矩阵进行变换的目的就是增加</a:t>
            </a:r>
            <a:r>
              <a:rPr lang="en-US" altLang="zh-CN" sz="2000" b="1" smtClean="0">
                <a:latin typeface="+mn-ea"/>
              </a:rPr>
              <a:t>0</a:t>
            </a:r>
            <a:r>
              <a:rPr lang="zh-CN" altLang="en-US" sz="2000" b="1" smtClean="0">
                <a:latin typeface="+mn-ea"/>
              </a:rPr>
              <a:t>元素。为此在没有被直线覆盖的部分中找出最小元素，然后在打</a:t>
            </a:r>
            <a:r>
              <a:rPr lang="zh-CN" altLang="en-US" sz="2000" smtClean="0"/>
              <a:t>√</a:t>
            </a:r>
            <a:r>
              <a:rPr lang="zh-CN" altLang="en-US" sz="2000" b="1" smtClean="0">
                <a:latin typeface="+mn-ea"/>
              </a:rPr>
              <a:t>行中各元素减去这最小元素，而在打√列中各元素都加上这最小元素，</a:t>
            </a:r>
            <a:r>
              <a:rPr lang="zh-CN" altLang="en-US" sz="2000" b="1" smtClean="0">
                <a:solidFill>
                  <a:schemeClr val="accent6">
                    <a:lumMod val="75000"/>
                  </a:schemeClr>
                </a:solidFill>
                <a:latin typeface="+mn-ea"/>
              </a:rPr>
              <a:t>以保证原有</a:t>
            </a:r>
            <a:r>
              <a:rPr lang="en-US" altLang="zh-CN" sz="2000" b="1" smtClean="0">
                <a:solidFill>
                  <a:schemeClr val="accent6">
                    <a:lumMod val="75000"/>
                  </a:schemeClr>
                </a:solidFill>
                <a:latin typeface="+mn-ea"/>
              </a:rPr>
              <a:t>0</a:t>
            </a:r>
            <a:r>
              <a:rPr lang="zh-CN" altLang="en-US" sz="2000" b="1" smtClean="0">
                <a:solidFill>
                  <a:schemeClr val="accent6">
                    <a:lumMod val="75000"/>
                  </a:schemeClr>
                </a:solidFill>
                <a:latin typeface="+mn-ea"/>
              </a:rPr>
              <a:t>元素不变</a:t>
            </a:r>
            <a:r>
              <a:rPr lang="zh-CN" altLang="en-US" sz="2000" b="1" smtClean="0">
                <a:latin typeface="+mn-ea"/>
              </a:rPr>
              <a:t>，这样就得到新系数矩阵，返回到第二步继续求解。</a:t>
            </a:r>
            <a:endParaRPr lang="zh-CN" altLang="en-US" sz="2000" b="1" dirty="0">
              <a:latin typeface="+mn-ea"/>
            </a:endParaRPr>
          </a:p>
        </p:txBody>
      </p:sp>
      <p:sp>
        <p:nvSpPr>
          <p:cNvPr id="42" name="椭圆 41"/>
          <p:cNvSpPr/>
          <p:nvPr/>
        </p:nvSpPr>
        <p:spPr>
          <a:xfrm>
            <a:off x="1331640" y="5517232"/>
            <a:ext cx="432048" cy="3600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flipH="1">
            <a:off x="1403648" y="4509120"/>
            <a:ext cx="288032" cy="21602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2051720" y="3356992"/>
            <a:ext cx="432048" cy="3600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347864" y="3429000"/>
            <a:ext cx="288032" cy="21602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923928" y="4509120"/>
            <a:ext cx="432048" cy="3600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H="1">
            <a:off x="3923928" y="3933056"/>
            <a:ext cx="288032" cy="21602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2699792" y="3933056"/>
            <a:ext cx="864096" cy="144016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9" name="Object 1"/>
          <p:cNvGraphicFramePr>
            <a:graphicFrameLocks noChangeAspect="1"/>
          </p:cNvGraphicFramePr>
          <p:nvPr/>
        </p:nvGraphicFramePr>
        <p:xfrm>
          <a:off x="1187624" y="3284984"/>
          <a:ext cx="3622675" cy="2736254"/>
        </p:xfrm>
        <a:graphic>
          <a:graphicData uri="http://schemas.openxmlformats.org/presentationml/2006/ole">
            <mc:AlternateContent xmlns:mc="http://schemas.openxmlformats.org/markup-compatibility/2006">
              <mc:Choice xmlns:v="urn:schemas-microsoft-com:vml" Requires="v">
                <p:oleObj spid="_x0000_s71686" name="公式" r:id="rId4" imgW="1333440" imgH="1168200" progId="Equations">
                  <p:embed/>
                </p:oleObj>
              </mc:Choice>
              <mc:Fallback>
                <p:oleObj name="公式" r:id="rId4" imgW="1333440" imgH="1168200" progId="Equations">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284984"/>
                        <a:ext cx="3622675" cy="2736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Box 49"/>
          <p:cNvSpPr txBox="1"/>
          <p:nvPr/>
        </p:nvSpPr>
        <p:spPr>
          <a:xfrm>
            <a:off x="611560" y="3356992"/>
            <a:ext cx="576064" cy="2585323"/>
          </a:xfrm>
          <a:prstGeom prst="rect">
            <a:avLst/>
          </a:prstGeom>
          <a:noFill/>
        </p:spPr>
        <p:txBody>
          <a:bodyPr wrap="square" rtlCol="0">
            <a:spAutoFit/>
          </a:bodyPr>
          <a:lstStyle/>
          <a:p>
            <a:r>
              <a:rPr lang="zh-CN" altLang="en-US" b="1" dirty="0" smtClean="0"/>
              <a:t>甲</a:t>
            </a:r>
            <a:endParaRPr lang="en-US" altLang="zh-CN" b="1" dirty="0" smtClean="0"/>
          </a:p>
          <a:p>
            <a:endParaRPr lang="en-US" altLang="zh-CN" b="1" dirty="0" smtClean="0"/>
          </a:p>
          <a:p>
            <a:r>
              <a:rPr lang="zh-CN" altLang="en-US" b="1" dirty="0" smtClean="0"/>
              <a:t>乙</a:t>
            </a:r>
            <a:endParaRPr lang="en-US" altLang="zh-CN" b="1" dirty="0" smtClean="0"/>
          </a:p>
          <a:p>
            <a:endParaRPr lang="en-US" altLang="zh-CN" b="1" dirty="0" smtClean="0"/>
          </a:p>
          <a:p>
            <a:r>
              <a:rPr lang="zh-CN" altLang="en-US" b="1" dirty="0" smtClean="0"/>
              <a:t>丙</a:t>
            </a:r>
            <a:endParaRPr lang="en-US" altLang="zh-CN" b="1" dirty="0" smtClean="0"/>
          </a:p>
          <a:p>
            <a:endParaRPr lang="en-US" altLang="zh-CN" b="1" dirty="0" smtClean="0"/>
          </a:p>
          <a:p>
            <a:r>
              <a:rPr lang="zh-CN" altLang="en-US" b="1" dirty="0" smtClean="0"/>
              <a:t>丁</a:t>
            </a:r>
            <a:endParaRPr lang="en-US" altLang="zh-CN" b="1" dirty="0" smtClean="0"/>
          </a:p>
          <a:p>
            <a:endParaRPr lang="en-US" altLang="zh-CN" b="1" dirty="0" smtClean="0"/>
          </a:p>
          <a:p>
            <a:r>
              <a:rPr lang="zh-CN" altLang="en-US" b="1" dirty="0" smtClean="0"/>
              <a:t>戊</a:t>
            </a:r>
            <a:endParaRPr lang="zh-CN" altLang="en-US" b="1" dirty="0"/>
          </a:p>
        </p:txBody>
      </p:sp>
      <p:sp>
        <p:nvSpPr>
          <p:cNvPr id="19" name="TextBox 18"/>
          <p:cNvSpPr txBox="1"/>
          <p:nvPr/>
        </p:nvSpPr>
        <p:spPr>
          <a:xfrm>
            <a:off x="1331640" y="2924944"/>
            <a:ext cx="3528392" cy="369332"/>
          </a:xfrm>
          <a:prstGeom prst="rect">
            <a:avLst/>
          </a:prstGeom>
          <a:noFill/>
        </p:spPr>
        <p:txBody>
          <a:bodyPr wrap="square" rtlCol="0">
            <a:spAutoFit/>
          </a:bodyPr>
          <a:lstStyle/>
          <a:p>
            <a:r>
              <a:rPr lang="en-US" altLang="zh-CN" b="1" smtClean="0"/>
              <a:t>A           B           C         D         </a:t>
            </a:r>
            <a:r>
              <a:rPr lang="en-US" altLang="zh-CN" b="1" dirty="0" smtClean="0"/>
              <a:t>E</a:t>
            </a:r>
            <a:endParaRPr lang="zh-CN" altLang="en-US" b="1" dirty="0"/>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8"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372200" y="4941168"/>
            <a:ext cx="2109568" cy="1512168"/>
          </a:xfrm>
          <a:prstGeom prst="rect">
            <a:avLst/>
          </a:prstGeom>
          <a:noFill/>
        </p:spPr>
      </p:pic>
      <p:sp>
        <p:nvSpPr>
          <p:cNvPr id="716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0" name="Picture 1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372200" y="3140968"/>
            <a:ext cx="2088232" cy="1496874"/>
          </a:xfrm>
          <a:prstGeom prst="rect">
            <a:avLst/>
          </a:prstGeom>
          <a:noFill/>
        </p:spPr>
      </p:pic>
      <p:cxnSp>
        <p:nvCxnSpPr>
          <p:cNvPr id="30" name="直接箭头连接符 29"/>
          <p:cNvCxnSpPr/>
          <p:nvPr/>
        </p:nvCxnSpPr>
        <p:spPr>
          <a:xfrm>
            <a:off x="4932040" y="4653136"/>
            <a:ext cx="1152128" cy="115212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4932040" y="3645024"/>
            <a:ext cx="1224136" cy="93610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685" name="Picture 5"/>
          <p:cNvPicPr>
            <a:picLocks noChangeAspect="1" noChangeArrowheads="1"/>
          </p:cNvPicPr>
          <p:nvPr/>
        </p:nvPicPr>
        <p:blipFill>
          <a:blip r:embed="rId8" cstate="print"/>
          <a:srcRect/>
          <a:stretch>
            <a:fillRect/>
          </a:stretch>
        </p:blipFill>
        <p:spPr bwMode="auto">
          <a:xfrm>
            <a:off x="5796136" y="404664"/>
            <a:ext cx="2736304" cy="2489448"/>
          </a:xfrm>
          <a:prstGeom prst="rect">
            <a:avLst/>
          </a:prstGeom>
          <a:noFill/>
          <a:ln w="9525">
            <a:noFill/>
            <a:miter lim="800000"/>
            <a:headEnd/>
            <a:tailEnd/>
          </a:ln>
        </p:spPr>
      </p:pic>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ppt_w*0.7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71685"/>
                                        </p:tgtEl>
                                        <p:attrNameLst>
                                          <p:attrName>style.visibility</p:attrName>
                                        </p:attrNameLst>
                                      </p:cBhvr>
                                      <p:to>
                                        <p:strVal val="visible"/>
                                      </p:to>
                                    </p:set>
                                    <p:animEffect transition="in" filter="box(in)">
                                      <p:cBhvr>
                                        <p:cTn id="14" dur="1000"/>
                                        <p:tgtEl>
                                          <p:spTgt spid="7168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additive="base">
                                        <p:cTn id="45" dur="500" fill="hold"/>
                                        <p:tgtEl>
                                          <p:spTgt spid="44"/>
                                        </p:tgtEl>
                                        <p:attrNameLst>
                                          <p:attrName>ppt_x</p:attrName>
                                        </p:attrNameLst>
                                      </p:cBhvr>
                                      <p:tavLst>
                                        <p:tav tm="0">
                                          <p:val>
                                            <p:strVal val="#ppt_x"/>
                                          </p:val>
                                        </p:tav>
                                        <p:tav tm="100000">
                                          <p:val>
                                            <p:strVal val="#ppt_x"/>
                                          </p:val>
                                        </p:tav>
                                      </p:tavLst>
                                    </p:anim>
                                    <p:anim calcmode="lin" valueType="num">
                                      <p:cBhvr additive="base">
                                        <p:cTn id="4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box(in)">
                                      <p:cBhvr>
                                        <p:cTn id="73" dur="500"/>
                                        <p:tgtEl>
                                          <p:spTgt spid="32"/>
                                        </p:tgtEl>
                                      </p:cBhvr>
                                    </p:animEffect>
                                  </p:childTnLst>
                                </p:cTn>
                              </p:par>
                              <p:par>
                                <p:cTn id="74" presetID="4" presetClass="entr" presetSubtype="16" fill="hold" nodeType="withEffect">
                                  <p:stCondLst>
                                    <p:cond delay="0"/>
                                  </p:stCondLst>
                                  <p:childTnLst>
                                    <p:set>
                                      <p:cBhvr>
                                        <p:cTn id="75" dur="1" fill="hold">
                                          <p:stCondLst>
                                            <p:cond delay="0"/>
                                          </p:stCondLst>
                                        </p:cTn>
                                        <p:tgtEl>
                                          <p:spTgt spid="71690"/>
                                        </p:tgtEl>
                                        <p:attrNameLst>
                                          <p:attrName>style.visibility</p:attrName>
                                        </p:attrNameLst>
                                      </p:cBhvr>
                                      <p:to>
                                        <p:strVal val="visible"/>
                                      </p:to>
                                    </p:set>
                                    <p:animEffect transition="in" filter="box(in)">
                                      <p:cBhvr>
                                        <p:cTn id="76" dur="500"/>
                                        <p:tgtEl>
                                          <p:spTgt spid="71690"/>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71688"/>
                                        </p:tgtEl>
                                        <p:attrNameLst>
                                          <p:attrName>style.visibility</p:attrName>
                                        </p:attrNameLst>
                                      </p:cBhvr>
                                      <p:to>
                                        <p:strVal val="visible"/>
                                      </p:to>
                                    </p:set>
                                    <p:animEffect transition="in" filter="box(in)">
                                      <p:cBhvr>
                                        <p:cTn id="81" dur="500"/>
                                        <p:tgtEl>
                                          <p:spTgt spid="71688"/>
                                        </p:tgtEl>
                                      </p:cBhvr>
                                    </p:animEffect>
                                  </p:childTnLst>
                                </p:cTn>
                              </p:par>
                              <p:par>
                                <p:cTn id="82" presetID="4" presetClass="entr" presetSubtype="16"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ox(in)">
                                      <p:cBhvr>
                                        <p:cTn id="8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2" grpId="0" animBg="1" autoUpdateAnimBg="0"/>
      <p:bldP spid="44" grpId="0" animBg="1" autoUpdateAnimBg="0"/>
      <p:bldP spid="46" grpId="0" animBg="1" autoUpdateAnimBg="0"/>
      <p:bldP spid="48" grpId="0" animBg="1" autoUpdateAnimBg="0"/>
      <p:bldP spid="50"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a:xfrm>
            <a:off x="539552" y="1556792"/>
            <a:ext cx="8208912" cy="2594918"/>
          </a:xfrm>
          <a:prstGeom prst="rect">
            <a:avLst/>
          </a:prstGeom>
        </p:spPr>
        <p:txBody>
          <a:bodyPr vert="horz" lIns="91440" tIns="45720" rIns="91440" bIns="45720" rtlCol="0">
            <a:normAutofit/>
          </a:bodyPr>
          <a:lstStyle/>
          <a:p>
            <a:r>
              <a:rPr lang="zh-CN" altLang="en-US" sz="2800" b="1" smtClean="0"/>
              <a:t>       某场用集装箱托运甲乙两种货物，每箱的体积、重量、可获利润以及托运所受限制如表：</a:t>
            </a:r>
            <a:endParaRPr lang="zh-CN" altLang="en-US" sz="2800" b="1"/>
          </a:p>
        </p:txBody>
      </p:sp>
      <p:sp>
        <p:nvSpPr>
          <p:cNvPr id="12" name="TextBox 11"/>
          <p:cNvSpPr txBox="1"/>
          <p:nvPr/>
        </p:nvSpPr>
        <p:spPr>
          <a:xfrm>
            <a:off x="611560" y="5013176"/>
            <a:ext cx="8064896" cy="523220"/>
          </a:xfrm>
          <a:prstGeom prst="rect">
            <a:avLst/>
          </a:prstGeom>
          <a:noFill/>
        </p:spPr>
        <p:txBody>
          <a:bodyPr wrap="square" rtlCol="0">
            <a:spAutoFit/>
          </a:bodyPr>
          <a:lstStyle/>
          <a:p>
            <a:r>
              <a:rPr lang="zh-CN" altLang="en-US" sz="2800" b="1" dirty="0" smtClean="0">
                <a:latin typeface="+mn-ea"/>
              </a:rPr>
              <a:t>问：两种货物各托运多少箱，可使</a:t>
            </a:r>
            <a:r>
              <a:rPr lang="zh-CN" altLang="en-US" sz="2800" b="1" dirty="0" smtClean="0">
                <a:latin typeface="+mn-ea"/>
              </a:rPr>
              <a:t>获得利润</a:t>
            </a:r>
            <a:r>
              <a:rPr lang="zh-CN" altLang="en-US" sz="2800" b="1" dirty="0" smtClean="0">
                <a:latin typeface="+mn-ea"/>
              </a:rPr>
              <a:t>为最大？</a:t>
            </a:r>
            <a:endParaRPr lang="en-US" altLang="zh-CN" sz="2800" b="1" dirty="0" smtClean="0">
              <a:latin typeface="+mn-ea"/>
            </a:endParaRPr>
          </a:p>
        </p:txBody>
      </p:sp>
      <p:graphicFrame>
        <p:nvGraphicFramePr>
          <p:cNvPr id="13" name="表格 12"/>
          <p:cNvGraphicFramePr>
            <a:graphicFrameLocks noGrp="1"/>
          </p:cNvGraphicFramePr>
          <p:nvPr/>
        </p:nvGraphicFramePr>
        <p:xfrm>
          <a:off x="827584" y="2636912"/>
          <a:ext cx="7704856" cy="2016223"/>
        </p:xfrm>
        <a:graphic>
          <a:graphicData uri="http://schemas.openxmlformats.org/drawingml/2006/table">
            <a:tbl>
              <a:tblPr firstRow="1" bandRow="1">
                <a:tableStyleId>{D7AC3CCA-C797-4891-BE02-D94E43425B78}</a:tableStyleId>
              </a:tblPr>
              <a:tblGrid>
                <a:gridCol w="1926214"/>
                <a:gridCol w="1926214"/>
                <a:gridCol w="1926214"/>
                <a:gridCol w="1926214"/>
              </a:tblGrid>
              <a:tr h="736360">
                <a:tc>
                  <a:txBody>
                    <a:bodyPr/>
                    <a:lstStyle/>
                    <a:p>
                      <a:r>
                        <a:rPr kumimoji="0" lang="zh-CN" altLang="en-US" b="1" kern="1200" smtClean="0">
                          <a:solidFill>
                            <a:schemeClr val="dk1"/>
                          </a:solidFill>
                          <a:latin typeface="+mn-lt"/>
                          <a:ea typeface="+mn-ea"/>
                          <a:cs typeface="+mn-cs"/>
                        </a:rPr>
                        <a:t>货    物</a:t>
                      </a:r>
                    </a:p>
                  </a:txBody>
                  <a:tcPr anchor="ctr" anchorCtr="1"/>
                </a:tc>
                <a:tc>
                  <a:txBody>
                    <a:bodyPr/>
                    <a:lstStyle/>
                    <a:p>
                      <a:pPr algn="ctr"/>
                      <a:r>
                        <a:rPr kumimoji="0" lang="zh-CN" altLang="en-US" b="1" kern="1200" smtClean="0">
                          <a:solidFill>
                            <a:schemeClr val="dk1"/>
                          </a:solidFill>
                          <a:latin typeface="+mn-lt"/>
                          <a:ea typeface="+mn-ea"/>
                          <a:cs typeface="+mn-cs"/>
                        </a:rPr>
                        <a:t>体     积</a:t>
                      </a:r>
                      <a:endParaRPr kumimoji="0" lang="en-US" altLang="zh-CN" b="1" kern="1200" smtClean="0">
                        <a:solidFill>
                          <a:schemeClr val="dk1"/>
                        </a:solidFill>
                        <a:latin typeface="+mn-lt"/>
                        <a:ea typeface="+mn-ea"/>
                        <a:cs typeface="+mn-cs"/>
                      </a:endParaRPr>
                    </a:p>
                    <a:p>
                      <a:pPr algn="ctr"/>
                      <a:r>
                        <a:rPr kumimoji="0" lang="zh-CN" altLang="en-US" b="1" kern="1200" smtClean="0">
                          <a:solidFill>
                            <a:schemeClr val="dk1"/>
                          </a:solidFill>
                          <a:latin typeface="+mn-lt"/>
                          <a:ea typeface="+mn-ea"/>
                          <a:cs typeface="+mn-cs"/>
                        </a:rPr>
                        <a:t>每箱（米</a:t>
                      </a:r>
                      <a:r>
                        <a:rPr kumimoji="0" lang="en-US" altLang="zh-CN" b="1" kern="1200" baseline="30000" smtClean="0">
                          <a:solidFill>
                            <a:schemeClr val="dk1"/>
                          </a:solidFill>
                          <a:latin typeface="+mn-lt"/>
                          <a:ea typeface="+mn-ea"/>
                          <a:cs typeface="+mn-cs"/>
                        </a:rPr>
                        <a:t>3</a:t>
                      </a:r>
                      <a:r>
                        <a:rPr kumimoji="0" lang="zh-CN" altLang="en-US" b="1" kern="1200" smtClean="0">
                          <a:solidFill>
                            <a:schemeClr val="dk1"/>
                          </a:solidFill>
                          <a:latin typeface="+mn-lt"/>
                          <a:ea typeface="+mn-ea"/>
                          <a:cs typeface="+mn-cs"/>
                        </a:rPr>
                        <a:t>）</a:t>
                      </a:r>
                    </a:p>
                  </a:txBody>
                  <a:tcPr anchor="ctr" anchorCtr="1"/>
                </a:tc>
                <a:tc>
                  <a:txBody>
                    <a:bodyPr/>
                    <a:lstStyle/>
                    <a:p>
                      <a:pPr algn="ctr"/>
                      <a:r>
                        <a:rPr kumimoji="0" lang="zh-CN" altLang="en-US" b="1" kern="1200" smtClean="0">
                          <a:solidFill>
                            <a:schemeClr val="dk1"/>
                          </a:solidFill>
                          <a:latin typeface="+mn-lt"/>
                          <a:ea typeface="+mn-ea"/>
                          <a:cs typeface="+mn-cs"/>
                        </a:rPr>
                        <a:t>重    量</a:t>
                      </a:r>
                      <a:endParaRPr kumimoji="0" lang="en-US" altLang="zh-CN" b="1" kern="1200" smtClean="0">
                        <a:solidFill>
                          <a:schemeClr val="dk1"/>
                        </a:solidFill>
                        <a:latin typeface="+mn-lt"/>
                        <a:ea typeface="+mn-ea"/>
                        <a:cs typeface="+mn-cs"/>
                      </a:endParaRPr>
                    </a:p>
                    <a:p>
                      <a:pPr algn="ctr"/>
                      <a:r>
                        <a:rPr kumimoji="0" lang="zh-CN" altLang="en-US" b="1" kern="1200" smtClean="0">
                          <a:solidFill>
                            <a:schemeClr val="dk1"/>
                          </a:solidFill>
                          <a:latin typeface="+mn-lt"/>
                          <a:ea typeface="+mn-ea"/>
                          <a:cs typeface="+mn-cs"/>
                        </a:rPr>
                        <a:t>每箱（百斤）</a:t>
                      </a:r>
                    </a:p>
                  </a:txBody>
                  <a:tcPr anchor="ctr" anchorCtr="1"/>
                </a:tc>
                <a:tc>
                  <a:txBody>
                    <a:bodyPr/>
                    <a:lstStyle/>
                    <a:p>
                      <a:r>
                        <a:rPr kumimoji="0" lang="zh-CN" altLang="en-US" b="1" kern="1200" smtClean="0">
                          <a:solidFill>
                            <a:schemeClr val="dk1"/>
                          </a:solidFill>
                          <a:latin typeface="+mn-lt"/>
                          <a:ea typeface="+mn-ea"/>
                          <a:cs typeface="+mn-cs"/>
                        </a:rPr>
                        <a:t>利    润</a:t>
                      </a:r>
                      <a:endParaRPr kumimoji="0" lang="en-US" altLang="zh-CN" b="1" kern="1200" smtClean="0">
                        <a:solidFill>
                          <a:schemeClr val="dk1"/>
                        </a:solidFill>
                        <a:latin typeface="+mn-lt"/>
                        <a:ea typeface="+mn-ea"/>
                        <a:cs typeface="+mn-cs"/>
                      </a:endParaRPr>
                    </a:p>
                    <a:p>
                      <a:r>
                        <a:rPr kumimoji="0" lang="zh-CN" altLang="en-US" b="1" kern="1200" smtClean="0">
                          <a:solidFill>
                            <a:schemeClr val="dk1"/>
                          </a:solidFill>
                          <a:latin typeface="+mn-lt"/>
                          <a:ea typeface="+mn-ea"/>
                          <a:cs typeface="+mn-cs"/>
                        </a:rPr>
                        <a:t>每箱（百元）</a:t>
                      </a:r>
                    </a:p>
                  </a:txBody>
                  <a:tcPr anchor="ctr" anchorCtr="1"/>
                </a:tc>
              </a:tr>
              <a:tr h="426621">
                <a:tc>
                  <a:txBody>
                    <a:bodyPr/>
                    <a:lstStyle/>
                    <a:p>
                      <a:r>
                        <a:rPr kumimoji="0" lang="zh-CN" altLang="en-US" b="1" kern="1200" smtClean="0">
                          <a:solidFill>
                            <a:schemeClr val="dk1"/>
                          </a:solidFill>
                          <a:latin typeface="+mn-lt"/>
                          <a:ea typeface="+mn-ea"/>
                          <a:cs typeface="+mn-cs"/>
                        </a:rPr>
                        <a:t>甲</a:t>
                      </a:r>
                    </a:p>
                  </a:txBody>
                  <a:tcPr anchor="ctr" anchorCtr="1"/>
                </a:tc>
                <a:tc>
                  <a:txBody>
                    <a:bodyPr/>
                    <a:lstStyle/>
                    <a:p>
                      <a:r>
                        <a:rPr kumimoji="0" lang="en-US" altLang="zh-CN" b="1" kern="1200" smtClean="0">
                          <a:solidFill>
                            <a:schemeClr val="dk1"/>
                          </a:solidFill>
                          <a:latin typeface="+mn-lt"/>
                          <a:ea typeface="+mn-ea"/>
                          <a:cs typeface="+mn-cs"/>
                        </a:rPr>
                        <a:t>5</a:t>
                      </a:r>
                      <a:endParaRPr kumimoji="0" lang="zh-CN" altLang="en-US" b="1" kern="1200" smtClean="0">
                        <a:solidFill>
                          <a:schemeClr val="dk1"/>
                        </a:solidFill>
                        <a:latin typeface="+mn-lt"/>
                        <a:ea typeface="+mn-ea"/>
                        <a:cs typeface="+mn-cs"/>
                      </a:endParaRPr>
                    </a:p>
                  </a:txBody>
                  <a:tcPr anchor="ctr" anchorCtr="1"/>
                </a:tc>
                <a:tc>
                  <a:txBody>
                    <a:bodyPr/>
                    <a:lstStyle/>
                    <a:p>
                      <a:r>
                        <a:rPr kumimoji="0" lang="en-US" altLang="zh-CN" b="1" kern="1200" smtClean="0">
                          <a:solidFill>
                            <a:schemeClr val="dk1"/>
                          </a:solidFill>
                          <a:latin typeface="+mn-lt"/>
                          <a:ea typeface="+mn-ea"/>
                          <a:cs typeface="+mn-cs"/>
                        </a:rPr>
                        <a:t>2</a:t>
                      </a:r>
                      <a:endParaRPr kumimoji="0" lang="zh-CN" altLang="en-US" b="1" kern="1200" smtClean="0">
                        <a:solidFill>
                          <a:schemeClr val="dk1"/>
                        </a:solidFill>
                        <a:latin typeface="+mn-lt"/>
                        <a:ea typeface="+mn-ea"/>
                        <a:cs typeface="+mn-cs"/>
                      </a:endParaRPr>
                    </a:p>
                  </a:txBody>
                  <a:tcPr anchor="ctr" anchorCtr="1"/>
                </a:tc>
                <a:tc>
                  <a:txBody>
                    <a:bodyPr/>
                    <a:lstStyle/>
                    <a:p>
                      <a:r>
                        <a:rPr kumimoji="0" lang="en-US" altLang="zh-CN" b="1" kern="1200" smtClean="0">
                          <a:solidFill>
                            <a:schemeClr val="dk1"/>
                          </a:solidFill>
                          <a:latin typeface="+mn-lt"/>
                          <a:ea typeface="+mn-ea"/>
                          <a:cs typeface="+mn-cs"/>
                        </a:rPr>
                        <a:t>20</a:t>
                      </a:r>
                      <a:endParaRPr kumimoji="0" lang="zh-CN" altLang="en-US" b="1" kern="1200" smtClean="0">
                        <a:solidFill>
                          <a:schemeClr val="dk1"/>
                        </a:solidFill>
                        <a:latin typeface="+mn-lt"/>
                        <a:ea typeface="+mn-ea"/>
                        <a:cs typeface="+mn-cs"/>
                      </a:endParaRPr>
                    </a:p>
                  </a:txBody>
                  <a:tcPr anchor="ctr" anchorCtr="1"/>
                </a:tc>
              </a:tr>
              <a:tr h="426621">
                <a:tc>
                  <a:txBody>
                    <a:bodyPr/>
                    <a:lstStyle/>
                    <a:p>
                      <a:r>
                        <a:rPr kumimoji="0" lang="zh-CN" altLang="en-US" b="1" kern="1200" smtClean="0">
                          <a:solidFill>
                            <a:schemeClr val="dk1"/>
                          </a:solidFill>
                          <a:latin typeface="+mn-lt"/>
                          <a:ea typeface="+mn-ea"/>
                          <a:cs typeface="+mn-cs"/>
                        </a:rPr>
                        <a:t>乙</a:t>
                      </a:r>
                    </a:p>
                  </a:txBody>
                  <a:tcPr anchor="ctr" anchorCtr="1"/>
                </a:tc>
                <a:tc>
                  <a:txBody>
                    <a:bodyPr/>
                    <a:lstStyle/>
                    <a:p>
                      <a:r>
                        <a:rPr kumimoji="0" lang="en-US" altLang="zh-CN" b="1" kern="1200" smtClean="0">
                          <a:solidFill>
                            <a:schemeClr val="dk1"/>
                          </a:solidFill>
                          <a:latin typeface="+mn-lt"/>
                          <a:ea typeface="+mn-ea"/>
                          <a:cs typeface="+mn-cs"/>
                        </a:rPr>
                        <a:t>4</a:t>
                      </a:r>
                      <a:endParaRPr kumimoji="0" lang="zh-CN" altLang="en-US" b="1" kern="1200" smtClean="0">
                        <a:solidFill>
                          <a:schemeClr val="dk1"/>
                        </a:solidFill>
                        <a:latin typeface="+mn-lt"/>
                        <a:ea typeface="+mn-ea"/>
                        <a:cs typeface="+mn-cs"/>
                      </a:endParaRPr>
                    </a:p>
                  </a:txBody>
                  <a:tcPr anchor="ctr" anchorCtr="1"/>
                </a:tc>
                <a:tc>
                  <a:txBody>
                    <a:bodyPr/>
                    <a:lstStyle/>
                    <a:p>
                      <a:r>
                        <a:rPr kumimoji="0" lang="en-US" altLang="zh-CN" b="1" kern="1200" smtClean="0">
                          <a:solidFill>
                            <a:schemeClr val="dk1"/>
                          </a:solidFill>
                          <a:latin typeface="+mn-lt"/>
                          <a:ea typeface="+mn-ea"/>
                          <a:cs typeface="+mn-cs"/>
                        </a:rPr>
                        <a:t>5</a:t>
                      </a:r>
                      <a:endParaRPr kumimoji="0" lang="zh-CN" altLang="en-US" b="1" kern="1200" smtClean="0">
                        <a:solidFill>
                          <a:schemeClr val="dk1"/>
                        </a:solidFill>
                        <a:latin typeface="+mn-lt"/>
                        <a:ea typeface="+mn-ea"/>
                        <a:cs typeface="+mn-cs"/>
                      </a:endParaRPr>
                    </a:p>
                  </a:txBody>
                  <a:tcPr anchor="ctr" anchorCtr="1"/>
                </a:tc>
                <a:tc>
                  <a:txBody>
                    <a:bodyPr/>
                    <a:lstStyle/>
                    <a:p>
                      <a:r>
                        <a:rPr kumimoji="0" lang="en-US" altLang="zh-CN" b="1" kern="1200" smtClean="0">
                          <a:solidFill>
                            <a:schemeClr val="dk1"/>
                          </a:solidFill>
                          <a:latin typeface="+mn-lt"/>
                          <a:ea typeface="+mn-ea"/>
                          <a:cs typeface="+mn-cs"/>
                        </a:rPr>
                        <a:t>10</a:t>
                      </a:r>
                      <a:endParaRPr kumimoji="0" lang="zh-CN" altLang="en-US" b="1" kern="1200" smtClean="0">
                        <a:solidFill>
                          <a:schemeClr val="dk1"/>
                        </a:solidFill>
                        <a:latin typeface="+mn-lt"/>
                        <a:ea typeface="+mn-ea"/>
                        <a:cs typeface="+mn-cs"/>
                      </a:endParaRPr>
                    </a:p>
                  </a:txBody>
                  <a:tcPr anchor="ctr" anchorCtr="1"/>
                </a:tc>
              </a:tr>
              <a:tr h="426621">
                <a:tc>
                  <a:txBody>
                    <a:bodyPr/>
                    <a:lstStyle/>
                    <a:p>
                      <a:r>
                        <a:rPr kumimoji="0" lang="zh-CN" altLang="en-US" b="1" kern="1200" smtClean="0">
                          <a:solidFill>
                            <a:schemeClr val="dk1"/>
                          </a:solidFill>
                          <a:latin typeface="+mn-lt"/>
                          <a:ea typeface="+mn-ea"/>
                          <a:cs typeface="+mn-cs"/>
                        </a:rPr>
                        <a:t>托运限制</a:t>
                      </a:r>
                    </a:p>
                  </a:txBody>
                  <a:tcPr anchor="ctr" anchorCtr="1"/>
                </a:tc>
                <a:tc>
                  <a:txBody>
                    <a:bodyPr/>
                    <a:lstStyle/>
                    <a:p>
                      <a:r>
                        <a:rPr kumimoji="0" lang="en-US" altLang="zh-CN" b="1" kern="1200" smtClean="0">
                          <a:solidFill>
                            <a:schemeClr val="dk1"/>
                          </a:solidFill>
                          <a:latin typeface="+mn-lt"/>
                          <a:ea typeface="+mn-ea"/>
                          <a:cs typeface="+mn-cs"/>
                        </a:rPr>
                        <a:t>24</a:t>
                      </a:r>
                      <a:endParaRPr kumimoji="0" lang="zh-CN" altLang="en-US" b="1" kern="1200" smtClean="0">
                        <a:solidFill>
                          <a:schemeClr val="dk1"/>
                        </a:solidFill>
                        <a:latin typeface="+mn-lt"/>
                        <a:ea typeface="+mn-ea"/>
                        <a:cs typeface="+mn-cs"/>
                      </a:endParaRPr>
                    </a:p>
                  </a:txBody>
                  <a:tcPr anchor="ctr" anchorCtr="1"/>
                </a:tc>
                <a:tc>
                  <a:txBody>
                    <a:bodyPr/>
                    <a:lstStyle/>
                    <a:p>
                      <a:r>
                        <a:rPr kumimoji="0" lang="en-US" altLang="zh-CN" b="1" kern="1200" smtClean="0">
                          <a:solidFill>
                            <a:schemeClr val="dk1"/>
                          </a:solidFill>
                          <a:latin typeface="+mn-lt"/>
                          <a:ea typeface="+mn-ea"/>
                          <a:cs typeface="+mn-cs"/>
                        </a:rPr>
                        <a:t>13</a:t>
                      </a:r>
                      <a:endParaRPr kumimoji="0" lang="zh-CN" altLang="en-US" b="1" kern="1200" smtClean="0">
                        <a:solidFill>
                          <a:schemeClr val="dk1"/>
                        </a:solidFill>
                        <a:latin typeface="+mn-lt"/>
                        <a:ea typeface="+mn-ea"/>
                        <a:cs typeface="+mn-cs"/>
                      </a:endParaRPr>
                    </a:p>
                  </a:txBody>
                  <a:tcPr anchor="ctr" anchorCtr="1"/>
                </a:tc>
                <a:tc>
                  <a:txBody>
                    <a:bodyPr/>
                    <a:lstStyle/>
                    <a:p>
                      <a:endParaRPr kumimoji="0" lang="zh-CN" altLang="en-US" b="1" kern="1200" smtClean="0">
                        <a:solidFill>
                          <a:schemeClr val="dk1"/>
                        </a:solidFill>
                        <a:latin typeface="+mn-lt"/>
                        <a:ea typeface="+mn-ea"/>
                        <a:cs typeface="+mn-cs"/>
                      </a:endParaRPr>
                    </a:p>
                  </a:txBody>
                  <a:tcPr anchor="ctr" anchorCtr="1"/>
                </a:tc>
              </a:tr>
            </a:tbl>
          </a:graphicData>
        </a:graphic>
      </p:graphicFrame>
      <p:sp>
        <p:nvSpPr>
          <p:cNvPr id="11" name="标题 6"/>
          <p:cNvSpPr>
            <a:spLocks noGrp="1"/>
          </p:cNvSpPr>
          <p:nvPr>
            <p:ph type="title"/>
          </p:nvPr>
        </p:nvSpPr>
        <p:spPr>
          <a:xfrm>
            <a:off x="457200" y="274638"/>
            <a:ext cx="8229600" cy="1143000"/>
          </a:xfrm>
        </p:spPr>
        <p:txBody>
          <a:bodyPr/>
          <a:lstStyle/>
          <a:p>
            <a:r>
              <a:rPr lang="en-US" altLang="zh-CN" smtClean="0">
                <a:solidFill>
                  <a:schemeClr val="accent6">
                    <a:lumMod val="75000"/>
                  </a:schemeClr>
                </a:solidFill>
                <a:latin typeface="微软雅黑" pitchFamily="34" charset="-122"/>
                <a:ea typeface="微软雅黑" pitchFamily="34" charset="-122"/>
              </a:rPr>
              <a:t>        </a:t>
            </a:r>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、整数规划问题的提出</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6"/>
          <p:cNvSpPr>
            <a:spLocks noGrp="1"/>
          </p:cNvSpPr>
          <p:nvPr>
            <p:ph type="title"/>
          </p:nvPr>
        </p:nvSpPr>
        <p:spPr>
          <a:xfrm>
            <a:off x="-180528" y="188640"/>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5</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、指派问题</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TextBox 33"/>
          <p:cNvSpPr txBox="1"/>
          <p:nvPr/>
        </p:nvSpPr>
        <p:spPr>
          <a:xfrm>
            <a:off x="539552" y="1340768"/>
            <a:ext cx="7488832" cy="2062103"/>
          </a:xfrm>
          <a:prstGeom prst="rect">
            <a:avLst/>
          </a:prstGeom>
          <a:noFill/>
        </p:spPr>
        <p:txBody>
          <a:bodyPr wrap="square" rtlCol="0">
            <a:spAutoFit/>
          </a:bodyPr>
          <a:lstStyle/>
          <a:p>
            <a:pPr>
              <a:lnSpc>
                <a:spcPts val="3300"/>
              </a:lnSpc>
            </a:pPr>
            <a:r>
              <a:rPr lang="zh-CN" altLang="en-US" sz="2400" b="1" smtClean="0">
                <a:latin typeface="+mn-ea"/>
              </a:rPr>
              <a:t>由解矩阵得最优指派方案：</a:t>
            </a:r>
            <a:endParaRPr lang="en-US" altLang="zh-CN" sz="2400" b="1" smtClean="0">
              <a:latin typeface="+mn-ea"/>
            </a:endParaRPr>
          </a:p>
          <a:p>
            <a:pPr>
              <a:lnSpc>
                <a:spcPts val="3300"/>
              </a:lnSpc>
            </a:pPr>
            <a:r>
              <a:rPr lang="zh-CN" altLang="en-US" sz="2400" b="1" smtClean="0">
                <a:latin typeface="+mn-ea"/>
              </a:rPr>
              <a:t>      </a:t>
            </a:r>
            <a:r>
              <a:rPr lang="zh-CN" altLang="en-US" sz="2200" b="1" smtClean="0">
                <a:latin typeface="+mn-ea"/>
              </a:rPr>
              <a:t>甲</a:t>
            </a:r>
            <a:r>
              <a:rPr lang="en-US" altLang="zh-CN" sz="2200" b="1" smtClean="0">
                <a:latin typeface="+mn-ea"/>
              </a:rPr>
              <a:t>—B</a:t>
            </a:r>
            <a:r>
              <a:rPr lang="zh-CN" altLang="en-US" sz="2200" b="1" smtClean="0">
                <a:latin typeface="+mn-ea"/>
              </a:rPr>
              <a:t>，乙</a:t>
            </a:r>
            <a:r>
              <a:rPr lang="en-US" altLang="zh-CN" sz="2200" b="1" smtClean="0">
                <a:latin typeface="+mn-ea"/>
              </a:rPr>
              <a:t>---D </a:t>
            </a:r>
            <a:r>
              <a:rPr lang="zh-CN" altLang="en-US" sz="2200" b="1" smtClean="0">
                <a:latin typeface="+mn-ea"/>
              </a:rPr>
              <a:t>，丙</a:t>
            </a:r>
            <a:r>
              <a:rPr lang="en-US" altLang="zh-CN" sz="2200" b="1" smtClean="0">
                <a:latin typeface="+mn-ea"/>
              </a:rPr>
              <a:t>---E</a:t>
            </a:r>
            <a:r>
              <a:rPr lang="zh-CN" altLang="en-US" sz="2200" b="1" smtClean="0">
                <a:latin typeface="+mn-ea"/>
              </a:rPr>
              <a:t>，丁</a:t>
            </a:r>
            <a:r>
              <a:rPr lang="en-US" altLang="zh-CN" sz="2200" b="1" smtClean="0">
                <a:latin typeface="+mn-ea"/>
              </a:rPr>
              <a:t>---C</a:t>
            </a:r>
            <a:r>
              <a:rPr lang="zh-CN" altLang="en-US" sz="2200" b="1" smtClean="0">
                <a:latin typeface="+mn-ea"/>
              </a:rPr>
              <a:t>，戊</a:t>
            </a:r>
            <a:r>
              <a:rPr lang="en-US" altLang="zh-CN" sz="2200" b="1" smtClean="0">
                <a:latin typeface="+mn-ea"/>
              </a:rPr>
              <a:t>---A</a:t>
            </a:r>
            <a:endParaRPr lang="zh-CN" altLang="en-US" sz="2200" b="1" smtClean="0">
              <a:latin typeface="+mn-ea"/>
            </a:endParaRPr>
          </a:p>
          <a:p>
            <a:pPr>
              <a:lnSpc>
                <a:spcPts val="3300"/>
              </a:lnSpc>
            </a:pPr>
            <a:r>
              <a:rPr lang="zh-CN" altLang="en-US" sz="2200" b="1" smtClean="0">
                <a:latin typeface="+mn-ea"/>
              </a:rPr>
              <a:t>       甲</a:t>
            </a:r>
            <a:r>
              <a:rPr lang="en-US" altLang="zh-CN" sz="2200" b="1" smtClean="0">
                <a:latin typeface="+mn-ea"/>
              </a:rPr>
              <a:t>—B</a:t>
            </a:r>
            <a:r>
              <a:rPr lang="zh-CN" altLang="en-US" sz="2200" b="1" smtClean="0">
                <a:latin typeface="+mn-ea"/>
              </a:rPr>
              <a:t>，乙</a:t>
            </a:r>
            <a:r>
              <a:rPr lang="en-US" altLang="zh-CN" sz="2200" b="1" smtClean="0">
                <a:latin typeface="+mn-ea"/>
              </a:rPr>
              <a:t>---C</a:t>
            </a:r>
            <a:r>
              <a:rPr lang="zh-CN" altLang="en-US" sz="2200" b="1" smtClean="0">
                <a:latin typeface="+mn-ea"/>
              </a:rPr>
              <a:t>，丙</a:t>
            </a:r>
            <a:r>
              <a:rPr lang="en-US" altLang="zh-CN" sz="2200" b="1" smtClean="0">
                <a:latin typeface="+mn-ea"/>
              </a:rPr>
              <a:t>---E</a:t>
            </a:r>
            <a:r>
              <a:rPr lang="zh-CN" altLang="en-US" sz="2200" b="1" smtClean="0">
                <a:latin typeface="+mn-ea"/>
              </a:rPr>
              <a:t>，丁</a:t>
            </a:r>
            <a:r>
              <a:rPr lang="en-US" altLang="zh-CN" sz="2200" b="1" smtClean="0">
                <a:latin typeface="+mn-ea"/>
              </a:rPr>
              <a:t>---D</a:t>
            </a:r>
            <a:r>
              <a:rPr lang="zh-CN" altLang="en-US" sz="2200" b="1" smtClean="0">
                <a:latin typeface="+mn-ea"/>
              </a:rPr>
              <a:t>，戊</a:t>
            </a:r>
            <a:r>
              <a:rPr lang="en-US" altLang="zh-CN" sz="2200" b="1" smtClean="0">
                <a:latin typeface="+mn-ea"/>
              </a:rPr>
              <a:t>---A</a:t>
            </a:r>
          </a:p>
          <a:p>
            <a:pPr>
              <a:lnSpc>
                <a:spcPts val="3300"/>
              </a:lnSpc>
            </a:pPr>
            <a:r>
              <a:rPr lang="en-US" altLang="zh-CN" sz="2200" b="1" smtClean="0">
                <a:latin typeface="+mn-ea"/>
              </a:rPr>
              <a:t>       minz = 32</a:t>
            </a:r>
            <a:endParaRPr lang="zh-CN" altLang="en-US" sz="2200" b="1" smtClean="0">
              <a:latin typeface="+mn-ea"/>
            </a:endParaRPr>
          </a:p>
          <a:p>
            <a:endParaRPr lang="zh-CN" altLang="en-US"/>
          </a:p>
        </p:txBody>
      </p:sp>
      <p:sp>
        <p:nvSpPr>
          <p:cNvPr id="35" name="TextBox 34"/>
          <p:cNvSpPr txBox="1"/>
          <p:nvPr/>
        </p:nvSpPr>
        <p:spPr>
          <a:xfrm>
            <a:off x="395536" y="3140968"/>
            <a:ext cx="8352928" cy="1361911"/>
          </a:xfrm>
          <a:prstGeom prst="rect">
            <a:avLst/>
          </a:prstGeom>
          <a:noFill/>
        </p:spPr>
        <p:txBody>
          <a:bodyPr wrap="square" rtlCol="0">
            <a:spAutoFit/>
          </a:bodyPr>
          <a:lstStyle/>
          <a:p>
            <a:pPr>
              <a:lnSpc>
                <a:spcPts val="3300"/>
              </a:lnSpc>
            </a:pPr>
            <a:r>
              <a:rPr lang="zh-CN" altLang="en-US" sz="2400" b="1" smtClean="0">
                <a:latin typeface="+mn-ea"/>
              </a:rPr>
              <a:t>    当指派问题的系数矩阵经过变换后，在</a:t>
            </a:r>
            <a:r>
              <a:rPr lang="zh-CN" altLang="en-US" sz="2400" b="1" smtClean="0">
                <a:solidFill>
                  <a:schemeClr val="accent6">
                    <a:lumMod val="75000"/>
                  </a:schemeClr>
                </a:solidFill>
                <a:latin typeface="+mn-ea"/>
              </a:rPr>
              <a:t>同行和同列中至少有两个</a:t>
            </a:r>
            <a:r>
              <a:rPr lang="en-US" altLang="zh-CN" sz="2400" b="1" smtClean="0">
                <a:solidFill>
                  <a:schemeClr val="accent6">
                    <a:lumMod val="75000"/>
                  </a:schemeClr>
                </a:solidFill>
                <a:latin typeface="+mn-ea"/>
              </a:rPr>
              <a:t>0</a:t>
            </a:r>
            <a:r>
              <a:rPr lang="zh-CN" altLang="en-US" sz="2400" b="1" smtClean="0">
                <a:solidFill>
                  <a:schemeClr val="accent6">
                    <a:lumMod val="75000"/>
                  </a:schemeClr>
                </a:solidFill>
                <a:latin typeface="+mn-ea"/>
              </a:rPr>
              <a:t>元素</a:t>
            </a:r>
            <a:r>
              <a:rPr lang="zh-CN" altLang="en-US" sz="2400" b="1" smtClean="0">
                <a:latin typeface="+mn-ea"/>
              </a:rPr>
              <a:t>，那么就可以任意选取一行（列）中的</a:t>
            </a:r>
            <a:r>
              <a:rPr lang="en-US" altLang="zh-CN" sz="2400" b="1" smtClean="0">
                <a:latin typeface="+mn-ea"/>
              </a:rPr>
              <a:t>0</a:t>
            </a:r>
            <a:r>
              <a:rPr lang="zh-CN" altLang="en-US" sz="2400" b="1" smtClean="0">
                <a:latin typeface="+mn-ea"/>
              </a:rPr>
              <a:t>元素，再划去同行（列）其他</a:t>
            </a:r>
            <a:r>
              <a:rPr lang="en-US" altLang="zh-CN" sz="2400" b="1" smtClean="0">
                <a:latin typeface="+mn-ea"/>
              </a:rPr>
              <a:t>0</a:t>
            </a:r>
            <a:r>
              <a:rPr lang="zh-CN" altLang="en-US" sz="2400" b="1" smtClean="0">
                <a:latin typeface="+mn-ea"/>
              </a:rPr>
              <a:t>元素，这时会出现</a:t>
            </a:r>
            <a:r>
              <a:rPr lang="zh-CN" altLang="en-US" sz="2400" b="1" smtClean="0">
                <a:solidFill>
                  <a:schemeClr val="accent6">
                    <a:lumMod val="75000"/>
                  </a:schemeClr>
                </a:solidFill>
                <a:latin typeface="+mn-ea"/>
              </a:rPr>
              <a:t>多重解</a:t>
            </a:r>
            <a:r>
              <a:rPr lang="zh-CN" altLang="en-US" sz="2400" b="1" smtClean="0">
                <a:latin typeface="+mn-ea"/>
              </a:rPr>
              <a:t>。</a:t>
            </a:r>
            <a:endParaRPr lang="zh-CN" altLang="en-US" sz="2400" b="1">
              <a:latin typeface="+mn-ea"/>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ox(in)">
                                      <p:cBhvr>
                                        <p:cTn id="1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a:xfrm>
            <a:off x="539552" y="1340768"/>
            <a:ext cx="8208912" cy="1008112"/>
          </a:xfrm>
          <a:prstGeom prst="rect">
            <a:avLst/>
          </a:prstGeom>
        </p:spPr>
        <p:txBody>
          <a:bodyPr vert="horz" lIns="91440" tIns="45720" rIns="91440" bIns="45720" rtlCol="0">
            <a:normAutofit/>
          </a:bodyPr>
          <a:lstStyle/>
          <a:p>
            <a:pPr>
              <a:lnSpc>
                <a:spcPts val="3100"/>
              </a:lnSpc>
            </a:pPr>
            <a:r>
              <a:rPr lang="zh-CN" altLang="en-US" sz="2400" b="1" smtClean="0">
                <a:latin typeface="+mn-ea"/>
              </a:rPr>
              <a:t>解：设</a:t>
            </a:r>
            <a:r>
              <a:rPr lang="en-US" altLang="zh-CN" sz="2400" b="1" smtClean="0">
                <a:latin typeface="+mn-ea"/>
              </a:rPr>
              <a:t>X</a:t>
            </a:r>
            <a:r>
              <a:rPr lang="en-US" altLang="zh-CN" sz="2400" b="1" baseline="-25000" smtClean="0">
                <a:latin typeface="+mn-ea"/>
              </a:rPr>
              <a:t>1</a:t>
            </a:r>
            <a:r>
              <a:rPr lang="zh-CN" altLang="en-US" sz="2400" b="1" smtClean="0">
                <a:latin typeface="+mn-ea"/>
              </a:rPr>
              <a:t>，</a:t>
            </a:r>
            <a:r>
              <a:rPr lang="en-US" altLang="zh-CN" sz="2400" b="1" smtClean="0">
                <a:latin typeface="+mn-ea"/>
              </a:rPr>
              <a:t>X</a:t>
            </a:r>
            <a:r>
              <a:rPr lang="en-US" altLang="zh-CN" sz="2400" b="1" baseline="-25000" smtClean="0">
                <a:latin typeface="+mn-ea"/>
              </a:rPr>
              <a:t>2</a:t>
            </a:r>
            <a:r>
              <a:rPr lang="zh-CN" altLang="en-US" sz="2400" b="1" smtClean="0">
                <a:latin typeface="+mn-ea"/>
              </a:rPr>
              <a:t>分别为甲、乙两种货物的托运箱数（显然是非负整数），数学式可表示为：</a:t>
            </a:r>
          </a:p>
          <a:p>
            <a:endParaRPr lang="zh-CN" altLang="en-US" sz="2800" b="1"/>
          </a:p>
        </p:txBody>
      </p:sp>
      <p:graphicFrame>
        <p:nvGraphicFramePr>
          <p:cNvPr id="1026" name="Object 2"/>
          <p:cNvGraphicFramePr>
            <a:graphicFrameLocks noChangeAspect="1"/>
          </p:cNvGraphicFramePr>
          <p:nvPr/>
        </p:nvGraphicFramePr>
        <p:xfrm>
          <a:off x="827584" y="2204864"/>
          <a:ext cx="3240360" cy="2304256"/>
        </p:xfrm>
        <a:graphic>
          <a:graphicData uri="http://schemas.openxmlformats.org/presentationml/2006/ole">
            <mc:AlternateContent xmlns:mc="http://schemas.openxmlformats.org/markup-compatibility/2006">
              <mc:Choice xmlns:v="urn:schemas-microsoft-com:vml" Requires="v">
                <p:oleObj spid="_x0000_s1038" name="公式" r:id="rId3" imgW="1295280" imgH="1168200" progId="Equations">
                  <p:embed/>
                </p:oleObj>
              </mc:Choice>
              <mc:Fallback>
                <p:oleObj name="公式" r:id="rId3" imgW="1295280" imgH="1168200" progId="Equations">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204864"/>
                        <a:ext cx="3240360"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7452320" y="2276872"/>
            <a:ext cx="360040" cy="369332"/>
          </a:xfrm>
          <a:prstGeom prst="rect">
            <a:avLst/>
          </a:prstGeom>
          <a:noFill/>
        </p:spPr>
        <p:txBody>
          <a:bodyPr wrap="square" rtlCol="0">
            <a:spAutoFit/>
          </a:bodyPr>
          <a:lstStyle/>
          <a:p>
            <a:r>
              <a:rPr lang="en-US" altLang="zh-CN" smtClean="0"/>
              <a:t>1</a:t>
            </a:r>
            <a:endParaRPr lang="zh-CN" altLang="en-US"/>
          </a:p>
        </p:txBody>
      </p:sp>
      <p:sp>
        <p:nvSpPr>
          <p:cNvPr id="15" name="TextBox 14"/>
          <p:cNvSpPr txBox="1"/>
          <p:nvPr/>
        </p:nvSpPr>
        <p:spPr>
          <a:xfrm>
            <a:off x="7452320" y="2708920"/>
            <a:ext cx="360040" cy="369332"/>
          </a:xfrm>
          <a:prstGeom prst="rect">
            <a:avLst/>
          </a:prstGeom>
          <a:noFill/>
        </p:spPr>
        <p:txBody>
          <a:bodyPr wrap="square" rtlCol="0">
            <a:spAutoFit/>
          </a:bodyPr>
          <a:lstStyle/>
          <a:p>
            <a:r>
              <a:rPr lang="en-US" altLang="zh-CN" smtClean="0"/>
              <a:t>2</a:t>
            </a:r>
            <a:endParaRPr lang="zh-CN" altLang="en-US"/>
          </a:p>
        </p:txBody>
      </p:sp>
      <p:sp>
        <p:nvSpPr>
          <p:cNvPr id="16" name="TextBox 15"/>
          <p:cNvSpPr txBox="1"/>
          <p:nvPr/>
        </p:nvSpPr>
        <p:spPr>
          <a:xfrm>
            <a:off x="7452320" y="3068960"/>
            <a:ext cx="360040" cy="369332"/>
          </a:xfrm>
          <a:prstGeom prst="rect">
            <a:avLst/>
          </a:prstGeom>
          <a:noFill/>
        </p:spPr>
        <p:txBody>
          <a:bodyPr wrap="square" rtlCol="0">
            <a:spAutoFit/>
          </a:bodyPr>
          <a:lstStyle/>
          <a:p>
            <a:r>
              <a:rPr lang="en-US" altLang="zh-CN" smtClean="0"/>
              <a:t>3</a:t>
            </a:r>
            <a:endParaRPr lang="zh-CN" altLang="en-US"/>
          </a:p>
        </p:txBody>
      </p:sp>
      <p:sp>
        <p:nvSpPr>
          <p:cNvPr id="17" name="TextBox 16"/>
          <p:cNvSpPr txBox="1"/>
          <p:nvPr/>
        </p:nvSpPr>
        <p:spPr>
          <a:xfrm>
            <a:off x="7452320" y="3501008"/>
            <a:ext cx="360040" cy="369332"/>
          </a:xfrm>
          <a:prstGeom prst="rect">
            <a:avLst/>
          </a:prstGeom>
          <a:noFill/>
        </p:spPr>
        <p:txBody>
          <a:bodyPr wrap="square" rtlCol="0">
            <a:spAutoFit/>
          </a:bodyPr>
          <a:lstStyle/>
          <a:p>
            <a:r>
              <a:rPr lang="en-US" altLang="zh-CN" smtClean="0"/>
              <a:t>4</a:t>
            </a:r>
            <a:endParaRPr lang="zh-CN" altLang="en-US"/>
          </a:p>
        </p:txBody>
      </p:sp>
      <p:sp>
        <p:nvSpPr>
          <p:cNvPr id="18" name="TextBox 17"/>
          <p:cNvSpPr txBox="1"/>
          <p:nvPr/>
        </p:nvSpPr>
        <p:spPr>
          <a:xfrm>
            <a:off x="7452320" y="4005064"/>
            <a:ext cx="360040" cy="369332"/>
          </a:xfrm>
          <a:prstGeom prst="rect">
            <a:avLst/>
          </a:prstGeom>
          <a:noFill/>
        </p:spPr>
        <p:txBody>
          <a:bodyPr wrap="square" rtlCol="0">
            <a:spAutoFit/>
          </a:bodyPr>
          <a:lstStyle/>
          <a:p>
            <a:r>
              <a:rPr lang="en-US" altLang="zh-CN" smtClean="0"/>
              <a:t>5</a:t>
            </a:r>
            <a:endParaRPr lang="zh-CN" altLang="en-US"/>
          </a:p>
        </p:txBody>
      </p:sp>
      <p:grpSp>
        <p:nvGrpSpPr>
          <p:cNvPr id="19" name="组合 18"/>
          <p:cNvGrpSpPr/>
          <p:nvPr/>
        </p:nvGrpSpPr>
        <p:grpSpPr>
          <a:xfrm>
            <a:off x="539552" y="4653134"/>
            <a:ext cx="6533981" cy="461666"/>
            <a:chOff x="880467" y="4268676"/>
            <a:chExt cx="6967829" cy="811901"/>
          </a:xfrm>
        </p:grpSpPr>
        <p:graphicFrame>
          <p:nvGraphicFramePr>
            <p:cNvPr id="20" name="对象 19"/>
            <p:cNvGraphicFramePr>
              <a:graphicFrameLocks noChangeAspect="1"/>
            </p:cNvGraphicFramePr>
            <p:nvPr/>
          </p:nvGraphicFramePr>
          <p:xfrm>
            <a:off x="4412772" y="4268676"/>
            <a:ext cx="3435524" cy="752779"/>
          </p:xfrm>
          <a:graphic>
            <a:graphicData uri="http://schemas.openxmlformats.org/presentationml/2006/ole">
              <mc:AlternateContent xmlns:mc="http://schemas.openxmlformats.org/markup-compatibility/2006">
                <mc:Choice xmlns:v="urn:schemas-microsoft-com:vml" Requires="v">
                  <p:oleObj spid="_x0000_s1039" name="公式" r:id="rId5" imgW="1650960" imgH="215640" progId="Equations">
                    <p:embed/>
                  </p:oleObj>
                </mc:Choice>
                <mc:Fallback>
                  <p:oleObj name="公式" r:id="rId5" imgW="1650960" imgH="215640" progId="Equations">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2772" y="4268676"/>
                          <a:ext cx="3435524" cy="752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880467" y="4268678"/>
              <a:ext cx="3916251" cy="811899"/>
            </a:xfrm>
            <a:prstGeom prst="rect">
              <a:avLst/>
            </a:prstGeom>
            <a:noFill/>
          </p:spPr>
          <p:txBody>
            <a:bodyPr wrap="square" rtlCol="0">
              <a:spAutoFit/>
            </a:bodyPr>
            <a:lstStyle/>
            <a:p>
              <a:r>
                <a:rPr lang="zh-CN" altLang="en-US" sz="2400" b="1" smtClean="0">
                  <a:latin typeface="+mn-ea"/>
                </a:rPr>
                <a:t>不考虑</a:t>
              </a:r>
              <a:r>
                <a:rPr lang="en-US" altLang="zh-CN" sz="2400" b="1" smtClean="0">
                  <a:latin typeface="+mn-ea"/>
                </a:rPr>
                <a:t>5</a:t>
              </a:r>
              <a:r>
                <a:rPr lang="zh-CN" altLang="en-US" sz="2400" b="1" smtClean="0">
                  <a:latin typeface="+mn-ea"/>
                </a:rPr>
                <a:t>，解得最优解：</a:t>
              </a:r>
              <a:endParaRPr lang="zh-CN" altLang="en-US" sz="2400" b="1">
                <a:latin typeface="+mn-ea"/>
              </a:endParaRPr>
            </a:p>
          </p:txBody>
        </p:sp>
      </p:grpSp>
      <p:graphicFrame>
        <p:nvGraphicFramePr>
          <p:cNvPr id="22" name="对象 21"/>
          <p:cNvGraphicFramePr>
            <a:graphicFrameLocks noChangeAspect="1"/>
          </p:cNvGraphicFramePr>
          <p:nvPr/>
        </p:nvGraphicFramePr>
        <p:xfrm>
          <a:off x="683568" y="5157192"/>
          <a:ext cx="6514355" cy="991444"/>
        </p:xfrm>
        <a:graphic>
          <a:graphicData uri="http://schemas.openxmlformats.org/presentationml/2006/ole">
            <mc:AlternateContent xmlns:mc="http://schemas.openxmlformats.org/markup-compatibility/2006">
              <mc:Choice xmlns:v="urn:schemas-microsoft-com:vml" Requires="v">
                <p:oleObj spid="_x0000_s1040" name="公式" r:id="rId7" imgW="2705040" imgH="457200" progId="Equations">
                  <p:embed/>
                </p:oleObj>
              </mc:Choice>
              <mc:Fallback>
                <p:oleObj name="公式" r:id="rId7" imgW="2705040" imgH="457200" progId="Equations">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5157192"/>
                        <a:ext cx="6514355" cy="991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
          <p:cNvGraphicFramePr>
            <a:graphicFrameLocks noChangeAspect="1"/>
          </p:cNvGraphicFramePr>
          <p:nvPr/>
        </p:nvGraphicFramePr>
        <p:xfrm>
          <a:off x="683568" y="6165304"/>
          <a:ext cx="3241174" cy="472672"/>
        </p:xfrm>
        <a:graphic>
          <a:graphicData uri="http://schemas.openxmlformats.org/presentationml/2006/ole">
            <mc:AlternateContent xmlns:mc="http://schemas.openxmlformats.org/markup-compatibility/2006">
              <mc:Choice xmlns:v="urn:schemas-microsoft-com:vml" Requires="v">
                <p:oleObj spid="_x0000_s1041" name="公式" r:id="rId9" imgW="1320480" imgH="215640" progId="Equations">
                  <p:embed/>
                </p:oleObj>
              </mc:Choice>
              <mc:Fallback>
                <p:oleObj name="公式" r:id="rId9" imgW="1320480" imgH="215640" progId="Equations">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6165304"/>
                        <a:ext cx="3241174" cy="47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标题 6"/>
          <p:cNvSpPr txBox="1">
            <a:spLocks/>
          </p:cNvSpPr>
          <p:nvPr/>
        </p:nvSpPr>
        <p:spPr>
          <a:xfrm>
            <a:off x="611560" y="33265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accent6">
                    <a:lumMod val="75000"/>
                  </a:schemeClr>
                </a:solidFill>
                <a:effectLst/>
                <a:uLnTx/>
                <a:uFillTx/>
                <a:latin typeface="微软雅黑" pitchFamily="34" charset="-122"/>
                <a:ea typeface="微软雅黑" pitchFamily="34" charset="-122"/>
                <a:cs typeface="+mj-cs"/>
              </a:rPr>
              <a:t>      </a:t>
            </a:r>
            <a:r>
              <a:rPr kumimoji="0" lang="en-US" altLang="zh-CN" sz="4400" b="1" i="0" u="none" strike="noStrike" kern="1200" cap="all" spc="0" normalizeH="0" baseline="0" noProof="0"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uLnTx/>
                <a:uFillTx/>
                <a:latin typeface="+mn-lt"/>
                <a:ea typeface="+mn-ea"/>
                <a:cs typeface="+mn-cs"/>
              </a:rPr>
              <a:t>1</a:t>
            </a:r>
            <a:r>
              <a:rPr kumimoji="0" lang="zh-CN" altLang="en-US" sz="4400" b="1" i="0" u="none" strike="noStrike" kern="1200" cap="all" spc="0" normalizeH="0" baseline="0" noProof="0"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uLnTx/>
                <a:uFillTx/>
                <a:latin typeface="+mn-lt"/>
                <a:ea typeface="+mn-ea"/>
                <a:cs typeface="+mn-cs"/>
              </a:rPr>
              <a:t>、整数规划问题的提出</a:t>
            </a:r>
            <a:endParaRPr kumimoji="0" lang="zh-CN" altLang="en-US" sz="4400" b="1" i="0" u="none" strike="noStrike" kern="1200" cap="all" spc="0" normalizeH="0" baseline="0" noProof="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uLnTx/>
              <a:uFillTx/>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linds(horizontal)">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539552" y="1340768"/>
            <a:ext cx="1512168" cy="720080"/>
          </a:xfrm>
          <a:prstGeom prst="rect">
            <a:avLst/>
          </a:prstGeom>
        </p:spPr>
        <p:txBody>
          <a:bodyPr vert="horz" lIns="91440" tIns="45720" rIns="91440" bIns="45720" rtlCol="0">
            <a:normAutofit/>
          </a:bodyPr>
          <a:lstStyle/>
          <a:p>
            <a:r>
              <a:rPr lang="zh-CN" altLang="en-US" sz="2800" b="1" smtClean="0"/>
              <a:t>图解法：</a:t>
            </a:r>
            <a:endParaRPr lang="zh-CN" altLang="en-US" sz="2800" b="1"/>
          </a:p>
        </p:txBody>
      </p:sp>
      <p:sp>
        <p:nvSpPr>
          <p:cNvPr id="14" name="任意多边形 13"/>
          <p:cNvSpPr/>
          <p:nvPr/>
        </p:nvSpPr>
        <p:spPr>
          <a:xfrm>
            <a:off x="2405721" y="3631957"/>
            <a:ext cx="3170903" cy="1504335"/>
          </a:xfrm>
          <a:custGeom>
            <a:avLst/>
            <a:gdLst>
              <a:gd name="connsiteX0" fmla="*/ 0 w 3170903"/>
              <a:gd name="connsiteY0" fmla="*/ 0 h 1504335"/>
              <a:gd name="connsiteX1" fmla="*/ 0 w 3170903"/>
              <a:gd name="connsiteY1" fmla="*/ 1489587 h 1504335"/>
              <a:gd name="connsiteX2" fmla="*/ 3170903 w 3170903"/>
              <a:gd name="connsiteY2" fmla="*/ 1504335 h 1504335"/>
              <a:gd name="connsiteX3" fmla="*/ 2595716 w 3170903"/>
              <a:gd name="connsiteY3" fmla="*/ 825910 h 1504335"/>
              <a:gd name="connsiteX4" fmla="*/ 0 w 3170903"/>
              <a:gd name="connsiteY4" fmla="*/ 0 h 1504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903" h="1504335">
                <a:moveTo>
                  <a:pt x="0" y="0"/>
                </a:moveTo>
                <a:lnTo>
                  <a:pt x="0" y="1489587"/>
                </a:lnTo>
                <a:lnTo>
                  <a:pt x="3170903" y="1504335"/>
                </a:lnTo>
                <a:lnTo>
                  <a:pt x="2595716" y="825910"/>
                </a:lnTo>
                <a:lnTo>
                  <a:pt x="0" y="0"/>
                </a:ln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2411760" y="469950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35696" y="3403357"/>
            <a:ext cx="792088" cy="369332"/>
          </a:xfrm>
          <a:prstGeom prst="rect">
            <a:avLst/>
          </a:prstGeom>
          <a:noFill/>
        </p:spPr>
        <p:txBody>
          <a:bodyPr wrap="square" rtlCol="0">
            <a:spAutoFit/>
          </a:bodyPr>
          <a:lstStyle/>
          <a:p>
            <a:r>
              <a:rPr lang="en-US" altLang="zh-CN" smtClean="0"/>
              <a:t>2.6</a:t>
            </a:r>
            <a:endParaRPr lang="zh-CN" altLang="en-US"/>
          </a:p>
        </p:txBody>
      </p:sp>
      <p:sp>
        <p:nvSpPr>
          <p:cNvPr id="17" name="TextBox 16"/>
          <p:cNvSpPr txBox="1"/>
          <p:nvPr/>
        </p:nvSpPr>
        <p:spPr>
          <a:xfrm>
            <a:off x="1979712" y="2035205"/>
            <a:ext cx="504056" cy="369332"/>
          </a:xfrm>
          <a:prstGeom prst="rect">
            <a:avLst/>
          </a:prstGeom>
          <a:noFill/>
        </p:spPr>
        <p:txBody>
          <a:bodyPr wrap="square" rtlCol="0">
            <a:spAutoFit/>
          </a:bodyPr>
          <a:lstStyle/>
          <a:p>
            <a:r>
              <a:rPr lang="en-US" altLang="zh-CN" smtClean="0"/>
              <a:t>x</a:t>
            </a:r>
            <a:r>
              <a:rPr lang="en-US" altLang="zh-CN" baseline="-25000" smtClean="0"/>
              <a:t>2</a:t>
            </a:r>
            <a:endParaRPr lang="zh-CN" altLang="en-US" baseline="-25000"/>
          </a:p>
        </p:txBody>
      </p:sp>
      <p:sp>
        <p:nvSpPr>
          <p:cNvPr id="18" name="TextBox 17"/>
          <p:cNvSpPr txBox="1"/>
          <p:nvPr/>
        </p:nvSpPr>
        <p:spPr>
          <a:xfrm>
            <a:off x="7596336" y="5059541"/>
            <a:ext cx="504056" cy="369332"/>
          </a:xfrm>
          <a:prstGeom prst="rect">
            <a:avLst/>
          </a:prstGeom>
          <a:noFill/>
        </p:spPr>
        <p:txBody>
          <a:bodyPr wrap="square" rtlCol="0">
            <a:spAutoFit/>
          </a:bodyPr>
          <a:lstStyle/>
          <a:p>
            <a:r>
              <a:rPr lang="en-US" altLang="zh-CN" smtClean="0"/>
              <a:t>x</a:t>
            </a:r>
            <a:r>
              <a:rPr lang="en-US" altLang="zh-CN" baseline="-25000" smtClean="0"/>
              <a:t>1</a:t>
            </a:r>
            <a:endParaRPr lang="zh-CN" altLang="en-US" baseline="-25000"/>
          </a:p>
        </p:txBody>
      </p:sp>
      <p:sp>
        <p:nvSpPr>
          <p:cNvPr id="19" name="TextBox 18"/>
          <p:cNvSpPr txBox="1"/>
          <p:nvPr/>
        </p:nvSpPr>
        <p:spPr>
          <a:xfrm>
            <a:off x="6876256" y="5059541"/>
            <a:ext cx="648072" cy="369332"/>
          </a:xfrm>
          <a:prstGeom prst="rect">
            <a:avLst/>
          </a:prstGeom>
          <a:noFill/>
        </p:spPr>
        <p:txBody>
          <a:bodyPr wrap="square" rtlCol="0">
            <a:spAutoFit/>
          </a:bodyPr>
          <a:lstStyle/>
          <a:p>
            <a:r>
              <a:rPr lang="en-US" altLang="zh-CN" smtClean="0"/>
              <a:t>6.5</a:t>
            </a:r>
            <a:endParaRPr lang="zh-CN" altLang="en-US" baseline="-25000"/>
          </a:p>
        </p:txBody>
      </p:sp>
      <p:grpSp>
        <p:nvGrpSpPr>
          <p:cNvPr id="20" name="组合 19"/>
          <p:cNvGrpSpPr/>
          <p:nvPr/>
        </p:nvGrpSpPr>
        <p:grpSpPr>
          <a:xfrm>
            <a:off x="2411760" y="2179221"/>
            <a:ext cx="5184576" cy="2952328"/>
            <a:chOff x="2483768" y="2204864"/>
            <a:chExt cx="5184576" cy="2952328"/>
          </a:xfrm>
        </p:grpSpPr>
        <p:cxnSp>
          <p:nvCxnSpPr>
            <p:cNvPr id="21" name="直接箭头连接符 20"/>
            <p:cNvCxnSpPr/>
            <p:nvPr/>
          </p:nvCxnSpPr>
          <p:spPr>
            <a:xfrm flipV="1">
              <a:off x="2483768" y="2204864"/>
              <a:ext cx="0" cy="295232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483768" y="5157192"/>
              <a:ext cx="5184576"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483768" y="3645024"/>
              <a:ext cx="4680520" cy="15121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51920" y="3068960"/>
              <a:ext cx="1800200" cy="20882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2051720" y="5059541"/>
            <a:ext cx="504056" cy="369332"/>
          </a:xfrm>
          <a:prstGeom prst="rect">
            <a:avLst/>
          </a:prstGeom>
          <a:noFill/>
        </p:spPr>
        <p:txBody>
          <a:bodyPr wrap="square" rtlCol="0">
            <a:spAutoFit/>
          </a:bodyPr>
          <a:lstStyle/>
          <a:p>
            <a:r>
              <a:rPr lang="en-US" altLang="zh-CN" smtClean="0"/>
              <a:t>0</a:t>
            </a:r>
            <a:endParaRPr lang="zh-CN" altLang="en-US" baseline="-25000"/>
          </a:p>
        </p:txBody>
      </p:sp>
      <p:sp>
        <p:nvSpPr>
          <p:cNvPr id="26" name="TextBox 25"/>
          <p:cNvSpPr txBox="1"/>
          <p:nvPr/>
        </p:nvSpPr>
        <p:spPr>
          <a:xfrm>
            <a:off x="5292080" y="5131549"/>
            <a:ext cx="576064" cy="369332"/>
          </a:xfrm>
          <a:prstGeom prst="rect">
            <a:avLst/>
          </a:prstGeom>
          <a:noFill/>
        </p:spPr>
        <p:txBody>
          <a:bodyPr wrap="square" rtlCol="0">
            <a:spAutoFit/>
          </a:bodyPr>
          <a:lstStyle/>
          <a:p>
            <a:r>
              <a:rPr lang="en-US" altLang="zh-CN" smtClean="0"/>
              <a:t>4.8</a:t>
            </a:r>
            <a:endParaRPr lang="zh-CN" altLang="en-US" baseline="-25000"/>
          </a:p>
        </p:txBody>
      </p:sp>
      <p:sp>
        <p:nvSpPr>
          <p:cNvPr id="27" name="TextBox 26"/>
          <p:cNvSpPr txBox="1"/>
          <p:nvPr/>
        </p:nvSpPr>
        <p:spPr>
          <a:xfrm>
            <a:off x="3059832" y="2827293"/>
            <a:ext cx="936104" cy="369332"/>
          </a:xfrm>
          <a:prstGeom prst="rect">
            <a:avLst/>
          </a:prstGeom>
          <a:noFill/>
        </p:spPr>
        <p:txBody>
          <a:bodyPr wrap="square" rtlCol="0">
            <a:spAutoFit/>
          </a:bodyPr>
          <a:lstStyle/>
          <a:p>
            <a:r>
              <a:rPr lang="zh-CN" altLang="en-US" smtClean="0"/>
              <a:t>（</a:t>
            </a:r>
            <a:r>
              <a:rPr lang="en-US" altLang="zh-CN" smtClean="0"/>
              <a:t>2</a:t>
            </a:r>
            <a:r>
              <a:rPr lang="zh-CN" altLang="en-US" smtClean="0"/>
              <a:t>）</a:t>
            </a:r>
            <a:endParaRPr lang="zh-CN" altLang="en-US" baseline="-25000"/>
          </a:p>
        </p:txBody>
      </p:sp>
      <p:sp>
        <p:nvSpPr>
          <p:cNvPr id="28" name="TextBox 27"/>
          <p:cNvSpPr txBox="1"/>
          <p:nvPr/>
        </p:nvSpPr>
        <p:spPr>
          <a:xfrm>
            <a:off x="7092280" y="4771509"/>
            <a:ext cx="864096" cy="369332"/>
          </a:xfrm>
          <a:prstGeom prst="rect">
            <a:avLst/>
          </a:prstGeom>
          <a:noFill/>
        </p:spPr>
        <p:txBody>
          <a:bodyPr wrap="square" rtlCol="0">
            <a:spAutoFit/>
          </a:bodyPr>
          <a:lstStyle/>
          <a:p>
            <a:r>
              <a:rPr lang="zh-CN" altLang="en-US" smtClean="0"/>
              <a:t>（</a:t>
            </a:r>
            <a:r>
              <a:rPr lang="en-US" altLang="zh-CN" smtClean="0"/>
              <a:t>3</a:t>
            </a:r>
            <a:r>
              <a:rPr lang="zh-CN" altLang="en-US" smtClean="0"/>
              <a:t>）</a:t>
            </a:r>
            <a:endParaRPr lang="zh-CN" altLang="en-US" baseline="-25000"/>
          </a:p>
        </p:txBody>
      </p:sp>
      <p:sp>
        <p:nvSpPr>
          <p:cNvPr id="29" name="TextBox 28"/>
          <p:cNvSpPr txBox="1"/>
          <p:nvPr/>
        </p:nvSpPr>
        <p:spPr>
          <a:xfrm>
            <a:off x="4572000" y="4339461"/>
            <a:ext cx="1080120" cy="369332"/>
          </a:xfrm>
          <a:prstGeom prst="rect">
            <a:avLst/>
          </a:prstGeom>
          <a:noFill/>
        </p:spPr>
        <p:txBody>
          <a:bodyPr wrap="square" rtlCol="0">
            <a:spAutoFit/>
          </a:bodyPr>
          <a:lstStyle/>
          <a:p>
            <a:r>
              <a:rPr lang="en-US" altLang="zh-CN" smtClean="0"/>
              <a:t>B</a:t>
            </a:r>
            <a:r>
              <a:rPr lang="zh-CN" altLang="en-US" smtClean="0"/>
              <a:t>（</a:t>
            </a:r>
            <a:r>
              <a:rPr lang="en-US" altLang="zh-CN" smtClean="0"/>
              <a:t>4,1</a:t>
            </a:r>
            <a:r>
              <a:rPr lang="zh-CN" altLang="en-US" smtClean="0"/>
              <a:t>）</a:t>
            </a:r>
            <a:endParaRPr lang="zh-CN" altLang="en-US"/>
          </a:p>
        </p:txBody>
      </p:sp>
      <p:grpSp>
        <p:nvGrpSpPr>
          <p:cNvPr id="30" name="组合 29"/>
          <p:cNvGrpSpPr/>
          <p:nvPr/>
        </p:nvGrpSpPr>
        <p:grpSpPr>
          <a:xfrm>
            <a:off x="3707904" y="1988840"/>
            <a:ext cx="2880320" cy="3142709"/>
            <a:chOff x="3779912" y="2014483"/>
            <a:chExt cx="2880320" cy="3142709"/>
          </a:xfrm>
        </p:grpSpPr>
        <p:sp>
          <p:nvSpPr>
            <p:cNvPr id="31" name="TextBox 30"/>
            <p:cNvSpPr txBox="1"/>
            <p:nvPr/>
          </p:nvSpPr>
          <p:spPr>
            <a:xfrm>
              <a:off x="5364088" y="2662555"/>
              <a:ext cx="1296144" cy="369332"/>
            </a:xfrm>
            <a:prstGeom prst="rect">
              <a:avLst/>
            </a:prstGeom>
            <a:noFill/>
          </p:spPr>
          <p:txBody>
            <a:bodyPr wrap="square" rtlCol="0">
              <a:spAutoFit/>
            </a:bodyPr>
            <a:lstStyle/>
            <a:p>
              <a:r>
                <a:rPr lang="en-US" altLang="zh-CN" b="1" smtClean="0"/>
                <a:t>Z=96</a:t>
              </a:r>
              <a:endParaRPr lang="zh-CN" altLang="en-US" b="1"/>
            </a:p>
          </p:txBody>
        </p:sp>
        <p:grpSp>
          <p:nvGrpSpPr>
            <p:cNvPr id="32" name="组合 57"/>
            <p:cNvGrpSpPr/>
            <p:nvPr/>
          </p:nvGrpSpPr>
          <p:grpSpPr>
            <a:xfrm>
              <a:off x="3779912" y="2014483"/>
              <a:ext cx="1800200" cy="3142709"/>
              <a:chOff x="3779912" y="2014483"/>
              <a:chExt cx="1800200" cy="3142709"/>
            </a:xfrm>
          </p:grpSpPr>
          <p:cxnSp>
            <p:nvCxnSpPr>
              <p:cNvPr id="34" name="直接连接符 33"/>
              <p:cNvCxnSpPr/>
              <p:nvPr/>
            </p:nvCxnSpPr>
            <p:spPr>
              <a:xfrm flipH="1" flipV="1">
                <a:off x="3779912" y="2014483"/>
                <a:ext cx="1656184" cy="3142709"/>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6" idx="0"/>
              </p:cNvCxnSpPr>
              <p:nvPr/>
            </p:nvCxnSpPr>
            <p:spPr>
              <a:xfrm flipH="1" flipV="1">
                <a:off x="4427984" y="2827293"/>
                <a:ext cx="1152128" cy="2304256"/>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4572000" y="2878579"/>
                <a:ext cx="79208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4644008" y="3526651"/>
                <a:ext cx="86409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580112" y="3382635"/>
              <a:ext cx="720080" cy="369332"/>
            </a:xfrm>
            <a:prstGeom prst="rect">
              <a:avLst/>
            </a:prstGeom>
            <a:noFill/>
          </p:spPr>
          <p:txBody>
            <a:bodyPr wrap="square" rtlCol="0">
              <a:spAutoFit/>
            </a:bodyPr>
            <a:lstStyle/>
            <a:p>
              <a:r>
                <a:rPr lang="en-US" altLang="zh-CN" b="1" smtClean="0"/>
                <a:t>Z=90</a:t>
              </a:r>
              <a:endParaRPr lang="zh-CN" altLang="en-US" b="1"/>
            </a:p>
          </p:txBody>
        </p:sp>
      </p:grpSp>
      <p:sp>
        <p:nvSpPr>
          <p:cNvPr id="38" name="TextBox 37"/>
          <p:cNvSpPr txBox="1"/>
          <p:nvPr/>
        </p:nvSpPr>
        <p:spPr>
          <a:xfrm>
            <a:off x="2915816" y="4267453"/>
            <a:ext cx="504056" cy="369332"/>
          </a:xfrm>
          <a:prstGeom prst="rect">
            <a:avLst/>
          </a:prstGeom>
          <a:noFill/>
        </p:spPr>
        <p:txBody>
          <a:bodyPr wrap="square" rtlCol="0">
            <a:spAutoFit/>
          </a:bodyPr>
          <a:lstStyle/>
          <a:p>
            <a:r>
              <a:rPr lang="en-US" altLang="zh-CN" smtClean="0"/>
              <a:t>+</a:t>
            </a:r>
            <a:endParaRPr lang="zh-CN" altLang="en-US" baseline="-25000"/>
          </a:p>
        </p:txBody>
      </p:sp>
      <p:sp>
        <p:nvSpPr>
          <p:cNvPr id="39" name="TextBox 38"/>
          <p:cNvSpPr txBox="1"/>
          <p:nvPr/>
        </p:nvSpPr>
        <p:spPr>
          <a:xfrm>
            <a:off x="3563888" y="4267453"/>
            <a:ext cx="504056" cy="369332"/>
          </a:xfrm>
          <a:prstGeom prst="rect">
            <a:avLst/>
          </a:prstGeom>
          <a:noFill/>
        </p:spPr>
        <p:txBody>
          <a:bodyPr wrap="square" rtlCol="0">
            <a:spAutoFit/>
          </a:bodyPr>
          <a:lstStyle/>
          <a:p>
            <a:r>
              <a:rPr lang="en-US" altLang="zh-CN" smtClean="0"/>
              <a:t>+</a:t>
            </a:r>
            <a:endParaRPr lang="zh-CN" altLang="en-US" baseline="-25000"/>
          </a:p>
        </p:txBody>
      </p:sp>
      <p:sp>
        <p:nvSpPr>
          <p:cNvPr id="40" name="TextBox 39"/>
          <p:cNvSpPr txBox="1"/>
          <p:nvPr/>
        </p:nvSpPr>
        <p:spPr>
          <a:xfrm>
            <a:off x="4211960" y="4267453"/>
            <a:ext cx="504056" cy="369332"/>
          </a:xfrm>
          <a:prstGeom prst="rect">
            <a:avLst/>
          </a:prstGeom>
          <a:noFill/>
        </p:spPr>
        <p:txBody>
          <a:bodyPr wrap="square" rtlCol="0">
            <a:spAutoFit/>
          </a:bodyPr>
          <a:lstStyle/>
          <a:p>
            <a:r>
              <a:rPr lang="en-US" altLang="zh-CN" smtClean="0"/>
              <a:t>+</a:t>
            </a:r>
            <a:endParaRPr lang="zh-CN" altLang="en-US" baseline="-25000"/>
          </a:p>
        </p:txBody>
      </p:sp>
      <p:sp>
        <p:nvSpPr>
          <p:cNvPr id="41" name="TextBox 40"/>
          <p:cNvSpPr txBox="1"/>
          <p:nvPr/>
        </p:nvSpPr>
        <p:spPr>
          <a:xfrm>
            <a:off x="2915816" y="3835405"/>
            <a:ext cx="504056" cy="369332"/>
          </a:xfrm>
          <a:prstGeom prst="rect">
            <a:avLst/>
          </a:prstGeom>
          <a:noFill/>
        </p:spPr>
        <p:txBody>
          <a:bodyPr wrap="square" rtlCol="0">
            <a:spAutoFit/>
          </a:bodyPr>
          <a:lstStyle/>
          <a:p>
            <a:r>
              <a:rPr lang="en-US" altLang="zh-CN" smtClean="0"/>
              <a:t>+</a:t>
            </a:r>
            <a:endParaRPr lang="zh-CN" altLang="en-US" baseline="-25000"/>
          </a:p>
        </p:txBody>
      </p:sp>
      <p:sp>
        <p:nvSpPr>
          <p:cNvPr id="42" name="TextBox 41"/>
          <p:cNvSpPr txBox="1"/>
          <p:nvPr/>
        </p:nvSpPr>
        <p:spPr>
          <a:xfrm>
            <a:off x="2915816" y="5059541"/>
            <a:ext cx="504056" cy="369332"/>
          </a:xfrm>
          <a:prstGeom prst="rect">
            <a:avLst/>
          </a:prstGeom>
          <a:noFill/>
        </p:spPr>
        <p:txBody>
          <a:bodyPr wrap="square" rtlCol="0">
            <a:spAutoFit/>
          </a:bodyPr>
          <a:lstStyle/>
          <a:p>
            <a:r>
              <a:rPr lang="en-US" altLang="zh-CN" smtClean="0"/>
              <a:t>1</a:t>
            </a:r>
            <a:endParaRPr lang="zh-CN" altLang="en-US" baseline="-25000"/>
          </a:p>
        </p:txBody>
      </p:sp>
      <p:sp>
        <p:nvSpPr>
          <p:cNvPr id="43" name="TextBox 42"/>
          <p:cNvSpPr txBox="1"/>
          <p:nvPr/>
        </p:nvSpPr>
        <p:spPr>
          <a:xfrm>
            <a:off x="3563888" y="5059541"/>
            <a:ext cx="504056" cy="369332"/>
          </a:xfrm>
          <a:prstGeom prst="rect">
            <a:avLst/>
          </a:prstGeom>
          <a:noFill/>
        </p:spPr>
        <p:txBody>
          <a:bodyPr wrap="square" rtlCol="0">
            <a:spAutoFit/>
          </a:bodyPr>
          <a:lstStyle/>
          <a:p>
            <a:r>
              <a:rPr lang="en-US" altLang="zh-CN" smtClean="0"/>
              <a:t>2</a:t>
            </a:r>
            <a:endParaRPr lang="zh-CN" altLang="en-US" baseline="-25000"/>
          </a:p>
        </p:txBody>
      </p:sp>
      <p:sp>
        <p:nvSpPr>
          <p:cNvPr id="44" name="TextBox 43"/>
          <p:cNvSpPr txBox="1"/>
          <p:nvPr/>
        </p:nvSpPr>
        <p:spPr>
          <a:xfrm>
            <a:off x="4283968" y="5059541"/>
            <a:ext cx="504056" cy="369332"/>
          </a:xfrm>
          <a:prstGeom prst="rect">
            <a:avLst/>
          </a:prstGeom>
          <a:noFill/>
        </p:spPr>
        <p:txBody>
          <a:bodyPr wrap="square" rtlCol="0">
            <a:spAutoFit/>
          </a:bodyPr>
          <a:lstStyle/>
          <a:p>
            <a:r>
              <a:rPr lang="en-US" altLang="zh-CN" smtClean="0"/>
              <a:t>3</a:t>
            </a:r>
            <a:endParaRPr lang="zh-CN" altLang="en-US" baseline="-25000"/>
          </a:p>
        </p:txBody>
      </p:sp>
      <p:sp>
        <p:nvSpPr>
          <p:cNvPr id="45" name="TextBox 44"/>
          <p:cNvSpPr txBox="1"/>
          <p:nvPr/>
        </p:nvSpPr>
        <p:spPr>
          <a:xfrm>
            <a:off x="4932040" y="5059541"/>
            <a:ext cx="504056" cy="369332"/>
          </a:xfrm>
          <a:prstGeom prst="rect">
            <a:avLst/>
          </a:prstGeom>
          <a:noFill/>
        </p:spPr>
        <p:txBody>
          <a:bodyPr wrap="square" rtlCol="0">
            <a:spAutoFit/>
          </a:bodyPr>
          <a:lstStyle/>
          <a:p>
            <a:r>
              <a:rPr lang="en-US" altLang="zh-CN" smtClean="0"/>
              <a:t>4</a:t>
            </a:r>
            <a:endParaRPr lang="zh-CN" altLang="en-US" baseline="-25000"/>
          </a:p>
        </p:txBody>
      </p:sp>
      <p:sp>
        <p:nvSpPr>
          <p:cNvPr id="46" name="椭圆 45"/>
          <p:cNvSpPr/>
          <p:nvPr/>
        </p:nvSpPr>
        <p:spPr>
          <a:xfrm>
            <a:off x="5508104" y="5059541"/>
            <a:ext cx="72008"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46" idx="5"/>
          </p:cNvCxnSpPr>
          <p:nvPr/>
        </p:nvCxnSpPr>
        <p:spPr>
          <a:xfrm flipH="1">
            <a:off x="5508104" y="5182466"/>
            <a:ext cx="61463" cy="59715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76056" y="5707613"/>
            <a:ext cx="1728192" cy="646331"/>
          </a:xfrm>
          <a:prstGeom prst="rect">
            <a:avLst/>
          </a:prstGeom>
          <a:noFill/>
        </p:spPr>
        <p:txBody>
          <a:bodyPr wrap="square" rtlCol="0">
            <a:spAutoFit/>
          </a:bodyPr>
          <a:lstStyle/>
          <a:p>
            <a:r>
              <a:rPr lang="zh-CN" altLang="en-US" b="1" smtClean="0"/>
              <a:t>线性规划最优解（</a:t>
            </a:r>
            <a:r>
              <a:rPr lang="en-US" altLang="zh-CN" b="1" smtClean="0"/>
              <a:t>4.8,0</a:t>
            </a:r>
            <a:r>
              <a:rPr lang="zh-CN" altLang="en-US" b="1" smtClean="0"/>
              <a:t>）</a:t>
            </a:r>
            <a:endParaRPr lang="zh-CN" altLang="en-US" b="1"/>
          </a:p>
        </p:txBody>
      </p:sp>
      <p:graphicFrame>
        <p:nvGraphicFramePr>
          <p:cNvPr id="49" name="Object 1"/>
          <p:cNvGraphicFramePr>
            <a:graphicFrameLocks noChangeAspect="1"/>
          </p:cNvGraphicFramePr>
          <p:nvPr/>
        </p:nvGraphicFramePr>
        <p:xfrm>
          <a:off x="2843808" y="3140968"/>
          <a:ext cx="1621805" cy="314736"/>
        </p:xfrm>
        <a:graphic>
          <a:graphicData uri="http://schemas.openxmlformats.org/presentationml/2006/ole">
            <mc:AlternateContent xmlns:mc="http://schemas.openxmlformats.org/markup-compatibility/2006">
              <mc:Choice xmlns:v="urn:schemas-microsoft-com:vml" Requires="v">
                <p:oleObj spid="_x0000_s3080" name="公式" r:id="rId3" imgW="888840" imgH="215640" progId="Equations">
                  <p:embed/>
                </p:oleObj>
              </mc:Choice>
              <mc:Fallback>
                <p:oleObj name="公式" r:id="rId3" imgW="888840" imgH="215640" progId="Equations">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140968"/>
                        <a:ext cx="1621805" cy="314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3"/>
          <p:cNvGraphicFramePr>
            <a:graphicFrameLocks noChangeAspect="1"/>
          </p:cNvGraphicFramePr>
          <p:nvPr/>
        </p:nvGraphicFramePr>
        <p:xfrm>
          <a:off x="5508104" y="4771509"/>
          <a:ext cx="1800200" cy="354618"/>
        </p:xfrm>
        <a:graphic>
          <a:graphicData uri="http://schemas.openxmlformats.org/presentationml/2006/ole">
            <mc:AlternateContent xmlns:mc="http://schemas.openxmlformats.org/markup-compatibility/2006">
              <mc:Choice xmlns:v="urn:schemas-microsoft-com:vml" Requires="v">
                <p:oleObj spid="_x0000_s3081" name="公式" r:id="rId5" imgW="876240" imgH="215640" progId="Equations">
                  <p:embed/>
                </p:oleObj>
              </mc:Choice>
              <mc:Fallback>
                <p:oleObj name="公式" r:id="rId5" imgW="876240" imgH="215640" progId="Equations">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4771509"/>
                        <a:ext cx="1800200" cy="354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 name="直接连接符 50"/>
          <p:cNvCxnSpPr/>
          <p:nvPr/>
        </p:nvCxnSpPr>
        <p:spPr>
          <a:xfrm flipH="1" flipV="1">
            <a:off x="3491880" y="2132856"/>
            <a:ext cx="1656184" cy="3151093"/>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53" name="标题 6"/>
          <p:cNvSpPr>
            <a:spLocks noGrp="1"/>
          </p:cNvSpPr>
          <p:nvPr>
            <p:ph type="title"/>
          </p:nvPr>
        </p:nvSpPr>
        <p:spPr>
          <a:xfrm>
            <a:off x="-396552" y="188640"/>
            <a:ext cx="8229600" cy="1143000"/>
          </a:xfrm>
        </p:spPr>
        <p:txBody>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1</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、整数规划问题的提出</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94135623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51520" y="260648"/>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
        <p:nvSpPr>
          <p:cNvPr id="62" name="TextBox 61"/>
          <p:cNvSpPr txBox="1"/>
          <p:nvPr/>
        </p:nvSpPr>
        <p:spPr>
          <a:xfrm>
            <a:off x="467544" y="1628800"/>
            <a:ext cx="8136904" cy="1395254"/>
          </a:xfrm>
          <a:prstGeom prst="rect">
            <a:avLst/>
          </a:prstGeom>
          <a:noFill/>
        </p:spPr>
        <p:txBody>
          <a:bodyPr wrap="square" rtlCol="0">
            <a:spAutoFit/>
          </a:bodyPr>
          <a:lstStyle/>
          <a:p>
            <a:pPr>
              <a:lnSpc>
                <a:spcPts val="4000"/>
              </a:lnSpc>
            </a:pPr>
            <a:r>
              <a:rPr lang="zh-CN" altLang="en-US" sz="2800" b="1" smtClean="0">
                <a:solidFill>
                  <a:schemeClr val="accent6">
                    <a:lumMod val="75000"/>
                  </a:schemeClr>
                </a:solidFill>
                <a:latin typeface="+mn-ea"/>
              </a:rPr>
              <a:t>穷举法：</a:t>
            </a:r>
            <a:r>
              <a:rPr lang="zh-CN" altLang="en-US" sz="2800" b="1" smtClean="0">
                <a:latin typeface="+mn-ea"/>
              </a:rPr>
              <a:t>对于有界的可行域里，穷举变量的所有整数组合，然后比较目标函数值以定出最优解。</a:t>
            </a:r>
            <a:endParaRPr lang="en-US" altLang="zh-CN" sz="2800" b="1" smtClean="0">
              <a:latin typeface="+mn-ea"/>
            </a:endParaRPr>
          </a:p>
          <a:p>
            <a:endParaRPr lang="zh-CN" altLang="en-US"/>
          </a:p>
        </p:txBody>
      </p:sp>
      <p:sp>
        <p:nvSpPr>
          <p:cNvPr id="63" name="TextBox 62"/>
          <p:cNvSpPr txBox="1"/>
          <p:nvPr/>
        </p:nvSpPr>
        <p:spPr>
          <a:xfrm>
            <a:off x="467544" y="3140968"/>
            <a:ext cx="8136904" cy="1395254"/>
          </a:xfrm>
          <a:prstGeom prst="rect">
            <a:avLst/>
          </a:prstGeom>
          <a:noFill/>
        </p:spPr>
        <p:txBody>
          <a:bodyPr wrap="square" rtlCol="0">
            <a:spAutoFit/>
          </a:bodyPr>
          <a:lstStyle/>
          <a:p>
            <a:pPr>
              <a:lnSpc>
                <a:spcPts val="4000"/>
              </a:lnSpc>
            </a:pPr>
            <a:r>
              <a:rPr lang="zh-CN" altLang="en-US" sz="2800" b="1" smtClean="0">
                <a:solidFill>
                  <a:schemeClr val="accent6">
                    <a:lumMod val="75000"/>
                  </a:schemeClr>
                </a:solidFill>
                <a:latin typeface="+mn-ea"/>
              </a:rPr>
              <a:t>分支定界法：</a:t>
            </a:r>
            <a:r>
              <a:rPr lang="zh-CN" altLang="en-US" sz="2800" b="1" smtClean="0">
                <a:latin typeface="+mn-ea"/>
              </a:rPr>
              <a:t>仅检查可行的整数组合的一部分，就能定出最优的整数解。</a:t>
            </a:r>
            <a:endParaRPr lang="en-US" altLang="zh-CN" sz="2800" b="1" smtClean="0">
              <a:latin typeface="+mn-ea"/>
            </a:endParaRPr>
          </a:p>
          <a:p>
            <a:endParaRPr lang="zh-CN" altLang="en-US"/>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strVal val="#ppt_w*0.70"/>
                                          </p:val>
                                        </p:tav>
                                        <p:tav tm="100000">
                                          <p:val>
                                            <p:strVal val="#ppt_w"/>
                                          </p:val>
                                        </p:tav>
                                      </p:tavLst>
                                    </p:anim>
                                    <p:anim calcmode="lin" valueType="num">
                                      <p:cBhvr>
                                        <p:cTn id="8" dur="500" fill="hold"/>
                                        <p:tgtEl>
                                          <p:spTgt spid="62"/>
                                        </p:tgtEl>
                                        <p:attrNameLst>
                                          <p:attrName>ppt_h</p:attrName>
                                        </p:attrNameLst>
                                      </p:cBhvr>
                                      <p:tavLst>
                                        <p:tav tm="0">
                                          <p:val>
                                            <p:strVal val="#ppt_h"/>
                                          </p:val>
                                        </p:tav>
                                        <p:tav tm="100000">
                                          <p:val>
                                            <p:strVal val="#ppt_h"/>
                                          </p:val>
                                        </p:tav>
                                      </p:tavLst>
                                    </p:anim>
                                    <p:animEffect transition="in" filter="fade">
                                      <p:cBhvr>
                                        <p:cTn id="9" dur="500"/>
                                        <p:tgtEl>
                                          <p:spTgt spid="6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p:cTn id="14" dur="500" fill="hold"/>
                                        <p:tgtEl>
                                          <p:spTgt spid="63"/>
                                        </p:tgtEl>
                                        <p:attrNameLst>
                                          <p:attrName>ppt_w</p:attrName>
                                        </p:attrNameLst>
                                      </p:cBhvr>
                                      <p:tavLst>
                                        <p:tav tm="0">
                                          <p:val>
                                            <p:strVal val="#ppt_w*0.70"/>
                                          </p:val>
                                        </p:tav>
                                        <p:tav tm="100000">
                                          <p:val>
                                            <p:strVal val="#ppt_w"/>
                                          </p:val>
                                        </p:tav>
                                      </p:tavLst>
                                    </p:anim>
                                    <p:anim calcmode="lin" valueType="num">
                                      <p:cBhvr>
                                        <p:cTn id="15" dur="500" fill="hold"/>
                                        <p:tgtEl>
                                          <p:spTgt spid="63"/>
                                        </p:tgtEl>
                                        <p:attrNameLst>
                                          <p:attrName>ppt_h</p:attrName>
                                        </p:attrNameLst>
                                      </p:cBhvr>
                                      <p:tavLst>
                                        <p:tav tm="0">
                                          <p:val>
                                            <p:strVal val="#ppt_h"/>
                                          </p:val>
                                        </p:tav>
                                        <p:tav tm="100000">
                                          <p:val>
                                            <p:strVal val="#ppt_h"/>
                                          </p:val>
                                        </p:tav>
                                      </p:tavLst>
                                    </p:anim>
                                    <p:animEffect transition="in" filter="fade">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95536" y="1556792"/>
            <a:ext cx="7992888" cy="3780522"/>
          </a:xfrm>
          <a:prstGeom prst="rect">
            <a:avLst/>
          </a:prstGeom>
          <a:noFill/>
        </p:spPr>
        <p:txBody>
          <a:bodyPr wrap="square" rtlCol="0">
            <a:spAutoFit/>
          </a:bodyPr>
          <a:lstStyle/>
          <a:p>
            <a:pPr>
              <a:lnSpc>
                <a:spcPts val="3800"/>
              </a:lnSpc>
            </a:pPr>
            <a:r>
              <a:rPr lang="zh-CN" altLang="en-US" sz="2400" b="1" smtClean="0">
                <a:latin typeface="+mn-ea"/>
              </a:rPr>
              <a:t>    </a:t>
            </a:r>
            <a:r>
              <a:rPr lang="zh-CN" altLang="en-US" sz="2800" b="1" smtClean="0">
                <a:latin typeface="+mn-ea"/>
              </a:rPr>
              <a:t>设有最大化的整数规划问题</a:t>
            </a:r>
            <a:r>
              <a:rPr lang="en-US" altLang="zh-CN" sz="2800" b="1" smtClean="0">
                <a:latin typeface="+mn-ea"/>
              </a:rPr>
              <a:t>A</a:t>
            </a:r>
            <a:r>
              <a:rPr lang="zh-CN" altLang="en-US" sz="2800" b="1" smtClean="0">
                <a:latin typeface="+mn-ea"/>
              </a:rPr>
              <a:t>，与它相应的线性规划为问题</a:t>
            </a:r>
            <a:r>
              <a:rPr lang="en-US" altLang="zh-CN" sz="2800" b="1" smtClean="0">
                <a:latin typeface="+mn-ea"/>
              </a:rPr>
              <a:t>B</a:t>
            </a:r>
            <a:r>
              <a:rPr lang="zh-CN" altLang="en-US" sz="2800" b="1" smtClean="0">
                <a:latin typeface="+mn-ea"/>
              </a:rPr>
              <a:t>，从解问题</a:t>
            </a:r>
            <a:r>
              <a:rPr lang="en-US" altLang="zh-CN" sz="2800" b="1" smtClean="0">
                <a:latin typeface="+mn-ea"/>
              </a:rPr>
              <a:t>B</a:t>
            </a:r>
            <a:r>
              <a:rPr lang="zh-CN" altLang="en-US" sz="2800" b="1" smtClean="0">
                <a:latin typeface="+mn-ea"/>
              </a:rPr>
              <a:t>开始，若其最优解不符合</a:t>
            </a:r>
            <a:r>
              <a:rPr lang="en-US" altLang="zh-CN" sz="2800" b="1" smtClean="0">
                <a:latin typeface="+mn-ea"/>
              </a:rPr>
              <a:t>A</a:t>
            </a:r>
            <a:r>
              <a:rPr lang="zh-CN" altLang="en-US" sz="2800" b="1" smtClean="0">
                <a:latin typeface="+mn-ea"/>
              </a:rPr>
              <a:t>的整数条件，那么</a:t>
            </a:r>
            <a:r>
              <a:rPr lang="en-US" altLang="zh-CN" sz="2800" b="1" smtClean="0">
                <a:latin typeface="+mn-ea"/>
              </a:rPr>
              <a:t>B</a:t>
            </a:r>
            <a:r>
              <a:rPr lang="zh-CN" altLang="en-US" sz="2800" b="1" smtClean="0">
                <a:latin typeface="+mn-ea"/>
              </a:rPr>
              <a:t>的最优目标函数必是</a:t>
            </a:r>
            <a:r>
              <a:rPr lang="en-US" altLang="zh-CN" sz="2800" b="1" smtClean="0">
                <a:latin typeface="+mn-ea"/>
              </a:rPr>
              <a:t>A</a:t>
            </a:r>
            <a:r>
              <a:rPr lang="zh-CN" altLang="en-US" sz="2800" b="1" smtClean="0">
                <a:latin typeface="+mn-ea"/>
              </a:rPr>
              <a:t>的最优目标函数</a:t>
            </a:r>
            <a:r>
              <a:rPr lang="en-US" altLang="zh-CN" sz="2800" b="1" smtClean="0">
                <a:latin typeface="+mn-ea"/>
              </a:rPr>
              <a:t>Z</a:t>
            </a:r>
            <a:r>
              <a:rPr lang="zh-CN" altLang="en-US" sz="2800" b="1" baseline="30000" smtClean="0">
                <a:latin typeface="+mn-ea"/>
              </a:rPr>
              <a:t>*</a:t>
            </a:r>
            <a:r>
              <a:rPr lang="zh-CN" altLang="en-US" sz="2800" b="1" smtClean="0">
                <a:latin typeface="+mn-ea"/>
              </a:rPr>
              <a:t>的上界记为   ；而</a:t>
            </a:r>
            <a:r>
              <a:rPr lang="en-US" altLang="zh-CN" sz="2800" b="1" smtClean="0">
                <a:latin typeface="+mn-ea"/>
              </a:rPr>
              <a:t>A</a:t>
            </a:r>
            <a:r>
              <a:rPr lang="zh-CN" altLang="en-US" sz="2800" b="1" smtClean="0">
                <a:latin typeface="+mn-ea"/>
              </a:rPr>
              <a:t>的</a:t>
            </a:r>
            <a:r>
              <a:rPr lang="zh-CN" altLang="en-US" sz="2800" b="1" smtClean="0">
                <a:solidFill>
                  <a:schemeClr val="accent6">
                    <a:lumMod val="75000"/>
                  </a:schemeClr>
                </a:solidFill>
                <a:latin typeface="+mn-ea"/>
              </a:rPr>
              <a:t>任意可行解</a:t>
            </a:r>
            <a:r>
              <a:rPr lang="zh-CN" altLang="en-US" sz="2800" b="1" smtClean="0">
                <a:latin typeface="+mn-ea"/>
              </a:rPr>
              <a:t>的目标函数值将是</a:t>
            </a:r>
            <a:r>
              <a:rPr lang="en-US" altLang="zh-CN" sz="2800" b="1" smtClean="0">
                <a:latin typeface="+mn-ea"/>
              </a:rPr>
              <a:t>Z</a:t>
            </a:r>
            <a:r>
              <a:rPr lang="zh-CN" altLang="en-US" sz="2800" b="1" baseline="30000" smtClean="0">
                <a:latin typeface="+mn-ea"/>
              </a:rPr>
              <a:t>*</a:t>
            </a:r>
            <a:r>
              <a:rPr lang="zh-CN" altLang="en-US" sz="2800" b="1" smtClean="0">
                <a:latin typeface="+mn-ea"/>
              </a:rPr>
              <a:t>的下界</a:t>
            </a:r>
            <a:r>
              <a:rPr lang="en-US" altLang="zh-CN" sz="2800" b="1" u="sng" smtClean="0">
                <a:latin typeface="+mn-ea"/>
              </a:rPr>
              <a:t>Z</a:t>
            </a:r>
            <a:r>
              <a:rPr lang="zh-CN" altLang="en-US" sz="2800" b="1" smtClean="0">
                <a:latin typeface="+mn-ea"/>
              </a:rPr>
              <a:t>。分支定界法就是</a:t>
            </a:r>
            <a:r>
              <a:rPr lang="zh-CN" altLang="en-US" sz="2800" b="1" smtClean="0">
                <a:solidFill>
                  <a:schemeClr val="accent6">
                    <a:lumMod val="75000"/>
                  </a:schemeClr>
                </a:solidFill>
                <a:latin typeface="+mn-ea"/>
              </a:rPr>
              <a:t>将</a:t>
            </a:r>
            <a:r>
              <a:rPr lang="en-US" altLang="zh-CN" sz="2800" b="1" smtClean="0">
                <a:solidFill>
                  <a:schemeClr val="accent6">
                    <a:lumMod val="75000"/>
                  </a:schemeClr>
                </a:solidFill>
                <a:latin typeface="+mn-ea"/>
              </a:rPr>
              <a:t>B</a:t>
            </a:r>
            <a:r>
              <a:rPr lang="zh-CN" altLang="en-US" sz="2800" b="1" smtClean="0">
                <a:solidFill>
                  <a:schemeClr val="accent6">
                    <a:lumMod val="75000"/>
                  </a:schemeClr>
                </a:solidFill>
                <a:latin typeface="+mn-ea"/>
              </a:rPr>
              <a:t>的可行域分成若干子区域（分支）的方法</a:t>
            </a:r>
            <a:r>
              <a:rPr lang="zh-CN" altLang="en-US" sz="2800" b="1" smtClean="0">
                <a:latin typeface="+mn-ea"/>
              </a:rPr>
              <a:t>。逐步减小   和增大 </a:t>
            </a:r>
            <a:r>
              <a:rPr lang="en-US" altLang="zh-CN" sz="2800" b="1" u="sng" smtClean="0">
                <a:latin typeface="+mn-ea"/>
              </a:rPr>
              <a:t>Z</a:t>
            </a:r>
            <a:r>
              <a:rPr lang="zh-CN" altLang="en-US" sz="2800" b="1" smtClean="0">
                <a:latin typeface="+mn-ea"/>
              </a:rPr>
              <a:t>，最终得到</a:t>
            </a:r>
            <a:r>
              <a:rPr lang="en-US" altLang="zh-CN" sz="2800" b="1" smtClean="0">
                <a:latin typeface="+mn-ea"/>
              </a:rPr>
              <a:t>Z</a:t>
            </a:r>
            <a:r>
              <a:rPr lang="en-US" altLang="zh-CN" sz="2800" b="1" baseline="30000" smtClean="0">
                <a:latin typeface="+mn-ea"/>
              </a:rPr>
              <a:t>*</a:t>
            </a:r>
            <a:r>
              <a:rPr lang="zh-CN" altLang="en-US" sz="2800" b="1" smtClean="0">
                <a:latin typeface="+mn-ea"/>
              </a:rPr>
              <a:t>。</a:t>
            </a:r>
            <a:endParaRPr lang="zh-CN" altLang="en-US" sz="2800" b="1" u="sng" smtClean="0">
              <a:latin typeface="+mn-ea"/>
            </a:endParaRPr>
          </a:p>
          <a:p>
            <a:endParaRPr lang="zh-CN" altLang="en-US"/>
          </a:p>
        </p:txBody>
      </p:sp>
      <p:graphicFrame>
        <p:nvGraphicFramePr>
          <p:cNvPr id="4100" name="Object 4"/>
          <p:cNvGraphicFramePr>
            <a:graphicFrameLocks noChangeAspect="1"/>
          </p:cNvGraphicFramePr>
          <p:nvPr/>
        </p:nvGraphicFramePr>
        <p:xfrm>
          <a:off x="1259632" y="4509121"/>
          <a:ext cx="408612" cy="432048"/>
        </p:xfrm>
        <a:graphic>
          <a:graphicData uri="http://schemas.openxmlformats.org/presentationml/2006/ole">
            <mc:AlternateContent xmlns:mc="http://schemas.openxmlformats.org/markup-compatibility/2006">
              <mc:Choice xmlns:v="urn:schemas-microsoft-com:vml" Requires="v">
                <p:oleObj spid="_x0000_s5128" name="公式" r:id="rId3" imgW="152280" imgH="203040" progId="Equations">
                  <p:embed/>
                </p:oleObj>
              </mc:Choice>
              <mc:Fallback>
                <p:oleObj name="公式" r:id="rId3" imgW="152280" imgH="203040" progId="Equations">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509121"/>
                        <a:ext cx="4086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4788024" y="3068960"/>
          <a:ext cx="408557" cy="436961"/>
        </p:xfrm>
        <a:graphic>
          <a:graphicData uri="http://schemas.openxmlformats.org/presentationml/2006/ole">
            <mc:AlternateContent xmlns:mc="http://schemas.openxmlformats.org/markup-compatibility/2006">
              <mc:Choice xmlns:v="urn:schemas-microsoft-com:vml" Requires="v">
                <p:oleObj spid="_x0000_s5129" name="公式" r:id="rId5" imgW="152280" imgH="203040" progId="Equations">
                  <p:embed/>
                </p:oleObj>
              </mc:Choice>
              <mc:Fallback>
                <p:oleObj name="公式" r:id="rId5" imgW="152280" imgH="203040" progId="Equations">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068960"/>
                        <a:ext cx="408557" cy="436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6"/>
          <p:cNvSpPr>
            <a:spLocks noGrp="1"/>
          </p:cNvSpPr>
          <p:nvPr>
            <p:ph type="title"/>
          </p:nvPr>
        </p:nvSpPr>
        <p:spPr>
          <a:xfrm>
            <a:off x="251520" y="260648"/>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randombar(horizontal)">
                                      <p:cBhvr>
                                        <p:cTn id="7" dur="1000"/>
                                        <p:tgtEl>
                                          <p:spTgt spid="64"/>
                                        </p:tgtEl>
                                      </p:cBhvr>
                                    </p:animEffect>
                                  </p:childTnLst>
                                </p:cTn>
                              </p:par>
                              <p:par>
                                <p:cTn id="8" presetID="14" presetClass="entr" presetSubtype="1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randombar(horizontal)">
                                      <p:cBhvr>
                                        <p:cTn id="10" dur="1000"/>
                                        <p:tgtEl>
                                          <p:spTgt spid="4100"/>
                                        </p:tgtEl>
                                      </p:cBhvr>
                                    </p:animEffect>
                                  </p:childTnLst>
                                </p:cTn>
                              </p:par>
                              <p:par>
                                <p:cTn id="11" presetID="14" presetClass="entr" presetSubtype="10" fill="hold" nodeType="withEffect">
                                  <p:stCondLst>
                                    <p:cond delay="0"/>
                                  </p:stCondLst>
                                  <p:childTnLst>
                                    <p:set>
                                      <p:cBhvr>
                                        <p:cTn id="12" dur="1" fill="hold">
                                          <p:stCondLst>
                                            <p:cond delay="0"/>
                                          </p:stCondLst>
                                        </p:cTn>
                                        <p:tgtEl>
                                          <p:spTgt spid="4101"/>
                                        </p:tgtEl>
                                        <p:attrNameLst>
                                          <p:attrName>style.visibility</p:attrName>
                                        </p:attrNameLst>
                                      </p:cBhvr>
                                      <p:to>
                                        <p:strVal val="visible"/>
                                      </p:to>
                                    </p:set>
                                    <p:animEffect transition="in" filter="randombar(horizontal)">
                                      <p:cBhvr>
                                        <p:cTn id="13" dur="1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3"/>
          <p:cNvGraphicFramePr>
            <a:graphicFrameLocks noChangeAspect="1"/>
          </p:cNvGraphicFramePr>
          <p:nvPr/>
        </p:nvGraphicFramePr>
        <p:xfrm>
          <a:off x="899592" y="1412776"/>
          <a:ext cx="4166092" cy="2232248"/>
        </p:xfrm>
        <a:graphic>
          <a:graphicData uri="http://schemas.openxmlformats.org/presentationml/2006/ole">
            <mc:AlternateContent xmlns:mc="http://schemas.openxmlformats.org/markup-compatibility/2006">
              <mc:Choice xmlns:v="urn:schemas-microsoft-com:vml" Requires="v">
                <p:oleObj spid="_x0000_s6163" name="公式" r:id="rId3" imgW="1295280" imgH="1168200" progId="Equations">
                  <p:embed/>
                </p:oleObj>
              </mc:Choice>
              <mc:Fallback>
                <p:oleObj name="公式" r:id="rId3" imgW="1295280" imgH="1168200" progId="Equations">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412776"/>
                        <a:ext cx="4166092"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组合 11"/>
          <p:cNvGrpSpPr/>
          <p:nvPr/>
        </p:nvGrpSpPr>
        <p:grpSpPr>
          <a:xfrm>
            <a:off x="7308304" y="1412776"/>
            <a:ext cx="522682" cy="2160240"/>
            <a:chOff x="7740352" y="1700808"/>
            <a:chExt cx="504056" cy="2895974"/>
          </a:xfrm>
        </p:grpSpPr>
        <p:sp>
          <p:nvSpPr>
            <p:cNvPr id="13" name="TextBox 12"/>
            <p:cNvSpPr txBox="1"/>
            <p:nvPr/>
          </p:nvSpPr>
          <p:spPr>
            <a:xfrm>
              <a:off x="7740352" y="1700808"/>
              <a:ext cx="504056" cy="369332"/>
            </a:xfrm>
            <a:prstGeom prst="rect">
              <a:avLst/>
            </a:prstGeom>
            <a:noFill/>
          </p:spPr>
          <p:txBody>
            <a:bodyPr wrap="square" rtlCol="0">
              <a:spAutoFit/>
            </a:bodyPr>
            <a:lstStyle/>
            <a:p>
              <a:r>
                <a:rPr lang="en-US" altLang="zh-CN" smtClean="0"/>
                <a:t>1</a:t>
              </a:r>
              <a:endParaRPr lang="zh-CN" altLang="en-US"/>
            </a:p>
          </p:txBody>
        </p:sp>
        <p:sp>
          <p:nvSpPr>
            <p:cNvPr id="14" name="TextBox 13"/>
            <p:cNvSpPr txBox="1"/>
            <p:nvPr/>
          </p:nvSpPr>
          <p:spPr>
            <a:xfrm>
              <a:off x="7740352" y="2276872"/>
              <a:ext cx="504056" cy="369332"/>
            </a:xfrm>
            <a:prstGeom prst="rect">
              <a:avLst/>
            </a:prstGeom>
            <a:noFill/>
          </p:spPr>
          <p:txBody>
            <a:bodyPr wrap="square" rtlCol="0">
              <a:spAutoFit/>
            </a:bodyPr>
            <a:lstStyle/>
            <a:p>
              <a:r>
                <a:rPr lang="en-US" altLang="zh-CN" smtClean="0"/>
                <a:t>2</a:t>
              </a:r>
              <a:endParaRPr lang="zh-CN" altLang="en-US"/>
            </a:p>
          </p:txBody>
        </p:sp>
        <p:sp>
          <p:nvSpPr>
            <p:cNvPr id="15" name="TextBox 14"/>
            <p:cNvSpPr txBox="1"/>
            <p:nvPr/>
          </p:nvSpPr>
          <p:spPr>
            <a:xfrm>
              <a:off x="7740352" y="2915652"/>
              <a:ext cx="504056" cy="369332"/>
            </a:xfrm>
            <a:prstGeom prst="rect">
              <a:avLst/>
            </a:prstGeom>
            <a:noFill/>
          </p:spPr>
          <p:txBody>
            <a:bodyPr wrap="square" rtlCol="0">
              <a:spAutoFit/>
            </a:bodyPr>
            <a:lstStyle/>
            <a:p>
              <a:r>
                <a:rPr lang="en-US" altLang="zh-CN" smtClean="0"/>
                <a:t>3</a:t>
              </a:r>
              <a:endParaRPr lang="zh-CN" altLang="en-US"/>
            </a:p>
          </p:txBody>
        </p:sp>
        <p:sp>
          <p:nvSpPr>
            <p:cNvPr id="16" name="TextBox 15"/>
            <p:cNvSpPr txBox="1"/>
            <p:nvPr/>
          </p:nvSpPr>
          <p:spPr>
            <a:xfrm>
              <a:off x="7740352" y="3648255"/>
              <a:ext cx="504056" cy="369332"/>
            </a:xfrm>
            <a:prstGeom prst="rect">
              <a:avLst/>
            </a:prstGeom>
            <a:noFill/>
          </p:spPr>
          <p:txBody>
            <a:bodyPr wrap="square" rtlCol="0">
              <a:spAutoFit/>
            </a:bodyPr>
            <a:lstStyle/>
            <a:p>
              <a:r>
                <a:rPr lang="en-US" altLang="zh-CN" smtClean="0"/>
                <a:t>4</a:t>
              </a:r>
              <a:endParaRPr lang="zh-CN" altLang="en-US"/>
            </a:p>
          </p:txBody>
        </p:sp>
        <p:sp>
          <p:nvSpPr>
            <p:cNvPr id="17" name="TextBox 16"/>
            <p:cNvSpPr txBox="1"/>
            <p:nvPr/>
          </p:nvSpPr>
          <p:spPr>
            <a:xfrm>
              <a:off x="7740352" y="4227450"/>
              <a:ext cx="504056" cy="369332"/>
            </a:xfrm>
            <a:prstGeom prst="rect">
              <a:avLst/>
            </a:prstGeom>
            <a:noFill/>
          </p:spPr>
          <p:txBody>
            <a:bodyPr wrap="square" rtlCol="0">
              <a:spAutoFit/>
            </a:bodyPr>
            <a:lstStyle/>
            <a:p>
              <a:r>
                <a:rPr lang="en-US" altLang="zh-CN" smtClean="0"/>
                <a:t>5</a:t>
              </a:r>
              <a:endParaRPr lang="zh-CN" altLang="en-US"/>
            </a:p>
          </p:txBody>
        </p:sp>
      </p:grpSp>
      <p:graphicFrame>
        <p:nvGraphicFramePr>
          <p:cNvPr id="19" name="对象 18"/>
          <p:cNvGraphicFramePr>
            <a:graphicFrameLocks noChangeAspect="1"/>
          </p:cNvGraphicFramePr>
          <p:nvPr/>
        </p:nvGraphicFramePr>
        <p:xfrm>
          <a:off x="2267744" y="4293096"/>
          <a:ext cx="4165146" cy="576064"/>
        </p:xfrm>
        <a:graphic>
          <a:graphicData uri="http://schemas.openxmlformats.org/presentationml/2006/ole">
            <mc:AlternateContent xmlns:mc="http://schemas.openxmlformats.org/markup-compatibility/2006">
              <mc:Choice xmlns:v="urn:schemas-microsoft-com:vml" Requires="v">
                <p:oleObj spid="_x0000_s6164" name="公式" r:id="rId5" imgW="1752480" imgH="228600" progId="Equations">
                  <p:embed/>
                </p:oleObj>
              </mc:Choice>
              <mc:Fallback>
                <p:oleObj name="公式" r:id="rId5" imgW="1752480" imgH="228600" progId="Equations">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293096"/>
                        <a:ext cx="416514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组合 20"/>
          <p:cNvGrpSpPr/>
          <p:nvPr/>
        </p:nvGrpSpPr>
        <p:grpSpPr>
          <a:xfrm>
            <a:off x="467544" y="4869160"/>
            <a:ext cx="7992888" cy="1584176"/>
            <a:chOff x="755576" y="3789040"/>
            <a:chExt cx="7992888" cy="1584176"/>
          </a:xfrm>
        </p:grpSpPr>
        <p:sp>
          <p:nvSpPr>
            <p:cNvPr id="22" name="TextBox 21"/>
            <p:cNvSpPr txBox="1"/>
            <p:nvPr/>
          </p:nvSpPr>
          <p:spPr>
            <a:xfrm>
              <a:off x="755576" y="3789040"/>
              <a:ext cx="7992888" cy="990015"/>
            </a:xfrm>
            <a:prstGeom prst="rect">
              <a:avLst/>
            </a:prstGeom>
            <a:noFill/>
          </p:spPr>
          <p:txBody>
            <a:bodyPr wrap="square" rtlCol="0">
              <a:spAutoFit/>
            </a:bodyPr>
            <a:lstStyle/>
            <a:p>
              <a:pPr>
                <a:lnSpc>
                  <a:spcPts val="3500"/>
                </a:lnSpc>
              </a:pPr>
              <a:r>
                <a:rPr lang="zh-CN" altLang="en-US" sz="2400" b="1" smtClean="0"/>
                <a:t>记</a:t>
              </a:r>
              <a:r>
                <a:rPr lang="en-US" altLang="zh-CN" sz="2400" b="1" smtClean="0"/>
                <a:t>Z</a:t>
              </a:r>
              <a:r>
                <a:rPr lang="en-US" altLang="zh-CN" sz="2400" b="1" baseline="-25000" smtClean="0"/>
                <a:t>0</a:t>
              </a:r>
              <a:r>
                <a:rPr lang="en-US" altLang="zh-CN" sz="2400" b="1" smtClean="0"/>
                <a:t>=</a:t>
              </a:r>
              <a:r>
                <a:rPr lang="en-US" altLang="zh-CN" sz="2400" b="1" smtClean="0">
                  <a:solidFill>
                    <a:srgbClr val="FF0000"/>
                  </a:solidFill>
                </a:rPr>
                <a:t>     </a:t>
              </a:r>
              <a:r>
                <a:rPr lang="zh-CN" altLang="en-US" sz="2400" b="1" smtClean="0"/>
                <a:t>，而</a:t>
              </a:r>
              <a:r>
                <a:rPr lang="en-US" altLang="zh-CN" sz="2400" b="1" smtClean="0"/>
                <a:t>X</a:t>
              </a:r>
              <a:r>
                <a:rPr lang="en-US" altLang="zh-CN" sz="2400" b="1" baseline="-25000" smtClean="0"/>
                <a:t>1</a:t>
              </a:r>
              <a:r>
                <a:rPr lang="en-US" altLang="zh-CN" sz="2400" b="1" smtClean="0"/>
                <a:t>=0</a:t>
              </a:r>
              <a:r>
                <a:rPr lang="zh-CN" altLang="en-US" sz="2400" b="1" smtClean="0"/>
                <a:t>，</a:t>
              </a:r>
              <a:r>
                <a:rPr lang="en-US" altLang="zh-CN" sz="2400" b="1" smtClean="0"/>
                <a:t>X</a:t>
              </a:r>
              <a:r>
                <a:rPr lang="en-US" altLang="zh-CN" sz="2400" b="1" baseline="-25000" smtClean="0"/>
                <a:t>2</a:t>
              </a:r>
              <a:r>
                <a:rPr lang="en-US" altLang="zh-CN" sz="2400" b="1" smtClean="0"/>
                <a:t>=0</a:t>
              </a:r>
              <a:r>
                <a:rPr lang="zh-CN" altLang="en-US" sz="2400" b="1" smtClean="0"/>
                <a:t>时，显然是</a:t>
              </a:r>
              <a:r>
                <a:rPr lang="en-US" altLang="zh-CN" sz="2400" b="1" smtClean="0"/>
                <a:t>A</a:t>
              </a:r>
              <a:r>
                <a:rPr lang="zh-CN" altLang="en-US" sz="2400" b="1" smtClean="0"/>
                <a:t>的一个整数可行解，这时</a:t>
              </a:r>
              <a:r>
                <a:rPr lang="en-US" altLang="zh-CN" sz="2400" b="1" smtClean="0"/>
                <a:t>Z=0</a:t>
              </a:r>
              <a:r>
                <a:rPr lang="zh-CN" altLang="en-US" sz="2400" b="1" smtClean="0"/>
                <a:t>，是</a:t>
              </a:r>
              <a:r>
                <a:rPr lang="en-US" altLang="zh-CN" sz="2400" b="1" smtClean="0"/>
                <a:t>Z</a:t>
              </a:r>
              <a:r>
                <a:rPr lang="zh-CN" altLang="en-US" sz="2400" b="1" smtClean="0"/>
                <a:t>*的一个下界，记                  ，即：</a:t>
              </a:r>
              <a:endParaRPr lang="zh-CN" altLang="en-US" sz="2400" b="1"/>
            </a:p>
          </p:txBody>
        </p:sp>
        <p:graphicFrame>
          <p:nvGraphicFramePr>
            <p:cNvPr id="23" name="对象 22"/>
            <p:cNvGraphicFramePr>
              <a:graphicFrameLocks noChangeAspect="1"/>
            </p:cNvGraphicFramePr>
            <p:nvPr/>
          </p:nvGraphicFramePr>
          <p:xfrm>
            <a:off x="1619672" y="3861048"/>
            <a:ext cx="345638" cy="360040"/>
          </p:xfrm>
          <a:graphic>
            <a:graphicData uri="http://schemas.openxmlformats.org/presentationml/2006/ole">
              <mc:AlternateContent xmlns:mc="http://schemas.openxmlformats.org/markup-compatibility/2006">
                <mc:Choice xmlns:v="urn:schemas-microsoft-com:vml" Requires="v">
                  <p:oleObj spid="_x0000_s6165" name="公式" r:id="rId7" imgW="152280" imgH="203040" progId="Equations">
                    <p:embed/>
                  </p:oleObj>
                </mc:Choice>
                <mc:Fallback>
                  <p:oleObj name="公式" r:id="rId7" imgW="152280" imgH="203040" progId="Equations">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3861048"/>
                          <a:ext cx="34563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nvGraphicFramePr>
          <p:xfrm>
            <a:off x="5148064" y="4293096"/>
            <a:ext cx="1079500" cy="360362"/>
          </p:xfrm>
          <a:graphic>
            <a:graphicData uri="http://schemas.openxmlformats.org/presentationml/2006/ole">
              <mc:AlternateContent xmlns:mc="http://schemas.openxmlformats.org/markup-compatibility/2006">
                <mc:Choice xmlns:v="urn:schemas-microsoft-com:vml" Requires="v">
                  <p:oleObj spid="_x0000_s6166" name="公式" r:id="rId9" imgW="380880" imgH="215640" progId="Equations">
                    <p:embed/>
                  </p:oleObj>
                </mc:Choice>
                <mc:Fallback>
                  <p:oleObj name="公式" r:id="rId9" imgW="380880" imgH="215640" progId="Equations">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4293096"/>
                          <a:ext cx="10795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nvGraphicFramePr>
          <p:xfrm>
            <a:off x="3275856" y="4941168"/>
            <a:ext cx="2304257" cy="432048"/>
          </p:xfrm>
          <a:graphic>
            <a:graphicData uri="http://schemas.openxmlformats.org/presentationml/2006/ole">
              <mc:AlternateContent xmlns:mc="http://schemas.openxmlformats.org/markup-compatibility/2006">
                <mc:Choice xmlns:v="urn:schemas-microsoft-com:vml" Requires="v">
                  <p:oleObj spid="_x0000_s6167" name="公式" r:id="rId11" imgW="812520" imgH="177480" progId="Equations">
                    <p:embed/>
                  </p:oleObj>
                </mc:Choice>
                <mc:Fallback>
                  <p:oleObj name="公式" r:id="rId11" imgW="812520" imgH="177480" progId="Equations">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6" y="4941168"/>
                          <a:ext cx="2304257" cy="432048"/>
                        </a:xfrm>
                        <a:prstGeom prst="rect">
                          <a:avLst/>
                        </a:prstGeom>
                        <a:solidFill>
                          <a:schemeClr val="bg1"/>
                        </a:solidFill>
                      </p:spPr>
                    </p:pic>
                  </p:oleObj>
                </mc:Fallback>
              </mc:AlternateContent>
            </a:graphicData>
          </a:graphic>
        </p:graphicFrame>
      </p:grpSp>
      <p:sp>
        <p:nvSpPr>
          <p:cNvPr id="29" name="TextBox 28"/>
          <p:cNvSpPr txBox="1"/>
          <p:nvPr/>
        </p:nvSpPr>
        <p:spPr>
          <a:xfrm>
            <a:off x="539552" y="3789040"/>
            <a:ext cx="4248472" cy="738664"/>
          </a:xfrm>
          <a:prstGeom prst="rect">
            <a:avLst/>
          </a:prstGeom>
          <a:noFill/>
        </p:spPr>
        <p:txBody>
          <a:bodyPr wrap="square" rtlCol="0">
            <a:spAutoFit/>
          </a:bodyPr>
          <a:lstStyle/>
          <a:p>
            <a:r>
              <a:rPr lang="zh-CN" altLang="en-US" sz="2400" b="1" smtClean="0">
                <a:latin typeface="+mn-ea"/>
              </a:rPr>
              <a:t>不考虑</a:t>
            </a:r>
            <a:r>
              <a:rPr lang="en-US" altLang="zh-CN" sz="2400" b="1" smtClean="0">
                <a:latin typeface="+mn-ea"/>
              </a:rPr>
              <a:t>5</a:t>
            </a:r>
            <a:r>
              <a:rPr lang="zh-CN" altLang="en-US" sz="2400" b="1" smtClean="0">
                <a:latin typeface="+mn-ea"/>
              </a:rPr>
              <a:t>，解线性规划最优解：</a:t>
            </a:r>
          </a:p>
          <a:p>
            <a:endParaRPr lang="zh-CN" altLang="en-US"/>
          </a:p>
        </p:txBody>
      </p:sp>
      <p:sp>
        <p:nvSpPr>
          <p:cNvPr id="27" name="标题 6"/>
          <p:cNvSpPr>
            <a:spLocks noGrp="1"/>
          </p:cNvSpPr>
          <p:nvPr>
            <p:ph type="title"/>
          </p:nvPr>
        </p:nvSpPr>
        <p:spPr>
          <a:xfrm>
            <a:off x="251520" y="260648"/>
            <a:ext cx="8229600" cy="1143000"/>
          </a:xfrm>
        </p:spPr>
        <p:txBody>
          <a:bodyPr>
            <a:normAutofit/>
          </a:bodyPr>
          <a:lstStyle/>
          <a:p>
            <a:r>
              <a:rPr lang="en-US" altLang="zh-CN"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2</a:t>
            </a:r>
            <a:r>
              <a:rPr lang="zh-CN" altLang="en-US" b="1" cap="all" smtClean="0">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rPr>
              <a:t>、分支定界法</a:t>
            </a:r>
            <a:endParaRPr lang="zh-CN" altLang="en-US" b="1" cap="all">
              <a:ln w="9000" cmpd="sng">
                <a:solidFill>
                  <a:schemeClr val="accent6">
                    <a:lumMod val="75000"/>
                  </a:schemeClr>
                </a:solidFill>
                <a:prstDash val="solid"/>
              </a:ln>
              <a:solidFill>
                <a:schemeClr val="accent6">
                  <a:lumMod val="75000"/>
                </a:schemeClr>
              </a:solidFill>
              <a:effectLst>
                <a:reflection blurRad="6350" stA="55000" endA="300" endPos="45500" dir="5400000" sy="-100000" algn="bl" rotWithShape="0"/>
              </a:effectLst>
              <a:latin typeface="+mn-lt"/>
              <a:ea typeface="+mn-ea"/>
              <a:cs typeface="+mn-cs"/>
            </a:endParaRPr>
          </a:p>
        </p:txBody>
      </p:sp>
    </p:spTree>
    <p:extLst>
      <p:ext uri="{BB962C8B-B14F-4D97-AF65-F5344CB8AC3E}">
        <p14:creationId xmlns:p14="http://schemas.microsoft.com/office/powerpoint/2010/main" val="15644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1407</TotalTime>
  <Words>3298</Words>
  <Application>Microsoft Office PowerPoint</Application>
  <PresentationFormat>全屏显示(4:3)</PresentationFormat>
  <Paragraphs>557</Paragraphs>
  <Slides>40</Slides>
  <Notes>24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5" baseType="lpstr">
      <vt:lpstr>黑体</vt:lpstr>
      <vt:lpstr>华文隶书</vt:lpstr>
      <vt:lpstr>华文中宋</vt:lpstr>
      <vt:lpstr>楷体_GB2312</vt:lpstr>
      <vt:lpstr>宋体</vt:lpstr>
      <vt:lpstr>微软雅黑</vt:lpstr>
      <vt:lpstr>Arial</vt:lpstr>
      <vt:lpstr>Calibri</vt:lpstr>
      <vt:lpstr>Tahoma</vt:lpstr>
      <vt:lpstr>Times New Roman</vt:lpstr>
      <vt:lpstr>Wingdings</vt:lpstr>
      <vt:lpstr>Office 主题​​</vt:lpstr>
      <vt:lpstr>公式</vt:lpstr>
      <vt:lpstr>Equation</vt:lpstr>
      <vt:lpstr>Document</vt:lpstr>
      <vt:lpstr>第6章 整数规划</vt:lpstr>
      <vt:lpstr>PowerPoint 演示文稿</vt:lpstr>
      <vt:lpstr>       1、整数规划问题的提出</vt:lpstr>
      <vt:lpstr>        1、整数规划问题的提出</vt:lpstr>
      <vt:lpstr>PowerPoint 演示文稿</vt:lpstr>
      <vt:lpstr>1、整数规划问题的提出</vt:lpstr>
      <vt:lpstr>2、分支定界法</vt:lpstr>
      <vt:lpstr>2、分支定界法</vt:lpstr>
      <vt:lpstr>2、分支定界法</vt:lpstr>
      <vt:lpstr>2、分支定界法</vt:lpstr>
      <vt:lpstr>2、分支定界法</vt:lpstr>
      <vt:lpstr>2、分支定界法</vt:lpstr>
      <vt:lpstr>2、分支定界法</vt:lpstr>
      <vt:lpstr>2、分支定界法</vt:lpstr>
      <vt:lpstr>2、分支定界法</vt:lpstr>
      <vt:lpstr>3、割平面解法</vt:lpstr>
      <vt:lpstr>3、割平面解法</vt:lpstr>
      <vt:lpstr>3、割平面解法</vt:lpstr>
      <vt:lpstr>3、割平面解法</vt:lpstr>
      <vt:lpstr>3、割平面解法</vt:lpstr>
      <vt:lpstr>3、割平面解法</vt:lpstr>
      <vt:lpstr>3、割平面解法</vt:lpstr>
      <vt:lpstr>4、0-1整数规划</vt:lpstr>
      <vt:lpstr>4、0-1整数规划</vt:lpstr>
      <vt:lpstr>4、0-1整数规划</vt:lpstr>
      <vt:lpstr>4、0-1整数规划</vt:lpstr>
      <vt:lpstr>4、0-1整数规划</vt:lpstr>
      <vt:lpstr>4、0-1整数规划</vt:lpstr>
      <vt:lpstr>4、0-1整数规划</vt:lpstr>
      <vt:lpstr>4、0-1整数规划</vt:lpstr>
      <vt:lpstr>4、0-1整数规划</vt:lpstr>
      <vt:lpstr>5、指派问题</vt:lpstr>
      <vt:lpstr>5、指派问题</vt:lpstr>
      <vt:lpstr>5、指派问题</vt:lpstr>
      <vt:lpstr>5、指派问题</vt:lpstr>
      <vt:lpstr>5、指派问题</vt:lpstr>
      <vt:lpstr>5、指派问题</vt:lpstr>
      <vt:lpstr>5、指派问题</vt:lpstr>
      <vt:lpstr>5、指派问题</vt:lpstr>
      <vt:lpstr>5、指派问题</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添加文本内容</dc:title>
  <dc:creator>User</dc:creator>
  <cp:lastModifiedBy>Qin</cp:lastModifiedBy>
  <cp:revision>183</cp:revision>
  <dcterms:created xsi:type="dcterms:W3CDTF">2013-04-29T07:54:56Z</dcterms:created>
  <dcterms:modified xsi:type="dcterms:W3CDTF">2022-05-13T14:34:21Z</dcterms:modified>
</cp:coreProperties>
</file>