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76" r:id="rId3"/>
    <p:sldMasterId id="2147483704" r:id="rId4"/>
  </p:sldMasterIdLst>
  <p:notesMasterIdLst>
    <p:notesMasterId r:id="rId43"/>
  </p:notesMasterIdLst>
  <p:sldIdLst>
    <p:sldId id="257" r:id="rId5"/>
    <p:sldId id="271" r:id="rId6"/>
    <p:sldId id="272" r:id="rId7"/>
    <p:sldId id="273" r:id="rId8"/>
    <p:sldId id="258" r:id="rId9"/>
    <p:sldId id="259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61" r:id="rId25"/>
    <p:sldId id="288" r:id="rId26"/>
    <p:sldId id="290" r:id="rId27"/>
    <p:sldId id="291" r:id="rId28"/>
    <p:sldId id="292" r:id="rId29"/>
    <p:sldId id="293" r:id="rId30"/>
    <p:sldId id="294" r:id="rId31"/>
    <p:sldId id="307" r:id="rId32"/>
    <p:sldId id="296" r:id="rId33"/>
    <p:sldId id="303" r:id="rId34"/>
    <p:sldId id="297" r:id="rId35"/>
    <p:sldId id="304" r:id="rId36"/>
    <p:sldId id="298" r:id="rId37"/>
    <p:sldId id="299" r:id="rId38"/>
    <p:sldId id="300" r:id="rId39"/>
    <p:sldId id="301" r:id="rId40"/>
    <p:sldId id="305" r:id="rId41"/>
    <p:sldId id="306" r:id="rId4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用户" initials="W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97" autoAdjust="0"/>
  </p:normalViewPr>
  <p:slideViewPr>
    <p:cSldViewPr>
      <p:cViewPr varScale="1">
        <p:scale>
          <a:sx n="104" d="100"/>
          <a:sy n="104" d="100"/>
        </p:scale>
        <p:origin x="420" y="57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11-05T22:14:46.206" idx="1">
    <p:pos x="10" y="10"/>
    <p:text>同理证明另一个点需要再看一下
</p:tex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18" Type="http://schemas.openxmlformats.org/officeDocument/2006/relationships/image" Target="../media/image33.wmf"/><Relationship Id="rId3" Type="http://schemas.openxmlformats.org/officeDocument/2006/relationships/image" Target="../media/image18.wmf"/><Relationship Id="rId21" Type="http://schemas.openxmlformats.org/officeDocument/2006/relationships/image" Target="../media/image36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17" Type="http://schemas.openxmlformats.org/officeDocument/2006/relationships/image" Target="../media/image32.wmf"/><Relationship Id="rId2" Type="http://schemas.openxmlformats.org/officeDocument/2006/relationships/image" Target="../media/image17.wmf"/><Relationship Id="rId16" Type="http://schemas.openxmlformats.org/officeDocument/2006/relationships/image" Target="../media/image31.wmf"/><Relationship Id="rId20" Type="http://schemas.openxmlformats.org/officeDocument/2006/relationships/image" Target="../media/image35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5" Type="http://schemas.openxmlformats.org/officeDocument/2006/relationships/image" Target="../media/image30.wmf"/><Relationship Id="rId10" Type="http://schemas.openxmlformats.org/officeDocument/2006/relationships/image" Target="../media/image25.wmf"/><Relationship Id="rId19" Type="http://schemas.openxmlformats.org/officeDocument/2006/relationships/image" Target="../media/image34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Relationship Id="rId1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9.wmf"/><Relationship Id="rId18" Type="http://schemas.openxmlformats.org/officeDocument/2006/relationships/image" Target="../media/image44.wmf"/><Relationship Id="rId3" Type="http://schemas.openxmlformats.org/officeDocument/2006/relationships/image" Target="../media/image23.wmf"/><Relationship Id="rId7" Type="http://schemas.openxmlformats.org/officeDocument/2006/relationships/image" Target="../media/image26.wmf"/><Relationship Id="rId12" Type="http://schemas.openxmlformats.org/officeDocument/2006/relationships/image" Target="../media/image38.wmf"/><Relationship Id="rId17" Type="http://schemas.openxmlformats.org/officeDocument/2006/relationships/image" Target="../media/image43.wmf"/><Relationship Id="rId2" Type="http://schemas.openxmlformats.org/officeDocument/2006/relationships/image" Target="../media/image22.wmf"/><Relationship Id="rId16" Type="http://schemas.openxmlformats.org/officeDocument/2006/relationships/image" Target="../media/image42.wmf"/><Relationship Id="rId20" Type="http://schemas.openxmlformats.org/officeDocument/2006/relationships/image" Target="../media/image46.wmf"/><Relationship Id="rId1" Type="http://schemas.openxmlformats.org/officeDocument/2006/relationships/image" Target="../media/image21.wmf"/><Relationship Id="rId6" Type="http://schemas.openxmlformats.org/officeDocument/2006/relationships/image" Target="../media/image36.wmf"/><Relationship Id="rId11" Type="http://schemas.openxmlformats.org/officeDocument/2006/relationships/image" Target="../media/image30.wmf"/><Relationship Id="rId5" Type="http://schemas.openxmlformats.org/officeDocument/2006/relationships/image" Target="../media/image25.wmf"/><Relationship Id="rId15" Type="http://schemas.openxmlformats.org/officeDocument/2006/relationships/image" Target="../media/image41.wmf"/><Relationship Id="rId10" Type="http://schemas.openxmlformats.org/officeDocument/2006/relationships/image" Target="../media/image29.wmf"/><Relationship Id="rId19" Type="http://schemas.openxmlformats.org/officeDocument/2006/relationships/image" Target="../media/image45.wmf"/><Relationship Id="rId4" Type="http://schemas.openxmlformats.org/officeDocument/2006/relationships/image" Target="../media/image24.wmf"/><Relationship Id="rId9" Type="http://schemas.openxmlformats.org/officeDocument/2006/relationships/image" Target="../media/image28.wmf"/><Relationship Id="rId14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9.wmf"/><Relationship Id="rId18" Type="http://schemas.openxmlformats.org/officeDocument/2006/relationships/image" Target="../media/image45.wmf"/><Relationship Id="rId3" Type="http://schemas.openxmlformats.org/officeDocument/2006/relationships/image" Target="../media/image23.wmf"/><Relationship Id="rId7" Type="http://schemas.openxmlformats.org/officeDocument/2006/relationships/image" Target="../media/image26.wmf"/><Relationship Id="rId12" Type="http://schemas.openxmlformats.org/officeDocument/2006/relationships/image" Target="../media/image38.wmf"/><Relationship Id="rId17" Type="http://schemas.openxmlformats.org/officeDocument/2006/relationships/image" Target="../media/image44.wmf"/><Relationship Id="rId2" Type="http://schemas.openxmlformats.org/officeDocument/2006/relationships/image" Target="../media/image22.wmf"/><Relationship Id="rId16" Type="http://schemas.openxmlformats.org/officeDocument/2006/relationships/image" Target="../media/image42.wmf"/><Relationship Id="rId1" Type="http://schemas.openxmlformats.org/officeDocument/2006/relationships/image" Target="../media/image21.wmf"/><Relationship Id="rId6" Type="http://schemas.openxmlformats.org/officeDocument/2006/relationships/image" Target="../media/image36.wmf"/><Relationship Id="rId11" Type="http://schemas.openxmlformats.org/officeDocument/2006/relationships/image" Target="../media/image30.wmf"/><Relationship Id="rId5" Type="http://schemas.openxmlformats.org/officeDocument/2006/relationships/image" Target="../media/image25.wmf"/><Relationship Id="rId15" Type="http://schemas.openxmlformats.org/officeDocument/2006/relationships/image" Target="../media/image41.wmf"/><Relationship Id="rId10" Type="http://schemas.openxmlformats.org/officeDocument/2006/relationships/image" Target="../media/image29.wmf"/><Relationship Id="rId19" Type="http://schemas.openxmlformats.org/officeDocument/2006/relationships/image" Target="../media/image46.wmf"/><Relationship Id="rId4" Type="http://schemas.openxmlformats.org/officeDocument/2006/relationships/image" Target="../media/image24.wmf"/><Relationship Id="rId9" Type="http://schemas.openxmlformats.org/officeDocument/2006/relationships/image" Target="../media/image28.wmf"/><Relationship Id="rId1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87220-1AFF-42D8-829F-824C3D4137A4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408A9-4835-4D45-A899-D936E368A5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39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这一章我们的主题是图与网络，与前面线性规划中所出现的利用数字来进行问题的处理不同，这里会主要用图形的形式来帮助解决问题。</a:t>
            </a:r>
            <a:endParaRPr lang="en-US" altLang="zh-CN" dirty="0" smtClean="0"/>
          </a:p>
          <a:p>
            <a:r>
              <a:rPr lang="zh-CN" altLang="en-US" dirty="0" smtClean="0"/>
              <a:t>比如，一个邮递员送信，要走完他负责投递的全部街道，完成任务之后回到邮局完成得既快又好。等等问题，下面就是一个注明的图论问题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408A9-4835-4D45-A899-D936E368A5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78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：很好理解，每条边分开计算端点，总数</a:t>
            </a:r>
            <a:r>
              <a:rPr lang="en-US" altLang="zh-CN" dirty="0" smtClean="0"/>
              <a:t>=</a:t>
            </a:r>
            <a:r>
              <a:rPr lang="zh-CN" altLang="en-US" dirty="0" smtClean="0"/>
              <a:t>次的总数，每条边都有两个端点（包括圆环）；在计算点的次时，每条边被它的端点各用了一次。</a:t>
            </a:r>
            <a:endParaRPr lang="en-US" altLang="zh-CN" dirty="0" smtClean="0"/>
          </a:p>
          <a:p>
            <a:r>
              <a:rPr lang="zh-CN" altLang="en-US" dirty="0" smtClean="0"/>
              <a:t>定理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：假设全是奇点，若奇点的个数不是偶数，则点的次之和为基数，不能等于边数的两倍。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408A9-4835-4D45-A899-D936E368A55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720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408A9-4835-4D45-A899-D936E368A55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361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初等圈：中间没有重点</a:t>
            </a:r>
            <a:endParaRPr lang="en-US" altLang="zh-CN" dirty="0" smtClean="0"/>
          </a:p>
          <a:p>
            <a:r>
              <a:rPr lang="zh-CN" altLang="en-US" dirty="0" smtClean="0"/>
              <a:t>简单圈：可以重点不能重边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408A9-4835-4D45-A899-D936E368A55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892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408A9-4835-4D45-A899-D936E368A55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783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的子图，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的支撑子图。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408A9-4835-4D45-A899-D936E368A55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104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路是遵循了弧的方向的，但是链的组成不需要强调方向。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408A9-4835-4D45-A899-D936E368A55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894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连通，任意两点之间都至少有一条链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408A9-4835-4D45-A899-D936E368A55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455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如果有悬挂点，则在最长的链的两头一定会出现终止，否则该条链不是最长链。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408A9-4835-4D45-A899-D936E368A55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287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408A9-4835-4D45-A899-D936E368A55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01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、如果</a:t>
            </a:r>
            <a:r>
              <a:rPr lang="en-US" altLang="zh-CN" dirty="0" smtClean="0"/>
              <a:t>G</a:t>
            </a:r>
            <a:r>
              <a:rPr lang="zh-CN" altLang="en-US" dirty="0" smtClean="0"/>
              <a:t>没有悬挂点，因为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是连通的，对于每个点，它的邻边至少由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条，根据定理所有点的次之和是边数的两倍。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G-v1</a:t>
            </a:r>
            <a:r>
              <a:rPr lang="zh-CN" altLang="en-US" dirty="0" smtClean="0"/>
              <a:t>这个图比</a:t>
            </a:r>
            <a:r>
              <a:rPr lang="en-US" altLang="zh-CN" dirty="0" smtClean="0"/>
              <a:t>G</a:t>
            </a:r>
            <a:r>
              <a:rPr lang="zh-CN" altLang="en-US" dirty="0" smtClean="0"/>
              <a:t>图少了一条边；比</a:t>
            </a:r>
            <a:r>
              <a:rPr lang="en-US" altLang="zh-CN" dirty="0" smtClean="0"/>
              <a:t>G</a:t>
            </a:r>
            <a:r>
              <a:rPr lang="zh-CN" altLang="en-US" dirty="0" smtClean="0"/>
              <a:t>图少了一个点（</a:t>
            </a:r>
            <a:r>
              <a:rPr lang="en-US" altLang="zh-CN" dirty="0" smtClean="0"/>
              <a:t>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G-v1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+1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408A9-4835-4D45-A899-D936E368A553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56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408A9-4835-4D45-A899-D936E368A55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510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、定理</a:t>
            </a:r>
            <a:r>
              <a:rPr lang="en-US" altLang="zh-CN" dirty="0" smtClean="0"/>
              <a:t>7</a:t>
            </a:r>
            <a:r>
              <a:rPr lang="zh-CN" altLang="en-US" dirty="0" smtClean="0"/>
              <a:t>必要性的证明（支撑树已有的点和边已经是连通的）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、充分性的证明：找支撑树的一种方法（破圈法）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、任取一个圈，从圈中去掉一边，对余下的图重复这个步骤，直到不含圈为止。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408A9-4835-4D45-A899-D936E368A553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41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、定理</a:t>
            </a:r>
            <a:r>
              <a:rPr lang="en-US" altLang="zh-CN" dirty="0" smtClean="0"/>
              <a:t>7</a:t>
            </a:r>
            <a:r>
              <a:rPr lang="zh-CN" altLang="en-US" dirty="0" smtClean="0"/>
              <a:t>必要性的证明（支撑树已有的点和边已经是连通的）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、充分性的证明：找支撑树的一种方法（破圈法）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、任取一个圈，从圈中去掉一边，对余下的图重复这个步骤，直到不含圈为止。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408A9-4835-4D45-A899-D936E368A553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295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、避圈法：在图中任取一条边，找到一条与这条边不构成圈的另一条边，这样重复这个过程，直到不能进行为止。这时由所有取出的边所构成的图是一个支撑树。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408A9-4835-4D45-A899-D936E368A553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832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408A9-4835-4D45-A899-D936E368A55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019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由此可见，图的表现形式有两种不同的类别，一种表达的是两者之间平等来往的关系，另一种则是有指向性的。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胜了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408A9-4835-4D45-A899-D936E368A55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018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边：刚刚的火车线路图</a:t>
            </a:r>
            <a:endParaRPr lang="en-US" altLang="zh-CN" dirty="0" smtClean="0"/>
          </a:p>
          <a:p>
            <a:r>
              <a:rPr lang="zh-CN" altLang="en-US" dirty="0" smtClean="0"/>
              <a:t>弧：两个球队比赛的胜负关系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408A9-4835-4D45-A899-D936E368A55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222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对象之间都是对称关系；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408A9-4835-4D45-A899-D936E368A55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902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对象之间是不对称关系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408A9-4835-4D45-A899-D936E368A55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6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一般之后提到的都是简单图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408A9-4835-4D45-A899-D936E368A55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917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408A9-4835-4D45-A899-D936E368A55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0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对角圆角矩形 5"/>
          <p:cNvSpPr/>
          <p:nvPr/>
        </p:nvSpPr>
        <p:spPr>
          <a:xfrm flipH="1">
            <a:off x="195264" y="275167"/>
            <a:ext cx="8753475" cy="5164667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7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3124012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81000"/>
            <a:ext cx="4629150" cy="45032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3124012" cy="317632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04270"/>
            <a:ext cx="1971675" cy="48431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04270"/>
            <a:ext cx="5800725" cy="48431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04270"/>
            <a:ext cx="7886700" cy="48431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对角圆角矩形 5"/>
          <p:cNvSpPr/>
          <p:nvPr/>
        </p:nvSpPr>
        <p:spPr>
          <a:xfrm flipH="1">
            <a:off x="195264" y="275167"/>
            <a:ext cx="8753475" cy="5164667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对角圆角矩形 5"/>
          <p:cNvSpPr/>
          <p:nvPr/>
        </p:nvSpPr>
        <p:spPr>
          <a:xfrm flipH="1">
            <a:off x="195264" y="275167"/>
            <a:ext cx="8753475" cy="5164667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424783"/>
            <a:ext cx="7886700" cy="237728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824554"/>
            <a:ext cx="7886700" cy="125015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1353"/>
            <a:ext cx="3886200" cy="36261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1353"/>
            <a:ext cx="3886200" cy="36261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2"/>
            <a:ext cx="7886700" cy="11046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482032"/>
            <a:ext cx="3655181" cy="68659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2221150"/>
            <a:ext cx="3655181" cy="29369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482032"/>
            <a:ext cx="3673182" cy="68659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221150"/>
            <a:ext cx="3673182" cy="29369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3124012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81000"/>
            <a:ext cx="4629150" cy="45032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3124012" cy="317632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04270"/>
            <a:ext cx="1971675" cy="48431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04270"/>
            <a:ext cx="5800725" cy="48431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04270"/>
            <a:ext cx="7886700" cy="48431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对角圆角矩形 5"/>
          <p:cNvSpPr/>
          <p:nvPr/>
        </p:nvSpPr>
        <p:spPr>
          <a:xfrm flipH="1">
            <a:off x="195264" y="275167"/>
            <a:ext cx="8753475" cy="5164667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424783"/>
            <a:ext cx="7886700" cy="237728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824554"/>
            <a:ext cx="7886700" cy="125015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1353"/>
            <a:ext cx="3886200" cy="36261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1353"/>
            <a:ext cx="3886200" cy="36261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2"/>
            <a:ext cx="7886700" cy="11046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482032"/>
            <a:ext cx="3655181" cy="68659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2221150"/>
            <a:ext cx="3655181" cy="29369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482032"/>
            <a:ext cx="3673182" cy="68659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221150"/>
            <a:ext cx="3673182" cy="29369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3124012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81000"/>
            <a:ext cx="4629150" cy="45032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3124012" cy="317632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04270"/>
            <a:ext cx="1971675" cy="48431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04270"/>
            <a:ext cx="5800725" cy="48431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04270"/>
            <a:ext cx="7886700" cy="48431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424783"/>
            <a:ext cx="7886700" cy="237728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824554"/>
            <a:ext cx="7886700" cy="125015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1353"/>
            <a:ext cx="3886200" cy="36261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1353"/>
            <a:ext cx="3886200" cy="36261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2"/>
            <a:ext cx="7886700" cy="11046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482032"/>
            <a:ext cx="3655181" cy="68659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2221150"/>
            <a:ext cx="3655181" cy="29369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482032"/>
            <a:ext cx="3673182" cy="68659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221150"/>
            <a:ext cx="3673182" cy="29369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272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1353"/>
            <a:ext cx="7886700" cy="362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47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272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1353"/>
            <a:ext cx="7886700" cy="362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272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1353"/>
            <a:ext cx="7886700" cy="362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272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1353"/>
            <a:ext cx="7886700" cy="362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F0565-A73F-499E-8F27-1816882E8CA3}" type="datetimeFigureOut">
              <a:rPr lang="zh-CN" altLang="en-US" smtClean="0"/>
              <a:pPr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666E8-84FE-4B5C-8A87-5368C3CDDC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3.emf"/><Relationship Id="rId4" Type="http://schemas.openxmlformats.org/officeDocument/2006/relationships/image" Target="../media/image12.png"/><Relationship Id="rId9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1.wmf"/><Relationship Id="rId26" Type="http://schemas.openxmlformats.org/officeDocument/2006/relationships/image" Target="../media/image25.wmf"/><Relationship Id="rId39" Type="http://schemas.openxmlformats.org/officeDocument/2006/relationships/oleObject" Target="../embeddings/oleObject36.bin"/><Relationship Id="rId21" Type="http://schemas.openxmlformats.org/officeDocument/2006/relationships/oleObject" Target="../embeddings/oleObject27.bin"/><Relationship Id="rId34" Type="http://schemas.openxmlformats.org/officeDocument/2006/relationships/image" Target="../media/image29.wmf"/><Relationship Id="rId42" Type="http://schemas.openxmlformats.org/officeDocument/2006/relationships/image" Target="../media/image33.wmf"/><Relationship Id="rId47" Type="http://schemas.openxmlformats.org/officeDocument/2006/relationships/oleObject" Target="../embeddings/oleObject40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24.bin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24.wmf"/><Relationship Id="rId32" Type="http://schemas.openxmlformats.org/officeDocument/2006/relationships/image" Target="../media/image28.wmf"/><Relationship Id="rId37" Type="http://schemas.openxmlformats.org/officeDocument/2006/relationships/oleObject" Target="../embeddings/oleObject35.bin"/><Relationship Id="rId40" Type="http://schemas.openxmlformats.org/officeDocument/2006/relationships/image" Target="../media/image32.wmf"/><Relationship Id="rId45" Type="http://schemas.openxmlformats.org/officeDocument/2006/relationships/oleObject" Target="../embeddings/oleObject39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26.wmf"/><Relationship Id="rId36" Type="http://schemas.openxmlformats.org/officeDocument/2006/relationships/image" Target="../media/image30.wmf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6.bin"/><Relationship Id="rId31" Type="http://schemas.openxmlformats.org/officeDocument/2006/relationships/oleObject" Target="../embeddings/oleObject32.bin"/><Relationship Id="rId44" Type="http://schemas.openxmlformats.org/officeDocument/2006/relationships/image" Target="../media/image34.w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0.wmf"/><Relationship Id="rId22" Type="http://schemas.openxmlformats.org/officeDocument/2006/relationships/image" Target="../media/image23.wmf"/><Relationship Id="rId27" Type="http://schemas.openxmlformats.org/officeDocument/2006/relationships/oleObject" Target="../embeddings/oleObject30.bin"/><Relationship Id="rId30" Type="http://schemas.openxmlformats.org/officeDocument/2006/relationships/image" Target="../media/image27.wmf"/><Relationship Id="rId35" Type="http://schemas.openxmlformats.org/officeDocument/2006/relationships/oleObject" Target="../embeddings/oleObject34.bin"/><Relationship Id="rId43" Type="http://schemas.openxmlformats.org/officeDocument/2006/relationships/oleObject" Target="../embeddings/oleObject38.bin"/><Relationship Id="rId48" Type="http://schemas.openxmlformats.org/officeDocument/2006/relationships/image" Target="../media/image36.wmf"/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11.xml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33" Type="http://schemas.openxmlformats.org/officeDocument/2006/relationships/oleObject" Target="../embeddings/oleObject33.bin"/><Relationship Id="rId38" Type="http://schemas.openxmlformats.org/officeDocument/2006/relationships/image" Target="../media/image31.wmf"/><Relationship Id="rId46" Type="http://schemas.openxmlformats.org/officeDocument/2006/relationships/image" Target="../media/image35.wmf"/><Relationship Id="rId20" Type="http://schemas.openxmlformats.org/officeDocument/2006/relationships/image" Target="../media/image22.wmf"/><Relationship Id="rId41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wmf"/><Relationship Id="rId18" Type="http://schemas.openxmlformats.org/officeDocument/2006/relationships/oleObject" Target="../embeddings/oleObject48.bin"/><Relationship Id="rId26" Type="http://schemas.openxmlformats.org/officeDocument/2006/relationships/oleObject" Target="../embeddings/oleObject52.bin"/><Relationship Id="rId39" Type="http://schemas.openxmlformats.org/officeDocument/2006/relationships/image" Target="../media/image44.wmf"/><Relationship Id="rId21" Type="http://schemas.openxmlformats.org/officeDocument/2006/relationships/image" Target="../media/image28.wmf"/><Relationship Id="rId34" Type="http://schemas.openxmlformats.org/officeDocument/2006/relationships/oleObject" Target="../embeddings/oleObject56.bin"/><Relationship Id="rId42" Type="http://schemas.openxmlformats.org/officeDocument/2006/relationships/oleObject" Target="../embeddings/oleObject60.bin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29" Type="http://schemas.openxmlformats.org/officeDocument/2006/relationships/image" Target="../media/image39.wmf"/><Relationship Id="rId41" Type="http://schemas.openxmlformats.org/officeDocument/2006/relationships/image" Target="../media/image45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51.bin"/><Relationship Id="rId32" Type="http://schemas.openxmlformats.org/officeDocument/2006/relationships/oleObject" Target="../embeddings/oleObject55.bin"/><Relationship Id="rId37" Type="http://schemas.openxmlformats.org/officeDocument/2006/relationships/image" Target="../media/image43.wmf"/><Relationship Id="rId40" Type="http://schemas.openxmlformats.org/officeDocument/2006/relationships/oleObject" Target="../embeddings/oleObject59.bin"/><Relationship Id="rId5" Type="http://schemas.openxmlformats.org/officeDocument/2006/relationships/image" Target="../media/image21.wmf"/><Relationship Id="rId15" Type="http://schemas.openxmlformats.org/officeDocument/2006/relationships/image" Target="../media/image36.wmf"/><Relationship Id="rId23" Type="http://schemas.openxmlformats.org/officeDocument/2006/relationships/image" Target="../media/image29.wmf"/><Relationship Id="rId28" Type="http://schemas.openxmlformats.org/officeDocument/2006/relationships/oleObject" Target="../embeddings/oleObject53.bin"/><Relationship Id="rId36" Type="http://schemas.openxmlformats.org/officeDocument/2006/relationships/oleObject" Target="../embeddings/oleObject57.bin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27.wmf"/><Relationship Id="rId31" Type="http://schemas.openxmlformats.org/officeDocument/2006/relationships/image" Target="../media/image40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0.bin"/><Relationship Id="rId27" Type="http://schemas.openxmlformats.org/officeDocument/2006/relationships/image" Target="../media/image38.wmf"/><Relationship Id="rId30" Type="http://schemas.openxmlformats.org/officeDocument/2006/relationships/oleObject" Target="../embeddings/oleObject54.bin"/><Relationship Id="rId35" Type="http://schemas.openxmlformats.org/officeDocument/2006/relationships/image" Target="../media/image42.wmf"/><Relationship Id="rId43" Type="http://schemas.openxmlformats.org/officeDocument/2006/relationships/image" Target="../media/image46.wmf"/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12.xml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26.wmf"/><Relationship Id="rId25" Type="http://schemas.openxmlformats.org/officeDocument/2006/relationships/image" Target="../media/image30.wmf"/><Relationship Id="rId33" Type="http://schemas.openxmlformats.org/officeDocument/2006/relationships/image" Target="../media/image41.wmf"/><Relationship Id="rId38" Type="http://schemas.openxmlformats.org/officeDocument/2006/relationships/oleObject" Target="../embeddings/oleObject58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wmf"/><Relationship Id="rId18" Type="http://schemas.openxmlformats.org/officeDocument/2006/relationships/oleObject" Target="../embeddings/oleObject68.bin"/><Relationship Id="rId26" Type="http://schemas.openxmlformats.org/officeDocument/2006/relationships/oleObject" Target="../embeddings/oleObject72.bin"/><Relationship Id="rId39" Type="http://schemas.openxmlformats.org/officeDocument/2006/relationships/image" Target="../media/image45.wmf"/><Relationship Id="rId21" Type="http://schemas.openxmlformats.org/officeDocument/2006/relationships/image" Target="../media/image28.wmf"/><Relationship Id="rId34" Type="http://schemas.openxmlformats.org/officeDocument/2006/relationships/oleObject" Target="../embeddings/oleObject76.bin"/><Relationship Id="rId42" Type="http://schemas.openxmlformats.org/officeDocument/2006/relationships/image" Target="../media/image47.emf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67.bin"/><Relationship Id="rId20" Type="http://schemas.openxmlformats.org/officeDocument/2006/relationships/oleObject" Target="../embeddings/oleObject69.bin"/><Relationship Id="rId29" Type="http://schemas.openxmlformats.org/officeDocument/2006/relationships/image" Target="../media/image39.wmf"/><Relationship Id="rId41" Type="http://schemas.openxmlformats.org/officeDocument/2006/relationships/image" Target="../media/image46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71.bin"/><Relationship Id="rId32" Type="http://schemas.openxmlformats.org/officeDocument/2006/relationships/oleObject" Target="../embeddings/oleObject75.bin"/><Relationship Id="rId37" Type="http://schemas.openxmlformats.org/officeDocument/2006/relationships/image" Target="../media/image44.wmf"/><Relationship Id="rId40" Type="http://schemas.openxmlformats.org/officeDocument/2006/relationships/oleObject" Target="../embeddings/oleObject79.bin"/><Relationship Id="rId5" Type="http://schemas.openxmlformats.org/officeDocument/2006/relationships/image" Target="../media/image21.wmf"/><Relationship Id="rId15" Type="http://schemas.openxmlformats.org/officeDocument/2006/relationships/image" Target="../media/image36.wmf"/><Relationship Id="rId23" Type="http://schemas.openxmlformats.org/officeDocument/2006/relationships/image" Target="../media/image29.wmf"/><Relationship Id="rId28" Type="http://schemas.openxmlformats.org/officeDocument/2006/relationships/oleObject" Target="../embeddings/oleObject73.bin"/><Relationship Id="rId36" Type="http://schemas.openxmlformats.org/officeDocument/2006/relationships/oleObject" Target="../embeddings/oleObject77.bin"/><Relationship Id="rId10" Type="http://schemas.openxmlformats.org/officeDocument/2006/relationships/oleObject" Target="../embeddings/oleObject64.bin"/><Relationship Id="rId19" Type="http://schemas.openxmlformats.org/officeDocument/2006/relationships/image" Target="../media/image27.wmf"/><Relationship Id="rId31" Type="http://schemas.openxmlformats.org/officeDocument/2006/relationships/image" Target="../media/image40.w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66.bin"/><Relationship Id="rId22" Type="http://schemas.openxmlformats.org/officeDocument/2006/relationships/oleObject" Target="../embeddings/oleObject70.bin"/><Relationship Id="rId27" Type="http://schemas.openxmlformats.org/officeDocument/2006/relationships/image" Target="../media/image38.wmf"/><Relationship Id="rId30" Type="http://schemas.openxmlformats.org/officeDocument/2006/relationships/oleObject" Target="../embeddings/oleObject74.bin"/><Relationship Id="rId35" Type="http://schemas.openxmlformats.org/officeDocument/2006/relationships/image" Target="../media/image42.wmf"/><Relationship Id="rId8" Type="http://schemas.openxmlformats.org/officeDocument/2006/relationships/oleObject" Target="../embeddings/oleObject63.bin"/><Relationship Id="rId3" Type="http://schemas.openxmlformats.org/officeDocument/2006/relationships/notesSlide" Target="../notesSlides/notesSlide13.xml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26.wmf"/><Relationship Id="rId25" Type="http://schemas.openxmlformats.org/officeDocument/2006/relationships/image" Target="../media/image30.wmf"/><Relationship Id="rId33" Type="http://schemas.openxmlformats.org/officeDocument/2006/relationships/image" Target="../media/image41.wmf"/><Relationship Id="rId38" Type="http://schemas.openxmlformats.org/officeDocument/2006/relationships/oleObject" Target="../embeddings/oleObject7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89.bin"/><Relationship Id="rId3" Type="http://schemas.openxmlformats.org/officeDocument/2006/relationships/notesSlide" Target="../notesSlides/notesSlide14.xml"/><Relationship Id="rId21" Type="http://schemas.openxmlformats.org/officeDocument/2006/relationships/oleObject" Target="../embeddings/oleObject92.bin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84.bin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87.bin"/><Relationship Id="rId20" Type="http://schemas.openxmlformats.org/officeDocument/2006/relationships/oleObject" Target="../embeddings/oleObject91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23.wmf"/><Relationship Id="rId5" Type="http://schemas.openxmlformats.org/officeDocument/2006/relationships/image" Target="../media/image21.wmf"/><Relationship Id="rId15" Type="http://schemas.openxmlformats.org/officeDocument/2006/relationships/oleObject" Target="../embeddings/oleObject86.bin"/><Relationship Id="rId10" Type="http://schemas.openxmlformats.org/officeDocument/2006/relationships/oleObject" Target="../embeddings/oleObject83.bin"/><Relationship Id="rId19" Type="http://schemas.openxmlformats.org/officeDocument/2006/relationships/oleObject" Target="../embeddings/oleObject90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85.bin"/><Relationship Id="rId22" Type="http://schemas.openxmlformats.org/officeDocument/2006/relationships/oleObject" Target="../embeddings/oleObject9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54.wmf"/><Relationship Id="rId17" Type="http://schemas.openxmlformats.org/officeDocument/2006/relationships/image" Target="../media/image56.wmf"/><Relationship Id="rId2" Type="http://schemas.openxmlformats.org/officeDocument/2006/relationships/slideLayout" Target="../slideLayouts/slideLayout28.xml"/><Relationship Id="rId16" Type="http://schemas.openxmlformats.org/officeDocument/2006/relationships/oleObject" Target="../embeddings/oleObject101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image" Target="../media/image55.wmf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97.bin"/><Relationship Id="rId14" Type="http://schemas.openxmlformats.org/officeDocument/2006/relationships/oleObject" Target="../embeddings/oleObject100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2037874" y="2169583"/>
            <a:ext cx="6362700" cy="1624021"/>
          </a:xfrm>
          <a:prstGeom prst="roundRect">
            <a:avLst>
              <a:gd name="adj" fmla="val 1826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A000220150319H47PPIC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340995" y="2857502"/>
            <a:ext cx="1947386" cy="2496079"/>
          </a:xfrm>
          <a:prstGeom prst="rect">
            <a:avLst/>
          </a:prstGeom>
        </p:spPr>
      </p:pic>
      <p:grpSp>
        <p:nvGrpSpPr>
          <p:cNvPr id="2" name="组合 11"/>
          <p:cNvGrpSpPr/>
          <p:nvPr/>
        </p:nvGrpSpPr>
        <p:grpSpPr>
          <a:xfrm>
            <a:off x="2037875" y="2374901"/>
            <a:ext cx="6293167" cy="1320801"/>
            <a:chOff x="5179" y="4499"/>
            <a:chExt cx="13214" cy="2496"/>
          </a:xfrm>
        </p:grpSpPr>
        <p:sp>
          <p:nvSpPr>
            <p:cNvPr id="7" name="文本框 6"/>
            <p:cNvSpPr txBox="1"/>
            <p:nvPr/>
          </p:nvSpPr>
          <p:spPr>
            <a:xfrm>
              <a:off x="5324" y="4499"/>
              <a:ext cx="13069" cy="1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 smtClean="0">
                  <a:solidFill>
                    <a:schemeClr val="accent6"/>
                  </a:solidFill>
                </a:rPr>
                <a:t>第八章  </a:t>
              </a:r>
              <a:r>
                <a:rPr lang="zh-CN" altLang="en-US" sz="4400" b="1" dirty="0" smtClean="0">
                  <a:solidFill>
                    <a:schemeClr val="accent6"/>
                  </a:solidFill>
                </a:rPr>
                <a:t>图与网络</a:t>
              </a:r>
              <a:endParaRPr lang="zh-CN" altLang="en-US" sz="4400" b="1" dirty="0">
                <a:solidFill>
                  <a:schemeClr val="accent6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179" y="6006"/>
              <a:ext cx="13069" cy="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accent6"/>
                  </a:solidFill>
                </a:rPr>
                <a:t>基本概念</a:t>
              </a:r>
              <a:endParaRPr sz="28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08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288131" y="392112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第一节 图的基本概念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矩形: 圆角 25">
            <a:extLst>
              <a:ext uri="{FF2B5EF4-FFF2-40B4-BE49-F238E27FC236}">
                <a16:creationId xmlns:a16="http://schemas.microsoft.com/office/drawing/2014/main" id="{488CDA19-D6E5-496F-A4A6-DF3B8D6085ED}"/>
              </a:ext>
            </a:extLst>
          </p:cNvPr>
          <p:cNvSpPr/>
          <p:nvPr/>
        </p:nvSpPr>
        <p:spPr>
          <a:xfrm>
            <a:off x="500034" y="1000112"/>
            <a:ext cx="2590559" cy="6068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kern="0" dirty="0" smtClean="0">
                <a:solidFill>
                  <a:prstClr val="black"/>
                </a:solidFill>
                <a:cs typeface="Arial" pitchFamily="34" charset="0"/>
                <a:sym typeface="+mn-lt"/>
              </a:rPr>
              <a:t>图的基本概念</a:t>
            </a:r>
            <a:endParaRPr lang="en-US" altLang="zh-CN" sz="2200" b="1" kern="0" dirty="0">
              <a:solidFill>
                <a:prstClr val="black"/>
              </a:solidFill>
              <a:cs typeface="Arial" pitchFamily="34" charset="0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4348" y="1928806"/>
            <a:ext cx="792961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一个图是由一些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以及一些点之间的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连线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不带箭头或带箭头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所组成的。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表示研究对象。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连线（边或弧）：表示两个对象之间的某种特定关系。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边：不带箭头的连线，表示对称关系。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弧：带箭头的连线，表示不对称关系。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71670" y="4429136"/>
            <a:ext cx="2357454" cy="2857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4"/>
          <p:cNvSpPr txBox="1"/>
          <p:nvPr/>
        </p:nvSpPr>
        <p:spPr>
          <a:xfrm>
            <a:off x="288131" y="392112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第一节 图的基本概念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矩形: 圆角 25">
            <a:extLst>
              <a:ext uri="{FF2B5EF4-FFF2-40B4-BE49-F238E27FC236}">
                <a16:creationId xmlns:a16="http://schemas.microsoft.com/office/drawing/2014/main" id="{488CDA19-D6E5-496F-A4A6-DF3B8D6085ED}"/>
              </a:ext>
            </a:extLst>
          </p:cNvPr>
          <p:cNvSpPr/>
          <p:nvPr/>
        </p:nvSpPr>
        <p:spPr>
          <a:xfrm>
            <a:off x="500034" y="1000112"/>
            <a:ext cx="2590559" cy="6068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kern="0" dirty="0" smtClean="0">
                <a:solidFill>
                  <a:prstClr val="black"/>
                </a:solidFill>
                <a:cs typeface="Arial" pitchFamily="34" charset="0"/>
                <a:sym typeface="+mn-lt"/>
              </a:rPr>
              <a:t>图的分类</a:t>
            </a:r>
            <a:endParaRPr lang="en-US" altLang="zh-CN" sz="2200" b="1" kern="0" dirty="0">
              <a:solidFill>
                <a:prstClr val="black"/>
              </a:solidFill>
              <a:cs typeface="Arial" pitchFamily="34" charset="0"/>
              <a:sym typeface="+mn-lt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42910" y="1776762"/>
            <a:ext cx="4429156" cy="40096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无向图：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简称图，由点和边组成。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   表示为：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G=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  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V--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点集合 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E--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边集合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点数用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p(G)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边数用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q(G)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例：右图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V={v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4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E={e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e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…,e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7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}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边可以记作：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e1=[v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,v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]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或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=[v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,v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]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e2=[v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,v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]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…,e7=[v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4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,v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4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1928806"/>
            <a:ext cx="2929966" cy="2942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071670" y="4357698"/>
            <a:ext cx="1785950" cy="2857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4"/>
          <p:cNvSpPr txBox="1"/>
          <p:nvPr/>
        </p:nvSpPr>
        <p:spPr>
          <a:xfrm>
            <a:off x="288131" y="392112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第一节 图的基本概念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矩形: 圆角 25">
            <a:extLst>
              <a:ext uri="{FF2B5EF4-FFF2-40B4-BE49-F238E27FC236}">
                <a16:creationId xmlns:a16="http://schemas.microsoft.com/office/drawing/2014/main" id="{488CDA19-D6E5-496F-A4A6-DF3B8D6085ED}"/>
              </a:ext>
            </a:extLst>
          </p:cNvPr>
          <p:cNvSpPr/>
          <p:nvPr/>
        </p:nvSpPr>
        <p:spPr>
          <a:xfrm>
            <a:off x="500034" y="1000112"/>
            <a:ext cx="2590559" cy="6068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kern="0" dirty="0" smtClean="0">
                <a:solidFill>
                  <a:prstClr val="black"/>
                </a:solidFill>
                <a:cs typeface="Arial" pitchFamily="34" charset="0"/>
                <a:sym typeface="+mn-lt"/>
              </a:rPr>
              <a:t>图的分类</a:t>
            </a:r>
            <a:endParaRPr lang="en-US" altLang="zh-CN" sz="2200" b="1" kern="0" dirty="0">
              <a:solidFill>
                <a:prstClr val="black"/>
              </a:solidFill>
              <a:cs typeface="Arial" pitchFamily="34" charset="0"/>
              <a:sym typeface="+mn-lt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71472" y="1714492"/>
            <a:ext cx="4643470" cy="449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有向图：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由点和弧组成。表示为：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D=(V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A)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  V--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点集合    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A--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弧集合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  点数用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p(D),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弧数用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q(D)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例：右图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V={v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,…,v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5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A={a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,…,a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7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弧可以记作：（要表示出方向）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a1=(v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,v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5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),a2=(v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5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,v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4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),…,a7=(v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,v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4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正五边形 8"/>
          <p:cNvSpPr/>
          <p:nvPr/>
        </p:nvSpPr>
        <p:spPr>
          <a:xfrm>
            <a:off x="5500694" y="1928806"/>
            <a:ext cx="2857520" cy="2786082"/>
          </a:xfrm>
          <a:prstGeom prst="pentagon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9" idx="1"/>
            <a:endCxn id="9" idx="5"/>
          </p:cNvCxnSpPr>
          <p:nvPr/>
        </p:nvCxnSpPr>
        <p:spPr>
          <a:xfrm rot="10800000" flipH="1">
            <a:off x="5500697" y="2992992"/>
            <a:ext cx="2857514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9" idx="1"/>
            <a:endCxn id="9" idx="4"/>
          </p:cNvCxnSpPr>
          <p:nvPr/>
        </p:nvCxnSpPr>
        <p:spPr>
          <a:xfrm rot="10800000" flipH="1" flipV="1">
            <a:off x="5500697" y="2992991"/>
            <a:ext cx="2311780" cy="172188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692913" y="1571628"/>
          <a:ext cx="5508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913" y="1571628"/>
                        <a:ext cx="550862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8407413" y="2714628"/>
          <a:ext cx="5508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7413" y="2714628"/>
                        <a:ext cx="550862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5000628" y="2714624"/>
          <a:ext cx="5048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8" imgW="139680" imgH="228600" progId="Equation.DSMT4">
                  <p:embed/>
                </p:oleObj>
              </mc:Choice>
              <mc:Fallback>
                <p:oleObj name="Equation" r:id="rId8" imgW="1396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2714624"/>
                        <a:ext cx="504825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7764475" y="4643440"/>
          <a:ext cx="5508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10" imgW="152280" imgH="228600" progId="Equation.DSMT4">
                  <p:embed/>
                </p:oleObj>
              </mc:Choice>
              <mc:Fallback>
                <p:oleObj name="Equation" r:id="rId10" imgW="1522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4475" y="4643440"/>
                        <a:ext cx="550863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5549913" y="4643440"/>
          <a:ext cx="55086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12" imgW="152280" imgH="228600" progId="Equation.DSMT4">
                  <p:embed/>
                </p:oleObj>
              </mc:Choice>
              <mc:Fallback>
                <p:oleObj name="Equation" r:id="rId12" imgW="1522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13" y="4643440"/>
                        <a:ext cx="550862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箭头连接符 16"/>
          <p:cNvCxnSpPr/>
          <p:nvPr/>
        </p:nvCxnSpPr>
        <p:spPr>
          <a:xfrm flipV="1">
            <a:off x="5529251" y="1928806"/>
            <a:ext cx="1428760" cy="10715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5"/>
          </p:cNvCxnSpPr>
          <p:nvPr/>
        </p:nvCxnSpPr>
        <p:spPr>
          <a:xfrm>
            <a:off x="6886573" y="1928806"/>
            <a:ext cx="1471638" cy="106418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9" idx="5"/>
          </p:cNvCxnSpPr>
          <p:nvPr/>
        </p:nvCxnSpPr>
        <p:spPr>
          <a:xfrm flipV="1">
            <a:off x="5529251" y="2992992"/>
            <a:ext cx="2828960" cy="73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9" idx="5"/>
          </p:cNvCxnSpPr>
          <p:nvPr/>
        </p:nvCxnSpPr>
        <p:spPr>
          <a:xfrm rot="5400000" flipH="1" flipV="1">
            <a:off x="7225791" y="3582468"/>
            <a:ext cx="1721896" cy="5429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10800000">
            <a:off x="5529251" y="3000376"/>
            <a:ext cx="2286016" cy="17145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6200000" flipH="1">
            <a:off x="4922028" y="3607599"/>
            <a:ext cx="1714512" cy="5000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029317" y="4714888"/>
            <a:ext cx="178595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288131" y="392112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第一节 图的基本概念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矩形: 圆角 25">
            <a:extLst>
              <a:ext uri="{FF2B5EF4-FFF2-40B4-BE49-F238E27FC236}">
                <a16:creationId xmlns:a16="http://schemas.microsoft.com/office/drawing/2014/main" id="{488CDA19-D6E5-496F-A4A6-DF3B8D6085ED}"/>
              </a:ext>
            </a:extLst>
          </p:cNvPr>
          <p:cNvSpPr/>
          <p:nvPr/>
        </p:nvSpPr>
        <p:spPr>
          <a:xfrm>
            <a:off x="500034" y="1000112"/>
            <a:ext cx="2590559" cy="6068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kern="0" dirty="0" smtClean="0">
                <a:solidFill>
                  <a:prstClr val="black"/>
                </a:solidFill>
                <a:cs typeface="Arial" pitchFamily="34" charset="0"/>
                <a:sym typeface="+mn-lt"/>
              </a:rPr>
              <a:t>无向图的有关概念</a:t>
            </a:r>
            <a:endParaRPr lang="en-US" altLang="zh-CN" sz="2200" b="1" kern="0" dirty="0">
              <a:solidFill>
                <a:prstClr val="black"/>
              </a:solidFill>
              <a:cs typeface="Arial" pitchFamily="34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8" y="2000244"/>
            <a:ext cx="2929966" cy="2942538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500034" y="1714492"/>
            <a:ext cx="5376663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端点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: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e=[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u,v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]∈E,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则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u,v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是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的端点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,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称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u,v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相邻。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关联边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: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是端点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u,v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的关联边。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环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若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的两个端点重合即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u=v, 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是环。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多重边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两点之间多于一条边。（右图：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e1/e2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简单图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无环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,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无多重边的图。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多重图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无环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,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允许有多重边的图。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288131" y="392112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第一节 图的基本概念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矩形: 圆角 25">
            <a:extLst>
              <a:ext uri="{FF2B5EF4-FFF2-40B4-BE49-F238E27FC236}">
                <a16:creationId xmlns:a16="http://schemas.microsoft.com/office/drawing/2014/main" id="{488CDA19-D6E5-496F-A4A6-DF3B8D6085ED}"/>
              </a:ext>
            </a:extLst>
          </p:cNvPr>
          <p:cNvSpPr/>
          <p:nvPr/>
        </p:nvSpPr>
        <p:spPr>
          <a:xfrm>
            <a:off x="500034" y="1000112"/>
            <a:ext cx="2590559" cy="6068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kern="0" dirty="0" smtClean="0">
                <a:solidFill>
                  <a:prstClr val="black"/>
                </a:solidFill>
                <a:cs typeface="Arial" pitchFamily="34" charset="0"/>
                <a:sym typeface="+mn-lt"/>
              </a:rPr>
              <a:t>无向图的有关概念</a:t>
            </a:r>
            <a:endParaRPr lang="en-US" altLang="zh-CN" sz="2200" b="1" kern="0" dirty="0">
              <a:solidFill>
                <a:prstClr val="black"/>
              </a:solidFill>
              <a:cs typeface="Arial" pitchFamily="34" charset="0"/>
              <a:sym typeface="+mn-lt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472" y="1593554"/>
            <a:ext cx="4635890" cy="41214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次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以点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为端点的边的个数称为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的次。表示为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: d(v)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悬挂点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次为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的点。</a:t>
            </a:r>
          </a:p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悬挂边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悬挂点的关联边。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e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孤立点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次为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的点。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奇点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次为奇数的点。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偶点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次为偶数的点。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4" y="1785930"/>
            <a:ext cx="3616008" cy="25708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8" y="4429136"/>
            <a:ext cx="2719944" cy="486112"/>
          </a:xfrm>
          <a:prstGeom prst="rect">
            <a:avLst/>
          </a:prstGeom>
        </p:spPr>
      </p:pic>
      <p:graphicFrame>
        <p:nvGraphicFramePr>
          <p:cNvPr id="196610" name="Object 2"/>
          <p:cNvGraphicFramePr>
            <a:graphicFrameLocks noChangeAspect="1"/>
          </p:cNvGraphicFramePr>
          <p:nvPr/>
        </p:nvGraphicFramePr>
        <p:xfrm>
          <a:off x="2786050" y="2571748"/>
          <a:ext cx="5508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40"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2571748"/>
                        <a:ext cx="550862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1" name="Object 3"/>
          <p:cNvGraphicFramePr>
            <a:graphicFrameLocks noChangeAspect="1"/>
          </p:cNvGraphicFramePr>
          <p:nvPr/>
        </p:nvGraphicFramePr>
        <p:xfrm>
          <a:off x="2857488" y="3571880"/>
          <a:ext cx="55086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41" name="Equation" r:id="rId8" imgW="152280" imgH="228600" progId="Equation.DSMT4">
                  <p:embed/>
                </p:oleObj>
              </mc:Choice>
              <mc:Fallback>
                <p:oleObj name="Equation" r:id="rId8" imgW="1522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3571880"/>
                        <a:ext cx="550862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357158" y="1542078"/>
            <a:ext cx="9601200" cy="6724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定理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1: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图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G=(V,E)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中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,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所有点的次之和是边数的两倍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,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即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18" y="2035929"/>
            <a:ext cx="1831800" cy="75013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5720" y="2733118"/>
            <a:ext cx="6092825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2: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任意一图中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奇点的个数为偶数。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  证明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奇点的集合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V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偶点的集合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4000508"/>
            <a:ext cx="5419814" cy="1621677"/>
          </a:xfrm>
          <a:prstGeom prst="rect">
            <a:avLst/>
          </a:prstGeom>
        </p:spPr>
      </p:pic>
      <p:sp>
        <p:nvSpPr>
          <p:cNvPr id="6" name="文本框 4"/>
          <p:cNvSpPr txBox="1"/>
          <p:nvPr/>
        </p:nvSpPr>
        <p:spPr>
          <a:xfrm>
            <a:off x="288131" y="392112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第一节 图的基本概念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" name="矩形: 圆角 25">
            <a:extLst>
              <a:ext uri="{FF2B5EF4-FFF2-40B4-BE49-F238E27FC236}">
                <a16:creationId xmlns:a16="http://schemas.microsoft.com/office/drawing/2014/main" id="{488CDA19-D6E5-496F-A4A6-DF3B8D6085ED}"/>
              </a:ext>
            </a:extLst>
          </p:cNvPr>
          <p:cNvSpPr/>
          <p:nvPr/>
        </p:nvSpPr>
        <p:spPr>
          <a:xfrm>
            <a:off x="500034" y="1000112"/>
            <a:ext cx="2590559" cy="6068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kern="0" dirty="0" smtClean="0">
                <a:solidFill>
                  <a:prstClr val="black"/>
                </a:solidFill>
                <a:cs typeface="Arial" pitchFamily="34" charset="0"/>
                <a:sym typeface="+mn-lt"/>
              </a:rPr>
              <a:t>无向图的有关概念</a:t>
            </a:r>
            <a:endParaRPr lang="en-US" altLang="zh-CN" sz="2200" b="1" kern="0" dirty="0">
              <a:solidFill>
                <a:prstClr val="black"/>
              </a:solidFill>
              <a:cs typeface="Arial" pitchFamily="34" charset="0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570" y="1928806"/>
            <a:ext cx="3013134" cy="21422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288131" y="392112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第一节 图的基本概念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矩形: 圆角 25">
            <a:extLst>
              <a:ext uri="{FF2B5EF4-FFF2-40B4-BE49-F238E27FC236}">
                <a16:creationId xmlns:a16="http://schemas.microsoft.com/office/drawing/2014/main" id="{488CDA19-D6E5-496F-A4A6-DF3B8D6085ED}"/>
              </a:ext>
            </a:extLst>
          </p:cNvPr>
          <p:cNvSpPr/>
          <p:nvPr/>
        </p:nvSpPr>
        <p:spPr>
          <a:xfrm>
            <a:off x="500034" y="1000112"/>
            <a:ext cx="2590559" cy="6068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kern="0" dirty="0" smtClean="0">
                <a:solidFill>
                  <a:prstClr val="black"/>
                </a:solidFill>
                <a:cs typeface="Arial" pitchFamily="34" charset="0"/>
                <a:sym typeface="+mn-lt"/>
              </a:rPr>
              <a:t>无向图的有关概念</a:t>
            </a:r>
            <a:endParaRPr lang="en-US" altLang="zh-CN" sz="2200" b="1" kern="0" dirty="0">
              <a:solidFill>
                <a:prstClr val="black"/>
              </a:solidFill>
              <a:cs typeface="Arial" pitchFamily="34" charset="0"/>
              <a:sym typeface="+mn-lt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57158" y="1643054"/>
            <a:ext cx="7099834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给定一个图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G=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V,E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），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一个点、边的交错序列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             （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t=1,2,…,k-1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则称为一条联结   和   的链，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记为（             ）有时称点              为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链的中间点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143120"/>
            <a:ext cx="3957668" cy="406528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857224" y="2714624"/>
          <a:ext cx="1571636" cy="496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81" name="Equation" r:id="rId5" imgW="787320" imgH="241200" progId="Equation.DSMT4">
                  <p:embed/>
                </p:oleObj>
              </mc:Choice>
              <mc:Fallback>
                <p:oleObj name="Equation" r:id="rId5" imgW="78732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714624"/>
                        <a:ext cx="1571636" cy="4967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040439" y="2786062"/>
          <a:ext cx="317511" cy="414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82" name="Equation" r:id="rId7" imgW="164880" imgH="241200" progId="Equation.DSMT4">
                  <p:embed/>
                </p:oleObj>
              </mc:Choice>
              <mc:Fallback>
                <p:oleObj name="Equation" r:id="rId7" imgW="16488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439" y="2786062"/>
                        <a:ext cx="317511" cy="4143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6" name="Object 4"/>
          <p:cNvGraphicFramePr>
            <a:graphicFrameLocks noChangeAspect="1"/>
          </p:cNvGraphicFramePr>
          <p:nvPr/>
        </p:nvGraphicFramePr>
        <p:xfrm>
          <a:off x="6529388" y="2786063"/>
          <a:ext cx="34131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83" name="Equation" r:id="rId9" imgW="177480" imgH="241200" progId="Equation.DSMT4">
                  <p:embed/>
                </p:oleObj>
              </mc:Choice>
              <mc:Fallback>
                <p:oleObj name="Equation" r:id="rId9" imgW="17748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388" y="2786063"/>
                        <a:ext cx="341312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214438" y="3286125"/>
          <a:ext cx="135731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84" name="Equation" r:id="rId11" imgW="787320" imgH="241200" progId="Equation.DSMT4">
                  <p:embed/>
                </p:oleObj>
              </mc:Choice>
              <mc:Fallback>
                <p:oleObj name="Equation" r:id="rId11" imgW="78732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286125"/>
                        <a:ext cx="1357312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/>
        </p:nvGraphicFramePr>
        <p:xfrm>
          <a:off x="3797305" y="3298832"/>
          <a:ext cx="14890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85" name="Equation" r:id="rId13" imgW="863280" imgH="241200" progId="Equation.DSMT4">
                  <p:embed/>
                </p:oleObj>
              </mc:Choice>
              <mc:Fallback>
                <p:oleObj name="Equation" r:id="rId13" imgW="86328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5" y="3298832"/>
                        <a:ext cx="1489075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357158" y="3857632"/>
            <a:ext cx="7715304" cy="146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defRPr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链（            ）中，点             都是不同的，则称之为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初等链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  <a:defRPr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红色的是一条简单链（可重点，不重边），但不是初等链，蓝色的是一条初等链（不重点）。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97640" name="Object 8"/>
          <p:cNvGraphicFramePr>
            <a:graphicFrameLocks noChangeAspect="1"/>
          </p:cNvGraphicFramePr>
          <p:nvPr/>
        </p:nvGraphicFramePr>
        <p:xfrm>
          <a:off x="928662" y="3857632"/>
          <a:ext cx="13573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86" name="Equation" r:id="rId15" imgW="787320" imgH="241200" progId="Equation.DSMT4">
                  <p:embed/>
                </p:oleObj>
              </mc:Choice>
              <mc:Fallback>
                <p:oleObj name="Equation" r:id="rId15" imgW="787320" imgH="24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3857632"/>
                        <a:ext cx="1357312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1" name="Object 9"/>
          <p:cNvGraphicFramePr>
            <a:graphicFrameLocks noChangeAspect="1"/>
          </p:cNvGraphicFramePr>
          <p:nvPr/>
        </p:nvGraphicFramePr>
        <p:xfrm>
          <a:off x="3357554" y="3857632"/>
          <a:ext cx="135731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87" name="Equation" r:id="rId16" imgW="787320" imgH="241200" progId="Equation.DSMT4">
                  <p:embed/>
                </p:oleObj>
              </mc:Choice>
              <mc:Fallback>
                <p:oleObj name="Equation" r:id="rId16" imgW="787320" imgH="24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3857632"/>
                        <a:ext cx="1357313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5513402" y="857234"/>
            <a:ext cx="1571636" cy="1000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5400000">
            <a:off x="7013600" y="928672"/>
            <a:ext cx="1000132" cy="857256"/>
          </a:xfrm>
          <a:prstGeom prst="triangle">
            <a:avLst>
              <a:gd name="adj" fmla="val 2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6870724" y="857234"/>
            <a:ext cx="1714512" cy="1857388"/>
          </a:xfrm>
          <a:custGeom>
            <a:avLst/>
            <a:gdLst>
              <a:gd name="connsiteX0" fmla="*/ 0 w 1714512"/>
              <a:gd name="connsiteY0" fmla="*/ 1857388 h 1857388"/>
              <a:gd name="connsiteX1" fmla="*/ 428628 w 1714512"/>
              <a:gd name="connsiteY1" fmla="*/ 0 h 1857388"/>
              <a:gd name="connsiteX2" fmla="*/ 1285884 w 1714512"/>
              <a:gd name="connsiteY2" fmla="*/ 0 h 1857388"/>
              <a:gd name="connsiteX3" fmla="*/ 1714512 w 1714512"/>
              <a:gd name="connsiteY3" fmla="*/ 1857388 h 1857388"/>
              <a:gd name="connsiteX4" fmla="*/ 0 w 1714512"/>
              <a:gd name="connsiteY4" fmla="*/ 1857388 h 1857388"/>
              <a:gd name="connsiteX0" fmla="*/ 0 w 1714512"/>
              <a:gd name="connsiteY0" fmla="*/ 1857388 h 1857388"/>
              <a:gd name="connsiteX1" fmla="*/ 214282 w 1714512"/>
              <a:gd name="connsiteY1" fmla="*/ 1000112 h 1857388"/>
              <a:gd name="connsiteX2" fmla="*/ 1285884 w 1714512"/>
              <a:gd name="connsiteY2" fmla="*/ 0 h 1857388"/>
              <a:gd name="connsiteX3" fmla="*/ 1714512 w 1714512"/>
              <a:gd name="connsiteY3" fmla="*/ 1857388 h 1857388"/>
              <a:gd name="connsiteX4" fmla="*/ 0 w 1714512"/>
              <a:gd name="connsiteY4" fmla="*/ 1857388 h 1857388"/>
              <a:gd name="connsiteX0" fmla="*/ 0 w 1714512"/>
              <a:gd name="connsiteY0" fmla="*/ 1857388 h 1857388"/>
              <a:gd name="connsiteX1" fmla="*/ 214282 w 1714512"/>
              <a:gd name="connsiteY1" fmla="*/ 1000112 h 1857388"/>
              <a:gd name="connsiteX2" fmla="*/ 1071538 w 1714512"/>
              <a:gd name="connsiteY2" fmla="*/ 0 h 1857388"/>
              <a:gd name="connsiteX3" fmla="*/ 1714512 w 1714512"/>
              <a:gd name="connsiteY3" fmla="*/ 1857388 h 1857388"/>
              <a:gd name="connsiteX4" fmla="*/ 0 w 1714512"/>
              <a:gd name="connsiteY4" fmla="*/ 1857388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12" h="1857388">
                <a:moveTo>
                  <a:pt x="0" y="1857388"/>
                </a:moveTo>
                <a:lnTo>
                  <a:pt x="214282" y="1000112"/>
                </a:lnTo>
                <a:lnTo>
                  <a:pt x="1071538" y="0"/>
                </a:lnTo>
                <a:lnTo>
                  <a:pt x="1714512" y="1857388"/>
                </a:lnTo>
                <a:lnTo>
                  <a:pt x="0" y="1857388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5251461" y="582602"/>
          <a:ext cx="2682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88" name="Equation" r:id="rId17" imgW="139680" imgH="228600" progId="Equation.DSMT4">
                  <p:embed/>
                </p:oleObj>
              </mc:Choice>
              <mc:Fallback>
                <p:oleObj name="Equation" r:id="rId17" imgW="13968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61" y="582602"/>
                        <a:ext cx="268288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5286386" y="1714490"/>
          <a:ext cx="2936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89" name="Equation" r:id="rId19" imgW="152280" imgH="228600" progId="Equation.DSMT4">
                  <p:embed/>
                </p:oleObj>
              </mc:Choice>
              <mc:Fallback>
                <p:oleObj name="Equation" r:id="rId19" imgW="15228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6" y="1714490"/>
                        <a:ext cx="2936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6942162" y="500044"/>
          <a:ext cx="29686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90" name="Equation" r:id="rId21" imgW="152280" imgH="228600" progId="Equation.DSMT4">
                  <p:embed/>
                </p:oleObj>
              </mc:Choice>
              <mc:Fallback>
                <p:oleObj name="Equation" r:id="rId21" imgW="152280" imgH="228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2162" y="500044"/>
                        <a:ext cx="29686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7085038" y="1714490"/>
          <a:ext cx="2936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91" name="Equation" r:id="rId23" imgW="152280" imgH="228600" progId="Equation.DSMT4">
                  <p:embed/>
                </p:oleObj>
              </mc:Choice>
              <mc:Fallback>
                <p:oleObj name="Equation" r:id="rId23" imgW="152280" imgH="2286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038" y="1714490"/>
                        <a:ext cx="2936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/>
        </p:nvGraphicFramePr>
        <p:xfrm>
          <a:off x="7870856" y="500044"/>
          <a:ext cx="2936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92" name="Equation" r:id="rId25" imgW="152280" imgH="228600" progId="Equation.DSMT4">
                  <p:embed/>
                </p:oleObj>
              </mc:Choice>
              <mc:Fallback>
                <p:oleObj name="Equation" r:id="rId25" imgW="152280" imgH="2286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0856" y="500044"/>
                        <a:ext cx="2936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8"/>
          <p:cNvGraphicFramePr>
            <a:graphicFrameLocks noChangeAspect="1"/>
          </p:cNvGraphicFramePr>
          <p:nvPr/>
        </p:nvGraphicFramePr>
        <p:xfrm>
          <a:off x="6572264" y="2428872"/>
          <a:ext cx="2936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93" name="Equation" r:id="rId27" imgW="152280" imgH="228600" progId="Equation.DSMT4">
                  <p:embed/>
                </p:oleObj>
              </mc:Choice>
              <mc:Fallback>
                <p:oleObj name="Equation" r:id="rId27" imgW="152280" imgH="2286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64" y="2428872"/>
                        <a:ext cx="2936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"/>
          <p:cNvGraphicFramePr>
            <a:graphicFrameLocks noChangeAspect="1"/>
          </p:cNvGraphicFramePr>
          <p:nvPr/>
        </p:nvGraphicFramePr>
        <p:xfrm>
          <a:off x="5513402" y="1142986"/>
          <a:ext cx="2682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94" name="Equation" r:id="rId29" imgW="139680" imgH="228600" progId="Equation.DSMT4">
                  <p:embed/>
                </p:oleObj>
              </mc:Choice>
              <mc:Fallback>
                <p:oleObj name="Equation" r:id="rId29" imgW="139680" imgH="2286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402" y="1142986"/>
                        <a:ext cx="268288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"/>
          <p:cNvGraphicFramePr>
            <a:graphicFrameLocks noChangeAspect="1"/>
          </p:cNvGraphicFramePr>
          <p:nvPr/>
        </p:nvGraphicFramePr>
        <p:xfrm>
          <a:off x="6143636" y="1428740"/>
          <a:ext cx="2936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95" name="Equation" r:id="rId31" imgW="152280" imgH="228600" progId="Equation.DSMT4">
                  <p:embed/>
                </p:oleObj>
              </mc:Choice>
              <mc:Fallback>
                <p:oleObj name="Equation" r:id="rId31" imgW="152280" imgH="2286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1428740"/>
                        <a:ext cx="2936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1"/>
          <p:cNvGraphicFramePr>
            <a:graphicFrameLocks noChangeAspect="1"/>
          </p:cNvGraphicFramePr>
          <p:nvPr/>
        </p:nvGraphicFramePr>
        <p:xfrm>
          <a:off x="6788161" y="1142990"/>
          <a:ext cx="292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96" name="Equation" r:id="rId33" imgW="152280" imgH="228600" progId="Equation.DSMT4">
                  <p:embed/>
                </p:oleObj>
              </mc:Choice>
              <mc:Fallback>
                <p:oleObj name="Equation" r:id="rId33" imgW="152280" imgH="2286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61" y="1142990"/>
                        <a:ext cx="2921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2"/>
          <p:cNvGraphicFramePr>
            <a:graphicFrameLocks noChangeAspect="1"/>
          </p:cNvGraphicFramePr>
          <p:nvPr/>
        </p:nvGraphicFramePr>
        <p:xfrm>
          <a:off x="6072199" y="500052"/>
          <a:ext cx="2936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97" name="Equation" r:id="rId35" imgW="152280" imgH="228600" progId="Equation.DSMT4">
                  <p:embed/>
                </p:oleObj>
              </mc:Choice>
              <mc:Fallback>
                <p:oleObj name="Equation" r:id="rId35" imgW="152280" imgH="2286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99" y="500052"/>
                        <a:ext cx="293687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3"/>
          <p:cNvGraphicFramePr>
            <a:graphicFrameLocks noChangeAspect="1"/>
          </p:cNvGraphicFramePr>
          <p:nvPr/>
        </p:nvGraphicFramePr>
        <p:xfrm>
          <a:off x="7299352" y="500044"/>
          <a:ext cx="2936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98" name="Equation" r:id="rId37" imgW="152280" imgH="228600" progId="Equation.DSMT4">
                  <p:embed/>
                </p:oleObj>
              </mc:Choice>
              <mc:Fallback>
                <p:oleObj name="Equation" r:id="rId37" imgW="152280" imgH="2286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9352" y="500044"/>
                        <a:ext cx="293687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4"/>
          <p:cNvGraphicFramePr>
            <a:graphicFrameLocks noChangeAspect="1"/>
          </p:cNvGraphicFramePr>
          <p:nvPr/>
        </p:nvGraphicFramePr>
        <p:xfrm>
          <a:off x="7442228" y="1357300"/>
          <a:ext cx="2936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99" name="Equation" r:id="rId39" imgW="152280" imgH="228600" progId="Equation.DSMT4">
                  <p:embed/>
                </p:oleObj>
              </mc:Choice>
              <mc:Fallback>
                <p:oleObj name="Equation" r:id="rId39" imgW="152280" imgH="2286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28" y="1357300"/>
                        <a:ext cx="293687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5"/>
          <p:cNvGraphicFramePr>
            <a:graphicFrameLocks noChangeAspect="1"/>
          </p:cNvGraphicFramePr>
          <p:nvPr/>
        </p:nvGraphicFramePr>
        <p:xfrm>
          <a:off x="8228046" y="1500176"/>
          <a:ext cx="2936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00" name="Equation" r:id="rId41" imgW="152280" imgH="228600" progId="Equation.DSMT4">
                  <p:embed/>
                </p:oleObj>
              </mc:Choice>
              <mc:Fallback>
                <p:oleObj name="Equation" r:id="rId41" imgW="152280" imgH="2286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8046" y="1500176"/>
                        <a:ext cx="293687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6"/>
          <p:cNvGraphicFramePr>
            <a:graphicFrameLocks noChangeAspect="1"/>
          </p:cNvGraphicFramePr>
          <p:nvPr/>
        </p:nvGraphicFramePr>
        <p:xfrm>
          <a:off x="7005665" y="2108195"/>
          <a:ext cx="2936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01" name="Equation" r:id="rId43" imgW="152280" imgH="228600" progId="Equation.DSMT4">
                  <p:embed/>
                </p:oleObj>
              </mc:Choice>
              <mc:Fallback>
                <p:oleObj name="Equation" r:id="rId43" imgW="152280" imgH="2286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5665" y="2108195"/>
                        <a:ext cx="293687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7"/>
          <p:cNvGraphicFramePr>
            <a:graphicFrameLocks noChangeAspect="1"/>
          </p:cNvGraphicFramePr>
          <p:nvPr/>
        </p:nvGraphicFramePr>
        <p:xfrm>
          <a:off x="7513666" y="2357432"/>
          <a:ext cx="2936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02" name="Equation" r:id="rId45" imgW="152280" imgH="228600" progId="Equation.DSMT4">
                  <p:embed/>
                </p:oleObj>
              </mc:Choice>
              <mc:Fallback>
                <p:oleObj name="Equation" r:id="rId45" imgW="152280" imgH="2286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3666" y="2357432"/>
                        <a:ext cx="293687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58" name="Object 26"/>
          <p:cNvGraphicFramePr>
            <a:graphicFrameLocks noChangeAspect="1"/>
          </p:cNvGraphicFramePr>
          <p:nvPr/>
        </p:nvGraphicFramePr>
        <p:xfrm>
          <a:off x="8564592" y="2428872"/>
          <a:ext cx="2936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03" name="Equation" r:id="rId47" imgW="152280" imgH="228600" progId="Equation.DSMT4">
                  <p:embed/>
                </p:oleObj>
              </mc:Choice>
              <mc:Fallback>
                <p:oleObj name="Equation" r:id="rId47" imgW="152280" imgH="2286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4592" y="2428872"/>
                        <a:ext cx="293688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直接连接符 40"/>
          <p:cNvCxnSpPr/>
          <p:nvPr/>
        </p:nvCxnSpPr>
        <p:spPr>
          <a:xfrm>
            <a:off x="5500694" y="1857368"/>
            <a:ext cx="157163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5400000" flipH="1" flipV="1">
            <a:off x="6607189" y="1321583"/>
            <a:ext cx="929488" cy="7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072330" y="857236"/>
            <a:ext cx="85725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rot="5400000">
            <a:off x="7000892" y="928674"/>
            <a:ext cx="1000132" cy="8572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endCxn id="18" idx="0"/>
          </p:cNvCxnSpPr>
          <p:nvPr/>
        </p:nvCxnSpPr>
        <p:spPr>
          <a:xfrm rot="5400000">
            <a:off x="6542900" y="2185192"/>
            <a:ext cx="857254" cy="2016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6858016" y="2714624"/>
            <a:ext cx="171451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5400000">
            <a:off x="5001422" y="1356508"/>
            <a:ext cx="100013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rot="5400000">
            <a:off x="5000628" y="1357302"/>
            <a:ext cx="1000132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500694" y="1857368"/>
            <a:ext cx="1571636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rot="5400000">
            <a:off x="6536545" y="2178839"/>
            <a:ext cx="857256" cy="2143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858016" y="2714624"/>
            <a:ext cx="1714512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34" y="1857368"/>
            <a:ext cx="4572000" cy="1595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圈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：起点和终点重合的链。           </a:t>
            </a:r>
            <a:endParaRPr lang="en-US" altLang="zh-CN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ts val="1000"/>
              </a:spcBef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初等圈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：点                    均不相同。</a:t>
            </a:r>
          </a:p>
          <a:p>
            <a:pPr lvl="0">
              <a:lnSpc>
                <a:spcPct val="150000"/>
              </a:lnSpc>
              <a:spcBef>
                <a:spcPts val="1000"/>
              </a:spcBef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简单圈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：圈中含的边均不相同。</a:t>
            </a:r>
          </a:p>
        </p:txBody>
      </p:sp>
      <p:sp>
        <p:nvSpPr>
          <p:cNvPr id="3" name="文本框 4"/>
          <p:cNvSpPr txBox="1"/>
          <p:nvPr/>
        </p:nvSpPr>
        <p:spPr>
          <a:xfrm>
            <a:off x="288131" y="392112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第一节 图的基本概念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" name="矩形: 圆角 25">
            <a:extLst>
              <a:ext uri="{FF2B5EF4-FFF2-40B4-BE49-F238E27FC236}">
                <a16:creationId xmlns:a16="http://schemas.microsoft.com/office/drawing/2014/main" id="{488CDA19-D6E5-496F-A4A6-DF3B8D6085ED}"/>
              </a:ext>
            </a:extLst>
          </p:cNvPr>
          <p:cNvSpPr/>
          <p:nvPr/>
        </p:nvSpPr>
        <p:spPr>
          <a:xfrm>
            <a:off x="500034" y="1000112"/>
            <a:ext cx="2590559" cy="6068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kern="0" dirty="0" smtClean="0">
                <a:solidFill>
                  <a:prstClr val="black"/>
                </a:solidFill>
                <a:cs typeface="Arial" pitchFamily="34" charset="0"/>
                <a:sym typeface="+mn-lt"/>
              </a:rPr>
              <a:t>无向图的有关概念</a:t>
            </a:r>
            <a:endParaRPr lang="en-US" altLang="zh-CN" sz="2200" b="1" kern="0" dirty="0">
              <a:solidFill>
                <a:prstClr val="black"/>
              </a:solidFill>
              <a:cs typeface="Arial" pitchFamily="3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78444" y="2071682"/>
            <a:ext cx="1571636" cy="1000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6778642" y="2143120"/>
            <a:ext cx="1000132" cy="857256"/>
          </a:xfrm>
          <a:prstGeom prst="triangle">
            <a:avLst>
              <a:gd name="adj" fmla="val 2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6635766" y="2071682"/>
            <a:ext cx="1714512" cy="1857388"/>
          </a:xfrm>
          <a:custGeom>
            <a:avLst/>
            <a:gdLst>
              <a:gd name="connsiteX0" fmla="*/ 0 w 1714512"/>
              <a:gd name="connsiteY0" fmla="*/ 1857388 h 1857388"/>
              <a:gd name="connsiteX1" fmla="*/ 428628 w 1714512"/>
              <a:gd name="connsiteY1" fmla="*/ 0 h 1857388"/>
              <a:gd name="connsiteX2" fmla="*/ 1285884 w 1714512"/>
              <a:gd name="connsiteY2" fmla="*/ 0 h 1857388"/>
              <a:gd name="connsiteX3" fmla="*/ 1714512 w 1714512"/>
              <a:gd name="connsiteY3" fmla="*/ 1857388 h 1857388"/>
              <a:gd name="connsiteX4" fmla="*/ 0 w 1714512"/>
              <a:gd name="connsiteY4" fmla="*/ 1857388 h 1857388"/>
              <a:gd name="connsiteX0" fmla="*/ 0 w 1714512"/>
              <a:gd name="connsiteY0" fmla="*/ 1857388 h 1857388"/>
              <a:gd name="connsiteX1" fmla="*/ 214282 w 1714512"/>
              <a:gd name="connsiteY1" fmla="*/ 1000112 h 1857388"/>
              <a:gd name="connsiteX2" fmla="*/ 1285884 w 1714512"/>
              <a:gd name="connsiteY2" fmla="*/ 0 h 1857388"/>
              <a:gd name="connsiteX3" fmla="*/ 1714512 w 1714512"/>
              <a:gd name="connsiteY3" fmla="*/ 1857388 h 1857388"/>
              <a:gd name="connsiteX4" fmla="*/ 0 w 1714512"/>
              <a:gd name="connsiteY4" fmla="*/ 1857388 h 1857388"/>
              <a:gd name="connsiteX0" fmla="*/ 0 w 1714512"/>
              <a:gd name="connsiteY0" fmla="*/ 1857388 h 1857388"/>
              <a:gd name="connsiteX1" fmla="*/ 214282 w 1714512"/>
              <a:gd name="connsiteY1" fmla="*/ 1000112 h 1857388"/>
              <a:gd name="connsiteX2" fmla="*/ 1071538 w 1714512"/>
              <a:gd name="connsiteY2" fmla="*/ 0 h 1857388"/>
              <a:gd name="connsiteX3" fmla="*/ 1714512 w 1714512"/>
              <a:gd name="connsiteY3" fmla="*/ 1857388 h 1857388"/>
              <a:gd name="connsiteX4" fmla="*/ 0 w 1714512"/>
              <a:gd name="connsiteY4" fmla="*/ 1857388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12" h="1857388">
                <a:moveTo>
                  <a:pt x="0" y="1857388"/>
                </a:moveTo>
                <a:lnTo>
                  <a:pt x="214282" y="1000112"/>
                </a:lnTo>
                <a:lnTo>
                  <a:pt x="1071538" y="0"/>
                </a:lnTo>
                <a:lnTo>
                  <a:pt x="1714512" y="1857388"/>
                </a:lnTo>
                <a:lnTo>
                  <a:pt x="0" y="1857388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8658" name="Object 2"/>
          <p:cNvGraphicFramePr>
            <a:graphicFrameLocks noChangeAspect="1"/>
          </p:cNvGraphicFramePr>
          <p:nvPr/>
        </p:nvGraphicFramePr>
        <p:xfrm>
          <a:off x="5016503" y="1797050"/>
          <a:ext cx="2682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61" name="Equation" r:id="rId4" imgW="139680" imgH="228600" progId="Equation.DSMT4">
                  <p:embed/>
                </p:oleObj>
              </mc:Choice>
              <mc:Fallback>
                <p:oleObj name="Equation" r:id="rId4" imgW="13968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3" y="1797050"/>
                        <a:ext cx="268288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59" name="Object 3"/>
          <p:cNvGraphicFramePr>
            <a:graphicFrameLocks noChangeAspect="1"/>
          </p:cNvGraphicFramePr>
          <p:nvPr/>
        </p:nvGraphicFramePr>
        <p:xfrm>
          <a:off x="5051428" y="2928938"/>
          <a:ext cx="2936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62"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428" y="2928938"/>
                        <a:ext cx="2936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0" name="Object 4"/>
          <p:cNvGraphicFramePr>
            <a:graphicFrameLocks noChangeAspect="1"/>
          </p:cNvGraphicFramePr>
          <p:nvPr/>
        </p:nvGraphicFramePr>
        <p:xfrm>
          <a:off x="6707204" y="1714492"/>
          <a:ext cx="29686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63" name="Equation" r:id="rId8" imgW="152280" imgH="228600" progId="Equation.DSMT4">
                  <p:embed/>
                </p:oleObj>
              </mc:Choice>
              <mc:Fallback>
                <p:oleObj name="Equation" r:id="rId8" imgW="1522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204" y="1714492"/>
                        <a:ext cx="29686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1" name="Object 5"/>
          <p:cNvGraphicFramePr>
            <a:graphicFrameLocks noChangeAspect="1"/>
          </p:cNvGraphicFramePr>
          <p:nvPr/>
        </p:nvGraphicFramePr>
        <p:xfrm>
          <a:off x="6850080" y="2928938"/>
          <a:ext cx="2936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64" name="Equation" r:id="rId10" imgW="152280" imgH="228600" progId="Equation.DSMT4">
                  <p:embed/>
                </p:oleObj>
              </mc:Choice>
              <mc:Fallback>
                <p:oleObj name="Equation" r:id="rId10" imgW="1522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0080" y="2928938"/>
                        <a:ext cx="2936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2" name="Object 6"/>
          <p:cNvGraphicFramePr>
            <a:graphicFrameLocks noChangeAspect="1"/>
          </p:cNvGraphicFramePr>
          <p:nvPr/>
        </p:nvGraphicFramePr>
        <p:xfrm>
          <a:off x="7635898" y="1714492"/>
          <a:ext cx="2936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65" name="Equation" r:id="rId12" imgW="152280" imgH="228600" progId="Equation.DSMT4">
                  <p:embed/>
                </p:oleObj>
              </mc:Choice>
              <mc:Fallback>
                <p:oleObj name="Equation" r:id="rId12" imgW="1522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98" y="1714492"/>
                        <a:ext cx="2936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3" name="Object 7"/>
          <p:cNvGraphicFramePr>
            <a:graphicFrameLocks noChangeAspect="1"/>
          </p:cNvGraphicFramePr>
          <p:nvPr/>
        </p:nvGraphicFramePr>
        <p:xfrm>
          <a:off x="8350278" y="3857632"/>
          <a:ext cx="2936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66" name="Equation" r:id="rId14" imgW="152280" imgH="228600" progId="Equation.DSMT4">
                  <p:embed/>
                </p:oleObj>
              </mc:Choice>
              <mc:Fallback>
                <p:oleObj name="Equation" r:id="rId14" imgW="15228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78" y="3857632"/>
                        <a:ext cx="2936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4" name="Object 8"/>
          <p:cNvGraphicFramePr>
            <a:graphicFrameLocks noChangeAspect="1"/>
          </p:cNvGraphicFramePr>
          <p:nvPr/>
        </p:nvGraphicFramePr>
        <p:xfrm>
          <a:off x="6421452" y="3786194"/>
          <a:ext cx="2936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67" name="Equation" r:id="rId16" imgW="152280" imgH="228600" progId="Equation.DSMT4">
                  <p:embed/>
                </p:oleObj>
              </mc:Choice>
              <mc:Fallback>
                <p:oleObj name="Equation" r:id="rId16" imgW="15228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52" y="3786194"/>
                        <a:ext cx="2936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5" name="Object 9"/>
          <p:cNvGraphicFramePr>
            <a:graphicFrameLocks noChangeAspect="1"/>
          </p:cNvGraphicFramePr>
          <p:nvPr/>
        </p:nvGraphicFramePr>
        <p:xfrm>
          <a:off x="5278444" y="2357434"/>
          <a:ext cx="2682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68" name="Equation" r:id="rId18" imgW="139680" imgH="228600" progId="Equation.DSMT4">
                  <p:embed/>
                </p:oleObj>
              </mc:Choice>
              <mc:Fallback>
                <p:oleObj name="Equation" r:id="rId18" imgW="13968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444" y="2357434"/>
                        <a:ext cx="268288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6" name="Object 10"/>
          <p:cNvGraphicFramePr>
            <a:graphicFrameLocks noChangeAspect="1"/>
          </p:cNvGraphicFramePr>
          <p:nvPr/>
        </p:nvGraphicFramePr>
        <p:xfrm>
          <a:off x="5908678" y="2643188"/>
          <a:ext cx="2936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69" name="Equation" r:id="rId20" imgW="152280" imgH="228600" progId="Equation.DSMT4">
                  <p:embed/>
                </p:oleObj>
              </mc:Choice>
              <mc:Fallback>
                <p:oleObj name="Equation" r:id="rId20" imgW="15228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678" y="2643188"/>
                        <a:ext cx="2936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7" name="Object 11"/>
          <p:cNvGraphicFramePr>
            <a:graphicFrameLocks noChangeAspect="1"/>
          </p:cNvGraphicFramePr>
          <p:nvPr/>
        </p:nvGraphicFramePr>
        <p:xfrm>
          <a:off x="6553203" y="2357438"/>
          <a:ext cx="292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70" name="Equation" r:id="rId22" imgW="152280" imgH="228600" progId="Equation.DSMT4">
                  <p:embed/>
                </p:oleObj>
              </mc:Choice>
              <mc:Fallback>
                <p:oleObj name="Equation" r:id="rId22" imgW="15228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3" y="2357438"/>
                        <a:ext cx="2921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8" name="Object 12"/>
          <p:cNvGraphicFramePr>
            <a:graphicFrameLocks noChangeAspect="1"/>
          </p:cNvGraphicFramePr>
          <p:nvPr/>
        </p:nvGraphicFramePr>
        <p:xfrm>
          <a:off x="5837241" y="1714500"/>
          <a:ext cx="2936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71" name="Equation" r:id="rId24" imgW="152280" imgH="228600" progId="Equation.DSMT4">
                  <p:embed/>
                </p:oleObj>
              </mc:Choice>
              <mc:Fallback>
                <p:oleObj name="Equation" r:id="rId24" imgW="152280" imgH="228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241" y="1714500"/>
                        <a:ext cx="293687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9" name="Object 13"/>
          <p:cNvGraphicFramePr>
            <a:graphicFrameLocks noChangeAspect="1"/>
          </p:cNvGraphicFramePr>
          <p:nvPr/>
        </p:nvGraphicFramePr>
        <p:xfrm>
          <a:off x="7064394" y="1714492"/>
          <a:ext cx="2936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72" name="Equation" r:id="rId26" imgW="152280" imgH="228600" progId="Equation.DSMT4">
                  <p:embed/>
                </p:oleObj>
              </mc:Choice>
              <mc:Fallback>
                <p:oleObj name="Equation" r:id="rId26" imgW="152280" imgH="2286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94" y="1714492"/>
                        <a:ext cx="293687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70" name="Object 14"/>
          <p:cNvGraphicFramePr>
            <a:graphicFrameLocks noChangeAspect="1"/>
          </p:cNvGraphicFramePr>
          <p:nvPr/>
        </p:nvGraphicFramePr>
        <p:xfrm>
          <a:off x="7207270" y="2571748"/>
          <a:ext cx="2936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73" name="Equation" r:id="rId28" imgW="152280" imgH="228600" progId="Equation.DSMT4">
                  <p:embed/>
                </p:oleObj>
              </mc:Choice>
              <mc:Fallback>
                <p:oleObj name="Equation" r:id="rId28" imgW="152280" imgH="2286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70" y="2571748"/>
                        <a:ext cx="293687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71" name="Object 15"/>
          <p:cNvGraphicFramePr>
            <a:graphicFrameLocks noChangeAspect="1"/>
          </p:cNvGraphicFramePr>
          <p:nvPr/>
        </p:nvGraphicFramePr>
        <p:xfrm>
          <a:off x="7993088" y="2714624"/>
          <a:ext cx="2936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74" name="Equation" r:id="rId30" imgW="152280" imgH="228600" progId="Equation.DSMT4">
                  <p:embed/>
                </p:oleObj>
              </mc:Choice>
              <mc:Fallback>
                <p:oleObj name="Equation" r:id="rId30" imgW="152280" imgH="2286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3088" y="2714624"/>
                        <a:ext cx="293687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72" name="Object 16"/>
          <p:cNvGraphicFramePr>
            <a:graphicFrameLocks noChangeAspect="1"/>
          </p:cNvGraphicFramePr>
          <p:nvPr/>
        </p:nvGraphicFramePr>
        <p:xfrm>
          <a:off x="6770707" y="3322643"/>
          <a:ext cx="2936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75" name="Equation" r:id="rId32" imgW="152280" imgH="228600" progId="Equation.DSMT4">
                  <p:embed/>
                </p:oleObj>
              </mc:Choice>
              <mc:Fallback>
                <p:oleObj name="Equation" r:id="rId32" imgW="152280" imgH="2286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0707" y="3322643"/>
                        <a:ext cx="293687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73" name="Object 17"/>
          <p:cNvGraphicFramePr>
            <a:graphicFrameLocks noChangeAspect="1"/>
          </p:cNvGraphicFramePr>
          <p:nvPr/>
        </p:nvGraphicFramePr>
        <p:xfrm>
          <a:off x="7278708" y="3571880"/>
          <a:ext cx="2936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76" name="Equation" r:id="rId34" imgW="152280" imgH="228600" progId="Equation.DSMT4">
                  <p:embed/>
                </p:oleObj>
              </mc:Choice>
              <mc:Fallback>
                <p:oleObj name="Equation" r:id="rId34" imgW="152280" imgH="2286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708" y="3571880"/>
                        <a:ext cx="293687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77" name="Object 21"/>
          <p:cNvGraphicFramePr>
            <a:graphicFrameLocks noChangeAspect="1"/>
          </p:cNvGraphicFramePr>
          <p:nvPr/>
        </p:nvGraphicFramePr>
        <p:xfrm>
          <a:off x="1857356" y="2428872"/>
          <a:ext cx="21621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77" name="Equation" r:id="rId36" imgW="850680" imgH="241200" progId="Equation.DSMT4">
                  <p:embed/>
                </p:oleObj>
              </mc:Choice>
              <mc:Fallback>
                <p:oleObj name="Equation" r:id="rId36" imgW="850680" imgH="2412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2428872"/>
                        <a:ext cx="2162175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连接符 28"/>
          <p:cNvCxnSpPr/>
          <p:nvPr/>
        </p:nvCxnSpPr>
        <p:spPr>
          <a:xfrm rot="16200000" flipH="1">
            <a:off x="7965305" y="2536029"/>
            <a:ext cx="1143008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8678" name="Object 22"/>
          <p:cNvGraphicFramePr>
            <a:graphicFrameLocks noChangeAspect="1"/>
          </p:cNvGraphicFramePr>
          <p:nvPr/>
        </p:nvGraphicFramePr>
        <p:xfrm>
          <a:off x="8215338" y="1785930"/>
          <a:ext cx="293688" cy="393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78" name="Equation" r:id="rId38" imgW="152280" imgH="228600" progId="Equation.DSMT4">
                  <p:embed/>
                </p:oleObj>
              </mc:Choice>
              <mc:Fallback>
                <p:oleObj name="Equation" r:id="rId38" imgW="152280" imgH="2286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5338" y="1785930"/>
                        <a:ext cx="293688" cy="3936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79" name="Object 23"/>
          <p:cNvGraphicFramePr>
            <a:graphicFrameLocks noChangeAspect="1"/>
          </p:cNvGraphicFramePr>
          <p:nvPr/>
        </p:nvGraphicFramePr>
        <p:xfrm>
          <a:off x="8643938" y="3286125"/>
          <a:ext cx="2936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79" name="Equation" r:id="rId40" imgW="152280" imgH="228600" progId="Equation.DSMT4">
                  <p:embed/>
                </p:oleObj>
              </mc:Choice>
              <mc:Fallback>
                <p:oleObj name="Equation" r:id="rId40" imgW="152280" imgH="2286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3938" y="3286125"/>
                        <a:ext cx="293687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80" name="Object 24"/>
          <p:cNvGraphicFramePr>
            <a:graphicFrameLocks noChangeAspect="1"/>
          </p:cNvGraphicFramePr>
          <p:nvPr/>
        </p:nvGraphicFramePr>
        <p:xfrm>
          <a:off x="8464550" y="2357438"/>
          <a:ext cx="3667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80" name="Equation" r:id="rId42" imgW="190440" imgH="228600" progId="Equation.DSMT4">
                  <p:embed/>
                </p:oleObj>
              </mc:Choice>
              <mc:Fallback>
                <p:oleObj name="Equation" r:id="rId42" imgW="190440" imgH="2286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4550" y="2357438"/>
                        <a:ext cx="3667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5286380" y="2071682"/>
            <a:ext cx="1571636" cy="10001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rot="10800000">
            <a:off x="5286380" y="2071682"/>
            <a:ext cx="1571636" cy="15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5400000">
            <a:off x="4786314" y="2571748"/>
            <a:ext cx="1000132" cy="15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286380" y="3071814"/>
            <a:ext cx="1571636" cy="15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rot="5400000" flipH="1" flipV="1">
            <a:off x="6786578" y="2143120"/>
            <a:ext cx="1000132" cy="8572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16200000" flipH="1">
            <a:off x="7108049" y="2678905"/>
            <a:ext cx="1857388" cy="64294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rot="10800000">
            <a:off x="6643702" y="3929070"/>
            <a:ext cx="1714512" cy="15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rot="5400000" flipH="1" flipV="1">
            <a:off x="6286512" y="3429004"/>
            <a:ext cx="928694" cy="21431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5400000" flipH="1" flipV="1">
            <a:off x="6357950" y="2571748"/>
            <a:ext cx="1000132" cy="15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8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78444" y="2071682"/>
            <a:ext cx="1571636" cy="1000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>
            <a:off x="6778642" y="2143120"/>
            <a:ext cx="1000132" cy="857256"/>
          </a:xfrm>
          <a:prstGeom prst="triangle">
            <a:avLst>
              <a:gd name="adj" fmla="val 2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635766" y="2071682"/>
            <a:ext cx="1714512" cy="1857388"/>
          </a:xfrm>
          <a:custGeom>
            <a:avLst/>
            <a:gdLst>
              <a:gd name="connsiteX0" fmla="*/ 0 w 1714512"/>
              <a:gd name="connsiteY0" fmla="*/ 1857388 h 1857388"/>
              <a:gd name="connsiteX1" fmla="*/ 428628 w 1714512"/>
              <a:gd name="connsiteY1" fmla="*/ 0 h 1857388"/>
              <a:gd name="connsiteX2" fmla="*/ 1285884 w 1714512"/>
              <a:gd name="connsiteY2" fmla="*/ 0 h 1857388"/>
              <a:gd name="connsiteX3" fmla="*/ 1714512 w 1714512"/>
              <a:gd name="connsiteY3" fmla="*/ 1857388 h 1857388"/>
              <a:gd name="connsiteX4" fmla="*/ 0 w 1714512"/>
              <a:gd name="connsiteY4" fmla="*/ 1857388 h 1857388"/>
              <a:gd name="connsiteX0" fmla="*/ 0 w 1714512"/>
              <a:gd name="connsiteY0" fmla="*/ 1857388 h 1857388"/>
              <a:gd name="connsiteX1" fmla="*/ 214282 w 1714512"/>
              <a:gd name="connsiteY1" fmla="*/ 1000112 h 1857388"/>
              <a:gd name="connsiteX2" fmla="*/ 1285884 w 1714512"/>
              <a:gd name="connsiteY2" fmla="*/ 0 h 1857388"/>
              <a:gd name="connsiteX3" fmla="*/ 1714512 w 1714512"/>
              <a:gd name="connsiteY3" fmla="*/ 1857388 h 1857388"/>
              <a:gd name="connsiteX4" fmla="*/ 0 w 1714512"/>
              <a:gd name="connsiteY4" fmla="*/ 1857388 h 1857388"/>
              <a:gd name="connsiteX0" fmla="*/ 0 w 1714512"/>
              <a:gd name="connsiteY0" fmla="*/ 1857388 h 1857388"/>
              <a:gd name="connsiteX1" fmla="*/ 214282 w 1714512"/>
              <a:gd name="connsiteY1" fmla="*/ 1000112 h 1857388"/>
              <a:gd name="connsiteX2" fmla="*/ 1071538 w 1714512"/>
              <a:gd name="connsiteY2" fmla="*/ 0 h 1857388"/>
              <a:gd name="connsiteX3" fmla="*/ 1714512 w 1714512"/>
              <a:gd name="connsiteY3" fmla="*/ 1857388 h 1857388"/>
              <a:gd name="connsiteX4" fmla="*/ 0 w 1714512"/>
              <a:gd name="connsiteY4" fmla="*/ 1857388 h 18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12" h="1857388">
                <a:moveTo>
                  <a:pt x="0" y="1857388"/>
                </a:moveTo>
                <a:lnTo>
                  <a:pt x="214282" y="1000112"/>
                </a:lnTo>
                <a:lnTo>
                  <a:pt x="1071538" y="0"/>
                </a:lnTo>
                <a:lnTo>
                  <a:pt x="1714512" y="1857388"/>
                </a:lnTo>
                <a:lnTo>
                  <a:pt x="0" y="1857388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5016503" y="1797050"/>
          <a:ext cx="2682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63" name="Equation" r:id="rId4" imgW="139680" imgH="228600" progId="Equation.DSMT4">
                  <p:embed/>
                </p:oleObj>
              </mc:Choice>
              <mc:Fallback>
                <p:oleObj name="Equation" r:id="rId4" imgW="13968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3" y="1797050"/>
                        <a:ext cx="268288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5051428" y="2928938"/>
          <a:ext cx="2936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64"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428" y="2928938"/>
                        <a:ext cx="2936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6707204" y="1714492"/>
          <a:ext cx="29686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65" name="Equation" r:id="rId8" imgW="152280" imgH="228600" progId="Equation.DSMT4">
                  <p:embed/>
                </p:oleObj>
              </mc:Choice>
              <mc:Fallback>
                <p:oleObj name="Equation" r:id="rId8" imgW="1522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204" y="1714492"/>
                        <a:ext cx="29686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6850080" y="2928938"/>
          <a:ext cx="2936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66" name="Equation" r:id="rId10" imgW="152280" imgH="228600" progId="Equation.DSMT4">
                  <p:embed/>
                </p:oleObj>
              </mc:Choice>
              <mc:Fallback>
                <p:oleObj name="Equation" r:id="rId10" imgW="1522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0080" y="2928938"/>
                        <a:ext cx="2936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7635898" y="1714492"/>
          <a:ext cx="2936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67" name="Equation" r:id="rId12" imgW="152280" imgH="228600" progId="Equation.DSMT4">
                  <p:embed/>
                </p:oleObj>
              </mc:Choice>
              <mc:Fallback>
                <p:oleObj name="Equation" r:id="rId12" imgW="1522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98" y="1714492"/>
                        <a:ext cx="2936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8350278" y="3857632"/>
          <a:ext cx="2936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68" name="Equation" r:id="rId14" imgW="152280" imgH="228600" progId="Equation.DSMT4">
                  <p:embed/>
                </p:oleObj>
              </mc:Choice>
              <mc:Fallback>
                <p:oleObj name="Equation" r:id="rId14" imgW="15228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78" y="3857632"/>
                        <a:ext cx="2936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6421452" y="3786194"/>
          <a:ext cx="2936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69" name="Equation" r:id="rId16" imgW="152280" imgH="228600" progId="Equation.DSMT4">
                  <p:embed/>
                </p:oleObj>
              </mc:Choice>
              <mc:Fallback>
                <p:oleObj name="Equation" r:id="rId16" imgW="15228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52" y="3786194"/>
                        <a:ext cx="2936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5278444" y="2357434"/>
          <a:ext cx="2682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70" name="Equation" r:id="rId18" imgW="139680" imgH="228600" progId="Equation.DSMT4">
                  <p:embed/>
                </p:oleObj>
              </mc:Choice>
              <mc:Fallback>
                <p:oleObj name="Equation" r:id="rId18" imgW="13968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444" y="2357434"/>
                        <a:ext cx="268288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5908678" y="2643188"/>
          <a:ext cx="2936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71" name="Equation" r:id="rId20" imgW="152280" imgH="228600" progId="Equation.DSMT4">
                  <p:embed/>
                </p:oleObj>
              </mc:Choice>
              <mc:Fallback>
                <p:oleObj name="Equation" r:id="rId20" imgW="15228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678" y="2643188"/>
                        <a:ext cx="2936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6553203" y="2357438"/>
          <a:ext cx="292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72" name="Equation" r:id="rId22" imgW="152280" imgH="228600" progId="Equation.DSMT4">
                  <p:embed/>
                </p:oleObj>
              </mc:Choice>
              <mc:Fallback>
                <p:oleObj name="Equation" r:id="rId22" imgW="15228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3" y="2357438"/>
                        <a:ext cx="2921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5837241" y="1714500"/>
          <a:ext cx="2936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73" name="Equation" r:id="rId24" imgW="152280" imgH="228600" progId="Equation.DSMT4">
                  <p:embed/>
                </p:oleObj>
              </mc:Choice>
              <mc:Fallback>
                <p:oleObj name="Equation" r:id="rId24" imgW="152280" imgH="228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241" y="1714500"/>
                        <a:ext cx="293687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3"/>
          <p:cNvGraphicFramePr>
            <a:graphicFrameLocks noChangeAspect="1"/>
          </p:cNvGraphicFramePr>
          <p:nvPr/>
        </p:nvGraphicFramePr>
        <p:xfrm>
          <a:off x="7064394" y="1714492"/>
          <a:ext cx="2936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74" name="Equation" r:id="rId26" imgW="152280" imgH="228600" progId="Equation.DSMT4">
                  <p:embed/>
                </p:oleObj>
              </mc:Choice>
              <mc:Fallback>
                <p:oleObj name="Equation" r:id="rId26" imgW="152280" imgH="2286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94" y="1714492"/>
                        <a:ext cx="293687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/>
          <p:cNvGraphicFramePr>
            <a:graphicFrameLocks noChangeAspect="1"/>
          </p:cNvGraphicFramePr>
          <p:nvPr/>
        </p:nvGraphicFramePr>
        <p:xfrm>
          <a:off x="7207270" y="2571748"/>
          <a:ext cx="2936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75" name="Equation" r:id="rId28" imgW="152280" imgH="228600" progId="Equation.DSMT4">
                  <p:embed/>
                </p:oleObj>
              </mc:Choice>
              <mc:Fallback>
                <p:oleObj name="Equation" r:id="rId28" imgW="152280" imgH="2286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70" y="2571748"/>
                        <a:ext cx="293687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/>
          <p:cNvGraphicFramePr>
            <a:graphicFrameLocks noChangeAspect="1"/>
          </p:cNvGraphicFramePr>
          <p:nvPr/>
        </p:nvGraphicFramePr>
        <p:xfrm>
          <a:off x="7993088" y="2714624"/>
          <a:ext cx="2936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76" name="Equation" r:id="rId30" imgW="152280" imgH="228600" progId="Equation.DSMT4">
                  <p:embed/>
                </p:oleObj>
              </mc:Choice>
              <mc:Fallback>
                <p:oleObj name="Equation" r:id="rId30" imgW="152280" imgH="2286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3088" y="2714624"/>
                        <a:ext cx="293687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6"/>
          <p:cNvGraphicFramePr>
            <a:graphicFrameLocks noChangeAspect="1"/>
          </p:cNvGraphicFramePr>
          <p:nvPr/>
        </p:nvGraphicFramePr>
        <p:xfrm>
          <a:off x="6770707" y="3322643"/>
          <a:ext cx="2936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77" name="Equation" r:id="rId32" imgW="152280" imgH="228600" progId="Equation.DSMT4">
                  <p:embed/>
                </p:oleObj>
              </mc:Choice>
              <mc:Fallback>
                <p:oleObj name="Equation" r:id="rId32" imgW="152280" imgH="2286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0707" y="3322643"/>
                        <a:ext cx="293687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7"/>
          <p:cNvGraphicFramePr>
            <a:graphicFrameLocks noChangeAspect="1"/>
          </p:cNvGraphicFramePr>
          <p:nvPr/>
        </p:nvGraphicFramePr>
        <p:xfrm>
          <a:off x="7278708" y="3571880"/>
          <a:ext cx="2936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78" name="Equation" r:id="rId34" imgW="152280" imgH="228600" progId="Equation.DSMT4">
                  <p:embed/>
                </p:oleObj>
              </mc:Choice>
              <mc:Fallback>
                <p:oleObj name="Equation" r:id="rId34" imgW="152280" imgH="2286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708" y="3571880"/>
                        <a:ext cx="293687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连接符 20"/>
          <p:cNvCxnSpPr/>
          <p:nvPr/>
        </p:nvCxnSpPr>
        <p:spPr>
          <a:xfrm rot="16200000" flipH="1">
            <a:off x="7965305" y="2536029"/>
            <a:ext cx="1143008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2"/>
          <p:cNvGraphicFramePr>
            <a:graphicFrameLocks noChangeAspect="1"/>
          </p:cNvGraphicFramePr>
          <p:nvPr/>
        </p:nvGraphicFramePr>
        <p:xfrm>
          <a:off x="8215338" y="1785930"/>
          <a:ext cx="293688" cy="393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79" name="Equation" r:id="rId36" imgW="152280" imgH="228600" progId="Equation.DSMT4">
                  <p:embed/>
                </p:oleObj>
              </mc:Choice>
              <mc:Fallback>
                <p:oleObj name="Equation" r:id="rId36" imgW="152280" imgH="2286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5338" y="1785930"/>
                        <a:ext cx="293688" cy="3936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/>
        </p:nvGraphicFramePr>
        <p:xfrm>
          <a:off x="8643966" y="3286128"/>
          <a:ext cx="2936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80" name="Equation" r:id="rId38" imgW="152280" imgH="228600" progId="Equation.DSMT4">
                  <p:embed/>
                </p:oleObj>
              </mc:Choice>
              <mc:Fallback>
                <p:oleObj name="Equation" r:id="rId38" imgW="152280" imgH="2286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3966" y="3286128"/>
                        <a:ext cx="293688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/>
        </p:nvGraphicFramePr>
        <p:xfrm>
          <a:off x="8464550" y="2357438"/>
          <a:ext cx="3667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81" name="Equation" r:id="rId40" imgW="190440" imgH="228600" progId="Equation.DSMT4">
                  <p:embed/>
                </p:oleObj>
              </mc:Choice>
              <mc:Fallback>
                <p:oleObj name="Equation" r:id="rId40" imgW="190440" imgH="2286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4550" y="2357438"/>
                        <a:ext cx="3667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4"/>
          <p:cNvSpPr txBox="1"/>
          <p:nvPr/>
        </p:nvSpPr>
        <p:spPr>
          <a:xfrm>
            <a:off x="288131" y="392112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第一节 图的基本概念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5" name="矩形: 圆角 25">
            <a:extLst>
              <a:ext uri="{FF2B5EF4-FFF2-40B4-BE49-F238E27FC236}">
                <a16:creationId xmlns:a16="http://schemas.microsoft.com/office/drawing/2014/main" id="{488CDA19-D6E5-496F-A4A6-DF3B8D6085ED}"/>
              </a:ext>
            </a:extLst>
          </p:cNvPr>
          <p:cNvSpPr/>
          <p:nvPr/>
        </p:nvSpPr>
        <p:spPr>
          <a:xfrm>
            <a:off x="500034" y="1000112"/>
            <a:ext cx="2590559" cy="6068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kern="0" dirty="0" smtClean="0">
                <a:solidFill>
                  <a:prstClr val="black"/>
                </a:solidFill>
                <a:cs typeface="Arial" pitchFamily="34" charset="0"/>
                <a:sym typeface="+mn-lt"/>
              </a:rPr>
              <a:t>无向图的有关概念</a:t>
            </a:r>
            <a:endParaRPr lang="en-US" altLang="zh-CN" sz="2200" b="1" kern="0" dirty="0">
              <a:solidFill>
                <a:prstClr val="black"/>
              </a:solidFill>
              <a:cs typeface="Arial" pitchFamily="34" charset="0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00034" y="1785930"/>
            <a:ext cx="421484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连通图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：任意两点之间至少有一条链，否则称为不连通图，不连通图中每个连通的部分称为连通分图（简称分图）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完全图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：图中任意两点之间都有边直接相连。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个顶点的图，边的条数为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714348" y="3929070"/>
            <a:ext cx="1831800" cy="517333"/>
          </a:xfrm>
          <a:prstGeom prst="rect">
            <a:avLst/>
          </a:prstGeom>
        </p:spPr>
      </p:pic>
      <p:sp>
        <p:nvSpPr>
          <p:cNvPr id="29" name="梯形 28"/>
          <p:cNvSpPr/>
          <p:nvPr/>
        </p:nvSpPr>
        <p:spPr>
          <a:xfrm>
            <a:off x="4643438" y="3929070"/>
            <a:ext cx="1928826" cy="1357322"/>
          </a:xfrm>
          <a:prstGeom prst="trapezoi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5000628" y="3929070"/>
            <a:ext cx="1571636" cy="135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10800000" flipV="1">
            <a:off x="4643438" y="3929070"/>
            <a:ext cx="1571636" cy="135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34" y="2000244"/>
            <a:ext cx="47863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子图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有图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={V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,E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和图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={V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，若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的子集和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的子集，称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的子图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支撑子图：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有图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={V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,E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和图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={V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，若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=V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的子集，称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的支撑子图。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属于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），用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G-v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表示从图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去掉点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及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的关联边后得到的一个图。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4"/>
          <p:cNvSpPr txBox="1"/>
          <p:nvPr/>
        </p:nvSpPr>
        <p:spPr>
          <a:xfrm>
            <a:off x="288131" y="392112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第一节 图的基本概念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" name="矩形: 圆角 25">
            <a:extLst>
              <a:ext uri="{FF2B5EF4-FFF2-40B4-BE49-F238E27FC236}">
                <a16:creationId xmlns:a16="http://schemas.microsoft.com/office/drawing/2014/main" id="{488CDA19-D6E5-496F-A4A6-DF3B8D6085ED}"/>
              </a:ext>
            </a:extLst>
          </p:cNvPr>
          <p:cNvSpPr/>
          <p:nvPr/>
        </p:nvSpPr>
        <p:spPr>
          <a:xfrm>
            <a:off x="500034" y="1000112"/>
            <a:ext cx="2590559" cy="6068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kern="0" dirty="0" smtClean="0">
                <a:solidFill>
                  <a:prstClr val="black"/>
                </a:solidFill>
                <a:cs typeface="Arial" pitchFamily="34" charset="0"/>
                <a:sym typeface="+mn-lt"/>
              </a:rPr>
              <a:t>无向图的有关概念</a:t>
            </a:r>
            <a:endParaRPr lang="en-US" altLang="zh-CN" sz="2200" b="1" kern="0" dirty="0">
              <a:solidFill>
                <a:prstClr val="black"/>
              </a:solidFill>
              <a:cs typeface="Arial" pitchFamily="34" charset="0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29256" y="1480228"/>
            <a:ext cx="1071570" cy="1428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5429256" y="694410"/>
            <a:ext cx="1071570" cy="7858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/>
          <p:cNvSpPr/>
          <p:nvPr/>
        </p:nvSpPr>
        <p:spPr>
          <a:xfrm>
            <a:off x="5429256" y="1480228"/>
            <a:ext cx="1000132" cy="45719"/>
          </a:xfrm>
          <a:prstGeom prst="arc">
            <a:avLst>
              <a:gd name="adj1" fmla="val 16200000"/>
              <a:gd name="adj2" fmla="val 194006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>
            <a:off x="5429256" y="1194476"/>
            <a:ext cx="1071570" cy="771524"/>
          </a:xfrm>
          <a:prstGeom prst="arc">
            <a:avLst>
              <a:gd name="adj1" fmla="val 11227514"/>
              <a:gd name="adj2" fmla="val 128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29388" y="3857632"/>
            <a:ext cx="1071570" cy="1428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5400000" flipH="1" flipV="1">
            <a:off x="6393669" y="3321847"/>
            <a:ext cx="571504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等腰三角形 12"/>
          <p:cNvSpPr/>
          <p:nvPr/>
        </p:nvSpPr>
        <p:spPr>
          <a:xfrm>
            <a:off x="7286644" y="1480228"/>
            <a:ext cx="1000132" cy="1428760"/>
          </a:xfrm>
          <a:prstGeom prst="triangle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rot="5400000" flipH="1" flipV="1">
            <a:off x="7250925" y="944443"/>
            <a:ext cx="571504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48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12596"/>
              </p:ext>
            </p:extLst>
          </p:nvPr>
        </p:nvGraphicFramePr>
        <p:xfrm>
          <a:off x="5857884" y="337220"/>
          <a:ext cx="2682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0" name="Equation" r:id="rId4" imgW="139680" imgH="228600" progId="Equation.DSMT4">
                  <p:embed/>
                </p:oleObj>
              </mc:Choice>
              <mc:Fallback>
                <p:oleObj name="Equation" r:id="rId4" imgW="13968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337220"/>
                        <a:ext cx="268288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707882"/>
              </p:ext>
            </p:extLst>
          </p:nvPr>
        </p:nvGraphicFramePr>
        <p:xfrm>
          <a:off x="5143504" y="1265914"/>
          <a:ext cx="2936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1"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1265914"/>
                        <a:ext cx="2936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16550"/>
              </p:ext>
            </p:extLst>
          </p:nvPr>
        </p:nvGraphicFramePr>
        <p:xfrm>
          <a:off x="6500826" y="1265914"/>
          <a:ext cx="2936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2" name="Equation" r:id="rId8" imgW="152280" imgH="228600" progId="Equation.DSMT4">
                  <p:embed/>
                </p:oleObj>
              </mc:Choice>
              <mc:Fallback>
                <p:oleObj name="Equation" r:id="rId8" imgW="1522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26" y="1265914"/>
                        <a:ext cx="293687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045185"/>
              </p:ext>
            </p:extLst>
          </p:nvPr>
        </p:nvGraphicFramePr>
        <p:xfrm>
          <a:off x="5143504" y="2694674"/>
          <a:ext cx="2968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3" name="Equation" r:id="rId10" imgW="152280" imgH="228600" progId="Equation.DSMT4">
                  <p:embed/>
                </p:oleObj>
              </mc:Choice>
              <mc:Fallback>
                <p:oleObj name="Equation" r:id="rId10" imgW="15228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2694674"/>
                        <a:ext cx="296862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685558"/>
              </p:ext>
            </p:extLst>
          </p:nvPr>
        </p:nvGraphicFramePr>
        <p:xfrm>
          <a:off x="6500826" y="2694674"/>
          <a:ext cx="2936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4" name="Equation" r:id="rId12" imgW="152280" imgH="228600" progId="Equation.DSMT4">
                  <p:embed/>
                </p:oleObj>
              </mc:Choice>
              <mc:Fallback>
                <p:oleObj name="Equation" r:id="rId12" imgW="15228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26" y="2694674"/>
                        <a:ext cx="293688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678731"/>
              </p:ext>
            </p:extLst>
          </p:nvPr>
        </p:nvGraphicFramePr>
        <p:xfrm>
          <a:off x="6858020" y="2969444"/>
          <a:ext cx="2682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5" name="Equation" r:id="rId14" imgW="139680" imgH="228600" progId="Equation.DSMT4">
                  <p:embed/>
                </p:oleObj>
              </mc:Choice>
              <mc:Fallback>
                <p:oleObj name="Equation" r:id="rId14" imgW="13968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20" y="2969444"/>
                        <a:ext cx="2682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1" name="Object 11"/>
          <p:cNvGraphicFramePr>
            <a:graphicFrameLocks noChangeAspect="1"/>
          </p:cNvGraphicFramePr>
          <p:nvPr/>
        </p:nvGraphicFramePr>
        <p:xfrm>
          <a:off x="6143645" y="3643328"/>
          <a:ext cx="2936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6" name="Equation" r:id="rId15" imgW="152280" imgH="228600" progId="Equation.DSMT4">
                  <p:embed/>
                </p:oleObj>
              </mc:Choice>
              <mc:Fallback>
                <p:oleObj name="Equation" r:id="rId15" imgW="15228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45" y="3643328"/>
                        <a:ext cx="293688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2" name="Object 12"/>
          <p:cNvGraphicFramePr>
            <a:graphicFrameLocks noChangeAspect="1"/>
          </p:cNvGraphicFramePr>
          <p:nvPr/>
        </p:nvGraphicFramePr>
        <p:xfrm>
          <a:off x="7500958" y="3643328"/>
          <a:ext cx="2936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7" name="Equation" r:id="rId16" imgW="152280" imgH="228600" progId="Equation.DSMT4">
                  <p:embed/>
                </p:oleObj>
              </mc:Choice>
              <mc:Fallback>
                <p:oleObj name="Equation" r:id="rId16" imgW="152280" imgH="228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58" y="3643328"/>
                        <a:ext cx="293687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3" name="Object 13"/>
          <p:cNvGraphicFramePr>
            <a:graphicFrameLocks noChangeAspect="1"/>
          </p:cNvGraphicFramePr>
          <p:nvPr/>
        </p:nvGraphicFramePr>
        <p:xfrm>
          <a:off x="6143645" y="5072078"/>
          <a:ext cx="29686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8" name="Equation" r:id="rId17" imgW="152280" imgH="228600" progId="Equation.DSMT4">
                  <p:embed/>
                </p:oleObj>
              </mc:Choice>
              <mc:Fallback>
                <p:oleObj name="Equation" r:id="rId17" imgW="152280" imgH="2286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45" y="5072078"/>
                        <a:ext cx="29686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4" name="Object 14"/>
          <p:cNvGraphicFramePr>
            <a:graphicFrameLocks noChangeAspect="1"/>
          </p:cNvGraphicFramePr>
          <p:nvPr/>
        </p:nvGraphicFramePr>
        <p:xfrm>
          <a:off x="7500958" y="5072078"/>
          <a:ext cx="2936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9" name="Equation" r:id="rId18" imgW="152280" imgH="228600" progId="Equation.DSMT4">
                  <p:embed/>
                </p:oleObj>
              </mc:Choice>
              <mc:Fallback>
                <p:oleObj name="Equation" r:id="rId18" imgW="152280" imgH="2286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58" y="5072078"/>
                        <a:ext cx="293687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105265"/>
              </p:ext>
            </p:extLst>
          </p:nvPr>
        </p:nvGraphicFramePr>
        <p:xfrm>
          <a:off x="7715267" y="659488"/>
          <a:ext cx="2682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0" name="Equation" r:id="rId19" imgW="139680" imgH="228600" progId="Equation.DSMT4">
                  <p:embed/>
                </p:oleObj>
              </mc:Choice>
              <mc:Fallback>
                <p:oleObj name="Equation" r:id="rId19" imgW="139680" imgH="2286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67" y="659488"/>
                        <a:ext cx="268288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08772"/>
              </p:ext>
            </p:extLst>
          </p:nvPr>
        </p:nvGraphicFramePr>
        <p:xfrm>
          <a:off x="7000892" y="1265914"/>
          <a:ext cx="2936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1" name="Equation" r:id="rId20" imgW="152280" imgH="228600" progId="Equation.DSMT4">
                  <p:embed/>
                </p:oleObj>
              </mc:Choice>
              <mc:Fallback>
                <p:oleObj name="Equation" r:id="rId20" imgW="152280" imgH="2286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92" y="1265914"/>
                        <a:ext cx="293688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161559"/>
              </p:ext>
            </p:extLst>
          </p:nvPr>
        </p:nvGraphicFramePr>
        <p:xfrm>
          <a:off x="7020272" y="2694664"/>
          <a:ext cx="29686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2" name="Equation" r:id="rId21" imgW="152280" imgH="228600" progId="Equation.DSMT4">
                  <p:embed/>
                </p:oleObj>
              </mc:Choice>
              <mc:Fallback>
                <p:oleObj name="Equation" r:id="rId21" imgW="152280" imgH="2286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2694664"/>
                        <a:ext cx="29686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033564"/>
              </p:ext>
            </p:extLst>
          </p:nvPr>
        </p:nvGraphicFramePr>
        <p:xfrm>
          <a:off x="8358205" y="2694664"/>
          <a:ext cx="2936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3" name="Equation" r:id="rId22" imgW="152280" imgH="228600" progId="Equation.DSMT4">
                  <p:embed/>
                </p:oleObj>
              </mc:Choice>
              <mc:Fallback>
                <p:oleObj name="Equation" r:id="rId22" imgW="152280" imgH="2286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8205" y="2694664"/>
                        <a:ext cx="293687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/>
          <p:cNvSpPr/>
          <p:nvPr/>
        </p:nvSpPr>
        <p:spPr>
          <a:xfrm>
            <a:off x="5715008" y="2929508"/>
            <a:ext cx="3898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zh-CN" alt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643834" y="2929508"/>
            <a:ext cx="3994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zh-CN" alt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58148" y="4857764"/>
            <a:ext cx="3658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zh-CN" alt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195264" y="275167"/>
            <a:ext cx="8753475" cy="5164667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A000220150318F63PPIC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5846" y="1795462"/>
            <a:ext cx="1412558" cy="2124076"/>
          </a:xfrm>
          <a:prstGeom prst="rect">
            <a:avLst/>
          </a:prstGeom>
        </p:spPr>
      </p:pic>
      <p:sp>
        <p:nvSpPr>
          <p:cNvPr id="4" name="文本框 4"/>
          <p:cNvSpPr txBox="1"/>
          <p:nvPr/>
        </p:nvSpPr>
        <p:spPr>
          <a:xfrm>
            <a:off x="3745706" y="2643186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哥尼斯堡七桥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5" name="对角圆角矩形 4"/>
          <p:cNvSpPr/>
          <p:nvPr/>
        </p:nvSpPr>
        <p:spPr>
          <a:xfrm>
            <a:off x="2592229" y="2529417"/>
            <a:ext cx="1029176" cy="635000"/>
          </a:xfrm>
          <a:prstGeom prst="round2DiagRect">
            <a:avLst>
              <a:gd name="adj1" fmla="val 26000"/>
              <a:gd name="adj2" fmla="val 0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引入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288131" y="392112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第一节 图的基本概念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矩形: 圆角 25">
            <a:extLst>
              <a:ext uri="{FF2B5EF4-FFF2-40B4-BE49-F238E27FC236}">
                <a16:creationId xmlns:a16="http://schemas.microsoft.com/office/drawing/2014/main" id="{488CDA19-D6E5-496F-A4A6-DF3B8D6085ED}"/>
              </a:ext>
            </a:extLst>
          </p:cNvPr>
          <p:cNvSpPr/>
          <p:nvPr/>
        </p:nvSpPr>
        <p:spPr>
          <a:xfrm>
            <a:off x="500034" y="1000112"/>
            <a:ext cx="2590559" cy="6068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kern="0" dirty="0" smtClean="0">
                <a:solidFill>
                  <a:prstClr val="black"/>
                </a:solidFill>
                <a:cs typeface="Arial" pitchFamily="34" charset="0"/>
                <a:sym typeface="+mn-lt"/>
              </a:rPr>
              <a:t>有向图的有关概念</a:t>
            </a:r>
            <a:endParaRPr lang="en-US" altLang="zh-CN" sz="2200" b="1" kern="0" dirty="0">
              <a:solidFill>
                <a:prstClr val="black"/>
              </a:solidFill>
              <a:cs typeface="Arial" pitchFamily="34" charset="0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4282" y="1643054"/>
            <a:ext cx="87154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基础图：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中去掉所有弧上的箭头得到的无向图。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弧：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a=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u,v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）∈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A,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的始点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v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的终点，称弧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是从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指向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     是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中的一个点弧交错序列，如果这个序列在基础图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所对应的点边序列是一条链，则称这个点弧交错的序列是</a:t>
            </a:r>
            <a:r>
              <a:rPr lang="en-US" altLang="zh-CN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的一条链。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上述序列中，如果对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t=1,2,3,…,k-1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，具有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baseline="-25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=(v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,v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it+1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，则称之为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baseline="-25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ik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一条路。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回路：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路的第一个点和最后一个点相同。 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在有向图中链未必是路，链可能是与线头方向相反的。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2500310"/>
            <a:ext cx="2257500" cy="433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195264" y="275167"/>
            <a:ext cx="8753475" cy="5164667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A000220150318F63PPIC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5846" y="1795462"/>
            <a:ext cx="1412558" cy="21240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45706" y="2551111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树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对角圆角矩形 2"/>
          <p:cNvSpPr/>
          <p:nvPr/>
        </p:nvSpPr>
        <p:spPr>
          <a:xfrm>
            <a:off x="2592229" y="2529417"/>
            <a:ext cx="1029176" cy="635000"/>
          </a:xfrm>
          <a:prstGeom prst="round2DiagRect">
            <a:avLst>
              <a:gd name="adj1" fmla="val 26000"/>
              <a:gd name="adj2" fmla="val 0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第二部分</a:t>
            </a:r>
          </a:p>
        </p:txBody>
      </p:sp>
    </p:spTree>
    <p:extLst>
      <p:ext uri="{BB962C8B-B14F-4D97-AF65-F5344CB8AC3E}">
        <p14:creationId xmlns:p14="http://schemas.microsoft.com/office/powerpoint/2010/main" val="33246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288131" y="392112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第二节 树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矩形: 圆角 25">
            <a:extLst>
              <a:ext uri="{FF2B5EF4-FFF2-40B4-BE49-F238E27FC236}">
                <a16:creationId xmlns:a16="http://schemas.microsoft.com/office/drawing/2014/main" id="{488CDA19-D6E5-496F-A4A6-DF3B8D6085ED}"/>
              </a:ext>
            </a:extLst>
          </p:cNvPr>
          <p:cNvSpPr/>
          <p:nvPr/>
        </p:nvSpPr>
        <p:spPr>
          <a:xfrm>
            <a:off x="500034" y="1000112"/>
            <a:ext cx="2590559" cy="6068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kern="0" dirty="0" smtClean="0">
                <a:solidFill>
                  <a:prstClr val="black"/>
                </a:solidFill>
                <a:cs typeface="Arial" pitchFamily="34" charset="0"/>
                <a:sym typeface="+mn-lt"/>
              </a:rPr>
              <a:t>树的引入</a:t>
            </a:r>
            <a:endParaRPr lang="en-US" altLang="zh-CN" sz="2200" b="1" kern="0" dirty="0">
              <a:solidFill>
                <a:prstClr val="black"/>
              </a:solidFill>
              <a:cs typeface="Arial" pitchFamily="34" charset="0"/>
              <a:sym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714492"/>
            <a:ext cx="52864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用五个点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代表五个城市，如果在某两个城市之间架设电话线，则在相应的两个点之间连一条边，这样电话线网就可以用一个图来表示。为了使两个城市都可以通话，这样的图必须是连通的。其次，若图中有圈的话，从圈上任意去掉一条边，余下的图仍是连通的，这样可以省去一根电话线。因而满足要求的电话线网所对应的图必定是不含全的连通图。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286512" y="1785930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200000" flipH="1">
            <a:off x="7286644" y="2428872"/>
            <a:ext cx="135732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0800000" flipV="1">
            <a:off x="6643702" y="1785930"/>
            <a:ext cx="1285884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0800000" flipV="1">
            <a:off x="6643702" y="3143252"/>
            <a:ext cx="1357322" cy="1000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857884" y="1500178"/>
            <a:ext cx="4299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A</a:t>
            </a:r>
            <a:endParaRPr lang="zh-CN" altLang="en-US" sz="28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58148" y="1428740"/>
            <a:ext cx="4122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E</a:t>
            </a:r>
            <a:endParaRPr lang="zh-CN" altLang="en-US" sz="28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86512" y="2285996"/>
            <a:ext cx="4299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B</a:t>
            </a:r>
            <a:endParaRPr lang="zh-CN" altLang="en-US" sz="28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929586" y="2857500"/>
            <a:ext cx="4619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D</a:t>
            </a:r>
            <a:endParaRPr lang="zh-CN" altLang="en-US" sz="28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15074" y="3857632"/>
            <a:ext cx="4347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C</a:t>
            </a:r>
            <a:endParaRPr lang="zh-CN" altLang="en-US" sz="28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288131" y="392112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第二节 树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矩形: 圆角 25">
            <a:extLst>
              <a:ext uri="{FF2B5EF4-FFF2-40B4-BE49-F238E27FC236}">
                <a16:creationId xmlns:a16="http://schemas.microsoft.com/office/drawing/2014/main" id="{488CDA19-D6E5-496F-A4A6-DF3B8D6085ED}"/>
              </a:ext>
            </a:extLst>
          </p:cNvPr>
          <p:cNvSpPr/>
          <p:nvPr/>
        </p:nvSpPr>
        <p:spPr>
          <a:xfrm>
            <a:off x="500034" y="1000112"/>
            <a:ext cx="2590559" cy="6068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kern="0" dirty="0" smtClean="0">
                <a:solidFill>
                  <a:prstClr val="black"/>
                </a:solidFill>
                <a:cs typeface="Arial" pitchFamily="34" charset="0"/>
                <a:sym typeface="+mn-lt"/>
              </a:rPr>
              <a:t>树及其性质</a:t>
            </a:r>
            <a:endParaRPr lang="en-US" altLang="zh-CN" sz="2200" b="1" kern="0" dirty="0">
              <a:solidFill>
                <a:prstClr val="black"/>
              </a:solidFill>
              <a:cs typeface="Arial" pitchFamily="34" charset="0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034" y="1714492"/>
            <a:ext cx="707236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一个无圈并且连通的无向图称为树图或简称树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(Tree)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组织机构、家谱、学科分支、因特网络、通讯网络及高压线路网络等都能表达成一个树图。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2714624"/>
            <a:ext cx="4464496" cy="2568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288131" y="392112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第二节 树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矩形: 圆角 25">
            <a:extLst>
              <a:ext uri="{FF2B5EF4-FFF2-40B4-BE49-F238E27FC236}">
                <a16:creationId xmlns:a16="http://schemas.microsoft.com/office/drawing/2014/main" id="{488CDA19-D6E5-496F-A4A6-DF3B8D6085ED}"/>
              </a:ext>
            </a:extLst>
          </p:cNvPr>
          <p:cNvSpPr/>
          <p:nvPr/>
        </p:nvSpPr>
        <p:spPr>
          <a:xfrm>
            <a:off x="500034" y="1000112"/>
            <a:ext cx="2590559" cy="6068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kern="0" dirty="0" smtClean="0">
                <a:solidFill>
                  <a:prstClr val="black"/>
                </a:solidFill>
                <a:cs typeface="Arial" pitchFamily="34" charset="0"/>
                <a:sym typeface="+mn-lt"/>
              </a:rPr>
              <a:t>树及其性质</a:t>
            </a:r>
            <a:endParaRPr lang="en-US" altLang="zh-CN" sz="2200" b="1" kern="0" dirty="0">
              <a:solidFill>
                <a:prstClr val="black"/>
              </a:solidFill>
              <a:cs typeface="Arial" pitchFamily="34" charset="0"/>
              <a:sym typeface="+mn-lt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00034" y="1857368"/>
            <a:ext cx="9601200" cy="25843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定理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：设图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G=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V,E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）是一个树，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）≥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2,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则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中至少有两个悬挂点  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定理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4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：图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G=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V,E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）是一个树的充分必要条件是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不含圈，且恰有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p-1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条边   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定理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5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：图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G=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V,E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）是一个树的充分必要条件是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是连通图，并且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q(G)=p(G)-1 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定理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6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：图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G=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V,E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）是一个树的充分必要条件是任意两个顶点之间恰有一条链  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288131" y="392112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第二节 树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矩形: 圆角 25">
            <a:extLst>
              <a:ext uri="{FF2B5EF4-FFF2-40B4-BE49-F238E27FC236}">
                <a16:creationId xmlns:a16="http://schemas.microsoft.com/office/drawing/2014/main" id="{488CDA19-D6E5-496F-A4A6-DF3B8D6085ED}"/>
              </a:ext>
            </a:extLst>
          </p:cNvPr>
          <p:cNvSpPr/>
          <p:nvPr/>
        </p:nvSpPr>
        <p:spPr>
          <a:xfrm>
            <a:off x="500034" y="1000112"/>
            <a:ext cx="2590559" cy="6068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kern="0" dirty="0" smtClean="0">
                <a:solidFill>
                  <a:prstClr val="black"/>
                </a:solidFill>
                <a:cs typeface="Arial" pitchFamily="34" charset="0"/>
                <a:sym typeface="+mn-lt"/>
              </a:rPr>
              <a:t>树及其性质</a:t>
            </a:r>
            <a:endParaRPr lang="en-US" altLang="zh-CN" sz="2200" b="1" kern="0" dirty="0">
              <a:solidFill>
                <a:prstClr val="black"/>
              </a:solidFill>
              <a:cs typeface="Arial" pitchFamily="34" charset="0"/>
              <a:sym typeface="+mn-lt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67544" y="1714492"/>
            <a:ext cx="7215238" cy="481826"/>
          </a:xfrm>
          <a:prstGeom prst="rect">
            <a:avLst/>
          </a:prstGeom>
          <a:solidFill>
            <a:srgbClr val="FFFF00"/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定理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：设图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G=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V,E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）是一个树，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p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G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）≥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2,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则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G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中至少有两个悬挂点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23528" y="2353444"/>
            <a:ext cx="8352928" cy="28083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证明：令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P=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（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…,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k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）时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中含边数最多的一条初等链。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因为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（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）≥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，并且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是连通的，故链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中至少有一条边，从而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与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k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是不同的。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现在证明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是悬挂点，即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d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（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=1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。用反证法。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如果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d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（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）≥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，则存在边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[v</a:t>
            </a:r>
            <a:r>
              <a:rPr kumimoji="0" lang="en-US" altLang="zh-CN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m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]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，使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m≠2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若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m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不在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上，那么（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m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…,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k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）是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中的一条初等链，它含的边数比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多一条，这与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是含边数最多的初等链矛盾；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/>
            </a:r>
            <a:b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</a:b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若点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m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在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上，那么（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…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m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）是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中的一个圈，这与树的定义矛盾。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于是必有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d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（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=1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，即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是悬挂点。同理可证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k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也是悬挂点，因而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至少有两个悬挂点。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288131" y="392112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第二节 树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矩形: 圆角 25">
            <a:extLst>
              <a:ext uri="{FF2B5EF4-FFF2-40B4-BE49-F238E27FC236}">
                <a16:creationId xmlns:a16="http://schemas.microsoft.com/office/drawing/2014/main" id="{488CDA19-D6E5-496F-A4A6-DF3B8D6085ED}"/>
              </a:ext>
            </a:extLst>
          </p:cNvPr>
          <p:cNvSpPr/>
          <p:nvPr/>
        </p:nvSpPr>
        <p:spPr>
          <a:xfrm>
            <a:off x="500034" y="1000112"/>
            <a:ext cx="2590559" cy="6068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kern="0" dirty="0" smtClean="0">
                <a:solidFill>
                  <a:prstClr val="black"/>
                </a:solidFill>
                <a:cs typeface="Arial" pitchFamily="34" charset="0"/>
                <a:sym typeface="+mn-lt"/>
              </a:rPr>
              <a:t>树及其性质</a:t>
            </a:r>
            <a:endParaRPr lang="en-US" altLang="zh-CN" sz="2200" b="1" kern="0" dirty="0">
              <a:solidFill>
                <a:prstClr val="black"/>
              </a:solidFill>
              <a:cs typeface="Arial" pitchFamily="34" charset="0"/>
              <a:sym typeface="+mn-lt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14348" y="1785930"/>
            <a:ext cx="7729557" cy="481826"/>
          </a:xfrm>
          <a:prstGeom prst="rect">
            <a:avLst/>
          </a:prstGeom>
          <a:solidFill>
            <a:srgbClr val="FFFF00"/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定理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4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：图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G=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V,E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）是一个树的充分必要条件是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G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不含圈，且恰有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p-1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条边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42910" y="2270036"/>
            <a:ext cx="8143932" cy="42308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证明： 必要性 设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是一个树，根据定义，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不含圈，故只要证明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含有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p-1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条边。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用数学归纳法。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p=1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时，结论显然成立。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假设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p≤n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时，结论成立。设树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含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n+1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个点。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由定理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含有悬挂点，设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是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的一个悬挂点，考虑图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G-v</a:t>
            </a:r>
            <a:r>
              <a:rPr kumimoji="0" lang="en-US" altLang="zh-CN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（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G-v</a:t>
            </a:r>
            <a:r>
              <a:rPr kumimoji="0" lang="en-US" altLang="zh-CN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=n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q(G-v</a:t>
            </a:r>
            <a:r>
              <a:rPr kumimoji="0" lang="en-US" altLang="zh-CN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)=q(G)-1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G-v</a:t>
            </a:r>
            <a:r>
              <a:rPr kumimoji="0" lang="en-US" altLang="zh-CN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是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n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个点的树，由归纳假设，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q(G-v</a:t>
            </a:r>
            <a:r>
              <a:rPr kumimoji="0" lang="en-US" altLang="zh-CN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)=n-1,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于是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q(G)=q(G-v</a:t>
            </a:r>
            <a:r>
              <a:rPr kumimoji="0" lang="en-US" altLang="zh-CN" sz="1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)+1=(n-1)+1=p(G)-1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288131" y="392112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第二节 树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矩形: 圆角 25">
            <a:extLst>
              <a:ext uri="{FF2B5EF4-FFF2-40B4-BE49-F238E27FC236}">
                <a16:creationId xmlns:a16="http://schemas.microsoft.com/office/drawing/2014/main" id="{488CDA19-D6E5-496F-A4A6-DF3B8D6085ED}"/>
              </a:ext>
            </a:extLst>
          </p:cNvPr>
          <p:cNvSpPr/>
          <p:nvPr/>
        </p:nvSpPr>
        <p:spPr>
          <a:xfrm>
            <a:off x="500034" y="1000112"/>
            <a:ext cx="2590559" cy="6068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kern="0" dirty="0" smtClean="0">
                <a:solidFill>
                  <a:prstClr val="black"/>
                </a:solidFill>
                <a:cs typeface="Arial" pitchFamily="34" charset="0"/>
                <a:sym typeface="+mn-lt"/>
              </a:rPr>
              <a:t>树及其性质</a:t>
            </a:r>
            <a:endParaRPr lang="en-US" altLang="zh-CN" sz="2200" b="1" kern="0" dirty="0">
              <a:solidFill>
                <a:prstClr val="black"/>
              </a:solidFill>
              <a:cs typeface="Arial" pitchFamily="34" charset="0"/>
              <a:sym typeface="+mn-lt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14348" y="1785930"/>
            <a:ext cx="7729557" cy="481826"/>
          </a:xfrm>
          <a:prstGeom prst="rect">
            <a:avLst/>
          </a:prstGeom>
          <a:solidFill>
            <a:srgbClr val="FFFF00"/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定理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4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：图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G=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V,E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）是一个树的充分必要条件是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G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不含圈，且恰有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p-1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条边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42910" y="2270036"/>
            <a:ext cx="8143932" cy="42308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充分性   主要证明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是连通的，反证法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是不连通的，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含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个连通分图，                （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因每个    是连通的并且不含圈，故每个    是树。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设    有    个点，且由必要性可得，且    有   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条边，于是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spcBef>
                <a:spcPts val="1000"/>
              </a:spcBef>
              <a:defRPr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这与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=p(G)-1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的假设矛盾。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644251"/>
              </p:ext>
            </p:extLst>
          </p:nvPr>
        </p:nvGraphicFramePr>
        <p:xfrm>
          <a:off x="4193778" y="2643186"/>
          <a:ext cx="1530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48" name="Equation" r:id="rId3" imgW="799920" imgH="241200" progId="Equation.DSMT4">
                  <p:embed/>
                </p:oleObj>
              </mc:Choice>
              <mc:Fallback>
                <p:oleObj name="Equation" r:id="rId3" imgW="79992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3778" y="2643186"/>
                        <a:ext cx="15303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806429"/>
              </p:ext>
            </p:extLst>
          </p:nvPr>
        </p:nvGraphicFramePr>
        <p:xfrm>
          <a:off x="1478506" y="3000376"/>
          <a:ext cx="357190" cy="459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49"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506" y="3000376"/>
                        <a:ext cx="357190" cy="4592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126137"/>
              </p:ext>
            </p:extLst>
          </p:nvPr>
        </p:nvGraphicFramePr>
        <p:xfrm>
          <a:off x="4862885" y="3000376"/>
          <a:ext cx="35718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0" name="Equation" r:id="rId7" imgW="177480" imgH="228600" progId="Equation.DSMT4">
                  <p:embed/>
                </p:oleObj>
              </mc:Choice>
              <mc:Fallback>
                <p:oleObj name="Equation" r:id="rId7" imgW="1774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885" y="3000376"/>
                        <a:ext cx="357187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67236"/>
              </p:ext>
            </p:extLst>
          </p:nvPr>
        </p:nvGraphicFramePr>
        <p:xfrm>
          <a:off x="971600" y="3433564"/>
          <a:ext cx="35718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1" name="Equation" r:id="rId9" imgW="177480" imgH="228600" progId="Equation.DSMT4">
                  <p:embed/>
                </p:oleObj>
              </mc:Choice>
              <mc:Fallback>
                <p:oleObj name="Equation" r:id="rId9" imgW="1774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433564"/>
                        <a:ext cx="357187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23050"/>
              </p:ext>
            </p:extLst>
          </p:nvPr>
        </p:nvGraphicFramePr>
        <p:xfrm>
          <a:off x="1691680" y="3469955"/>
          <a:ext cx="285752" cy="395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2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469955"/>
                        <a:ext cx="285752" cy="395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172674"/>
              </p:ext>
            </p:extLst>
          </p:nvPr>
        </p:nvGraphicFramePr>
        <p:xfrm>
          <a:off x="4862885" y="3406825"/>
          <a:ext cx="35718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3" name="Equation" r:id="rId13" imgW="177480" imgH="228600" progId="Equation.DSMT4">
                  <p:embed/>
                </p:oleObj>
              </mc:Choice>
              <mc:Fallback>
                <p:oleObj name="Equation" r:id="rId13" imgW="17748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885" y="3406825"/>
                        <a:ext cx="357187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419679"/>
              </p:ext>
            </p:extLst>
          </p:nvPr>
        </p:nvGraphicFramePr>
        <p:xfrm>
          <a:off x="5582394" y="3433564"/>
          <a:ext cx="2857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4" name="Equation" r:id="rId14" imgW="164880" imgH="228600" progId="Equation.DSMT4">
                  <p:embed/>
                </p:oleObj>
              </mc:Choice>
              <mc:Fallback>
                <p:oleObj name="Equation" r:id="rId14" imgW="16488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2394" y="3433564"/>
                        <a:ext cx="285750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785785" y="3786194"/>
          <a:ext cx="6702565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5" name="Equation" r:id="rId16" imgW="3682800" imgH="431640" progId="Equation.DSMT4">
                  <p:embed/>
                </p:oleObj>
              </mc:Choice>
              <mc:Fallback>
                <p:oleObj name="Equation" r:id="rId16" imgW="3682800" imgH="4316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5" y="3786194"/>
                        <a:ext cx="6702565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288131" y="392112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第二节 树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矩形: 圆角 25">
            <a:extLst>
              <a:ext uri="{FF2B5EF4-FFF2-40B4-BE49-F238E27FC236}">
                <a16:creationId xmlns:a16="http://schemas.microsoft.com/office/drawing/2014/main" id="{488CDA19-D6E5-496F-A4A6-DF3B8D6085ED}"/>
              </a:ext>
            </a:extLst>
          </p:cNvPr>
          <p:cNvSpPr/>
          <p:nvPr/>
        </p:nvSpPr>
        <p:spPr>
          <a:xfrm>
            <a:off x="500034" y="1000112"/>
            <a:ext cx="2590559" cy="6068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kern="0" dirty="0" smtClean="0">
                <a:solidFill>
                  <a:prstClr val="black"/>
                </a:solidFill>
                <a:cs typeface="Arial" pitchFamily="34" charset="0"/>
                <a:sym typeface="+mn-lt"/>
              </a:rPr>
              <a:t>树及其性质</a:t>
            </a:r>
            <a:endParaRPr lang="en-US" altLang="zh-CN" sz="2200" b="1" kern="0" dirty="0">
              <a:solidFill>
                <a:prstClr val="black"/>
              </a:solidFill>
              <a:cs typeface="Arial" pitchFamily="34" charset="0"/>
              <a:sym typeface="+mn-lt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14348" y="1735582"/>
            <a:ext cx="7958374" cy="407538"/>
          </a:xfrm>
          <a:prstGeom prst="rect">
            <a:avLst/>
          </a:prstGeom>
          <a:solidFill>
            <a:srgbClr val="FFFF00"/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定理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5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：图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G=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V,E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）是一个树的充分必要条件是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G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是连通图，并且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q(G)=p(G)-1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007" y="2209428"/>
            <a:ext cx="8001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必要性 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是树，根据定义，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是连通图，由定理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充分性  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只要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证明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不是圈，对点数施行归纳。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=1,2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时，结论显然不成立。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=n(n ≥1)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时结论成立。先设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=n+1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，首先证明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必有悬挂点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不然，因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是连通的，且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，故对每个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，有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d(v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≥2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。从而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这与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矛盾，故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必有悬挂点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的一个悬挂点，考虑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G-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这个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图仍是连通的，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q(G-v1)=q(G)-1=p(G)-2=q(G-v1)-1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，有归纳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假设知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G-v1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含圈，于是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也不含圈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59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288131" y="392112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第二节 树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矩形: 圆角 25">
            <a:extLst>
              <a:ext uri="{FF2B5EF4-FFF2-40B4-BE49-F238E27FC236}">
                <a16:creationId xmlns:a16="http://schemas.microsoft.com/office/drawing/2014/main" id="{488CDA19-D6E5-496F-A4A6-DF3B8D6085ED}"/>
              </a:ext>
            </a:extLst>
          </p:cNvPr>
          <p:cNvSpPr/>
          <p:nvPr/>
        </p:nvSpPr>
        <p:spPr>
          <a:xfrm>
            <a:off x="500034" y="1000112"/>
            <a:ext cx="2590559" cy="6068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kern="0" dirty="0" smtClean="0">
                <a:solidFill>
                  <a:prstClr val="black"/>
                </a:solidFill>
                <a:cs typeface="Arial" pitchFamily="34" charset="0"/>
                <a:sym typeface="+mn-lt"/>
              </a:rPr>
              <a:t>树及其性质</a:t>
            </a:r>
            <a:endParaRPr lang="en-US" altLang="zh-CN" sz="2200" b="1" kern="0" dirty="0">
              <a:solidFill>
                <a:prstClr val="black"/>
              </a:solidFill>
              <a:cs typeface="Arial" pitchFamily="34" charset="0"/>
              <a:sym typeface="+mn-lt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9552" y="1714492"/>
            <a:ext cx="8086747" cy="410388"/>
          </a:xfrm>
          <a:prstGeom prst="rect">
            <a:avLst/>
          </a:prstGeom>
          <a:solidFill>
            <a:srgbClr val="FFFF00"/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定理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6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：图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G=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V,E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）是一个树的充分必要条件是任意两个顶点之间恰有一条链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2143120"/>
            <a:ext cx="8421723" cy="40290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证明 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必要性 因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是连通的，故任意两个点之间至少有一条链。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但如果某两个点之间有两条链，那么图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中含有圈，这与树的定义矛盾，所以任意两个点之间恰有一条链。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充分性 设图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中任意两个点之间恰有一条链，那么易见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是连通的。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如果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中含有圈，那么这个圈上的两个顶点之间有两条链，这与假设矛盾，故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不含圈，于是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是树。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3046" y="310718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图的问题的起源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哥尼斯堡七桥问题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18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世纪时，欧洲有一个风景秀丽的小城哥尼斯堡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今俄罗斯加里宁格勒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，那里的普莱格尔河上有七座桥。将河中的两个岛和河岸连结，城中的居民经常沿河过桥散步，于是提出了一个问题：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一个人怎样才能一次走遍七座桥，每座桥只走过一次，最后回到出发点？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2643186"/>
            <a:ext cx="3749365" cy="2523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288131" y="392112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第二节 树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矩形: 圆角 25">
            <a:extLst>
              <a:ext uri="{FF2B5EF4-FFF2-40B4-BE49-F238E27FC236}">
                <a16:creationId xmlns:a16="http://schemas.microsoft.com/office/drawing/2014/main" id="{488CDA19-D6E5-496F-A4A6-DF3B8D6085ED}"/>
              </a:ext>
            </a:extLst>
          </p:cNvPr>
          <p:cNvSpPr/>
          <p:nvPr/>
        </p:nvSpPr>
        <p:spPr>
          <a:xfrm>
            <a:off x="500034" y="1000112"/>
            <a:ext cx="2590559" cy="6068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kern="0" dirty="0" smtClean="0">
                <a:solidFill>
                  <a:prstClr val="black"/>
                </a:solidFill>
                <a:cs typeface="Arial" pitchFamily="34" charset="0"/>
                <a:sym typeface="+mn-lt"/>
              </a:rPr>
              <a:t>树及其性质</a:t>
            </a:r>
            <a:endParaRPr lang="en-US" altLang="zh-CN" sz="2200" b="1" kern="0" dirty="0">
              <a:solidFill>
                <a:prstClr val="black"/>
              </a:solidFill>
              <a:cs typeface="Arial" pitchFamily="34" charset="0"/>
              <a:sym typeface="+mn-lt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14348" y="1714492"/>
            <a:ext cx="8086747" cy="410388"/>
          </a:xfrm>
          <a:prstGeom prst="rect">
            <a:avLst/>
          </a:prstGeom>
          <a:solidFill>
            <a:srgbClr val="FFFF00"/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定理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6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：图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G=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V,E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）是一个树的充分必要条件是任意两个顶点之间恰有一条链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2038512"/>
            <a:ext cx="778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、从一个树中去掉任意一条边，则余下的图是不连通的。由此可知，在点集合相同的所有图中，树是含边数最少的连通图。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、在树中相邻的两个点间添上一条边，则恰好得到一个圈。进一步地说，如果再从这个圈上任意去掉一条边，可以得到一个树。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071802" y="4143384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200000" flipH="1">
            <a:off x="3500430" y="4572012"/>
            <a:ext cx="771524" cy="20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786182" y="428626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 flipH="1" flipV="1">
            <a:off x="4214810" y="4572012"/>
            <a:ext cx="114300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857752" y="407194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3786182" y="4071946"/>
            <a:ext cx="1071570" cy="2143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288131" y="392112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第二节 树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矩形: 圆角 25">
            <a:extLst>
              <a:ext uri="{FF2B5EF4-FFF2-40B4-BE49-F238E27FC236}">
                <a16:creationId xmlns:a16="http://schemas.microsoft.com/office/drawing/2014/main" id="{488CDA19-D6E5-496F-A4A6-DF3B8D6085ED}"/>
              </a:ext>
            </a:extLst>
          </p:cNvPr>
          <p:cNvSpPr/>
          <p:nvPr/>
        </p:nvSpPr>
        <p:spPr>
          <a:xfrm>
            <a:off x="500034" y="1000112"/>
            <a:ext cx="2590559" cy="6068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kern="0" dirty="0" smtClean="0">
                <a:solidFill>
                  <a:prstClr val="black"/>
                </a:solidFill>
                <a:cs typeface="Arial" pitchFamily="34" charset="0"/>
                <a:sym typeface="+mn-lt"/>
              </a:rPr>
              <a:t>图的支撑树</a:t>
            </a:r>
            <a:endParaRPr lang="en-US" altLang="zh-CN" sz="2200" b="1" kern="0" dirty="0">
              <a:solidFill>
                <a:prstClr val="black"/>
              </a:solidFill>
              <a:cs typeface="Arial" pitchFamily="34" charset="0"/>
              <a:sym typeface="+mn-lt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472" y="1643054"/>
            <a:ext cx="8358246" cy="132055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设图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V,E’)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是图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＝（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V,E)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的支撑子图，如果图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为一个树，那么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是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的一个支撑树。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图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是图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的支撑树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571748"/>
            <a:ext cx="4541914" cy="23654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4" y="2928938"/>
            <a:ext cx="3590855" cy="1981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288131" y="392112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第二节 树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矩形: 圆角 25">
            <a:extLst>
              <a:ext uri="{FF2B5EF4-FFF2-40B4-BE49-F238E27FC236}">
                <a16:creationId xmlns:a16="http://schemas.microsoft.com/office/drawing/2014/main" id="{488CDA19-D6E5-496F-A4A6-DF3B8D6085ED}"/>
              </a:ext>
            </a:extLst>
          </p:cNvPr>
          <p:cNvSpPr/>
          <p:nvPr/>
        </p:nvSpPr>
        <p:spPr>
          <a:xfrm>
            <a:off x="500034" y="1000112"/>
            <a:ext cx="2590559" cy="6068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kern="0" dirty="0" smtClean="0">
                <a:solidFill>
                  <a:prstClr val="black"/>
                </a:solidFill>
                <a:cs typeface="Arial" pitchFamily="34" charset="0"/>
                <a:sym typeface="+mn-lt"/>
              </a:rPr>
              <a:t>图的支撑树</a:t>
            </a:r>
            <a:endParaRPr lang="en-US" altLang="zh-CN" sz="2200" b="1" kern="0" dirty="0">
              <a:solidFill>
                <a:prstClr val="black"/>
              </a:solidFill>
              <a:cs typeface="Arial" pitchFamily="34" charset="0"/>
              <a:sym typeface="+mn-lt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42910" y="1643054"/>
            <a:ext cx="8001056" cy="35719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定理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7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：图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有支撑树的充分必要条件是图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是连通的。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必要性：根据树的定义便可以得到；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充分性：因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是连通图，假设其不含圈，那么本身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就是一个树，从而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是他自身的一个支撑树。现设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含圈，任取一个圈，从圈中再任意去掉一条边，得到图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的一个支撑子图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G1.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不含圈，那么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就是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的一个支撑树（易见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是连通的）；如果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仍含圈，那么从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中任取一个圈，从权重在任意去掉一条边，得到图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的一个支撑子图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，如此重复最终可以得到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的一个支撑子图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Gk,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他不含圈，于是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Gk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的一个支撑树。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288131" y="392112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第二节 树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矩形: 圆角 25">
            <a:extLst>
              <a:ext uri="{FF2B5EF4-FFF2-40B4-BE49-F238E27FC236}">
                <a16:creationId xmlns:a16="http://schemas.microsoft.com/office/drawing/2014/main" id="{488CDA19-D6E5-496F-A4A6-DF3B8D6085ED}"/>
              </a:ext>
            </a:extLst>
          </p:cNvPr>
          <p:cNvSpPr/>
          <p:nvPr/>
        </p:nvSpPr>
        <p:spPr>
          <a:xfrm>
            <a:off x="500034" y="1000112"/>
            <a:ext cx="2590559" cy="6068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kern="0" dirty="0" smtClean="0">
                <a:solidFill>
                  <a:prstClr val="black"/>
                </a:solidFill>
                <a:cs typeface="Arial" pitchFamily="34" charset="0"/>
                <a:sym typeface="+mn-lt"/>
              </a:rPr>
              <a:t>图的支撑树</a:t>
            </a:r>
            <a:endParaRPr lang="en-US" altLang="zh-CN" sz="2200" b="1" kern="0" dirty="0">
              <a:solidFill>
                <a:prstClr val="black"/>
              </a:solidFill>
              <a:cs typeface="Arial" pitchFamily="34" charset="0"/>
              <a:sym typeface="+mn-lt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42910" y="1643054"/>
            <a:ext cx="5707079" cy="204063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找支撑树有两种方法：破圈法和避圈法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由定理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的充分性证明可以得到方法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）破圈法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3071814"/>
            <a:ext cx="7791363" cy="2054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288131" y="392112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第二节 树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矩形: 圆角 25">
            <a:extLst>
              <a:ext uri="{FF2B5EF4-FFF2-40B4-BE49-F238E27FC236}">
                <a16:creationId xmlns:a16="http://schemas.microsoft.com/office/drawing/2014/main" id="{488CDA19-D6E5-496F-A4A6-DF3B8D6085ED}"/>
              </a:ext>
            </a:extLst>
          </p:cNvPr>
          <p:cNvSpPr/>
          <p:nvPr/>
        </p:nvSpPr>
        <p:spPr>
          <a:xfrm>
            <a:off x="500034" y="1000112"/>
            <a:ext cx="2590559" cy="6068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kern="0" dirty="0" smtClean="0">
                <a:solidFill>
                  <a:prstClr val="black"/>
                </a:solidFill>
                <a:cs typeface="Arial" pitchFamily="34" charset="0"/>
                <a:sym typeface="+mn-lt"/>
              </a:rPr>
              <a:t>图的支撑树</a:t>
            </a:r>
            <a:endParaRPr lang="en-US" altLang="zh-CN" sz="2200" b="1" kern="0" dirty="0">
              <a:solidFill>
                <a:prstClr val="black"/>
              </a:solidFill>
              <a:cs typeface="Arial" pitchFamily="34" charset="0"/>
              <a:sym typeface="+mn-lt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42910" y="1714492"/>
            <a:ext cx="3992567" cy="11045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）避圈法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428872"/>
            <a:ext cx="3609145" cy="24203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596" y="2542588"/>
            <a:ext cx="4977122" cy="2215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288131" y="392112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第二节 树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矩形: 圆角 25">
            <a:extLst>
              <a:ext uri="{FF2B5EF4-FFF2-40B4-BE49-F238E27FC236}">
                <a16:creationId xmlns:a16="http://schemas.microsoft.com/office/drawing/2014/main" id="{488CDA19-D6E5-496F-A4A6-DF3B8D6085ED}"/>
              </a:ext>
            </a:extLst>
          </p:cNvPr>
          <p:cNvSpPr/>
          <p:nvPr/>
        </p:nvSpPr>
        <p:spPr>
          <a:xfrm>
            <a:off x="500034" y="1000112"/>
            <a:ext cx="2590559" cy="6068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kern="0" dirty="0" smtClean="0">
                <a:solidFill>
                  <a:prstClr val="black"/>
                </a:solidFill>
                <a:cs typeface="Arial" pitchFamily="34" charset="0"/>
                <a:sym typeface="+mn-lt"/>
              </a:rPr>
              <a:t>最小支撑树问题</a:t>
            </a:r>
            <a:endParaRPr lang="en-US" altLang="zh-CN" sz="2200" b="1" kern="0" dirty="0">
              <a:solidFill>
                <a:prstClr val="black"/>
              </a:solidFill>
              <a:cs typeface="Arial" pitchFamily="34" charset="0"/>
              <a:sym typeface="+mn-lt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28596" y="1714492"/>
            <a:ext cx="8358246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赋权图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给图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G=(V,E),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对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中的每一条边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1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,v</a:t>
            </a:r>
            <a:r>
              <a:rPr kumimoji="0" lang="en-US" altLang="zh-CN" sz="1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j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],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相应地有一个数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w</a:t>
            </a:r>
            <a:r>
              <a:rPr kumimoji="0" lang="en-US" altLang="zh-CN" sz="1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ij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,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则称这样的图为赋权图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w</a:t>
            </a:r>
            <a:r>
              <a:rPr kumimoji="0" lang="en-US" altLang="zh-CN" sz="1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ij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称为边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en-US" altLang="zh-CN" sz="1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,v</a:t>
            </a:r>
            <a:r>
              <a:rPr kumimoji="0" lang="en-US" altLang="zh-CN" sz="1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j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]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上的权。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赋权图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边上的权看作两点间的长度（距离、费用、时间）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如果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T=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E’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）是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的一个支撑树，则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E’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中所有权之和为支撑树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的权，记为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w(T)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。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如果支撑树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T*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的权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w(T*)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是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的所有支撑树的权中最小者，则称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T*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是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的最小支撑树，或简称为最小树。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288131" y="392112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第二节 树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矩形: 圆角 25">
            <a:extLst>
              <a:ext uri="{FF2B5EF4-FFF2-40B4-BE49-F238E27FC236}">
                <a16:creationId xmlns:a16="http://schemas.microsoft.com/office/drawing/2014/main" id="{488CDA19-D6E5-496F-A4A6-DF3B8D6085ED}"/>
              </a:ext>
            </a:extLst>
          </p:cNvPr>
          <p:cNvSpPr/>
          <p:nvPr/>
        </p:nvSpPr>
        <p:spPr>
          <a:xfrm>
            <a:off x="500034" y="1000112"/>
            <a:ext cx="2590559" cy="6068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kern="0" dirty="0" smtClean="0">
                <a:solidFill>
                  <a:prstClr val="black"/>
                </a:solidFill>
                <a:cs typeface="Arial" pitchFamily="34" charset="0"/>
                <a:sym typeface="+mn-lt"/>
              </a:rPr>
              <a:t>最小支撑树问题</a:t>
            </a:r>
            <a:endParaRPr lang="en-US" altLang="zh-CN" sz="2200" b="1" kern="0" dirty="0">
              <a:solidFill>
                <a:prstClr val="black"/>
              </a:solidFill>
              <a:cs typeface="Arial" pitchFamily="34" charset="0"/>
              <a:sym typeface="+mn-lt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71472" y="1785930"/>
            <a:ext cx="8072494" cy="44644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求最小支撑树的方法：破圈法和避圈法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(1)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破圈法：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任取一个圈，从圈中去掉权最大的边，在余下的图中重复这个步骤，直到得到一个不含圈的图为止。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(2)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避圈法：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开始选一条权最小的边，以后每一步中，总从与已选边不构成圈的那些未选边中，选一条权最小的，直到连通。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288131" y="392112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第二节 树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矩形: 圆角 25">
            <a:extLst>
              <a:ext uri="{FF2B5EF4-FFF2-40B4-BE49-F238E27FC236}">
                <a16:creationId xmlns:a16="http://schemas.microsoft.com/office/drawing/2014/main" id="{488CDA19-D6E5-496F-A4A6-DF3B8D6085ED}"/>
              </a:ext>
            </a:extLst>
          </p:cNvPr>
          <p:cNvSpPr/>
          <p:nvPr/>
        </p:nvSpPr>
        <p:spPr>
          <a:xfrm>
            <a:off x="500034" y="1000112"/>
            <a:ext cx="2590559" cy="6068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kern="0" dirty="0" smtClean="0">
                <a:solidFill>
                  <a:prstClr val="black"/>
                </a:solidFill>
                <a:cs typeface="Arial" pitchFamily="34" charset="0"/>
                <a:sym typeface="+mn-lt"/>
              </a:rPr>
              <a:t>最小支撑树问题</a:t>
            </a:r>
            <a:endParaRPr lang="en-US" altLang="zh-CN" sz="2200" b="1" kern="0" dirty="0">
              <a:solidFill>
                <a:prstClr val="black"/>
              </a:solidFill>
              <a:cs typeface="Arial" pitchFamily="3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4480" y="3214690"/>
            <a:ext cx="2214578" cy="1500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3607587" y="3536161"/>
            <a:ext cx="1500198" cy="85725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 flipH="1">
            <a:off x="535753" y="3536160"/>
            <a:ext cx="1500198" cy="857257"/>
          </a:xfrm>
          <a:prstGeom prst="triangle">
            <a:avLst>
              <a:gd name="adj" fmla="val 465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28728" y="3786194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1538" y="3286128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1538" y="4357698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3174" y="4286260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43306" y="3786194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57686" y="314325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29124" y="4357698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8" idx="4"/>
            <a:endCxn id="7" idx="2"/>
          </p:cNvCxnSpPr>
          <p:nvPr/>
        </p:nvCxnSpPr>
        <p:spPr>
          <a:xfrm flipV="1">
            <a:off x="1714481" y="3214690"/>
            <a:ext cx="2214577" cy="1500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43174" y="3571880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43174" y="278606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0034" y="1785930"/>
            <a:ext cx="8143932" cy="87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例：某工厂内联结六个车间的道路网如下图所示。已知每条道路的长，求沿道路架设联结六个车间的电话线网，使电话线的总长最小。</a:t>
            </a:r>
            <a:endParaRPr lang="zh-CN" altLang="en-US" dirty="0"/>
          </a:p>
        </p:txBody>
      </p:sp>
      <p:cxnSp>
        <p:nvCxnSpPr>
          <p:cNvPr id="24" name="直接连接符 23"/>
          <p:cNvCxnSpPr>
            <a:stCxn id="8" idx="4"/>
          </p:cNvCxnSpPr>
          <p:nvPr/>
        </p:nvCxnSpPr>
        <p:spPr>
          <a:xfrm flipH="1" flipV="1">
            <a:off x="1714480" y="3214690"/>
            <a:ext cx="1" cy="15001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8" idx="4"/>
            <a:endCxn id="7" idx="4"/>
          </p:cNvCxnSpPr>
          <p:nvPr/>
        </p:nvCxnSpPr>
        <p:spPr>
          <a:xfrm>
            <a:off x="1714481" y="4714888"/>
            <a:ext cx="2214577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7" idx="4"/>
            <a:endCxn id="7" idx="2"/>
          </p:cNvCxnSpPr>
          <p:nvPr/>
        </p:nvCxnSpPr>
        <p:spPr>
          <a:xfrm rot="10800000">
            <a:off x="3929058" y="3214690"/>
            <a:ext cx="1588" cy="15001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7" idx="2"/>
            <a:endCxn id="7" idx="0"/>
          </p:cNvCxnSpPr>
          <p:nvPr/>
        </p:nvCxnSpPr>
        <p:spPr>
          <a:xfrm rot="10800000" flipH="1" flipV="1">
            <a:off x="3929058" y="3214689"/>
            <a:ext cx="857256" cy="7500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8" idx="4"/>
            <a:endCxn id="8" idx="0"/>
          </p:cNvCxnSpPr>
          <p:nvPr/>
        </p:nvCxnSpPr>
        <p:spPr>
          <a:xfrm flipH="1" flipV="1">
            <a:off x="857224" y="3912837"/>
            <a:ext cx="857257" cy="8020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288131" y="392112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第二节 树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矩形: 圆角 25">
            <a:extLst>
              <a:ext uri="{FF2B5EF4-FFF2-40B4-BE49-F238E27FC236}">
                <a16:creationId xmlns:a16="http://schemas.microsoft.com/office/drawing/2014/main" id="{488CDA19-D6E5-496F-A4A6-DF3B8D6085ED}"/>
              </a:ext>
            </a:extLst>
          </p:cNvPr>
          <p:cNvSpPr/>
          <p:nvPr/>
        </p:nvSpPr>
        <p:spPr>
          <a:xfrm>
            <a:off x="500034" y="1000112"/>
            <a:ext cx="2590559" cy="6068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kern="0" dirty="0" smtClean="0">
                <a:solidFill>
                  <a:prstClr val="black"/>
                </a:solidFill>
                <a:cs typeface="Arial" pitchFamily="34" charset="0"/>
                <a:sym typeface="+mn-lt"/>
              </a:rPr>
              <a:t>最小支撑树问题</a:t>
            </a:r>
            <a:endParaRPr lang="en-US" altLang="zh-CN" sz="2200" b="1" kern="0" dirty="0">
              <a:solidFill>
                <a:prstClr val="black"/>
              </a:solidFill>
              <a:cs typeface="Arial" pitchFamily="3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4480" y="3214690"/>
            <a:ext cx="2214578" cy="1500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3607587" y="3536161"/>
            <a:ext cx="1500198" cy="85725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 flipH="1">
            <a:off x="535753" y="3536160"/>
            <a:ext cx="1500198" cy="857257"/>
          </a:xfrm>
          <a:prstGeom prst="triangle">
            <a:avLst>
              <a:gd name="adj" fmla="val 465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28728" y="3786194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1538" y="3286128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1538" y="4357698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3174" y="4286260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43306" y="3786194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29124" y="4357698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8" idx="4"/>
            <a:endCxn id="7" idx="2"/>
          </p:cNvCxnSpPr>
          <p:nvPr/>
        </p:nvCxnSpPr>
        <p:spPr>
          <a:xfrm flipV="1">
            <a:off x="1714481" y="3214690"/>
            <a:ext cx="2214577" cy="1500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43174" y="3571880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43174" y="278606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0034" y="1785930"/>
            <a:ext cx="8143932" cy="87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例：某工厂内联结六个车间的道路网如下图所示。已知每条道路的长，求沿道路架设联结六个车间的电话线网，使电话线的总长最小。</a:t>
            </a:r>
            <a:endParaRPr lang="zh-CN" altLang="en-US" dirty="0"/>
          </a:p>
        </p:txBody>
      </p:sp>
      <p:sp>
        <p:nvSpPr>
          <p:cNvPr id="23" name="等腰三角形 22"/>
          <p:cNvSpPr/>
          <p:nvPr/>
        </p:nvSpPr>
        <p:spPr>
          <a:xfrm rot="16200000" flipH="1">
            <a:off x="535754" y="3536161"/>
            <a:ext cx="1500198" cy="857257"/>
          </a:xfrm>
          <a:prstGeom prst="triangle">
            <a:avLst>
              <a:gd name="adj" fmla="val 4653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28728" y="3786194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28" name="直接连接符 27"/>
          <p:cNvCxnSpPr>
            <a:stCxn id="23" idx="0"/>
            <a:endCxn id="23" idx="2"/>
          </p:cNvCxnSpPr>
          <p:nvPr/>
        </p:nvCxnSpPr>
        <p:spPr>
          <a:xfrm rot="10800000" flipH="1">
            <a:off x="857224" y="3214692"/>
            <a:ext cx="857257" cy="698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等腰三角形 30"/>
          <p:cNvSpPr/>
          <p:nvPr/>
        </p:nvSpPr>
        <p:spPr>
          <a:xfrm rot="5400000">
            <a:off x="2071670" y="2857500"/>
            <a:ext cx="1500198" cy="2214578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>
            <a:stCxn id="31" idx="4"/>
            <a:endCxn id="31" idx="0"/>
          </p:cNvCxnSpPr>
          <p:nvPr/>
        </p:nvCxnSpPr>
        <p:spPr>
          <a:xfrm rot="10800000" flipH="1">
            <a:off x="1714480" y="3214690"/>
            <a:ext cx="2214578" cy="1500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714480" y="3214690"/>
            <a:ext cx="2214578" cy="150019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1714480" y="3214690"/>
            <a:ext cx="221457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等腰三角形 40"/>
          <p:cNvSpPr/>
          <p:nvPr/>
        </p:nvSpPr>
        <p:spPr>
          <a:xfrm rot="5400000">
            <a:off x="3636159" y="3507589"/>
            <a:ext cx="1500198" cy="914400"/>
          </a:xfrm>
          <a:prstGeom prst="triangle">
            <a:avLst>
              <a:gd name="adj" fmla="val 52078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>
            <a:stCxn id="41" idx="4"/>
            <a:endCxn id="41" idx="0"/>
          </p:cNvCxnSpPr>
          <p:nvPr/>
        </p:nvCxnSpPr>
        <p:spPr>
          <a:xfrm rot="10800000" flipH="1">
            <a:off x="3929058" y="3995964"/>
            <a:ext cx="914400" cy="718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95574" y="4438660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43306" y="3786194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510086" y="329565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795574" y="3724280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1" grpId="0" animBg="1"/>
      <p:bldP spid="37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3046" y="310718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图的问题的起源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哥尼斯堡七桥问题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当问题归结为下图所示图形能否一笔画成的问题。欧拉证明了这是不可能的，因为途中的每一个点只与奇数条线相关联，不可能将这个图不重复地一笔画成。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357434"/>
            <a:ext cx="3749365" cy="25239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877" y="2439738"/>
            <a:ext cx="2164268" cy="23593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28860" y="214312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14480" y="350044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43372" y="335756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5984" y="442913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29322" y="221455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43570" y="342900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8" y="421482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43834" y="342900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对角圆角矩形 22"/>
          <p:cNvSpPr/>
          <p:nvPr/>
        </p:nvSpPr>
        <p:spPr>
          <a:xfrm flipH="1">
            <a:off x="3777141" y="275167"/>
            <a:ext cx="5171599" cy="5164667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79435" y="2272242"/>
            <a:ext cx="1795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olidFill>
                  <a:schemeClr val="bg1"/>
                </a:solidFill>
              </a:rPr>
              <a:t>目 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79435" y="2912533"/>
            <a:ext cx="1795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>
                <a:solidFill>
                  <a:schemeClr val="bg1"/>
                </a:solidFill>
              </a:rPr>
              <a:t>CONTENTS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606392" y="2912533"/>
            <a:ext cx="94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679156" y="1724850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图的基本概念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9156" y="2967339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树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24" name="对角圆角矩形 23"/>
          <p:cNvSpPr/>
          <p:nvPr/>
        </p:nvSpPr>
        <p:spPr>
          <a:xfrm>
            <a:off x="4196241" y="1686990"/>
            <a:ext cx="461963" cy="51329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2800"/>
              <a:t>1</a:t>
            </a:r>
          </a:p>
        </p:txBody>
      </p:sp>
      <p:sp>
        <p:nvSpPr>
          <p:cNvPr id="25" name="对角圆角矩形 24"/>
          <p:cNvSpPr/>
          <p:nvPr/>
        </p:nvSpPr>
        <p:spPr>
          <a:xfrm>
            <a:off x="4217196" y="2900898"/>
            <a:ext cx="461963" cy="51329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2800"/>
              <a:t>2</a:t>
            </a:r>
          </a:p>
        </p:txBody>
      </p:sp>
      <p:pic>
        <p:nvPicPr>
          <p:cNvPr id="29" name="图片 28" descr="A000220150318F63PPIC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1285864"/>
            <a:ext cx="2047850" cy="3079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195264" y="275167"/>
            <a:ext cx="8753475" cy="5164667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A000220150318F63PPIC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5846" y="1795462"/>
            <a:ext cx="1412558" cy="21240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45706" y="2643186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图的基本概念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对角圆角矩形 2"/>
          <p:cNvSpPr/>
          <p:nvPr/>
        </p:nvSpPr>
        <p:spPr>
          <a:xfrm>
            <a:off x="2592229" y="2529417"/>
            <a:ext cx="1029176" cy="635000"/>
          </a:xfrm>
          <a:prstGeom prst="round2DiagRect">
            <a:avLst>
              <a:gd name="adj1" fmla="val 26000"/>
              <a:gd name="adj2" fmla="val 0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第一部分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288131" y="392112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第一节 图的基本概念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矩形: 圆角 25">
            <a:extLst>
              <a:ext uri="{FF2B5EF4-FFF2-40B4-BE49-F238E27FC236}">
                <a16:creationId xmlns:a16="http://schemas.microsoft.com/office/drawing/2014/main" id="{488CDA19-D6E5-496F-A4A6-DF3B8D6085ED}"/>
              </a:ext>
            </a:extLst>
          </p:cNvPr>
          <p:cNvSpPr/>
          <p:nvPr/>
        </p:nvSpPr>
        <p:spPr>
          <a:xfrm>
            <a:off x="500034" y="1000112"/>
            <a:ext cx="2590559" cy="6068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kern="0" dirty="0" smtClean="0">
                <a:solidFill>
                  <a:prstClr val="black"/>
                </a:solidFill>
                <a:cs typeface="Arial" pitchFamily="34" charset="0"/>
                <a:sym typeface="+mn-lt"/>
              </a:rPr>
              <a:t>常见的图的问题</a:t>
            </a:r>
            <a:endParaRPr lang="en-US" altLang="zh-CN" sz="2200" b="1" kern="0" dirty="0">
              <a:solidFill>
                <a:prstClr val="black"/>
              </a:solidFill>
              <a:cs typeface="Arial" pitchFamily="34" charset="0"/>
              <a:sym typeface="+mn-lt"/>
            </a:endParaRPr>
          </a:p>
        </p:txBody>
      </p:sp>
      <p:cxnSp>
        <p:nvCxnSpPr>
          <p:cNvPr id="5" name="肘形连接符 4"/>
          <p:cNvCxnSpPr/>
          <p:nvPr/>
        </p:nvCxnSpPr>
        <p:spPr>
          <a:xfrm>
            <a:off x="4429124" y="1643054"/>
            <a:ext cx="2000264" cy="1214446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3144034" y="2928938"/>
            <a:ext cx="2570974" cy="7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/>
          <p:nvPr/>
        </p:nvCxnSpPr>
        <p:spPr>
          <a:xfrm>
            <a:off x="4429124" y="2857500"/>
            <a:ext cx="2000264" cy="1357322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429256" y="2214558"/>
            <a:ext cx="928694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71934" y="128586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北京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72066" y="128586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天津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9124" y="250031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郑州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29256" y="185736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济南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86512" y="200024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青岛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29256" y="250031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徐州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57950" y="264318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连云港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29256" y="421482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南京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29388" y="407194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上海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43372" y="421482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武汉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8662" y="2000244"/>
            <a:ext cx="285752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铁路路线图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诸如此类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的还有：电话线分布图、煤气管道图、航空线图等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288131" y="392112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第一节 图的基本概念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矩形: 圆角 25">
            <a:extLst>
              <a:ext uri="{FF2B5EF4-FFF2-40B4-BE49-F238E27FC236}">
                <a16:creationId xmlns:a16="http://schemas.microsoft.com/office/drawing/2014/main" id="{488CDA19-D6E5-496F-A4A6-DF3B8D6085ED}"/>
              </a:ext>
            </a:extLst>
          </p:cNvPr>
          <p:cNvSpPr/>
          <p:nvPr/>
        </p:nvSpPr>
        <p:spPr>
          <a:xfrm>
            <a:off x="500034" y="1000112"/>
            <a:ext cx="2590559" cy="6068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kern="0" dirty="0" smtClean="0">
                <a:solidFill>
                  <a:prstClr val="black"/>
                </a:solidFill>
                <a:cs typeface="Arial" pitchFamily="34" charset="0"/>
                <a:sym typeface="+mn-lt"/>
              </a:rPr>
              <a:t>常见的图的问题</a:t>
            </a:r>
            <a:endParaRPr lang="en-US" altLang="zh-CN" sz="2200" b="1" kern="0" dirty="0">
              <a:solidFill>
                <a:prstClr val="black"/>
              </a:solidFill>
              <a:cs typeface="Arial" pitchFamily="34" charset="0"/>
              <a:sym typeface="+mn-lt"/>
            </a:endParaRPr>
          </a:p>
        </p:txBody>
      </p:sp>
      <p:sp>
        <p:nvSpPr>
          <p:cNvPr id="4" name="正五边形 3"/>
          <p:cNvSpPr/>
          <p:nvPr/>
        </p:nvSpPr>
        <p:spPr>
          <a:xfrm>
            <a:off x="4400567" y="1571616"/>
            <a:ext cx="2857520" cy="2786082"/>
          </a:xfrm>
          <a:prstGeom prst="pentagon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4" idx="1"/>
            <a:endCxn id="4" idx="5"/>
          </p:cNvCxnSpPr>
          <p:nvPr/>
        </p:nvCxnSpPr>
        <p:spPr>
          <a:xfrm rot="10800000" flipH="1">
            <a:off x="4400570" y="2635802"/>
            <a:ext cx="2857514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1"/>
            <a:endCxn id="4" idx="4"/>
          </p:cNvCxnSpPr>
          <p:nvPr/>
        </p:nvCxnSpPr>
        <p:spPr>
          <a:xfrm rot="10800000" flipH="1" flipV="1">
            <a:off x="4400570" y="2635801"/>
            <a:ext cx="2311780" cy="172188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592786" y="1214438"/>
          <a:ext cx="5508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786" y="1214438"/>
                        <a:ext cx="550862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307286" y="2357438"/>
          <a:ext cx="5508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286" y="2357438"/>
                        <a:ext cx="550862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900501" y="2357434"/>
          <a:ext cx="5048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7" imgW="139680" imgH="228600" progId="Equation.DSMT4">
                  <p:embed/>
                </p:oleObj>
              </mc:Choice>
              <mc:Fallback>
                <p:oleObj name="Equation" r:id="rId7" imgW="1396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501" y="2357434"/>
                        <a:ext cx="504825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6664348" y="4286250"/>
          <a:ext cx="5508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348" y="4286250"/>
                        <a:ext cx="550863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449786" y="4286250"/>
          <a:ext cx="55086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11" imgW="152280" imgH="228600" progId="Equation.DSMT4">
                  <p:embed/>
                </p:oleObj>
              </mc:Choice>
              <mc:Fallback>
                <p:oleObj name="Equation" r:id="rId11" imgW="1522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786" y="4286250"/>
                        <a:ext cx="550862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571472" y="1714492"/>
            <a:ext cx="328614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：球队比赛的图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有五支球队进行足球比赛，我们分别用点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…v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表示这五支球队，它们之间的比赛情况，也可以用图反映出来。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288131" y="392112"/>
            <a:ext cx="3881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6"/>
                </a:solidFill>
              </a:rPr>
              <a:t>第一节 图的基本概念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" name="矩形: 圆角 25">
            <a:extLst>
              <a:ext uri="{FF2B5EF4-FFF2-40B4-BE49-F238E27FC236}">
                <a16:creationId xmlns:a16="http://schemas.microsoft.com/office/drawing/2014/main" id="{488CDA19-D6E5-496F-A4A6-DF3B8D6085ED}"/>
              </a:ext>
            </a:extLst>
          </p:cNvPr>
          <p:cNvSpPr/>
          <p:nvPr/>
        </p:nvSpPr>
        <p:spPr>
          <a:xfrm>
            <a:off x="500034" y="1000112"/>
            <a:ext cx="2590559" cy="6068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kern="0" dirty="0" smtClean="0">
                <a:solidFill>
                  <a:prstClr val="black"/>
                </a:solidFill>
                <a:cs typeface="Arial" pitchFamily="34" charset="0"/>
                <a:sym typeface="+mn-lt"/>
              </a:rPr>
              <a:t>常见的图的问题</a:t>
            </a:r>
            <a:endParaRPr lang="en-US" altLang="zh-CN" sz="2200" b="1" kern="0" dirty="0">
              <a:solidFill>
                <a:prstClr val="black"/>
              </a:solidFill>
              <a:cs typeface="Arial" pitchFamily="34" charset="0"/>
              <a:sym typeface="+mn-lt"/>
            </a:endParaRPr>
          </a:p>
        </p:txBody>
      </p:sp>
      <p:sp>
        <p:nvSpPr>
          <p:cNvPr id="4" name="正五边形 3"/>
          <p:cNvSpPr/>
          <p:nvPr/>
        </p:nvSpPr>
        <p:spPr>
          <a:xfrm>
            <a:off x="4400567" y="1571616"/>
            <a:ext cx="2857520" cy="2786082"/>
          </a:xfrm>
          <a:prstGeom prst="pentagon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>
            <a:stCxn id="4" idx="1"/>
            <a:endCxn id="4" idx="5"/>
          </p:cNvCxnSpPr>
          <p:nvPr/>
        </p:nvCxnSpPr>
        <p:spPr>
          <a:xfrm rot="10800000" flipH="1">
            <a:off x="4400570" y="2635802"/>
            <a:ext cx="2857514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4" idx="1"/>
            <a:endCxn id="4" idx="4"/>
          </p:cNvCxnSpPr>
          <p:nvPr/>
        </p:nvCxnSpPr>
        <p:spPr>
          <a:xfrm rot="10800000" flipH="1" flipV="1">
            <a:off x="4400570" y="2635801"/>
            <a:ext cx="2311780" cy="172188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592786" y="1214438"/>
          <a:ext cx="5508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786" y="1214438"/>
                        <a:ext cx="550862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7307286" y="2357438"/>
          <a:ext cx="5508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286" y="2357438"/>
                        <a:ext cx="550862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900501" y="2357434"/>
          <a:ext cx="5048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8" imgW="139680" imgH="228600" progId="Equation.DSMT4">
                  <p:embed/>
                </p:oleObj>
              </mc:Choice>
              <mc:Fallback>
                <p:oleObj name="Equation" r:id="rId8" imgW="1396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501" y="2357434"/>
                        <a:ext cx="504825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6664348" y="4286250"/>
          <a:ext cx="5508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Equation" r:id="rId10" imgW="152280" imgH="228600" progId="Equation.DSMT4">
                  <p:embed/>
                </p:oleObj>
              </mc:Choice>
              <mc:Fallback>
                <p:oleObj name="Equation" r:id="rId10" imgW="1522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348" y="4286250"/>
                        <a:ext cx="550863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4449786" y="4286250"/>
          <a:ext cx="55086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12" imgW="152280" imgH="228600" progId="Equation.DSMT4">
                  <p:embed/>
                </p:oleObj>
              </mc:Choice>
              <mc:Fallback>
                <p:oleObj name="Equation" r:id="rId12" imgW="1522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786" y="4286250"/>
                        <a:ext cx="550862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箭头连接符 14"/>
          <p:cNvCxnSpPr/>
          <p:nvPr/>
        </p:nvCxnSpPr>
        <p:spPr>
          <a:xfrm flipV="1">
            <a:off x="4429124" y="1571616"/>
            <a:ext cx="1428760" cy="10715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4" idx="5"/>
          </p:cNvCxnSpPr>
          <p:nvPr/>
        </p:nvCxnSpPr>
        <p:spPr>
          <a:xfrm>
            <a:off x="5786446" y="1571616"/>
            <a:ext cx="1471638" cy="106418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4" idx="5"/>
          </p:cNvCxnSpPr>
          <p:nvPr/>
        </p:nvCxnSpPr>
        <p:spPr>
          <a:xfrm flipV="1">
            <a:off x="4429124" y="2635802"/>
            <a:ext cx="2828960" cy="73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4" idx="5"/>
          </p:cNvCxnSpPr>
          <p:nvPr/>
        </p:nvCxnSpPr>
        <p:spPr>
          <a:xfrm rot="5400000" flipH="1" flipV="1">
            <a:off x="6125664" y="3225278"/>
            <a:ext cx="1721896" cy="5429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0800000">
            <a:off x="4429124" y="2643186"/>
            <a:ext cx="2286016" cy="17145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16200000" flipH="1">
            <a:off x="3821901" y="3250409"/>
            <a:ext cx="1714512" cy="5000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929190" y="4357698"/>
            <a:ext cx="178595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42910" y="1857368"/>
            <a:ext cx="33575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：球队比赛的图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有五支球队进行足球比赛，我们分别用点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…v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表示这五支球队，它们之间的比赛及胜负情况，也可以用图中有方向的线反映出来。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cca531b390ac8476d75583f18cf02fda1fad4680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53c3fb3a7f58bf47417eb9b4ebb3381743a7733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7512cfcd3fa662ea5d19b1795b2642accf638bb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08336556d21ea79c4d4450d9d6b454a83696b71d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3829</Words>
  <Application>Microsoft Office PowerPoint</Application>
  <PresentationFormat>全屏显示(16:10)</PresentationFormat>
  <Paragraphs>311</Paragraphs>
  <Slides>38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楷体</vt:lpstr>
      <vt:lpstr>宋体</vt:lpstr>
      <vt:lpstr>微软雅黑</vt:lpstr>
      <vt:lpstr>Arial</vt:lpstr>
      <vt:lpstr>Calibri</vt:lpstr>
      <vt:lpstr>Verdana</vt:lpstr>
      <vt:lpstr>cca531b390ac8476d75583f18cf02fda1fad4680</vt:lpstr>
      <vt:lpstr>253c3fb3a7f58bf47417eb9b4ebb3381743a7733</vt:lpstr>
      <vt:lpstr>b7512cfcd3fa662ea5d19b1795b2642accf638bb</vt:lpstr>
      <vt:lpstr>08336556d21ea79c4d4450d9d6b454a83696b71d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ZJU</cp:lastModifiedBy>
  <cp:revision>106</cp:revision>
  <dcterms:created xsi:type="dcterms:W3CDTF">2017-10-25T06:41:08Z</dcterms:created>
  <dcterms:modified xsi:type="dcterms:W3CDTF">2022-11-07T08:58:46Z</dcterms:modified>
</cp:coreProperties>
</file>