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0"/>
  </p:notesMasterIdLst>
  <p:sldIdLst>
    <p:sldId id="640" r:id="rId2"/>
    <p:sldId id="431" r:id="rId3"/>
    <p:sldId id="516" r:id="rId4"/>
    <p:sldId id="641" r:id="rId5"/>
    <p:sldId id="517" r:id="rId6"/>
    <p:sldId id="432" r:id="rId7"/>
    <p:sldId id="518" r:id="rId8"/>
    <p:sldId id="600" r:id="rId9"/>
    <p:sldId id="601" r:id="rId10"/>
    <p:sldId id="607" r:id="rId11"/>
    <p:sldId id="604" r:id="rId12"/>
    <p:sldId id="603" r:id="rId13"/>
    <p:sldId id="537" r:id="rId14"/>
    <p:sldId id="538" r:id="rId15"/>
    <p:sldId id="627" r:id="rId16"/>
    <p:sldId id="540" r:id="rId17"/>
    <p:sldId id="541" r:id="rId18"/>
    <p:sldId id="605"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5A7"/>
    <a:srgbClr val="0033CC"/>
    <a:srgbClr val="66FF66"/>
    <a:srgbClr val="B2B2B2"/>
    <a:srgbClr val="CCFF33"/>
    <a:srgbClr val="CCFF66"/>
    <a:srgbClr val="CC0000"/>
    <a:srgbClr val="FFCC00"/>
    <a:srgbClr val="FB4C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585" y="51"/>
      </p:cViewPr>
      <p:guideLst>
        <p:guide orient="horz" pos="211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zh-CN" altLang="zh-CN"/>
          </a:p>
        </p:txBody>
      </p:sp>
      <p:sp>
        <p:nvSpPr>
          <p:cNvPr id="7270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9221"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F7682F-DBB3-4880-987F-1D9854115AC3}" type="slidenum">
              <a:rPr lang="zh-CN" altLang="zh-CN"/>
              <a:pPr>
                <a:defRPr/>
              </a:pPr>
              <a:t>‹#›</a:t>
            </a:fld>
            <a:endParaRPr lang="zh-CN" altLang="zh-CN"/>
          </a:p>
        </p:txBody>
      </p:sp>
    </p:spTree>
    <p:extLst>
      <p:ext uri="{BB962C8B-B14F-4D97-AF65-F5344CB8AC3E}">
        <p14:creationId xmlns:p14="http://schemas.microsoft.com/office/powerpoint/2010/main" val="46986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pPr>
              <a:defRPr/>
            </a:pPr>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pPr>
              <a:defRPr/>
            </a:pPr>
            <a:r>
              <a:rPr lang="zh-CN" altLang="en-US" smtClean="0"/>
              <a:t>浙江大学建筑工程学院工程管理研究所</a:t>
            </a:r>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pPr>
              <a:defRPr/>
            </a:pPr>
            <a:fld id="{9967BAFE-8893-487E-927B-57FE872C12FD}" type="slidenum">
              <a:rPr lang="zh-CN" altLang="zh-CN" smtClean="0"/>
              <a:pPr>
                <a:defRPr/>
              </a:pPr>
              <a:t>‹#›</a:t>
            </a:fld>
            <a:endParaRPr lang="zh-CN"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r>
              <a:rPr lang="zh-CN" altLang="en-US" smtClean="0"/>
              <a:t>浙江大学建筑工程学院工程管理研究所</a:t>
            </a:r>
            <a:endParaRPr lang="zh-CN" altLang="zh-CN"/>
          </a:p>
        </p:txBody>
      </p:sp>
      <p:sp>
        <p:nvSpPr>
          <p:cNvPr id="6" name="灯片编号占位符 5"/>
          <p:cNvSpPr>
            <a:spLocks noGrp="1"/>
          </p:cNvSpPr>
          <p:nvPr>
            <p:ph type="sldNum" sz="quarter" idx="12"/>
          </p:nvPr>
        </p:nvSpPr>
        <p:spPr/>
        <p:txBody>
          <a:bodyPr/>
          <a:lstStyle/>
          <a:p>
            <a:pPr>
              <a:defRPr/>
            </a:pPr>
            <a:fld id="{F9864F81-D80E-4D02-9FFE-F1C9AA849BFD}" type="slidenum">
              <a:rPr lang="zh-CN" altLang="zh-CN" smtClean="0"/>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r>
              <a:rPr lang="zh-CN" altLang="en-US" smtClean="0"/>
              <a:t>浙江大学建筑工程学院工程管理研究所</a:t>
            </a:r>
            <a:endParaRPr lang="zh-CN" altLang="zh-CN"/>
          </a:p>
        </p:txBody>
      </p:sp>
      <p:sp>
        <p:nvSpPr>
          <p:cNvPr id="6" name="灯片编号占位符 5"/>
          <p:cNvSpPr>
            <a:spLocks noGrp="1"/>
          </p:cNvSpPr>
          <p:nvPr>
            <p:ph type="sldNum" sz="quarter" idx="12"/>
          </p:nvPr>
        </p:nvSpPr>
        <p:spPr/>
        <p:txBody>
          <a:bodyPr/>
          <a:lstStyle/>
          <a:p>
            <a:pPr>
              <a:defRPr/>
            </a:pPr>
            <a:fld id="{AF7D80A5-287C-496B-945A-C60AACA8C851}" type="slidenum">
              <a:rPr lang="zh-CN" altLang="zh-CN" smtClean="0"/>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smtClean="0"/>
              <a:t>浙江大学建筑工程学院工程管理研究所</a:t>
            </a: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7F8632-D458-4BA1-A8B2-3AAADE89112C}" type="slidenum">
              <a:rPr lang="zh-CN" altLang="zh-CN"/>
              <a:pPr>
                <a:defRPr/>
              </a:pPr>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smtClean="0"/>
              <a:t>浙江大学建筑工程学院工程管理研究所</a:t>
            </a: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ADB6DB1B-550F-4EB7-8A00-D35FC3829B88}"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pPr>
              <a:defRPr/>
            </a:pPr>
            <a:endParaRPr lang="zh-CN" altLang="zh-CN"/>
          </a:p>
        </p:txBody>
      </p:sp>
      <p:sp>
        <p:nvSpPr>
          <p:cNvPr id="9" name="灯片编号占位符 8"/>
          <p:cNvSpPr>
            <a:spLocks noGrp="1"/>
          </p:cNvSpPr>
          <p:nvPr>
            <p:ph type="sldNum" sz="quarter" idx="15"/>
          </p:nvPr>
        </p:nvSpPr>
        <p:spPr/>
        <p:txBody>
          <a:bodyPr rtlCol="0"/>
          <a:lstStyle/>
          <a:p>
            <a:pPr>
              <a:defRPr/>
            </a:pPr>
            <a:fld id="{18BF26C0-FCD1-4B1E-8A3B-FB579F40E198}" type="slidenum">
              <a:rPr lang="zh-CN" altLang="zh-CN" smtClean="0"/>
              <a:pPr>
                <a:defRPr/>
              </a:pPr>
              <a:t>‹#›</a:t>
            </a:fld>
            <a:endParaRPr lang="zh-CN" altLang="zh-CN"/>
          </a:p>
        </p:txBody>
      </p:sp>
      <p:sp>
        <p:nvSpPr>
          <p:cNvPr id="10" name="页脚占位符 9"/>
          <p:cNvSpPr>
            <a:spLocks noGrp="1"/>
          </p:cNvSpPr>
          <p:nvPr>
            <p:ph type="ftr" sz="quarter" idx="16"/>
          </p:nvPr>
        </p:nvSpPr>
        <p:spPr/>
        <p:txBody>
          <a:bodyPr rtlCol="0"/>
          <a:lstStyle/>
          <a:p>
            <a:pPr>
              <a:defRPr/>
            </a:pPr>
            <a:r>
              <a:rPr lang="zh-CN" altLang="en-US" smtClean="0"/>
              <a:t>浙江大学建筑工程学院工程管理研究所</a:t>
            </a: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pPr>
              <a:defRPr/>
            </a:pPr>
            <a:endParaRPr lang="zh-CN" altLang="zh-CN"/>
          </a:p>
        </p:txBody>
      </p:sp>
      <p:sp>
        <p:nvSpPr>
          <p:cNvPr id="5" name="页脚占位符 4"/>
          <p:cNvSpPr>
            <a:spLocks noGrp="1"/>
          </p:cNvSpPr>
          <p:nvPr>
            <p:ph type="ftr" sz="quarter" idx="11"/>
          </p:nvPr>
        </p:nvSpPr>
        <p:spPr bwMode="auto">
          <a:xfrm rot="5400000">
            <a:off x="7077456" y="4178808"/>
            <a:ext cx="3657600" cy="384048"/>
          </a:xfrm>
        </p:spPr>
        <p:txBody>
          <a:bodyPr/>
          <a:lstStyle/>
          <a:p>
            <a:pPr>
              <a:defRPr/>
            </a:pPr>
            <a:r>
              <a:rPr lang="zh-CN" altLang="en-US" smtClean="0"/>
              <a:t>浙江大学建筑工程学院工程管理研究所</a:t>
            </a:r>
            <a:endParaRPr lang="zh-CN" altLang="zh-CN"/>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pPr>
              <a:defRPr/>
            </a:pPr>
            <a:fld id="{9F79B051-E338-44A7-BF5C-93EF8995D57D}" type="slidenum">
              <a:rPr lang="zh-CN" altLang="zh-CN" smtClean="0"/>
              <a:pPr>
                <a:defRPr/>
              </a:pPr>
              <a:t>‹#›</a:t>
            </a:fld>
            <a:endParaRPr lang="zh-CN"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a:defRPr/>
            </a:pPr>
            <a:endParaRPr lang="zh-CN" altLang="zh-CN"/>
          </a:p>
        </p:txBody>
      </p:sp>
      <p:sp>
        <p:nvSpPr>
          <p:cNvPr id="6" name="页脚占位符 5"/>
          <p:cNvSpPr>
            <a:spLocks noGrp="1"/>
          </p:cNvSpPr>
          <p:nvPr>
            <p:ph type="ftr" sz="quarter" idx="11"/>
          </p:nvPr>
        </p:nvSpPr>
        <p:spPr/>
        <p:txBody>
          <a:bodyPr/>
          <a:lstStyle/>
          <a:p>
            <a:pPr>
              <a:defRPr/>
            </a:pPr>
            <a:r>
              <a:rPr lang="zh-CN" altLang="en-US" smtClean="0"/>
              <a:t>浙江大学建筑工程学院工程管理研究所</a:t>
            </a:r>
            <a:endParaRPr lang="zh-CN" altLang="zh-CN"/>
          </a:p>
        </p:txBody>
      </p:sp>
      <p:sp>
        <p:nvSpPr>
          <p:cNvPr id="7" name="灯片编号占位符 6"/>
          <p:cNvSpPr>
            <a:spLocks noGrp="1"/>
          </p:cNvSpPr>
          <p:nvPr>
            <p:ph type="sldNum" sz="quarter" idx="12"/>
          </p:nvPr>
        </p:nvSpPr>
        <p:spPr/>
        <p:txBody>
          <a:bodyPr/>
          <a:lstStyle/>
          <a:p>
            <a:pPr>
              <a:defRPr/>
            </a:pPr>
            <a:fld id="{A9501356-E561-4723-9217-5604559B7B79}" type="slidenum">
              <a:rPr lang="zh-CN" altLang="zh-CN" smtClean="0"/>
              <a:pPr>
                <a:defRPr/>
              </a:pPr>
              <a:t>‹#›</a:t>
            </a:fld>
            <a:endParaRPr lang="zh-CN" altLang="zh-CN"/>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pPr>
              <a:defRPr/>
            </a:pPr>
            <a:endParaRPr lang="zh-CN" altLang="zh-CN"/>
          </a:p>
        </p:txBody>
      </p:sp>
      <p:sp>
        <p:nvSpPr>
          <p:cNvPr id="8" name="页脚占位符 7"/>
          <p:cNvSpPr>
            <a:spLocks noGrp="1"/>
          </p:cNvSpPr>
          <p:nvPr>
            <p:ph type="ftr" sz="quarter" idx="11"/>
          </p:nvPr>
        </p:nvSpPr>
        <p:spPr/>
        <p:txBody>
          <a:bodyPr/>
          <a:lstStyle/>
          <a:p>
            <a:pPr>
              <a:defRPr/>
            </a:pPr>
            <a:r>
              <a:rPr lang="zh-CN" altLang="en-US" smtClean="0"/>
              <a:t>浙江大学建筑工程学院工程管理研究所</a:t>
            </a:r>
            <a:endParaRPr lang="zh-CN" altLang="zh-CN"/>
          </a:p>
        </p:txBody>
      </p:sp>
      <p:sp>
        <p:nvSpPr>
          <p:cNvPr id="9" name="灯片编号占位符 8"/>
          <p:cNvSpPr>
            <a:spLocks noGrp="1"/>
          </p:cNvSpPr>
          <p:nvPr>
            <p:ph type="sldNum" sz="quarter" idx="12"/>
          </p:nvPr>
        </p:nvSpPr>
        <p:spPr/>
        <p:txBody>
          <a:bodyPr/>
          <a:lstStyle/>
          <a:p>
            <a:pPr>
              <a:defRPr/>
            </a:pPr>
            <a:fld id="{E2352429-35E6-4F54-85FA-9BD08FC1CD8C}" type="slidenum">
              <a:rPr lang="zh-CN" altLang="zh-CN" smtClean="0"/>
              <a:pPr>
                <a:defRPr/>
              </a:pPr>
              <a:t>‹#›</a:t>
            </a:fld>
            <a:endParaRPr lang="zh-CN" altLang="zh-CN"/>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pPr>
              <a:defRPr/>
            </a:pPr>
            <a:endParaRPr lang="zh-CN" altLang="zh-CN"/>
          </a:p>
        </p:txBody>
      </p:sp>
      <p:sp>
        <p:nvSpPr>
          <p:cNvPr id="7" name="灯片编号占位符 6"/>
          <p:cNvSpPr>
            <a:spLocks noGrp="1"/>
          </p:cNvSpPr>
          <p:nvPr>
            <p:ph type="sldNum" sz="quarter" idx="11"/>
          </p:nvPr>
        </p:nvSpPr>
        <p:spPr/>
        <p:txBody>
          <a:bodyPr rtlCol="0"/>
          <a:lstStyle/>
          <a:p>
            <a:pPr>
              <a:defRPr/>
            </a:pPr>
            <a:fld id="{C3FAE401-6D87-4887-8AB7-503571DFECED}" type="slidenum">
              <a:rPr lang="zh-CN" altLang="zh-CN" smtClean="0"/>
              <a:pPr>
                <a:defRPr/>
              </a:pPr>
              <a:t>‹#›</a:t>
            </a:fld>
            <a:endParaRPr lang="zh-CN" altLang="zh-CN"/>
          </a:p>
        </p:txBody>
      </p:sp>
      <p:sp>
        <p:nvSpPr>
          <p:cNvPr id="8" name="页脚占位符 7"/>
          <p:cNvSpPr>
            <a:spLocks noGrp="1"/>
          </p:cNvSpPr>
          <p:nvPr>
            <p:ph type="ftr" sz="quarter" idx="12"/>
          </p:nvPr>
        </p:nvSpPr>
        <p:spPr/>
        <p:txBody>
          <a:bodyPr rtlCol="0"/>
          <a:lstStyle/>
          <a:p>
            <a:pPr>
              <a:defRPr/>
            </a:pPr>
            <a:r>
              <a:rPr lang="zh-CN" altLang="en-US" smtClean="0"/>
              <a:t>浙江大学建筑工程学院工程管理研究所</a:t>
            </a: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zh-CN" altLang="zh-CN"/>
          </a:p>
        </p:txBody>
      </p:sp>
      <p:sp>
        <p:nvSpPr>
          <p:cNvPr id="3" name="页脚占位符 2"/>
          <p:cNvSpPr>
            <a:spLocks noGrp="1"/>
          </p:cNvSpPr>
          <p:nvPr>
            <p:ph type="ftr" sz="quarter" idx="11"/>
          </p:nvPr>
        </p:nvSpPr>
        <p:spPr/>
        <p:txBody>
          <a:bodyPr/>
          <a:lstStyle/>
          <a:p>
            <a:pPr>
              <a:defRPr/>
            </a:pPr>
            <a:r>
              <a:rPr lang="zh-CN" altLang="en-US" smtClean="0"/>
              <a:t>浙江大学建筑工程学院工程管理研究所</a:t>
            </a:r>
            <a:endParaRPr lang="zh-CN" altLang="zh-CN"/>
          </a:p>
        </p:txBody>
      </p:sp>
      <p:sp>
        <p:nvSpPr>
          <p:cNvPr id="4" name="灯片编号占位符 3"/>
          <p:cNvSpPr>
            <a:spLocks noGrp="1"/>
          </p:cNvSpPr>
          <p:nvPr>
            <p:ph type="sldNum" sz="quarter" idx="12"/>
          </p:nvPr>
        </p:nvSpPr>
        <p:spPr/>
        <p:txBody>
          <a:bodyPr/>
          <a:lstStyle/>
          <a:p>
            <a:pPr>
              <a:defRPr/>
            </a:pPr>
            <a:fld id="{FB32EF41-F892-4D04-B7B2-196B6DAE4B34}" type="slidenum">
              <a:rPr lang="zh-CN" altLang="zh-CN" smtClean="0"/>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pPr>
              <a:defRPr/>
            </a:pPr>
            <a:endParaRPr lang="zh-CN" altLang="zh-CN"/>
          </a:p>
        </p:txBody>
      </p:sp>
      <p:sp>
        <p:nvSpPr>
          <p:cNvPr id="22" name="灯片编号占位符 21"/>
          <p:cNvSpPr>
            <a:spLocks noGrp="1"/>
          </p:cNvSpPr>
          <p:nvPr>
            <p:ph type="sldNum" sz="quarter" idx="15"/>
          </p:nvPr>
        </p:nvSpPr>
        <p:spPr/>
        <p:txBody>
          <a:bodyPr rtlCol="0"/>
          <a:lstStyle/>
          <a:p>
            <a:pPr>
              <a:defRPr/>
            </a:pPr>
            <a:fld id="{32B63721-2305-4971-BBCE-A2B356A37AC7}" type="slidenum">
              <a:rPr lang="zh-CN" altLang="zh-CN" smtClean="0"/>
              <a:pPr>
                <a:defRPr/>
              </a:pPr>
              <a:t>‹#›</a:t>
            </a:fld>
            <a:endParaRPr lang="zh-CN" altLang="zh-CN"/>
          </a:p>
        </p:txBody>
      </p:sp>
      <p:sp>
        <p:nvSpPr>
          <p:cNvPr id="23" name="页脚占位符 22"/>
          <p:cNvSpPr>
            <a:spLocks noGrp="1"/>
          </p:cNvSpPr>
          <p:nvPr>
            <p:ph type="ftr" sz="quarter" idx="16"/>
          </p:nvPr>
        </p:nvSpPr>
        <p:spPr/>
        <p:txBody>
          <a:bodyPr rtlCol="0"/>
          <a:lstStyle/>
          <a:p>
            <a:pPr>
              <a:defRPr/>
            </a:pPr>
            <a:r>
              <a:rPr lang="zh-CN" altLang="en-US" smtClean="0"/>
              <a:t>浙江大学建筑工程学院工程管理研究所</a:t>
            </a:r>
            <a:endParaRPr lang="zh-CN"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pPr>
              <a:defRPr/>
            </a:pPr>
            <a:endParaRPr lang="zh-CN" altLang="zh-CN"/>
          </a:p>
        </p:txBody>
      </p:sp>
      <p:sp>
        <p:nvSpPr>
          <p:cNvPr id="18" name="灯片编号占位符 17"/>
          <p:cNvSpPr>
            <a:spLocks noGrp="1"/>
          </p:cNvSpPr>
          <p:nvPr>
            <p:ph type="sldNum" sz="quarter" idx="11"/>
          </p:nvPr>
        </p:nvSpPr>
        <p:spPr/>
        <p:txBody>
          <a:bodyPr rtlCol="0"/>
          <a:lstStyle/>
          <a:p>
            <a:pPr>
              <a:defRPr/>
            </a:pPr>
            <a:fld id="{EEF60198-FA42-41A1-964F-D719C161CE1A}" type="slidenum">
              <a:rPr lang="zh-CN" altLang="zh-CN" smtClean="0"/>
              <a:pPr>
                <a:defRPr/>
              </a:pPr>
              <a:t>‹#›</a:t>
            </a:fld>
            <a:endParaRPr lang="zh-CN" altLang="zh-CN"/>
          </a:p>
        </p:txBody>
      </p:sp>
      <p:sp>
        <p:nvSpPr>
          <p:cNvPr id="21" name="页脚占位符 20"/>
          <p:cNvSpPr>
            <a:spLocks noGrp="1"/>
          </p:cNvSpPr>
          <p:nvPr>
            <p:ph type="ftr" sz="quarter" idx="12"/>
          </p:nvPr>
        </p:nvSpPr>
        <p:spPr/>
        <p:txBody>
          <a:bodyPr rtlCol="0"/>
          <a:lstStyle/>
          <a:p>
            <a:pPr>
              <a:defRPr/>
            </a:pPr>
            <a:r>
              <a:rPr lang="zh-CN" altLang="en-US" smtClean="0"/>
              <a:t>浙江大学建筑工程学院工程管理研究所</a:t>
            </a: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zh-CN" altLang="zh-CN"/>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r>
              <a:rPr lang="zh-CN" altLang="en-US" smtClean="0"/>
              <a:t>浙江大学建筑工程学院工程管理研究所</a:t>
            </a:r>
            <a:endParaRPr lang="zh-CN" altLang="zh-CN"/>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587A3474-1F4A-4222-BC55-5786814172E7}" type="slidenum">
              <a:rPr lang="zh-CN" altLang="zh-CN" smtClean="0"/>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8.pn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4400" y="1556792"/>
            <a:ext cx="6969968" cy="3456384"/>
          </a:xfrm>
        </p:spPr>
        <p:txBody>
          <a:bodyPr anchor="ctr">
            <a:normAutofit/>
          </a:bodyPr>
          <a:lstStyle/>
          <a:p>
            <a:pPr algn="ctr" eaLnBrk="1" hangingPunct="1"/>
            <a:r>
              <a:rPr lang="zh-CN" altLang="zh-CN" sz="6000" smtClean="0">
                <a:solidFill>
                  <a:schemeClr val="tx1"/>
                </a:solidFill>
              </a:rPr>
              <a:t> </a:t>
            </a:r>
            <a:r>
              <a:rPr lang="zh-CN" altLang="en-US" sz="6000" smtClean="0">
                <a:solidFill>
                  <a:schemeClr val="tx1"/>
                </a:solidFill>
              </a:rPr>
              <a:t>第八章 </a:t>
            </a:r>
            <a:r>
              <a:rPr lang="zh-CN" altLang="en-US" sz="6000" dirty="0" smtClean="0">
                <a:solidFill>
                  <a:schemeClr val="tx1"/>
                </a:solidFill>
              </a:rPr>
              <a:t>图与网络</a:t>
            </a:r>
            <a:r>
              <a:rPr lang="en-US" altLang="zh-CN" sz="6000" dirty="0" smtClean="0">
                <a:solidFill>
                  <a:schemeClr val="tx1"/>
                </a:solidFill>
              </a:rPr>
              <a:t/>
            </a:r>
            <a:br>
              <a:rPr lang="en-US" altLang="zh-CN" sz="6000" dirty="0" smtClean="0">
                <a:solidFill>
                  <a:schemeClr val="tx1"/>
                </a:solidFill>
              </a:rPr>
            </a:br>
            <a:r>
              <a:rPr lang="en-US" altLang="zh-CN" sz="6000" dirty="0" smtClean="0">
                <a:solidFill>
                  <a:schemeClr val="tx1"/>
                </a:solidFill>
              </a:rPr>
              <a:t/>
            </a:r>
            <a:br>
              <a:rPr lang="en-US" altLang="zh-CN" sz="6000" dirty="0" smtClean="0">
                <a:solidFill>
                  <a:schemeClr val="tx1"/>
                </a:solidFill>
              </a:rPr>
            </a:br>
            <a:r>
              <a:rPr lang="en-US" altLang="zh-CN" sz="6000" dirty="0" smtClean="0">
                <a:solidFill>
                  <a:schemeClr val="tx1"/>
                </a:solidFill>
              </a:rPr>
              <a:t>——</a:t>
            </a:r>
            <a:r>
              <a:rPr lang="zh-CN" sz="6000" dirty="0" smtClean="0">
                <a:solidFill>
                  <a:schemeClr val="tx1"/>
                </a:solidFill>
              </a:rPr>
              <a:t>最短路问题</a:t>
            </a:r>
          </a:p>
        </p:txBody>
      </p:sp>
      <p:sp>
        <p:nvSpPr>
          <p:cNvPr id="3" name="灯片编号占位符 2"/>
          <p:cNvSpPr>
            <a:spLocks noGrp="1"/>
          </p:cNvSpPr>
          <p:nvPr>
            <p:ph type="sldNum" sz="quarter" idx="15"/>
          </p:nvPr>
        </p:nvSpPr>
        <p:spPr/>
        <p:txBody>
          <a:bodyPr/>
          <a:lstStyle/>
          <a:p>
            <a:pPr>
              <a:defRPr/>
            </a:pPr>
            <a:fld id="{18BF26C0-FCD1-4B1E-8A3B-FB579F40E198}" type="slidenum">
              <a:rPr lang="zh-CN" altLang="zh-CN" smtClean="0"/>
              <a:pPr>
                <a:defRPr/>
              </a:pPr>
              <a:t>1</a:t>
            </a:fld>
            <a:endParaRPr lang="zh-CN"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sz="quarter" idx="1"/>
          </p:nvPr>
        </p:nvSpPr>
        <p:spPr>
          <a:xfrm>
            <a:off x="457200" y="333375"/>
            <a:ext cx="8435975" cy="6335713"/>
          </a:xfrm>
        </p:spPr>
        <p:txBody>
          <a:bodyPr/>
          <a:lstStyle/>
          <a:p>
            <a:pPr eaLnBrk="1" hangingPunct="1">
              <a:lnSpc>
                <a:spcPct val="125000"/>
              </a:lnSpc>
              <a:spcBef>
                <a:spcPct val="0"/>
              </a:spcBef>
            </a:pPr>
            <a:r>
              <a:rPr lang="zh-CN" altLang="en-US" sz="2800" b="1" dirty="0" smtClean="0">
                <a:latin typeface="+mj-ea"/>
                <a:ea typeface="+mj-ea"/>
              </a:rPr>
              <a:t>从上面的计算过程可以看出：</a:t>
            </a:r>
          </a:p>
          <a:p>
            <a:pPr eaLnBrk="1" hangingPunct="1">
              <a:lnSpc>
                <a:spcPct val="125000"/>
              </a:lnSpc>
              <a:spcBef>
                <a:spcPct val="0"/>
              </a:spcBef>
            </a:pPr>
            <a:r>
              <a:rPr lang="zh-CN" altLang="en-US" sz="2800" b="1" dirty="0" smtClean="0">
                <a:latin typeface="+mj-ea"/>
                <a:ea typeface="+mj-ea"/>
              </a:rPr>
              <a:t>（1）Dijkstra算法可以求某一点v</a:t>
            </a:r>
            <a:r>
              <a:rPr lang="zh-CN" altLang="en-US" sz="2800" b="1" baseline="-25000" dirty="0" smtClean="0">
                <a:latin typeface="+mj-ea"/>
                <a:ea typeface="+mj-ea"/>
              </a:rPr>
              <a:t>i</a:t>
            </a:r>
            <a:r>
              <a:rPr lang="zh-CN" altLang="en-US" sz="2800" b="1" dirty="0" smtClean="0">
                <a:latin typeface="+mj-ea"/>
                <a:ea typeface="+mj-ea"/>
              </a:rPr>
              <a:t>到其他各点v</a:t>
            </a:r>
            <a:r>
              <a:rPr lang="zh-CN" altLang="en-US" sz="2800" b="1" baseline="-25000" dirty="0" smtClean="0">
                <a:latin typeface="+mj-ea"/>
                <a:ea typeface="+mj-ea"/>
              </a:rPr>
              <a:t>j</a:t>
            </a:r>
            <a:r>
              <a:rPr lang="zh-CN" altLang="en-US" sz="2800" b="1" dirty="0" smtClean="0">
                <a:latin typeface="+mj-ea"/>
                <a:ea typeface="+mj-ea"/>
              </a:rPr>
              <a:t>的最短路，只要把v</a:t>
            </a:r>
            <a:r>
              <a:rPr lang="zh-CN" altLang="en-US" sz="2800" b="1" baseline="-25000" dirty="0" smtClean="0">
                <a:latin typeface="+mj-ea"/>
                <a:ea typeface="+mj-ea"/>
              </a:rPr>
              <a:t>j</a:t>
            </a:r>
            <a:r>
              <a:rPr lang="zh-CN" altLang="en-US" sz="2800" b="1" dirty="0" smtClean="0">
                <a:latin typeface="+mj-ea"/>
                <a:ea typeface="+mj-ea"/>
              </a:rPr>
              <a:t>看做路线的终点，使v</a:t>
            </a:r>
            <a:r>
              <a:rPr lang="zh-CN" altLang="en-US" sz="2800" b="1" baseline="-25000" dirty="0" smtClean="0">
                <a:latin typeface="+mj-ea"/>
                <a:ea typeface="+mj-ea"/>
              </a:rPr>
              <a:t>j</a:t>
            </a:r>
            <a:r>
              <a:rPr lang="zh-CN" altLang="en-US" sz="2800" b="1" dirty="0" smtClean="0">
                <a:latin typeface="+mj-ea"/>
                <a:ea typeface="+mj-ea"/>
              </a:rPr>
              <a:t>得到标号，如果v</a:t>
            </a:r>
            <a:r>
              <a:rPr lang="zh-CN" altLang="en-US" sz="2800" b="1" baseline="-25000" dirty="0" smtClean="0">
                <a:latin typeface="+mj-ea"/>
                <a:ea typeface="+mj-ea"/>
              </a:rPr>
              <a:t>j</a:t>
            </a:r>
            <a:r>
              <a:rPr lang="zh-CN" altLang="en-US" sz="2800" b="1" dirty="0" smtClean="0">
                <a:latin typeface="+mj-ea"/>
                <a:ea typeface="+mj-ea"/>
              </a:rPr>
              <a:t>不能得到标号，说明v</a:t>
            </a:r>
            <a:r>
              <a:rPr lang="zh-CN" altLang="en-US" sz="2800" b="1" baseline="-25000" dirty="0" smtClean="0">
                <a:latin typeface="+mj-ea"/>
                <a:ea typeface="+mj-ea"/>
              </a:rPr>
              <a:t>i</a:t>
            </a:r>
            <a:r>
              <a:rPr lang="zh-CN" altLang="en-US" sz="2800" b="1" dirty="0" smtClean="0">
                <a:latin typeface="+mj-ea"/>
                <a:ea typeface="+mj-ea"/>
              </a:rPr>
              <a:t>不可到达v</a:t>
            </a:r>
            <a:r>
              <a:rPr lang="zh-CN" altLang="en-US" sz="2800" b="1" baseline="-25000" dirty="0" smtClean="0">
                <a:latin typeface="+mj-ea"/>
                <a:ea typeface="+mj-ea"/>
              </a:rPr>
              <a:t>j</a:t>
            </a:r>
            <a:r>
              <a:rPr lang="zh-CN" altLang="en-US" sz="2800" b="1" dirty="0" smtClean="0">
                <a:latin typeface="+mj-ea"/>
                <a:ea typeface="+mj-ea"/>
              </a:rPr>
              <a:t>。（v</a:t>
            </a:r>
            <a:r>
              <a:rPr lang="zh-CN" altLang="en-US" sz="2800" b="1" baseline="-25000" dirty="0" smtClean="0">
                <a:latin typeface="+mj-ea"/>
                <a:ea typeface="+mj-ea"/>
              </a:rPr>
              <a:t>i</a:t>
            </a:r>
            <a:r>
              <a:rPr lang="zh-CN" altLang="en-US" sz="2800" b="1" dirty="0" smtClean="0">
                <a:latin typeface="+mj-ea"/>
                <a:ea typeface="+mj-ea"/>
              </a:rPr>
              <a:t>到v</a:t>
            </a:r>
            <a:r>
              <a:rPr lang="zh-CN" altLang="en-US" sz="2800" b="1" baseline="-25000" dirty="0" smtClean="0">
                <a:latin typeface="+mj-ea"/>
                <a:ea typeface="+mj-ea"/>
              </a:rPr>
              <a:t>j</a:t>
            </a:r>
            <a:r>
              <a:rPr lang="zh-CN" altLang="en-US" sz="2800" b="1" dirty="0" smtClean="0">
                <a:latin typeface="+mj-ea"/>
                <a:ea typeface="+mj-ea"/>
              </a:rPr>
              <a:t>不连通）</a:t>
            </a:r>
          </a:p>
          <a:p>
            <a:pPr eaLnBrk="1" hangingPunct="1">
              <a:lnSpc>
                <a:spcPct val="125000"/>
              </a:lnSpc>
              <a:spcBef>
                <a:spcPct val="0"/>
              </a:spcBef>
            </a:pPr>
            <a:r>
              <a:rPr lang="zh-CN" altLang="en-US" sz="2800" b="1" dirty="0" smtClean="0">
                <a:latin typeface="+mj-ea"/>
                <a:ea typeface="+mj-ea"/>
              </a:rPr>
              <a:t>（2）Dijkstra算法可以求任意两点之间的最短路（最短路存在的话），只要将两个点看做路线的起点和终点，然后进行标号。</a:t>
            </a:r>
          </a:p>
          <a:p>
            <a:pPr eaLnBrk="1" hangingPunct="1">
              <a:lnSpc>
                <a:spcPct val="125000"/>
              </a:lnSpc>
              <a:spcBef>
                <a:spcPct val="0"/>
              </a:spcBef>
            </a:pPr>
            <a:r>
              <a:rPr lang="zh-CN" altLang="en-US" sz="2800" b="1" dirty="0" smtClean="0">
                <a:latin typeface="+mj-ea"/>
                <a:ea typeface="+mj-ea"/>
              </a:rPr>
              <a:t>（3）最短路线可能不唯一，但是最短路长相等。</a:t>
            </a:r>
          </a:p>
          <a:p>
            <a:pPr eaLnBrk="1" hangingPunct="1">
              <a:lnSpc>
                <a:spcPct val="125000"/>
              </a:lnSpc>
              <a:spcBef>
                <a:spcPct val="0"/>
              </a:spcBef>
            </a:pPr>
            <a:r>
              <a:rPr lang="zh-CN" altLang="en-US" sz="2800" b="1" dirty="0" smtClean="0">
                <a:latin typeface="+mj-ea"/>
                <a:ea typeface="+mj-ea"/>
              </a:rPr>
              <a:t>（4）Dijkstra算法的条件是弧长非负，问题求最小值，对于最大值问题无效。</a:t>
            </a:r>
          </a:p>
        </p:txBody>
      </p:sp>
      <p:sp>
        <p:nvSpPr>
          <p:cNvPr id="3" name="灯片编号占位符 2"/>
          <p:cNvSpPr>
            <a:spLocks noGrp="1"/>
          </p:cNvSpPr>
          <p:nvPr>
            <p:ph type="sldNum" sz="quarter" idx="15"/>
          </p:nvPr>
        </p:nvSpPr>
        <p:spPr/>
        <p:txBody>
          <a:bodyPr/>
          <a:lstStyle/>
          <a:p>
            <a:pPr>
              <a:defRPr/>
            </a:pPr>
            <a:fld id="{18BF26C0-FCD1-4B1E-8A3B-FB579F40E198}" type="slidenum">
              <a:rPr lang="zh-CN" altLang="zh-CN" smtClean="0"/>
              <a:pPr>
                <a:defRPr/>
              </a:pPr>
              <a:t>10</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wipe(left)">
                                      <p:cBhvr>
                                        <p:cTn id="7" dur="500"/>
                                        <p:tgtEl>
                                          <p:spTgt spid="48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wipe(left)">
                                      <p:cBhvr>
                                        <p:cTn id="12" dur="500"/>
                                        <p:tgtEl>
                                          <p:spTgt spid="48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0">
                                            <p:txEl>
                                              <p:pRg st="2" end="2"/>
                                            </p:txEl>
                                          </p:spTgt>
                                        </p:tgtEl>
                                        <p:attrNameLst>
                                          <p:attrName>style.visibility</p:attrName>
                                        </p:attrNameLst>
                                      </p:cBhvr>
                                      <p:to>
                                        <p:strVal val="visible"/>
                                      </p:to>
                                    </p:set>
                                    <p:animEffect transition="in" filter="wipe(left)">
                                      <p:cBhvr>
                                        <p:cTn id="17" dur="500"/>
                                        <p:tgtEl>
                                          <p:spTgt spid="48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0">
                                            <p:txEl>
                                              <p:pRg st="3" end="3"/>
                                            </p:txEl>
                                          </p:spTgt>
                                        </p:tgtEl>
                                        <p:attrNameLst>
                                          <p:attrName>style.visibility</p:attrName>
                                        </p:attrNameLst>
                                      </p:cBhvr>
                                      <p:to>
                                        <p:strVal val="visible"/>
                                      </p:to>
                                    </p:set>
                                    <p:animEffect transition="in" filter="wipe(left)">
                                      <p:cBhvr>
                                        <p:cTn id="22" dur="500"/>
                                        <p:tgtEl>
                                          <p:spTgt spid="48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0">
                                            <p:txEl>
                                              <p:pRg st="4" end="4"/>
                                            </p:txEl>
                                          </p:spTgt>
                                        </p:tgtEl>
                                        <p:attrNameLst>
                                          <p:attrName>style.visibility</p:attrName>
                                        </p:attrNameLst>
                                      </p:cBhvr>
                                      <p:to>
                                        <p:strVal val="visible"/>
                                      </p:to>
                                    </p:set>
                                    <p:animEffect transition="in" filter="wipe(left)">
                                      <p:cBhvr>
                                        <p:cTn id="27" dur="500"/>
                                        <p:tgtEl>
                                          <p:spTgt spid="481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331788"/>
            <a:ext cx="5327650" cy="519112"/>
          </a:xfrm>
          <a:prstGeom prst="rect">
            <a:avLst/>
          </a:prstGeom>
          <a:noFill/>
          <a:ln w="9525">
            <a:noFill/>
            <a:miter lim="800000"/>
            <a:headEnd/>
            <a:tailEnd/>
          </a:ln>
        </p:spPr>
        <p:txBody>
          <a:bodyPr>
            <a:spAutoFit/>
          </a:bodyPr>
          <a:lstStyle/>
          <a:p>
            <a:r>
              <a:rPr lang="zh-CN" sz="2800" b="1" dirty="0">
                <a:solidFill>
                  <a:srgbClr val="FF0000"/>
                </a:solidFill>
                <a:latin typeface="幼圆" pitchFamily="49" charset="-122"/>
                <a:ea typeface="幼圆" pitchFamily="49" charset="-122"/>
              </a:rPr>
              <a:t>无向图最短路的求法</a:t>
            </a:r>
          </a:p>
        </p:txBody>
      </p:sp>
      <p:sp>
        <p:nvSpPr>
          <p:cNvPr id="49155" name="Text Box 3"/>
          <p:cNvSpPr txBox="1">
            <a:spLocks noChangeArrowheads="1"/>
          </p:cNvSpPr>
          <p:nvPr/>
        </p:nvSpPr>
        <p:spPr bwMode="auto">
          <a:xfrm>
            <a:off x="250825" y="1104900"/>
            <a:ext cx="7691438" cy="457200"/>
          </a:xfrm>
          <a:prstGeom prst="rect">
            <a:avLst/>
          </a:prstGeom>
          <a:noFill/>
          <a:ln w="9525">
            <a:noFill/>
            <a:miter lim="800000"/>
            <a:headEnd/>
            <a:tailEnd/>
          </a:ln>
        </p:spPr>
        <p:txBody>
          <a:bodyPr wrap="none">
            <a:spAutoFit/>
          </a:bodyPr>
          <a:lstStyle/>
          <a:p>
            <a:r>
              <a:rPr lang="zh-CN" sz="2400" b="1" dirty="0">
                <a:latin typeface="+mj-ea"/>
                <a:ea typeface="+mj-ea"/>
              </a:rPr>
              <a:t>无向图最短路的求法只将上述步骤（</a:t>
            </a:r>
            <a:r>
              <a:rPr lang="zh-CN" altLang="zh-CN" sz="2400" b="1" dirty="0">
                <a:latin typeface="+mj-ea"/>
                <a:ea typeface="+mj-ea"/>
              </a:rPr>
              <a:t>2</a:t>
            </a:r>
            <a:r>
              <a:rPr lang="zh-CN" sz="2400" b="1" dirty="0">
                <a:latin typeface="+mj-ea"/>
                <a:ea typeface="+mj-ea"/>
              </a:rPr>
              <a:t>）改动一下即可。</a:t>
            </a:r>
          </a:p>
        </p:txBody>
      </p:sp>
      <p:sp>
        <p:nvSpPr>
          <p:cNvPr id="49156" name="Text Box 4"/>
          <p:cNvSpPr txBox="1">
            <a:spLocks noChangeArrowheads="1"/>
          </p:cNvSpPr>
          <p:nvPr/>
        </p:nvSpPr>
        <p:spPr bwMode="auto">
          <a:xfrm>
            <a:off x="250825" y="1751013"/>
            <a:ext cx="5388013" cy="461665"/>
          </a:xfrm>
          <a:prstGeom prst="rect">
            <a:avLst/>
          </a:prstGeom>
          <a:noFill/>
          <a:ln w="9525">
            <a:noFill/>
            <a:miter lim="800000"/>
            <a:headEnd/>
            <a:tailEnd/>
          </a:ln>
        </p:spPr>
        <p:txBody>
          <a:bodyPr wrap="none">
            <a:spAutoFit/>
          </a:bodyPr>
          <a:lstStyle/>
          <a:p>
            <a:pPr eaLnBrk="0" hangingPunct="0"/>
            <a:r>
              <a:rPr lang="zh-CN" sz="2400" b="1" dirty="0">
                <a:latin typeface="+mj-ea"/>
                <a:ea typeface="+mj-ea"/>
              </a:rPr>
              <a:t>点标号：</a:t>
            </a:r>
            <a:r>
              <a:rPr lang="zh-CN" altLang="zh-CN" sz="2400" b="1" i="1" dirty="0">
                <a:latin typeface="+mj-ea"/>
                <a:ea typeface="+mj-ea"/>
              </a:rPr>
              <a:t>b</a:t>
            </a:r>
            <a:r>
              <a:rPr lang="zh-CN" altLang="zh-CN" sz="2400" b="1" dirty="0">
                <a:latin typeface="+mj-ea"/>
                <a:ea typeface="+mj-ea"/>
              </a:rPr>
              <a:t>(</a:t>
            </a:r>
            <a:r>
              <a:rPr lang="zh-CN" altLang="zh-CN" sz="2400" b="1" i="1" dirty="0">
                <a:latin typeface="+mj-ea"/>
                <a:ea typeface="+mj-ea"/>
              </a:rPr>
              <a:t>i</a:t>
            </a:r>
            <a:r>
              <a:rPr lang="zh-CN" altLang="zh-CN" sz="2400" b="1" dirty="0">
                <a:latin typeface="+mj-ea"/>
                <a:ea typeface="+mj-ea"/>
              </a:rPr>
              <a:t>) </a:t>
            </a:r>
            <a:r>
              <a:rPr lang="zh-CN" sz="2400" b="1" dirty="0">
                <a:latin typeface="+mj-ea"/>
                <a:ea typeface="+mj-ea"/>
              </a:rPr>
              <a:t>起点</a:t>
            </a:r>
            <a:r>
              <a:rPr lang="zh-CN" altLang="zh-CN" sz="2400" b="1" i="1" dirty="0">
                <a:latin typeface="+mj-ea"/>
                <a:ea typeface="+mj-ea"/>
              </a:rPr>
              <a:t>v</a:t>
            </a:r>
            <a:r>
              <a:rPr lang="zh-CN" altLang="zh-CN" sz="2400" b="1" i="1" baseline="-25000" dirty="0">
                <a:latin typeface="+mj-ea"/>
                <a:ea typeface="+mj-ea"/>
              </a:rPr>
              <a:t>s</a:t>
            </a:r>
            <a:r>
              <a:rPr lang="zh-CN" sz="2400" b="1" dirty="0">
                <a:latin typeface="+mj-ea"/>
                <a:ea typeface="+mj-ea"/>
              </a:rPr>
              <a:t>到点</a:t>
            </a:r>
            <a:r>
              <a:rPr lang="zh-CN" altLang="zh-CN" sz="2400" b="1" i="1" dirty="0">
                <a:latin typeface="+mj-ea"/>
                <a:ea typeface="+mj-ea"/>
              </a:rPr>
              <a:t>v</a:t>
            </a:r>
            <a:r>
              <a:rPr lang="zh-CN" altLang="zh-CN" sz="2400" b="1" i="1" baseline="-25000" dirty="0">
                <a:latin typeface="+mj-ea"/>
                <a:ea typeface="+mj-ea"/>
              </a:rPr>
              <a:t>j</a:t>
            </a:r>
            <a:r>
              <a:rPr lang="zh-CN" sz="2400" b="1" dirty="0">
                <a:latin typeface="+mj-ea"/>
                <a:ea typeface="+mj-ea"/>
              </a:rPr>
              <a:t>的最短路长；</a:t>
            </a:r>
          </a:p>
        </p:txBody>
      </p:sp>
      <p:sp>
        <p:nvSpPr>
          <p:cNvPr id="49157" name="Text Box 5"/>
          <p:cNvSpPr txBox="1">
            <a:spLocks noChangeArrowheads="1"/>
          </p:cNvSpPr>
          <p:nvPr/>
        </p:nvSpPr>
        <p:spPr bwMode="auto">
          <a:xfrm>
            <a:off x="251520" y="2276475"/>
            <a:ext cx="6553200" cy="457200"/>
          </a:xfrm>
          <a:prstGeom prst="rect">
            <a:avLst/>
          </a:prstGeom>
          <a:noFill/>
          <a:ln w="9525">
            <a:noFill/>
            <a:miter lim="800000"/>
            <a:headEnd/>
            <a:tailEnd/>
          </a:ln>
        </p:spPr>
        <p:txBody>
          <a:bodyPr>
            <a:spAutoFit/>
          </a:bodyPr>
          <a:lstStyle/>
          <a:p>
            <a:pPr eaLnBrk="0" hangingPunct="0"/>
            <a:r>
              <a:rPr lang="zh-CN" sz="2400" b="1" dirty="0">
                <a:latin typeface="+mj-ea"/>
                <a:ea typeface="+mj-ea"/>
              </a:rPr>
              <a:t>边标号：</a:t>
            </a:r>
            <a:r>
              <a:rPr lang="zh-CN" altLang="zh-CN" sz="2400" b="1" i="1" dirty="0">
                <a:latin typeface="+mj-ea"/>
                <a:ea typeface="+mj-ea"/>
              </a:rPr>
              <a:t>k</a:t>
            </a:r>
            <a:r>
              <a:rPr lang="zh-CN" altLang="zh-CN" sz="2400" b="1" dirty="0">
                <a:latin typeface="+mj-ea"/>
                <a:ea typeface="+mj-ea"/>
              </a:rPr>
              <a:t>(</a:t>
            </a:r>
            <a:r>
              <a:rPr lang="zh-CN" altLang="zh-CN" sz="2400" b="1" i="1" dirty="0">
                <a:latin typeface="+mj-ea"/>
                <a:ea typeface="+mj-ea"/>
              </a:rPr>
              <a:t>i</a:t>
            </a:r>
            <a:r>
              <a:rPr lang="zh-CN" sz="2400" b="1" dirty="0">
                <a:latin typeface="+mj-ea"/>
                <a:ea typeface="+mj-ea"/>
              </a:rPr>
              <a:t>，</a:t>
            </a:r>
            <a:r>
              <a:rPr lang="zh-CN" altLang="zh-CN" sz="2400" b="1" i="1" dirty="0">
                <a:latin typeface="+mj-ea"/>
                <a:ea typeface="+mj-ea"/>
              </a:rPr>
              <a:t>j </a:t>
            </a:r>
            <a:r>
              <a:rPr lang="zh-CN" altLang="zh-CN" sz="2400" b="1" dirty="0">
                <a:latin typeface="+mj-ea"/>
                <a:ea typeface="+mj-ea"/>
              </a:rPr>
              <a:t>)=</a:t>
            </a:r>
            <a:r>
              <a:rPr lang="zh-CN" altLang="zh-CN" sz="2400" b="1" i="1" dirty="0">
                <a:latin typeface="+mj-ea"/>
                <a:ea typeface="+mj-ea"/>
              </a:rPr>
              <a:t>b</a:t>
            </a:r>
            <a:r>
              <a:rPr lang="zh-CN" altLang="zh-CN" sz="2400" b="1" dirty="0">
                <a:latin typeface="+mj-ea"/>
                <a:ea typeface="+mj-ea"/>
              </a:rPr>
              <a:t>(</a:t>
            </a:r>
            <a:r>
              <a:rPr lang="zh-CN" altLang="zh-CN" sz="2400" b="1" i="1" dirty="0">
                <a:latin typeface="+mj-ea"/>
                <a:ea typeface="+mj-ea"/>
              </a:rPr>
              <a:t>i</a:t>
            </a:r>
            <a:r>
              <a:rPr lang="zh-CN" altLang="zh-CN" sz="2400" b="1" dirty="0">
                <a:latin typeface="+mj-ea"/>
                <a:ea typeface="+mj-ea"/>
              </a:rPr>
              <a:t>)+</a:t>
            </a:r>
            <a:r>
              <a:rPr lang="zh-CN" altLang="zh-CN" sz="2400" b="1" i="1" dirty="0">
                <a:latin typeface="+mj-ea"/>
                <a:ea typeface="+mj-ea"/>
              </a:rPr>
              <a:t>c</a:t>
            </a:r>
            <a:r>
              <a:rPr lang="zh-CN" altLang="zh-CN" sz="2400" b="1" i="1" baseline="-25000" dirty="0">
                <a:latin typeface="+mj-ea"/>
                <a:ea typeface="+mj-ea"/>
              </a:rPr>
              <a:t>ij</a:t>
            </a:r>
            <a:r>
              <a:rPr lang="zh-CN" sz="2400" b="1" dirty="0">
                <a:latin typeface="幼圆" pitchFamily="49" charset="-122"/>
                <a:ea typeface="幼圆" pitchFamily="49" charset="-122"/>
              </a:rPr>
              <a:t>，</a:t>
            </a:r>
          </a:p>
        </p:txBody>
      </p:sp>
      <p:sp>
        <p:nvSpPr>
          <p:cNvPr id="49158" name="Text Box 6"/>
          <p:cNvSpPr txBox="1">
            <a:spLocks noChangeArrowheads="1"/>
          </p:cNvSpPr>
          <p:nvPr/>
        </p:nvSpPr>
        <p:spPr bwMode="auto">
          <a:xfrm>
            <a:off x="251520" y="2852738"/>
            <a:ext cx="8353425" cy="457200"/>
          </a:xfrm>
          <a:prstGeom prst="rect">
            <a:avLst/>
          </a:prstGeom>
          <a:noFill/>
          <a:ln w="9525">
            <a:noFill/>
            <a:miter lim="800000"/>
            <a:headEnd/>
            <a:tailEnd/>
          </a:ln>
        </p:spPr>
        <p:txBody>
          <a:bodyPr>
            <a:spAutoFit/>
          </a:bodyPr>
          <a:lstStyle/>
          <a:p>
            <a:pPr eaLnBrk="0" hangingPunct="0"/>
            <a:r>
              <a:rPr lang="zh-CN" sz="2400" b="1" dirty="0">
                <a:latin typeface="+mj-ea"/>
                <a:ea typeface="+mj-ea"/>
              </a:rPr>
              <a:t>步骤：</a:t>
            </a:r>
            <a:r>
              <a:rPr lang="zh-CN" altLang="zh-CN" sz="2400" b="1" dirty="0">
                <a:latin typeface="+mj-ea"/>
                <a:ea typeface="+mj-ea"/>
              </a:rPr>
              <a:t>(1)</a:t>
            </a:r>
            <a:r>
              <a:rPr lang="zh-CN" sz="2400" b="1" dirty="0">
                <a:latin typeface="+mj-ea"/>
                <a:ea typeface="+mj-ea"/>
              </a:rPr>
              <a:t>令起点的标号；</a:t>
            </a:r>
            <a:r>
              <a:rPr lang="zh-CN" altLang="zh-CN" sz="2400" b="1" i="1" dirty="0">
                <a:latin typeface="+mj-ea"/>
                <a:ea typeface="+mj-ea"/>
              </a:rPr>
              <a:t>b</a:t>
            </a:r>
            <a:r>
              <a:rPr lang="zh-CN" altLang="zh-CN" sz="2400" b="1" dirty="0">
                <a:latin typeface="+mj-ea"/>
                <a:ea typeface="+mj-ea"/>
              </a:rPr>
              <a:t>(</a:t>
            </a:r>
            <a:r>
              <a:rPr lang="zh-CN" altLang="zh-CN" sz="2400" b="1" i="1" dirty="0">
                <a:latin typeface="+mj-ea"/>
                <a:ea typeface="+mj-ea"/>
              </a:rPr>
              <a:t>s</a:t>
            </a:r>
            <a:r>
              <a:rPr lang="zh-CN" altLang="zh-CN" sz="2400" b="1" dirty="0">
                <a:latin typeface="+mj-ea"/>
                <a:ea typeface="+mj-ea"/>
              </a:rPr>
              <a:t>)</a:t>
            </a:r>
            <a:r>
              <a:rPr lang="zh-CN" sz="2400" b="1" dirty="0">
                <a:latin typeface="+mj-ea"/>
                <a:ea typeface="+mj-ea"/>
              </a:rPr>
              <a:t>＝</a:t>
            </a:r>
            <a:r>
              <a:rPr lang="zh-CN" altLang="zh-CN" sz="2400" b="1" dirty="0">
                <a:latin typeface="+mj-ea"/>
                <a:ea typeface="+mj-ea"/>
              </a:rPr>
              <a:t>0</a:t>
            </a:r>
            <a:r>
              <a:rPr lang="zh-CN" sz="2400" b="1" dirty="0">
                <a:latin typeface="+mj-ea"/>
                <a:ea typeface="+mj-ea"/>
              </a:rPr>
              <a:t>。</a:t>
            </a:r>
          </a:p>
        </p:txBody>
      </p:sp>
      <p:sp>
        <p:nvSpPr>
          <p:cNvPr id="49159" name="Text Box 7"/>
          <p:cNvSpPr txBox="1">
            <a:spLocks noChangeArrowheads="1"/>
          </p:cNvSpPr>
          <p:nvPr/>
        </p:nvSpPr>
        <p:spPr bwMode="auto">
          <a:xfrm>
            <a:off x="309563" y="4344988"/>
            <a:ext cx="7358062" cy="457200"/>
          </a:xfrm>
          <a:prstGeom prst="rect">
            <a:avLst/>
          </a:prstGeom>
          <a:noFill/>
          <a:ln w="9525">
            <a:noFill/>
            <a:miter lim="800000"/>
            <a:headEnd/>
            <a:tailEnd/>
          </a:ln>
        </p:spPr>
        <p:txBody>
          <a:bodyPr>
            <a:spAutoFit/>
          </a:bodyPr>
          <a:lstStyle/>
          <a:p>
            <a:pPr eaLnBrk="0" hangingPunct="0"/>
            <a:r>
              <a:rPr lang="zh-CN" altLang="zh-CN" sz="2400" b="1" dirty="0">
                <a:latin typeface="+mj-ea"/>
                <a:ea typeface="+mj-ea"/>
              </a:rPr>
              <a:t>(3)</a:t>
            </a:r>
            <a:r>
              <a:rPr lang="zh-CN" sz="2400" b="1" dirty="0">
                <a:latin typeface="+mj-ea"/>
                <a:ea typeface="+mj-ea"/>
              </a:rPr>
              <a:t>计算集合</a:t>
            </a:r>
            <a:r>
              <a:rPr lang="zh-CN" altLang="zh-CN" sz="2400" b="1" dirty="0">
                <a:latin typeface="+mj-ea"/>
                <a:ea typeface="+mj-ea"/>
              </a:rPr>
              <a:t>B</a:t>
            </a:r>
            <a:r>
              <a:rPr lang="zh-CN" sz="2400" b="1" dirty="0">
                <a:latin typeface="+mj-ea"/>
                <a:ea typeface="+mj-ea"/>
              </a:rPr>
              <a:t>中边标号：</a:t>
            </a:r>
            <a:r>
              <a:rPr lang="zh-CN" altLang="zh-CN" sz="2400" b="1" i="1" dirty="0">
                <a:latin typeface="+mj-ea"/>
                <a:ea typeface="+mj-ea"/>
              </a:rPr>
              <a:t>k</a:t>
            </a:r>
            <a:r>
              <a:rPr lang="zh-CN" altLang="zh-CN" sz="2400" b="1" dirty="0">
                <a:latin typeface="+mj-ea"/>
                <a:ea typeface="+mj-ea"/>
              </a:rPr>
              <a:t>[</a:t>
            </a:r>
            <a:r>
              <a:rPr lang="zh-CN" altLang="zh-CN" sz="2400" b="1" i="1" dirty="0">
                <a:latin typeface="+mj-ea"/>
                <a:ea typeface="+mj-ea"/>
              </a:rPr>
              <a:t>i</a:t>
            </a:r>
            <a:r>
              <a:rPr lang="zh-CN" sz="2400" b="1" dirty="0">
                <a:latin typeface="+mj-ea"/>
                <a:ea typeface="+mj-ea"/>
              </a:rPr>
              <a:t>，</a:t>
            </a:r>
            <a:r>
              <a:rPr lang="zh-CN" altLang="zh-CN" sz="2400" b="1" i="1" dirty="0">
                <a:latin typeface="+mj-ea"/>
                <a:ea typeface="+mj-ea"/>
              </a:rPr>
              <a:t>j</a:t>
            </a:r>
            <a:r>
              <a:rPr lang="zh-CN" altLang="zh-CN" sz="2400" b="1" dirty="0">
                <a:latin typeface="+mj-ea"/>
                <a:ea typeface="+mj-ea"/>
              </a:rPr>
              <a:t>]=</a:t>
            </a:r>
            <a:r>
              <a:rPr lang="zh-CN" altLang="zh-CN" sz="2400" b="1" i="1" dirty="0">
                <a:latin typeface="+mj-ea"/>
                <a:ea typeface="+mj-ea"/>
              </a:rPr>
              <a:t>b</a:t>
            </a:r>
            <a:r>
              <a:rPr lang="zh-CN" altLang="zh-CN" sz="2400" b="1" dirty="0">
                <a:latin typeface="+mj-ea"/>
                <a:ea typeface="+mj-ea"/>
              </a:rPr>
              <a:t>(</a:t>
            </a:r>
            <a:r>
              <a:rPr lang="zh-CN" altLang="zh-CN" sz="2400" b="1" i="1" dirty="0">
                <a:latin typeface="+mj-ea"/>
                <a:ea typeface="+mj-ea"/>
              </a:rPr>
              <a:t>i</a:t>
            </a:r>
            <a:r>
              <a:rPr lang="zh-CN" altLang="zh-CN" sz="2400" b="1" dirty="0">
                <a:latin typeface="+mj-ea"/>
                <a:ea typeface="+mj-ea"/>
              </a:rPr>
              <a:t>)+</a:t>
            </a:r>
            <a:r>
              <a:rPr lang="zh-CN" altLang="zh-CN" sz="2400" b="1" i="1" dirty="0">
                <a:latin typeface="+mj-ea"/>
                <a:ea typeface="+mj-ea"/>
              </a:rPr>
              <a:t>c</a:t>
            </a:r>
            <a:r>
              <a:rPr lang="zh-CN" altLang="zh-CN" sz="2400" b="1" i="1" baseline="-25000" dirty="0">
                <a:latin typeface="+mj-ea"/>
                <a:ea typeface="+mj-ea"/>
              </a:rPr>
              <a:t>ij</a:t>
            </a:r>
            <a:endParaRPr lang="zh-CN" altLang="zh-CN" sz="2400" b="1" dirty="0">
              <a:latin typeface="+mj-ea"/>
              <a:ea typeface="+mj-ea"/>
            </a:endParaRPr>
          </a:p>
        </p:txBody>
      </p:sp>
      <p:graphicFrame>
        <p:nvGraphicFramePr>
          <p:cNvPr id="49160" name="Object 8"/>
          <p:cNvGraphicFramePr>
            <a:graphicFrameLocks noChangeAspect="1"/>
          </p:cNvGraphicFramePr>
          <p:nvPr/>
        </p:nvGraphicFramePr>
        <p:xfrm>
          <a:off x="2760663" y="4941888"/>
          <a:ext cx="6383337" cy="617537"/>
        </p:xfrm>
        <a:graphic>
          <a:graphicData uri="http://schemas.openxmlformats.org/presentationml/2006/ole">
            <mc:AlternateContent xmlns:mc="http://schemas.openxmlformats.org/markup-compatibility/2006">
              <mc:Choice xmlns:v="urn:schemas-microsoft-com:vml" Requires="v">
                <p:oleObj spid="_x0000_s6156" r:id="rId3" imgW="3008911" imgH="292290" progId="Equation.3">
                  <p:embed/>
                </p:oleObj>
              </mc:Choice>
              <mc:Fallback>
                <p:oleObj r:id="rId3" imgW="3008911" imgH="29229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663" y="4941888"/>
                        <a:ext cx="6383337" cy="61753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49161" name="Text Box 9"/>
          <p:cNvSpPr txBox="1">
            <a:spLocks noChangeArrowheads="1"/>
          </p:cNvSpPr>
          <p:nvPr/>
        </p:nvSpPr>
        <p:spPr bwMode="auto">
          <a:xfrm>
            <a:off x="250825" y="4921250"/>
            <a:ext cx="2509020" cy="830997"/>
          </a:xfrm>
          <a:prstGeom prst="rect">
            <a:avLst/>
          </a:prstGeom>
          <a:noFill/>
          <a:ln w="9525">
            <a:noFill/>
            <a:miter lim="800000"/>
            <a:headEnd/>
            <a:tailEnd/>
          </a:ln>
        </p:spPr>
        <p:txBody>
          <a:bodyPr wrap="none">
            <a:spAutoFit/>
          </a:bodyPr>
          <a:lstStyle/>
          <a:p>
            <a:r>
              <a:rPr lang="zh-CN" altLang="zh-CN" sz="2400" b="1" dirty="0">
                <a:latin typeface="幼圆" pitchFamily="49" charset="-122"/>
                <a:ea typeface="幼圆" pitchFamily="49" charset="-122"/>
              </a:rPr>
              <a:t>(</a:t>
            </a:r>
            <a:r>
              <a:rPr lang="zh-CN" altLang="zh-CN" sz="2400" b="1" dirty="0">
                <a:latin typeface="+mj-ea"/>
                <a:ea typeface="+mj-ea"/>
              </a:rPr>
              <a:t>4)</a:t>
            </a:r>
            <a:r>
              <a:rPr lang="zh-CN" sz="2400" b="1" dirty="0">
                <a:latin typeface="+mj-ea"/>
                <a:ea typeface="+mj-ea"/>
              </a:rPr>
              <a:t>选一个点标号</a:t>
            </a:r>
            <a:r>
              <a:rPr lang="zh-CN" altLang="zh-CN" sz="2400" b="1" dirty="0">
                <a:latin typeface="+mj-ea"/>
                <a:ea typeface="+mj-ea"/>
              </a:rPr>
              <a:t>:</a:t>
            </a:r>
          </a:p>
          <a:p>
            <a:r>
              <a:rPr lang="zh-CN" altLang="zh-CN" sz="2400" b="1" dirty="0">
                <a:latin typeface="+mj-ea"/>
                <a:ea typeface="+mj-ea"/>
              </a:rPr>
              <a:t>  </a:t>
            </a:r>
            <a:r>
              <a:rPr lang="zh-CN" sz="2400" b="1" dirty="0">
                <a:latin typeface="+mj-ea"/>
                <a:ea typeface="+mj-ea"/>
              </a:rPr>
              <a:t>返回到第</a:t>
            </a:r>
            <a:r>
              <a:rPr lang="zh-CN" altLang="zh-CN" sz="2400" b="1" dirty="0">
                <a:latin typeface="+mj-ea"/>
                <a:ea typeface="+mj-ea"/>
              </a:rPr>
              <a:t>(2)</a:t>
            </a:r>
            <a:r>
              <a:rPr lang="zh-CN" sz="2400" b="1" dirty="0">
                <a:latin typeface="+mj-ea"/>
                <a:ea typeface="+mj-ea"/>
              </a:rPr>
              <a:t>步。</a:t>
            </a:r>
          </a:p>
        </p:txBody>
      </p:sp>
      <p:sp>
        <p:nvSpPr>
          <p:cNvPr id="49162" name="Text Box 10"/>
          <p:cNvSpPr txBox="1">
            <a:spLocks noChangeArrowheads="1"/>
          </p:cNvSpPr>
          <p:nvPr/>
        </p:nvSpPr>
        <p:spPr bwMode="auto">
          <a:xfrm>
            <a:off x="179388" y="3284538"/>
            <a:ext cx="8686800" cy="978729"/>
          </a:xfrm>
          <a:prstGeom prst="rect">
            <a:avLst/>
          </a:prstGeom>
          <a:noFill/>
          <a:ln w="9525">
            <a:noFill/>
            <a:miter lim="800000"/>
            <a:headEnd/>
            <a:tailEnd/>
          </a:ln>
        </p:spPr>
        <p:txBody>
          <a:bodyPr>
            <a:spAutoFit/>
          </a:bodyPr>
          <a:lstStyle/>
          <a:p>
            <a:pPr>
              <a:lnSpc>
                <a:spcPct val="120000"/>
              </a:lnSpc>
            </a:pPr>
            <a:r>
              <a:rPr lang="zh-CN" altLang="zh-CN" sz="2400" b="1" dirty="0">
                <a:latin typeface="幼圆" pitchFamily="49" charset="-122"/>
                <a:ea typeface="幼圆" pitchFamily="49" charset="-122"/>
              </a:rPr>
              <a:t> (</a:t>
            </a:r>
            <a:r>
              <a:rPr lang="zh-CN" altLang="zh-CN" sz="2400" b="1" dirty="0">
                <a:latin typeface="+mj-ea"/>
                <a:ea typeface="+mj-ea"/>
              </a:rPr>
              <a:t>2)</a:t>
            </a:r>
            <a:r>
              <a:rPr lang="zh-CN" sz="2400" b="1" dirty="0">
                <a:solidFill>
                  <a:srgbClr val="FF0000"/>
                </a:solidFill>
                <a:latin typeface="+mj-ea"/>
                <a:ea typeface="+mj-ea"/>
              </a:rPr>
              <a:t>找出所有一端</a:t>
            </a:r>
            <a:r>
              <a:rPr lang="zh-CN" altLang="zh-CN" sz="2400" b="1" i="1" dirty="0">
                <a:solidFill>
                  <a:srgbClr val="FF0000"/>
                </a:solidFill>
                <a:latin typeface="+mj-ea"/>
                <a:ea typeface="+mj-ea"/>
              </a:rPr>
              <a:t>v</a:t>
            </a:r>
            <a:r>
              <a:rPr lang="zh-CN" altLang="zh-CN" sz="2400" b="1" i="1" baseline="-25000" dirty="0">
                <a:solidFill>
                  <a:srgbClr val="FF0000"/>
                </a:solidFill>
                <a:latin typeface="+mj-ea"/>
                <a:ea typeface="+mj-ea"/>
              </a:rPr>
              <a:t>i</a:t>
            </a:r>
            <a:r>
              <a:rPr lang="zh-CN" sz="2400" b="1" dirty="0">
                <a:solidFill>
                  <a:srgbClr val="FF0000"/>
                </a:solidFill>
                <a:latin typeface="+mj-ea"/>
                <a:ea typeface="+mj-ea"/>
              </a:rPr>
              <a:t>已标号另一端</a:t>
            </a:r>
            <a:r>
              <a:rPr lang="zh-CN" altLang="zh-CN" sz="2400" b="1" i="1" dirty="0">
                <a:solidFill>
                  <a:srgbClr val="FF0000"/>
                </a:solidFill>
                <a:latin typeface="+mj-ea"/>
                <a:ea typeface="+mj-ea"/>
              </a:rPr>
              <a:t>v</a:t>
            </a:r>
            <a:r>
              <a:rPr lang="zh-CN" altLang="zh-CN" sz="2400" b="1" i="1" baseline="-25000" dirty="0">
                <a:solidFill>
                  <a:srgbClr val="FF0000"/>
                </a:solidFill>
                <a:latin typeface="+mj-ea"/>
                <a:ea typeface="+mj-ea"/>
              </a:rPr>
              <a:t>j</a:t>
            </a:r>
            <a:r>
              <a:rPr lang="zh-CN" sz="2400" b="1" dirty="0">
                <a:solidFill>
                  <a:srgbClr val="FF0000"/>
                </a:solidFill>
                <a:latin typeface="+mj-ea"/>
                <a:ea typeface="+mj-ea"/>
              </a:rPr>
              <a:t>未标号的边集合 </a:t>
            </a:r>
            <a:r>
              <a:rPr lang="zh-CN" altLang="zh-CN" sz="2400" b="1" dirty="0">
                <a:latin typeface="+mj-ea"/>
                <a:ea typeface="+mj-ea"/>
              </a:rPr>
              <a:t>B={[</a:t>
            </a:r>
            <a:r>
              <a:rPr lang="zh-CN" altLang="zh-CN" sz="2400" b="1" i="1" dirty="0">
                <a:latin typeface="+mj-ea"/>
                <a:ea typeface="+mj-ea"/>
              </a:rPr>
              <a:t>i</a:t>
            </a:r>
            <a:r>
              <a:rPr lang="zh-CN" sz="2400" b="1" dirty="0">
                <a:latin typeface="+mj-ea"/>
                <a:ea typeface="+mj-ea"/>
              </a:rPr>
              <a:t>，</a:t>
            </a:r>
            <a:r>
              <a:rPr lang="zh-CN" altLang="zh-CN" sz="2400" b="1" i="1" dirty="0">
                <a:latin typeface="+mj-ea"/>
                <a:ea typeface="+mj-ea"/>
              </a:rPr>
              <a:t>j</a:t>
            </a:r>
            <a:r>
              <a:rPr lang="zh-CN" altLang="zh-CN" sz="2400" b="1" dirty="0">
                <a:latin typeface="+mj-ea"/>
                <a:ea typeface="+mj-ea"/>
              </a:rPr>
              <a:t>]}</a:t>
            </a:r>
            <a:r>
              <a:rPr lang="zh-CN" sz="2400" b="1" dirty="0">
                <a:latin typeface="+mj-ea"/>
                <a:ea typeface="+mj-ea"/>
              </a:rPr>
              <a:t>如果这样的边不存在或</a:t>
            </a:r>
            <a:r>
              <a:rPr lang="zh-CN" altLang="zh-CN" sz="2400" b="1" i="1" dirty="0">
                <a:latin typeface="+mj-ea"/>
                <a:ea typeface="+mj-ea"/>
              </a:rPr>
              <a:t>v</a:t>
            </a:r>
            <a:r>
              <a:rPr lang="zh-CN" altLang="zh-CN" sz="2400" b="1" i="1" baseline="-25000" dirty="0">
                <a:latin typeface="+mj-ea"/>
                <a:ea typeface="+mj-ea"/>
              </a:rPr>
              <a:t>t</a:t>
            </a:r>
            <a:r>
              <a:rPr lang="zh-CN" sz="2400" b="1" dirty="0">
                <a:latin typeface="+mj-ea"/>
                <a:ea typeface="+mj-ea"/>
              </a:rPr>
              <a:t>已标号则计算结束；</a:t>
            </a:r>
          </a:p>
        </p:txBody>
      </p:sp>
      <p:sp>
        <p:nvSpPr>
          <p:cNvPr id="11" name="灯片编号占位符 10"/>
          <p:cNvSpPr>
            <a:spLocks noGrp="1"/>
          </p:cNvSpPr>
          <p:nvPr>
            <p:ph type="sldNum" sz="quarter" idx="12"/>
          </p:nvPr>
        </p:nvSpPr>
        <p:spPr/>
        <p:txBody>
          <a:bodyPr/>
          <a:lstStyle/>
          <a:p>
            <a:pPr>
              <a:defRPr/>
            </a:pPr>
            <a:fld id="{FB32EF41-F892-4D04-B7B2-196B6DAE4B34}" type="slidenum">
              <a:rPr lang="zh-CN" altLang="zh-CN" smtClean="0"/>
              <a:pPr>
                <a:defRPr/>
              </a:pPr>
              <a:t>11</a:t>
            </a:fld>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wipe(left)">
                                      <p:cBhvr>
                                        <p:cTn id="12" dur="500"/>
                                        <p:tgtEl>
                                          <p:spTgt spid="491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6"/>
                                        </p:tgtEl>
                                        <p:attrNameLst>
                                          <p:attrName>style.visibility</p:attrName>
                                        </p:attrNameLst>
                                      </p:cBhvr>
                                      <p:to>
                                        <p:strVal val="visible"/>
                                      </p:to>
                                    </p:set>
                                    <p:animEffect transition="in" filter="wipe(left)">
                                      <p:cBhvr>
                                        <p:cTn id="17" dur="500"/>
                                        <p:tgtEl>
                                          <p:spTgt spid="491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7"/>
                                        </p:tgtEl>
                                        <p:attrNameLst>
                                          <p:attrName>style.visibility</p:attrName>
                                        </p:attrNameLst>
                                      </p:cBhvr>
                                      <p:to>
                                        <p:strVal val="visible"/>
                                      </p:to>
                                    </p:set>
                                    <p:animEffect transition="in" filter="wipe(left)">
                                      <p:cBhvr>
                                        <p:cTn id="22" dur="500"/>
                                        <p:tgtEl>
                                          <p:spTgt spid="491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8"/>
                                        </p:tgtEl>
                                        <p:attrNameLst>
                                          <p:attrName>style.visibility</p:attrName>
                                        </p:attrNameLst>
                                      </p:cBhvr>
                                      <p:to>
                                        <p:strVal val="visible"/>
                                      </p:to>
                                    </p:set>
                                    <p:animEffect transition="in" filter="wipe(left)">
                                      <p:cBhvr>
                                        <p:cTn id="27" dur="500"/>
                                        <p:tgtEl>
                                          <p:spTgt spid="491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62"/>
                                        </p:tgtEl>
                                        <p:attrNameLst>
                                          <p:attrName>style.visibility</p:attrName>
                                        </p:attrNameLst>
                                      </p:cBhvr>
                                      <p:to>
                                        <p:strVal val="visible"/>
                                      </p:to>
                                    </p:set>
                                    <p:animEffect transition="in" filter="wipe(left)">
                                      <p:cBhvr>
                                        <p:cTn id="32" dur="500"/>
                                        <p:tgtEl>
                                          <p:spTgt spid="491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9"/>
                                        </p:tgtEl>
                                        <p:attrNameLst>
                                          <p:attrName>style.visibility</p:attrName>
                                        </p:attrNameLst>
                                      </p:cBhvr>
                                      <p:to>
                                        <p:strVal val="visible"/>
                                      </p:to>
                                    </p:set>
                                    <p:animEffect transition="in" filter="wipe(left)">
                                      <p:cBhvr>
                                        <p:cTn id="37" dur="500"/>
                                        <p:tgtEl>
                                          <p:spTgt spid="491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161"/>
                                        </p:tgtEl>
                                        <p:attrNameLst>
                                          <p:attrName>style.visibility</p:attrName>
                                        </p:attrNameLst>
                                      </p:cBhvr>
                                      <p:to>
                                        <p:strVal val="visible"/>
                                      </p:to>
                                    </p:set>
                                    <p:animEffect transition="in" filter="wipe(left)">
                                      <p:cBhvr>
                                        <p:cTn id="42" dur="500"/>
                                        <p:tgtEl>
                                          <p:spTgt spid="49161"/>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49160"/>
                                        </p:tgtEl>
                                        <p:attrNameLst>
                                          <p:attrName>style.visibility</p:attrName>
                                        </p:attrNameLst>
                                      </p:cBhvr>
                                      <p:to>
                                        <p:strVal val="visible"/>
                                      </p:to>
                                    </p:set>
                                    <p:animEffect transition="in" filter="wipe(left)">
                                      <p:cBhvr>
                                        <p:cTn id="46"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P spid="49156" grpId="0" autoUpdateAnimBg="0"/>
      <p:bldP spid="49157" grpId="0" autoUpdateAnimBg="0"/>
      <p:bldP spid="49158" grpId="0" autoUpdateAnimBg="0"/>
      <p:bldP spid="49159" grpId="0" autoUpdateAnimBg="0"/>
      <p:bldP spid="49161" grpId="0" autoUpdateAnimBg="0"/>
      <p:bldP spid="4916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84213" y="403225"/>
            <a:ext cx="8208962" cy="523220"/>
          </a:xfrm>
          <a:prstGeom prst="rect">
            <a:avLst/>
          </a:prstGeom>
          <a:noFill/>
          <a:ln w="9525">
            <a:noFill/>
            <a:miter lim="800000"/>
            <a:headEnd/>
            <a:tailEnd/>
          </a:ln>
        </p:spPr>
        <p:txBody>
          <a:bodyPr>
            <a:spAutoFit/>
          </a:bodyPr>
          <a:lstStyle/>
          <a:p>
            <a:r>
              <a:rPr lang="zh-CN" altLang="en-US" sz="2800" b="1" dirty="0">
                <a:latin typeface="+mj-ea"/>
                <a:ea typeface="+mj-ea"/>
              </a:rPr>
              <a:t>例 求下图所示</a:t>
            </a:r>
            <a:r>
              <a:rPr lang="zh-CN" altLang="en-US" sz="2800" b="1" i="1" dirty="0">
                <a:latin typeface="+mj-ea"/>
                <a:ea typeface="+mj-ea"/>
              </a:rPr>
              <a:t>v</a:t>
            </a:r>
            <a:r>
              <a:rPr lang="zh-CN" altLang="en-US" sz="2800" b="1" baseline="-25000" dirty="0">
                <a:latin typeface="+mj-ea"/>
                <a:ea typeface="+mj-ea"/>
              </a:rPr>
              <a:t>1</a:t>
            </a:r>
            <a:r>
              <a:rPr lang="zh-CN" altLang="en-US" sz="2800" b="1" dirty="0">
                <a:latin typeface="+mj-ea"/>
                <a:ea typeface="+mj-ea"/>
              </a:rPr>
              <a:t>到各点的最短路及最短距离</a:t>
            </a:r>
          </a:p>
        </p:txBody>
      </p:sp>
      <p:grpSp>
        <p:nvGrpSpPr>
          <p:cNvPr id="30723" name="Group 3"/>
          <p:cNvGrpSpPr>
            <a:grpSpLocks/>
          </p:cNvGrpSpPr>
          <p:nvPr/>
        </p:nvGrpSpPr>
        <p:grpSpPr bwMode="auto">
          <a:xfrm>
            <a:off x="609600" y="1954213"/>
            <a:ext cx="7296150" cy="2994025"/>
            <a:chOff x="0" y="0"/>
            <a:chExt cx="4596" cy="1886"/>
          </a:xfrm>
        </p:grpSpPr>
        <p:sp>
          <p:nvSpPr>
            <p:cNvPr id="30755" name="Rectangle 4"/>
            <p:cNvSpPr>
              <a:spLocks noChangeArrowheads="1"/>
            </p:cNvSpPr>
            <p:nvPr/>
          </p:nvSpPr>
          <p:spPr bwMode="auto">
            <a:xfrm>
              <a:off x="0" y="840"/>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①</a:t>
              </a:r>
            </a:p>
          </p:txBody>
        </p:sp>
        <p:sp>
          <p:nvSpPr>
            <p:cNvPr id="30756" name="Rectangle 5"/>
            <p:cNvSpPr>
              <a:spLocks noChangeArrowheads="1"/>
            </p:cNvSpPr>
            <p:nvPr/>
          </p:nvSpPr>
          <p:spPr bwMode="auto">
            <a:xfrm>
              <a:off x="1344" y="120"/>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②</a:t>
              </a:r>
            </a:p>
          </p:txBody>
        </p:sp>
        <p:sp>
          <p:nvSpPr>
            <p:cNvPr id="30757" name="Rectangle 6"/>
            <p:cNvSpPr>
              <a:spLocks noChangeArrowheads="1"/>
            </p:cNvSpPr>
            <p:nvPr/>
          </p:nvSpPr>
          <p:spPr bwMode="auto">
            <a:xfrm>
              <a:off x="1344" y="840"/>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③</a:t>
              </a:r>
            </a:p>
          </p:txBody>
        </p:sp>
        <p:sp>
          <p:nvSpPr>
            <p:cNvPr id="30758" name="Rectangle 7"/>
            <p:cNvSpPr>
              <a:spLocks noChangeArrowheads="1"/>
            </p:cNvSpPr>
            <p:nvPr/>
          </p:nvSpPr>
          <p:spPr bwMode="auto">
            <a:xfrm>
              <a:off x="1344" y="1608"/>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④</a:t>
              </a:r>
            </a:p>
          </p:txBody>
        </p:sp>
        <p:sp>
          <p:nvSpPr>
            <p:cNvPr id="30759" name="Rectangle 8"/>
            <p:cNvSpPr>
              <a:spLocks noChangeArrowheads="1"/>
            </p:cNvSpPr>
            <p:nvPr/>
          </p:nvSpPr>
          <p:spPr bwMode="auto">
            <a:xfrm>
              <a:off x="3072" y="120"/>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⑤</a:t>
              </a:r>
            </a:p>
          </p:txBody>
        </p:sp>
        <p:sp>
          <p:nvSpPr>
            <p:cNvPr id="30760" name="Rectangle 9"/>
            <p:cNvSpPr>
              <a:spLocks noChangeArrowheads="1"/>
            </p:cNvSpPr>
            <p:nvPr/>
          </p:nvSpPr>
          <p:spPr bwMode="auto">
            <a:xfrm>
              <a:off x="3072" y="840"/>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⑥</a:t>
              </a:r>
            </a:p>
          </p:txBody>
        </p:sp>
        <p:sp>
          <p:nvSpPr>
            <p:cNvPr id="30761" name="Rectangle 10"/>
            <p:cNvSpPr>
              <a:spLocks noChangeArrowheads="1"/>
            </p:cNvSpPr>
            <p:nvPr/>
          </p:nvSpPr>
          <p:spPr bwMode="auto">
            <a:xfrm>
              <a:off x="3120" y="1608"/>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⑦</a:t>
              </a:r>
            </a:p>
          </p:txBody>
        </p:sp>
        <p:sp>
          <p:nvSpPr>
            <p:cNvPr id="30762" name="Rectangle 11"/>
            <p:cNvSpPr>
              <a:spLocks noChangeArrowheads="1"/>
            </p:cNvSpPr>
            <p:nvPr/>
          </p:nvSpPr>
          <p:spPr bwMode="auto">
            <a:xfrm>
              <a:off x="4368" y="792"/>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⑧</a:t>
              </a:r>
            </a:p>
          </p:txBody>
        </p:sp>
        <p:sp>
          <p:nvSpPr>
            <p:cNvPr id="30763" name="Line 12"/>
            <p:cNvSpPr>
              <a:spLocks noChangeShapeType="1"/>
            </p:cNvSpPr>
            <p:nvPr/>
          </p:nvSpPr>
          <p:spPr bwMode="auto">
            <a:xfrm flipV="1">
              <a:off x="240" y="231"/>
              <a:ext cx="1152" cy="672"/>
            </a:xfrm>
            <a:prstGeom prst="line">
              <a:avLst/>
            </a:prstGeom>
            <a:noFill/>
            <a:ln w="9525">
              <a:solidFill>
                <a:schemeClr val="tx1"/>
              </a:solidFill>
              <a:round/>
              <a:headEnd/>
              <a:tailEnd/>
            </a:ln>
          </p:spPr>
          <p:txBody>
            <a:bodyPr lIns="54000" tIns="10800" rIns="54000" bIns="10800"/>
            <a:lstStyle/>
            <a:p>
              <a:endParaRPr lang="zh-CN" altLang="en-US"/>
            </a:p>
          </p:txBody>
        </p:sp>
        <p:sp>
          <p:nvSpPr>
            <p:cNvPr id="30764" name="Line 13"/>
            <p:cNvSpPr>
              <a:spLocks noChangeShapeType="1"/>
            </p:cNvSpPr>
            <p:nvPr/>
          </p:nvSpPr>
          <p:spPr bwMode="auto">
            <a:xfrm>
              <a:off x="288" y="951"/>
              <a:ext cx="1056" cy="0"/>
            </a:xfrm>
            <a:prstGeom prst="line">
              <a:avLst/>
            </a:prstGeom>
            <a:noFill/>
            <a:ln w="9525">
              <a:solidFill>
                <a:schemeClr val="tx1"/>
              </a:solidFill>
              <a:round/>
              <a:headEnd/>
              <a:tailEnd/>
            </a:ln>
          </p:spPr>
          <p:txBody>
            <a:bodyPr lIns="54000" tIns="10800" rIns="54000" bIns="10800"/>
            <a:lstStyle/>
            <a:p>
              <a:endParaRPr lang="zh-CN" altLang="en-US"/>
            </a:p>
          </p:txBody>
        </p:sp>
        <p:sp>
          <p:nvSpPr>
            <p:cNvPr id="30765" name="Line 14"/>
            <p:cNvSpPr>
              <a:spLocks noChangeShapeType="1"/>
            </p:cNvSpPr>
            <p:nvPr/>
          </p:nvSpPr>
          <p:spPr bwMode="auto">
            <a:xfrm>
              <a:off x="240" y="1047"/>
              <a:ext cx="1152" cy="672"/>
            </a:xfrm>
            <a:prstGeom prst="line">
              <a:avLst/>
            </a:prstGeom>
            <a:noFill/>
            <a:ln w="9525">
              <a:solidFill>
                <a:schemeClr val="tx1"/>
              </a:solidFill>
              <a:round/>
              <a:headEnd/>
              <a:tailEnd/>
            </a:ln>
          </p:spPr>
          <p:txBody>
            <a:bodyPr lIns="54000" tIns="10800" rIns="54000" bIns="10800"/>
            <a:lstStyle/>
            <a:p>
              <a:endParaRPr lang="zh-CN" altLang="en-US"/>
            </a:p>
          </p:txBody>
        </p:sp>
        <p:sp>
          <p:nvSpPr>
            <p:cNvPr id="30766" name="Line 15"/>
            <p:cNvSpPr>
              <a:spLocks noChangeShapeType="1"/>
            </p:cNvSpPr>
            <p:nvPr/>
          </p:nvSpPr>
          <p:spPr bwMode="auto">
            <a:xfrm>
              <a:off x="1488" y="327"/>
              <a:ext cx="0" cy="528"/>
            </a:xfrm>
            <a:prstGeom prst="line">
              <a:avLst/>
            </a:prstGeom>
            <a:noFill/>
            <a:ln w="9525">
              <a:solidFill>
                <a:schemeClr val="tx1"/>
              </a:solidFill>
              <a:round/>
              <a:headEnd/>
              <a:tailEnd/>
            </a:ln>
          </p:spPr>
          <p:txBody>
            <a:bodyPr lIns="54000" tIns="10800" rIns="54000" bIns="10800"/>
            <a:lstStyle/>
            <a:p>
              <a:endParaRPr lang="zh-CN" altLang="en-US"/>
            </a:p>
          </p:txBody>
        </p:sp>
        <p:sp>
          <p:nvSpPr>
            <p:cNvPr id="30767" name="Line 16"/>
            <p:cNvSpPr>
              <a:spLocks noChangeShapeType="1"/>
            </p:cNvSpPr>
            <p:nvPr/>
          </p:nvSpPr>
          <p:spPr bwMode="auto">
            <a:xfrm>
              <a:off x="1488" y="1047"/>
              <a:ext cx="0" cy="576"/>
            </a:xfrm>
            <a:prstGeom prst="line">
              <a:avLst/>
            </a:prstGeom>
            <a:noFill/>
            <a:ln w="9525">
              <a:solidFill>
                <a:schemeClr val="tx1"/>
              </a:solidFill>
              <a:round/>
              <a:headEnd/>
              <a:tailEnd/>
            </a:ln>
          </p:spPr>
          <p:txBody>
            <a:bodyPr lIns="54000" tIns="10800" rIns="54000" bIns="10800"/>
            <a:lstStyle/>
            <a:p>
              <a:endParaRPr lang="zh-CN" altLang="en-US"/>
            </a:p>
          </p:txBody>
        </p:sp>
        <p:sp>
          <p:nvSpPr>
            <p:cNvPr id="30768" name="Line 17"/>
            <p:cNvSpPr>
              <a:spLocks noChangeShapeType="1"/>
            </p:cNvSpPr>
            <p:nvPr/>
          </p:nvSpPr>
          <p:spPr bwMode="auto">
            <a:xfrm>
              <a:off x="1584" y="231"/>
              <a:ext cx="1488" cy="0"/>
            </a:xfrm>
            <a:prstGeom prst="line">
              <a:avLst/>
            </a:prstGeom>
            <a:noFill/>
            <a:ln w="9525">
              <a:solidFill>
                <a:schemeClr val="tx1"/>
              </a:solidFill>
              <a:round/>
              <a:headEnd/>
              <a:tailEnd/>
            </a:ln>
          </p:spPr>
          <p:txBody>
            <a:bodyPr lIns="54000" tIns="10800" rIns="54000" bIns="10800"/>
            <a:lstStyle/>
            <a:p>
              <a:endParaRPr lang="zh-CN" altLang="en-US"/>
            </a:p>
          </p:txBody>
        </p:sp>
        <p:sp>
          <p:nvSpPr>
            <p:cNvPr id="30769" name="Line 18"/>
            <p:cNvSpPr>
              <a:spLocks noChangeShapeType="1"/>
            </p:cNvSpPr>
            <p:nvPr/>
          </p:nvSpPr>
          <p:spPr bwMode="auto">
            <a:xfrm>
              <a:off x="1632" y="951"/>
              <a:ext cx="1488" cy="0"/>
            </a:xfrm>
            <a:prstGeom prst="line">
              <a:avLst/>
            </a:prstGeom>
            <a:noFill/>
            <a:ln w="9525">
              <a:solidFill>
                <a:schemeClr val="tx1"/>
              </a:solidFill>
              <a:round/>
              <a:headEnd/>
              <a:tailEnd/>
            </a:ln>
          </p:spPr>
          <p:txBody>
            <a:bodyPr lIns="54000" tIns="10800" rIns="54000" bIns="10800"/>
            <a:lstStyle/>
            <a:p>
              <a:endParaRPr lang="zh-CN" altLang="en-US"/>
            </a:p>
          </p:txBody>
        </p:sp>
        <p:sp>
          <p:nvSpPr>
            <p:cNvPr id="30770" name="Line 19"/>
            <p:cNvSpPr>
              <a:spLocks noChangeShapeType="1"/>
            </p:cNvSpPr>
            <p:nvPr/>
          </p:nvSpPr>
          <p:spPr bwMode="auto">
            <a:xfrm>
              <a:off x="1584" y="1719"/>
              <a:ext cx="1584" cy="0"/>
            </a:xfrm>
            <a:prstGeom prst="line">
              <a:avLst/>
            </a:prstGeom>
            <a:noFill/>
            <a:ln w="9525">
              <a:solidFill>
                <a:schemeClr val="tx1"/>
              </a:solidFill>
              <a:round/>
              <a:headEnd/>
              <a:tailEnd/>
            </a:ln>
          </p:spPr>
          <p:txBody>
            <a:bodyPr lIns="54000" tIns="10800" rIns="54000" bIns="10800"/>
            <a:lstStyle/>
            <a:p>
              <a:endParaRPr lang="zh-CN" altLang="en-US"/>
            </a:p>
          </p:txBody>
        </p:sp>
        <p:sp>
          <p:nvSpPr>
            <p:cNvPr id="30771" name="Line 20"/>
            <p:cNvSpPr>
              <a:spLocks noChangeShapeType="1"/>
            </p:cNvSpPr>
            <p:nvPr/>
          </p:nvSpPr>
          <p:spPr bwMode="auto">
            <a:xfrm>
              <a:off x="3216" y="327"/>
              <a:ext cx="0" cy="528"/>
            </a:xfrm>
            <a:prstGeom prst="line">
              <a:avLst/>
            </a:prstGeom>
            <a:noFill/>
            <a:ln w="9525">
              <a:solidFill>
                <a:schemeClr val="tx1"/>
              </a:solidFill>
              <a:round/>
              <a:headEnd/>
              <a:tailEnd/>
            </a:ln>
          </p:spPr>
          <p:txBody>
            <a:bodyPr lIns="54000" tIns="10800" rIns="54000" bIns="10800"/>
            <a:lstStyle/>
            <a:p>
              <a:endParaRPr lang="zh-CN" altLang="en-US"/>
            </a:p>
          </p:txBody>
        </p:sp>
        <p:sp>
          <p:nvSpPr>
            <p:cNvPr id="30772" name="Line 21"/>
            <p:cNvSpPr>
              <a:spLocks noChangeShapeType="1"/>
            </p:cNvSpPr>
            <p:nvPr/>
          </p:nvSpPr>
          <p:spPr bwMode="auto">
            <a:xfrm>
              <a:off x="3216" y="1047"/>
              <a:ext cx="0" cy="576"/>
            </a:xfrm>
            <a:prstGeom prst="line">
              <a:avLst/>
            </a:prstGeom>
            <a:noFill/>
            <a:ln w="9525">
              <a:solidFill>
                <a:schemeClr val="tx1"/>
              </a:solidFill>
              <a:round/>
              <a:headEnd/>
              <a:tailEnd/>
            </a:ln>
          </p:spPr>
          <p:txBody>
            <a:bodyPr lIns="54000" tIns="10800" rIns="54000" bIns="10800"/>
            <a:lstStyle/>
            <a:p>
              <a:endParaRPr lang="zh-CN" altLang="en-US"/>
            </a:p>
          </p:txBody>
        </p:sp>
        <p:sp>
          <p:nvSpPr>
            <p:cNvPr id="30773" name="Line 22"/>
            <p:cNvSpPr>
              <a:spLocks noChangeShapeType="1"/>
            </p:cNvSpPr>
            <p:nvPr/>
          </p:nvSpPr>
          <p:spPr bwMode="auto">
            <a:xfrm>
              <a:off x="3312" y="231"/>
              <a:ext cx="1056" cy="624"/>
            </a:xfrm>
            <a:prstGeom prst="line">
              <a:avLst/>
            </a:prstGeom>
            <a:noFill/>
            <a:ln w="9525">
              <a:solidFill>
                <a:schemeClr val="tx1"/>
              </a:solidFill>
              <a:round/>
              <a:headEnd/>
              <a:tailEnd/>
            </a:ln>
          </p:spPr>
          <p:txBody>
            <a:bodyPr lIns="54000" tIns="10800" rIns="54000" bIns="10800"/>
            <a:lstStyle/>
            <a:p>
              <a:endParaRPr lang="zh-CN" altLang="en-US"/>
            </a:p>
          </p:txBody>
        </p:sp>
        <p:sp>
          <p:nvSpPr>
            <p:cNvPr id="30774" name="Line 23"/>
            <p:cNvSpPr>
              <a:spLocks noChangeShapeType="1"/>
            </p:cNvSpPr>
            <p:nvPr/>
          </p:nvSpPr>
          <p:spPr bwMode="auto">
            <a:xfrm>
              <a:off x="3360" y="951"/>
              <a:ext cx="1008" cy="0"/>
            </a:xfrm>
            <a:prstGeom prst="line">
              <a:avLst/>
            </a:prstGeom>
            <a:noFill/>
            <a:ln w="9525">
              <a:solidFill>
                <a:schemeClr val="tx1"/>
              </a:solidFill>
              <a:round/>
              <a:headEnd/>
              <a:tailEnd/>
            </a:ln>
          </p:spPr>
          <p:txBody>
            <a:bodyPr lIns="54000" tIns="10800" rIns="54000" bIns="10800"/>
            <a:lstStyle/>
            <a:p>
              <a:endParaRPr lang="zh-CN" altLang="en-US"/>
            </a:p>
          </p:txBody>
        </p:sp>
        <p:sp>
          <p:nvSpPr>
            <p:cNvPr id="30775" name="Line 24"/>
            <p:cNvSpPr>
              <a:spLocks noChangeShapeType="1"/>
            </p:cNvSpPr>
            <p:nvPr/>
          </p:nvSpPr>
          <p:spPr bwMode="auto">
            <a:xfrm flipV="1">
              <a:off x="3408" y="999"/>
              <a:ext cx="1008" cy="720"/>
            </a:xfrm>
            <a:prstGeom prst="line">
              <a:avLst/>
            </a:prstGeom>
            <a:noFill/>
            <a:ln w="9525">
              <a:solidFill>
                <a:schemeClr val="tx1"/>
              </a:solidFill>
              <a:round/>
              <a:headEnd/>
              <a:tailEnd/>
            </a:ln>
          </p:spPr>
          <p:txBody>
            <a:bodyPr lIns="54000" tIns="10800" rIns="54000" bIns="10800"/>
            <a:lstStyle/>
            <a:p>
              <a:endParaRPr lang="zh-CN" altLang="en-US"/>
            </a:p>
          </p:txBody>
        </p:sp>
        <p:sp>
          <p:nvSpPr>
            <p:cNvPr id="30776" name="Line 25"/>
            <p:cNvSpPr>
              <a:spLocks noChangeShapeType="1"/>
            </p:cNvSpPr>
            <p:nvPr/>
          </p:nvSpPr>
          <p:spPr bwMode="auto">
            <a:xfrm flipH="1">
              <a:off x="1584" y="279"/>
              <a:ext cx="1536" cy="576"/>
            </a:xfrm>
            <a:prstGeom prst="line">
              <a:avLst/>
            </a:prstGeom>
            <a:noFill/>
            <a:ln w="9525">
              <a:solidFill>
                <a:schemeClr val="tx1"/>
              </a:solidFill>
              <a:round/>
              <a:headEnd/>
              <a:tailEnd/>
            </a:ln>
          </p:spPr>
          <p:txBody>
            <a:bodyPr lIns="54000" tIns="10800" rIns="54000" bIns="10800"/>
            <a:lstStyle/>
            <a:p>
              <a:endParaRPr lang="zh-CN" altLang="en-US"/>
            </a:p>
          </p:txBody>
        </p:sp>
        <p:sp>
          <p:nvSpPr>
            <p:cNvPr id="30777" name="Line 26"/>
            <p:cNvSpPr>
              <a:spLocks noChangeShapeType="1"/>
            </p:cNvSpPr>
            <p:nvPr/>
          </p:nvSpPr>
          <p:spPr bwMode="auto">
            <a:xfrm>
              <a:off x="1584" y="1047"/>
              <a:ext cx="1536" cy="576"/>
            </a:xfrm>
            <a:prstGeom prst="line">
              <a:avLst/>
            </a:prstGeom>
            <a:noFill/>
            <a:ln w="9525">
              <a:solidFill>
                <a:schemeClr val="tx1"/>
              </a:solidFill>
              <a:round/>
              <a:headEnd/>
              <a:tailEnd/>
            </a:ln>
          </p:spPr>
          <p:txBody>
            <a:bodyPr lIns="54000" tIns="10800" rIns="54000" bIns="10800"/>
            <a:lstStyle/>
            <a:p>
              <a:endParaRPr lang="zh-CN" altLang="en-US"/>
            </a:p>
          </p:txBody>
        </p:sp>
        <p:sp>
          <p:nvSpPr>
            <p:cNvPr id="30778" name="Text Box 27"/>
            <p:cNvSpPr txBox="1">
              <a:spLocks noChangeArrowheads="1"/>
            </p:cNvSpPr>
            <p:nvPr/>
          </p:nvSpPr>
          <p:spPr bwMode="auto">
            <a:xfrm>
              <a:off x="566" y="384"/>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4</a:t>
              </a:r>
            </a:p>
          </p:txBody>
        </p:sp>
        <p:sp>
          <p:nvSpPr>
            <p:cNvPr id="30779" name="Text Box 28"/>
            <p:cNvSpPr txBox="1">
              <a:spLocks noChangeArrowheads="1"/>
            </p:cNvSpPr>
            <p:nvPr/>
          </p:nvSpPr>
          <p:spPr bwMode="auto">
            <a:xfrm>
              <a:off x="662" y="768"/>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5</a:t>
              </a:r>
            </a:p>
          </p:txBody>
        </p:sp>
        <p:sp>
          <p:nvSpPr>
            <p:cNvPr id="30780" name="Text Box 29"/>
            <p:cNvSpPr txBox="1">
              <a:spLocks noChangeArrowheads="1"/>
            </p:cNvSpPr>
            <p:nvPr/>
          </p:nvSpPr>
          <p:spPr bwMode="auto">
            <a:xfrm>
              <a:off x="470" y="1248"/>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2</a:t>
              </a:r>
            </a:p>
          </p:txBody>
        </p:sp>
        <p:sp>
          <p:nvSpPr>
            <p:cNvPr id="30781" name="Text Box 30"/>
            <p:cNvSpPr txBox="1">
              <a:spLocks noChangeArrowheads="1"/>
            </p:cNvSpPr>
            <p:nvPr/>
          </p:nvSpPr>
          <p:spPr bwMode="auto">
            <a:xfrm>
              <a:off x="1286" y="432"/>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6</a:t>
              </a:r>
            </a:p>
          </p:txBody>
        </p:sp>
        <p:sp>
          <p:nvSpPr>
            <p:cNvPr id="30782" name="Text Box 31"/>
            <p:cNvSpPr txBox="1">
              <a:spLocks noChangeArrowheads="1"/>
            </p:cNvSpPr>
            <p:nvPr/>
          </p:nvSpPr>
          <p:spPr bwMode="auto">
            <a:xfrm>
              <a:off x="1286" y="1200"/>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1</a:t>
              </a:r>
            </a:p>
          </p:txBody>
        </p:sp>
        <p:sp>
          <p:nvSpPr>
            <p:cNvPr id="30783" name="Text Box 32"/>
            <p:cNvSpPr txBox="1">
              <a:spLocks noChangeArrowheads="1"/>
            </p:cNvSpPr>
            <p:nvPr/>
          </p:nvSpPr>
          <p:spPr bwMode="auto">
            <a:xfrm>
              <a:off x="1862" y="0"/>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7</a:t>
              </a:r>
            </a:p>
          </p:txBody>
        </p:sp>
        <p:sp>
          <p:nvSpPr>
            <p:cNvPr id="30784" name="Text Box 33"/>
            <p:cNvSpPr txBox="1">
              <a:spLocks noChangeArrowheads="1"/>
            </p:cNvSpPr>
            <p:nvPr/>
          </p:nvSpPr>
          <p:spPr bwMode="auto">
            <a:xfrm>
              <a:off x="2006" y="1680"/>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8</a:t>
              </a:r>
            </a:p>
          </p:txBody>
        </p:sp>
        <p:sp>
          <p:nvSpPr>
            <p:cNvPr id="30785" name="Text Box 34"/>
            <p:cNvSpPr txBox="1">
              <a:spLocks noChangeArrowheads="1"/>
            </p:cNvSpPr>
            <p:nvPr/>
          </p:nvSpPr>
          <p:spPr bwMode="auto">
            <a:xfrm>
              <a:off x="1910" y="432"/>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3</a:t>
              </a:r>
            </a:p>
          </p:txBody>
        </p:sp>
        <p:sp>
          <p:nvSpPr>
            <p:cNvPr id="30786" name="Text Box 35"/>
            <p:cNvSpPr txBox="1">
              <a:spLocks noChangeArrowheads="1"/>
            </p:cNvSpPr>
            <p:nvPr/>
          </p:nvSpPr>
          <p:spPr bwMode="auto">
            <a:xfrm>
              <a:off x="2102" y="768"/>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9</a:t>
              </a:r>
            </a:p>
          </p:txBody>
        </p:sp>
        <p:sp>
          <p:nvSpPr>
            <p:cNvPr id="30787" name="Text Box 36"/>
            <p:cNvSpPr txBox="1">
              <a:spLocks noChangeArrowheads="1"/>
            </p:cNvSpPr>
            <p:nvPr/>
          </p:nvSpPr>
          <p:spPr bwMode="auto">
            <a:xfrm>
              <a:off x="1862" y="1200"/>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3</a:t>
              </a:r>
            </a:p>
          </p:txBody>
        </p:sp>
        <p:sp>
          <p:nvSpPr>
            <p:cNvPr id="30788" name="Text Box 37"/>
            <p:cNvSpPr txBox="1">
              <a:spLocks noChangeArrowheads="1"/>
            </p:cNvSpPr>
            <p:nvPr/>
          </p:nvSpPr>
          <p:spPr bwMode="auto">
            <a:xfrm>
              <a:off x="3014" y="480"/>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2</a:t>
              </a:r>
            </a:p>
          </p:txBody>
        </p:sp>
        <p:sp>
          <p:nvSpPr>
            <p:cNvPr id="30789" name="Text Box 38"/>
            <p:cNvSpPr txBox="1">
              <a:spLocks noChangeArrowheads="1"/>
            </p:cNvSpPr>
            <p:nvPr/>
          </p:nvSpPr>
          <p:spPr bwMode="auto">
            <a:xfrm>
              <a:off x="3014" y="1152"/>
              <a:ext cx="14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6</a:t>
              </a:r>
            </a:p>
          </p:txBody>
        </p:sp>
        <p:sp>
          <p:nvSpPr>
            <p:cNvPr id="30790" name="Text Box 39"/>
            <p:cNvSpPr txBox="1">
              <a:spLocks noChangeArrowheads="1"/>
            </p:cNvSpPr>
            <p:nvPr/>
          </p:nvSpPr>
          <p:spPr bwMode="auto">
            <a:xfrm>
              <a:off x="3494" y="240"/>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12</a:t>
              </a:r>
            </a:p>
          </p:txBody>
        </p:sp>
        <p:sp>
          <p:nvSpPr>
            <p:cNvPr id="30791" name="Text Box 40"/>
            <p:cNvSpPr txBox="1">
              <a:spLocks noChangeArrowheads="1"/>
            </p:cNvSpPr>
            <p:nvPr/>
          </p:nvSpPr>
          <p:spPr bwMode="auto">
            <a:xfrm>
              <a:off x="3494" y="768"/>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16</a:t>
              </a:r>
            </a:p>
          </p:txBody>
        </p:sp>
        <p:sp>
          <p:nvSpPr>
            <p:cNvPr id="30792" name="Text Box 41"/>
            <p:cNvSpPr txBox="1">
              <a:spLocks noChangeArrowheads="1"/>
            </p:cNvSpPr>
            <p:nvPr/>
          </p:nvSpPr>
          <p:spPr bwMode="auto">
            <a:xfrm>
              <a:off x="3638" y="1440"/>
              <a:ext cx="228" cy="206"/>
            </a:xfrm>
            <a:prstGeom prst="rect">
              <a:avLst/>
            </a:prstGeom>
            <a:noFill/>
            <a:ln w="9525">
              <a:noFill/>
              <a:miter lim="800000"/>
              <a:headEnd/>
              <a:tailEnd/>
            </a:ln>
          </p:spPr>
          <p:txBody>
            <a:bodyPr wrap="none" lIns="54000" tIns="10800" rIns="54000" bIns="10800">
              <a:spAutoFit/>
            </a:bodyPr>
            <a:lstStyle/>
            <a:p>
              <a:r>
                <a:rPr lang="zh-CN" altLang="zh-CN" sz="2000" b="1">
                  <a:latin typeface="Times New Roman" pitchFamily="18" charset="0"/>
                </a:rPr>
                <a:t>18</a:t>
              </a:r>
            </a:p>
          </p:txBody>
        </p:sp>
      </p:grpSp>
      <p:sp>
        <p:nvSpPr>
          <p:cNvPr id="50218" name="Text Box 42"/>
          <p:cNvSpPr txBox="1">
            <a:spLocks noChangeArrowheads="1"/>
          </p:cNvSpPr>
          <p:nvPr/>
        </p:nvSpPr>
        <p:spPr bwMode="auto">
          <a:xfrm>
            <a:off x="288925" y="3290888"/>
            <a:ext cx="244475" cy="336550"/>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zh-CN" sz="2000" b="1">
                <a:solidFill>
                  <a:srgbClr val="CC0000"/>
                </a:solidFill>
                <a:latin typeface="Times New Roman" pitchFamily="18" charset="0"/>
              </a:rPr>
              <a:t>0</a:t>
            </a:r>
          </a:p>
        </p:txBody>
      </p:sp>
      <p:sp>
        <p:nvSpPr>
          <p:cNvPr id="50219" name="Text Box 43"/>
          <p:cNvSpPr txBox="1">
            <a:spLocks noChangeArrowheads="1"/>
          </p:cNvSpPr>
          <p:nvPr/>
        </p:nvSpPr>
        <p:spPr bwMode="auto">
          <a:xfrm>
            <a:off x="1736725" y="2376488"/>
            <a:ext cx="244475" cy="336550"/>
          </a:xfrm>
          <a:prstGeom prst="rect">
            <a:avLst/>
          </a:prstGeom>
          <a:noFill/>
          <a:ln w="9525">
            <a:solidFill>
              <a:srgbClr val="FF3300"/>
            </a:solidFill>
            <a:miter lim="800000"/>
            <a:headEnd/>
            <a:tailEnd/>
          </a:ln>
        </p:spPr>
        <p:txBody>
          <a:bodyPr wrap="none" lIns="54000" tIns="10800" rIns="54000" bIns="10800">
            <a:spAutoFit/>
          </a:bodyPr>
          <a:lstStyle/>
          <a:p>
            <a:r>
              <a:rPr lang="zh-CN" altLang="zh-CN" sz="2000" b="1">
                <a:latin typeface="Times New Roman" pitchFamily="18" charset="0"/>
              </a:rPr>
              <a:t>4</a:t>
            </a:r>
          </a:p>
        </p:txBody>
      </p:sp>
      <p:sp>
        <p:nvSpPr>
          <p:cNvPr id="50220" name="Text Box 44"/>
          <p:cNvSpPr txBox="1">
            <a:spLocks noChangeArrowheads="1"/>
          </p:cNvSpPr>
          <p:nvPr/>
        </p:nvSpPr>
        <p:spPr bwMode="auto">
          <a:xfrm>
            <a:off x="1965325" y="3138488"/>
            <a:ext cx="244475" cy="336550"/>
          </a:xfrm>
          <a:prstGeom prst="rect">
            <a:avLst/>
          </a:prstGeom>
          <a:noFill/>
          <a:ln w="9525">
            <a:solidFill>
              <a:srgbClr val="FF3300"/>
            </a:solidFill>
            <a:miter lim="800000"/>
            <a:headEnd/>
            <a:tailEnd/>
          </a:ln>
        </p:spPr>
        <p:txBody>
          <a:bodyPr wrap="none" lIns="54000" tIns="10800" rIns="54000" bIns="10800">
            <a:spAutoFit/>
          </a:bodyPr>
          <a:lstStyle/>
          <a:p>
            <a:r>
              <a:rPr lang="zh-CN" altLang="zh-CN" sz="2000" b="1">
                <a:latin typeface="Times New Roman" pitchFamily="18" charset="0"/>
              </a:rPr>
              <a:t>5</a:t>
            </a:r>
          </a:p>
        </p:txBody>
      </p:sp>
      <p:sp>
        <p:nvSpPr>
          <p:cNvPr id="50221" name="Text Box 45"/>
          <p:cNvSpPr txBox="1">
            <a:spLocks noChangeArrowheads="1"/>
          </p:cNvSpPr>
          <p:nvPr/>
        </p:nvSpPr>
        <p:spPr bwMode="auto">
          <a:xfrm>
            <a:off x="1584325" y="4129088"/>
            <a:ext cx="244475" cy="336550"/>
          </a:xfrm>
          <a:prstGeom prst="rect">
            <a:avLst/>
          </a:prstGeom>
          <a:noFill/>
          <a:ln w="9525">
            <a:solidFill>
              <a:srgbClr val="FF3300"/>
            </a:solidFill>
            <a:miter lim="800000"/>
            <a:headEnd/>
            <a:tailEnd/>
          </a:ln>
        </p:spPr>
        <p:txBody>
          <a:bodyPr wrap="none" lIns="54000" tIns="10800" rIns="54000" bIns="10800">
            <a:spAutoFit/>
          </a:bodyPr>
          <a:lstStyle/>
          <a:p>
            <a:r>
              <a:rPr lang="zh-CN" altLang="zh-CN" sz="2000" b="1">
                <a:latin typeface="Times New Roman" pitchFamily="18" charset="0"/>
              </a:rPr>
              <a:t>2</a:t>
            </a:r>
          </a:p>
        </p:txBody>
      </p:sp>
      <p:sp>
        <p:nvSpPr>
          <p:cNvPr id="50222" name="Line 46"/>
          <p:cNvSpPr>
            <a:spLocks noChangeShapeType="1"/>
          </p:cNvSpPr>
          <p:nvPr/>
        </p:nvSpPr>
        <p:spPr bwMode="auto">
          <a:xfrm>
            <a:off x="990600" y="3616325"/>
            <a:ext cx="1828800" cy="1066800"/>
          </a:xfrm>
          <a:prstGeom prst="line">
            <a:avLst/>
          </a:prstGeom>
          <a:noFill/>
          <a:ln w="28575">
            <a:solidFill>
              <a:srgbClr val="FF3300"/>
            </a:solidFill>
            <a:round/>
            <a:headEnd/>
            <a:tailEnd/>
          </a:ln>
        </p:spPr>
        <p:txBody>
          <a:bodyPr lIns="54000" tIns="10800" rIns="54000" bIns="10800"/>
          <a:lstStyle/>
          <a:p>
            <a:endParaRPr lang="zh-CN" altLang="en-US"/>
          </a:p>
        </p:txBody>
      </p:sp>
      <p:sp>
        <p:nvSpPr>
          <p:cNvPr id="50223" name="Text Box 47"/>
          <p:cNvSpPr txBox="1">
            <a:spLocks noChangeArrowheads="1"/>
          </p:cNvSpPr>
          <p:nvPr/>
        </p:nvSpPr>
        <p:spPr bwMode="auto">
          <a:xfrm>
            <a:off x="2819400" y="4849813"/>
            <a:ext cx="796925" cy="334962"/>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sz="2000" b="1">
                <a:solidFill>
                  <a:srgbClr val="CC0000"/>
                </a:solidFill>
                <a:latin typeface="Times New Roman" pitchFamily="18" charset="0"/>
              </a:rPr>
              <a:t>2 </a:t>
            </a:r>
            <a:r>
              <a:rPr lang="zh-CN" altLang="en-US" b="1">
                <a:solidFill>
                  <a:srgbClr val="CC0000"/>
                </a:solidFill>
                <a:sym typeface="宋体" pitchFamily="2" charset="-122"/>
              </a:rPr>
              <a:t>λ=1</a:t>
            </a:r>
          </a:p>
        </p:txBody>
      </p:sp>
      <p:sp>
        <p:nvSpPr>
          <p:cNvPr id="50224" name="Text Box 48"/>
          <p:cNvSpPr txBox="1">
            <a:spLocks noChangeArrowheads="1"/>
          </p:cNvSpPr>
          <p:nvPr/>
        </p:nvSpPr>
        <p:spPr bwMode="auto">
          <a:xfrm>
            <a:off x="3048000" y="3935413"/>
            <a:ext cx="244475" cy="336550"/>
          </a:xfrm>
          <a:prstGeom prst="rect">
            <a:avLst/>
          </a:prstGeom>
          <a:noFill/>
          <a:ln w="9525">
            <a:solidFill>
              <a:srgbClr val="FF3300"/>
            </a:solidFill>
            <a:miter lim="800000"/>
            <a:headEnd/>
            <a:tailEnd/>
          </a:ln>
        </p:spPr>
        <p:txBody>
          <a:bodyPr wrap="none" lIns="54000" tIns="10800" rIns="54000" bIns="10800">
            <a:spAutoFit/>
          </a:bodyPr>
          <a:lstStyle/>
          <a:p>
            <a:r>
              <a:rPr lang="zh-CN" altLang="zh-CN" sz="2000" b="1">
                <a:latin typeface="Times New Roman" pitchFamily="18" charset="0"/>
              </a:rPr>
              <a:t>3</a:t>
            </a:r>
          </a:p>
        </p:txBody>
      </p:sp>
      <p:sp>
        <p:nvSpPr>
          <p:cNvPr id="50225" name="Text Box 49"/>
          <p:cNvSpPr txBox="1">
            <a:spLocks noChangeArrowheads="1"/>
          </p:cNvSpPr>
          <p:nvPr/>
        </p:nvSpPr>
        <p:spPr bwMode="auto">
          <a:xfrm>
            <a:off x="4022725" y="4662488"/>
            <a:ext cx="371475" cy="336550"/>
          </a:xfrm>
          <a:prstGeom prst="rect">
            <a:avLst/>
          </a:prstGeom>
          <a:noFill/>
          <a:ln w="9525">
            <a:solidFill>
              <a:srgbClr val="FF3300"/>
            </a:solidFill>
            <a:miter lim="800000"/>
            <a:headEnd/>
            <a:tailEnd/>
          </a:ln>
        </p:spPr>
        <p:txBody>
          <a:bodyPr wrap="none" lIns="54000" tIns="10800" rIns="54000" bIns="10800">
            <a:spAutoFit/>
          </a:bodyPr>
          <a:lstStyle/>
          <a:p>
            <a:r>
              <a:rPr lang="zh-CN" altLang="zh-CN" sz="2000" b="1">
                <a:latin typeface="Times New Roman" pitchFamily="18" charset="0"/>
              </a:rPr>
              <a:t>10</a:t>
            </a:r>
          </a:p>
        </p:txBody>
      </p:sp>
      <p:sp>
        <p:nvSpPr>
          <p:cNvPr id="50226" name="Line 50"/>
          <p:cNvSpPr>
            <a:spLocks noChangeShapeType="1"/>
          </p:cNvSpPr>
          <p:nvPr/>
        </p:nvSpPr>
        <p:spPr bwMode="auto">
          <a:xfrm flipV="1">
            <a:off x="2971800" y="3581400"/>
            <a:ext cx="0" cy="949325"/>
          </a:xfrm>
          <a:prstGeom prst="line">
            <a:avLst/>
          </a:prstGeom>
          <a:noFill/>
          <a:ln w="28575">
            <a:solidFill>
              <a:srgbClr val="FF3300"/>
            </a:solidFill>
            <a:round/>
            <a:headEnd/>
            <a:tailEnd/>
          </a:ln>
        </p:spPr>
        <p:txBody>
          <a:bodyPr lIns="54000" tIns="10800" rIns="54000" bIns="10800"/>
          <a:lstStyle/>
          <a:p>
            <a:endParaRPr lang="zh-CN" altLang="en-US"/>
          </a:p>
        </p:txBody>
      </p:sp>
      <p:sp>
        <p:nvSpPr>
          <p:cNvPr id="50227" name="Text Box 51"/>
          <p:cNvSpPr txBox="1">
            <a:spLocks noChangeArrowheads="1"/>
          </p:cNvSpPr>
          <p:nvPr/>
        </p:nvSpPr>
        <p:spPr bwMode="auto">
          <a:xfrm>
            <a:off x="2268538" y="2997200"/>
            <a:ext cx="863600" cy="334963"/>
          </a:xfrm>
          <a:prstGeom prst="rect">
            <a:avLst/>
          </a:prstGeom>
          <a:solidFill>
            <a:srgbClr val="66FFFF"/>
          </a:solidFill>
          <a:ln w="9525">
            <a:solidFill>
              <a:srgbClr val="FF3300"/>
            </a:solidFill>
            <a:miter lim="800000"/>
            <a:headEnd/>
            <a:tailEnd/>
          </a:ln>
        </p:spPr>
        <p:txBody>
          <a:bodyPr lIns="54000" tIns="10800" rIns="54000" bIns="10800">
            <a:spAutoFit/>
          </a:bodyPr>
          <a:lstStyle/>
          <a:p>
            <a:r>
              <a:rPr lang="zh-CN" altLang="en-US" sz="2000" b="1">
                <a:solidFill>
                  <a:srgbClr val="CC0000"/>
                </a:solidFill>
                <a:latin typeface="Times New Roman" pitchFamily="18" charset="0"/>
              </a:rPr>
              <a:t>3 </a:t>
            </a:r>
            <a:r>
              <a:rPr lang="zh-CN" altLang="en-US" b="1">
                <a:solidFill>
                  <a:srgbClr val="CC0000"/>
                </a:solidFill>
                <a:sym typeface="宋体" pitchFamily="2" charset="-122"/>
              </a:rPr>
              <a:t>λ=4</a:t>
            </a:r>
          </a:p>
        </p:txBody>
      </p:sp>
      <p:sp>
        <p:nvSpPr>
          <p:cNvPr id="50228" name="Text Box 52"/>
          <p:cNvSpPr txBox="1">
            <a:spLocks noChangeArrowheads="1"/>
          </p:cNvSpPr>
          <p:nvPr/>
        </p:nvSpPr>
        <p:spPr bwMode="auto">
          <a:xfrm>
            <a:off x="2955925" y="2479675"/>
            <a:ext cx="269875" cy="396875"/>
          </a:xfrm>
          <a:prstGeom prst="rect">
            <a:avLst/>
          </a:prstGeom>
          <a:noFill/>
          <a:ln w="9525">
            <a:solidFill>
              <a:srgbClr val="FF3300"/>
            </a:solidFill>
            <a:miter lim="800000"/>
            <a:headEnd/>
            <a:tailEnd/>
          </a:ln>
        </p:spPr>
        <p:txBody>
          <a:bodyPr wrap="none" lIns="54000" tIns="10800" rIns="54000" bIns="10800">
            <a:spAutoFit/>
          </a:bodyPr>
          <a:lstStyle/>
          <a:p>
            <a:r>
              <a:rPr lang="zh-CN" altLang="zh-CN" sz="2400" b="1">
                <a:latin typeface="Times New Roman" pitchFamily="18" charset="0"/>
              </a:rPr>
              <a:t>9</a:t>
            </a:r>
          </a:p>
        </p:txBody>
      </p:sp>
      <p:sp>
        <p:nvSpPr>
          <p:cNvPr id="50229" name="Text Box 53"/>
          <p:cNvSpPr txBox="1">
            <a:spLocks noChangeArrowheads="1"/>
          </p:cNvSpPr>
          <p:nvPr/>
        </p:nvSpPr>
        <p:spPr bwMode="auto">
          <a:xfrm>
            <a:off x="3870325" y="2479675"/>
            <a:ext cx="269875" cy="396875"/>
          </a:xfrm>
          <a:prstGeom prst="rect">
            <a:avLst/>
          </a:prstGeom>
          <a:noFill/>
          <a:ln w="9525">
            <a:solidFill>
              <a:srgbClr val="FF3300"/>
            </a:solidFill>
            <a:miter lim="800000"/>
            <a:headEnd/>
            <a:tailEnd/>
          </a:ln>
        </p:spPr>
        <p:txBody>
          <a:bodyPr wrap="none" lIns="54000" tIns="10800" rIns="54000" bIns="10800">
            <a:spAutoFit/>
          </a:bodyPr>
          <a:lstStyle/>
          <a:p>
            <a:r>
              <a:rPr lang="zh-CN" altLang="zh-CN" sz="2400" b="1">
                <a:latin typeface="Times New Roman" pitchFamily="18" charset="0"/>
              </a:rPr>
              <a:t>6</a:t>
            </a:r>
          </a:p>
        </p:txBody>
      </p:sp>
      <p:sp>
        <p:nvSpPr>
          <p:cNvPr id="50230" name="Text Box 54"/>
          <p:cNvSpPr txBox="1">
            <a:spLocks noChangeArrowheads="1"/>
          </p:cNvSpPr>
          <p:nvPr/>
        </p:nvSpPr>
        <p:spPr bwMode="auto">
          <a:xfrm>
            <a:off x="4251325" y="3089275"/>
            <a:ext cx="422275" cy="396875"/>
          </a:xfrm>
          <a:prstGeom prst="rect">
            <a:avLst/>
          </a:prstGeom>
          <a:noFill/>
          <a:ln w="9525">
            <a:solidFill>
              <a:srgbClr val="FF3300"/>
            </a:solidFill>
            <a:miter lim="800000"/>
            <a:headEnd/>
            <a:tailEnd/>
          </a:ln>
        </p:spPr>
        <p:txBody>
          <a:bodyPr wrap="none" lIns="54000" tIns="10800" rIns="54000" bIns="10800">
            <a:spAutoFit/>
          </a:bodyPr>
          <a:lstStyle/>
          <a:p>
            <a:r>
              <a:rPr lang="zh-CN" altLang="zh-CN" sz="2400" b="1">
                <a:latin typeface="Times New Roman" pitchFamily="18" charset="0"/>
              </a:rPr>
              <a:t>12</a:t>
            </a:r>
          </a:p>
        </p:txBody>
      </p:sp>
      <p:sp>
        <p:nvSpPr>
          <p:cNvPr id="50231" name="Text Box 55"/>
          <p:cNvSpPr txBox="1">
            <a:spLocks noChangeArrowheads="1"/>
          </p:cNvSpPr>
          <p:nvPr/>
        </p:nvSpPr>
        <p:spPr bwMode="auto">
          <a:xfrm>
            <a:off x="4191000" y="3657600"/>
            <a:ext cx="269875" cy="396875"/>
          </a:xfrm>
          <a:prstGeom prst="rect">
            <a:avLst/>
          </a:prstGeom>
          <a:noFill/>
          <a:ln w="9525">
            <a:solidFill>
              <a:srgbClr val="FF3300"/>
            </a:solidFill>
            <a:miter lim="800000"/>
            <a:headEnd/>
            <a:tailEnd/>
          </a:ln>
        </p:spPr>
        <p:txBody>
          <a:bodyPr wrap="none" lIns="54000" tIns="10800" rIns="54000" bIns="10800">
            <a:spAutoFit/>
          </a:bodyPr>
          <a:lstStyle/>
          <a:p>
            <a:r>
              <a:rPr lang="zh-CN" altLang="zh-CN" sz="2400" b="1">
                <a:latin typeface="Times New Roman" pitchFamily="18" charset="0"/>
              </a:rPr>
              <a:t>6</a:t>
            </a:r>
          </a:p>
        </p:txBody>
      </p:sp>
      <p:sp>
        <p:nvSpPr>
          <p:cNvPr id="50232" name="Line 56"/>
          <p:cNvSpPr>
            <a:spLocks noChangeShapeType="1"/>
          </p:cNvSpPr>
          <p:nvPr/>
        </p:nvSpPr>
        <p:spPr bwMode="auto">
          <a:xfrm flipV="1">
            <a:off x="914400" y="2349500"/>
            <a:ext cx="1857375" cy="1079500"/>
          </a:xfrm>
          <a:prstGeom prst="line">
            <a:avLst/>
          </a:prstGeom>
          <a:noFill/>
          <a:ln w="28575">
            <a:solidFill>
              <a:srgbClr val="FF3300"/>
            </a:solidFill>
            <a:round/>
            <a:headEnd/>
            <a:tailEnd/>
          </a:ln>
        </p:spPr>
        <p:txBody>
          <a:bodyPr lIns="54000" tIns="10800" rIns="54000" bIns="10800"/>
          <a:lstStyle/>
          <a:p>
            <a:endParaRPr lang="zh-CN" altLang="en-US"/>
          </a:p>
        </p:txBody>
      </p:sp>
      <p:sp>
        <p:nvSpPr>
          <p:cNvPr id="50233" name="Text Box 57"/>
          <p:cNvSpPr txBox="1">
            <a:spLocks noChangeArrowheads="1"/>
          </p:cNvSpPr>
          <p:nvPr/>
        </p:nvSpPr>
        <p:spPr bwMode="auto">
          <a:xfrm>
            <a:off x="2267744" y="1556792"/>
            <a:ext cx="987425" cy="396875"/>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sz="2400" b="1">
                <a:solidFill>
                  <a:srgbClr val="CC0000"/>
                </a:solidFill>
                <a:latin typeface="Times New Roman" pitchFamily="18" charset="0"/>
              </a:rPr>
              <a:t>4 </a:t>
            </a:r>
            <a:r>
              <a:rPr lang="zh-CN" altLang="en-US" b="1">
                <a:solidFill>
                  <a:srgbClr val="CC0000"/>
                </a:solidFill>
                <a:sym typeface="宋体" pitchFamily="2" charset="-122"/>
              </a:rPr>
              <a:t>λ=1</a:t>
            </a:r>
            <a:r>
              <a:rPr lang="zh-CN" altLang="en-US" sz="2400" b="1">
                <a:solidFill>
                  <a:srgbClr val="CC0000"/>
                </a:solidFill>
                <a:latin typeface="Times New Roman" pitchFamily="18" charset="0"/>
              </a:rPr>
              <a:t>  </a:t>
            </a:r>
          </a:p>
        </p:txBody>
      </p:sp>
      <p:sp>
        <p:nvSpPr>
          <p:cNvPr id="50234" name="Text Box 58"/>
          <p:cNvSpPr txBox="1">
            <a:spLocks noChangeArrowheads="1"/>
          </p:cNvSpPr>
          <p:nvPr/>
        </p:nvSpPr>
        <p:spPr bwMode="auto">
          <a:xfrm>
            <a:off x="3794125" y="1793875"/>
            <a:ext cx="422275" cy="396875"/>
          </a:xfrm>
          <a:prstGeom prst="rect">
            <a:avLst/>
          </a:prstGeom>
          <a:noFill/>
          <a:ln w="9525">
            <a:solidFill>
              <a:srgbClr val="FF3300"/>
            </a:solidFill>
            <a:miter lim="800000"/>
            <a:headEnd/>
            <a:tailEnd/>
          </a:ln>
        </p:spPr>
        <p:txBody>
          <a:bodyPr wrap="none" lIns="54000" tIns="10800" rIns="54000" bIns="10800">
            <a:spAutoFit/>
          </a:bodyPr>
          <a:lstStyle/>
          <a:p>
            <a:r>
              <a:rPr lang="zh-CN" altLang="zh-CN" sz="2400" b="1">
                <a:latin typeface="Times New Roman" pitchFamily="18" charset="0"/>
              </a:rPr>
              <a:t>11</a:t>
            </a:r>
          </a:p>
        </p:txBody>
      </p:sp>
      <p:sp>
        <p:nvSpPr>
          <p:cNvPr id="50235" name="Line 59"/>
          <p:cNvSpPr>
            <a:spLocks noChangeShapeType="1"/>
          </p:cNvSpPr>
          <p:nvPr/>
        </p:nvSpPr>
        <p:spPr bwMode="auto">
          <a:xfrm flipV="1">
            <a:off x="3124200" y="2395538"/>
            <a:ext cx="2438400" cy="914400"/>
          </a:xfrm>
          <a:prstGeom prst="line">
            <a:avLst/>
          </a:prstGeom>
          <a:noFill/>
          <a:ln w="28575">
            <a:solidFill>
              <a:srgbClr val="FF3300"/>
            </a:solidFill>
            <a:round/>
            <a:headEnd/>
            <a:tailEnd/>
          </a:ln>
        </p:spPr>
        <p:txBody>
          <a:bodyPr lIns="54000" tIns="10800" rIns="54000" bIns="10800"/>
          <a:lstStyle/>
          <a:p>
            <a:endParaRPr lang="zh-CN" altLang="en-US"/>
          </a:p>
        </p:txBody>
      </p:sp>
      <p:sp>
        <p:nvSpPr>
          <p:cNvPr id="50236" name="Text Box 60"/>
          <p:cNvSpPr txBox="1">
            <a:spLocks noChangeArrowheads="1"/>
          </p:cNvSpPr>
          <p:nvPr/>
        </p:nvSpPr>
        <p:spPr bwMode="auto">
          <a:xfrm>
            <a:off x="5562600" y="1752600"/>
            <a:ext cx="911225" cy="396875"/>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sz="2400" b="1">
                <a:solidFill>
                  <a:srgbClr val="CC0000"/>
                </a:solidFill>
                <a:latin typeface="Times New Roman" pitchFamily="18" charset="0"/>
              </a:rPr>
              <a:t>6 </a:t>
            </a:r>
            <a:r>
              <a:rPr lang="zh-CN" altLang="en-US" b="1">
                <a:solidFill>
                  <a:srgbClr val="CC0000"/>
                </a:solidFill>
                <a:sym typeface="宋体" pitchFamily="2" charset="-122"/>
              </a:rPr>
              <a:t>λ=3</a:t>
            </a:r>
            <a:r>
              <a:rPr lang="zh-CN" altLang="en-US" sz="2400" b="1">
                <a:solidFill>
                  <a:srgbClr val="CC0000"/>
                </a:solidFill>
                <a:latin typeface="Times New Roman" pitchFamily="18" charset="0"/>
              </a:rPr>
              <a:t> </a:t>
            </a:r>
          </a:p>
        </p:txBody>
      </p:sp>
      <p:sp>
        <p:nvSpPr>
          <p:cNvPr id="50237" name="Line 61"/>
          <p:cNvSpPr>
            <a:spLocks noChangeShapeType="1"/>
          </p:cNvSpPr>
          <p:nvPr/>
        </p:nvSpPr>
        <p:spPr bwMode="auto">
          <a:xfrm>
            <a:off x="3059113" y="3598863"/>
            <a:ext cx="2520950" cy="936625"/>
          </a:xfrm>
          <a:prstGeom prst="line">
            <a:avLst/>
          </a:prstGeom>
          <a:noFill/>
          <a:ln w="28575">
            <a:solidFill>
              <a:srgbClr val="FF3300"/>
            </a:solidFill>
            <a:round/>
            <a:headEnd/>
            <a:tailEnd/>
          </a:ln>
        </p:spPr>
        <p:txBody>
          <a:bodyPr lIns="54000" tIns="10800" rIns="54000" bIns="10800"/>
          <a:lstStyle/>
          <a:p>
            <a:endParaRPr lang="zh-CN" altLang="en-US"/>
          </a:p>
        </p:txBody>
      </p:sp>
      <p:sp>
        <p:nvSpPr>
          <p:cNvPr id="50238" name="Text Box 62"/>
          <p:cNvSpPr txBox="1">
            <a:spLocks noChangeArrowheads="1"/>
          </p:cNvSpPr>
          <p:nvPr/>
        </p:nvSpPr>
        <p:spPr bwMode="auto">
          <a:xfrm>
            <a:off x="5715000" y="4876800"/>
            <a:ext cx="835025" cy="396875"/>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sz="2400" b="1">
                <a:solidFill>
                  <a:srgbClr val="CC0000"/>
                </a:solidFill>
                <a:latin typeface="Times New Roman" pitchFamily="18" charset="0"/>
              </a:rPr>
              <a:t>6 </a:t>
            </a:r>
            <a:r>
              <a:rPr lang="zh-CN" altLang="en-US" b="1">
                <a:solidFill>
                  <a:srgbClr val="CC0000"/>
                </a:solidFill>
                <a:sym typeface="宋体" pitchFamily="2" charset="-122"/>
              </a:rPr>
              <a:t>λ=3</a:t>
            </a:r>
          </a:p>
        </p:txBody>
      </p:sp>
      <p:sp>
        <p:nvSpPr>
          <p:cNvPr id="50239" name="Text Box 63"/>
          <p:cNvSpPr txBox="1">
            <a:spLocks noChangeArrowheads="1"/>
          </p:cNvSpPr>
          <p:nvPr/>
        </p:nvSpPr>
        <p:spPr bwMode="auto">
          <a:xfrm>
            <a:off x="6537325" y="2251075"/>
            <a:ext cx="422275" cy="396875"/>
          </a:xfrm>
          <a:prstGeom prst="rect">
            <a:avLst/>
          </a:prstGeom>
          <a:noFill/>
          <a:ln w="9525">
            <a:solidFill>
              <a:srgbClr val="FF3300"/>
            </a:solidFill>
            <a:miter lim="800000"/>
            <a:headEnd/>
            <a:tailEnd/>
          </a:ln>
        </p:spPr>
        <p:txBody>
          <a:bodyPr wrap="none" lIns="54000" tIns="10800" rIns="54000" bIns="10800">
            <a:spAutoFit/>
          </a:bodyPr>
          <a:lstStyle/>
          <a:p>
            <a:r>
              <a:rPr lang="zh-CN" altLang="zh-CN" sz="2400" b="1">
                <a:latin typeface="Times New Roman" pitchFamily="18" charset="0"/>
              </a:rPr>
              <a:t>18</a:t>
            </a:r>
          </a:p>
        </p:txBody>
      </p:sp>
      <p:sp>
        <p:nvSpPr>
          <p:cNvPr id="50240" name="Text Box 64"/>
          <p:cNvSpPr txBox="1">
            <a:spLocks noChangeArrowheads="1"/>
          </p:cNvSpPr>
          <p:nvPr/>
        </p:nvSpPr>
        <p:spPr bwMode="auto">
          <a:xfrm>
            <a:off x="5791200" y="2667000"/>
            <a:ext cx="269875" cy="396875"/>
          </a:xfrm>
          <a:prstGeom prst="rect">
            <a:avLst/>
          </a:prstGeom>
          <a:noFill/>
          <a:ln w="9525">
            <a:solidFill>
              <a:srgbClr val="FF3300"/>
            </a:solidFill>
            <a:miter lim="800000"/>
            <a:headEnd/>
            <a:tailEnd/>
          </a:ln>
        </p:spPr>
        <p:txBody>
          <a:bodyPr wrap="none" lIns="54000" tIns="10800" rIns="54000" bIns="10800">
            <a:spAutoFit/>
          </a:bodyPr>
          <a:lstStyle/>
          <a:p>
            <a:r>
              <a:rPr lang="zh-CN" altLang="zh-CN" sz="2400" b="1">
                <a:latin typeface="Times New Roman" pitchFamily="18" charset="0"/>
              </a:rPr>
              <a:t>8</a:t>
            </a:r>
          </a:p>
        </p:txBody>
      </p:sp>
      <p:sp>
        <p:nvSpPr>
          <p:cNvPr id="50241" name="Text Box 65"/>
          <p:cNvSpPr txBox="1">
            <a:spLocks noChangeArrowheads="1"/>
          </p:cNvSpPr>
          <p:nvPr/>
        </p:nvSpPr>
        <p:spPr bwMode="auto">
          <a:xfrm>
            <a:off x="5775325" y="3775075"/>
            <a:ext cx="422275" cy="396875"/>
          </a:xfrm>
          <a:prstGeom prst="rect">
            <a:avLst/>
          </a:prstGeom>
          <a:noFill/>
          <a:ln w="9525">
            <a:solidFill>
              <a:srgbClr val="FF3300"/>
            </a:solidFill>
            <a:miter lim="800000"/>
            <a:headEnd/>
            <a:tailEnd/>
          </a:ln>
        </p:spPr>
        <p:txBody>
          <a:bodyPr wrap="none" lIns="54000" tIns="10800" rIns="54000" bIns="10800">
            <a:spAutoFit/>
          </a:bodyPr>
          <a:lstStyle/>
          <a:p>
            <a:r>
              <a:rPr lang="zh-CN" altLang="zh-CN" sz="2400" b="1">
                <a:latin typeface="Times New Roman" pitchFamily="18" charset="0"/>
              </a:rPr>
              <a:t>12</a:t>
            </a:r>
          </a:p>
        </p:txBody>
      </p:sp>
      <p:sp>
        <p:nvSpPr>
          <p:cNvPr id="50242" name="Text Box 66"/>
          <p:cNvSpPr txBox="1">
            <a:spLocks noChangeArrowheads="1"/>
          </p:cNvSpPr>
          <p:nvPr/>
        </p:nvSpPr>
        <p:spPr bwMode="auto">
          <a:xfrm>
            <a:off x="6781800" y="4114800"/>
            <a:ext cx="533400" cy="396875"/>
          </a:xfrm>
          <a:prstGeom prst="rect">
            <a:avLst/>
          </a:prstGeom>
          <a:noFill/>
          <a:ln w="9525">
            <a:solidFill>
              <a:srgbClr val="FF3300"/>
            </a:solidFill>
            <a:miter lim="800000"/>
            <a:headEnd/>
            <a:tailEnd/>
          </a:ln>
        </p:spPr>
        <p:txBody>
          <a:bodyPr lIns="54000" tIns="10800" rIns="54000" bIns="10800">
            <a:spAutoFit/>
          </a:bodyPr>
          <a:lstStyle/>
          <a:p>
            <a:r>
              <a:rPr lang="zh-CN" altLang="zh-CN" sz="2400" b="1">
                <a:latin typeface="Times New Roman" pitchFamily="18" charset="0"/>
              </a:rPr>
              <a:t>24</a:t>
            </a:r>
          </a:p>
        </p:txBody>
      </p:sp>
      <p:sp>
        <p:nvSpPr>
          <p:cNvPr id="50243" name="Line 67"/>
          <p:cNvSpPr>
            <a:spLocks noChangeShapeType="1"/>
          </p:cNvSpPr>
          <p:nvPr/>
        </p:nvSpPr>
        <p:spPr bwMode="auto">
          <a:xfrm flipH="1">
            <a:off x="5715000" y="2457450"/>
            <a:ext cx="9525" cy="855663"/>
          </a:xfrm>
          <a:prstGeom prst="line">
            <a:avLst/>
          </a:prstGeom>
          <a:noFill/>
          <a:ln w="28575">
            <a:solidFill>
              <a:srgbClr val="FF3300"/>
            </a:solidFill>
            <a:round/>
            <a:headEnd/>
            <a:tailEnd/>
          </a:ln>
        </p:spPr>
        <p:txBody>
          <a:bodyPr lIns="54000" tIns="10800" rIns="54000" bIns="10800"/>
          <a:lstStyle/>
          <a:p>
            <a:endParaRPr lang="zh-CN" altLang="en-US"/>
          </a:p>
        </p:txBody>
      </p:sp>
      <p:sp>
        <p:nvSpPr>
          <p:cNvPr id="50244" name="Text Box 68"/>
          <p:cNvSpPr txBox="1">
            <a:spLocks noChangeArrowheads="1"/>
          </p:cNvSpPr>
          <p:nvPr/>
        </p:nvSpPr>
        <p:spPr bwMode="auto">
          <a:xfrm>
            <a:off x="5257800" y="3048000"/>
            <a:ext cx="835025" cy="396875"/>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sz="2400" b="1">
                <a:solidFill>
                  <a:srgbClr val="CC0000"/>
                </a:solidFill>
                <a:latin typeface="Times New Roman" pitchFamily="18" charset="0"/>
              </a:rPr>
              <a:t>8 </a:t>
            </a:r>
            <a:r>
              <a:rPr lang="zh-CN" altLang="en-US" b="1">
                <a:solidFill>
                  <a:srgbClr val="CC0000"/>
                </a:solidFill>
                <a:sym typeface="宋体" pitchFamily="2" charset="-122"/>
              </a:rPr>
              <a:t>λ=5</a:t>
            </a:r>
          </a:p>
        </p:txBody>
      </p:sp>
      <p:sp>
        <p:nvSpPr>
          <p:cNvPr id="50245" name="Text Box 69"/>
          <p:cNvSpPr txBox="1">
            <a:spLocks noChangeArrowheads="1"/>
          </p:cNvSpPr>
          <p:nvPr/>
        </p:nvSpPr>
        <p:spPr bwMode="auto">
          <a:xfrm>
            <a:off x="6537325" y="3089275"/>
            <a:ext cx="422275" cy="396875"/>
          </a:xfrm>
          <a:prstGeom prst="rect">
            <a:avLst/>
          </a:prstGeom>
          <a:noFill/>
          <a:ln w="9525">
            <a:solidFill>
              <a:srgbClr val="FF3300"/>
            </a:solidFill>
            <a:miter lim="800000"/>
            <a:headEnd/>
            <a:tailEnd/>
          </a:ln>
        </p:spPr>
        <p:txBody>
          <a:bodyPr wrap="none" lIns="54000" tIns="10800" rIns="54000" bIns="10800">
            <a:spAutoFit/>
          </a:bodyPr>
          <a:lstStyle/>
          <a:p>
            <a:r>
              <a:rPr lang="zh-CN" altLang="zh-CN" sz="2400" b="1">
                <a:latin typeface="Times New Roman" pitchFamily="18" charset="0"/>
              </a:rPr>
              <a:t>24</a:t>
            </a:r>
          </a:p>
        </p:txBody>
      </p:sp>
      <p:sp>
        <p:nvSpPr>
          <p:cNvPr id="50246" name="Line 70"/>
          <p:cNvSpPr>
            <a:spLocks noChangeShapeType="1"/>
          </p:cNvSpPr>
          <p:nvPr/>
        </p:nvSpPr>
        <p:spPr bwMode="auto">
          <a:xfrm>
            <a:off x="5867400" y="2324100"/>
            <a:ext cx="1676400" cy="990600"/>
          </a:xfrm>
          <a:prstGeom prst="line">
            <a:avLst/>
          </a:prstGeom>
          <a:noFill/>
          <a:ln w="28575">
            <a:solidFill>
              <a:srgbClr val="FF3300"/>
            </a:solidFill>
            <a:round/>
            <a:headEnd/>
            <a:tailEnd/>
          </a:ln>
        </p:spPr>
        <p:txBody>
          <a:bodyPr lIns="54000" tIns="10800" rIns="54000" bIns="10800"/>
          <a:lstStyle/>
          <a:p>
            <a:endParaRPr lang="zh-CN" altLang="en-US"/>
          </a:p>
        </p:txBody>
      </p:sp>
      <p:sp>
        <p:nvSpPr>
          <p:cNvPr id="50247" name="Text Box 71"/>
          <p:cNvSpPr txBox="1">
            <a:spLocks noChangeArrowheads="1"/>
          </p:cNvSpPr>
          <p:nvPr/>
        </p:nvSpPr>
        <p:spPr bwMode="auto">
          <a:xfrm>
            <a:off x="7924800" y="3200400"/>
            <a:ext cx="987425" cy="396875"/>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sz="2400" b="1">
                <a:solidFill>
                  <a:srgbClr val="CC0000"/>
                </a:solidFill>
                <a:latin typeface="Times New Roman" pitchFamily="18" charset="0"/>
              </a:rPr>
              <a:t>18 </a:t>
            </a:r>
            <a:r>
              <a:rPr lang="zh-CN" altLang="en-US" b="1">
                <a:solidFill>
                  <a:srgbClr val="CC0000"/>
                </a:solidFill>
                <a:sym typeface="宋体" pitchFamily="2" charset="-122"/>
              </a:rPr>
              <a:t>λ=5</a:t>
            </a:r>
          </a:p>
        </p:txBody>
      </p:sp>
      <p:sp>
        <p:nvSpPr>
          <p:cNvPr id="50248" name="Text Box 72"/>
          <p:cNvSpPr txBox="1">
            <a:spLocks noChangeArrowheads="1"/>
          </p:cNvSpPr>
          <p:nvPr/>
        </p:nvSpPr>
        <p:spPr bwMode="auto">
          <a:xfrm>
            <a:off x="212725" y="5661025"/>
            <a:ext cx="8931275" cy="830997"/>
          </a:xfrm>
          <a:prstGeom prst="rect">
            <a:avLst/>
          </a:prstGeom>
          <a:noFill/>
          <a:ln w="9525">
            <a:noFill/>
            <a:miter lim="800000"/>
            <a:headEnd/>
            <a:tailEnd/>
          </a:ln>
        </p:spPr>
        <p:txBody>
          <a:bodyPr>
            <a:spAutoFit/>
          </a:bodyPr>
          <a:lstStyle/>
          <a:p>
            <a:r>
              <a:rPr lang="zh-CN" sz="2400" b="1" dirty="0">
                <a:latin typeface="+mj-ea"/>
                <a:ea typeface="+mj-ea"/>
              </a:rPr>
              <a:t>所有点都已标号，点上的标号就是</a:t>
            </a:r>
            <a:r>
              <a:rPr lang="zh-CN" altLang="zh-CN" sz="2400" b="1" i="1" dirty="0">
                <a:latin typeface="+mj-ea"/>
                <a:ea typeface="+mj-ea"/>
              </a:rPr>
              <a:t>v</a:t>
            </a:r>
            <a:r>
              <a:rPr lang="zh-CN" altLang="zh-CN" sz="2400" b="1" baseline="-25000" dirty="0">
                <a:latin typeface="+mj-ea"/>
                <a:ea typeface="+mj-ea"/>
              </a:rPr>
              <a:t>1</a:t>
            </a:r>
            <a:r>
              <a:rPr lang="zh-CN" sz="2400" b="1" dirty="0">
                <a:latin typeface="+mj-ea"/>
                <a:ea typeface="+mj-ea"/>
              </a:rPr>
              <a:t>到该点的最短距离，最短路线就是红色的链。</a:t>
            </a:r>
          </a:p>
        </p:txBody>
      </p:sp>
      <p:sp>
        <p:nvSpPr>
          <p:cNvPr id="73" name="灯片编号占位符 72"/>
          <p:cNvSpPr>
            <a:spLocks noGrp="1"/>
          </p:cNvSpPr>
          <p:nvPr>
            <p:ph type="sldNum" sz="quarter" idx="12"/>
          </p:nvPr>
        </p:nvSpPr>
        <p:spPr/>
        <p:txBody>
          <a:bodyPr/>
          <a:lstStyle/>
          <a:p>
            <a:pPr>
              <a:defRPr/>
            </a:pPr>
            <a:fld id="{FB32EF41-F892-4D04-B7B2-196B6DAE4B34}" type="slidenum">
              <a:rPr lang="zh-CN" altLang="zh-CN" smtClean="0"/>
              <a:pPr>
                <a:defRPr/>
              </a:pPr>
              <a:t>12</a:t>
            </a:fld>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18"/>
                                        </p:tgtEl>
                                        <p:attrNameLst>
                                          <p:attrName>style.visibility</p:attrName>
                                        </p:attrNameLst>
                                      </p:cBhvr>
                                      <p:to>
                                        <p:strVal val="visible"/>
                                      </p:to>
                                    </p:set>
                                    <p:animEffect transition="in" filter="blinds(horizontal)">
                                      <p:cBhvr>
                                        <p:cTn id="7" dur="500"/>
                                        <p:tgtEl>
                                          <p:spTgt spid="502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219"/>
                                        </p:tgtEl>
                                        <p:attrNameLst>
                                          <p:attrName>style.visibility</p:attrName>
                                        </p:attrNameLst>
                                      </p:cBhvr>
                                      <p:to>
                                        <p:strVal val="visible"/>
                                      </p:to>
                                    </p:set>
                                    <p:animEffect transition="in" filter="blinds(horizontal)">
                                      <p:cBhvr>
                                        <p:cTn id="12" dur="500"/>
                                        <p:tgtEl>
                                          <p:spTgt spid="502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220"/>
                                        </p:tgtEl>
                                        <p:attrNameLst>
                                          <p:attrName>style.visibility</p:attrName>
                                        </p:attrNameLst>
                                      </p:cBhvr>
                                      <p:to>
                                        <p:strVal val="visible"/>
                                      </p:to>
                                    </p:set>
                                    <p:animEffect transition="in" filter="blinds(horizontal)">
                                      <p:cBhvr>
                                        <p:cTn id="17" dur="500"/>
                                        <p:tgtEl>
                                          <p:spTgt spid="502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221"/>
                                        </p:tgtEl>
                                        <p:attrNameLst>
                                          <p:attrName>style.visibility</p:attrName>
                                        </p:attrNameLst>
                                      </p:cBhvr>
                                      <p:to>
                                        <p:strVal val="visible"/>
                                      </p:to>
                                    </p:set>
                                    <p:animEffect transition="in" filter="blinds(horizontal)">
                                      <p:cBhvr>
                                        <p:cTn id="22" dur="500"/>
                                        <p:tgtEl>
                                          <p:spTgt spid="502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222"/>
                                        </p:tgtEl>
                                        <p:attrNameLst>
                                          <p:attrName>style.visibility</p:attrName>
                                        </p:attrNameLst>
                                      </p:cBhvr>
                                      <p:to>
                                        <p:strVal val="visible"/>
                                      </p:to>
                                    </p:set>
                                    <p:animEffect transition="in" filter="wipe(left)">
                                      <p:cBhvr>
                                        <p:cTn id="27" dur="500"/>
                                        <p:tgtEl>
                                          <p:spTgt spid="502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223"/>
                                        </p:tgtEl>
                                        <p:attrNameLst>
                                          <p:attrName>style.visibility</p:attrName>
                                        </p:attrNameLst>
                                      </p:cBhvr>
                                      <p:to>
                                        <p:strVal val="visible"/>
                                      </p:to>
                                    </p:set>
                                    <p:animEffect transition="in" filter="blinds(horizontal)">
                                      <p:cBhvr>
                                        <p:cTn id="32" dur="500"/>
                                        <p:tgtEl>
                                          <p:spTgt spid="502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0224"/>
                                        </p:tgtEl>
                                        <p:attrNameLst>
                                          <p:attrName>style.visibility</p:attrName>
                                        </p:attrNameLst>
                                      </p:cBhvr>
                                      <p:to>
                                        <p:strVal val="visible"/>
                                      </p:to>
                                    </p:set>
                                    <p:animEffect transition="in" filter="blinds(horizontal)">
                                      <p:cBhvr>
                                        <p:cTn id="37" dur="500"/>
                                        <p:tgtEl>
                                          <p:spTgt spid="502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0225"/>
                                        </p:tgtEl>
                                        <p:attrNameLst>
                                          <p:attrName>style.visibility</p:attrName>
                                        </p:attrNameLst>
                                      </p:cBhvr>
                                      <p:to>
                                        <p:strVal val="visible"/>
                                      </p:to>
                                    </p:set>
                                    <p:animEffect transition="in" filter="blinds(horizontal)">
                                      <p:cBhvr>
                                        <p:cTn id="42" dur="500"/>
                                        <p:tgtEl>
                                          <p:spTgt spid="502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0226"/>
                                        </p:tgtEl>
                                        <p:attrNameLst>
                                          <p:attrName>style.visibility</p:attrName>
                                        </p:attrNameLst>
                                      </p:cBhvr>
                                      <p:to>
                                        <p:strVal val="visible"/>
                                      </p:to>
                                    </p:set>
                                    <p:animEffect transition="in" filter="wipe(down)">
                                      <p:cBhvr>
                                        <p:cTn id="47" dur="500"/>
                                        <p:tgtEl>
                                          <p:spTgt spid="502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0227"/>
                                        </p:tgtEl>
                                        <p:attrNameLst>
                                          <p:attrName>style.visibility</p:attrName>
                                        </p:attrNameLst>
                                      </p:cBhvr>
                                      <p:to>
                                        <p:strVal val="visible"/>
                                      </p:to>
                                    </p:set>
                                    <p:animEffect transition="in" filter="blinds(horizontal)">
                                      <p:cBhvr>
                                        <p:cTn id="52" dur="500"/>
                                        <p:tgtEl>
                                          <p:spTgt spid="5022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0228"/>
                                        </p:tgtEl>
                                        <p:attrNameLst>
                                          <p:attrName>style.visibility</p:attrName>
                                        </p:attrNameLst>
                                      </p:cBhvr>
                                      <p:to>
                                        <p:strVal val="visible"/>
                                      </p:to>
                                    </p:set>
                                    <p:animEffect transition="in" filter="blinds(horizontal)">
                                      <p:cBhvr>
                                        <p:cTn id="57" dur="500"/>
                                        <p:tgtEl>
                                          <p:spTgt spid="502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0229"/>
                                        </p:tgtEl>
                                        <p:attrNameLst>
                                          <p:attrName>style.visibility</p:attrName>
                                        </p:attrNameLst>
                                      </p:cBhvr>
                                      <p:to>
                                        <p:strVal val="visible"/>
                                      </p:to>
                                    </p:set>
                                    <p:animEffect transition="in" filter="blinds(horizontal)">
                                      <p:cBhvr>
                                        <p:cTn id="62" dur="500"/>
                                        <p:tgtEl>
                                          <p:spTgt spid="5022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0230"/>
                                        </p:tgtEl>
                                        <p:attrNameLst>
                                          <p:attrName>style.visibility</p:attrName>
                                        </p:attrNameLst>
                                      </p:cBhvr>
                                      <p:to>
                                        <p:strVal val="visible"/>
                                      </p:to>
                                    </p:set>
                                    <p:animEffect transition="in" filter="blinds(horizontal)">
                                      <p:cBhvr>
                                        <p:cTn id="67" dur="500"/>
                                        <p:tgtEl>
                                          <p:spTgt spid="5023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0231"/>
                                        </p:tgtEl>
                                        <p:attrNameLst>
                                          <p:attrName>style.visibility</p:attrName>
                                        </p:attrNameLst>
                                      </p:cBhvr>
                                      <p:to>
                                        <p:strVal val="visible"/>
                                      </p:to>
                                    </p:set>
                                    <p:animEffect transition="in" filter="blinds(horizontal)">
                                      <p:cBhvr>
                                        <p:cTn id="72" dur="500"/>
                                        <p:tgtEl>
                                          <p:spTgt spid="502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0232"/>
                                        </p:tgtEl>
                                        <p:attrNameLst>
                                          <p:attrName>style.visibility</p:attrName>
                                        </p:attrNameLst>
                                      </p:cBhvr>
                                      <p:to>
                                        <p:strVal val="visible"/>
                                      </p:to>
                                    </p:set>
                                    <p:animEffect transition="in" filter="wipe(left)">
                                      <p:cBhvr>
                                        <p:cTn id="77" dur="500"/>
                                        <p:tgtEl>
                                          <p:spTgt spid="5023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linds(horizontal)">
                                      <p:cBhvr>
                                        <p:cTn id="82" dur="500"/>
                                        <p:tgtEl>
                                          <p:spTgt spid="5023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0234"/>
                                        </p:tgtEl>
                                        <p:attrNameLst>
                                          <p:attrName>style.visibility</p:attrName>
                                        </p:attrNameLst>
                                      </p:cBhvr>
                                      <p:to>
                                        <p:strVal val="visible"/>
                                      </p:to>
                                    </p:set>
                                    <p:animEffect transition="in" filter="blinds(horizontal)">
                                      <p:cBhvr>
                                        <p:cTn id="87" dur="500"/>
                                        <p:tgtEl>
                                          <p:spTgt spid="5023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0235"/>
                                        </p:tgtEl>
                                        <p:attrNameLst>
                                          <p:attrName>style.visibility</p:attrName>
                                        </p:attrNameLst>
                                      </p:cBhvr>
                                      <p:to>
                                        <p:strVal val="visible"/>
                                      </p:to>
                                    </p:set>
                                    <p:animEffect transition="in" filter="wipe(left)">
                                      <p:cBhvr>
                                        <p:cTn id="92" dur="500"/>
                                        <p:tgtEl>
                                          <p:spTgt spid="5023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0236"/>
                                        </p:tgtEl>
                                        <p:attrNameLst>
                                          <p:attrName>style.visibility</p:attrName>
                                        </p:attrNameLst>
                                      </p:cBhvr>
                                      <p:to>
                                        <p:strVal val="visible"/>
                                      </p:to>
                                    </p:set>
                                    <p:animEffect transition="in" filter="blinds(horizontal)">
                                      <p:cBhvr>
                                        <p:cTn id="97" dur="500"/>
                                        <p:tgtEl>
                                          <p:spTgt spid="5023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0237"/>
                                        </p:tgtEl>
                                        <p:attrNameLst>
                                          <p:attrName>style.visibility</p:attrName>
                                        </p:attrNameLst>
                                      </p:cBhvr>
                                      <p:to>
                                        <p:strVal val="visible"/>
                                      </p:to>
                                    </p:set>
                                    <p:animEffect transition="in" filter="wipe(left)">
                                      <p:cBhvr>
                                        <p:cTn id="102" dur="500"/>
                                        <p:tgtEl>
                                          <p:spTgt spid="5023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0238"/>
                                        </p:tgtEl>
                                        <p:attrNameLst>
                                          <p:attrName>style.visibility</p:attrName>
                                        </p:attrNameLst>
                                      </p:cBhvr>
                                      <p:to>
                                        <p:strVal val="visible"/>
                                      </p:to>
                                    </p:set>
                                    <p:animEffect transition="in" filter="blinds(horizontal)">
                                      <p:cBhvr>
                                        <p:cTn id="107" dur="500"/>
                                        <p:tgtEl>
                                          <p:spTgt spid="5023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0239"/>
                                        </p:tgtEl>
                                        <p:attrNameLst>
                                          <p:attrName>style.visibility</p:attrName>
                                        </p:attrNameLst>
                                      </p:cBhvr>
                                      <p:to>
                                        <p:strVal val="visible"/>
                                      </p:to>
                                    </p:set>
                                    <p:animEffect transition="in" filter="blinds(horizontal)">
                                      <p:cBhvr>
                                        <p:cTn id="112" dur="500"/>
                                        <p:tgtEl>
                                          <p:spTgt spid="50239"/>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50240"/>
                                        </p:tgtEl>
                                        <p:attrNameLst>
                                          <p:attrName>style.visibility</p:attrName>
                                        </p:attrNameLst>
                                      </p:cBhvr>
                                      <p:to>
                                        <p:strVal val="visible"/>
                                      </p:to>
                                    </p:set>
                                    <p:animEffect transition="in" filter="blinds(horizontal)">
                                      <p:cBhvr>
                                        <p:cTn id="117" dur="500"/>
                                        <p:tgtEl>
                                          <p:spTgt spid="50240"/>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50241"/>
                                        </p:tgtEl>
                                        <p:attrNameLst>
                                          <p:attrName>style.visibility</p:attrName>
                                        </p:attrNameLst>
                                      </p:cBhvr>
                                      <p:to>
                                        <p:strVal val="visible"/>
                                      </p:to>
                                    </p:set>
                                    <p:animEffect transition="in" filter="blinds(horizontal)">
                                      <p:cBhvr>
                                        <p:cTn id="122" dur="500"/>
                                        <p:tgtEl>
                                          <p:spTgt spid="50241"/>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50242"/>
                                        </p:tgtEl>
                                        <p:attrNameLst>
                                          <p:attrName>style.visibility</p:attrName>
                                        </p:attrNameLst>
                                      </p:cBhvr>
                                      <p:to>
                                        <p:strVal val="visible"/>
                                      </p:to>
                                    </p:set>
                                    <p:animEffect transition="in" filter="blinds(horizontal)">
                                      <p:cBhvr>
                                        <p:cTn id="127" dur="500"/>
                                        <p:tgtEl>
                                          <p:spTgt spid="5024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50243"/>
                                        </p:tgtEl>
                                        <p:attrNameLst>
                                          <p:attrName>style.visibility</p:attrName>
                                        </p:attrNameLst>
                                      </p:cBhvr>
                                      <p:to>
                                        <p:strVal val="visible"/>
                                      </p:to>
                                    </p:set>
                                    <p:animEffect transition="in" filter="wipe(up)">
                                      <p:cBhvr>
                                        <p:cTn id="132" dur="500"/>
                                        <p:tgtEl>
                                          <p:spTgt spid="50243"/>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50244"/>
                                        </p:tgtEl>
                                        <p:attrNameLst>
                                          <p:attrName>style.visibility</p:attrName>
                                        </p:attrNameLst>
                                      </p:cBhvr>
                                      <p:to>
                                        <p:strVal val="visible"/>
                                      </p:to>
                                    </p:set>
                                    <p:animEffect transition="in" filter="blinds(horizontal)">
                                      <p:cBhvr>
                                        <p:cTn id="137" dur="500"/>
                                        <p:tgtEl>
                                          <p:spTgt spid="5024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50245"/>
                                        </p:tgtEl>
                                        <p:attrNameLst>
                                          <p:attrName>style.visibility</p:attrName>
                                        </p:attrNameLst>
                                      </p:cBhvr>
                                      <p:to>
                                        <p:strVal val="visible"/>
                                      </p:to>
                                    </p:set>
                                    <p:animEffect transition="in" filter="blinds(horizontal)">
                                      <p:cBhvr>
                                        <p:cTn id="142" dur="500"/>
                                        <p:tgtEl>
                                          <p:spTgt spid="50245"/>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50246"/>
                                        </p:tgtEl>
                                        <p:attrNameLst>
                                          <p:attrName>style.visibility</p:attrName>
                                        </p:attrNameLst>
                                      </p:cBhvr>
                                      <p:to>
                                        <p:strVal val="visible"/>
                                      </p:to>
                                    </p:set>
                                    <p:animEffect transition="in" filter="wipe(left)">
                                      <p:cBhvr>
                                        <p:cTn id="147" dur="500"/>
                                        <p:tgtEl>
                                          <p:spTgt spid="50246"/>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50247"/>
                                        </p:tgtEl>
                                        <p:attrNameLst>
                                          <p:attrName>style.visibility</p:attrName>
                                        </p:attrNameLst>
                                      </p:cBhvr>
                                      <p:to>
                                        <p:strVal val="visible"/>
                                      </p:to>
                                    </p:set>
                                    <p:animEffect transition="in" filter="blinds(horizontal)">
                                      <p:cBhvr>
                                        <p:cTn id="152" dur="500"/>
                                        <p:tgtEl>
                                          <p:spTgt spid="5024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50248"/>
                                        </p:tgtEl>
                                        <p:attrNameLst>
                                          <p:attrName>style.visibility</p:attrName>
                                        </p:attrNameLst>
                                      </p:cBhvr>
                                      <p:to>
                                        <p:strVal val="visible"/>
                                      </p:to>
                                    </p:set>
                                    <p:animEffect transition="in" filter="wipe(left)">
                                      <p:cBhvr>
                                        <p:cTn id="157" dur="2000"/>
                                        <p:tgtEl>
                                          <p:spTgt spid="5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8" grpId="0" animBg="1" autoUpdateAnimBg="0"/>
      <p:bldP spid="50219" grpId="0" animBg="1" autoUpdateAnimBg="0"/>
      <p:bldP spid="50220" grpId="0" animBg="1" autoUpdateAnimBg="0"/>
      <p:bldP spid="50221" grpId="0" animBg="1" autoUpdateAnimBg="0"/>
      <p:bldP spid="50222" grpId="0" animBg="1"/>
      <p:bldP spid="50223" grpId="0" bldLvl="0" animBg="1" autoUpdateAnimBg="0"/>
      <p:bldP spid="50224" grpId="0" animBg="1" autoUpdateAnimBg="0"/>
      <p:bldP spid="50225" grpId="0" animBg="1" autoUpdateAnimBg="0"/>
      <p:bldP spid="50226" grpId="0" animBg="1"/>
      <p:bldP spid="50227" grpId="0" bldLvl="0" animBg="1" autoUpdateAnimBg="0"/>
      <p:bldP spid="50228" grpId="0" animBg="1" autoUpdateAnimBg="0"/>
      <p:bldP spid="50229" grpId="0" animBg="1" autoUpdateAnimBg="0"/>
      <p:bldP spid="50230" grpId="0" animBg="1" autoUpdateAnimBg="0"/>
      <p:bldP spid="50231" grpId="0" animBg="1" autoUpdateAnimBg="0"/>
      <p:bldP spid="50232" grpId="0" animBg="1"/>
      <p:bldP spid="50233" grpId="0" bldLvl="0" animBg="1" autoUpdateAnimBg="0"/>
      <p:bldP spid="50234" grpId="0" animBg="1" autoUpdateAnimBg="0"/>
      <p:bldP spid="50235" grpId="0" animBg="1"/>
      <p:bldP spid="50236" grpId="0" bldLvl="0" animBg="1" autoUpdateAnimBg="0"/>
      <p:bldP spid="50237" grpId="0" animBg="1"/>
      <p:bldP spid="50238" grpId="0" bldLvl="0" animBg="1" autoUpdateAnimBg="0"/>
      <p:bldP spid="50239" grpId="0" animBg="1" autoUpdateAnimBg="0"/>
      <p:bldP spid="50240" grpId="0" animBg="1" autoUpdateAnimBg="0"/>
      <p:bldP spid="50241" grpId="0" animBg="1" autoUpdateAnimBg="0"/>
      <p:bldP spid="50242" grpId="0" animBg="1" autoUpdateAnimBg="0"/>
      <p:bldP spid="50243" grpId="0" animBg="1"/>
      <p:bldP spid="50244" grpId="0" bldLvl="0" animBg="1" autoUpdateAnimBg="0"/>
      <p:bldP spid="50245" grpId="0" animBg="1" autoUpdateAnimBg="0"/>
      <p:bldP spid="50246" grpId="0" animBg="1"/>
      <p:bldP spid="50247" grpId="0" bldLvl="0" animBg="1" autoUpdateAnimBg="0"/>
      <p:bldP spid="5024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sz="quarter" idx="1"/>
          </p:nvPr>
        </p:nvSpPr>
        <p:spPr>
          <a:xfrm>
            <a:off x="467544" y="836712"/>
            <a:ext cx="8229600" cy="4967287"/>
          </a:xfrm>
        </p:spPr>
        <p:txBody>
          <a:bodyPr/>
          <a:lstStyle/>
          <a:p>
            <a:pPr eaLnBrk="1" hangingPunct="1">
              <a:lnSpc>
                <a:spcPct val="130000"/>
              </a:lnSpc>
              <a:spcBef>
                <a:spcPct val="0"/>
              </a:spcBef>
              <a:buFontTx/>
              <a:buNone/>
            </a:pPr>
            <a:endParaRPr lang="zh-CN" altLang="en-US" sz="2800" dirty="0" smtClean="0">
              <a:latin typeface="幼圆" pitchFamily="49" charset="-122"/>
            </a:endParaRPr>
          </a:p>
          <a:p>
            <a:pPr eaLnBrk="1" hangingPunct="1">
              <a:lnSpc>
                <a:spcPct val="130000"/>
              </a:lnSpc>
              <a:spcBef>
                <a:spcPct val="0"/>
              </a:spcBef>
            </a:pPr>
            <a:r>
              <a:rPr lang="zh-CN" altLang="en-US" sz="2800" b="1" dirty="0" smtClean="0">
                <a:latin typeface="+mj-ea"/>
                <a:ea typeface="+mj-ea"/>
              </a:rPr>
              <a:t>Dijkstra算法提供了从网络图中某一点到其他点的最短距离。但实际问题中往往要求网络任意两点之间的最短距离，如果仍采用Dijkstra算法对各点分别计算，就显得很麻烦。另外当赋权值为负数时，该算法会失效。先看书上的方法。</a:t>
            </a:r>
            <a:r>
              <a:rPr lang="en-US" altLang="zh-CN" sz="2800" b="1" dirty="0" smtClean="0">
                <a:latin typeface="+mj-ea"/>
                <a:ea typeface="+mj-ea"/>
              </a:rPr>
              <a:t>P265</a:t>
            </a:r>
            <a:endParaRPr lang="zh-CN" altLang="en-US" sz="2800" b="1" dirty="0" smtClean="0">
              <a:latin typeface="+mj-ea"/>
              <a:ea typeface="+mj-ea"/>
            </a:endParaRPr>
          </a:p>
          <a:p>
            <a:pPr eaLnBrk="1" hangingPunct="1">
              <a:lnSpc>
                <a:spcPct val="130000"/>
              </a:lnSpc>
              <a:spcBef>
                <a:spcPct val="0"/>
              </a:spcBef>
            </a:pPr>
            <a:endParaRPr lang="zh-CN" altLang="en-US" sz="2800" b="1" dirty="0" smtClean="0">
              <a:latin typeface="+mj-ea"/>
              <a:ea typeface="+mj-ea"/>
            </a:endParaRPr>
          </a:p>
          <a:p>
            <a:pPr eaLnBrk="1" hangingPunct="1">
              <a:lnSpc>
                <a:spcPct val="130000"/>
              </a:lnSpc>
              <a:spcBef>
                <a:spcPct val="0"/>
              </a:spcBef>
            </a:pPr>
            <a:r>
              <a:rPr lang="zh-CN" altLang="en-US" sz="2800" b="1" dirty="0" smtClean="0">
                <a:latin typeface="+mj-ea"/>
                <a:ea typeface="+mj-ea"/>
              </a:rPr>
              <a:t>网络各点之间最短距离的矩阵计算法</a:t>
            </a:r>
            <a:r>
              <a:rPr lang="zh-CN" altLang="en-US" sz="2800" b="1" dirty="0" smtClean="0">
                <a:latin typeface="幼圆" pitchFamily="49" charset="-122"/>
              </a:rPr>
              <a:t>。</a:t>
            </a:r>
          </a:p>
        </p:txBody>
      </p:sp>
      <p:sp>
        <p:nvSpPr>
          <p:cNvPr id="3" name="灯片编号占位符 2"/>
          <p:cNvSpPr>
            <a:spLocks noGrp="1"/>
          </p:cNvSpPr>
          <p:nvPr>
            <p:ph type="sldNum" sz="quarter" idx="15"/>
          </p:nvPr>
        </p:nvSpPr>
        <p:spPr/>
        <p:txBody>
          <a:bodyPr/>
          <a:lstStyle/>
          <a:p>
            <a:pPr>
              <a:defRPr/>
            </a:pPr>
            <a:fld id="{18BF26C0-FCD1-4B1E-8A3B-FB579F40E198}" type="slidenum">
              <a:rPr lang="zh-CN" altLang="zh-CN" smtClean="0"/>
              <a:pPr>
                <a:defRPr/>
              </a:pPr>
              <a:t>13</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animEffect transition="in" filter="wipe(left)">
                                      <p:cBhvr>
                                        <p:cTn id="7" dur="500"/>
                                        <p:tgtEl>
                                          <p:spTgt spid="512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2">
                                            <p:txEl>
                                              <p:pRg st="3" end="3"/>
                                            </p:txEl>
                                          </p:spTgt>
                                        </p:tgtEl>
                                        <p:attrNameLst>
                                          <p:attrName>style.visibility</p:attrName>
                                        </p:attrNameLst>
                                      </p:cBhvr>
                                      <p:to>
                                        <p:strVal val="visible"/>
                                      </p:to>
                                    </p:set>
                                    <p:animEffect transition="in" filter="wipe(left)">
                                      <p:cBhvr>
                                        <p:cTn id="12" dur="500"/>
                                        <p:tgtEl>
                                          <p:spTgt spid="512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sz="half" idx="1"/>
          </p:nvPr>
        </p:nvSpPr>
        <p:spPr>
          <a:xfrm>
            <a:off x="323850" y="260350"/>
            <a:ext cx="8569325" cy="4789488"/>
          </a:xfrm>
        </p:spPr>
        <p:txBody>
          <a:bodyPr/>
          <a:lstStyle/>
          <a:p>
            <a:pPr eaLnBrk="1" hangingPunct="1"/>
            <a:r>
              <a:rPr lang="zh-CN" sz="2800" dirty="0" smtClean="0">
                <a:latin typeface="幼圆" pitchFamily="49" charset="-122"/>
              </a:rPr>
              <a:t>例</a:t>
            </a:r>
            <a:r>
              <a:rPr lang="zh-CN" altLang="zh-CN" sz="2800" dirty="0" smtClean="0">
                <a:latin typeface="幼圆" pitchFamily="49" charset="-122"/>
              </a:rPr>
              <a:t>6-5 </a:t>
            </a:r>
            <a:r>
              <a:rPr lang="zh-CN" sz="2800" dirty="0" smtClean="0">
                <a:latin typeface="幼圆" pitchFamily="49" charset="-122"/>
              </a:rPr>
              <a:t>在图中用矩阵算法求各点之间的最短距离。</a:t>
            </a:r>
          </a:p>
        </p:txBody>
      </p:sp>
      <p:graphicFrame>
        <p:nvGraphicFramePr>
          <p:cNvPr id="52258" name="Object 34"/>
          <p:cNvGraphicFramePr>
            <a:graphicFrameLocks noGrp="1" noChangeAspect="1"/>
          </p:cNvGraphicFramePr>
          <p:nvPr>
            <p:ph sz="half" idx="2"/>
          </p:nvPr>
        </p:nvGraphicFramePr>
        <p:xfrm>
          <a:off x="396875" y="3429000"/>
          <a:ext cx="8455025" cy="3221038"/>
        </p:xfrm>
        <a:graphic>
          <a:graphicData uri="http://schemas.openxmlformats.org/presentationml/2006/ole">
            <mc:AlternateContent xmlns:mc="http://schemas.openxmlformats.org/markup-compatibility/2006">
              <mc:Choice xmlns:v="urn:schemas-microsoft-com:vml" Requires="v">
                <p:oleObj spid="_x0000_s7180" r:id="rId3" imgW="4267517" imgH="1625917" progId="Equation.3">
                  <p:embed/>
                </p:oleObj>
              </mc:Choice>
              <mc:Fallback>
                <p:oleObj r:id="rId3" imgW="4267517" imgH="1625917"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3429000"/>
                        <a:ext cx="8455025" cy="3221038"/>
                      </a:xfrm>
                      <a:prstGeom prst="rect">
                        <a:avLst/>
                      </a:prstGeom>
                      <a:solidFill>
                        <a:schemeClr val="bg1"/>
                      </a:solidFill>
                    </p:spPr>
                  </p:pic>
                </p:oleObj>
              </mc:Fallback>
            </mc:AlternateContent>
          </a:graphicData>
        </a:graphic>
      </p:graphicFrame>
      <p:grpSp>
        <p:nvGrpSpPr>
          <p:cNvPr id="2" name="Group 3"/>
          <p:cNvGrpSpPr>
            <a:grpSpLocks/>
          </p:cNvGrpSpPr>
          <p:nvPr/>
        </p:nvGrpSpPr>
        <p:grpSpPr bwMode="auto">
          <a:xfrm>
            <a:off x="2987675" y="981075"/>
            <a:ext cx="5976938" cy="2413000"/>
            <a:chOff x="0" y="0"/>
            <a:chExt cx="3765" cy="1520"/>
          </a:xfrm>
        </p:grpSpPr>
        <p:sp>
          <p:nvSpPr>
            <p:cNvPr id="7174" name="Line 4"/>
            <p:cNvSpPr>
              <a:spLocks noChangeShapeType="1"/>
            </p:cNvSpPr>
            <p:nvPr/>
          </p:nvSpPr>
          <p:spPr bwMode="auto">
            <a:xfrm flipV="1">
              <a:off x="363" y="363"/>
              <a:ext cx="771" cy="363"/>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75" name="Line 5"/>
            <p:cNvSpPr>
              <a:spLocks noChangeShapeType="1"/>
            </p:cNvSpPr>
            <p:nvPr/>
          </p:nvSpPr>
          <p:spPr bwMode="auto">
            <a:xfrm>
              <a:off x="363" y="726"/>
              <a:ext cx="771" cy="453"/>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76" name="Line 6"/>
            <p:cNvSpPr>
              <a:spLocks noChangeShapeType="1"/>
            </p:cNvSpPr>
            <p:nvPr/>
          </p:nvSpPr>
          <p:spPr bwMode="auto">
            <a:xfrm flipV="1">
              <a:off x="1860" y="363"/>
              <a:ext cx="726" cy="363"/>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77" name="Line 7"/>
            <p:cNvSpPr>
              <a:spLocks noChangeShapeType="1"/>
            </p:cNvSpPr>
            <p:nvPr/>
          </p:nvSpPr>
          <p:spPr bwMode="auto">
            <a:xfrm>
              <a:off x="1860" y="726"/>
              <a:ext cx="771" cy="453"/>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78" name="Line 8"/>
            <p:cNvSpPr>
              <a:spLocks noChangeShapeType="1"/>
            </p:cNvSpPr>
            <p:nvPr/>
          </p:nvSpPr>
          <p:spPr bwMode="auto">
            <a:xfrm>
              <a:off x="1134" y="363"/>
              <a:ext cx="726" cy="363"/>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79" name="Line 9"/>
            <p:cNvSpPr>
              <a:spLocks noChangeShapeType="1"/>
            </p:cNvSpPr>
            <p:nvPr/>
          </p:nvSpPr>
          <p:spPr bwMode="auto">
            <a:xfrm flipV="1">
              <a:off x="1134" y="726"/>
              <a:ext cx="726" cy="453"/>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80" name="Line 10"/>
            <p:cNvSpPr>
              <a:spLocks noChangeShapeType="1"/>
            </p:cNvSpPr>
            <p:nvPr/>
          </p:nvSpPr>
          <p:spPr bwMode="auto">
            <a:xfrm flipV="1">
              <a:off x="1134" y="1179"/>
              <a:ext cx="1497" cy="0"/>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81" name="Line 11"/>
            <p:cNvSpPr>
              <a:spLocks noChangeShapeType="1"/>
            </p:cNvSpPr>
            <p:nvPr/>
          </p:nvSpPr>
          <p:spPr bwMode="auto">
            <a:xfrm flipV="1">
              <a:off x="1134" y="363"/>
              <a:ext cx="1452" cy="0"/>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82" name="Line 12"/>
            <p:cNvSpPr>
              <a:spLocks noChangeShapeType="1"/>
            </p:cNvSpPr>
            <p:nvPr/>
          </p:nvSpPr>
          <p:spPr bwMode="auto">
            <a:xfrm flipV="1">
              <a:off x="2631" y="816"/>
              <a:ext cx="726" cy="363"/>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83" name="Line 13"/>
            <p:cNvSpPr>
              <a:spLocks noChangeShapeType="1"/>
            </p:cNvSpPr>
            <p:nvPr/>
          </p:nvSpPr>
          <p:spPr bwMode="auto">
            <a:xfrm>
              <a:off x="2586" y="363"/>
              <a:ext cx="771" cy="453"/>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84" name="Line 14"/>
            <p:cNvSpPr>
              <a:spLocks noChangeShapeType="1"/>
            </p:cNvSpPr>
            <p:nvPr/>
          </p:nvSpPr>
          <p:spPr bwMode="auto">
            <a:xfrm>
              <a:off x="2586" y="363"/>
              <a:ext cx="45" cy="816"/>
            </a:xfrm>
            <a:prstGeom prst="line">
              <a:avLst/>
            </a:prstGeom>
            <a:ln>
              <a:headEnd type="oval" w="med" len="med"/>
              <a:tailEnd type="oval" w="med" len="med"/>
            </a:ln>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7185" name="Text Box 15"/>
            <p:cNvSpPr txBox="1">
              <a:spLocks noChangeArrowheads="1"/>
            </p:cNvSpPr>
            <p:nvPr/>
          </p:nvSpPr>
          <p:spPr bwMode="auto">
            <a:xfrm>
              <a:off x="0" y="590"/>
              <a:ext cx="318" cy="2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zh-CN" sz="2000" b="1" dirty="0">
                  <a:solidFill>
                    <a:schemeClr val="tx1"/>
                  </a:solidFill>
                  <a:latin typeface="幼圆" pitchFamily="49" charset="-122"/>
                  <a:ea typeface="幼圆" pitchFamily="49" charset="-122"/>
                </a:rPr>
                <a:t>v1</a:t>
              </a:r>
            </a:p>
          </p:txBody>
        </p:sp>
        <p:sp>
          <p:nvSpPr>
            <p:cNvPr id="7186" name="Text Box 16"/>
            <p:cNvSpPr txBox="1">
              <a:spLocks noChangeArrowheads="1"/>
            </p:cNvSpPr>
            <p:nvPr/>
          </p:nvSpPr>
          <p:spPr bwMode="auto">
            <a:xfrm>
              <a:off x="953" y="0"/>
              <a:ext cx="318" cy="2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zh-CN" sz="2000" b="1" dirty="0">
                  <a:solidFill>
                    <a:schemeClr val="tx1"/>
                  </a:solidFill>
                  <a:latin typeface="幼圆" pitchFamily="49" charset="-122"/>
                  <a:ea typeface="幼圆" pitchFamily="49" charset="-122"/>
                </a:rPr>
                <a:t>v2</a:t>
              </a:r>
            </a:p>
          </p:txBody>
        </p:sp>
        <p:sp>
          <p:nvSpPr>
            <p:cNvPr id="7187" name="Text Box 17"/>
            <p:cNvSpPr txBox="1">
              <a:spLocks noChangeArrowheads="1"/>
            </p:cNvSpPr>
            <p:nvPr/>
          </p:nvSpPr>
          <p:spPr bwMode="auto">
            <a:xfrm>
              <a:off x="2404" y="0"/>
              <a:ext cx="318" cy="2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zh-CN" sz="2000" b="1" dirty="0">
                  <a:solidFill>
                    <a:schemeClr val="tx1"/>
                  </a:solidFill>
                  <a:latin typeface="幼圆" pitchFamily="49" charset="-122"/>
                  <a:ea typeface="幼圆" pitchFamily="49" charset="-122"/>
                </a:rPr>
                <a:t>v5</a:t>
              </a:r>
            </a:p>
          </p:txBody>
        </p:sp>
        <p:sp>
          <p:nvSpPr>
            <p:cNvPr id="7188" name="Text Box 18"/>
            <p:cNvSpPr txBox="1">
              <a:spLocks noChangeArrowheads="1"/>
            </p:cNvSpPr>
            <p:nvPr/>
          </p:nvSpPr>
          <p:spPr bwMode="auto">
            <a:xfrm>
              <a:off x="3447" y="680"/>
              <a:ext cx="318" cy="2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zh-CN" sz="2000" b="1" dirty="0">
                  <a:solidFill>
                    <a:schemeClr val="tx1"/>
                  </a:solidFill>
                  <a:latin typeface="幼圆" pitchFamily="49" charset="-122"/>
                  <a:ea typeface="幼圆" pitchFamily="49" charset="-122"/>
                </a:rPr>
                <a:t>v7</a:t>
              </a:r>
            </a:p>
          </p:txBody>
        </p:sp>
        <p:sp>
          <p:nvSpPr>
            <p:cNvPr id="7189" name="Text Box 19"/>
            <p:cNvSpPr txBox="1">
              <a:spLocks noChangeArrowheads="1"/>
            </p:cNvSpPr>
            <p:nvPr/>
          </p:nvSpPr>
          <p:spPr bwMode="auto">
            <a:xfrm>
              <a:off x="2540" y="1270"/>
              <a:ext cx="318" cy="2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zh-CN" sz="2000" b="1" dirty="0">
                  <a:solidFill>
                    <a:schemeClr val="tx1"/>
                  </a:solidFill>
                  <a:latin typeface="幼圆" pitchFamily="49" charset="-122"/>
                  <a:ea typeface="幼圆" pitchFamily="49" charset="-122"/>
                </a:rPr>
                <a:t>v6</a:t>
              </a:r>
            </a:p>
          </p:txBody>
        </p:sp>
        <p:sp>
          <p:nvSpPr>
            <p:cNvPr id="7190" name="Text Box 20"/>
            <p:cNvSpPr txBox="1">
              <a:spLocks noChangeArrowheads="1"/>
            </p:cNvSpPr>
            <p:nvPr/>
          </p:nvSpPr>
          <p:spPr bwMode="auto">
            <a:xfrm>
              <a:off x="953" y="1270"/>
              <a:ext cx="318" cy="2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zh-CN" sz="2000" b="1" dirty="0">
                  <a:solidFill>
                    <a:schemeClr val="tx1"/>
                  </a:solidFill>
                  <a:latin typeface="幼圆" pitchFamily="49" charset="-122"/>
                  <a:ea typeface="幼圆" pitchFamily="49" charset="-122"/>
                </a:rPr>
                <a:t>v3</a:t>
              </a:r>
            </a:p>
          </p:txBody>
        </p:sp>
        <p:sp>
          <p:nvSpPr>
            <p:cNvPr id="7191" name="Text Box 21"/>
            <p:cNvSpPr txBox="1">
              <a:spLocks noChangeArrowheads="1"/>
            </p:cNvSpPr>
            <p:nvPr/>
          </p:nvSpPr>
          <p:spPr bwMode="auto">
            <a:xfrm>
              <a:off x="1724" y="408"/>
              <a:ext cx="318" cy="2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zh-CN" sz="2000" b="1" dirty="0">
                  <a:solidFill>
                    <a:schemeClr val="tx1"/>
                  </a:solidFill>
                  <a:latin typeface="幼圆" pitchFamily="49" charset="-122"/>
                  <a:ea typeface="幼圆" pitchFamily="49" charset="-122"/>
                </a:rPr>
                <a:t>v4</a:t>
              </a:r>
            </a:p>
          </p:txBody>
        </p:sp>
        <p:sp>
          <p:nvSpPr>
            <p:cNvPr id="7192" name="Text Box 22"/>
            <p:cNvSpPr txBox="1">
              <a:spLocks noChangeArrowheads="1"/>
            </p:cNvSpPr>
            <p:nvPr/>
          </p:nvSpPr>
          <p:spPr bwMode="auto">
            <a:xfrm>
              <a:off x="544" y="227"/>
              <a:ext cx="182" cy="25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5</a:t>
              </a:r>
            </a:p>
          </p:txBody>
        </p:sp>
        <p:sp>
          <p:nvSpPr>
            <p:cNvPr id="7193" name="Text Box 23"/>
            <p:cNvSpPr txBox="1">
              <a:spLocks noChangeArrowheads="1"/>
            </p:cNvSpPr>
            <p:nvPr/>
          </p:nvSpPr>
          <p:spPr bwMode="auto">
            <a:xfrm>
              <a:off x="454" y="952"/>
              <a:ext cx="182" cy="25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2</a:t>
              </a:r>
            </a:p>
          </p:txBody>
        </p:sp>
        <p:sp>
          <p:nvSpPr>
            <p:cNvPr id="7194" name="Text Box 24"/>
            <p:cNvSpPr txBox="1">
              <a:spLocks noChangeArrowheads="1"/>
            </p:cNvSpPr>
            <p:nvPr/>
          </p:nvSpPr>
          <p:spPr bwMode="auto">
            <a:xfrm>
              <a:off x="1406" y="748"/>
              <a:ext cx="182" cy="25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7</a:t>
              </a:r>
            </a:p>
          </p:txBody>
        </p:sp>
        <p:sp>
          <p:nvSpPr>
            <p:cNvPr id="7195" name="Text Box 25"/>
            <p:cNvSpPr txBox="1">
              <a:spLocks noChangeArrowheads="1"/>
            </p:cNvSpPr>
            <p:nvPr/>
          </p:nvSpPr>
          <p:spPr bwMode="auto">
            <a:xfrm>
              <a:off x="1179" y="499"/>
              <a:ext cx="182" cy="25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2</a:t>
              </a:r>
            </a:p>
          </p:txBody>
        </p:sp>
        <p:sp>
          <p:nvSpPr>
            <p:cNvPr id="7196" name="Text Box 26"/>
            <p:cNvSpPr txBox="1">
              <a:spLocks noChangeArrowheads="1"/>
            </p:cNvSpPr>
            <p:nvPr/>
          </p:nvSpPr>
          <p:spPr bwMode="auto">
            <a:xfrm>
              <a:off x="1814" y="91"/>
              <a:ext cx="181" cy="25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7</a:t>
              </a:r>
            </a:p>
          </p:txBody>
        </p:sp>
        <p:sp>
          <p:nvSpPr>
            <p:cNvPr id="7197" name="Text Box 27"/>
            <p:cNvSpPr txBox="1">
              <a:spLocks noChangeArrowheads="1"/>
            </p:cNvSpPr>
            <p:nvPr/>
          </p:nvSpPr>
          <p:spPr bwMode="auto">
            <a:xfrm>
              <a:off x="2177" y="499"/>
              <a:ext cx="182" cy="25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6</a:t>
              </a:r>
            </a:p>
          </p:txBody>
        </p:sp>
        <p:sp>
          <p:nvSpPr>
            <p:cNvPr id="7198" name="Text Box 28"/>
            <p:cNvSpPr txBox="1">
              <a:spLocks noChangeArrowheads="1"/>
            </p:cNvSpPr>
            <p:nvPr/>
          </p:nvSpPr>
          <p:spPr bwMode="auto">
            <a:xfrm>
              <a:off x="2676" y="635"/>
              <a:ext cx="181" cy="25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1</a:t>
              </a:r>
            </a:p>
          </p:txBody>
        </p:sp>
        <p:sp>
          <p:nvSpPr>
            <p:cNvPr id="7199" name="Text Box 29"/>
            <p:cNvSpPr txBox="1">
              <a:spLocks noChangeArrowheads="1"/>
            </p:cNvSpPr>
            <p:nvPr/>
          </p:nvSpPr>
          <p:spPr bwMode="auto">
            <a:xfrm>
              <a:off x="2268" y="816"/>
              <a:ext cx="181" cy="25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2</a:t>
              </a:r>
            </a:p>
          </p:txBody>
        </p:sp>
        <p:sp>
          <p:nvSpPr>
            <p:cNvPr id="7200" name="Text Box 30"/>
            <p:cNvSpPr txBox="1">
              <a:spLocks noChangeArrowheads="1"/>
            </p:cNvSpPr>
            <p:nvPr/>
          </p:nvSpPr>
          <p:spPr bwMode="auto">
            <a:xfrm>
              <a:off x="2903" y="317"/>
              <a:ext cx="182" cy="25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3</a:t>
              </a:r>
            </a:p>
          </p:txBody>
        </p:sp>
        <p:sp>
          <p:nvSpPr>
            <p:cNvPr id="7201" name="Text Box 31"/>
            <p:cNvSpPr txBox="1">
              <a:spLocks noChangeArrowheads="1"/>
            </p:cNvSpPr>
            <p:nvPr/>
          </p:nvSpPr>
          <p:spPr bwMode="auto">
            <a:xfrm>
              <a:off x="2948" y="1043"/>
              <a:ext cx="227" cy="25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6</a:t>
              </a:r>
            </a:p>
          </p:txBody>
        </p:sp>
        <p:sp>
          <p:nvSpPr>
            <p:cNvPr id="7202" name="Text Box 32"/>
            <p:cNvSpPr txBox="1">
              <a:spLocks noChangeArrowheads="1"/>
            </p:cNvSpPr>
            <p:nvPr/>
          </p:nvSpPr>
          <p:spPr bwMode="auto">
            <a:xfrm>
              <a:off x="1724" y="1224"/>
              <a:ext cx="227" cy="25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zh-CN" altLang="zh-CN" sz="2000" b="1" dirty="0">
                  <a:solidFill>
                    <a:schemeClr val="tx1"/>
                  </a:solidFill>
                  <a:latin typeface="幼圆" pitchFamily="49" charset="-122"/>
                  <a:ea typeface="幼圆" pitchFamily="49" charset="-122"/>
                </a:rPr>
                <a:t>4</a:t>
              </a:r>
            </a:p>
          </p:txBody>
        </p:sp>
      </p:grpSp>
      <p:sp>
        <p:nvSpPr>
          <p:cNvPr id="52257" name="Rectangle 33"/>
          <p:cNvSpPr>
            <a:spLocks noChangeArrowheads="1"/>
          </p:cNvSpPr>
          <p:nvPr/>
        </p:nvSpPr>
        <p:spPr bwMode="auto">
          <a:xfrm>
            <a:off x="323528" y="764704"/>
            <a:ext cx="2879725" cy="2808288"/>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a:lstStyle/>
          <a:p>
            <a:pPr marL="342900" indent="-342900">
              <a:lnSpc>
                <a:spcPct val="125000"/>
              </a:lnSpc>
              <a:buFontTx/>
              <a:buChar char="•"/>
            </a:pPr>
            <a:r>
              <a:rPr lang="zh-CN" sz="2400" dirty="0">
                <a:solidFill>
                  <a:schemeClr val="tx1"/>
                </a:solidFill>
                <a:latin typeface="幼圆" pitchFamily="49" charset="-122"/>
                <a:ea typeface="黑体" pitchFamily="2" charset="-122"/>
              </a:rPr>
              <a:t>例</a:t>
            </a:r>
            <a:r>
              <a:rPr lang="zh-CN" altLang="zh-CN" sz="2400" dirty="0">
                <a:solidFill>
                  <a:schemeClr val="tx1"/>
                </a:solidFill>
                <a:latin typeface="幼圆" pitchFamily="49" charset="-122"/>
                <a:ea typeface="黑体" pitchFamily="2" charset="-122"/>
              </a:rPr>
              <a:t>6-5 【</a:t>
            </a:r>
            <a:r>
              <a:rPr lang="zh-CN" sz="2400" dirty="0">
                <a:solidFill>
                  <a:schemeClr val="tx1"/>
                </a:solidFill>
                <a:latin typeface="幼圆" pitchFamily="49" charset="-122"/>
                <a:ea typeface="黑体" pitchFamily="2" charset="-122"/>
              </a:rPr>
              <a:t>解</a:t>
            </a:r>
            <a:r>
              <a:rPr lang="zh-CN" altLang="zh-CN" sz="2400" dirty="0">
                <a:solidFill>
                  <a:schemeClr val="tx1"/>
                </a:solidFill>
                <a:latin typeface="幼圆" pitchFamily="49" charset="-122"/>
                <a:ea typeface="黑体" pitchFamily="2" charset="-122"/>
              </a:rPr>
              <a:t>】</a:t>
            </a:r>
          </a:p>
          <a:p>
            <a:pPr marL="342900" indent="-342900">
              <a:lnSpc>
                <a:spcPct val="125000"/>
              </a:lnSpc>
              <a:buFontTx/>
              <a:buChar char="•"/>
            </a:pPr>
            <a:r>
              <a:rPr lang="zh-CN" sz="2400" dirty="0">
                <a:solidFill>
                  <a:schemeClr val="tx1"/>
                </a:solidFill>
                <a:latin typeface="幼圆" pitchFamily="49" charset="-122"/>
                <a:ea typeface="黑体" pitchFamily="2" charset="-122"/>
              </a:rPr>
              <a:t>定义</a:t>
            </a:r>
            <a:r>
              <a:rPr lang="zh-CN" altLang="zh-CN" sz="2400" dirty="0">
                <a:solidFill>
                  <a:schemeClr val="tx1"/>
                </a:solidFill>
                <a:latin typeface="幼圆" pitchFamily="49" charset="-122"/>
                <a:ea typeface="黑体" pitchFamily="2" charset="-122"/>
              </a:rPr>
              <a:t>d</a:t>
            </a:r>
            <a:r>
              <a:rPr lang="zh-CN" altLang="zh-CN" sz="2400" baseline="-25000" dirty="0">
                <a:solidFill>
                  <a:schemeClr val="tx1"/>
                </a:solidFill>
                <a:latin typeface="幼圆" pitchFamily="49" charset="-122"/>
                <a:ea typeface="黑体" pitchFamily="2" charset="-122"/>
              </a:rPr>
              <a:t>ij</a:t>
            </a:r>
            <a:r>
              <a:rPr lang="zh-CN" sz="2400" dirty="0">
                <a:solidFill>
                  <a:schemeClr val="tx1"/>
                </a:solidFill>
                <a:latin typeface="幼圆" pitchFamily="49" charset="-122"/>
                <a:ea typeface="黑体" pitchFamily="2" charset="-122"/>
              </a:rPr>
              <a:t>为图中两相邻点的距离，若</a:t>
            </a:r>
            <a:r>
              <a:rPr lang="zh-CN" altLang="zh-CN" sz="2400" dirty="0">
                <a:solidFill>
                  <a:schemeClr val="tx1"/>
                </a:solidFill>
                <a:latin typeface="幼圆" pitchFamily="49" charset="-122"/>
                <a:ea typeface="黑体" pitchFamily="2" charset="-122"/>
              </a:rPr>
              <a:t>i</a:t>
            </a:r>
            <a:r>
              <a:rPr lang="zh-CN" sz="2400" dirty="0">
                <a:solidFill>
                  <a:schemeClr val="tx1"/>
                </a:solidFill>
                <a:latin typeface="幼圆" pitchFamily="49" charset="-122"/>
                <a:ea typeface="黑体" pitchFamily="2" charset="-122"/>
              </a:rPr>
              <a:t>与</a:t>
            </a:r>
            <a:r>
              <a:rPr lang="zh-CN" altLang="zh-CN" sz="2400" dirty="0">
                <a:solidFill>
                  <a:schemeClr val="tx1"/>
                </a:solidFill>
                <a:latin typeface="幼圆" pitchFamily="49" charset="-122"/>
                <a:ea typeface="黑体" pitchFamily="2" charset="-122"/>
              </a:rPr>
              <a:t>j</a:t>
            </a:r>
            <a:r>
              <a:rPr lang="zh-CN" sz="2400" dirty="0">
                <a:solidFill>
                  <a:schemeClr val="tx1"/>
                </a:solidFill>
                <a:latin typeface="幼圆" pitchFamily="49" charset="-122"/>
                <a:ea typeface="黑体" pitchFamily="2" charset="-122"/>
              </a:rPr>
              <a:t>不相邻，令</a:t>
            </a:r>
            <a:r>
              <a:rPr lang="zh-CN" altLang="zh-CN" sz="2400" dirty="0">
                <a:solidFill>
                  <a:schemeClr val="tx1"/>
                </a:solidFill>
                <a:latin typeface="幼圆" pitchFamily="49" charset="-122"/>
                <a:ea typeface="黑体" pitchFamily="2" charset="-122"/>
              </a:rPr>
              <a:t>d</a:t>
            </a:r>
            <a:r>
              <a:rPr lang="zh-CN" altLang="zh-CN" sz="2400" baseline="-25000" dirty="0">
                <a:solidFill>
                  <a:schemeClr val="tx1"/>
                </a:solidFill>
                <a:latin typeface="幼圆" pitchFamily="49" charset="-122"/>
                <a:ea typeface="黑体" pitchFamily="2" charset="-122"/>
              </a:rPr>
              <a:t>ij</a:t>
            </a:r>
            <a:r>
              <a:rPr lang="zh-CN" altLang="zh-CN" sz="2400" dirty="0">
                <a:solidFill>
                  <a:schemeClr val="tx1"/>
                </a:solidFill>
                <a:latin typeface="幼圆" pitchFamily="49" charset="-122"/>
                <a:ea typeface="黑体" pitchFamily="2" charset="-122"/>
              </a:rPr>
              <a:t>=</a:t>
            </a:r>
            <a:r>
              <a:rPr lang="zh-CN" altLang="zh-CN" sz="2400" dirty="0">
                <a:solidFill>
                  <a:schemeClr val="tx1"/>
                </a:solidFill>
                <a:latin typeface="Arial Rounded MT Bold" pitchFamily="34" charset="0"/>
                <a:ea typeface="黑体" pitchFamily="2" charset="-122"/>
              </a:rPr>
              <a:t>∞</a:t>
            </a:r>
            <a:r>
              <a:rPr lang="zh-CN" sz="2400" dirty="0">
                <a:solidFill>
                  <a:schemeClr val="tx1"/>
                </a:solidFill>
                <a:latin typeface="Arial Rounded MT Bold" pitchFamily="34" charset="0"/>
                <a:ea typeface="黑体" pitchFamily="2" charset="-122"/>
              </a:rPr>
              <a:t>，由此</a:t>
            </a:r>
          </a:p>
        </p:txBody>
      </p:sp>
      <p:sp>
        <p:nvSpPr>
          <p:cNvPr id="35" name="灯片编号占位符 34"/>
          <p:cNvSpPr>
            <a:spLocks noGrp="1"/>
          </p:cNvSpPr>
          <p:nvPr>
            <p:ph type="sldNum" sz="quarter" idx="12"/>
          </p:nvPr>
        </p:nvSpPr>
        <p:spPr/>
        <p:txBody>
          <a:bodyPr/>
          <a:lstStyle/>
          <a:p>
            <a:pPr>
              <a:defRPr/>
            </a:pPr>
            <a:fld id="{AE7F8632-D458-4BA1-A8B2-3AAADE89112C}" type="slidenum">
              <a:rPr lang="zh-CN" altLang="zh-CN" smtClean="0"/>
              <a:pPr>
                <a:defRPr/>
              </a:pPr>
              <a:t>14</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wipe(left)">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57"/>
                                        </p:tgtEl>
                                        <p:attrNameLst>
                                          <p:attrName>style.visibility</p:attrName>
                                        </p:attrNameLst>
                                      </p:cBhvr>
                                      <p:to>
                                        <p:strVal val="visible"/>
                                      </p:to>
                                    </p:set>
                                    <p:animEffect transition="in" filter="wipe(left)">
                                      <p:cBhvr>
                                        <p:cTn id="17" dur="500"/>
                                        <p:tgtEl>
                                          <p:spTgt spid="522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58"/>
                                        </p:tgtEl>
                                        <p:attrNameLst>
                                          <p:attrName>style.visibility</p:attrName>
                                        </p:attrNameLst>
                                      </p:cBhvr>
                                      <p:to>
                                        <p:strVal val="visible"/>
                                      </p:to>
                                    </p:set>
                                    <p:animEffect transition="in" filter="wipe(left)">
                                      <p:cBhvr>
                                        <p:cTn id="22" dur="500"/>
                                        <p:tgtEl>
                                          <p:spTgt spid="52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P spid="5225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sz="half" idx="1"/>
          </p:nvPr>
        </p:nvSpPr>
        <p:spPr>
          <a:xfrm>
            <a:off x="250825" y="260350"/>
            <a:ext cx="8713788" cy="4789488"/>
          </a:xfrm>
        </p:spPr>
        <p:txBody>
          <a:bodyPr/>
          <a:lstStyle/>
          <a:p>
            <a:pPr eaLnBrk="1" hangingPunct="1"/>
            <a:r>
              <a:rPr lang="zh-CN" sz="2800" b="1" dirty="0" smtClean="0">
                <a:latin typeface="+mj-ea"/>
                <a:ea typeface="+mj-ea"/>
              </a:rPr>
              <a:t>上页的邻接矩阵表示</a:t>
            </a:r>
            <a:r>
              <a:rPr lang="zh-CN" altLang="zh-CN" sz="2800" b="1" dirty="0" smtClean="0">
                <a:latin typeface="+mj-ea"/>
                <a:ea typeface="+mj-ea"/>
              </a:rPr>
              <a:t>v</a:t>
            </a:r>
            <a:r>
              <a:rPr lang="zh-CN" altLang="zh-CN" sz="2800" b="1" baseline="-25000" dirty="0" smtClean="0">
                <a:latin typeface="+mj-ea"/>
                <a:ea typeface="+mj-ea"/>
              </a:rPr>
              <a:t>i</a:t>
            </a:r>
            <a:r>
              <a:rPr lang="zh-CN" sz="2800" b="1" dirty="0" smtClean="0">
                <a:latin typeface="+mj-ea"/>
                <a:ea typeface="+mj-ea"/>
              </a:rPr>
              <a:t>一步到达</a:t>
            </a:r>
            <a:r>
              <a:rPr lang="zh-CN" altLang="zh-CN" sz="2800" b="1" dirty="0" smtClean="0">
                <a:latin typeface="+mj-ea"/>
                <a:ea typeface="+mj-ea"/>
              </a:rPr>
              <a:t>v</a:t>
            </a:r>
            <a:r>
              <a:rPr lang="zh-CN" altLang="zh-CN" sz="2800" b="1" baseline="-25000" dirty="0" smtClean="0">
                <a:latin typeface="+mj-ea"/>
                <a:ea typeface="+mj-ea"/>
              </a:rPr>
              <a:t>j</a:t>
            </a:r>
            <a:r>
              <a:rPr lang="zh-CN" sz="2800" b="1" dirty="0" smtClean="0">
                <a:latin typeface="+mj-ea"/>
                <a:ea typeface="+mj-ea"/>
              </a:rPr>
              <a:t>的最短距离矩阵。</a:t>
            </a:r>
          </a:p>
          <a:p>
            <a:pPr eaLnBrk="1" hangingPunct="1"/>
            <a:r>
              <a:rPr lang="zh-CN" sz="2800" b="1" dirty="0" smtClean="0">
                <a:latin typeface="+mj-ea"/>
                <a:ea typeface="+mj-ea"/>
              </a:rPr>
              <a:t>但从</a:t>
            </a:r>
            <a:r>
              <a:rPr lang="zh-CN" altLang="zh-CN" sz="2800" b="1" dirty="0" smtClean="0">
                <a:latin typeface="+mj-ea"/>
                <a:ea typeface="+mj-ea"/>
              </a:rPr>
              <a:t>v</a:t>
            </a:r>
            <a:r>
              <a:rPr lang="zh-CN" altLang="zh-CN" sz="2800" b="1" baseline="-25000" dirty="0" smtClean="0">
                <a:latin typeface="+mj-ea"/>
                <a:ea typeface="+mj-ea"/>
              </a:rPr>
              <a:t>i</a:t>
            </a:r>
            <a:r>
              <a:rPr lang="zh-CN" sz="2800" b="1" dirty="0" smtClean="0">
                <a:latin typeface="+mj-ea"/>
                <a:ea typeface="+mj-ea"/>
              </a:rPr>
              <a:t>到</a:t>
            </a:r>
            <a:r>
              <a:rPr lang="zh-CN" altLang="zh-CN" sz="2800" b="1" dirty="0" smtClean="0">
                <a:latin typeface="+mj-ea"/>
                <a:ea typeface="+mj-ea"/>
              </a:rPr>
              <a:t>v</a:t>
            </a:r>
            <a:r>
              <a:rPr lang="zh-CN" altLang="zh-CN" sz="2800" b="1" baseline="-25000" dirty="0" smtClean="0">
                <a:latin typeface="+mj-ea"/>
                <a:ea typeface="+mj-ea"/>
              </a:rPr>
              <a:t>j</a:t>
            </a:r>
            <a:r>
              <a:rPr lang="zh-CN" sz="2800" b="1" dirty="0" smtClean="0">
                <a:latin typeface="+mj-ea"/>
                <a:ea typeface="+mj-ea"/>
              </a:rPr>
              <a:t>的最短路不一定是</a:t>
            </a:r>
            <a:r>
              <a:rPr lang="zh-CN" altLang="zh-CN" sz="2800" b="1" dirty="0" smtClean="0">
                <a:latin typeface="+mj-ea"/>
                <a:ea typeface="+mj-ea"/>
              </a:rPr>
              <a:t>v</a:t>
            </a:r>
            <a:r>
              <a:rPr lang="zh-CN" altLang="zh-CN" sz="2800" b="1" baseline="-25000" dirty="0" smtClean="0">
                <a:latin typeface="+mj-ea"/>
                <a:ea typeface="+mj-ea"/>
              </a:rPr>
              <a:t>i</a:t>
            </a:r>
            <a:r>
              <a:rPr lang="zh-CN" sz="2800" b="1" dirty="0" smtClean="0">
                <a:latin typeface="+mj-ea"/>
                <a:ea typeface="+mj-ea"/>
              </a:rPr>
              <a:t>直接到达</a:t>
            </a:r>
            <a:r>
              <a:rPr lang="zh-CN" altLang="zh-CN" sz="2800" b="1" dirty="0" smtClean="0">
                <a:latin typeface="+mj-ea"/>
                <a:ea typeface="+mj-ea"/>
              </a:rPr>
              <a:t>v</a:t>
            </a:r>
            <a:r>
              <a:rPr lang="zh-CN" altLang="zh-CN" sz="2800" b="1" baseline="-25000" dirty="0" smtClean="0">
                <a:latin typeface="+mj-ea"/>
                <a:ea typeface="+mj-ea"/>
              </a:rPr>
              <a:t>j</a:t>
            </a:r>
            <a:r>
              <a:rPr lang="zh-CN" sz="2800" b="1" dirty="0" smtClean="0">
                <a:latin typeface="+mj-ea"/>
                <a:ea typeface="+mj-ea"/>
              </a:rPr>
              <a:t>的，可能是通过</a:t>
            </a:r>
            <a:r>
              <a:rPr lang="zh-CN" altLang="zh-CN" sz="2800" b="1" dirty="0" smtClean="0">
                <a:latin typeface="+mj-ea"/>
                <a:ea typeface="+mj-ea"/>
              </a:rPr>
              <a:t>v</a:t>
            </a:r>
            <a:r>
              <a:rPr lang="zh-CN" altLang="zh-CN" sz="2800" b="1" baseline="-25000" dirty="0" smtClean="0">
                <a:latin typeface="+mj-ea"/>
                <a:ea typeface="+mj-ea"/>
              </a:rPr>
              <a:t>i</a:t>
            </a:r>
            <a:r>
              <a:rPr lang="zh-CN" sz="2800" b="1" dirty="0" smtClean="0">
                <a:latin typeface="+mj-ea"/>
                <a:ea typeface="+mj-ea"/>
              </a:rPr>
              <a:t>与</a:t>
            </a:r>
            <a:r>
              <a:rPr lang="zh-CN" altLang="zh-CN" sz="2800" b="1" dirty="0" smtClean="0">
                <a:latin typeface="+mj-ea"/>
                <a:ea typeface="+mj-ea"/>
              </a:rPr>
              <a:t>v</a:t>
            </a:r>
            <a:r>
              <a:rPr lang="zh-CN" altLang="zh-CN" sz="2800" b="1" baseline="-25000" dirty="0" smtClean="0">
                <a:latin typeface="+mj-ea"/>
                <a:ea typeface="+mj-ea"/>
              </a:rPr>
              <a:t>j</a:t>
            </a:r>
            <a:r>
              <a:rPr lang="zh-CN" sz="2800" b="1" dirty="0" smtClean="0">
                <a:latin typeface="+mj-ea"/>
                <a:ea typeface="+mj-ea"/>
              </a:rPr>
              <a:t>之间的一个或多个中间点实现最短路。</a:t>
            </a:r>
          </a:p>
          <a:p>
            <a:pPr eaLnBrk="1" hangingPunct="1"/>
            <a:r>
              <a:rPr lang="zh-CN" sz="2800" b="1" dirty="0" smtClean="0">
                <a:latin typeface="+mj-ea"/>
                <a:ea typeface="+mj-ea"/>
              </a:rPr>
              <a:t>所以，在一步到达的邻接矩阵的基础上，计算</a:t>
            </a:r>
            <a:r>
              <a:rPr lang="zh-CN" altLang="zh-CN" sz="2800" b="1" dirty="0" smtClean="0">
                <a:latin typeface="+mj-ea"/>
                <a:ea typeface="+mj-ea"/>
              </a:rPr>
              <a:t>v</a:t>
            </a:r>
            <a:r>
              <a:rPr lang="zh-CN" altLang="zh-CN" sz="2800" b="1" baseline="-25000" dirty="0" smtClean="0">
                <a:latin typeface="+mj-ea"/>
                <a:ea typeface="+mj-ea"/>
              </a:rPr>
              <a:t>i</a:t>
            </a:r>
            <a:r>
              <a:rPr lang="zh-CN" sz="2800" b="1" dirty="0" smtClean="0">
                <a:latin typeface="+mj-ea"/>
                <a:ea typeface="+mj-ea"/>
              </a:rPr>
              <a:t>两步到达</a:t>
            </a:r>
            <a:r>
              <a:rPr lang="zh-CN" altLang="zh-CN" sz="2800" b="1" dirty="0" smtClean="0">
                <a:latin typeface="+mj-ea"/>
                <a:ea typeface="+mj-ea"/>
              </a:rPr>
              <a:t>v</a:t>
            </a:r>
            <a:r>
              <a:rPr lang="zh-CN" altLang="zh-CN" sz="2800" b="1" baseline="-25000" dirty="0" smtClean="0">
                <a:latin typeface="+mj-ea"/>
                <a:ea typeface="+mj-ea"/>
              </a:rPr>
              <a:t>j</a:t>
            </a:r>
            <a:r>
              <a:rPr lang="zh-CN" sz="2800" b="1" dirty="0" smtClean="0">
                <a:latin typeface="+mj-ea"/>
                <a:ea typeface="+mj-ea"/>
              </a:rPr>
              <a:t>的最短距离矩阵：</a:t>
            </a:r>
          </a:p>
        </p:txBody>
      </p:sp>
      <p:graphicFrame>
        <p:nvGraphicFramePr>
          <p:cNvPr id="53251" name="Object 3"/>
          <p:cNvGraphicFramePr>
            <a:graphicFrameLocks noGrp="1" noChangeAspect="1"/>
          </p:cNvGraphicFramePr>
          <p:nvPr>
            <p:ph sz="half" idx="2"/>
          </p:nvPr>
        </p:nvGraphicFramePr>
        <p:xfrm>
          <a:off x="1808163" y="3068638"/>
          <a:ext cx="3805237" cy="814387"/>
        </p:xfrm>
        <a:graphic>
          <a:graphicData uri="http://schemas.openxmlformats.org/presentationml/2006/ole">
            <mc:AlternateContent xmlns:mc="http://schemas.openxmlformats.org/markup-compatibility/2006">
              <mc:Choice xmlns:v="urn:schemas-microsoft-com:vml" Requires="v">
                <p:oleObj spid="_x0000_s8204" r:id="rId3" imgW="1312403" imgH="280568" progId="Equation.3">
                  <p:embed/>
                </p:oleObj>
              </mc:Choice>
              <mc:Fallback>
                <p:oleObj r:id="rId3" imgW="1312403" imgH="28056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163" y="3068638"/>
                        <a:ext cx="3805237"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Text Box 4"/>
          <p:cNvSpPr txBox="1">
            <a:spLocks noChangeArrowheads="1"/>
          </p:cNvSpPr>
          <p:nvPr/>
        </p:nvSpPr>
        <p:spPr bwMode="auto">
          <a:xfrm>
            <a:off x="252413" y="4437063"/>
            <a:ext cx="8642350" cy="1158875"/>
          </a:xfrm>
          <a:prstGeom prst="rect">
            <a:avLst/>
          </a:prstGeom>
          <a:noFill/>
          <a:ln w="9525">
            <a:noFill/>
            <a:miter lim="800000"/>
            <a:headEnd/>
            <a:tailEnd/>
          </a:ln>
        </p:spPr>
        <p:txBody>
          <a:bodyPr>
            <a:spAutoFit/>
          </a:bodyPr>
          <a:lstStyle/>
          <a:p>
            <a:pPr>
              <a:spcBef>
                <a:spcPct val="50000"/>
              </a:spcBef>
            </a:pPr>
            <a:r>
              <a:rPr lang="zh-CN" altLang="zh-CN" sz="2800" b="1" dirty="0">
                <a:latin typeface="幼圆" pitchFamily="49" charset="-122"/>
                <a:ea typeface="幼圆" pitchFamily="49" charset="-122"/>
              </a:rPr>
              <a:t>v</a:t>
            </a:r>
            <a:r>
              <a:rPr lang="zh-CN" altLang="zh-CN" sz="2800" b="1" baseline="-25000" dirty="0">
                <a:latin typeface="幼圆" pitchFamily="49" charset="-122"/>
                <a:ea typeface="幼圆" pitchFamily="49" charset="-122"/>
              </a:rPr>
              <a:t>i</a:t>
            </a:r>
            <a:r>
              <a:rPr lang="zh-CN" altLang="zh-CN" sz="2800" b="1" dirty="0">
                <a:latin typeface="幼圆" pitchFamily="49" charset="-122"/>
                <a:ea typeface="幼圆" pitchFamily="49" charset="-122"/>
              </a:rPr>
              <a:t>→v</a:t>
            </a:r>
            <a:r>
              <a:rPr lang="zh-CN" altLang="zh-CN" sz="2800" b="1" baseline="-25000" dirty="0">
                <a:latin typeface="幼圆" pitchFamily="49" charset="-122"/>
                <a:ea typeface="幼圆" pitchFamily="49" charset="-122"/>
              </a:rPr>
              <a:t>j</a:t>
            </a:r>
            <a:r>
              <a:rPr lang="zh-CN" sz="2800" b="1" dirty="0">
                <a:latin typeface="幼圆" pitchFamily="49" charset="-122"/>
                <a:ea typeface="幼圆" pitchFamily="49" charset="-122"/>
              </a:rPr>
              <a:t>经两步到达的最短路：</a:t>
            </a:r>
          </a:p>
          <a:p>
            <a:pPr>
              <a:spcBef>
                <a:spcPct val="50000"/>
              </a:spcBef>
            </a:pPr>
            <a:r>
              <a:rPr lang="zh-CN" sz="2800" b="1" dirty="0">
                <a:latin typeface="幼圆" pitchFamily="49" charset="-122"/>
                <a:ea typeface="幼圆" pitchFamily="49" charset="-122"/>
              </a:rPr>
              <a:t>第</a:t>
            </a:r>
            <a:r>
              <a:rPr lang="zh-CN" altLang="zh-CN" sz="2800" b="1" dirty="0">
                <a:latin typeface="幼圆" pitchFamily="49" charset="-122"/>
                <a:ea typeface="幼圆" pitchFamily="49" charset="-122"/>
              </a:rPr>
              <a:t>i</a:t>
            </a:r>
            <a:r>
              <a:rPr lang="zh-CN" sz="2800" b="1" dirty="0">
                <a:latin typeface="幼圆" pitchFamily="49" charset="-122"/>
                <a:ea typeface="幼圆" pitchFamily="49" charset="-122"/>
              </a:rPr>
              <a:t>行</a:t>
            </a:r>
            <a:r>
              <a:rPr lang="zh-CN" altLang="zh-CN" sz="2800" b="1" dirty="0">
                <a:latin typeface="幼圆" pitchFamily="49" charset="-122"/>
                <a:ea typeface="幼圆" pitchFamily="49" charset="-122"/>
              </a:rPr>
              <a:t>+</a:t>
            </a:r>
            <a:r>
              <a:rPr lang="zh-CN" sz="2800" b="1" dirty="0">
                <a:latin typeface="幼圆" pitchFamily="49" charset="-122"/>
                <a:ea typeface="幼圆" pitchFamily="49" charset="-122"/>
              </a:rPr>
              <a:t>第</a:t>
            </a:r>
            <a:r>
              <a:rPr lang="zh-CN" altLang="zh-CN" sz="2800" b="1" dirty="0">
                <a:latin typeface="幼圆" pitchFamily="49" charset="-122"/>
                <a:ea typeface="幼圆" pitchFamily="49" charset="-122"/>
              </a:rPr>
              <a:t>j</a:t>
            </a:r>
            <a:r>
              <a:rPr lang="zh-CN" sz="2800" b="1" dirty="0">
                <a:latin typeface="幼圆" pitchFamily="49" charset="-122"/>
                <a:ea typeface="幼圆" pitchFamily="49" charset="-122"/>
              </a:rPr>
              <a:t>列对应元素中的</a:t>
            </a:r>
            <a:r>
              <a:rPr lang="zh-CN" altLang="zh-CN" sz="2800" b="1" dirty="0">
                <a:latin typeface="幼圆" pitchFamily="49" charset="-122"/>
                <a:ea typeface="幼圆" pitchFamily="49" charset="-122"/>
              </a:rPr>
              <a:t>min</a:t>
            </a:r>
          </a:p>
        </p:txBody>
      </p:sp>
      <p:pic>
        <p:nvPicPr>
          <p:cNvPr id="8197" name="Picture 5"/>
          <p:cNvPicPr>
            <a:picLocks noChangeAspect="1" noChangeArrowheads="1"/>
          </p:cNvPicPr>
          <p:nvPr/>
        </p:nvPicPr>
        <p:blipFill>
          <a:blip r:embed="rId5" cstate="print"/>
          <a:srcRect/>
          <a:stretch>
            <a:fillRect/>
          </a:stretch>
        </p:blipFill>
        <p:spPr bwMode="auto">
          <a:xfrm>
            <a:off x="5004048" y="3861048"/>
            <a:ext cx="3263900" cy="280987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AE7F8632-D458-4BA1-A8B2-3AAADE89112C}" type="slidenum">
              <a:rPr lang="zh-CN" altLang="zh-CN" smtClean="0"/>
              <a:pPr>
                <a:defRPr/>
              </a:pPr>
              <a:t>15</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wipe(left)">
                                      <p:cBhvr>
                                        <p:cTn id="7" dur="500"/>
                                        <p:tgtEl>
                                          <p:spTgt spid="53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wipe(left)">
                                      <p:cBhvr>
                                        <p:cTn id="12" dur="500"/>
                                        <p:tgtEl>
                                          <p:spTgt spid="53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0">
                                            <p:txEl>
                                              <p:pRg st="2" end="2"/>
                                            </p:txEl>
                                          </p:spTgt>
                                        </p:tgtEl>
                                        <p:attrNameLst>
                                          <p:attrName>style.visibility</p:attrName>
                                        </p:attrNameLst>
                                      </p:cBhvr>
                                      <p:to>
                                        <p:strVal val="visible"/>
                                      </p:to>
                                    </p:set>
                                    <p:animEffect transition="in" filter="wipe(left)">
                                      <p:cBhvr>
                                        <p:cTn id="17" dur="500"/>
                                        <p:tgtEl>
                                          <p:spTgt spid="532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51"/>
                                        </p:tgtEl>
                                        <p:attrNameLst>
                                          <p:attrName>style.visibility</p:attrName>
                                        </p:attrNameLst>
                                      </p:cBhvr>
                                      <p:to>
                                        <p:strVal val="visible"/>
                                      </p:to>
                                    </p:set>
                                    <p:animEffect transition="in" filter="wipe(left)">
                                      <p:cBhvr>
                                        <p:cTn id="22" dur="500"/>
                                        <p:tgtEl>
                                          <p:spTgt spid="532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2"/>
                                        </p:tgtEl>
                                        <p:attrNameLst>
                                          <p:attrName>style.visibility</p:attrName>
                                        </p:attrNameLst>
                                      </p:cBhvr>
                                      <p:to>
                                        <p:strVal val="visible"/>
                                      </p:to>
                                    </p:set>
                                    <p:animEffect transition="in" filter="wipe(left)">
                                      <p:cBhvr>
                                        <p:cTn id="2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P spid="5325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563939" y="260350"/>
          <a:ext cx="4032398" cy="2952626"/>
        </p:xfrm>
        <a:graphic>
          <a:graphicData uri="http://schemas.openxmlformats.org/presentationml/2006/ole">
            <mc:AlternateContent xmlns:mc="http://schemas.openxmlformats.org/markup-compatibility/2006">
              <mc:Choice xmlns:v="urn:schemas-microsoft-com:vml" Requires="v">
                <p:oleObj spid="_x0000_s9238" r:id="rId3" imgW="2260917" imgH="1600517" progId="Equation.3">
                  <p:embed/>
                </p:oleObj>
              </mc:Choice>
              <mc:Fallback>
                <p:oleObj r:id="rId3" imgW="2260917" imgH="160051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9" y="260350"/>
                        <a:ext cx="4032398" cy="2952626"/>
                      </a:xfrm>
                      <a:prstGeom prst="rect">
                        <a:avLst/>
                      </a:prstGeom>
                      <a:solidFill>
                        <a:schemeClr val="bg1"/>
                      </a:solidFill>
                    </p:spPr>
                  </p:pic>
                </p:oleObj>
              </mc:Fallback>
            </mc:AlternateContent>
          </a:graphicData>
        </a:graphic>
      </p:graphicFrame>
      <p:sp>
        <p:nvSpPr>
          <p:cNvPr id="54275" name="Text Box 3"/>
          <p:cNvSpPr txBox="1">
            <a:spLocks noChangeArrowheads="1"/>
          </p:cNvSpPr>
          <p:nvPr/>
        </p:nvSpPr>
        <p:spPr bwMode="auto">
          <a:xfrm>
            <a:off x="468313" y="3860800"/>
            <a:ext cx="8280400" cy="519113"/>
          </a:xfrm>
          <a:prstGeom prst="rect">
            <a:avLst/>
          </a:prstGeom>
          <a:noFill/>
          <a:ln w="9525">
            <a:noFill/>
            <a:miter lim="800000"/>
            <a:headEnd/>
            <a:tailEnd/>
          </a:ln>
        </p:spPr>
        <p:txBody>
          <a:bodyPr>
            <a:spAutoFit/>
          </a:bodyPr>
          <a:lstStyle/>
          <a:p>
            <a:pPr>
              <a:spcBef>
                <a:spcPct val="50000"/>
              </a:spcBef>
            </a:pPr>
            <a:r>
              <a:rPr lang="zh-CN" sz="2800" b="1" dirty="0">
                <a:latin typeface="+mj-ea"/>
                <a:ea typeface="+mj-ea"/>
              </a:rPr>
              <a:t>构造</a:t>
            </a:r>
            <a:r>
              <a:rPr lang="zh-CN" altLang="zh-CN" sz="2800" b="1" dirty="0">
                <a:latin typeface="+mj-ea"/>
                <a:ea typeface="+mj-ea"/>
              </a:rPr>
              <a:t>D</a:t>
            </a:r>
            <a:r>
              <a:rPr lang="zh-CN" sz="2800" b="1" baseline="30000" dirty="0">
                <a:latin typeface="+mj-ea"/>
                <a:ea typeface="+mj-ea"/>
              </a:rPr>
              <a:t>（</a:t>
            </a:r>
            <a:r>
              <a:rPr lang="zh-CN" altLang="zh-CN" sz="2800" b="1" baseline="30000" dirty="0">
                <a:latin typeface="+mj-ea"/>
                <a:ea typeface="+mj-ea"/>
              </a:rPr>
              <a:t>2</a:t>
            </a:r>
            <a:r>
              <a:rPr lang="zh-CN" sz="2800" b="1" baseline="30000" dirty="0">
                <a:latin typeface="+mj-ea"/>
                <a:ea typeface="+mj-ea"/>
              </a:rPr>
              <a:t>）</a:t>
            </a:r>
            <a:r>
              <a:rPr lang="zh-CN" sz="2800" b="1" dirty="0">
                <a:latin typeface="+mj-ea"/>
                <a:ea typeface="+mj-ea"/>
              </a:rPr>
              <a:t>为：</a:t>
            </a:r>
          </a:p>
        </p:txBody>
      </p:sp>
      <p:graphicFrame>
        <p:nvGraphicFramePr>
          <p:cNvPr id="54276" name="Object 4"/>
          <p:cNvGraphicFramePr>
            <a:graphicFrameLocks noGrp="1" noChangeAspect="1"/>
          </p:cNvGraphicFramePr>
          <p:nvPr>
            <p:ph/>
          </p:nvPr>
        </p:nvGraphicFramePr>
        <p:xfrm>
          <a:off x="2843808" y="3717031"/>
          <a:ext cx="3456384" cy="2639421"/>
        </p:xfrm>
        <a:graphic>
          <a:graphicData uri="http://schemas.openxmlformats.org/presentationml/2006/ole">
            <mc:AlternateContent xmlns:mc="http://schemas.openxmlformats.org/markup-compatibility/2006">
              <mc:Choice xmlns:v="urn:schemas-microsoft-com:vml" Requires="v">
                <p:oleObj spid="_x0000_s9239" r:id="rId5" imgW="2095817" imgH="1600517" progId="Equation.3">
                  <p:embed/>
                </p:oleObj>
              </mc:Choice>
              <mc:Fallback>
                <p:oleObj r:id="rId5" imgW="2095817" imgH="160051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3717031"/>
                        <a:ext cx="3456384" cy="2639421"/>
                      </a:xfrm>
                      <a:prstGeom prst="rect">
                        <a:avLst/>
                      </a:prstGeom>
                      <a:solidFill>
                        <a:schemeClr val="bg1"/>
                      </a:solidFill>
                    </p:spPr>
                  </p:pic>
                </p:oleObj>
              </mc:Fallback>
            </mc:AlternateContent>
          </a:graphicData>
        </a:graphic>
      </p:graphicFrame>
      <p:pic>
        <p:nvPicPr>
          <p:cNvPr id="9221" name="Picture 5"/>
          <p:cNvPicPr>
            <a:picLocks noChangeAspect="1" noChangeArrowheads="1"/>
          </p:cNvPicPr>
          <p:nvPr/>
        </p:nvPicPr>
        <p:blipFill>
          <a:blip r:embed="rId7" cstate="print"/>
          <a:srcRect/>
          <a:stretch>
            <a:fillRect/>
          </a:stretch>
        </p:blipFill>
        <p:spPr bwMode="auto">
          <a:xfrm>
            <a:off x="179388" y="476250"/>
            <a:ext cx="2808436" cy="2545474"/>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ADB6DB1B-550F-4EB7-8A00-D35FC3829B88}" type="slidenum">
              <a:rPr lang="zh-CN" altLang="zh-CN" smtClean="0"/>
              <a:pPr>
                <a:defRPr/>
              </a:pPr>
              <a:t>16</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left)">
                                      <p:cBhvr>
                                        <p:cTn id="12"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sz="quarter" idx="1"/>
          </p:nvPr>
        </p:nvSpPr>
        <p:spPr>
          <a:xfrm>
            <a:off x="457200" y="4652963"/>
            <a:ext cx="8435975" cy="1944687"/>
          </a:xfrm>
        </p:spPr>
        <p:txBody>
          <a:bodyPr/>
          <a:lstStyle/>
          <a:p>
            <a:pPr eaLnBrk="1" hangingPunct="1"/>
            <a:r>
              <a:rPr lang="zh-CN" sz="2800" b="1" dirty="0" smtClean="0">
                <a:latin typeface="+mj-ea"/>
                <a:ea typeface="+mj-ea"/>
              </a:rPr>
              <a:t>实例</a:t>
            </a:r>
            <a:r>
              <a:rPr lang="zh-CN" altLang="zh-CN" sz="2800" b="1" dirty="0" smtClean="0">
                <a:latin typeface="+mj-ea"/>
                <a:ea typeface="+mj-ea"/>
              </a:rPr>
              <a:t>6-5</a:t>
            </a:r>
            <a:r>
              <a:rPr lang="zh-CN" sz="2800" b="1" dirty="0" smtClean="0">
                <a:latin typeface="+mj-ea"/>
                <a:ea typeface="+mj-ea"/>
              </a:rPr>
              <a:t>中，最多计算到</a:t>
            </a:r>
            <a:r>
              <a:rPr lang="zh-CN" altLang="zh-CN" sz="2800" b="1" dirty="0" smtClean="0">
                <a:latin typeface="+mj-ea"/>
                <a:ea typeface="+mj-ea"/>
              </a:rPr>
              <a:t>D</a:t>
            </a:r>
            <a:r>
              <a:rPr lang="zh-CN" sz="2800" b="1" baseline="30000" dirty="0" smtClean="0">
                <a:latin typeface="+mj-ea"/>
                <a:ea typeface="+mj-ea"/>
              </a:rPr>
              <a:t>（</a:t>
            </a:r>
            <a:r>
              <a:rPr lang="zh-CN" altLang="zh-CN" sz="2800" b="1" baseline="30000" dirty="0" smtClean="0">
                <a:latin typeface="+mj-ea"/>
                <a:ea typeface="+mj-ea"/>
              </a:rPr>
              <a:t>3</a:t>
            </a:r>
            <a:r>
              <a:rPr lang="zh-CN" sz="2800" b="1" baseline="30000" dirty="0" smtClean="0">
                <a:latin typeface="+mj-ea"/>
                <a:ea typeface="+mj-ea"/>
              </a:rPr>
              <a:t>）</a:t>
            </a:r>
            <a:r>
              <a:rPr lang="zh-CN" sz="2800" b="1" dirty="0" smtClean="0">
                <a:latin typeface="+mj-ea"/>
                <a:ea typeface="+mj-ea"/>
              </a:rPr>
              <a:t>就可以了，原因是</a:t>
            </a:r>
          </a:p>
        </p:txBody>
      </p:sp>
      <p:graphicFrame>
        <p:nvGraphicFramePr>
          <p:cNvPr id="55299" name="Object 3"/>
          <p:cNvGraphicFramePr>
            <a:graphicFrameLocks noChangeAspect="1"/>
          </p:cNvGraphicFramePr>
          <p:nvPr/>
        </p:nvGraphicFramePr>
        <p:xfrm>
          <a:off x="3290888" y="3357563"/>
          <a:ext cx="2316162" cy="827087"/>
        </p:xfrm>
        <a:graphic>
          <a:graphicData uri="http://schemas.openxmlformats.org/presentationml/2006/ole">
            <mc:AlternateContent xmlns:mc="http://schemas.openxmlformats.org/markup-compatibility/2006">
              <mc:Choice xmlns:v="urn:schemas-microsoft-com:vml" Requires="v">
                <p:oleObj spid="_x0000_s10262" r:id="rId3" imgW="1172278" imgH="420694" progId="Equation.3">
                  <p:embed/>
                </p:oleObj>
              </mc:Choice>
              <mc:Fallback>
                <p:oleObj r:id="rId3" imgW="1172278" imgH="42069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888" y="3357563"/>
                        <a:ext cx="2316162" cy="827087"/>
                      </a:xfrm>
                      <a:prstGeom prst="rect">
                        <a:avLst/>
                      </a:prstGeom>
                      <a:solidFill>
                        <a:schemeClr val="bg1"/>
                      </a:solidFill>
                    </p:spPr>
                  </p:pic>
                </p:oleObj>
              </mc:Fallback>
            </mc:AlternateContent>
          </a:graphicData>
        </a:graphic>
      </p:graphicFrame>
      <p:sp>
        <p:nvSpPr>
          <p:cNvPr id="55300" name="Text Box 4"/>
          <p:cNvSpPr txBox="1">
            <a:spLocks noChangeArrowheads="1"/>
          </p:cNvSpPr>
          <p:nvPr/>
        </p:nvSpPr>
        <p:spPr bwMode="auto">
          <a:xfrm>
            <a:off x="395288" y="404813"/>
            <a:ext cx="7993062" cy="1158875"/>
          </a:xfrm>
          <a:prstGeom prst="rect">
            <a:avLst/>
          </a:prstGeom>
          <a:noFill/>
          <a:ln w="9525">
            <a:noFill/>
            <a:miter lim="800000"/>
            <a:headEnd/>
            <a:tailEnd/>
          </a:ln>
        </p:spPr>
        <p:txBody>
          <a:bodyPr>
            <a:spAutoFit/>
          </a:bodyPr>
          <a:lstStyle/>
          <a:p>
            <a:pPr>
              <a:lnSpc>
                <a:spcPct val="125000"/>
              </a:lnSpc>
              <a:spcBef>
                <a:spcPct val="15000"/>
              </a:spcBef>
            </a:pPr>
            <a:r>
              <a:rPr lang="zh-CN" sz="2800" b="1" dirty="0">
                <a:latin typeface="+mj-ea"/>
                <a:ea typeface="+mj-ea"/>
              </a:rPr>
              <a:t>然后在</a:t>
            </a:r>
            <a:r>
              <a:rPr lang="zh-CN" altLang="zh-CN" sz="2800" b="1" dirty="0">
                <a:latin typeface="+mj-ea"/>
                <a:ea typeface="+mj-ea"/>
              </a:rPr>
              <a:t>D</a:t>
            </a:r>
            <a:r>
              <a:rPr lang="zh-CN" sz="2800" b="1" baseline="30000" dirty="0">
                <a:latin typeface="+mj-ea"/>
                <a:ea typeface="+mj-ea"/>
              </a:rPr>
              <a:t>（</a:t>
            </a:r>
            <a:r>
              <a:rPr lang="zh-CN" altLang="zh-CN" sz="2800" b="1" baseline="30000" dirty="0">
                <a:latin typeface="+mj-ea"/>
                <a:ea typeface="+mj-ea"/>
              </a:rPr>
              <a:t>2</a:t>
            </a:r>
            <a:r>
              <a:rPr lang="zh-CN" sz="2800" b="1" baseline="30000" dirty="0">
                <a:latin typeface="+mj-ea"/>
                <a:ea typeface="+mj-ea"/>
              </a:rPr>
              <a:t>）</a:t>
            </a:r>
            <a:r>
              <a:rPr lang="zh-CN" sz="2800" b="1" dirty="0">
                <a:latin typeface="+mj-ea"/>
                <a:ea typeface="+mj-ea"/>
              </a:rPr>
              <a:t>的基础上再计算</a:t>
            </a:r>
            <a:r>
              <a:rPr lang="zh-CN" altLang="zh-CN" sz="2800" b="1" dirty="0">
                <a:latin typeface="+mj-ea"/>
                <a:ea typeface="+mj-ea"/>
              </a:rPr>
              <a:t>v</a:t>
            </a:r>
            <a:r>
              <a:rPr lang="zh-CN" altLang="zh-CN" sz="2800" b="1" baseline="-25000" dirty="0">
                <a:latin typeface="+mj-ea"/>
                <a:ea typeface="+mj-ea"/>
              </a:rPr>
              <a:t>i</a:t>
            </a:r>
            <a:r>
              <a:rPr lang="zh-CN" sz="2800" b="1" dirty="0">
                <a:latin typeface="+mj-ea"/>
                <a:ea typeface="+mj-ea"/>
              </a:rPr>
              <a:t>到</a:t>
            </a:r>
            <a:r>
              <a:rPr lang="zh-CN" altLang="zh-CN" sz="2800" b="1" dirty="0">
                <a:latin typeface="+mj-ea"/>
                <a:ea typeface="+mj-ea"/>
              </a:rPr>
              <a:t>v</a:t>
            </a:r>
            <a:r>
              <a:rPr lang="zh-CN" altLang="zh-CN" sz="2800" b="1" baseline="-25000" dirty="0">
                <a:latin typeface="+mj-ea"/>
                <a:ea typeface="+mj-ea"/>
              </a:rPr>
              <a:t>j</a:t>
            </a:r>
            <a:r>
              <a:rPr lang="zh-CN" sz="2800" b="1" dirty="0">
                <a:latin typeface="+mj-ea"/>
                <a:ea typeface="+mj-ea"/>
              </a:rPr>
              <a:t>经过三步、四步、</a:t>
            </a:r>
            <a:r>
              <a:rPr lang="zh-CN" altLang="zh-CN" sz="2800" b="1" dirty="0">
                <a:latin typeface="+mj-ea"/>
                <a:ea typeface="+mj-ea"/>
              </a:rPr>
              <a:t>…</a:t>
            </a:r>
            <a:r>
              <a:rPr lang="zh-CN" sz="2800" b="1" dirty="0">
                <a:latin typeface="+mj-ea"/>
                <a:ea typeface="+mj-ea"/>
              </a:rPr>
              <a:t>到达的最短距离矩阵。</a:t>
            </a:r>
          </a:p>
        </p:txBody>
      </p:sp>
      <p:sp>
        <p:nvSpPr>
          <p:cNvPr id="55301" name="Text Box 5"/>
          <p:cNvSpPr txBox="1">
            <a:spLocks noChangeArrowheads="1"/>
          </p:cNvSpPr>
          <p:nvPr/>
        </p:nvSpPr>
        <p:spPr bwMode="auto">
          <a:xfrm>
            <a:off x="395288" y="1700213"/>
            <a:ext cx="7993062" cy="596317"/>
          </a:xfrm>
          <a:prstGeom prst="rect">
            <a:avLst/>
          </a:prstGeom>
          <a:noFill/>
          <a:ln w="9525">
            <a:noFill/>
            <a:miter lim="800000"/>
            <a:headEnd/>
            <a:tailEnd/>
          </a:ln>
        </p:spPr>
        <p:txBody>
          <a:bodyPr>
            <a:spAutoFit/>
          </a:bodyPr>
          <a:lstStyle/>
          <a:p>
            <a:pPr>
              <a:lnSpc>
                <a:spcPct val="125000"/>
              </a:lnSpc>
              <a:spcBef>
                <a:spcPct val="15000"/>
              </a:spcBef>
            </a:pPr>
            <a:r>
              <a:rPr lang="zh-CN" sz="2800" b="1" dirty="0">
                <a:latin typeface="+mj-ea"/>
                <a:ea typeface="+mj-ea"/>
              </a:rPr>
              <a:t>问题：要计算多少步才能结束呢？</a:t>
            </a:r>
          </a:p>
        </p:txBody>
      </p:sp>
      <p:sp>
        <p:nvSpPr>
          <p:cNvPr id="55302" name="Text Box 6"/>
          <p:cNvSpPr txBox="1">
            <a:spLocks noChangeArrowheads="1"/>
          </p:cNvSpPr>
          <p:nvPr/>
        </p:nvSpPr>
        <p:spPr bwMode="auto">
          <a:xfrm>
            <a:off x="395288" y="2565400"/>
            <a:ext cx="7993062" cy="596317"/>
          </a:xfrm>
          <a:prstGeom prst="rect">
            <a:avLst/>
          </a:prstGeom>
          <a:noFill/>
          <a:ln w="9525">
            <a:noFill/>
            <a:miter lim="800000"/>
            <a:headEnd/>
            <a:tailEnd/>
          </a:ln>
        </p:spPr>
        <p:txBody>
          <a:bodyPr>
            <a:spAutoFit/>
          </a:bodyPr>
          <a:lstStyle/>
          <a:p>
            <a:pPr>
              <a:lnSpc>
                <a:spcPct val="125000"/>
              </a:lnSpc>
              <a:spcBef>
                <a:spcPct val="15000"/>
              </a:spcBef>
            </a:pPr>
            <a:r>
              <a:rPr lang="zh-CN" sz="2800" b="1" dirty="0">
                <a:latin typeface="+mj-ea"/>
                <a:ea typeface="+mj-ea"/>
              </a:rPr>
              <a:t>估算的方法：图的节点数为</a:t>
            </a:r>
            <a:r>
              <a:rPr lang="zh-CN" altLang="zh-CN" sz="2800" b="1" dirty="0">
                <a:latin typeface="+mj-ea"/>
                <a:ea typeface="+mj-ea"/>
              </a:rPr>
              <a:t>n</a:t>
            </a:r>
            <a:r>
              <a:rPr lang="zh-CN" sz="2800" b="1" dirty="0">
                <a:latin typeface="+mj-ea"/>
                <a:ea typeface="+mj-ea"/>
              </a:rPr>
              <a:t>，且</a:t>
            </a:r>
            <a:r>
              <a:rPr lang="zh-CN" altLang="zh-CN" sz="2800" b="1" dirty="0">
                <a:latin typeface="+mj-ea"/>
                <a:ea typeface="+mj-ea"/>
              </a:rPr>
              <a:t>Cij≧0</a:t>
            </a:r>
            <a:r>
              <a:rPr lang="zh-CN" sz="2800" b="1" dirty="0">
                <a:latin typeface="+mj-ea"/>
                <a:ea typeface="+mj-ea"/>
              </a:rPr>
              <a:t>，则</a:t>
            </a:r>
          </a:p>
        </p:txBody>
      </p:sp>
      <p:graphicFrame>
        <p:nvGraphicFramePr>
          <p:cNvPr id="55303" name="Object 7"/>
          <p:cNvGraphicFramePr>
            <a:graphicFrameLocks noChangeAspect="1"/>
          </p:cNvGraphicFramePr>
          <p:nvPr/>
        </p:nvGraphicFramePr>
        <p:xfrm>
          <a:off x="3203575" y="5589588"/>
          <a:ext cx="2492375" cy="827087"/>
        </p:xfrm>
        <a:graphic>
          <a:graphicData uri="http://schemas.openxmlformats.org/presentationml/2006/ole">
            <mc:AlternateContent xmlns:mc="http://schemas.openxmlformats.org/markup-compatibility/2006">
              <mc:Choice xmlns:v="urn:schemas-microsoft-com:vml" Requires="v">
                <p:oleObj spid="_x0000_s10263" r:id="rId5" imgW="1261449" imgH="420694" progId="Equation.3">
                  <p:embed/>
                </p:oleObj>
              </mc:Choice>
              <mc:Fallback>
                <p:oleObj r:id="rId5" imgW="1261449" imgH="42069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5589588"/>
                        <a:ext cx="2492375" cy="827087"/>
                      </a:xfrm>
                      <a:prstGeom prst="rect">
                        <a:avLst/>
                      </a:prstGeom>
                      <a:solidFill>
                        <a:schemeClr val="bg1"/>
                      </a:solidFill>
                    </p:spPr>
                  </p:pic>
                </p:oleObj>
              </mc:Fallback>
            </mc:AlternateContent>
          </a:graphicData>
        </a:graphic>
      </p:graphicFrame>
      <p:sp>
        <p:nvSpPr>
          <p:cNvPr id="8" name="灯片编号占位符 7"/>
          <p:cNvSpPr>
            <a:spLocks noGrp="1"/>
          </p:cNvSpPr>
          <p:nvPr>
            <p:ph type="sldNum" sz="quarter" idx="15"/>
          </p:nvPr>
        </p:nvSpPr>
        <p:spPr/>
        <p:txBody>
          <a:bodyPr/>
          <a:lstStyle/>
          <a:p>
            <a:pPr>
              <a:defRPr/>
            </a:pPr>
            <a:fld id="{18BF26C0-FCD1-4B1E-8A3B-FB579F40E198}" type="slidenum">
              <a:rPr lang="zh-CN" altLang="zh-CN" smtClean="0"/>
              <a:pPr>
                <a:defRPr/>
              </a:pPr>
              <a:t>17</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wipe(left)">
                                      <p:cBhvr>
                                        <p:cTn id="12" dur="500"/>
                                        <p:tgtEl>
                                          <p:spTgt spid="553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wipe(left)">
                                      <p:cBhvr>
                                        <p:cTn id="17" dur="500"/>
                                        <p:tgtEl>
                                          <p:spTgt spid="553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299"/>
                                        </p:tgtEl>
                                        <p:attrNameLst>
                                          <p:attrName>style.visibility</p:attrName>
                                        </p:attrNameLst>
                                      </p:cBhvr>
                                      <p:to>
                                        <p:strVal val="visible"/>
                                      </p:to>
                                    </p:set>
                                    <p:animEffect transition="in" filter="wipe(left)">
                                      <p:cBhvr>
                                        <p:cTn id="22" dur="500"/>
                                        <p:tgtEl>
                                          <p:spTgt spid="552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298">
                                            <p:txEl>
                                              <p:pRg st="0" end="0"/>
                                            </p:txEl>
                                          </p:spTgt>
                                        </p:tgtEl>
                                        <p:attrNameLst>
                                          <p:attrName>style.visibility</p:attrName>
                                        </p:attrNameLst>
                                      </p:cBhvr>
                                      <p:to>
                                        <p:strVal val="visible"/>
                                      </p:to>
                                    </p:set>
                                    <p:animEffect transition="in" filter="wipe(left)">
                                      <p:cBhvr>
                                        <p:cTn id="27" dur="500"/>
                                        <p:tgtEl>
                                          <p:spTgt spid="5529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303"/>
                                        </p:tgtEl>
                                        <p:attrNameLst>
                                          <p:attrName>style.visibility</p:attrName>
                                        </p:attrNameLst>
                                      </p:cBhvr>
                                      <p:to>
                                        <p:strVal val="visible"/>
                                      </p:to>
                                    </p:set>
                                    <p:animEffect transition="in" filter="wipe(left)">
                                      <p:cBhvr>
                                        <p:cTn id="32"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autoUpdateAnimBg="0"/>
      <p:bldP spid="55300" grpId="0" autoUpdateAnimBg="0"/>
      <p:bldP spid="55301" grpId="0" autoUpdateAnimBg="0"/>
      <p:bldP spid="5530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2"/>
          <p:cNvGrpSpPr>
            <a:grpSpLocks/>
          </p:cNvGrpSpPr>
          <p:nvPr/>
        </p:nvGrpSpPr>
        <p:grpSpPr bwMode="auto">
          <a:xfrm>
            <a:off x="4006850" y="1916113"/>
            <a:ext cx="5137150" cy="3060700"/>
            <a:chOff x="0" y="0"/>
            <a:chExt cx="3236" cy="1928"/>
          </a:xfrm>
        </p:grpSpPr>
        <p:sp>
          <p:nvSpPr>
            <p:cNvPr id="11270" name="Text Box 3"/>
            <p:cNvSpPr txBox="1">
              <a:spLocks noChangeArrowheads="1"/>
            </p:cNvSpPr>
            <p:nvPr/>
          </p:nvSpPr>
          <p:spPr bwMode="auto">
            <a:xfrm>
              <a:off x="814" y="0"/>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6</a:t>
              </a:r>
            </a:p>
          </p:txBody>
        </p:sp>
        <p:sp>
          <p:nvSpPr>
            <p:cNvPr id="11271" name="Text Box 4"/>
            <p:cNvSpPr txBox="1">
              <a:spLocks noChangeArrowheads="1"/>
            </p:cNvSpPr>
            <p:nvPr/>
          </p:nvSpPr>
          <p:spPr bwMode="auto">
            <a:xfrm>
              <a:off x="2110" y="0"/>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3</a:t>
              </a:r>
            </a:p>
          </p:txBody>
        </p:sp>
        <p:sp>
          <p:nvSpPr>
            <p:cNvPr id="11272" name="Rectangle 5"/>
            <p:cNvSpPr>
              <a:spLocks noChangeArrowheads="1"/>
            </p:cNvSpPr>
            <p:nvPr/>
          </p:nvSpPr>
          <p:spPr bwMode="auto">
            <a:xfrm>
              <a:off x="44" y="109"/>
              <a:ext cx="292" cy="283"/>
            </a:xfrm>
            <a:prstGeom prst="rect">
              <a:avLst/>
            </a:prstGeom>
            <a:noFill/>
            <a:ln w="9525">
              <a:noFill/>
              <a:miter lim="800000"/>
              <a:headEnd/>
              <a:tailEnd/>
            </a:ln>
          </p:spPr>
          <p:txBody>
            <a:bodyPr wrap="none" lIns="54000" tIns="10800" rIns="54000" bIns="10800">
              <a:spAutoFit/>
            </a:bodyPr>
            <a:lstStyle/>
            <a:p>
              <a:r>
                <a:rPr lang="zh-CN" altLang="zh-CN" sz="2800">
                  <a:latin typeface="Times New Roman" pitchFamily="18" charset="0"/>
                </a:rPr>
                <a:t>①</a:t>
              </a:r>
            </a:p>
          </p:txBody>
        </p:sp>
        <p:sp>
          <p:nvSpPr>
            <p:cNvPr id="11273" name="Rectangle 6"/>
            <p:cNvSpPr>
              <a:spLocks noChangeArrowheads="1"/>
            </p:cNvSpPr>
            <p:nvPr/>
          </p:nvSpPr>
          <p:spPr bwMode="auto">
            <a:xfrm>
              <a:off x="1484" y="109"/>
              <a:ext cx="292" cy="283"/>
            </a:xfrm>
            <a:prstGeom prst="rect">
              <a:avLst/>
            </a:prstGeom>
            <a:noFill/>
            <a:ln w="9525">
              <a:noFill/>
              <a:miter lim="800000"/>
              <a:headEnd/>
              <a:tailEnd/>
            </a:ln>
          </p:spPr>
          <p:txBody>
            <a:bodyPr wrap="none" lIns="54000" tIns="10800" rIns="54000" bIns="10800">
              <a:spAutoFit/>
            </a:bodyPr>
            <a:lstStyle/>
            <a:p>
              <a:r>
                <a:rPr lang="zh-CN" altLang="zh-CN" sz="2800">
                  <a:latin typeface="Times New Roman" pitchFamily="18" charset="0"/>
                </a:rPr>
                <a:t>②</a:t>
              </a:r>
            </a:p>
          </p:txBody>
        </p:sp>
        <p:sp>
          <p:nvSpPr>
            <p:cNvPr id="11274" name="Rectangle 7"/>
            <p:cNvSpPr>
              <a:spLocks noChangeArrowheads="1"/>
            </p:cNvSpPr>
            <p:nvPr/>
          </p:nvSpPr>
          <p:spPr bwMode="auto">
            <a:xfrm>
              <a:off x="2832" y="109"/>
              <a:ext cx="240" cy="283"/>
            </a:xfrm>
            <a:prstGeom prst="rect">
              <a:avLst/>
            </a:prstGeom>
            <a:noFill/>
            <a:ln w="9525">
              <a:noFill/>
              <a:miter lim="800000"/>
              <a:headEnd/>
              <a:tailEnd/>
            </a:ln>
          </p:spPr>
          <p:txBody>
            <a:bodyPr lIns="54000" tIns="10800" rIns="54000" bIns="10800">
              <a:spAutoFit/>
            </a:bodyPr>
            <a:lstStyle/>
            <a:p>
              <a:r>
                <a:rPr lang="zh-CN" altLang="zh-CN" sz="2800">
                  <a:latin typeface="Times New Roman" pitchFamily="18" charset="0"/>
                </a:rPr>
                <a:t>③</a:t>
              </a:r>
            </a:p>
          </p:txBody>
        </p:sp>
        <p:sp>
          <p:nvSpPr>
            <p:cNvPr id="11275" name="Rectangle 8"/>
            <p:cNvSpPr>
              <a:spLocks noChangeArrowheads="1"/>
            </p:cNvSpPr>
            <p:nvPr/>
          </p:nvSpPr>
          <p:spPr bwMode="auto">
            <a:xfrm>
              <a:off x="912" y="877"/>
              <a:ext cx="292" cy="283"/>
            </a:xfrm>
            <a:prstGeom prst="rect">
              <a:avLst/>
            </a:prstGeom>
            <a:noFill/>
            <a:ln w="9525">
              <a:noFill/>
              <a:miter lim="800000"/>
              <a:headEnd/>
              <a:tailEnd/>
            </a:ln>
          </p:spPr>
          <p:txBody>
            <a:bodyPr wrap="none" lIns="54000" tIns="10800" rIns="54000" bIns="10800">
              <a:spAutoFit/>
            </a:bodyPr>
            <a:lstStyle/>
            <a:p>
              <a:r>
                <a:rPr lang="zh-CN" altLang="zh-CN" sz="2800">
                  <a:latin typeface="Times New Roman" pitchFamily="18" charset="0"/>
                </a:rPr>
                <a:t>④</a:t>
              </a:r>
            </a:p>
          </p:txBody>
        </p:sp>
        <p:sp>
          <p:nvSpPr>
            <p:cNvPr id="11276" name="Rectangle 9"/>
            <p:cNvSpPr>
              <a:spLocks noChangeArrowheads="1"/>
            </p:cNvSpPr>
            <p:nvPr/>
          </p:nvSpPr>
          <p:spPr bwMode="auto">
            <a:xfrm>
              <a:off x="2016" y="877"/>
              <a:ext cx="292" cy="283"/>
            </a:xfrm>
            <a:prstGeom prst="rect">
              <a:avLst/>
            </a:prstGeom>
            <a:noFill/>
            <a:ln w="9525">
              <a:noFill/>
              <a:miter lim="800000"/>
              <a:headEnd/>
              <a:tailEnd/>
            </a:ln>
          </p:spPr>
          <p:txBody>
            <a:bodyPr wrap="none" lIns="54000" tIns="10800" rIns="54000" bIns="10800">
              <a:spAutoFit/>
            </a:bodyPr>
            <a:lstStyle/>
            <a:p>
              <a:r>
                <a:rPr lang="zh-CN" altLang="zh-CN" sz="2800">
                  <a:latin typeface="Times New Roman" pitchFamily="18" charset="0"/>
                </a:rPr>
                <a:t>⑤</a:t>
              </a:r>
            </a:p>
          </p:txBody>
        </p:sp>
        <p:sp>
          <p:nvSpPr>
            <p:cNvPr id="11277" name="Rectangle 10"/>
            <p:cNvSpPr>
              <a:spLocks noChangeArrowheads="1"/>
            </p:cNvSpPr>
            <p:nvPr/>
          </p:nvSpPr>
          <p:spPr bwMode="auto">
            <a:xfrm>
              <a:off x="44" y="1645"/>
              <a:ext cx="292" cy="283"/>
            </a:xfrm>
            <a:prstGeom prst="rect">
              <a:avLst/>
            </a:prstGeom>
            <a:noFill/>
            <a:ln w="9525">
              <a:noFill/>
              <a:miter lim="800000"/>
              <a:headEnd/>
              <a:tailEnd/>
            </a:ln>
          </p:spPr>
          <p:txBody>
            <a:bodyPr wrap="none" lIns="54000" tIns="10800" rIns="54000" bIns="10800">
              <a:spAutoFit/>
            </a:bodyPr>
            <a:lstStyle/>
            <a:p>
              <a:r>
                <a:rPr lang="zh-CN" altLang="zh-CN" sz="2800">
                  <a:latin typeface="Times New Roman" pitchFamily="18" charset="0"/>
                </a:rPr>
                <a:t>⑥</a:t>
              </a:r>
            </a:p>
          </p:txBody>
        </p:sp>
        <p:sp>
          <p:nvSpPr>
            <p:cNvPr id="11278" name="Rectangle 11"/>
            <p:cNvSpPr>
              <a:spLocks noChangeArrowheads="1"/>
            </p:cNvSpPr>
            <p:nvPr/>
          </p:nvSpPr>
          <p:spPr bwMode="auto">
            <a:xfrm>
              <a:off x="1484" y="1645"/>
              <a:ext cx="292" cy="283"/>
            </a:xfrm>
            <a:prstGeom prst="rect">
              <a:avLst/>
            </a:prstGeom>
            <a:noFill/>
            <a:ln w="9525">
              <a:noFill/>
              <a:miter lim="800000"/>
              <a:headEnd/>
              <a:tailEnd/>
            </a:ln>
          </p:spPr>
          <p:txBody>
            <a:bodyPr wrap="none" lIns="54000" tIns="10800" rIns="54000" bIns="10800">
              <a:spAutoFit/>
            </a:bodyPr>
            <a:lstStyle/>
            <a:p>
              <a:r>
                <a:rPr lang="zh-CN" altLang="zh-CN" sz="2800">
                  <a:latin typeface="Times New Roman" pitchFamily="18" charset="0"/>
                </a:rPr>
                <a:t>⑦</a:t>
              </a:r>
            </a:p>
          </p:txBody>
        </p:sp>
        <p:sp>
          <p:nvSpPr>
            <p:cNvPr id="11279" name="Rectangle 12"/>
            <p:cNvSpPr>
              <a:spLocks noChangeArrowheads="1"/>
            </p:cNvSpPr>
            <p:nvPr/>
          </p:nvSpPr>
          <p:spPr bwMode="auto">
            <a:xfrm>
              <a:off x="2832" y="1645"/>
              <a:ext cx="292" cy="283"/>
            </a:xfrm>
            <a:prstGeom prst="rect">
              <a:avLst/>
            </a:prstGeom>
            <a:noFill/>
            <a:ln w="9525">
              <a:noFill/>
              <a:miter lim="800000"/>
              <a:headEnd/>
              <a:tailEnd/>
            </a:ln>
          </p:spPr>
          <p:txBody>
            <a:bodyPr wrap="none" lIns="54000" tIns="10800" rIns="54000" bIns="10800">
              <a:spAutoFit/>
            </a:bodyPr>
            <a:lstStyle/>
            <a:p>
              <a:r>
                <a:rPr lang="zh-CN" altLang="zh-CN" sz="2800">
                  <a:latin typeface="Times New Roman" pitchFamily="18" charset="0"/>
                </a:rPr>
                <a:t>⑧</a:t>
              </a:r>
            </a:p>
          </p:txBody>
        </p:sp>
        <p:sp>
          <p:nvSpPr>
            <p:cNvPr id="11280" name="Text Box 13"/>
            <p:cNvSpPr txBox="1">
              <a:spLocks noChangeArrowheads="1"/>
            </p:cNvSpPr>
            <p:nvPr/>
          </p:nvSpPr>
          <p:spPr bwMode="auto">
            <a:xfrm>
              <a:off x="0" y="877"/>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4</a:t>
              </a:r>
            </a:p>
          </p:txBody>
        </p:sp>
        <p:sp>
          <p:nvSpPr>
            <p:cNvPr id="11281" name="Text Box 14"/>
            <p:cNvSpPr txBox="1">
              <a:spLocks noChangeArrowheads="1"/>
            </p:cNvSpPr>
            <p:nvPr/>
          </p:nvSpPr>
          <p:spPr bwMode="auto">
            <a:xfrm>
              <a:off x="576" y="445"/>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5</a:t>
              </a:r>
            </a:p>
          </p:txBody>
        </p:sp>
        <p:sp>
          <p:nvSpPr>
            <p:cNvPr id="11282" name="Text Box 15"/>
            <p:cNvSpPr txBox="1">
              <a:spLocks noChangeArrowheads="1"/>
            </p:cNvSpPr>
            <p:nvPr/>
          </p:nvSpPr>
          <p:spPr bwMode="auto">
            <a:xfrm>
              <a:off x="864" y="1597"/>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2</a:t>
              </a:r>
            </a:p>
          </p:txBody>
        </p:sp>
        <p:sp>
          <p:nvSpPr>
            <p:cNvPr id="11283" name="Text Box 16"/>
            <p:cNvSpPr txBox="1">
              <a:spLocks noChangeArrowheads="1"/>
            </p:cNvSpPr>
            <p:nvPr/>
          </p:nvSpPr>
          <p:spPr bwMode="auto">
            <a:xfrm>
              <a:off x="2160" y="1549"/>
              <a:ext cx="260"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12</a:t>
              </a:r>
            </a:p>
          </p:txBody>
        </p:sp>
        <p:sp>
          <p:nvSpPr>
            <p:cNvPr id="11284" name="Text Box 17"/>
            <p:cNvSpPr txBox="1">
              <a:spLocks noChangeArrowheads="1"/>
            </p:cNvSpPr>
            <p:nvPr/>
          </p:nvSpPr>
          <p:spPr bwMode="auto">
            <a:xfrm>
              <a:off x="2448" y="445"/>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7</a:t>
              </a:r>
            </a:p>
          </p:txBody>
        </p:sp>
        <p:sp>
          <p:nvSpPr>
            <p:cNvPr id="11285" name="Text Box 18"/>
            <p:cNvSpPr txBox="1">
              <a:spLocks noChangeArrowheads="1"/>
            </p:cNvSpPr>
            <p:nvPr/>
          </p:nvSpPr>
          <p:spPr bwMode="auto">
            <a:xfrm>
              <a:off x="1872" y="445"/>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8</a:t>
              </a:r>
            </a:p>
          </p:txBody>
        </p:sp>
        <p:sp>
          <p:nvSpPr>
            <p:cNvPr id="11286" name="Text Box 19"/>
            <p:cNvSpPr txBox="1">
              <a:spLocks noChangeArrowheads="1"/>
            </p:cNvSpPr>
            <p:nvPr/>
          </p:nvSpPr>
          <p:spPr bwMode="auto">
            <a:xfrm>
              <a:off x="1536" y="829"/>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9</a:t>
              </a:r>
            </a:p>
          </p:txBody>
        </p:sp>
        <p:sp>
          <p:nvSpPr>
            <p:cNvPr id="11287" name="Text Box 20"/>
            <p:cNvSpPr txBox="1">
              <a:spLocks noChangeArrowheads="1"/>
            </p:cNvSpPr>
            <p:nvPr/>
          </p:nvSpPr>
          <p:spPr bwMode="auto">
            <a:xfrm>
              <a:off x="1248" y="1165"/>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3</a:t>
              </a:r>
            </a:p>
          </p:txBody>
        </p:sp>
        <p:sp>
          <p:nvSpPr>
            <p:cNvPr id="11288" name="Text Box 21"/>
            <p:cNvSpPr txBox="1">
              <a:spLocks noChangeArrowheads="1"/>
            </p:cNvSpPr>
            <p:nvPr/>
          </p:nvSpPr>
          <p:spPr bwMode="auto">
            <a:xfrm>
              <a:off x="1200" y="445"/>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2</a:t>
              </a:r>
            </a:p>
          </p:txBody>
        </p:sp>
        <p:sp>
          <p:nvSpPr>
            <p:cNvPr id="11289" name="Text Box 22"/>
            <p:cNvSpPr txBox="1">
              <a:spLocks noChangeArrowheads="1"/>
            </p:cNvSpPr>
            <p:nvPr/>
          </p:nvSpPr>
          <p:spPr bwMode="auto">
            <a:xfrm>
              <a:off x="2496" y="1165"/>
              <a:ext cx="164"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6</a:t>
              </a:r>
            </a:p>
          </p:txBody>
        </p:sp>
        <p:sp>
          <p:nvSpPr>
            <p:cNvPr id="11290" name="Text Box 23"/>
            <p:cNvSpPr txBox="1">
              <a:spLocks noChangeArrowheads="1"/>
            </p:cNvSpPr>
            <p:nvPr/>
          </p:nvSpPr>
          <p:spPr bwMode="auto">
            <a:xfrm>
              <a:off x="432" y="1165"/>
              <a:ext cx="260"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12</a:t>
              </a:r>
            </a:p>
          </p:txBody>
        </p:sp>
        <p:sp>
          <p:nvSpPr>
            <p:cNvPr id="11291" name="Text Box 24"/>
            <p:cNvSpPr txBox="1">
              <a:spLocks noChangeArrowheads="1"/>
            </p:cNvSpPr>
            <p:nvPr/>
          </p:nvSpPr>
          <p:spPr bwMode="auto">
            <a:xfrm>
              <a:off x="2976" y="877"/>
              <a:ext cx="260"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16</a:t>
              </a:r>
            </a:p>
          </p:txBody>
        </p:sp>
        <p:sp>
          <p:nvSpPr>
            <p:cNvPr id="11292" name="Text Box 25"/>
            <p:cNvSpPr txBox="1">
              <a:spLocks noChangeArrowheads="1"/>
            </p:cNvSpPr>
            <p:nvPr/>
          </p:nvSpPr>
          <p:spPr bwMode="auto">
            <a:xfrm>
              <a:off x="1752" y="1165"/>
              <a:ext cx="260" cy="244"/>
            </a:xfrm>
            <a:prstGeom prst="rect">
              <a:avLst/>
            </a:prstGeom>
            <a:noFill/>
            <a:ln w="9525">
              <a:noFill/>
              <a:miter lim="800000"/>
              <a:headEnd/>
              <a:tailEnd/>
            </a:ln>
          </p:spPr>
          <p:txBody>
            <a:bodyPr wrap="none" lIns="54000" tIns="10800" rIns="54000" bIns="10800">
              <a:spAutoFit/>
            </a:bodyPr>
            <a:lstStyle/>
            <a:p>
              <a:r>
                <a:rPr lang="zh-CN" altLang="zh-CN" sz="2400">
                  <a:latin typeface="Times New Roman" pitchFamily="18" charset="0"/>
                </a:rPr>
                <a:t>10</a:t>
              </a:r>
            </a:p>
          </p:txBody>
        </p:sp>
        <p:sp>
          <p:nvSpPr>
            <p:cNvPr id="11293" name="Line 26"/>
            <p:cNvSpPr>
              <a:spLocks noChangeShapeType="1"/>
            </p:cNvSpPr>
            <p:nvPr/>
          </p:nvSpPr>
          <p:spPr bwMode="auto">
            <a:xfrm flipH="1">
              <a:off x="192" y="375"/>
              <a:ext cx="0" cy="1344"/>
            </a:xfrm>
            <a:prstGeom prst="line">
              <a:avLst/>
            </a:prstGeom>
            <a:noFill/>
            <a:ln w="9525">
              <a:solidFill>
                <a:schemeClr val="tx1"/>
              </a:solidFill>
              <a:round/>
              <a:headEnd/>
              <a:tailEnd/>
            </a:ln>
          </p:spPr>
          <p:txBody>
            <a:bodyPr/>
            <a:lstStyle/>
            <a:p>
              <a:endParaRPr lang="zh-CN" altLang="en-US"/>
            </a:p>
          </p:txBody>
        </p:sp>
        <p:sp>
          <p:nvSpPr>
            <p:cNvPr id="11294" name="Line 27"/>
            <p:cNvSpPr>
              <a:spLocks noChangeShapeType="1"/>
            </p:cNvSpPr>
            <p:nvPr/>
          </p:nvSpPr>
          <p:spPr bwMode="auto">
            <a:xfrm>
              <a:off x="288" y="253"/>
              <a:ext cx="1200" cy="0"/>
            </a:xfrm>
            <a:prstGeom prst="line">
              <a:avLst/>
            </a:prstGeom>
            <a:noFill/>
            <a:ln w="9525">
              <a:solidFill>
                <a:schemeClr val="tx1"/>
              </a:solidFill>
              <a:round/>
              <a:headEnd/>
              <a:tailEnd/>
            </a:ln>
          </p:spPr>
          <p:txBody>
            <a:bodyPr/>
            <a:lstStyle/>
            <a:p>
              <a:endParaRPr lang="zh-CN" altLang="en-US"/>
            </a:p>
          </p:txBody>
        </p:sp>
        <p:sp>
          <p:nvSpPr>
            <p:cNvPr id="11295" name="Line 28"/>
            <p:cNvSpPr>
              <a:spLocks noChangeShapeType="1"/>
            </p:cNvSpPr>
            <p:nvPr/>
          </p:nvSpPr>
          <p:spPr bwMode="auto">
            <a:xfrm>
              <a:off x="1728" y="253"/>
              <a:ext cx="1152" cy="0"/>
            </a:xfrm>
            <a:prstGeom prst="line">
              <a:avLst/>
            </a:prstGeom>
            <a:noFill/>
            <a:ln w="9525">
              <a:solidFill>
                <a:schemeClr val="tx1"/>
              </a:solidFill>
              <a:round/>
              <a:headEnd/>
              <a:tailEnd/>
            </a:ln>
          </p:spPr>
          <p:txBody>
            <a:bodyPr/>
            <a:lstStyle/>
            <a:p>
              <a:endParaRPr lang="zh-CN" altLang="en-US"/>
            </a:p>
          </p:txBody>
        </p:sp>
        <p:sp>
          <p:nvSpPr>
            <p:cNvPr id="11296" name="Line 29"/>
            <p:cNvSpPr>
              <a:spLocks noChangeShapeType="1"/>
            </p:cNvSpPr>
            <p:nvPr/>
          </p:nvSpPr>
          <p:spPr bwMode="auto">
            <a:xfrm>
              <a:off x="288" y="349"/>
              <a:ext cx="672" cy="624"/>
            </a:xfrm>
            <a:prstGeom prst="line">
              <a:avLst/>
            </a:prstGeom>
            <a:noFill/>
            <a:ln w="9525">
              <a:solidFill>
                <a:schemeClr val="tx1"/>
              </a:solidFill>
              <a:round/>
              <a:headEnd/>
              <a:tailEnd/>
            </a:ln>
          </p:spPr>
          <p:txBody>
            <a:bodyPr/>
            <a:lstStyle/>
            <a:p>
              <a:endParaRPr lang="zh-CN" altLang="en-US"/>
            </a:p>
          </p:txBody>
        </p:sp>
        <p:sp>
          <p:nvSpPr>
            <p:cNvPr id="11297" name="Line 30"/>
            <p:cNvSpPr>
              <a:spLocks noChangeShapeType="1"/>
            </p:cNvSpPr>
            <p:nvPr/>
          </p:nvSpPr>
          <p:spPr bwMode="auto">
            <a:xfrm flipH="1">
              <a:off x="240" y="1117"/>
              <a:ext cx="720" cy="624"/>
            </a:xfrm>
            <a:prstGeom prst="line">
              <a:avLst/>
            </a:prstGeom>
            <a:noFill/>
            <a:ln w="9525">
              <a:solidFill>
                <a:schemeClr val="tx1"/>
              </a:solidFill>
              <a:round/>
              <a:headEnd/>
              <a:tailEnd/>
            </a:ln>
          </p:spPr>
          <p:txBody>
            <a:bodyPr/>
            <a:lstStyle/>
            <a:p>
              <a:endParaRPr lang="zh-CN" altLang="en-US"/>
            </a:p>
          </p:txBody>
        </p:sp>
        <p:sp>
          <p:nvSpPr>
            <p:cNvPr id="11298" name="Line 31"/>
            <p:cNvSpPr>
              <a:spLocks noChangeShapeType="1"/>
            </p:cNvSpPr>
            <p:nvPr/>
          </p:nvSpPr>
          <p:spPr bwMode="auto">
            <a:xfrm>
              <a:off x="288" y="1789"/>
              <a:ext cx="1200" cy="0"/>
            </a:xfrm>
            <a:prstGeom prst="line">
              <a:avLst/>
            </a:prstGeom>
            <a:noFill/>
            <a:ln w="9525">
              <a:solidFill>
                <a:schemeClr val="tx1"/>
              </a:solidFill>
              <a:round/>
              <a:headEnd/>
              <a:tailEnd/>
            </a:ln>
          </p:spPr>
          <p:txBody>
            <a:bodyPr/>
            <a:lstStyle/>
            <a:p>
              <a:endParaRPr lang="zh-CN" altLang="en-US"/>
            </a:p>
          </p:txBody>
        </p:sp>
        <p:sp>
          <p:nvSpPr>
            <p:cNvPr id="11299" name="Line 32"/>
            <p:cNvSpPr>
              <a:spLocks noChangeShapeType="1"/>
            </p:cNvSpPr>
            <p:nvPr/>
          </p:nvSpPr>
          <p:spPr bwMode="auto">
            <a:xfrm>
              <a:off x="1728" y="1789"/>
              <a:ext cx="1127" cy="0"/>
            </a:xfrm>
            <a:prstGeom prst="line">
              <a:avLst/>
            </a:prstGeom>
            <a:noFill/>
            <a:ln w="9525">
              <a:solidFill>
                <a:schemeClr val="tx1"/>
              </a:solidFill>
              <a:round/>
              <a:headEnd/>
              <a:tailEnd/>
            </a:ln>
          </p:spPr>
          <p:txBody>
            <a:bodyPr/>
            <a:lstStyle/>
            <a:p>
              <a:endParaRPr lang="zh-CN" altLang="en-US"/>
            </a:p>
          </p:txBody>
        </p:sp>
        <p:sp>
          <p:nvSpPr>
            <p:cNvPr id="11300" name="Line 33"/>
            <p:cNvSpPr>
              <a:spLocks noChangeShapeType="1"/>
            </p:cNvSpPr>
            <p:nvPr/>
          </p:nvSpPr>
          <p:spPr bwMode="auto">
            <a:xfrm>
              <a:off x="2976" y="349"/>
              <a:ext cx="0" cy="1344"/>
            </a:xfrm>
            <a:prstGeom prst="line">
              <a:avLst/>
            </a:prstGeom>
            <a:noFill/>
            <a:ln w="9525">
              <a:solidFill>
                <a:schemeClr val="tx1"/>
              </a:solidFill>
              <a:round/>
              <a:headEnd/>
              <a:tailEnd/>
            </a:ln>
          </p:spPr>
          <p:txBody>
            <a:bodyPr/>
            <a:lstStyle/>
            <a:p>
              <a:endParaRPr lang="zh-CN" altLang="en-US"/>
            </a:p>
          </p:txBody>
        </p:sp>
        <p:sp>
          <p:nvSpPr>
            <p:cNvPr id="11301" name="Line 34"/>
            <p:cNvSpPr>
              <a:spLocks noChangeShapeType="1"/>
            </p:cNvSpPr>
            <p:nvPr/>
          </p:nvSpPr>
          <p:spPr bwMode="auto">
            <a:xfrm flipH="1">
              <a:off x="2256" y="349"/>
              <a:ext cx="624" cy="624"/>
            </a:xfrm>
            <a:prstGeom prst="line">
              <a:avLst/>
            </a:prstGeom>
            <a:noFill/>
            <a:ln w="9525">
              <a:solidFill>
                <a:schemeClr val="tx1"/>
              </a:solidFill>
              <a:round/>
              <a:headEnd/>
              <a:tailEnd/>
            </a:ln>
          </p:spPr>
          <p:txBody>
            <a:bodyPr/>
            <a:lstStyle/>
            <a:p>
              <a:endParaRPr lang="zh-CN" altLang="en-US"/>
            </a:p>
          </p:txBody>
        </p:sp>
        <p:sp>
          <p:nvSpPr>
            <p:cNvPr id="11302" name="Line 35"/>
            <p:cNvSpPr>
              <a:spLocks noChangeShapeType="1"/>
            </p:cNvSpPr>
            <p:nvPr/>
          </p:nvSpPr>
          <p:spPr bwMode="auto">
            <a:xfrm>
              <a:off x="1680" y="349"/>
              <a:ext cx="432" cy="576"/>
            </a:xfrm>
            <a:prstGeom prst="line">
              <a:avLst/>
            </a:prstGeom>
            <a:noFill/>
            <a:ln w="9525">
              <a:solidFill>
                <a:schemeClr val="tx1"/>
              </a:solidFill>
              <a:round/>
              <a:headEnd/>
              <a:tailEnd/>
            </a:ln>
          </p:spPr>
          <p:txBody>
            <a:bodyPr/>
            <a:lstStyle/>
            <a:p>
              <a:endParaRPr lang="zh-CN" altLang="en-US"/>
            </a:p>
          </p:txBody>
        </p:sp>
        <p:sp>
          <p:nvSpPr>
            <p:cNvPr id="11303" name="Line 36"/>
            <p:cNvSpPr>
              <a:spLocks noChangeShapeType="1"/>
            </p:cNvSpPr>
            <p:nvPr/>
          </p:nvSpPr>
          <p:spPr bwMode="auto">
            <a:xfrm>
              <a:off x="1152" y="1021"/>
              <a:ext cx="912" cy="0"/>
            </a:xfrm>
            <a:prstGeom prst="line">
              <a:avLst/>
            </a:prstGeom>
            <a:noFill/>
            <a:ln w="9525">
              <a:solidFill>
                <a:schemeClr val="tx1"/>
              </a:solidFill>
              <a:round/>
              <a:headEnd/>
              <a:tailEnd/>
            </a:ln>
          </p:spPr>
          <p:txBody>
            <a:bodyPr/>
            <a:lstStyle/>
            <a:p>
              <a:endParaRPr lang="zh-CN" altLang="en-US"/>
            </a:p>
          </p:txBody>
        </p:sp>
        <p:sp>
          <p:nvSpPr>
            <p:cNvPr id="11304" name="Line 37"/>
            <p:cNvSpPr>
              <a:spLocks noChangeShapeType="1"/>
            </p:cNvSpPr>
            <p:nvPr/>
          </p:nvSpPr>
          <p:spPr bwMode="auto">
            <a:xfrm flipH="1">
              <a:off x="1104" y="349"/>
              <a:ext cx="480" cy="576"/>
            </a:xfrm>
            <a:prstGeom prst="line">
              <a:avLst/>
            </a:prstGeom>
            <a:noFill/>
            <a:ln w="9525">
              <a:solidFill>
                <a:schemeClr val="tx1"/>
              </a:solidFill>
              <a:round/>
              <a:headEnd/>
              <a:tailEnd/>
            </a:ln>
          </p:spPr>
          <p:txBody>
            <a:bodyPr/>
            <a:lstStyle/>
            <a:p>
              <a:endParaRPr lang="zh-CN" altLang="en-US"/>
            </a:p>
          </p:txBody>
        </p:sp>
        <p:sp>
          <p:nvSpPr>
            <p:cNvPr id="11305" name="Line 38"/>
            <p:cNvSpPr>
              <a:spLocks noChangeShapeType="1"/>
            </p:cNvSpPr>
            <p:nvPr/>
          </p:nvSpPr>
          <p:spPr bwMode="auto">
            <a:xfrm>
              <a:off x="1104" y="1117"/>
              <a:ext cx="432" cy="624"/>
            </a:xfrm>
            <a:prstGeom prst="line">
              <a:avLst/>
            </a:prstGeom>
            <a:noFill/>
            <a:ln w="9525">
              <a:solidFill>
                <a:schemeClr val="tx1"/>
              </a:solidFill>
              <a:round/>
              <a:headEnd/>
              <a:tailEnd/>
            </a:ln>
          </p:spPr>
          <p:txBody>
            <a:bodyPr/>
            <a:lstStyle/>
            <a:p>
              <a:endParaRPr lang="zh-CN" altLang="en-US"/>
            </a:p>
          </p:txBody>
        </p:sp>
        <p:sp>
          <p:nvSpPr>
            <p:cNvPr id="11306" name="Line 39"/>
            <p:cNvSpPr>
              <a:spLocks noChangeShapeType="1"/>
            </p:cNvSpPr>
            <p:nvPr/>
          </p:nvSpPr>
          <p:spPr bwMode="auto">
            <a:xfrm flipH="1">
              <a:off x="1680" y="1117"/>
              <a:ext cx="432" cy="624"/>
            </a:xfrm>
            <a:prstGeom prst="line">
              <a:avLst/>
            </a:prstGeom>
            <a:noFill/>
            <a:ln w="9525">
              <a:solidFill>
                <a:schemeClr val="tx1"/>
              </a:solidFill>
              <a:round/>
              <a:headEnd/>
              <a:tailEnd/>
            </a:ln>
          </p:spPr>
          <p:txBody>
            <a:bodyPr/>
            <a:lstStyle/>
            <a:p>
              <a:endParaRPr lang="zh-CN" altLang="en-US"/>
            </a:p>
          </p:txBody>
        </p:sp>
        <p:sp>
          <p:nvSpPr>
            <p:cNvPr id="11307" name="Line 40"/>
            <p:cNvSpPr>
              <a:spLocks noChangeShapeType="1"/>
            </p:cNvSpPr>
            <p:nvPr/>
          </p:nvSpPr>
          <p:spPr bwMode="auto">
            <a:xfrm>
              <a:off x="2256" y="1117"/>
              <a:ext cx="624" cy="624"/>
            </a:xfrm>
            <a:prstGeom prst="line">
              <a:avLst/>
            </a:prstGeom>
            <a:noFill/>
            <a:ln w="9525">
              <a:solidFill>
                <a:schemeClr val="tx1"/>
              </a:solidFill>
              <a:round/>
              <a:headEnd/>
              <a:tailEnd/>
            </a:ln>
          </p:spPr>
          <p:txBody>
            <a:bodyPr/>
            <a:lstStyle/>
            <a:p>
              <a:endParaRPr lang="zh-CN" altLang="en-US"/>
            </a:p>
          </p:txBody>
        </p:sp>
      </p:grpSp>
      <p:sp>
        <p:nvSpPr>
          <p:cNvPr id="11268" name="Text Box 41"/>
          <p:cNvSpPr txBox="1">
            <a:spLocks noChangeArrowheads="1"/>
          </p:cNvSpPr>
          <p:nvPr/>
        </p:nvSpPr>
        <p:spPr bwMode="auto">
          <a:xfrm>
            <a:off x="303213" y="1001713"/>
            <a:ext cx="8840787" cy="1187450"/>
          </a:xfrm>
          <a:prstGeom prst="rect">
            <a:avLst/>
          </a:prstGeom>
          <a:noFill/>
          <a:ln w="9525">
            <a:noFill/>
            <a:miter lim="800000"/>
            <a:headEnd/>
            <a:tailEnd/>
          </a:ln>
        </p:spPr>
        <p:txBody>
          <a:bodyPr>
            <a:spAutoFit/>
          </a:bodyPr>
          <a:lstStyle/>
          <a:p>
            <a:r>
              <a:rPr lang="zh-CN" sz="2400" b="1">
                <a:latin typeface="Times New Roman" pitchFamily="18" charset="0"/>
              </a:rPr>
              <a:t>练习：图中是一张</a:t>
            </a:r>
            <a:r>
              <a:rPr lang="zh-CN" altLang="zh-CN" sz="2400" b="1">
                <a:latin typeface="Times New Roman" pitchFamily="18" charset="0"/>
              </a:rPr>
              <a:t>8</a:t>
            </a:r>
            <a:r>
              <a:rPr lang="zh-CN" sz="2400" b="1">
                <a:latin typeface="Times New Roman" pitchFamily="18" charset="0"/>
              </a:rPr>
              <a:t>个城市的铁路交通图，铁路部门要制作一张两两城市间的距离表。这个问题实际就是求任意两点间的最短路问题。</a:t>
            </a:r>
          </a:p>
        </p:txBody>
      </p:sp>
      <p:sp>
        <p:nvSpPr>
          <p:cNvPr id="11269" name="Text Box 42"/>
          <p:cNvSpPr txBox="1">
            <a:spLocks noChangeArrowheads="1"/>
          </p:cNvSpPr>
          <p:nvPr/>
        </p:nvSpPr>
        <p:spPr bwMode="auto">
          <a:xfrm>
            <a:off x="179512" y="2924944"/>
            <a:ext cx="3851275" cy="1041400"/>
          </a:xfrm>
          <a:prstGeom prst="rect">
            <a:avLst/>
          </a:prstGeom>
          <a:noFill/>
          <a:ln w="9525">
            <a:noFill/>
            <a:miter lim="800000"/>
            <a:headEnd/>
            <a:tailEnd/>
          </a:ln>
        </p:spPr>
        <p:txBody>
          <a:bodyPr>
            <a:spAutoFit/>
          </a:bodyPr>
          <a:lstStyle/>
          <a:p>
            <a:pPr>
              <a:lnSpc>
                <a:spcPct val="130000"/>
              </a:lnSpc>
            </a:pPr>
            <a:r>
              <a:rPr lang="zh-CN" altLang="zh-CN" sz="2400" b="1" dirty="0">
                <a:latin typeface="Times New Roman" pitchFamily="18" charset="0"/>
              </a:rPr>
              <a:t>【</a:t>
            </a:r>
            <a:r>
              <a:rPr lang="zh-CN" sz="2400" b="1" dirty="0">
                <a:latin typeface="Times New Roman" pitchFamily="18" charset="0"/>
              </a:rPr>
              <a:t>解</a:t>
            </a:r>
            <a:r>
              <a:rPr lang="zh-CN" altLang="zh-CN" sz="2400" b="1" dirty="0">
                <a:latin typeface="Times New Roman" pitchFamily="18" charset="0"/>
              </a:rPr>
              <a:t>】 n=8</a:t>
            </a:r>
            <a:r>
              <a:rPr lang="zh-CN" sz="2400" b="1" dirty="0">
                <a:latin typeface="Times New Roman" pitchFamily="18" charset="0"/>
              </a:rPr>
              <a:t>，                   ，因此计算到</a:t>
            </a:r>
            <a:r>
              <a:rPr lang="zh-CN" altLang="zh-CN" sz="2400" b="1" i="1" dirty="0">
                <a:latin typeface="Times New Roman" pitchFamily="18" charset="0"/>
              </a:rPr>
              <a:t>D</a:t>
            </a:r>
            <a:r>
              <a:rPr lang="zh-CN" altLang="zh-CN" sz="2400" b="1" baseline="-25000" dirty="0">
                <a:latin typeface="Times New Roman" pitchFamily="18" charset="0"/>
              </a:rPr>
              <a:t>3</a:t>
            </a:r>
            <a:r>
              <a:rPr lang="zh-CN" altLang="zh-CN" sz="2400" b="1" dirty="0">
                <a:latin typeface="Times New Roman" pitchFamily="18" charset="0"/>
              </a:rPr>
              <a:t> </a:t>
            </a:r>
          </a:p>
        </p:txBody>
      </p:sp>
      <p:graphicFrame>
        <p:nvGraphicFramePr>
          <p:cNvPr id="11266" name="Object 43"/>
          <p:cNvGraphicFramePr>
            <a:graphicFrameLocks noChangeAspect="1"/>
          </p:cNvGraphicFramePr>
          <p:nvPr/>
        </p:nvGraphicFramePr>
        <p:xfrm>
          <a:off x="1979613" y="2781300"/>
          <a:ext cx="1368425" cy="725488"/>
        </p:xfrm>
        <a:graphic>
          <a:graphicData uri="http://schemas.openxmlformats.org/presentationml/2006/ole">
            <mc:AlternateContent xmlns:mc="http://schemas.openxmlformats.org/markup-compatibility/2006">
              <mc:Choice xmlns:v="urn:schemas-microsoft-com:vml" Requires="v">
                <p:oleObj spid="_x0000_s11276" r:id="rId3" imgW="790117" imgH="420694" progId="Equation.DSMT4">
                  <p:embed/>
                </p:oleObj>
              </mc:Choice>
              <mc:Fallback>
                <p:oleObj r:id="rId3" imgW="790117" imgH="420694" progId="Equation.DSMT4">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781300"/>
                        <a:ext cx="1368425" cy="725488"/>
                      </a:xfrm>
                      <a:prstGeom prst="rect">
                        <a:avLst/>
                      </a:prstGeom>
                      <a:solidFill>
                        <a:srgbClr val="FFFF00"/>
                      </a:solidFill>
                    </p:spPr>
                  </p:pic>
                </p:oleObj>
              </mc:Fallback>
            </mc:AlternateContent>
          </a:graphicData>
        </a:graphic>
      </p:graphicFrame>
      <p:sp>
        <p:nvSpPr>
          <p:cNvPr id="44" name="灯片编号占位符 43"/>
          <p:cNvSpPr>
            <a:spLocks noGrp="1"/>
          </p:cNvSpPr>
          <p:nvPr>
            <p:ph type="sldNum" sz="quarter" idx="15"/>
          </p:nvPr>
        </p:nvSpPr>
        <p:spPr/>
        <p:txBody>
          <a:bodyPr/>
          <a:lstStyle/>
          <a:p>
            <a:pPr>
              <a:defRPr/>
            </a:pPr>
            <a:fld id="{18BF26C0-FCD1-4B1E-8A3B-FB579F40E198}" type="slidenum">
              <a:rPr lang="zh-CN" altLang="zh-CN" smtClean="0"/>
              <a:pPr>
                <a:defRPr/>
              </a:pPr>
              <a:t>18</a:t>
            </a:fld>
            <a:endParaRPr lang="zh-CN"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sz="quarter" idx="1"/>
          </p:nvPr>
        </p:nvSpPr>
        <p:spPr>
          <a:xfrm>
            <a:off x="396875" y="908050"/>
            <a:ext cx="8569325" cy="4613275"/>
          </a:xfrm>
        </p:spPr>
        <p:txBody>
          <a:bodyPr/>
          <a:lstStyle/>
          <a:p>
            <a:pPr eaLnBrk="1" hangingPunct="1">
              <a:lnSpc>
                <a:spcPct val="130000"/>
              </a:lnSpc>
              <a:spcBef>
                <a:spcPct val="0"/>
              </a:spcBef>
              <a:buFontTx/>
              <a:buNone/>
            </a:pPr>
            <a:endParaRPr lang="zh-CN" altLang="en-US" sz="2800" dirty="0" smtClean="0">
              <a:latin typeface="幼圆" pitchFamily="49" charset="-122"/>
            </a:endParaRPr>
          </a:p>
          <a:p>
            <a:pPr eaLnBrk="1" hangingPunct="1">
              <a:lnSpc>
                <a:spcPct val="130000"/>
              </a:lnSpc>
              <a:spcBef>
                <a:spcPct val="0"/>
              </a:spcBef>
            </a:pPr>
            <a:r>
              <a:rPr lang="zh-CN" altLang="en-US" sz="2800" b="1" dirty="0" smtClean="0">
                <a:latin typeface="+mj-ea"/>
                <a:ea typeface="+mj-ea"/>
              </a:rPr>
              <a:t>最短路问题，就是从给定的网络图中找出一点到各点或任意两点之间距离最短的一条路。</a:t>
            </a:r>
          </a:p>
          <a:p>
            <a:pPr eaLnBrk="1" hangingPunct="1">
              <a:lnSpc>
                <a:spcPct val="130000"/>
              </a:lnSpc>
              <a:spcBef>
                <a:spcPct val="0"/>
              </a:spcBef>
            </a:pPr>
            <a:r>
              <a:rPr lang="zh-CN" altLang="en-US" sz="2800" b="1" dirty="0" smtClean="0">
                <a:latin typeface="+mj-ea"/>
                <a:ea typeface="+mj-ea"/>
              </a:rPr>
              <a:t>最短路径问题是图论中十分重要的最优化问题之一，它作为一个经常被用到的基本工具，可以解决生产实际中的许多问题，比如城市中的管道铺设，线路安排，工厂布局，设备更新等等。也可以用于解决其它的最优化问题。</a:t>
            </a:r>
          </a:p>
        </p:txBody>
      </p:sp>
      <p:sp>
        <p:nvSpPr>
          <p:cNvPr id="3" name="灯片编号占位符 2"/>
          <p:cNvSpPr>
            <a:spLocks noGrp="1"/>
          </p:cNvSpPr>
          <p:nvPr>
            <p:ph type="sldNum" sz="quarter" idx="15"/>
          </p:nvPr>
        </p:nvSpPr>
        <p:spPr/>
        <p:txBody>
          <a:bodyPr/>
          <a:lstStyle/>
          <a:p>
            <a:pPr>
              <a:defRPr/>
            </a:pPr>
            <a:fld id="{18BF26C0-FCD1-4B1E-8A3B-FB579F40E198}" type="slidenum">
              <a:rPr lang="zh-CN" altLang="zh-CN" smtClean="0"/>
              <a:pPr>
                <a:defRPr/>
              </a:pPr>
              <a:t>2</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animEffect transition="in" filter="wipe(left)">
                                      <p:cBhvr>
                                        <p:cTn id="7" dur="500"/>
                                        <p:tgtEl>
                                          <p:spTgt spid="399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8">
                                            <p:txEl>
                                              <p:pRg st="2" end="2"/>
                                            </p:txEl>
                                          </p:spTgt>
                                        </p:tgtEl>
                                        <p:attrNameLst>
                                          <p:attrName>style.visibility</p:attrName>
                                        </p:attrNameLst>
                                      </p:cBhvr>
                                      <p:to>
                                        <p:strVal val="visible"/>
                                      </p:to>
                                    </p:set>
                                    <p:animEffect transition="in" filter="wipe(left)">
                                      <p:cBhvr>
                                        <p:cTn id="12" dur="500"/>
                                        <p:tgtEl>
                                          <p:spTgt spid="399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sz="quarter" idx="1"/>
          </p:nvPr>
        </p:nvSpPr>
        <p:spPr>
          <a:xfrm>
            <a:off x="457200" y="981075"/>
            <a:ext cx="8229600" cy="4789488"/>
          </a:xfrm>
        </p:spPr>
        <p:txBody>
          <a:bodyPr/>
          <a:lstStyle/>
          <a:p>
            <a:pPr eaLnBrk="1" hangingPunct="1">
              <a:lnSpc>
                <a:spcPct val="120000"/>
              </a:lnSpc>
              <a:spcBef>
                <a:spcPct val="0"/>
              </a:spcBef>
              <a:buFontTx/>
              <a:buNone/>
            </a:pPr>
            <a:r>
              <a:rPr lang="zh-CN" altLang="en-US" sz="2400" b="1" dirty="0" smtClean="0">
                <a:latin typeface="+mj-ea"/>
                <a:ea typeface="+mj-ea"/>
              </a:rPr>
              <a:t>例10 如图所示的单行线交通网，每个弧旁边的数字表示这条单行线的长度。现在有一个人要从v</a:t>
            </a:r>
            <a:r>
              <a:rPr lang="zh-CN" altLang="en-US" sz="2400" b="1" baseline="-30000" dirty="0" smtClean="0">
                <a:latin typeface="+mj-ea"/>
                <a:ea typeface="+mj-ea"/>
              </a:rPr>
              <a:t>1</a:t>
            </a:r>
            <a:r>
              <a:rPr lang="zh-CN" altLang="en-US" sz="2400" b="1" dirty="0" smtClean="0">
                <a:latin typeface="+mj-ea"/>
                <a:ea typeface="+mj-ea"/>
              </a:rPr>
              <a:t>出发，经过这个交通网到达v</a:t>
            </a:r>
            <a:r>
              <a:rPr lang="zh-CN" altLang="en-US" sz="2400" b="1" baseline="-30000" dirty="0" smtClean="0">
                <a:latin typeface="+mj-ea"/>
                <a:ea typeface="+mj-ea"/>
              </a:rPr>
              <a:t>8</a:t>
            </a:r>
            <a:r>
              <a:rPr lang="zh-CN" altLang="en-US" sz="2400" b="1" dirty="0" smtClean="0">
                <a:latin typeface="+mj-ea"/>
                <a:ea typeface="+mj-ea"/>
              </a:rPr>
              <a:t>，要寻求是总路程最短的线路。</a:t>
            </a:r>
          </a:p>
        </p:txBody>
      </p:sp>
      <p:grpSp>
        <p:nvGrpSpPr>
          <p:cNvPr id="2" name="Group 3"/>
          <p:cNvGrpSpPr>
            <a:grpSpLocks/>
          </p:cNvGrpSpPr>
          <p:nvPr/>
        </p:nvGrpSpPr>
        <p:grpSpPr bwMode="auto">
          <a:xfrm>
            <a:off x="899592" y="2492896"/>
            <a:ext cx="7343775" cy="3697287"/>
            <a:chOff x="0" y="0"/>
            <a:chExt cx="4626" cy="2329"/>
          </a:xfrm>
        </p:grpSpPr>
        <p:sp>
          <p:nvSpPr>
            <p:cNvPr id="27652" name="Oval 4"/>
            <p:cNvSpPr>
              <a:spLocks noChangeArrowheads="1"/>
            </p:cNvSpPr>
            <p:nvPr/>
          </p:nvSpPr>
          <p:spPr bwMode="auto">
            <a:xfrm>
              <a:off x="408" y="1134"/>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3" name="Oval 5"/>
            <p:cNvSpPr>
              <a:spLocks noChangeArrowheads="1"/>
            </p:cNvSpPr>
            <p:nvPr/>
          </p:nvSpPr>
          <p:spPr bwMode="auto">
            <a:xfrm>
              <a:off x="1224" y="363"/>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4" name="Oval 6"/>
            <p:cNvSpPr>
              <a:spLocks noChangeArrowheads="1"/>
            </p:cNvSpPr>
            <p:nvPr/>
          </p:nvSpPr>
          <p:spPr bwMode="auto">
            <a:xfrm>
              <a:off x="1224" y="1089"/>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5" name="Oval 7"/>
            <p:cNvSpPr>
              <a:spLocks noChangeArrowheads="1"/>
            </p:cNvSpPr>
            <p:nvPr/>
          </p:nvSpPr>
          <p:spPr bwMode="auto">
            <a:xfrm>
              <a:off x="1224" y="1814"/>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6" name="Oval 8"/>
            <p:cNvSpPr>
              <a:spLocks noChangeArrowheads="1"/>
            </p:cNvSpPr>
            <p:nvPr/>
          </p:nvSpPr>
          <p:spPr bwMode="auto">
            <a:xfrm>
              <a:off x="2766" y="1859"/>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7" name="Oval 9"/>
            <p:cNvSpPr>
              <a:spLocks noChangeArrowheads="1"/>
            </p:cNvSpPr>
            <p:nvPr/>
          </p:nvSpPr>
          <p:spPr bwMode="auto">
            <a:xfrm>
              <a:off x="2766" y="362"/>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8" name="Oval 10"/>
            <p:cNvSpPr>
              <a:spLocks noChangeArrowheads="1"/>
            </p:cNvSpPr>
            <p:nvPr/>
          </p:nvSpPr>
          <p:spPr bwMode="auto">
            <a:xfrm>
              <a:off x="4082" y="317"/>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9" name="Oval 11"/>
            <p:cNvSpPr>
              <a:spLocks noChangeArrowheads="1"/>
            </p:cNvSpPr>
            <p:nvPr/>
          </p:nvSpPr>
          <p:spPr bwMode="auto">
            <a:xfrm>
              <a:off x="4082" y="998"/>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60" name="Oval 12"/>
            <p:cNvSpPr>
              <a:spLocks noChangeArrowheads="1"/>
            </p:cNvSpPr>
            <p:nvPr/>
          </p:nvSpPr>
          <p:spPr bwMode="auto">
            <a:xfrm>
              <a:off x="3719" y="1678"/>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61" name="Line 13"/>
            <p:cNvSpPr>
              <a:spLocks noChangeShapeType="1"/>
            </p:cNvSpPr>
            <p:nvPr/>
          </p:nvSpPr>
          <p:spPr bwMode="auto">
            <a:xfrm flipV="1">
              <a:off x="453" y="453"/>
              <a:ext cx="771" cy="681"/>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2" name="Line 14"/>
            <p:cNvSpPr>
              <a:spLocks noChangeShapeType="1"/>
            </p:cNvSpPr>
            <p:nvPr/>
          </p:nvSpPr>
          <p:spPr bwMode="auto">
            <a:xfrm>
              <a:off x="498" y="1179"/>
              <a:ext cx="681" cy="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3" name="Line 15"/>
            <p:cNvSpPr>
              <a:spLocks noChangeShapeType="1"/>
            </p:cNvSpPr>
            <p:nvPr/>
          </p:nvSpPr>
          <p:spPr bwMode="auto">
            <a:xfrm>
              <a:off x="498" y="1225"/>
              <a:ext cx="726" cy="589"/>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4" name="Line 16"/>
            <p:cNvSpPr>
              <a:spLocks noChangeShapeType="1"/>
            </p:cNvSpPr>
            <p:nvPr/>
          </p:nvSpPr>
          <p:spPr bwMode="auto">
            <a:xfrm flipV="1">
              <a:off x="1270" y="499"/>
              <a:ext cx="0" cy="544"/>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5" name="Line 17"/>
            <p:cNvSpPr>
              <a:spLocks noChangeShapeType="1"/>
            </p:cNvSpPr>
            <p:nvPr/>
          </p:nvSpPr>
          <p:spPr bwMode="auto">
            <a:xfrm>
              <a:off x="1270" y="1225"/>
              <a:ext cx="0" cy="544"/>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6" name="Line 18"/>
            <p:cNvSpPr>
              <a:spLocks noChangeShapeType="1"/>
            </p:cNvSpPr>
            <p:nvPr/>
          </p:nvSpPr>
          <p:spPr bwMode="auto">
            <a:xfrm>
              <a:off x="1406" y="408"/>
              <a:ext cx="1270" cy="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7" name="Line 19"/>
            <p:cNvSpPr>
              <a:spLocks noChangeShapeType="1"/>
            </p:cNvSpPr>
            <p:nvPr/>
          </p:nvSpPr>
          <p:spPr bwMode="auto">
            <a:xfrm flipH="1">
              <a:off x="1315" y="499"/>
              <a:ext cx="1406" cy="1315"/>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8" name="Line 20"/>
            <p:cNvSpPr>
              <a:spLocks noChangeShapeType="1"/>
            </p:cNvSpPr>
            <p:nvPr/>
          </p:nvSpPr>
          <p:spPr bwMode="auto">
            <a:xfrm>
              <a:off x="1360" y="1905"/>
              <a:ext cx="1361" cy="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9" name="Line 21"/>
            <p:cNvSpPr>
              <a:spLocks noChangeShapeType="1"/>
            </p:cNvSpPr>
            <p:nvPr/>
          </p:nvSpPr>
          <p:spPr bwMode="auto">
            <a:xfrm flipV="1">
              <a:off x="2903" y="1769"/>
              <a:ext cx="771" cy="136"/>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0" name="Line 22"/>
            <p:cNvSpPr>
              <a:spLocks noChangeShapeType="1"/>
            </p:cNvSpPr>
            <p:nvPr/>
          </p:nvSpPr>
          <p:spPr bwMode="auto">
            <a:xfrm flipV="1">
              <a:off x="3810" y="1134"/>
              <a:ext cx="272" cy="544"/>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1" name="Line 23"/>
            <p:cNvSpPr>
              <a:spLocks noChangeShapeType="1"/>
            </p:cNvSpPr>
            <p:nvPr/>
          </p:nvSpPr>
          <p:spPr bwMode="auto">
            <a:xfrm>
              <a:off x="2902" y="498"/>
              <a:ext cx="862" cy="118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2" name="Line 24"/>
            <p:cNvSpPr>
              <a:spLocks noChangeShapeType="1"/>
            </p:cNvSpPr>
            <p:nvPr/>
          </p:nvSpPr>
          <p:spPr bwMode="auto">
            <a:xfrm>
              <a:off x="2948" y="408"/>
              <a:ext cx="1089" cy="59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3" name="Line 25"/>
            <p:cNvSpPr>
              <a:spLocks noChangeShapeType="1"/>
            </p:cNvSpPr>
            <p:nvPr/>
          </p:nvSpPr>
          <p:spPr bwMode="auto">
            <a:xfrm flipH="1">
              <a:off x="2993" y="363"/>
              <a:ext cx="1044" cy="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4" name="Line 26"/>
            <p:cNvSpPr>
              <a:spLocks noChangeShapeType="1"/>
            </p:cNvSpPr>
            <p:nvPr/>
          </p:nvSpPr>
          <p:spPr bwMode="auto">
            <a:xfrm>
              <a:off x="4127" y="453"/>
              <a:ext cx="0" cy="499"/>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5" name="未知"/>
            <p:cNvSpPr>
              <a:spLocks/>
            </p:cNvSpPr>
            <p:nvPr/>
          </p:nvSpPr>
          <p:spPr bwMode="auto">
            <a:xfrm>
              <a:off x="2540" y="453"/>
              <a:ext cx="272" cy="1407"/>
            </a:xfrm>
            <a:custGeom>
              <a:avLst/>
              <a:gdLst>
                <a:gd name="T0" fmla="*/ 272 w 462"/>
                <a:gd name="T1" fmla="*/ 0 h 1407"/>
                <a:gd name="T2" fmla="*/ 5 w 462"/>
                <a:gd name="T3" fmla="*/ 726 h 1407"/>
                <a:gd name="T4" fmla="*/ 245 w 462"/>
                <a:gd name="T5" fmla="*/ 1407 h 1407"/>
                <a:gd name="T6" fmla="*/ 0 60000 65536"/>
                <a:gd name="T7" fmla="*/ 0 60000 65536"/>
                <a:gd name="T8" fmla="*/ 0 60000 65536"/>
                <a:gd name="T9" fmla="*/ 0 w 462"/>
                <a:gd name="T10" fmla="*/ 0 h 1407"/>
                <a:gd name="T11" fmla="*/ 462 w 462"/>
                <a:gd name="T12" fmla="*/ 1407 h 1407"/>
              </a:gdLst>
              <a:ahLst/>
              <a:cxnLst>
                <a:cxn ang="T6">
                  <a:pos x="T0" y="T1"/>
                </a:cxn>
                <a:cxn ang="T7">
                  <a:pos x="T2" y="T3"/>
                </a:cxn>
                <a:cxn ang="T8">
                  <a:pos x="T4" y="T5"/>
                </a:cxn>
              </a:cxnLst>
              <a:rect l="T9" t="T10" r="T11" b="T12"/>
              <a:pathLst>
                <a:path w="462" h="1407">
                  <a:moveTo>
                    <a:pt x="462" y="0"/>
                  </a:moveTo>
                  <a:cubicBezTo>
                    <a:pt x="239" y="246"/>
                    <a:pt x="16" y="492"/>
                    <a:pt x="8" y="726"/>
                  </a:cubicBezTo>
                  <a:cubicBezTo>
                    <a:pt x="0" y="960"/>
                    <a:pt x="348" y="1293"/>
                    <a:pt x="416" y="1407"/>
                  </a:cubicBezTo>
                </a:path>
              </a:pathLst>
            </a:cu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6" name="未知"/>
            <p:cNvSpPr>
              <a:spLocks/>
            </p:cNvSpPr>
            <p:nvPr/>
          </p:nvSpPr>
          <p:spPr bwMode="auto">
            <a:xfrm rot="10800000">
              <a:off x="2812" y="453"/>
              <a:ext cx="272" cy="1407"/>
            </a:xfrm>
            <a:custGeom>
              <a:avLst/>
              <a:gdLst>
                <a:gd name="T0" fmla="*/ 272 w 462"/>
                <a:gd name="T1" fmla="*/ 0 h 1407"/>
                <a:gd name="T2" fmla="*/ 5 w 462"/>
                <a:gd name="T3" fmla="*/ 726 h 1407"/>
                <a:gd name="T4" fmla="*/ 245 w 462"/>
                <a:gd name="T5" fmla="*/ 1407 h 1407"/>
                <a:gd name="T6" fmla="*/ 0 60000 65536"/>
                <a:gd name="T7" fmla="*/ 0 60000 65536"/>
                <a:gd name="T8" fmla="*/ 0 60000 65536"/>
                <a:gd name="T9" fmla="*/ 0 w 462"/>
                <a:gd name="T10" fmla="*/ 0 h 1407"/>
                <a:gd name="T11" fmla="*/ 462 w 462"/>
                <a:gd name="T12" fmla="*/ 1407 h 1407"/>
              </a:gdLst>
              <a:ahLst/>
              <a:cxnLst>
                <a:cxn ang="T6">
                  <a:pos x="T0" y="T1"/>
                </a:cxn>
                <a:cxn ang="T7">
                  <a:pos x="T2" y="T3"/>
                </a:cxn>
                <a:cxn ang="T8">
                  <a:pos x="T4" y="T5"/>
                </a:cxn>
              </a:cxnLst>
              <a:rect l="T9" t="T10" r="T11" b="T12"/>
              <a:pathLst>
                <a:path w="462" h="1407">
                  <a:moveTo>
                    <a:pt x="462" y="0"/>
                  </a:moveTo>
                  <a:cubicBezTo>
                    <a:pt x="239" y="246"/>
                    <a:pt x="16" y="492"/>
                    <a:pt x="8" y="726"/>
                  </a:cubicBezTo>
                  <a:cubicBezTo>
                    <a:pt x="0" y="960"/>
                    <a:pt x="348" y="1293"/>
                    <a:pt x="416" y="1407"/>
                  </a:cubicBezTo>
                </a:path>
              </a:pathLst>
            </a:cu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7" name="Text Box 29"/>
            <p:cNvSpPr txBox="1">
              <a:spLocks noChangeArrowheads="1"/>
            </p:cNvSpPr>
            <p:nvPr/>
          </p:nvSpPr>
          <p:spPr bwMode="auto">
            <a:xfrm>
              <a:off x="0" y="998"/>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V1</a:t>
              </a:r>
            </a:p>
          </p:txBody>
        </p:sp>
        <p:sp>
          <p:nvSpPr>
            <p:cNvPr id="27678" name="Text Box 30"/>
            <p:cNvSpPr txBox="1">
              <a:spLocks noChangeArrowheads="1"/>
            </p:cNvSpPr>
            <p:nvPr/>
          </p:nvSpPr>
          <p:spPr bwMode="auto">
            <a:xfrm>
              <a:off x="1179" y="45"/>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V2</a:t>
              </a:r>
            </a:p>
          </p:txBody>
        </p:sp>
        <p:sp>
          <p:nvSpPr>
            <p:cNvPr id="27679" name="Text Box 31"/>
            <p:cNvSpPr txBox="1">
              <a:spLocks noChangeArrowheads="1"/>
            </p:cNvSpPr>
            <p:nvPr/>
          </p:nvSpPr>
          <p:spPr bwMode="auto">
            <a:xfrm>
              <a:off x="1360" y="998"/>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V3</a:t>
              </a:r>
            </a:p>
          </p:txBody>
        </p:sp>
        <p:sp>
          <p:nvSpPr>
            <p:cNvPr id="27680" name="Text Box 32"/>
            <p:cNvSpPr txBox="1">
              <a:spLocks noChangeArrowheads="1"/>
            </p:cNvSpPr>
            <p:nvPr/>
          </p:nvSpPr>
          <p:spPr bwMode="auto">
            <a:xfrm>
              <a:off x="1088" y="1996"/>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V4</a:t>
              </a:r>
            </a:p>
          </p:txBody>
        </p:sp>
        <p:sp>
          <p:nvSpPr>
            <p:cNvPr id="27681" name="Text Box 33"/>
            <p:cNvSpPr txBox="1">
              <a:spLocks noChangeArrowheads="1"/>
            </p:cNvSpPr>
            <p:nvPr/>
          </p:nvSpPr>
          <p:spPr bwMode="auto">
            <a:xfrm>
              <a:off x="2585" y="2041"/>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V6</a:t>
              </a:r>
            </a:p>
          </p:txBody>
        </p:sp>
        <p:sp>
          <p:nvSpPr>
            <p:cNvPr id="27682" name="Text Box 34"/>
            <p:cNvSpPr txBox="1">
              <a:spLocks noChangeArrowheads="1"/>
            </p:cNvSpPr>
            <p:nvPr/>
          </p:nvSpPr>
          <p:spPr bwMode="auto">
            <a:xfrm>
              <a:off x="3900" y="1769"/>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V7</a:t>
              </a:r>
            </a:p>
          </p:txBody>
        </p:sp>
        <p:sp>
          <p:nvSpPr>
            <p:cNvPr id="27683" name="Text Box 35"/>
            <p:cNvSpPr txBox="1">
              <a:spLocks noChangeArrowheads="1"/>
            </p:cNvSpPr>
            <p:nvPr/>
          </p:nvSpPr>
          <p:spPr bwMode="auto">
            <a:xfrm>
              <a:off x="4218" y="907"/>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V8</a:t>
              </a:r>
            </a:p>
          </p:txBody>
        </p:sp>
        <p:sp>
          <p:nvSpPr>
            <p:cNvPr id="27684" name="Text Box 36"/>
            <p:cNvSpPr txBox="1">
              <a:spLocks noChangeArrowheads="1"/>
            </p:cNvSpPr>
            <p:nvPr/>
          </p:nvSpPr>
          <p:spPr bwMode="auto">
            <a:xfrm>
              <a:off x="4218" y="181"/>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V9</a:t>
              </a:r>
            </a:p>
          </p:txBody>
        </p:sp>
        <p:sp>
          <p:nvSpPr>
            <p:cNvPr id="27685" name="Text Box 37"/>
            <p:cNvSpPr txBox="1">
              <a:spLocks noChangeArrowheads="1"/>
            </p:cNvSpPr>
            <p:nvPr/>
          </p:nvSpPr>
          <p:spPr bwMode="auto">
            <a:xfrm>
              <a:off x="2630" y="0"/>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V5</a:t>
              </a:r>
            </a:p>
          </p:txBody>
        </p:sp>
        <p:sp>
          <p:nvSpPr>
            <p:cNvPr id="27686" name="Text Box 38"/>
            <p:cNvSpPr txBox="1">
              <a:spLocks noChangeArrowheads="1"/>
            </p:cNvSpPr>
            <p:nvPr/>
          </p:nvSpPr>
          <p:spPr bwMode="auto">
            <a:xfrm>
              <a:off x="680" y="544"/>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6</a:t>
              </a:r>
            </a:p>
          </p:txBody>
        </p:sp>
        <p:sp>
          <p:nvSpPr>
            <p:cNvPr id="27687" name="Text Box 39"/>
            <p:cNvSpPr txBox="1">
              <a:spLocks noChangeArrowheads="1"/>
            </p:cNvSpPr>
            <p:nvPr/>
          </p:nvSpPr>
          <p:spPr bwMode="auto">
            <a:xfrm>
              <a:off x="771" y="907"/>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3</a:t>
              </a:r>
            </a:p>
          </p:txBody>
        </p:sp>
        <p:sp>
          <p:nvSpPr>
            <p:cNvPr id="27688" name="Text Box 40"/>
            <p:cNvSpPr txBox="1">
              <a:spLocks noChangeArrowheads="1"/>
            </p:cNvSpPr>
            <p:nvPr/>
          </p:nvSpPr>
          <p:spPr bwMode="auto">
            <a:xfrm>
              <a:off x="680" y="1497"/>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1</a:t>
              </a:r>
            </a:p>
          </p:txBody>
        </p:sp>
        <p:sp>
          <p:nvSpPr>
            <p:cNvPr id="27689" name="Text Box 41"/>
            <p:cNvSpPr txBox="1">
              <a:spLocks noChangeArrowheads="1"/>
            </p:cNvSpPr>
            <p:nvPr/>
          </p:nvSpPr>
          <p:spPr bwMode="auto">
            <a:xfrm>
              <a:off x="1315" y="680"/>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2</a:t>
              </a:r>
            </a:p>
          </p:txBody>
        </p:sp>
        <p:sp>
          <p:nvSpPr>
            <p:cNvPr id="27690" name="Text Box 42"/>
            <p:cNvSpPr txBox="1">
              <a:spLocks noChangeArrowheads="1"/>
            </p:cNvSpPr>
            <p:nvPr/>
          </p:nvSpPr>
          <p:spPr bwMode="auto">
            <a:xfrm>
              <a:off x="1859" y="91"/>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1</a:t>
              </a:r>
            </a:p>
          </p:txBody>
        </p:sp>
        <p:sp>
          <p:nvSpPr>
            <p:cNvPr id="27691" name="Text Box 43"/>
            <p:cNvSpPr txBox="1">
              <a:spLocks noChangeArrowheads="1"/>
            </p:cNvSpPr>
            <p:nvPr/>
          </p:nvSpPr>
          <p:spPr bwMode="auto">
            <a:xfrm>
              <a:off x="3447" y="91"/>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2</a:t>
              </a:r>
            </a:p>
          </p:txBody>
        </p:sp>
        <p:sp>
          <p:nvSpPr>
            <p:cNvPr id="27692" name="Text Box 44"/>
            <p:cNvSpPr txBox="1">
              <a:spLocks noChangeArrowheads="1"/>
            </p:cNvSpPr>
            <p:nvPr/>
          </p:nvSpPr>
          <p:spPr bwMode="auto">
            <a:xfrm>
              <a:off x="4218" y="499"/>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3</a:t>
              </a:r>
            </a:p>
          </p:txBody>
        </p:sp>
        <p:sp>
          <p:nvSpPr>
            <p:cNvPr id="27693" name="Text Box 45"/>
            <p:cNvSpPr txBox="1">
              <a:spLocks noChangeArrowheads="1"/>
            </p:cNvSpPr>
            <p:nvPr/>
          </p:nvSpPr>
          <p:spPr bwMode="auto">
            <a:xfrm>
              <a:off x="4037" y="1361"/>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4</a:t>
              </a:r>
            </a:p>
          </p:txBody>
        </p:sp>
        <p:sp>
          <p:nvSpPr>
            <p:cNvPr id="27694" name="Text Box 46"/>
            <p:cNvSpPr txBox="1">
              <a:spLocks noChangeArrowheads="1"/>
            </p:cNvSpPr>
            <p:nvPr/>
          </p:nvSpPr>
          <p:spPr bwMode="auto">
            <a:xfrm>
              <a:off x="3265" y="1905"/>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2</a:t>
              </a:r>
            </a:p>
          </p:txBody>
        </p:sp>
        <p:sp>
          <p:nvSpPr>
            <p:cNvPr id="27695" name="Text Box 47"/>
            <p:cNvSpPr txBox="1">
              <a:spLocks noChangeArrowheads="1"/>
            </p:cNvSpPr>
            <p:nvPr/>
          </p:nvSpPr>
          <p:spPr bwMode="auto">
            <a:xfrm>
              <a:off x="1905" y="1950"/>
              <a:ext cx="45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10</a:t>
              </a:r>
            </a:p>
          </p:txBody>
        </p:sp>
        <p:sp>
          <p:nvSpPr>
            <p:cNvPr id="27696" name="Text Box 48"/>
            <p:cNvSpPr txBox="1">
              <a:spLocks noChangeArrowheads="1"/>
            </p:cNvSpPr>
            <p:nvPr/>
          </p:nvSpPr>
          <p:spPr bwMode="auto">
            <a:xfrm>
              <a:off x="1905" y="771"/>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6</a:t>
              </a:r>
            </a:p>
          </p:txBody>
        </p:sp>
        <p:sp>
          <p:nvSpPr>
            <p:cNvPr id="27697" name="Text Box 49"/>
            <p:cNvSpPr txBox="1">
              <a:spLocks noChangeArrowheads="1"/>
            </p:cNvSpPr>
            <p:nvPr/>
          </p:nvSpPr>
          <p:spPr bwMode="auto">
            <a:xfrm>
              <a:off x="2312" y="1089"/>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4</a:t>
              </a:r>
            </a:p>
          </p:txBody>
        </p:sp>
        <p:sp>
          <p:nvSpPr>
            <p:cNvPr id="27698" name="Text Box 50"/>
            <p:cNvSpPr txBox="1">
              <a:spLocks noChangeArrowheads="1"/>
            </p:cNvSpPr>
            <p:nvPr/>
          </p:nvSpPr>
          <p:spPr bwMode="auto">
            <a:xfrm>
              <a:off x="2812" y="1043"/>
              <a:ext cx="36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10</a:t>
              </a:r>
            </a:p>
          </p:txBody>
        </p:sp>
        <p:sp>
          <p:nvSpPr>
            <p:cNvPr id="27699" name="Text Box 51"/>
            <p:cNvSpPr txBox="1">
              <a:spLocks noChangeArrowheads="1"/>
            </p:cNvSpPr>
            <p:nvPr/>
          </p:nvSpPr>
          <p:spPr bwMode="auto">
            <a:xfrm>
              <a:off x="3447" y="998"/>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3</a:t>
              </a:r>
            </a:p>
          </p:txBody>
        </p:sp>
        <p:sp>
          <p:nvSpPr>
            <p:cNvPr id="27700" name="Text Box 52"/>
            <p:cNvSpPr txBox="1">
              <a:spLocks noChangeArrowheads="1"/>
            </p:cNvSpPr>
            <p:nvPr/>
          </p:nvSpPr>
          <p:spPr bwMode="auto">
            <a:xfrm>
              <a:off x="3628" y="544"/>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6</a:t>
              </a:r>
            </a:p>
          </p:txBody>
        </p:sp>
        <p:sp>
          <p:nvSpPr>
            <p:cNvPr id="27701" name="Text Box 53"/>
            <p:cNvSpPr txBox="1">
              <a:spLocks noChangeArrowheads="1"/>
            </p:cNvSpPr>
            <p:nvPr/>
          </p:nvSpPr>
          <p:spPr bwMode="auto">
            <a:xfrm>
              <a:off x="1270" y="1315"/>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2</a:t>
              </a:r>
            </a:p>
          </p:txBody>
        </p:sp>
      </p:grpSp>
      <p:sp>
        <p:nvSpPr>
          <p:cNvPr id="54" name="灯片编号占位符 53"/>
          <p:cNvSpPr>
            <a:spLocks noGrp="1"/>
          </p:cNvSpPr>
          <p:nvPr>
            <p:ph type="sldNum" sz="quarter" idx="15"/>
          </p:nvPr>
        </p:nvSpPr>
        <p:spPr/>
        <p:txBody>
          <a:bodyPr/>
          <a:lstStyle/>
          <a:p>
            <a:pPr>
              <a:defRPr/>
            </a:pPr>
            <a:fld id="{18BF26C0-FCD1-4B1E-8A3B-FB579F40E198}" type="slidenum">
              <a:rPr lang="zh-CN" altLang="zh-CN" smtClean="0"/>
              <a:pPr>
                <a:defRPr/>
              </a:pPr>
              <a:t>3</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wipe(left)">
                                      <p:cBhvr>
                                        <p:cTn id="7" dur="500"/>
                                        <p:tgtEl>
                                          <p:spTgt spid="40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sz="quarter" idx="1"/>
          </p:nvPr>
        </p:nvSpPr>
        <p:spPr>
          <a:xfrm>
            <a:off x="0" y="476672"/>
            <a:ext cx="8686800" cy="5293891"/>
          </a:xfrm>
        </p:spPr>
        <p:txBody>
          <a:bodyPr/>
          <a:lstStyle/>
          <a:p>
            <a:pPr eaLnBrk="1" hangingPunct="1">
              <a:lnSpc>
                <a:spcPct val="120000"/>
              </a:lnSpc>
              <a:spcBef>
                <a:spcPct val="0"/>
              </a:spcBef>
              <a:buFontTx/>
              <a:buNone/>
            </a:pPr>
            <a:endParaRPr lang="zh-CN" altLang="en-US" sz="2400" b="1" dirty="0" smtClean="0">
              <a:latin typeface="+mj-ea"/>
              <a:ea typeface="+mj-ea"/>
            </a:endParaRPr>
          </a:p>
        </p:txBody>
      </p:sp>
      <p:grpSp>
        <p:nvGrpSpPr>
          <p:cNvPr id="2" name="Group 3"/>
          <p:cNvGrpSpPr>
            <a:grpSpLocks/>
          </p:cNvGrpSpPr>
          <p:nvPr/>
        </p:nvGrpSpPr>
        <p:grpSpPr bwMode="auto">
          <a:xfrm>
            <a:off x="467544" y="1700808"/>
            <a:ext cx="7775823" cy="4489375"/>
            <a:chOff x="0" y="0"/>
            <a:chExt cx="4626" cy="2329"/>
          </a:xfrm>
        </p:grpSpPr>
        <p:sp>
          <p:nvSpPr>
            <p:cNvPr id="27652" name="Oval 4"/>
            <p:cNvSpPr>
              <a:spLocks noChangeArrowheads="1"/>
            </p:cNvSpPr>
            <p:nvPr/>
          </p:nvSpPr>
          <p:spPr bwMode="auto">
            <a:xfrm>
              <a:off x="408" y="1134"/>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3" name="Oval 5"/>
            <p:cNvSpPr>
              <a:spLocks noChangeArrowheads="1"/>
            </p:cNvSpPr>
            <p:nvPr/>
          </p:nvSpPr>
          <p:spPr bwMode="auto">
            <a:xfrm>
              <a:off x="1224" y="363"/>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4" name="Oval 6"/>
            <p:cNvSpPr>
              <a:spLocks noChangeArrowheads="1"/>
            </p:cNvSpPr>
            <p:nvPr/>
          </p:nvSpPr>
          <p:spPr bwMode="auto">
            <a:xfrm>
              <a:off x="1224" y="1089"/>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5" name="Oval 7"/>
            <p:cNvSpPr>
              <a:spLocks noChangeArrowheads="1"/>
            </p:cNvSpPr>
            <p:nvPr/>
          </p:nvSpPr>
          <p:spPr bwMode="auto">
            <a:xfrm>
              <a:off x="1224" y="1814"/>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6" name="Oval 8"/>
            <p:cNvSpPr>
              <a:spLocks noChangeArrowheads="1"/>
            </p:cNvSpPr>
            <p:nvPr/>
          </p:nvSpPr>
          <p:spPr bwMode="auto">
            <a:xfrm>
              <a:off x="2766" y="1859"/>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7" name="Oval 9"/>
            <p:cNvSpPr>
              <a:spLocks noChangeArrowheads="1"/>
            </p:cNvSpPr>
            <p:nvPr/>
          </p:nvSpPr>
          <p:spPr bwMode="auto">
            <a:xfrm>
              <a:off x="2766" y="362"/>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8" name="Oval 10"/>
            <p:cNvSpPr>
              <a:spLocks noChangeArrowheads="1"/>
            </p:cNvSpPr>
            <p:nvPr/>
          </p:nvSpPr>
          <p:spPr bwMode="auto">
            <a:xfrm>
              <a:off x="4082" y="317"/>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59" name="Oval 11"/>
            <p:cNvSpPr>
              <a:spLocks noChangeArrowheads="1"/>
            </p:cNvSpPr>
            <p:nvPr/>
          </p:nvSpPr>
          <p:spPr bwMode="auto">
            <a:xfrm>
              <a:off x="4082" y="998"/>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60" name="Oval 12"/>
            <p:cNvSpPr>
              <a:spLocks noChangeArrowheads="1"/>
            </p:cNvSpPr>
            <p:nvPr/>
          </p:nvSpPr>
          <p:spPr bwMode="auto">
            <a:xfrm>
              <a:off x="3719" y="1678"/>
              <a:ext cx="90" cy="91"/>
            </a:xfrm>
            <a:prstGeom prst="ellipse">
              <a:avLst/>
            </a:prstGeom>
            <a:solidFill>
              <a:schemeClr val="accent1"/>
            </a:solidFill>
            <a:ln w="38100">
              <a:solidFill>
                <a:srgbClr val="FFFF00"/>
              </a:solidFill>
              <a:round/>
              <a:headEnd/>
              <a:tailEnd/>
            </a:ln>
          </p:spPr>
          <p:txBody>
            <a:bodyPr wrap="none" anchor="ctr"/>
            <a:lstStyle/>
            <a:p>
              <a:endParaRPr lang="zh-CN" altLang="en-US"/>
            </a:p>
          </p:txBody>
        </p:sp>
        <p:sp>
          <p:nvSpPr>
            <p:cNvPr id="27661" name="Line 13"/>
            <p:cNvSpPr>
              <a:spLocks noChangeShapeType="1"/>
            </p:cNvSpPr>
            <p:nvPr/>
          </p:nvSpPr>
          <p:spPr bwMode="auto">
            <a:xfrm flipV="1">
              <a:off x="453" y="453"/>
              <a:ext cx="771" cy="681"/>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2" name="Line 14"/>
            <p:cNvSpPr>
              <a:spLocks noChangeShapeType="1"/>
            </p:cNvSpPr>
            <p:nvPr/>
          </p:nvSpPr>
          <p:spPr bwMode="auto">
            <a:xfrm>
              <a:off x="498" y="1179"/>
              <a:ext cx="681" cy="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3" name="Line 15"/>
            <p:cNvSpPr>
              <a:spLocks noChangeShapeType="1"/>
            </p:cNvSpPr>
            <p:nvPr/>
          </p:nvSpPr>
          <p:spPr bwMode="auto">
            <a:xfrm>
              <a:off x="498" y="1225"/>
              <a:ext cx="726" cy="589"/>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4" name="Line 16"/>
            <p:cNvSpPr>
              <a:spLocks noChangeShapeType="1"/>
            </p:cNvSpPr>
            <p:nvPr/>
          </p:nvSpPr>
          <p:spPr bwMode="auto">
            <a:xfrm flipV="1">
              <a:off x="1270" y="499"/>
              <a:ext cx="0" cy="544"/>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5" name="Line 17"/>
            <p:cNvSpPr>
              <a:spLocks noChangeShapeType="1"/>
            </p:cNvSpPr>
            <p:nvPr/>
          </p:nvSpPr>
          <p:spPr bwMode="auto">
            <a:xfrm>
              <a:off x="1270" y="1225"/>
              <a:ext cx="0" cy="544"/>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6" name="Line 18"/>
            <p:cNvSpPr>
              <a:spLocks noChangeShapeType="1"/>
            </p:cNvSpPr>
            <p:nvPr/>
          </p:nvSpPr>
          <p:spPr bwMode="auto">
            <a:xfrm>
              <a:off x="1406" y="408"/>
              <a:ext cx="1270" cy="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7" name="Line 19"/>
            <p:cNvSpPr>
              <a:spLocks noChangeShapeType="1"/>
            </p:cNvSpPr>
            <p:nvPr/>
          </p:nvSpPr>
          <p:spPr bwMode="auto">
            <a:xfrm flipH="1">
              <a:off x="1315" y="499"/>
              <a:ext cx="1406" cy="1315"/>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8" name="Line 20"/>
            <p:cNvSpPr>
              <a:spLocks noChangeShapeType="1"/>
            </p:cNvSpPr>
            <p:nvPr/>
          </p:nvSpPr>
          <p:spPr bwMode="auto">
            <a:xfrm>
              <a:off x="1360" y="1905"/>
              <a:ext cx="1361" cy="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69" name="Line 21"/>
            <p:cNvSpPr>
              <a:spLocks noChangeShapeType="1"/>
            </p:cNvSpPr>
            <p:nvPr/>
          </p:nvSpPr>
          <p:spPr bwMode="auto">
            <a:xfrm flipV="1">
              <a:off x="2903" y="1769"/>
              <a:ext cx="771" cy="136"/>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0" name="Line 22"/>
            <p:cNvSpPr>
              <a:spLocks noChangeShapeType="1"/>
            </p:cNvSpPr>
            <p:nvPr/>
          </p:nvSpPr>
          <p:spPr bwMode="auto">
            <a:xfrm flipV="1">
              <a:off x="3810" y="1134"/>
              <a:ext cx="272" cy="544"/>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1" name="Line 23"/>
            <p:cNvSpPr>
              <a:spLocks noChangeShapeType="1"/>
            </p:cNvSpPr>
            <p:nvPr/>
          </p:nvSpPr>
          <p:spPr bwMode="auto">
            <a:xfrm>
              <a:off x="2902" y="498"/>
              <a:ext cx="862" cy="118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2" name="Line 24"/>
            <p:cNvSpPr>
              <a:spLocks noChangeShapeType="1"/>
            </p:cNvSpPr>
            <p:nvPr/>
          </p:nvSpPr>
          <p:spPr bwMode="auto">
            <a:xfrm>
              <a:off x="2948" y="408"/>
              <a:ext cx="1089" cy="59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3" name="Line 25"/>
            <p:cNvSpPr>
              <a:spLocks noChangeShapeType="1"/>
            </p:cNvSpPr>
            <p:nvPr/>
          </p:nvSpPr>
          <p:spPr bwMode="auto">
            <a:xfrm flipH="1">
              <a:off x="2993" y="363"/>
              <a:ext cx="1044" cy="0"/>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4" name="Line 26"/>
            <p:cNvSpPr>
              <a:spLocks noChangeShapeType="1"/>
            </p:cNvSpPr>
            <p:nvPr/>
          </p:nvSpPr>
          <p:spPr bwMode="auto">
            <a:xfrm>
              <a:off x="4127" y="453"/>
              <a:ext cx="0" cy="499"/>
            </a:xfrm>
            <a:prstGeom prst="line">
              <a:avLst/>
            </a:pr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5" name="未知"/>
            <p:cNvSpPr>
              <a:spLocks/>
            </p:cNvSpPr>
            <p:nvPr/>
          </p:nvSpPr>
          <p:spPr bwMode="auto">
            <a:xfrm>
              <a:off x="2540" y="453"/>
              <a:ext cx="272" cy="1407"/>
            </a:xfrm>
            <a:custGeom>
              <a:avLst/>
              <a:gdLst>
                <a:gd name="T0" fmla="*/ 272 w 462"/>
                <a:gd name="T1" fmla="*/ 0 h 1407"/>
                <a:gd name="T2" fmla="*/ 5 w 462"/>
                <a:gd name="T3" fmla="*/ 726 h 1407"/>
                <a:gd name="T4" fmla="*/ 245 w 462"/>
                <a:gd name="T5" fmla="*/ 1407 h 1407"/>
                <a:gd name="T6" fmla="*/ 0 60000 65536"/>
                <a:gd name="T7" fmla="*/ 0 60000 65536"/>
                <a:gd name="T8" fmla="*/ 0 60000 65536"/>
                <a:gd name="T9" fmla="*/ 0 w 462"/>
                <a:gd name="T10" fmla="*/ 0 h 1407"/>
                <a:gd name="T11" fmla="*/ 462 w 462"/>
                <a:gd name="T12" fmla="*/ 1407 h 1407"/>
              </a:gdLst>
              <a:ahLst/>
              <a:cxnLst>
                <a:cxn ang="T6">
                  <a:pos x="T0" y="T1"/>
                </a:cxn>
                <a:cxn ang="T7">
                  <a:pos x="T2" y="T3"/>
                </a:cxn>
                <a:cxn ang="T8">
                  <a:pos x="T4" y="T5"/>
                </a:cxn>
              </a:cxnLst>
              <a:rect l="T9" t="T10" r="T11" b="T12"/>
              <a:pathLst>
                <a:path w="462" h="1407">
                  <a:moveTo>
                    <a:pt x="462" y="0"/>
                  </a:moveTo>
                  <a:cubicBezTo>
                    <a:pt x="239" y="246"/>
                    <a:pt x="16" y="492"/>
                    <a:pt x="8" y="726"/>
                  </a:cubicBezTo>
                  <a:cubicBezTo>
                    <a:pt x="0" y="960"/>
                    <a:pt x="348" y="1293"/>
                    <a:pt x="416" y="1407"/>
                  </a:cubicBezTo>
                </a:path>
              </a:pathLst>
            </a:cu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6" name="未知"/>
            <p:cNvSpPr>
              <a:spLocks/>
            </p:cNvSpPr>
            <p:nvPr/>
          </p:nvSpPr>
          <p:spPr bwMode="auto">
            <a:xfrm rot="10800000">
              <a:off x="2812" y="453"/>
              <a:ext cx="272" cy="1407"/>
            </a:xfrm>
            <a:custGeom>
              <a:avLst/>
              <a:gdLst>
                <a:gd name="T0" fmla="*/ 272 w 462"/>
                <a:gd name="T1" fmla="*/ 0 h 1407"/>
                <a:gd name="T2" fmla="*/ 5 w 462"/>
                <a:gd name="T3" fmla="*/ 726 h 1407"/>
                <a:gd name="T4" fmla="*/ 245 w 462"/>
                <a:gd name="T5" fmla="*/ 1407 h 1407"/>
                <a:gd name="T6" fmla="*/ 0 60000 65536"/>
                <a:gd name="T7" fmla="*/ 0 60000 65536"/>
                <a:gd name="T8" fmla="*/ 0 60000 65536"/>
                <a:gd name="T9" fmla="*/ 0 w 462"/>
                <a:gd name="T10" fmla="*/ 0 h 1407"/>
                <a:gd name="T11" fmla="*/ 462 w 462"/>
                <a:gd name="T12" fmla="*/ 1407 h 1407"/>
              </a:gdLst>
              <a:ahLst/>
              <a:cxnLst>
                <a:cxn ang="T6">
                  <a:pos x="T0" y="T1"/>
                </a:cxn>
                <a:cxn ang="T7">
                  <a:pos x="T2" y="T3"/>
                </a:cxn>
                <a:cxn ang="T8">
                  <a:pos x="T4" y="T5"/>
                </a:cxn>
              </a:cxnLst>
              <a:rect l="T9" t="T10" r="T11" b="T12"/>
              <a:pathLst>
                <a:path w="462" h="1407">
                  <a:moveTo>
                    <a:pt x="462" y="0"/>
                  </a:moveTo>
                  <a:cubicBezTo>
                    <a:pt x="239" y="246"/>
                    <a:pt x="16" y="492"/>
                    <a:pt x="8" y="726"/>
                  </a:cubicBezTo>
                  <a:cubicBezTo>
                    <a:pt x="0" y="960"/>
                    <a:pt x="348" y="1293"/>
                    <a:pt x="416" y="1407"/>
                  </a:cubicBezTo>
                </a:path>
              </a:pathLst>
            </a:custGeom>
            <a:ln>
              <a:headEnd/>
              <a:tailEnd type="stealth" w="lg" len="lg"/>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27677" name="Text Box 29"/>
            <p:cNvSpPr txBox="1">
              <a:spLocks noChangeArrowheads="1"/>
            </p:cNvSpPr>
            <p:nvPr/>
          </p:nvSpPr>
          <p:spPr bwMode="auto">
            <a:xfrm>
              <a:off x="0" y="998"/>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V1</a:t>
              </a:r>
            </a:p>
          </p:txBody>
        </p:sp>
        <p:sp>
          <p:nvSpPr>
            <p:cNvPr id="27678" name="Text Box 30"/>
            <p:cNvSpPr txBox="1">
              <a:spLocks noChangeArrowheads="1"/>
            </p:cNvSpPr>
            <p:nvPr/>
          </p:nvSpPr>
          <p:spPr bwMode="auto">
            <a:xfrm>
              <a:off x="1179" y="45"/>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V2</a:t>
              </a:r>
            </a:p>
          </p:txBody>
        </p:sp>
        <p:sp>
          <p:nvSpPr>
            <p:cNvPr id="27679" name="Text Box 31"/>
            <p:cNvSpPr txBox="1">
              <a:spLocks noChangeArrowheads="1"/>
            </p:cNvSpPr>
            <p:nvPr/>
          </p:nvSpPr>
          <p:spPr bwMode="auto">
            <a:xfrm>
              <a:off x="1360" y="998"/>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V3</a:t>
              </a:r>
            </a:p>
          </p:txBody>
        </p:sp>
        <p:sp>
          <p:nvSpPr>
            <p:cNvPr id="27680" name="Text Box 32"/>
            <p:cNvSpPr txBox="1">
              <a:spLocks noChangeArrowheads="1"/>
            </p:cNvSpPr>
            <p:nvPr/>
          </p:nvSpPr>
          <p:spPr bwMode="auto">
            <a:xfrm>
              <a:off x="1088" y="1996"/>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V4</a:t>
              </a:r>
            </a:p>
          </p:txBody>
        </p:sp>
        <p:sp>
          <p:nvSpPr>
            <p:cNvPr id="27681" name="Text Box 33"/>
            <p:cNvSpPr txBox="1">
              <a:spLocks noChangeArrowheads="1"/>
            </p:cNvSpPr>
            <p:nvPr/>
          </p:nvSpPr>
          <p:spPr bwMode="auto">
            <a:xfrm>
              <a:off x="2585" y="2041"/>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V6</a:t>
              </a:r>
            </a:p>
          </p:txBody>
        </p:sp>
        <p:sp>
          <p:nvSpPr>
            <p:cNvPr id="27682" name="Text Box 34"/>
            <p:cNvSpPr txBox="1">
              <a:spLocks noChangeArrowheads="1"/>
            </p:cNvSpPr>
            <p:nvPr/>
          </p:nvSpPr>
          <p:spPr bwMode="auto">
            <a:xfrm>
              <a:off x="3900" y="1769"/>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V7</a:t>
              </a:r>
            </a:p>
          </p:txBody>
        </p:sp>
        <p:sp>
          <p:nvSpPr>
            <p:cNvPr id="27683" name="Text Box 35"/>
            <p:cNvSpPr txBox="1">
              <a:spLocks noChangeArrowheads="1"/>
            </p:cNvSpPr>
            <p:nvPr/>
          </p:nvSpPr>
          <p:spPr bwMode="auto">
            <a:xfrm>
              <a:off x="4218" y="907"/>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V8</a:t>
              </a:r>
            </a:p>
          </p:txBody>
        </p:sp>
        <p:sp>
          <p:nvSpPr>
            <p:cNvPr id="27684" name="Text Box 36"/>
            <p:cNvSpPr txBox="1">
              <a:spLocks noChangeArrowheads="1"/>
            </p:cNvSpPr>
            <p:nvPr/>
          </p:nvSpPr>
          <p:spPr bwMode="auto">
            <a:xfrm>
              <a:off x="4218" y="181"/>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V9</a:t>
              </a:r>
            </a:p>
          </p:txBody>
        </p:sp>
        <p:sp>
          <p:nvSpPr>
            <p:cNvPr id="27685" name="Text Box 37"/>
            <p:cNvSpPr txBox="1">
              <a:spLocks noChangeArrowheads="1"/>
            </p:cNvSpPr>
            <p:nvPr/>
          </p:nvSpPr>
          <p:spPr bwMode="auto">
            <a:xfrm>
              <a:off x="2630" y="0"/>
              <a:ext cx="408"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V5</a:t>
              </a:r>
            </a:p>
          </p:txBody>
        </p:sp>
        <p:sp>
          <p:nvSpPr>
            <p:cNvPr id="27686" name="Text Box 38"/>
            <p:cNvSpPr txBox="1">
              <a:spLocks noChangeArrowheads="1"/>
            </p:cNvSpPr>
            <p:nvPr/>
          </p:nvSpPr>
          <p:spPr bwMode="auto">
            <a:xfrm>
              <a:off x="680" y="544"/>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6</a:t>
              </a:r>
            </a:p>
          </p:txBody>
        </p:sp>
        <p:sp>
          <p:nvSpPr>
            <p:cNvPr id="27687" name="Text Box 39"/>
            <p:cNvSpPr txBox="1">
              <a:spLocks noChangeArrowheads="1"/>
            </p:cNvSpPr>
            <p:nvPr/>
          </p:nvSpPr>
          <p:spPr bwMode="auto">
            <a:xfrm>
              <a:off x="771" y="907"/>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3</a:t>
              </a:r>
            </a:p>
          </p:txBody>
        </p:sp>
        <p:sp>
          <p:nvSpPr>
            <p:cNvPr id="27688" name="Text Box 40"/>
            <p:cNvSpPr txBox="1">
              <a:spLocks noChangeArrowheads="1"/>
            </p:cNvSpPr>
            <p:nvPr/>
          </p:nvSpPr>
          <p:spPr bwMode="auto">
            <a:xfrm>
              <a:off x="680" y="1497"/>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1</a:t>
              </a:r>
            </a:p>
          </p:txBody>
        </p:sp>
        <p:sp>
          <p:nvSpPr>
            <p:cNvPr id="27689" name="Text Box 41"/>
            <p:cNvSpPr txBox="1">
              <a:spLocks noChangeArrowheads="1"/>
            </p:cNvSpPr>
            <p:nvPr/>
          </p:nvSpPr>
          <p:spPr bwMode="auto">
            <a:xfrm>
              <a:off x="1315" y="680"/>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2</a:t>
              </a:r>
            </a:p>
          </p:txBody>
        </p:sp>
        <p:sp>
          <p:nvSpPr>
            <p:cNvPr id="27690" name="Text Box 42"/>
            <p:cNvSpPr txBox="1">
              <a:spLocks noChangeArrowheads="1"/>
            </p:cNvSpPr>
            <p:nvPr/>
          </p:nvSpPr>
          <p:spPr bwMode="auto">
            <a:xfrm>
              <a:off x="1859" y="91"/>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1</a:t>
              </a:r>
            </a:p>
          </p:txBody>
        </p:sp>
        <p:sp>
          <p:nvSpPr>
            <p:cNvPr id="27691" name="Text Box 43"/>
            <p:cNvSpPr txBox="1">
              <a:spLocks noChangeArrowheads="1"/>
            </p:cNvSpPr>
            <p:nvPr/>
          </p:nvSpPr>
          <p:spPr bwMode="auto">
            <a:xfrm>
              <a:off x="3447" y="91"/>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2</a:t>
              </a:r>
            </a:p>
          </p:txBody>
        </p:sp>
        <p:sp>
          <p:nvSpPr>
            <p:cNvPr id="27692" name="Text Box 44"/>
            <p:cNvSpPr txBox="1">
              <a:spLocks noChangeArrowheads="1"/>
            </p:cNvSpPr>
            <p:nvPr/>
          </p:nvSpPr>
          <p:spPr bwMode="auto">
            <a:xfrm>
              <a:off x="4218" y="499"/>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3</a:t>
              </a:r>
            </a:p>
          </p:txBody>
        </p:sp>
        <p:sp>
          <p:nvSpPr>
            <p:cNvPr id="27693" name="Text Box 45"/>
            <p:cNvSpPr txBox="1">
              <a:spLocks noChangeArrowheads="1"/>
            </p:cNvSpPr>
            <p:nvPr/>
          </p:nvSpPr>
          <p:spPr bwMode="auto">
            <a:xfrm>
              <a:off x="4037" y="1361"/>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4</a:t>
              </a:r>
            </a:p>
          </p:txBody>
        </p:sp>
        <p:sp>
          <p:nvSpPr>
            <p:cNvPr id="27694" name="Text Box 46"/>
            <p:cNvSpPr txBox="1">
              <a:spLocks noChangeArrowheads="1"/>
            </p:cNvSpPr>
            <p:nvPr/>
          </p:nvSpPr>
          <p:spPr bwMode="auto">
            <a:xfrm>
              <a:off x="3265" y="1905"/>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2</a:t>
              </a:r>
            </a:p>
          </p:txBody>
        </p:sp>
        <p:sp>
          <p:nvSpPr>
            <p:cNvPr id="27695" name="Text Box 47"/>
            <p:cNvSpPr txBox="1">
              <a:spLocks noChangeArrowheads="1"/>
            </p:cNvSpPr>
            <p:nvPr/>
          </p:nvSpPr>
          <p:spPr bwMode="auto">
            <a:xfrm>
              <a:off x="1905" y="1950"/>
              <a:ext cx="45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10</a:t>
              </a:r>
            </a:p>
          </p:txBody>
        </p:sp>
        <p:sp>
          <p:nvSpPr>
            <p:cNvPr id="27696" name="Text Box 48"/>
            <p:cNvSpPr txBox="1">
              <a:spLocks noChangeArrowheads="1"/>
            </p:cNvSpPr>
            <p:nvPr/>
          </p:nvSpPr>
          <p:spPr bwMode="auto">
            <a:xfrm>
              <a:off x="1905" y="771"/>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6</a:t>
              </a:r>
            </a:p>
          </p:txBody>
        </p:sp>
        <p:sp>
          <p:nvSpPr>
            <p:cNvPr id="27697" name="Text Box 49"/>
            <p:cNvSpPr txBox="1">
              <a:spLocks noChangeArrowheads="1"/>
            </p:cNvSpPr>
            <p:nvPr/>
          </p:nvSpPr>
          <p:spPr bwMode="auto">
            <a:xfrm>
              <a:off x="2312" y="1089"/>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4</a:t>
              </a:r>
            </a:p>
          </p:txBody>
        </p:sp>
        <p:sp>
          <p:nvSpPr>
            <p:cNvPr id="27698" name="Text Box 50"/>
            <p:cNvSpPr txBox="1">
              <a:spLocks noChangeArrowheads="1"/>
            </p:cNvSpPr>
            <p:nvPr/>
          </p:nvSpPr>
          <p:spPr bwMode="auto">
            <a:xfrm>
              <a:off x="2812" y="1043"/>
              <a:ext cx="36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10</a:t>
              </a:r>
            </a:p>
          </p:txBody>
        </p:sp>
        <p:sp>
          <p:nvSpPr>
            <p:cNvPr id="27699" name="Text Box 51"/>
            <p:cNvSpPr txBox="1">
              <a:spLocks noChangeArrowheads="1"/>
            </p:cNvSpPr>
            <p:nvPr/>
          </p:nvSpPr>
          <p:spPr bwMode="auto">
            <a:xfrm>
              <a:off x="3447" y="998"/>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3</a:t>
              </a:r>
            </a:p>
          </p:txBody>
        </p:sp>
        <p:sp>
          <p:nvSpPr>
            <p:cNvPr id="27700" name="Text Box 52"/>
            <p:cNvSpPr txBox="1">
              <a:spLocks noChangeArrowheads="1"/>
            </p:cNvSpPr>
            <p:nvPr/>
          </p:nvSpPr>
          <p:spPr bwMode="auto">
            <a:xfrm>
              <a:off x="3628" y="544"/>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6</a:t>
              </a:r>
            </a:p>
          </p:txBody>
        </p:sp>
        <p:sp>
          <p:nvSpPr>
            <p:cNvPr id="27701" name="Text Box 53"/>
            <p:cNvSpPr txBox="1">
              <a:spLocks noChangeArrowheads="1"/>
            </p:cNvSpPr>
            <p:nvPr/>
          </p:nvSpPr>
          <p:spPr bwMode="auto">
            <a:xfrm>
              <a:off x="1270" y="1315"/>
              <a:ext cx="273" cy="288"/>
            </a:xfrm>
            <a:prstGeom prst="rect">
              <a:avLst/>
            </a:prstGeom>
            <a:noFill/>
            <a:ln w="9525">
              <a:noFill/>
              <a:miter lim="800000"/>
              <a:headEnd/>
              <a:tailEnd/>
            </a:ln>
          </p:spPr>
          <p:txBody>
            <a:bodyPr>
              <a:spAutoFit/>
            </a:bodyPr>
            <a:lstStyle/>
            <a:p>
              <a:pPr>
                <a:spcBef>
                  <a:spcPct val="50000"/>
                </a:spcBef>
              </a:pPr>
              <a:r>
                <a:rPr lang="zh-CN" altLang="zh-CN" sz="2400" b="1">
                  <a:latin typeface="幼圆" pitchFamily="49" charset="-122"/>
                  <a:ea typeface="幼圆" pitchFamily="49" charset="-122"/>
                </a:rPr>
                <a:t>2</a:t>
              </a:r>
            </a:p>
          </p:txBody>
        </p:sp>
      </p:grpSp>
      <p:sp>
        <p:nvSpPr>
          <p:cNvPr id="54" name="灯片编号占位符 53"/>
          <p:cNvSpPr>
            <a:spLocks noGrp="1"/>
          </p:cNvSpPr>
          <p:nvPr>
            <p:ph type="sldNum" sz="quarter" idx="15"/>
          </p:nvPr>
        </p:nvSpPr>
        <p:spPr/>
        <p:txBody>
          <a:bodyPr/>
          <a:lstStyle/>
          <a:p>
            <a:pPr>
              <a:defRPr/>
            </a:pPr>
            <a:fld id="{18BF26C0-FCD1-4B1E-8A3B-FB579F40E198}" type="slidenum">
              <a:rPr lang="zh-CN" altLang="zh-CN" smtClean="0"/>
              <a:pPr>
                <a:defRPr/>
              </a:pPr>
              <a:t>4</a:t>
            </a:fld>
            <a:endParaRPr lang="zh-CN" altLang="zh-CN"/>
          </a:p>
        </p:txBody>
      </p:sp>
    </p:spTree>
    <p:extLst>
      <p:ext uri="{BB962C8B-B14F-4D97-AF65-F5344CB8AC3E}">
        <p14:creationId xmlns:p14="http://schemas.microsoft.com/office/powerpoint/2010/main" val="128752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nodePh="1">
                                  <p:stCondLst>
                                    <p:cond delay="0"/>
                                  </p:stCondLst>
                                  <p:endCondLst>
                                    <p:cond evt="begin" delay="0">
                                      <p:tn val="5"/>
                                    </p:cond>
                                  </p:end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wipe(left)">
                                      <p:cBhvr>
                                        <p:cTn id="7" dur="500"/>
                                        <p:tgtEl>
                                          <p:spTgt spid="40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sz="half" idx="1"/>
          </p:nvPr>
        </p:nvSpPr>
        <p:spPr>
          <a:xfrm>
            <a:off x="457200" y="1341438"/>
            <a:ext cx="8507413" cy="5327650"/>
          </a:xfrm>
        </p:spPr>
        <p:txBody>
          <a:bodyPr/>
          <a:lstStyle/>
          <a:p>
            <a:pPr eaLnBrk="1" hangingPunct="1">
              <a:lnSpc>
                <a:spcPct val="130000"/>
              </a:lnSpc>
              <a:spcBef>
                <a:spcPct val="0"/>
              </a:spcBef>
              <a:buFontTx/>
              <a:buNone/>
            </a:pPr>
            <a:r>
              <a:rPr lang="zh-CN" sz="2800" b="1" dirty="0" smtClean="0">
                <a:latin typeface="+mj-ea"/>
                <a:ea typeface="+mj-ea"/>
              </a:rPr>
              <a:t>最短路问题的一般描述：</a:t>
            </a:r>
          </a:p>
          <a:p>
            <a:pPr eaLnBrk="1" hangingPunct="1">
              <a:lnSpc>
                <a:spcPct val="130000"/>
              </a:lnSpc>
              <a:spcBef>
                <a:spcPct val="0"/>
              </a:spcBef>
            </a:pPr>
            <a:r>
              <a:rPr lang="zh-CN" sz="2800" b="1" dirty="0" smtClean="0">
                <a:latin typeface="+mj-ea"/>
                <a:ea typeface="+mj-ea"/>
              </a:rPr>
              <a:t>对</a:t>
            </a:r>
            <a:r>
              <a:rPr lang="zh-CN" altLang="zh-CN" sz="2800" b="1" dirty="0" smtClean="0">
                <a:latin typeface="+mj-ea"/>
                <a:ea typeface="+mj-ea"/>
              </a:rPr>
              <a:t>D=</a:t>
            </a:r>
            <a:r>
              <a:rPr lang="zh-CN" sz="2800" b="1" dirty="0" smtClean="0">
                <a:latin typeface="+mj-ea"/>
                <a:ea typeface="+mj-ea"/>
              </a:rPr>
              <a:t>（</a:t>
            </a:r>
            <a:r>
              <a:rPr lang="zh-CN" altLang="zh-CN" sz="2800" b="1" dirty="0" smtClean="0">
                <a:latin typeface="+mj-ea"/>
                <a:ea typeface="+mj-ea"/>
              </a:rPr>
              <a:t>V</a:t>
            </a:r>
            <a:r>
              <a:rPr lang="zh-CN" sz="2800" b="1" dirty="0" smtClean="0">
                <a:latin typeface="+mj-ea"/>
                <a:ea typeface="+mj-ea"/>
              </a:rPr>
              <a:t>，</a:t>
            </a:r>
            <a:r>
              <a:rPr lang="zh-CN" altLang="zh-CN" sz="2800" b="1" dirty="0" smtClean="0">
                <a:latin typeface="+mj-ea"/>
                <a:ea typeface="+mj-ea"/>
              </a:rPr>
              <a:t>A</a:t>
            </a:r>
            <a:r>
              <a:rPr lang="zh-CN" sz="2800" b="1" dirty="0" smtClean="0">
                <a:latin typeface="+mj-ea"/>
                <a:ea typeface="+mj-ea"/>
              </a:rPr>
              <a:t>），  </a:t>
            </a:r>
            <a:r>
              <a:rPr lang="zh-CN" altLang="zh-CN" sz="2800" b="1" dirty="0" smtClean="0">
                <a:latin typeface="+mj-ea"/>
                <a:ea typeface="+mj-ea"/>
              </a:rPr>
              <a:t>a=</a:t>
            </a:r>
            <a:r>
              <a:rPr lang="zh-CN" sz="2800" b="1" dirty="0" smtClean="0">
                <a:latin typeface="+mj-ea"/>
                <a:ea typeface="+mj-ea"/>
              </a:rPr>
              <a:t>（</a:t>
            </a:r>
            <a:r>
              <a:rPr lang="zh-CN" altLang="zh-CN" sz="2800" b="1" dirty="0" smtClean="0">
                <a:latin typeface="+mj-ea"/>
                <a:ea typeface="+mj-ea"/>
              </a:rPr>
              <a:t>v</a:t>
            </a:r>
            <a:r>
              <a:rPr lang="zh-CN" altLang="zh-CN" sz="2800" b="1" baseline="-25000" dirty="0" smtClean="0">
                <a:latin typeface="+mj-ea"/>
                <a:ea typeface="+mj-ea"/>
              </a:rPr>
              <a:t>i</a:t>
            </a:r>
            <a:r>
              <a:rPr lang="zh-CN" sz="2800" b="1" dirty="0" smtClean="0">
                <a:latin typeface="+mj-ea"/>
                <a:ea typeface="+mj-ea"/>
              </a:rPr>
              <a:t>，</a:t>
            </a:r>
            <a:r>
              <a:rPr lang="zh-CN" altLang="zh-CN" sz="2800" b="1" dirty="0" smtClean="0">
                <a:latin typeface="+mj-ea"/>
                <a:ea typeface="+mj-ea"/>
              </a:rPr>
              <a:t>v</a:t>
            </a:r>
            <a:r>
              <a:rPr lang="zh-CN" altLang="zh-CN" sz="2800" b="1" baseline="-25000" dirty="0" smtClean="0">
                <a:latin typeface="+mj-ea"/>
                <a:ea typeface="+mj-ea"/>
              </a:rPr>
              <a:t>j</a:t>
            </a:r>
            <a:r>
              <a:rPr lang="zh-CN" sz="2800" b="1" dirty="0" smtClean="0">
                <a:latin typeface="+mj-ea"/>
                <a:ea typeface="+mj-ea"/>
              </a:rPr>
              <a:t>），</a:t>
            </a:r>
            <a:r>
              <a:rPr lang="zh-CN" altLang="zh-CN" sz="2800" b="1" dirty="0" smtClean="0">
                <a:latin typeface="+mj-ea"/>
                <a:ea typeface="+mj-ea"/>
              </a:rPr>
              <a:t>w</a:t>
            </a:r>
            <a:r>
              <a:rPr lang="zh-CN" sz="2800" b="1" dirty="0" smtClean="0">
                <a:latin typeface="+mj-ea"/>
                <a:ea typeface="+mj-ea"/>
              </a:rPr>
              <a:t>（</a:t>
            </a:r>
            <a:r>
              <a:rPr lang="zh-CN" altLang="zh-CN" sz="2800" b="1" dirty="0" smtClean="0">
                <a:latin typeface="+mj-ea"/>
                <a:ea typeface="+mj-ea"/>
              </a:rPr>
              <a:t>a</a:t>
            </a:r>
            <a:r>
              <a:rPr lang="zh-CN" sz="2800" b="1" dirty="0" smtClean="0">
                <a:latin typeface="+mj-ea"/>
                <a:ea typeface="+mj-ea"/>
              </a:rPr>
              <a:t>）</a:t>
            </a:r>
            <a:r>
              <a:rPr lang="zh-CN" altLang="zh-CN" sz="2800" b="1" dirty="0" smtClean="0">
                <a:latin typeface="+mj-ea"/>
                <a:ea typeface="+mj-ea"/>
              </a:rPr>
              <a:t>=w</a:t>
            </a:r>
            <a:r>
              <a:rPr lang="zh-CN" altLang="zh-CN" sz="2800" b="1" baseline="-25000" dirty="0" smtClean="0">
                <a:latin typeface="+mj-ea"/>
                <a:ea typeface="+mj-ea"/>
              </a:rPr>
              <a:t>ij</a:t>
            </a:r>
            <a:r>
              <a:rPr lang="zh-CN" sz="2800" b="1" dirty="0" smtClean="0">
                <a:latin typeface="+mj-ea"/>
                <a:ea typeface="+mj-ea"/>
              </a:rPr>
              <a:t>，</a:t>
            </a:r>
            <a:r>
              <a:rPr lang="zh-CN" altLang="zh-CN" sz="2800" b="1" dirty="0" smtClean="0">
                <a:latin typeface="+mj-ea"/>
                <a:ea typeface="+mj-ea"/>
              </a:rPr>
              <a:t>P</a:t>
            </a:r>
            <a:r>
              <a:rPr lang="zh-CN" sz="2800" b="1" dirty="0" smtClean="0">
                <a:latin typeface="+mj-ea"/>
                <a:ea typeface="+mj-ea"/>
              </a:rPr>
              <a:t>是</a:t>
            </a:r>
            <a:r>
              <a:rPr lang="zh-CN" altLang="zh-CN" sz="2800" b="1" dirty="0" smtClean="0">
                <a:latin typeface="+mj-ea"/>
                <a:ea typeface="+mj-ea"/>
              </a:rPr>
              <a:t>v</a:t>
            </a:r>
            <a:r>
              <a:rPr lang="zh-CN" altLang="zh-CN" sz="2800" b="1" baseline="-25000" dirty="0" smtClean="0">
                <a:latin typeface="+mj-ea"/>
                <a:ea typeface="+mj-ea"/>
              </a:rPr>
              <a:t>s</a:t>
            </a:r>
            <a:r>
              <a:rPr lang="zh-CN" sz="2800" b="1" dirty="0" smtClean="0">
                <a:latin typeface="+mj-ea"/>
                <a:ea typeface="+mj-ea"/>
              </a:rPr>
              <a:t>到</a:t>
            </a:r>
            <a:r>
              <a:rPr lang="zh-CN" altLang="zh-CN" sz="2800" b="1" dirty="0" smtClean="0">
                <a:latin typeface="+mj-ea"/>
                <a:ea typeface="+mj-ea"/>
              </a:rPr>
              <a:t>v</a:t>
            </a:r>
            <a:r>
              <a:rPr lang="zh-CN" altLang="zh-CN" sz="2800" b="1" baseline="-25000" dirty="0" smtClean="0">
                <a:latin typeface="+mj-ea"/>
                <a:ea typeface="+mj-ea"/>
              </a:rPr>
              <a:t>t</a:t>
            </a:r>
            <a:r>
              <a:rPr lang="zh-CN" sz="2800" b="1" dirty="0" smtClean="0">
                <a:latin typeface="+mj-ea"/>
                <a:ea typeface="+mj-ea"/>
              </a:rPr>
              <a:t>的路，定义路</a:t>
            </a:r>
            <a:r>
              <a:rPr lang="zh-CN" altLang="zh-CN" sz="2800" b="1" dirty="0" smtClean="0">
                <a:latin typeface="+mj-ea"/>
                <a:ea typeface="+mj-ea"/>
              </a:rPr>
              <a:t>P</a:t>
            </a:r>
            <a:r>
              <a:rPr lang="zh-CN" sz="2800" b="1" dirty="0" smtClean="0">
                <a:latin typeface="+mj-ea"/>
                <a:ea typeface="+mj-ea"/>
              </a:rPr>
              <a:t>的权是</a:t>
            </a:r>
            <a:r>
              <a:rPr lang="zh-CN" altLang="zh-CN" sz="2800" b="1" dirty="0" smtClean="0">
                <a:latin typeface="+mj-ea"/>
                <a:ea typeface="+mj-ea"/>
              </a:rPr>
              <a:t>P</a:t>
            </a:r>
            <a:r>
              <a:rPr lang="zh-CN" sz="2800" b="1" dirty="0" smtClean="0">
                <a:latin typeface="+mj-ea"/>
                <a:ea typeface="+mj-ea"/>
              </a:rPr>
              <a:t>中所有弧的权的和，记为</a:t>
            </a:r>
            <a:r>
              <a:rPr lang="zh-CN" altLang="zh-CN" sz="2800" b="1" dirty="0" smtClean="0">
                <a:latin typeface="+mj-ea"/>
                <a:ea typeface="+mj-ea"/>
              </a:rPr>
              <a:t>w</a:t>
            </a:r>
            <a:r>
              <a:rPr lang="zh-CN" sz="2800" b="1" dirty="0" smtClean="0">
                <a:latin typeface="+mj-ea"/>
                <a:ea typeface="+mj-ea"/>
              </a:rPr>
              <a:t>（</a:t>
            </a:r>
            <a:r>
              <a:rPr lang="zh-CN" altLang="zh-CN" sz="2800" b="1" dirty="0" smtClean="0">
                <a:latin typeface="+mj-ea"/>
                <a:ea typeface="+mj-ea"/>
              </a:rPr>
              <a:t>P</a:t>
            </a:r>
            <a:r>
              <a:rPr lang="zh-CN" sz="2800" b="1" dirty="0" smtClean="0">
                <a:latin typeface="+mj-ea"/>
                <a:ea typeface="+mj-ea"/>
              </a:rPr>
              <a:t>）</a:t>
            </a:r>
          </a:p>
          <a:p>
            <a:pPr eaLnBrk="1" hangingPunct="1">
              <a:lnSpc>
                <a:spcPct val="130000"/>
              </a:lnSpc>
              <a:spcBef>
                <a:spcPct val="0"/>
              </a:spcBef>
            </a:pPr>
            <a:r>
              <a:rPr lang="zh-CN" sz="2800" b="1" dirty="0" smtClean="0">
                <a:latin typeface="+mj-ea"/>
                <a:ea typeface="+mj-ea"/>
              </a:rPr>
              <a:t>则最短路问题为：</a:t>
            </a:r>
          </a:p>
          <a:p>
            <a:pPr eaLnBrk="1" hangingPunct="1">
              <a:lnSpc>
                <a:spcPct val="130000"/>
              </a:lnSpc>
              <a:spcBef>
                <a:spcPct val="0"/>
              </a:spcBef>
            </a:pPr>
            <a:endParaRPr lang="zh-CN" altLang="zh-CN" sz="2800" b="1" dirty="0" smtClean="0">
              <a:latin typeface="+mj-ea"/>
              <a:ea typeface="+mj-ea"/>
            </a:endParaRPr>
          </a:p>
          <a:p>
            <a:pPr eaLnBrk="1" hangingPunct="1"/>
            <a:r>
              <a:rPr lang="zh-CN" sz="2800" b="1" dirty="0" smtClean="0">
                <a:latin typeface="+mj-ea"/>
                <a:ea typeface="+mj-ea"/>
              </a:rPr>
              <a:t>路</a:t>
            </a:r>
            <a:r>
              <a:rPr lang="zh-CN" altLang="zh-CN" sz="2800" b="1" dirty="0" smtClean="0">
                <a:latin typeface="+mj-ea"/>
                <a:ea typeface="+mj-ea"/>
              </a:rPr>
              <a:t>P</a:t>
            </a:r>
            <a:r>
              <a:rPr lang="zh-CN" altLang="zh-CN" sz="2800" b="1" baseline="-25000" dirty="0" smtClean="0">
                <a:latin typeface="+mj-ea"/>
                <a:ea typeface="+mj-ea"/>
              </a:rPr>
              <a:t>0</a:t>
            </a:r>
            <a:r>
              <a:rPr lang="zh-CN" sz="2800" b="1" dirty="0" smtClean="0">
                <a:latin typeface="+mj-ea"/>
                <a:ea typeface="+mj-ea"/>
              </a:rPr>
              <a:t>的权称为从</a:t>
            </a:r>
            <a:r>
              <a:rPr lang="zh-CN" altLang="zh-CN" sz="2800" b="1" dirty="0" smtClean="0">
                <a:latin typeface="+mj-ea"/>
                <a:ea typeface="+mj-ea"/>
              </a:rPr>
              <a:t>v</a:t>
            </a:r>
            <a:r>
              <a:rPr lang="zh-CN" altLang="zh-CN" sz="2800" b="1" baseline="-25000" dirty="0" smtClean="0">
                <a:latin typeface="+mj-ea"/>
                <a:ea typeface="+mj-ea"/>
              </a:rPr>
              <a:t>s</a:t>
            </a:r>
            <a:r>
              <a:rPr lang="zh-CN" sz="2800" b="1" dirty="0" smtClean="0">
                <a:latin typeface="+mj-ea"/>
                <a:ea typeface="+mj-ea"/>
              </a:rPr>
              <a:t>到</a:t>
            </a:r>
            <a:r>
              <a:rPr lang="zh-CN" altLang="zh-CN" sz="2800" b="1" dirty="0" smtClean="0">
                <a:latin typeface="+mj-ea"/>
                <a:ea typeface="+mj-ea"/>
              </a:rPr>
              <a:t>v</a:t>
            </a:r>
            <a:r>
              <a:rPr lang="zh-CN" altLang="zh-CN" sz="2800" b="1" baseline="-25000" dirty="0" smtClean="0">
                <a:latin typeface="+mj-ea"/>
                <a:ea typeface="+mj-ea"/>
              </a:rPr>
              <a:t>t</a:t>
            </a:r>
            <a:r>
              <a:rPr lang="zh-CN" sz="2800" b="1" dirty="0" smtClean="0">
                <a:latin typeface="+mj-ea"/>
                <a:ea typeface="+mj-ea"/>
              </a:rPr>
              <a:t>的距离，记为：</a:t>
            </a:r>
          </a:p>
          <a:p>
            <a:pPr eaLnBrk="1" hangingPunct="1">
              <a:buFontTx/>
              <a:buNone/>
            </a:pPr>
            <a:r>
              <a:rPr lang="zh-CN" altLang="zh-CN" sz="2800" b="1" dirty="0" smtClean="0">
                <a:latin typeface="+mj-ea"/>
                <a:ea typeface="+mj-ea"/>
              </a:rPr>
              <a:t>                d</a:t>
            </a:r>
            <a:r>
              <a:rPr lang="zh-CN" sz="2800" b="1" dirty="0" smtClean="0">
                <a:latin typeface="+mj-ea"/>
                <a:ea typeface="+mj-ea"/>
              </a:rPr>
              <a:t>（ </a:t>
            </a:r>
            <a:r>
              <a:rPr lang="zh-CN" altLang="zh-CN" sz="2800" b="1" dirty="0" smtClean="0">
                <a:latin typeface="+mj-ea"/>
                <a:ea typeface="+mj-ea"/>
              </a:rPr>
              <a:t>v</a:t>
            </a:r>
            <a:r>
              <a:rPr lang="zh-CN" altLang="zh-CN" sz="2800" b="1" baseline="-25000" dirty="0" smtClean="0">
                <a:latin typeface="+mj-ea"/>
                <a:ea typeface="+mj-ea"/>
              </a:rPr>
              <a:t>s</a:t>
            </a:r>
            <a:r>
              <a:rPr lang="zh-CN" sz="2800" b="1" dirty="0" smtClean="0">
                <a:latin typeface="+mj-ea"/>
                <a:ea typeface="+mj-ea"/>
              </a:rPr>
              <a:t>，</a:t>
            </a:r>
            <a:r>
              <a:rPr lang="zh-CN" altLang="zh-CN" sz="2800" b="1" dirty="0" smtClean="0">
                <a:latin typeface="+mj-ea"/>
                <a:ea typeface="+mj-ea"/>
              </a:rPr>
              <a:t>v</a:t>
            </a:r>
            <a:r>
              <a:rPr lang="zh-CN" altLang="zh-CN" sz="2800" b="1" baseline="-25000" dirty="0" smtClean="0">
                <a:latin typeface="+mj-ea"/>
                <a:ea typeface="+mj-ea"/>
              </a:rPr>
              <a:t>t</a:t>
            </a:r>
            <a:r>
              <a:rPr lang="zh-CN" altLang="zh-CN" sz="2800" b="1" dirty="0" smtClean="0">
                <a:latin typeface="+mj-ea"/>
                <a:ea typeface="+mj-ea"/>
              </a:rPr>
              <a:t> </a:t>
            </a:r>
            <a:r>
              <a:rPr lang="zh-CN" sz="2800" b="1" dirty="0" smtClean="0">
                <a:latin typeface="+mj-ea"/>
                <a:ea typeface="+mj-ea"/>
              </a:rPr>
              <a:t>）</a:t>
            </a:r>
          </a:p>
        </p:txBody>
      </p:sp>
      <p:graphicFrame>
        <p:nvGraphicFramePr>
          <p:cNvPr id="41987" name="Object 3"/>
          <p:cNvGraphicFramePr>
            <a:graphicFrameLocks noGrp="1" noChangeAspect="1"/>
          </p:cNvGraphicFramePr>
          <p:nvPr>
            <p:ph sz="half" idx="2"/>
          </p:nvPr>
        </p:nvGraphicFramePr>
        <p:xfrm>
          <a:off x="3851920" y="3645024"/>
          <a:ext cx="2919413" cy="754063"/>
        </p:xfrm>
        <a:graphic>
          <a:graphicData uri="http://schemas.openxmlformats.org/presentationml/2006/ole">
            <mc:AlternateContent xmlns:mc="http://schemas.openxmlformats.org/markup-compatibility/2006">
              <mc:Choice xmlns:v="urn:schemas-microsoft-com:vml" Requires="v">
                <p:oleObj spid="_x0000_s1036" r:id="rId3" imgW="1234896" imgH="318508" progId="Equation.3">
                  <p:embed/>
                </p:oleObj>
              </mc:Choice>
              <mc:Fallback>
                <p:oleObj r:id="rId3" imgW="1234896" imgH="31850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3645024"/>
                        <a:ext cx="2919413"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AE7F8632-D458-4BA1-A8B2-3AAADE89112C}" type="slidenum">
              <a:rPr lang="zh-CN" altLang="zh-CN" smtClean="0"/>
              <a:pPr>
                <a:defRPr/>
              </a:pPr>
              <a:t>5</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wipe(left)">
                                      <p:cBhvr>
                                        <p:cTn id="7" dur="500"/>
                                        <p:tgtEl>
                                          <p:spTgt spid="419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Effect transition="in" filter="wipe(left)">
                                      <p:cBhvr>
                                        <p:cTn id="12" dur="500"/>
                                        <p:tgtEl>
                                          <p:spTgt spid="419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86">
                                            <p:txEl>
                                              <p:pRg st="2" end="2"/>
                                            </p:txEl>
                                          </p:spTgt>
                                        </p:tgtEl>
                                        <p:attrNameLst>
                                          <p:attrName>style.visibility</p:attrName>
                                        </p:attrNameLst>
                                      </p:cBhvr>
                                      <p:to>
                                        <p:strVal val="visible"/>
                                      </p:to>
                                    </p:set>
                                    <p:animEffect transition="in" filter="wipe(left)">
                                      <p:cBhvr>
                                        <p:cTn id="17" dur="500"/>
                                        <p:tgtEl>
                                          <p:spTgt spid="419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87"/>
                                        </p:tgtEl>
                                        <p:attrNameLst>
                                          <p:attrName>style.visibility</p:attrName>
                                        </p:attrNameLst>
                                      </p:cBhvr>
                                      <p:to>
                                        <p:strVal val="visible"/>
                                      </p:to>
                                    </p:set>
                                    <p:animEffect transition="in" filter="wipe(left)">
                                      <p:cBhvr>
                                        <p:cTn id="22" dur="500"/>
                                        <p:tgtEl>
                                          <p:spTgt spid="419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986">
                                            <p:txEl>
                                              <p:pRg st="4" end="4"/>
                                            </p:txEl>
                                          </p:spTgt>
                                        </p:tgtEl>
                                        <p:attrNameLst>
                                          <p:attrName>style.visibility</p:attrName>
                                        </p:attrNameLst>
                                      </p:cBhvr>
                                      <p:to>
                                        <p:strVal val="visible"/>
                                      </p:to>
                                    </p:set>
                                    <p:animEffect transition="in" filter="wipe(left)">
                                      <p:cBhvr>
                                        <p:cTn id="27" dur="500"/>
                                        <p:tgtEl>
                                          <p:spTgt spid="419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86">
                                            <p:txEl>
                                              <p:pRg st="5" end="5"/>
                                            </p:txEl>
                                          </p:spTgt>
                                        </p:tgtEl>
                                        <p:attrNameLst>
                                          <p:attrName>style.visibility</p:attrName>
                                        </p:attrNameLst>
                                      </p:cBhvr>
                                      <p:to>
                                        <p:strVal val="visible"/>
                                      </p:to>
                                    </p:set>
                                    <p:animEffect transition="in" filter="wipe(left)">
                                      <p:cBhvr>
                                        <p:cTn id="32" dur="500"/>
                                        <p:tgtEl>
                                          <p:spTgt spid="419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sz="quarter" idx="1"/>
          </p:nvPr>
        </p:nvSpPr>
        <p:spPr>
          <a:xfrm>
            <a:off x="395288" y="333375"/>
            <a:ext cx="8497887" cy="6264275"/>
          </a:xfrm>
        </p:spPr>
        <p:txBody>
          <a:bodyPr/>
          <a:lstStyle/>
          <a:p>
            <a:pPr eaLnBrk="1" hangingPunct="1">
              <a:lnSpc>
                <a:spcPct val="130000"/>
              </a:lnSpc>
              <a:spcBef>
                <a:spcPct val="0"/>
              </a:spcBef>
            </a:pPr>
            <a:r>
              <a:rPr lang="zh-CN" altLang="zh-CN" sz="3600" b="1" dirty="0" smtClean="0">
                <a:latin typeface="+mj-ea"/>
                <a:ea typeface="+mj-ea"/>
              </a:rPr>
              <a:t>3.2</a:t>
            </a:r>
            <a:r>
              <a:rPr lang="zh-CN" sz="3600" b="1" dirty="0" smtClean="0">
                <a:latin typeface="+mj-ea"/>
                <a:ea typeface="+mj-ea"/>
              </a:rPr>
              <a:t>最短路算法</a:t>
            </a:r>
          </a:p>
          <a:p>
            <a:pPr eaLnBrk="1" hangingPunct="1">
              <a:lnSpc>
                <a:spcPct val="130000"/>
              </a:lnSpc>
              <a:spcBef>
                <a:spcPct val="0"/>
              </a:spcBef>
            </a:pPr>
            <a:r>
              <a:rPr lang="zh-CN" sz="2800" b="1" dirty="0" smtClean="0">
                <a:latin typeface="+mj-ea"/>
                <a:ea typeface="+mj-ea"/>
              </a:rPr>
              <a:t>求最短路有两种算法：</a:t>
            </a:r>
          </a:p>
          <a:p>
            <a:pPr lvl="1" eaLnBrk="1" hangingPunct="1">
              <a:lnSpc>
                <a:spcPct val="130000"/>
              </a:lnSpc>
              <a:spcBef>
                <a:spcPct val="0"/>
              </a:spcBef>
            </a:pPr>
            <a:r>
              <a:rPr lang="zh-CN" altLang="zh-CN" sz="2400" b="1" dirty="0" smtClean="0">
                <a:latin typeface="+mj-ea"/>
                <a:ea typeface="+mj-ea"/>
              </a:rPr>
              <a:t> </a:t>
            </a:r>
            <a:r>
              <a:rPr lang="zh-CN" sz="2400" b="1" dirty="0" smtClean="0">
                <a:latin typeface="+mj-ea"/>
                <a:ea typeface="+mj-ea"/>
              </a:rPr>
              <a:t>一是求从某一点至其它各点之间最短距离的狄克斯屈拉</a:t>
            </a:r>
            <a:r>
              <a:rPr lang="zh-CN" altLang="zh-CN" sz="2400" b="1" dirty="0" smtClean="0">
                <a:latin typeface="+mj-ea"/>
                <a:ea typeface="+mj-ea"/>
              </a:rPr>
              <a:t>(Dijkstra)</a:t>
            </a:r>
            <a:r>
              <a:rPr lang="zh-CN" sz="2400" b="1" dirty="0" smtClean="0">
                <a:latin typeface="+mj-ea"/>
                <a:ea typeface="+mj-ea"/>
              </a:rPr>
              <a:t>算法</a:t>
            </a:r>
          </a:p>
          <a:p>
            <a:pPr lvl="2" eaLnBrk="1" hangingPunct="1">
              <a:lnSpc>
                <a:spcPct val="130000"/>
              </a:lnSpc>
              <a:spcBef>
                <a:spcPct val="0"/>
              </a:spcBef>
            </a:pPr>
            <a:r>
              <a:rPr lang="zh-CN" altLang="zh-CN" sz="2400" b="1" dirty="0" smtClean="0">
                <a:latin typeface="+mj-ea"/>
                <a:ea typeface="+mj-ea"/>
              </a:rPr>
              <a:t>1959</a:t>
            </a:r>
            <a:r>
              <a:rPr lang="zh-CN" sz="2400" b="1" dirty="0" smtClean="0">
                <a:latin typeface="+mj-ea"/>
                <a:ea typeface="+mj-ea"/>
              </a:rPr>
              <a:t>年提出来的。目前公认，在所有的权</a:t>
            </a:r>
            <a:r>
              <a:rPr lang="zh-CN" altLang="zh-CN" sz="2400" b="1" i="1" dirty="0" smtClean="0">
                <a:latin typeface="+mj-ea"/>
                <a:ea typeface="+mj-ea"/>
              </a:rPr>
              <a:t>w</a:t>
            </a:r>
            <a:r>
              <a:rPr lang="zh-CN" altLang="zh-CN" sz="2400" b="1" i="1" baseline="-30000" dirty="0" smtClean="0">
                <a:latin typeface="+mj-ea"/>
                <a:ea typeface="+mj-ea"/>
              </a:rPr>
              <a:t>ij</a:t>
            </a:r>
            <a:r>
              <a:rPr lang="zh-CN" altLang="zh-CN" sz="2400" b="1" baseline="-30000" dirty="0" smtClean="0">
                <a:latin typeface="+mj-ea"/>
                <a:ea typeface="+mj-ea"/>
              </a:rPr>
              <a:t> </a:t>
            </a:r>
            <a:r>
              <a:rPr lang="zh-CN" altLang="zh-CN" sz="2400" b="1" dirty="0" smtClean="0">
                <a:latin typeface="+mj-ea"/>
                <a:ea typeface="+mj-ea"/>
              </a:rPr>
              <a:t>≥0</a:t>
            </a:r>
            <a:r>
              <a:rPr lang="zh-CN" sz="2400" b="1" dirty="0" smtClean="0">
                <a:latin typeface="+mj-ea"/>
                <a:ea typeface="+mj-ea"/>
              </a:rPr>
              <a:t>时，这个算法是寻求最短路问题最好的算法。并且，这个算法实际上也给出了寻求从一个始定点</a:t>
            </a:r>
            <a:r>
              <a:rPr lang="zh-CN" altLang="zh-CN" sz="2400" b="1" i="1" dirty="0" smtClean="0">
                <a:latin typeface="+mj-ea"/>
                <a:ea typeface="+mj-ea"/>
              </a:rPr>
              <a:t>v</a:t>
            </a:r>
            <a:r>
              <a:rPr lang="zh-CN" altLang="zh-CN" sz="2400" b="1" i="1" baseline="-30000" dirty="0" smtClean="0">
                <a:latin typeface="+mj-ea"/>
                <a:ea typeface="+mj-ea"/>
              </a:rPr>
              <a:t>s</a:t>
            </a:r>
            <a:r>
              <a:rPr lang="zh-CN" sz="2400" b="1" dirty="0" smtClean="0">
                <a:latin typeface="+mj-ea"/>
                <a:ea typeface="+mj-ea"/>
              </a:rPr>
              <a:t>到任意一个点</a:t>
            </a:r>
            <a:r>
              <a:rPr lang="zh-CN" altLang="zh-CN" sz="2400" b="1" i="1" dirty="0" smtClean="0">
                <a:latin typeface="+mj-ea"/>
                <a:ea typeface="+mj-ea"/>
              </a:rPr>
              <a:t>v</a:t>
            </a:r>
            <a:r>
              <a:rPr lang="zh-CN" altLang="zh-CN" sz="2400" b="1" i="1" baseline="-30000" dirty="0" smtClean="0">
                <a:latin typeface="+mj-ea"/>
                <a:ea typeface="+mj-ea"/>
              </a:rPr>
              <a:t>j</a:t>
            </a:r>
            <a:r>
              <a:rPr lang="zh-CN" sz="2400" b="1" dirty="0" smtClean="0">
                <a:latin typeface="+mj-ea"/>
                <a:ea typeface="+mj-ea"/>
              </a:rPr>
              <a:t>的最短路。</a:t>
            </a:r>
          </a:p>
          <a:p>
            <a:pPr lvl="1" eaLnBrk="1" hangingPunct="1">
              <a:lnSpc>
                <a:spcPct val="130000"/>
              </a:lnSpc>
              <a:spcBef>
                <a:spcPct val="0"/>
              </a:spcBef>
            </a:pPr>
            <a:r>
              <a:rPr lang="zh-CN" altLang="zh-CN" sz="2400" b="1" dirty="0" smtClean="0">
                <a:latin typeface="+mj-ea"/>
                <a:ea typeface="+mj-ea"/>
              </a:rPr>
              <a:t> </a:t>
            </a:r>
            <a:r>
              <a:rPr lang="zh-CN" sz="2400" b="1" dirty="0" smtClean="0">
                <a:latin typeface="+mj-ea"/>
                <a:ea typeface="+mj-ea"/>
              </a:rPr>
              <a:t>另一种是求网络图上任意两点之间最短路的</a:t>
            </a:r>
            <a:r>
              <a:rPr lang="zh-CN" altLang="zh-CN" sz="2400" b="1" dirty="0" smtClean="0">
                <a:latin typeface="+mj-ea"/>
                <a:ea typeface="+mj-ea"/>
              </a:rPr>
              <a:t>Floyd(</a:t>
            </a:r>
            <a:r>
              <a:rPr lang="zh-CN" sz="2400" b="1" dirty="0" smtClean="0">
                <a:latin typeface="+mj-ea"/>
                <a:ea typeface="+mj-ea"/>
              </a:rPr>
              <a:t>弗洛伊德</a:t>
            </a:r>
            <a:r>
              <a:rPr lang="zh-CN" altLang="zh-CN" sz="2400" b="1" dirty="0" smtClean="0">
                <a:latin typeface="+mj-ea"/>
                <a:ea typeface="+mj-ea"/>
              </a:rPr>
              <a:t>)</a:t>
            </a:r>
            <a:r>
              <a:rPr lang="zh-CN" sz="2400" b="1" dirty="0" smtClean="0">
                <a:latin typeface="+mj-ea"/>
                <a:ea typeface="+mj-ea"/>
              </a:rPr>
              <a:t>矩阵算法。</a:t>
            </a:r>
          </a:p>
        </p:txBody>
      </p:sp>
      <p:sp>
        <p:nvSpPr>
          <p:cNvPr id="3" name="灯片编号占位符 2"/>
          <p:cNvSpPr>
            <a:spLocks noGrp="1"/>
          </p:cNvSpPr>
          <p:nvPr>
            <p:ph type="sldNum" sz="quarter" idx="15"/>
          </p:nvPr>
        </p:nvSpPr>
        <p:spPr/>
        <p:txBody>
          <a:bodyPr/>
          <a:lstStyle/>
          <a:p>
            <a:pPr>
              <a:defRPr/>
            </a:pPr>
            <a:fld id="{18BF26C0-FCD1-4B1E-8A3B-FB579F40E198}" type="slidenum">
              <a:rPr lang="zh-CN" altLang="zh-CN" smtClean="0"/>
              <a:pPr>
                <a:defRPr/>
              </a:pPr>
              <a:t>6</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wipe(left)">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wipe(left)">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wipe(left)">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4">
                                            <p:txEl>
                                              <p:pRg st="4" end="4"/>
                                            </p:txEl>
                                          </p:spTgt>
                                        </p:tgtEl>
                                        <p:attrNameLst>
                                          <p:attrName>style.visibility</p:attrName>
                                        </p:attrNameLst>
                                      </p:cBhvr>
                                      <p:to>
                                        <p:strVal val="visible"/>
                                      </p:to>
                                    </p:set>
                                    <p:animEffect transition="in" filter="wipe(left)">
                                      <p:cBhvr>
                                        <p:cTn id="22" dur="500"/>
                                        <p:tgtEl>
                                          <p:spTgt spid="440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4">
                                            <p:txEl>
                                              <p:pRg st="3" end="3"/>
                                            </p:txEl>
                                          </p:spTgt>
                                        </p:tgtEl>
                                        <p:attrNameLst>
                                          <p:attrName>style.visibility</p:attrName>
                                        </p:attrNameLst>
                                      </p:cBhvr>
                                      <p:to>
                                        <p:strVal val="visible"/>
                                      </p:to>
                                    </p:set>
                                    <p:animEffect transition="in" filter="wipe(left)">
                                      <p:cBhvr>
                                        <p:cTn id="27" dur="500"/>
                                        <p:tgtEl>
                                          <p:spTgt spid="440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sz="quarter" idx="1"/>
          </p:nvPr>
        </p:nvSpPr>
        <p:spPr>
          <a:xfrm>
            <a:off x="396875" y="765175"/>
            <a:ext cx="8229600" cy="1439863"/>
          </a:xfrm>
        </p:spPr>
        <p:txBody>
          <a:bodyPr/>
          <a:lstStyle/>
          <a:p>
            <a:pPr eaLnBrk="1" hangingPunct="1">
              <a:lnSpc>
                <a:spcPct val="130000"/>
              </a:lnSpc>
              <a:spcBef>
                <a:spcPct val="0"/>
              </a:spcBef>
              <a:buFontTx/>
              <a:buNone/>
            </a:pPr>
            <a:r>
              <a:rPr lang="zh-CN" altLang="en-US" smtClean="0">
                <a:latin typeface="幼圆" pitchFamily="49" charset="-122"/>
              </a:rPr>
              <a:t>最短路算法</a:t>
            </a:r>
            <a:r>
              <a:rPr lang="zh-CN" altLang="en-US" smtClean="0">
                <a:latin typeface="Arial" pitchFamily="34" charset="0"/>
              </a:rPr>
              <a:t>——</a:t>
            </a:r>
            <a:r>
              <a:rPr lang="zh-CN" altLang="en-US" smtClean="0">
                <a:latin typeface="幼圆" pitchFamily="49" charset="-122"/>
              </a:rPr>
              <a:t>Dijkstra算法</a:t>
            </a:r>
          </a:p>
          <a:p>
            <a:pPr eaLnBrk="1" hangingPunct="1"/>
            <a:r>
              <a:rPr lang="zh-CN" altLang="en-US" smtClean="0"/>
              <a:t>基本思路：</a:t>
            </a:r>
          </a:p>
        </p:txBody>
      </p:sp>
      <p:grpSp>
        <p:nvGrpSpPr>
          <p:cNvPr id="2" name="Group 3"/>
          <p:cNvGrpSpPr>
            <a:grpSpLocks/>
          </p:cNvGrpSpPr>
          <p:nvPr/>
        </p:nvGrpSpPr>
        <p:grpSpPr bwMode="auto">
          <a:xfrm>
            <a:off x="539750" y="2492375"/>
            <a:ext cx="7345363" cy="3024188"/>
            <a:chOff x="0" y="0"/>
            <a:chExt cx="5375" cy="2086"/>
          </a:xfrm>
        </p:grpSpPr>
        <p:sp>
          <p:nvSpPr>
            <p:cNvPr id="3077" name="Rectangle 4"/>
            <p:cNvSpPr>
              <a:spLocks noChangeArrowheads="1"/>
            </p:cNvSpPr>
            <p:nvPr/>
          </p:nvSpPr>
          <p:spPr bwMode="auto">
            <a:xfrm>
              <a:off x="0" y="0"/>
              <a:ext cx="5375" cy="2086"/>
            </a:xfrm>
            <a:prstGeom prst="rect">
              <a:avLst/>
            </a:prstGeom>
            <a:solidFill>
              <a:schemeClr val="bg1"/>
            </a:solidFill>
            <a:ln w="9525">
              <a:solidFill>
                <a:schemeClr val="tx1"/>
              </a:solidFill>
              <a:miter lim="800000"/>
              <a:headEnd/>
              <a:tailEnd/>
            </a:ln>
          </p:spPr>
          <p:txBody>
            <a:bodyPr wrap="none" anchor="ctr"/>
            <a:lstStyle/>
            <a:p>
              <a:endParaRPr lang="zh-CN" altLang="en-US"/>
            </a:p>
          </p:txBody>
        </p:sp>
        <p:graphicFrame>
          <p:nvGraphicFramePr>
            <p:cNvPr id="3074" name="Object 5"/>
            <p:cNvGraphicFramePr>
              <a:graphicFrameLocks noChangeAspect="1"/>
            </p:cNvGraphicFramePr>
            <p:nvPr/>
          </p:nvGraphicFramePr>
          <p:xfrm>
            <a:off x="272" y="91"/>
            <a:ext cx="4672" cy="1729"/>
          </p:xfrm>
          <a:graphic>
            <a:graphicData uri="http://schemas.openxmlformats.org/presentationml/2006/ole">
              <mc:AlternateContent xmlns:mc="http://schemas.openxmlformats.org/markup-compatibility/2006">
                <mc:Choice xmlns:v="urn:schemas-microsoft-com:vml" Requires="v">
                  <p:oleObj spid="_x0000_s3084" r:id="rId3" imgW="1613217" imgH="597217" progId="Equation.3">
                    <p:embed/>
                  </p:oleObj>
                </mc:Choice>
                <mc:Fallback>
                  <p:oleObj r:id="rId3" imgW="1613217" imgH="59721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 y="91"/>
                          <a:ext cx="4672" cy="1729"/>
                        </a:xfrm>
                        <a:prstGeom prst="rect">
                          <a:avLst/>
                        </a:prstGeom>
                        <a:solidFill>
                          <a:schemeClr val="bg1"/>
                        </a:solidFill>
                      </p:spPr>
                    </p:pic>
                  </p:oleObj>
                </mc:Fallback>
              </mc:AlternateContent>
            </a:graphicData>
          </a:graphic>
        </p:graphicFrame>
      </p:grpSp>
      <p:sp>
        <p:nvSpPr>
          <p:cNvPr id="6" name="灯片编号占位符 5"/>
          <p:cNvSpPr>
            <a:spLocks noGrp="1"/>
          </p:cNvSpPr>
          <p:nvPr>
            <p:ph type="sldNum" sz="quarter" idx="15"/>
          </p:nvPr>
        </p:nvSpPr>
        <p:spPr/>
        <p:txBody>
          <a:bodyPr/>
          <a:lstStyle/>
          <a:p>
            <a:pPr>
              <a:defRPr/>
            </a:pPr>
            <a:fld id="{18BF26C0-FCD1-4B1E-8A3B-FB579F40E198}" type="slidenum">
              <a:rPr lang="zh-CN" altLang="zh-CN" smtClean="0"/>
              <a:pPr>
                <a:defRPr/>
              </a:pPr>
              <a:t>7</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Effect transition="in" filter="wipe(left)">
                                      <p:cBhvr>
                                        <p:cTn id="7" dur="500"/>
                                        <p:tgtEl>
                                          <p:spTgt spid="450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95288" y="2276475"/>
            <a:ext cx="5388013" cy="461665"/>
          </a:xfrm>
          <a:prstGeom prst="rect">
            <a:avLst/>
          </a:prstGeom>
          <a:noFill/>
          <a:ln w="9525">
            <a:noFill/>
            <a:miter lim="800000"/>
            <a:headEnd/>
            <a:tailEnd/>
          </a:ln>
        </p:spPr>
        <p:txBody>
          <a:bodyPr wrap="none">
            <a:spAutoFit/>
          </a:bodyPr>
          <a:lstStyle/>
          <a:p>
            <a:r>
              <a:rPr lang="zh-CN" sz="2400" b="1" dirty="0">
                <a:latin typeface="+mj-ea"/>
                <a:ea typeface="+mj-ea"/>
              </a:rPr>
              <a:t>点标号：</a:t>
            </a:r>
            <a:r>
              <a:rPr lang="zh-CN" altLang="zh-CN" sz="2400" b="1" i="1" dirty="0">
                <a:latin typeface="+mj-ea"/>
                <a:ea typeface="+mj-ea"/>
              </a:rPr>
              <a:t>b</a:t>
            </a:r>
            <a:r>
              <a:rPr lang="zh-CN" altLang="zh-CN" sz="2400" b="1" dirty="0">
                <a:latin typeface="+mj-ea"/>
                <a:ea typeface="+mj-ea"/>
              </a:rPr>
              <a:t>(</a:t>
            </a:r>
            <a:r>
              <a:rPr lang="zh-CN" altLang="zh-CN" sz="2400" b="1" i="1" dirty="0">
                <a:latin typeface="+mj-ea"/>
                <a:ea typeface="+mj-ea"/>
              </a:rPr>
              <a:t>j</a:t>
            </a:r>
            <a:r>
              <a:rPr lang="zh-CN" altLang="zh-CN" sz="2400" b="1" dirty="0">
                <a:latin typeface="+mj-ea"/>
                <a:ea typeface="+mj-ea"/>
              </a:rPr>
              <a:t>) </a:t>
            </a:r>
            <a:r>
              <a:rPr lang="zh-CN" sz="2400" b="1" dirty="0">
                <a:latin typeface="+mj-ea"/>
                <a:ea typeface="+mj-ea"/>
              </a:rPr>
              <a:t>起点</a:t>
            </a:r>
            <a:r>
              <a:rPr lang="zh-CN" altLang="zh-CN" sz="2400" b="1" i="1" dirty="0">
                <a:latin typeface="+mj-ea"/>
                <a:ea typeface="+mj-ea"/>
              </a:rPr>
              <a:t>v</a:t>
            </a:r>
            <a:r>
              <a:rPr lang="zh-CN" altLang="zh-CN" sz="2400" b="1" i="1" baseline="-25000" dirty="0">
                <a:latin typeface="+mj-ea"/>
                <a:ea typeface="+mj-ea"/>
              </a:rPr>
              <a:t>s</a:t>
            </a:r>
            <a:r>
              <a:rPr lang="zh-CN" sz="2400" b="1" dirty="0">
                <a:latin typeface="+mj-ea"/>
                <a:ea typeface="+mj-ea"/>
              </a:rPr>
              <a:t>到点</a:t>
            </a:r>
            <a:r>
              <a:rPr lang="zh-CN" altLang="zh-CN" sz="2400" b="1" i="1" dirty="0">
                <a:latin typeface="+mj-ea"/>
                <a:ea typeface="+mj-ea"/>
              </a:rPr>
              <a:t>v</a:t>
            </a:r>
            <a:r>
              <a:rPr lang="zh-CN" altLang="zh-CN" sz="2400" b="1" i="1" baseline="-25000" dirty="0">
                <a:latin typeface="+mj-ea"/>
                <a:ea typeface="+mj-ea"/>
              </a:rPr>
              <a:t>j</a:t>
            </a:r>
            <a:r>
              <a:rPr lang="zh-CN" sz="2400" b="1" dirty="0">
                <a:latin typeface="+mj-ea"/>
                <a:ea typeface="+mj-ea"/>
              </a:rPr>
              <a:t>的最短路长；</a:t>
            </a:r>
          </a:p>
        </p:txBody>
      </p:sp>
      <p:sp>
        <p:nvSpPr>
          <p:cNvPr id="46083" name="Text Box 3"/>
          <p:cNvSpPr txBox="1">
            <a:spLocks noChangeArrowheads="1"/>
          </p:cNvSpPr>
          <p:nvPr/>
        </p:nvSpPr>
        <p:spPr bwMode="auto">
          <a:xfrm>
            <a:off x="323850" y="2924175"/>
            <a:ext cx="7272338" cy="457200"/>
          </a:xfrm>
          <a:prstGeom prst="rect">
            <a:avLst/>
          </a:prstGeom>
          <a:noFill/>
          <a:ln w="9525">
            <a:noFill/>
            <a:miter lim="800000"/>
            <a:headEnd/>
            <a:tailEnd/>
          </a:ln>
        </p:spPr>
        <p:txBody>
          <a:bodyPr>
            <a:spAutoFit/>
          </a:bodyPr>
          <a:lstStyle/>
          <a:p>
            <a:r>
              <a:rPr lang="zh-CN" sz="2400" b="1" dirty="0">
                <a:latin typeface="+mj-ea"/>
                <a:ea typeface="+mj-ea"/>
              </a:rPr>
              <a:t>边标号：</a:t>
            </a:r>
            <a:r>
              <a:rPr lang="zh-CN" altLang="zh-CN" sz="2400" b="1" i="1" dirty="0">
                <a:latin typeface="+mj-ea"/>
                <a:ea typeface="+mj-ea"/>
              </a:rPr>
              <a:t>k</a:t>
            </a:r>
            <a:r>
              <a:rPr lang="zh-CN" altLang="zh-CN" sz="2400" b="1" dirty="0">
                <a:latin typeface="+mj-ea"/>
                <a:ea typeface="+mj-ea"/>
              </a:rPr>
              <a:t>(</a:t>
            </a:r>
            <a:r>
              <a:rPr lang="zh-CN" altLang="zh-CN" sz="2400" b="1" i="1" dirty="0">
                <a:latin typeface="+mj-ea"/>
                <a:ea typeface="+mj-ea"/>
              </a:rPr>
              <a:t>i</a:t>
            </a:r>
            <a:r>
              <a:rPr lang="zh-CN" sz="2400" b="1" dirty="0">
                <a:latin typeface="+mj-ea"/>
                <a:ea typeface="+mj-ea"/>
              </a:rPr>
              <a:t>，</a:t>
            </a:r>
            <a:r>
              <a:rPr lang="zh-CN" altLang="zh-CN" sz="2400" b="1" i="1" dirty="0">
                <a:latin typeface="+mj-ea"/>
                <a:ea typeface="+mj-ea"/>
              </a:rPr>
              <a:t>j</a:t>
            </a:r>
            <a:r>
              <a:rPr lang="zh-CN" altLang="zh-CN" sz="2400" b="1" dirty="0">
                <a:latin typeface="+mj-ea"/>
                <a:ea typeface="+mj-ea"/>
              </a:rPr>
              <a:t>)=</a:t>
            </a:r>
            <a:r>
              <a:rPr lang="zh-CN" altLang="zh-CN" sz="2400" b="1" i="1" dirty="0">
                <a:latin typeface="+mj-ea"/>
                <a:ea typeface="+mj-ea"/>
              </a:rPr>
              <a:t>b</a:t>
            </a:r>
            <a:r>
              <a:rPr lang="zh-CN" altLang="zh-CN" sz="2400" b="1" dirty="0">
                <a:latin typeface="+mj-ea"/>
                <a:ea typeface="+mj-ea"/>
              </a:rPr>
              <a:t>(</a:t>
            </a:r>
            <a:r>
              <a:rPr lang="zh-CN" altLang="zh-CN" sz="2400" b="1" i="1" dirty="0">
                <a:latin typeface="+mj-ea"/>
                <a:ea typeface="+mj-ea"/>
              </a:rPr>
              <a:t>i</a:t>
            </a:r>
            <a:r>
              <a:rPr lang="zh-CN" altLang="zh-CN" sz="2400" b="1" dirty="0">
                <a:latin typeface="+mj-ea"/>
                <a:ea typeface="+mj-ea"/>
              </a:rPr>
              <a:t>)+</a:t>
            </a:r>
            <a:r>
              <a:rPr lang="zh-CN" altLang="zh-CN" sz="2400" b="1" i="1" dirty="0">
                <a:latin typeface="+mj-ea"/>
                <a:ea typeface="+mj-ea"/>
              </a:rPr>
              <a:t>c</a:t>
            </a:r>
            <a:r>
              <a:rPr lang="zh-CN" altLang="zh-CN" sz="2400" b="1" i="1" baseline="-25000" dirty="0">
                <a:latin typeface="+mj-ea"/>
                <a:ea typeface="+mj-ea"/>
              </a:rPr>
              <a:t>ij</a:t>
            </a:r>
            <a:r>
              <a:rPr lang="zh-CN" sz="2400" b="1" dirty="0">
                <a:latin typeface="+mj-ea"/>
                <a:ea typeface="+mj-ea"/>
              </a:rPr>
              <a:t>，</a:t>
            </a:r>
          </a:p>
        </p:txBody>
      </p:sp>
      <p:sp>
        <p:nvSpPr>
          <p:cNvPr id="46084" name="Text Box 4"/>
          <p:cNvSpPr txBox="1">
            <a:spLocks noChangeArrowheads="1"/>
          </p:cNvSpPr>
          <p:nvPr/>
        </p:nvSpPr>
        <p:spPr bwMode="auto">
          <a:xfrm>
            <a:off x="395288" y="3573463"/>
            <a:ext cx="8748712" cy="457200"/>
          </a:xfrm>
          <a:prstGeom prst="rect">
            <a:avLst/>
          </a:prstGeom>
          <a:noFill/>
          <a:ln w="9525">
            <a:noFill/>
            <a:miter lim="800000"/>
            <a:headEnd/>
            <a:tailEnd/>
          </a:ln>
        </p:spPr>
        <p:txBody>
          <a:bodyPr>
            <a:spAutoFit/>
          </a:bodyPr>
          <a:lstStyle/>
          <a:p>
            <a:r>
              <a:rPr lang="zh-CN" sz="2400" b="1" dirty="0">
                <a:latin typeface="+mj-ea"/>
                <a:ea typeface="+mj-ea"/>
              </a:rPr>
              <a:t>步骤：</a:t>
            </a:r>
            <a:r>
              <a:rPr lang="zh-CN" altLang="zh-CN" sz="2400" b="1" dirty="0">
                <a:latin typeface="+mj-ea"/>
                <a:ea typeface="+mj-ea"/>
              </a:rPr>
              <a:t>(1)</a:t>
            </a:r>
            <a:r>
              <a:rPr lang="zh-CN" sz="2400" b="1" dirty="0">
                <a:latin typeface="+mj-ea"/>
                <a:ea typeface="+mj-ea"/>
              </a:rPr>
              <a:t>令起点的标号；</a:t>
            </a:r>
            <a:r>
              <a:rPr lang="zh-CN" altLang="zh-CN" sz="2400" b="1" i="1" dirty="0">
                <a:latin typeface="+mj-ea"/>
                <a:ea typeface="+mj-ea"/>
              </a:rPr>
              <a:t>b</a:t>
            </a:r>
            <a:r>
              <a:rPr lang="zh-CN" altLang="zh-CN" sz="2400" b="1" dirty="0">
                <a:latin typeface="+mj-ea"/>
                <a:ea typeface="+mj-ea"/>
              </a:rPr>
              <a:t>(</a:t>
            </a:r>
            <a:r>
              <a:rPr lang="zh-CN" altLang="zh-CN" sz="2400" b="1" i="1" dirty="0">
                <a:latin typeface="+mj-ea"/>
                <a:ea typeface="+mj-ea"/>
              </a:rPr>
              <a:t>s</a:t>
            </a:r>
            <a:r>
              <a:rPr lang="zh-CN" altLang="zh-CN" sz="2400" b="1" dirty="0">
                <a:latin typeface="+mj-ea"/>
                <a:ea typeface="+mj-ea"/>
              </a:rPr>
              <a:t>)</a:t>
            </a:r>
            <a:r>
              <a:rPr lang="zh-CN" sz="2400" b="1" dirty="0">
                <a:latin typeface="+mj-ea"/>
                <a:ea typeface="+mj-ea"/>
              </a:rPr>
              <a:t>＝</a:t>
            </a:r>
            <a:r>
              <a:rPr lang="zh-CN" altLang="zh-CN" sz="2400" b="1" dirty="0">
                <a:latin typeface="+mj-ea"/>
                <a:ea typeface="+mj-ea"/>
              </a:rPr>
              <a:t>0</a:t>
            </a:r>
            <a:r>
              <a:rPr lang="zh-CN" sz="2400" b="1" dirty="0">
                <a:latin typeface="幼圆" pitchFamily="49" charset="-122"/>
                <a:ea typeface="幼圆" pitchFamily="49" charset="-122"/>
              </a:rPr>
              <a:t>。</a:t>
            </a:r>
          </a:p>
        </p:txBody>
      </p:sp>
      <p:sp>
        <p:nvSpPr>
          <p:cNvPr id="46085" name="Text Box 5"/>
          <p:cNvSpPr txBox="1">
            <a:spLocks noChangeArrowheads="1"/>
          </p:cNvSpPr>
          <p:nvPr/>
        </p:nvSpPr>
        <p:spPr bwMode="auto">
          <a:xfrm>
            <a:off x="250825" y="1125538"/>
            <a:ext cx="8569325" cy="978729"/>
          </a:xfrm>
          <a:prstGeom prst="rect">
            <a:avLst/>
          </a:prstGeom>
          <a:noFill/>
          <a:ln w="9525">
            <a:noFill/>
            <a:miter lim="800000"/>
            <a:headEnd/>
            <a:tailEnd/>
          </a:ln>
        </p:spPr>
        <p:txBody>
          <a:bodyPr>
            <a:spAutoFit/>
          </a:bodyPr>
          <a:lstStyle/>
          <a:p>
            <a:pPr>
              <a:lnSpc>
                <a:spcPct val="120000"/>
              </a:lnSpc>
            </a:pPr>
            <a:r>
              <a:rPr lang="zh-CN" sz="2400" b="1" dirty="0">
                <a:latin typeface="+mj-ea"/>
                <a:ea typeface="+mj-ea"/>
              </a:rPr>
              <a:t>先求有向图的最短路，设网络图的起点是</a:t>
            </a:r>
            <a:r>
              <a:rPr lang="zh-CN" altLang="zh-CN" sz="2400" b="1" i="1" dirty="0">
                <a:latin typeface="+mj-ea"/>
                <a:ea typeface="+mj-ea"/>
              </a:rPr>
              <a:t>v</a:t>
            </a:r>
            <a:r>
              <a:rPr lang="zh-CN" altLang="zh-CN" sz="2400" b="1" i="1" baseline="-25000" dirty="0">
                <a:latin typeface="+mj-ea"/>
                <a:ea typeface="+mj-ea"/>
              </a:rPr>
              <a:t>s </a:t>
            </a:r>
            <a:r>
              <a:rPr lang="zh-CN" altLang="zh-CN" sz="2400" b="1" dirty="0">
                <a:latin typeface="+mj-ea"/>
                <a:ea typeface="+mj-ea"/>
              </a:rPr>
              <a:t>,</a:t>
            </a:r>
            <a:r>
              <a:rPr lang="zh-CN" sz="2400" b="1" dirty="0">
                <a:latin typeface="+mj-ea"/>
                <a:ea typeface="+mj-ea"/>
              </a:rPr>
              <a:t>终点是</a:t>
            </a:r>
            <a:r>
              <a:rPr lang="zh-CN" altLang="zh-CN" sz="2400" b="1" i="1" dirty="0">
                <a:latin typeface="+mj-ea"/>
                <a:ea typeface="+mj-ea"/>
              </a:rPr>
              <a:t>v</a:t>
            </a:r>
            <a:r>
              <a:rPr lang="zh-CN" altLang="zh-CN" sz="2400" b="1" i="1" baseline="-25000" dirty="0">
                <a:latin typeface="+mj-ea"/>
                <a:ea typeface="+mj-ea"/>
              </a:rPr>
              <a:t>t  </a:t>
            </a:r>
            <a:r>
              <a:rPr lang="zh-CN" altLang="zh-CN" sz="2400" b="1" i="1" dirty="0">
                <a:latin typeface="+mj-ea"/>
                <a:ea typeface="+mj-ea"/>
              </a:rPr>
              <a:t>,</a:t>
            </a:r>
            <a:r>
              <a:rPr lang="zh-CN" sz="2400" b="1" dirty="0">
                <a:latin typeface="+mj-ea"/>
                <a:ea typeface="+mj-ea"/>
              </a:rPr>
              <a:t>以</a:t>
            </a:r>
            <a:r>
              <a:rPr lang="zh-CN" altLang="zh-CN" sz="2400" b="1" i="1" dirty="0">
                <a:latin typeface="+mj-ea"/>
                <a:ea typeface="+mj-ea"/>
              </a:rPr>
              <a:t>v</a:t>
            </a:r>
            <a:r>
              <a:rPr lang="zh-CN" altLang="zh-CN" sz="2400" b="1" i="1" baseline="-25000" dirty="0">
                <a:latin typeface="+mj-ea"/>
                <a:ea typeface="+mj-ea"/>
              </a:rPr>
              <a:t>i</a:t>
            </a:r>
            <a:r>
              <a:rPr lang="zh-CN" sz="2400" b="1" dirty="0">
                <a:latin typeface="+mj-ea"/>
                <a:ea typeface="+mj-ea"/>
              </a:rPr>
              <a:t>为起点</a:t>
            </a:r>
            <a:r>
              <a:rPr lang="zh-CN" altLang="zh-CN" sz="2400" b="1" i="1" dirty="0">
                <a:latin typeface="+mj-ea"/>
                <a:ea typeface="+mj-ea"/>
              </a:rPr>
              <a:t>v</a:t>
            </a:r>
            <a:r>
              <a:rPr lang="zh-CN" altLang="zh-CN" sz="2400" b="1" i="1" baseline="-25000" dirty="0">
                <a:latin typeface="+mj-ea"/>
                <a:ea typeface="+mj-ea"/>
              </a:rPr>
              <a:t>j</a:t>
            </a:r>
            <a:r>
              <a:rPr lang="zh-CN" sz="2400" b="1" dirty="0">
                <a:latin typeface="+mj-ea"/>
                <a:ea typeface="+mj-ea"/>
              </a:rPr>
              <a:t>为终点的弧记为（</a:t>
            </a:r>
            <a:r>
              <a:rPr lang="zh-CN" altLang="zh-CN" sz="2400" b="1" i="1" dirty="0">
                <a:latin typeface="+mj-ea"/>
                <a:ea typeface="+mj-ea"/>
              </a:rPr>
              <a:t>i</a:t>
            </a:r>
            <a:r>
              <a:rPr lang="zh-CN" sz="2400" b="1" dirty="0">
                <a:latin typeface="+mj-ea"/>
                <a:ea typeface="+mj-ea"/>
              </a:rPr>
              <a:t>，</a:t>
            </a:r>
            <a:r>
              <a:rPr lang="zh-CN" altLang="zh-CN" sz="2400" b="1" i="1" dirty="0">
                <a:latin typeface="+mj-ea"/>
                <a:ea typeface="+mj-ea"/>
              </a:rPr>
              <a:t>j</a:t>
            </a:r>
            <a:r>
              <a:rPr lang="zh-CN" sz="2400" b="1" dirty="0">
                <a:latin typeface="+mj-ea"/>
                <a:ea typeface="+mj-ea"/>
              </a:rPr>
              <a:t>）</a:t>
            </a:r>
            <a:r>
              <a:rPr lang="zh-CN" altLang="zh-CN" sz="2400" b="1" dirty="0">
                <a:latin typeface="+mj-ea"/>
                <a:ea typeface="+mj-ea"/>
              </a:rPr>
              <a:t>,</a:t>
            </a:r>
            <a:r>
              <a:rPr lang="zh-CN" sz="2400" b="1" dirty="0">
                <a:latin typeface="+mj-ea"/>
                <a:ea typeface="+mj-ea"/>
              </a:rPr>
              <a:t>距离为</a:t>
            </a:r>
            <a:r>
              <a:rPr lang="zh-CN" altLang="zh-CN" sz="2400" b="1" i="1" dirty="0">
                <a:latin typeface="+mj-ea"/>
                <a:ea typeface="+mj-ea"/>
              </a:rPr>
              <a:t>c</a:t>
            </a:r>
            <a:r>
              <a:rPr lang="zh-CN" altLang="zh-CN" sz="2400" b="1" i="1" baseline="-25000" dirty="0">
                <a:latin typeface="+mj-ea"/>
                <a:ea typeface="+mj-ea"/>
              </a:rPr>
              <a:t>ij</a:t>
            </a:r>
          </a:p>
        </p:txBody>
      </p:sp>
      <p:sp>
        <p:nvSpPr>
          <p:cNvPr id="46086" name="Text Box 6"/>
          <p:cNvSpPr txBox="1">
            <a:spLocks noChangeArrowheads="1"/>
          </p:cNvSpPr>
          <p:nvPr/>
        </p:nvSpPr>
        <p:spPr bwMode="auto">
          <a:xfrm>
            <a:off x="0" y="4149080"/>
            <a:ext cx="8785225" cy="978729"/>
          </a:xfrm>
          <a:prstGeom prst="rect">
            <a:avLst/>
          </a:prstGeom>
          <a:noFill/>
          <a:ln w="9525">
            <a:noFill/>
            <a:miter lim="800000"/>
            <a:headEnd/>
            <a:tailEnd/>
          </a:ln>
        </p:spPr>
        <p:txBody>
          <a:bodyPr>
            <a:spAutoFit/>
          </a:bodyPr>
          <a:lstStyle/>
          <a:p>
            <a:pPr>
              <a:lnSpc>
                <a:spcPct val="120000"/>
              </a:lnSpc>
            </a:pPr>
            <a:r>
              <a:rPr lang="zh-CN" altLang="zh-CN" sz="2400" b="1" dirty="0">
                <a:latin typeface="+mj-ea"/>
                <a:ea typeface="+mj-ea"/>
              </a:rPr>
              <a:t> (2)</a:t>
            </a:r>
            <a:r>
              <a:rPr lang="zh-CN" sz="2400" b="1" dirty="0">
                <a:latin typeface="+mj-ea"/>
                <a:ea typeface="+mj-ea"/>
              </a:rPr>
              <a:t>找出所有</a:t>
            </a:r>
            <a:r>
              <a:rPr lang="zh-CN" altLang="zh-CN" sz="2400" b="1" i="1" dirty="0">
                <a:latin typeface="+mj-ea"/>
                <a:ea typeface="+mj-ea"/>
              </a:rPr>
              <a:t>v</a:t>
            </a:r>
            <a:r>
              <a:rPr lang="zh-CN" altLang="zh-CN" sz="2400" b="1" i="1" baseline="-25000" dirty="0">
                <a:latin typeface="+mj-ea"/>
                <a:ea typeface="+mj-ea"/>
              </a:rPr>
              <a:t>i</a:t>
            </a:r>
            <a:r>
              <a:rPr lang="zh-CN" sz="2400" b="1" dirty="0">
                <a:latin typeface="+mj-ea"/>
                <a:ea typeface="+mj-ea"/>
              </a:rPr>
              <a:t>已标号</a:t>
            </a:r>
            <a:r>
              <a:rPr lang="zh-CN" altLang="zh-CN" sz="2400" b="1" i="1" dirty="0">
                <a:latin typeface="+mj-ea"/>
                <a:ea typeface="+mj-ea"/>
              </a:rPr>
              <a:t>v</a:t>
            </a:r>
            <a:r>
              <a:rPr lang="zh-CN" altLang="zh-CN" sz="2400" b="1" i="1" baseline="-25000" dirty="0">
                <a:latin typeface="+mj-ea"/>
                <a:ea typeface="+mj-ea"/>
              </a:rPr>
              <a:t>j</a:t>
            </a:r>
            <a:r>
              <a:rPr lang="zh-CN" sz="2400" b="1" dirty="0">
                <a:latin typeface="+mj-ea"/>
                <a:ea typeface="+mj-ea"/>
              </a:rPr>
              <a:t>未标号的</a:t>
            </a:r>
            <a:r>
              <a:rPr lang="zh-CN" sz="2400" b="1" dirty="0">
                <a:solidFill>
                  <a:srgbClr val="FF0000"/>
                </a:solidFill>
                <a:latin typeface="+mj-ea"/>
                <a:ea typeface="+mj-ea"/>
              </a:rPr>
              <a:t>弧集合 </a:t>
            </a:r>
            <a:r>
              <a:rPr lang="zh-CN" altLang="zh-CN" sz="2400" b="1" dirty="0">
                <a:latin typeface="+mj-ea"/>
                <a:ea typeface="+mj-ea"/>
              </a:rPr>
              <a:t>B={(</a:t>
            </a:r>
            <a:r>
              <a:rPr lang="zh-CN" altLang="zh-CN" sz="2400" b="1" i="1" dirty="0">
                <a:latin typeface="+mj-ea"/>
                <a:ea typeface="+mj-ea"/>
              </a:rPr>
              <a:t>i</a:t>
            </a:r>
            <a:r>
              <a:rPr lang="zh-CN" sz="2400" b="1" dirty="0">
                <a:latin typeface="+mj-ea"/>
                <a:ea typeface="+mj-ea"/>
              </a:rPr>
              <a:t>，</a:t>
            </a:r>
            <a:r>
              <a:rPr lang="zh-CN" altLang="zh-CN" sz="2400" b="1" i="1" dirty="0">
                <a:latin typeface="+mj-ea"/>
                <a:ea typeface="+mj-ea"/>
              </a:rPr>
              <a:t>j</a:t>
            </a:r>
            <a:r>
              <a:rPr lang="zh-CN" altLang="zh-CN" sz="2400" b="1" dirty="0">
                <a:latin typeface="+mj-ea"/>
                <a:ea typeface="+mj-ea"/>
              </a:rPr>
              <a:t>)}</a:t>
            </a:r>
            <a:r>
              <a:rPr lang="zh-CN" sz="2400" b="1" dirty="0">
                <a:latin typeface="+mj-ea"/>
                <a:ea typeface="+mj-ea"/>
              </a:rPr>
              <a:t>，如果这样的弧不存在或</a:t>
            </a:r>
            <a:r>
              <a:rPr lang="zh-CN" altLang="zh-CN" sz="2400" b="1" i="1" dirty="0">
                <a:latin typeface="+mj-ea"/>
                <a:ea typeface="+mj-ea"/>
              </a:rPr>
              <a:t>v</a:t>
            </a:r>
            <a:r>
              <a:rPr lang="zh-CN" altLang="zh-CN" sz="2400" b="1" i="1" baseline="-25000" dirty="0">
                <a:latin typeface="+mj-ea"/>
                <a:ea typeface="+mj-ea"/>
              </a:rPr>
              <a:t>t</a:t>
            </a:r>
            <a:r>
              <a:rPr lang="zh-CN" sz="2400" b="1" dirty="0">
                <a:latin typeface="+mj-ea"/>
                <a:ea typeface="+mj-ea"/>
              </a:rPr>
              <a:t>已标号则计算结束；</a:t>
            </a:r>
          </a:p>
        </p:txBody>
      </p:sp>
      <p:sp>
        <p:nvSpPr>
          <p:cNvPr id="46087" name="Text Box 7"/>
          <p:cNvSpPr txBox="1">
            <a:spLocks noChangeArrowheads="1"/>
          </p:cNvSpPr>
          <p:nvPr/>
        </p:nvSpPr>
        <p:spPr bwMode="auto">
          <a:xfrm>
            <a:off x="93638" y="5229200"/>
            <a:ext cx="6278562" cy="457200"/>
          </a:xfrm>
          <a:prstGeom prst="rect">
            <a:avLst/>
          </a:prstGeom>
          <a:noFill/>
          <a:ln w="9525">
            <a:noFill/>
            <a:miter lim="800000"/>
            <a:headEnd/>
            <a:tailEnd/>
          </a:ln>
        </p:spPr>
        <p:txBody>
          <a:bodyPr>
            <a:spAutoFit/>
          </a:bodyPr>
          <a:lstStyle/>
          <a:p>
            <a:r>
              <a:rPr lang="zh-CN" altLang="zh-CN" sz="2400" b="1" dirty="0">
                <a:latin typeface="+mj-ea"/>
                <a:ea typeface="+mj-ea"/>
              </a:rPr>
              <a:t>(3)</a:t>
            </a:r>
            <a:r>
              <a:rPr lang="zh-CN" sz="2400" b="1" dirty="0">
                <a:latin typeface="+mj-ea"/>
                <a:ea typeface="+mj-ea"/>
              </a:rPr>
              <a:t>计算集合</a:t>
            </a:r>
            <a:r>
              <a:rPr lang="zh-CN" altLang="zh-CN" sz="2400" b="1" dirty="0">
                <a:latin typeface="+mj-ea"/>
                <a:ea typeface="+mj-ea"/>
              </a:rPr>
              <a:t>B</a:t>
            </a:r>
            <a:r>
              <a:rPr lang="zh-CN" sz="2400" b="1" dirty="0">
                <a:latin typeface="+mj-ea"/>
                <a:ea typeface="+mj-ea"/>
              </a:rPr>
              <a:t>中弧</a:t>
            </a:r>
            <a:r>
              <a:rPr lang="zh-CN" altLang="zh-CN" sz="2400" b="1" i="1" dirty="0">
                <a:latin typeface="+mj-ea"/>
                <a:ea typeface="+mj-ea"/>
              </a:rPr>
              <a:t>k</a:t>
            </a:r>
            <a:r>
              <a:rPr lang="zh-CN" altLang="zh-CN" sz="2400" b="1" dirty="0">
                <a:latin typeface="+mj-ea"/>
                <a:ea typeface="+mj-ea"/>
              </a:rPr>
              <a:t>(</a:t>
            </a:r>
            <a:r>
              <a:rPr lang="zh-CN" altLang="zh-CN" sz="2400" b="1" i="1" dirty="0">
                <a:latin typeface="+mj-ea"/>
                <a:ea typeface="+mj-ea"/>
              </a:rPr>
              <a:t>i</a:t>
            </a:r>
            <a:r>
              <a:rPr lang="zh-CN" sz="2400" b="1" dirty="0">
                <a:latin typeface="+mj-ea"/>
                <a:ea typeface="+mj-ea"/>
              </a:rPr>
              <a:t>，</a:t>
            </a:r>
            <a:r>
              <a:rPr lang="zh-CN" altLang="zh-CN" sz="2400" b="1" i="1" dirty="0">
                <a:latin typeface="+mj-ea"/>
                <a:ea typeface="+mj-ea"/>
              </a:rPr>
              <a:t>j</a:t>
            </a:r>
            <a:r>
              <a:rPr lang="zh-CN" altLang="zh-CN" sz="2400" b="1" dirty="0">
                <a:latin typeface="+mj-ea"/>
                <a:ea typeface="+mj-ea"/>
              </a:rPr>
              <a:t>)=</a:t>
            </a:r>
            <a:r>
              <a:rPr lang="zh-CN" altLang="zh-CN" sz="2400" b="1" i="1" dirty="0">
                <a:latin typeface="+mj-ea"/>
                <a:ea typeface="+mj-ea"/>
              </a:rPr>
              <a:t>b</a:t>
            </a:r>
            <a:r>
              <a:rPr lang="zh-CN" altLang="zh-CN" sz="2400" b="1" dirty="0">
                <a:latin typeface="+mj-ea"/>
                <a:ea typeface="+mj-ea"/>
              </a:rPr>
              <a:t>(</a:t>
            </a:r>
            <a:r>
              <a:rPr lang="zh-CN" altLang="zh-CN" sz="2400" b="1" i="1" dirty="0">
                <a:latin typeface="+mj-ea"/>
                <a:ea typeface="+mj-ea"/>
              </a:rPr>
              <a:t>i</a:t>
            </a:r>
            <a:r>
              <a:rPr lang="zh-CN" altLang="zh-CN" sz="2400" b="1" dirty="0">
                <a:latin typeface="+mj-ea"/>
                <a:ea typeface="+mj-ea"/>
              </a:rPr>
              <a:t>)+</a:t>
            </a:r>
            <a:r>
              <a:rPr lang="zh-CN" altLang="zh-CN" sz="2400" b="1" i="1" dirty="0">
                <a:latin typeface="+mj-ea"/>
                <a:ea typeface="+mj-ea"/>
              </a:rPr>
              <a:t>c</a:t>
            </a:r>
            <a:r>
              <a:rPr lang="zh-CN" altLang="zh-CN" sz="2400" b="1" i="1" baseline="-25000" dirty="0">
                <a:latin typeface="+mj-ea"/>
                <a:ea typeface="+mj-ea"/>
              </a:rPr>
              <a:t>ij</a:t>
            </a:r>
            <a:r>
              <a:rPr lang="zh-CN" sz="2400" b="1" dirty="0">
                <a:latin typeface="+mj-ea"/>
                <a:ea typeface="+mj-ea"/>
              </a:rPr>
              <a:t>的标号</a:t>
            </a:r>
          </a:p>
        </p:txBody>
      </p:sp>
      <p:grpSp>
        <p:nvGrpSpPr>
          <p:cNvPr id="2" name="Group 8"/>
          <p:cNvGrpSpPr>
            <a:grpSpLocks/>
          </p:cNvGrpSpPr>
          <p:nvPr/>
        </p:nvGrpSpPr>
        <p:grpSpPr bwMode="auto">
          <a:xfrm>
            <a:off x="0" y="5733256"/>
            <a:ext cx="8915400" cy="830263"/>
            <a:chOff x="0" y="0"/>
            <a:chExt cx="5616" cy="523"/>
          </a:xfrm>
        </p:grpSpPr>
        <p:sp>
          <p:nvSpPr>
            <p:cNvPr id="4107" name="Text Box 9"/>
            <p:cNvSpPr txBox="1">
              <a:spLocks noChangeArrowheads="1"/>
            </p:cNvSpPr>
            <p:nvPr/>
          </p:nvSpPr>
          <p:spPr bwMode="auto">
            <a:xfrm>
              <a:off x="0" y="0"/>
              <a:ext cx="1580" cy="523"/>
            </a:xfrm>
            <a:prstGeom prst="rect">
              <a:avLst/>
            </a:prstGeom>
            <a:noFill/>
            <a:ln w="9525">
              <a:noFill/>
              <a:miter lim="800000"/>
              <a:headEnd/>
              <a:tailEnd/>
            </a:ln>
          </p:spPr>
          <p:txBody>
            <a:bodyPr wrap="none">
              <a:spAutoFit/>
            </a:bodyPr>
            <a:lstStyle/>
            <a:p>
              <a:r>
                <a:rPr lang="zh-CN" altLang="zh-CN" sz="2400" b="1" dirty="0">
                  <a:latin typeface="幼圆" pitchFamily="49" charset="-122"/>
                  <a:ea typeface="幼圆" pitchFamily="49" charset="-122"/>
                </a:rPr>
                <a:t>(</a:t>
              </a:r>
              <a:r>
                <a:rPr lang="zh-CN" altLang="zh-CN" sz="2400" b="1" dirty="0">
                  <a:latin typeface="+mj-ea"/>
                  <a:ea typeface="+mj-ea"/>
                </a:rPr>
                <a:t>4)</a:t>
              </a:r>
              <a:r>
                <a:rPr lang="zh-CN" sz="2400" b="1" dirty="0">
                  <a:latin typeface="+mj-ea"/>
                  <a:ea typeface="+mj-ea"/>
                </a:rPr>
                <a:t>选一个点标号</a:t>
              </a:r>
            </a:p>
            <a:p>
              <a:r>
                <a:rPr lang="zh-CN" altLang="zh-CN" sz="2400" b="1" dirty="0">
                  <a:latin typeface="+mj-ea"/>
                  <a:ea typeface="+mj-ea"/>
                </a:rPr>
                <a:t>  </a:t>
              </a:r>
              <a:r>
                <a:rPr lang="zh-CN" sz="2400" b="1" dirty="0">
                  <a:latin typeface="+mj-ea"/>
                  <a:ea typeface="+mj-ea"/>
                </a:rPr>
                <a:t>返回到第</a:t>
              </a:r>
              <a:r>
                <a:rPr lang="zh-CN" altLang="zh-CN" sz="2400" b="1" dirty="0">
                  <a:latin typeface="+mj-ea"/>
                  <a:ea typeface="+mj-ea"/>
                </a:rPr>
                <a:t>(2)</a:t>
              </a:r>
              <a:r>
                <a:rPr lang="zh-CN" sz="2400" b="1" dirty="0">
                  <a:latin typeface="+mj-ea"/>
                  <a:ea typeface="+mj-ea"/>
                </a:rPr>
                <a:t>步。</a:t>
              </a:r>
            </a:p>
          </p:txBody>
        </p:sp>
        <p:graphicFrame>
          <p:nvGraphicFramePr>
            <p:cNvPr id="4098" name="Object 10"/>
            <p:cNvGraphicFramePr>
              <a:graphicFrameLocks noChangeAspect="1"/>
            </p:cNvGraphicFramePr>
            <p:nvPr/>
          </p:nvGraphicFramePr>
          <p:xfrm>
            <a:off x="1561" y="22"/>
            <a:ext cx="4055" cy="389"/>
          </p:xfrm>
          <a:graphic>
            <a:graphicData uri="http://schemas.openxmlformats.org/presentationml/2006/ole">
              <mc:AlternateContent xmlns:mc="http://schemas.openxmlformats.org/markup-compatibility/2006">
                <mc:Choice xmlns:v="urn:schemas-microsoft-com:vml" Requires="v">
                  <p:oleObj spid="_x0000_s4108" name="Equation" r:id="rId3" imgW="3034300" imgH="292290" progId="Equation.DSMT4">
                    <p:embed/>
                  </p:oleObj>
                </mc:Choice>
                <mc:Fallback>
                  <p:oleObj name="Equation" r:id="rId3" imgW="3034300" imgH="29229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 y="22"/>
                          <a:ext cx="4055"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6" name="Rectangle 11"/>
          <p:cNvSpPr>
            <a:spLocks noChangeArrowheads="1"/>
          </p:cNvSpPr>
          <p:nvPr/>
        </p:nvSpPr>
        <p:spPr bwMode="auto">
          <a:xfrm>
            <a:off x="395288" y="260350"/>
            <a:ext cx="8229600" cy="792163"/>
          </a:xfrm>
          <a:prstGeom prst="rect">
            <a:avLst/>
          </a:prstGeom>
          <a:noFill/>
          <a:ln w="9525">
            <a:noFill/>
            <a:miter lim="800000"/>
            <a:headEnd/>
            <a:tailEnd/>
          </a:ln>
        </p:spPr>
        <p:txBody>
          <a:bodyPr/>
          <a:lstStyle/>
          <a:p>
            <a:pPr marL="342900" indent="-342900">
              <a:lnSpc>
                <a:spcPct val="130000"/>
              </a:lnSpc>
              <a:buFontTx/>
              <a:buChar char="•"/>
            </a:pPr>
            <a:r>
              <a:rPr lang="zh-CN" altLang="en-US" sz="2800" b="1" dirty="0">
                <a:solidFill>
                  <a:srgbClr val="FF0000"/>
                </a:solidFill>
                <a:latin typeface="+mj-ea"/>
                <a:ea typeface="+mj-ea"/>
              </a:rPr>
              <a:t>Dijkstra算法步骤</a:t>
            </a:r>
          </a:p>
        </p:txBody>
      </p:sp>
      <p:sp>
        <p:nvSpPr>
          <p:cNvPr id="12" name="灯片编号占位符 11"/>
          <p:cNvSpPr>
            <a:spLocks noGrp="1"/>
          </p:cNvSpPr>
          <p:nvPr>
            <p:ph type="sldNum" sz="quarter" idx="12"/>
          </p:nvPr>
        </p:nvSpPr>
        <p:spPr/>
        <p:txBody>
          <a:bodyPr/>
          <a:lstStyle/>
          <a:p>
            <a:pPr>
              <a:defRPr/>
            </a:pPr>
            <a:fld id="{FB32EF41-F892-4D04-B7B2-196B6DAE4B34}" type="slidenum">
              <a:rPr lang="zh-CN" altLang="zh-CN" smtClean="0"/>
              <a:pPr>
                <a:defRPr/>
              </a:pPr>
              <a:t>8</a:t>
            </a:fld>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left)">
                                      <p:cBhvr>
                                        <p:cTn id="7" dur="500"/>
                                        <p:tgtEl>
                                          <p:spTgt spid="46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wipe(left)">
                                      <p:cBhvr>
                                        <p:cTn id="12" dur="2000"/>
                                        <p:tgtEl>
                                          <p:spTgt spid="460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gtEl>
                                        <p:attrNameLst>
                                          <p:attrName>style.visibility</p:attrName>
                                        </p:attrNameLst>
                                      </p:cBhvr>
                                      <p:to>
                                        <p:strVal val="visible"/>
                                      </p:to>
                                    </p:set>
                                    <p:animEffect transition="in" filter="wipe(left)">
                                      <p:cBhvr>
                                        <p:cTn id="17" dur="2000"/>
                                        <p:tgtEl>
                                          <p:spTgt spid="460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4"/>
                                        </p:tgtEl>
                                        <p:attrNameLst>
                                          <p:attrName>style.visibility</p:attrName>
                                        </p:attrNameLst>
                                      </p:cBhvr>
                                      <p:to>
                                        <p:strVal val="visible"/>
                                      </p:to>
                                    </p:set>
                                    <p:animEffect transition="in" filter="wipe(left)">
                                      <p:cBhvr>
                                        <p:cTn id="22" dur="2000"/>
                                        <p:tgtEl>
                                          <p:spTgt spid="460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6"/>
                                        </p:tgtEl>
                                        <p:attrNameLst>
                                          <p:attrName>style.visibility</p:attrName>
                                        </p:attrNameLst>
                                      </p:cBhvr>
                                      <p:to>
                                        <p:strVal val="visible"/>
                                      </p:to>
                                    </p:set>
                                    <p:animEffect transition="in" filter="wipe(left)">
                                      <p:cBhvr>
                                        <p:cTn id="27" dur="2000"/>
                                        <p:tgtEl>
                                          <p:spTgt spid="460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087"/>
                                        </p:tgtEl>
                                        <p:attrNameLst>
                                          <p:attrName>style.visibility</p:attrName>
                                        </p:attrNameLst>
                                      </p:cBhvr>
                                      <p:to>
                                        <p:strVal val="visible"/>
                                      </p:to>
                                    </p:set>
                                    <p:animEffect transition="in" filter="wipe(left)">
                                      <p:cBhvr>
                                        <p:cTn id="32" dur="2000"/>
                                        <p:tgtEl>
                                          <p:spTgt spid="460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autoUpdateAnimBg="0"/>
      <p:bldP spid="46084" grpId="0" autoUpdateAnimBg="0"/>
      <p:bldP spid="46085" grpId="0" autoUpdateAnimBg="0"/>
      <p:bldP spid="46086" grpId="0" autoUpdateAnimBg="0"/>
      <p:bldP spid="4608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99" name="Rectangle 2"/>
          <p:cNvSpPr>
            <a:spLocks noChangeArrowheads="1"/>
          </p:cNvSpPr>
          <p:nvPr/>
        </p:nvSpPr>
        <p:spPr bwMode="auto">
          <a:xfrm>
            <a:off x="2816225" y="1658938"/>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②</a:t>
            </a:r>
          </a:p>
        </p:txBody>
      </p:sp>
      <p:sp>
        <p:nvSpPr>
          <p:cNvPr id="5200" name="Rectangle 3"/>
          <p:cNvSpPr>
            <a:spLocks noChangeArrowheads="1"/>
          </p:cNvSpPr>
          <p:nvPr/>
        </p:nvSpPr>
        <p:spPr bwMode="auto">
          <a:xfrm>
            <a:off x="2816225" y="3140075"/>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③</a:t>
            </a:r>
          </a:p>
        </p:txBody>
      </p:sp>
      <p:sp>
        <p:nvSpPr>
          <p:cNvPr id="5201" name="Rectangle 4"/>
          <p:cNvSpPr>
            <a:spLocks noChangeArrowheads="1"/>
          </p:cNvSpPr>
          <p:nvPr/>
        </p:nvSpPr>
        <p:spPr bwMode="auto">
          <a:xfrm>
            <a:off x="2819400" y="4724400"/>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④</a:t>
            </a:r>
          </a:p>
        </p:txBody>
      </p:sp>
      <p:sp>
        <p:nvSpPr>
          <p:cNvPr id="5202" name="Rectangle 5"/>
          <p:cNvSpPr>
            <a:spLocks noChangeArrowheads="1"/>
          </p:cNvSpPr>
          <p:nvPr/>
        </p:nvSpPr>
        <p:spPr bwMode="auto">
          <a:xfrm>
            <a:off x="6096000" y="1676400"/>
            <a:ext cx="509588" cy="457200"/>
          </a:xfrm>
          <a:prstGeom prst="rect">
            <a:avLst/>
          </a:prstGeom>
          <a:noFill/>
          <a:ln w="9525">
            <a:noFill/>
            <a:miter lim="800000"/>
            <a:headEnd/>
            <a:tailEnd/>
          </a:ln>
        </p:spPr>
        <p:txBody>
          <a:bodyPr>
            <a:spAutoFit/>
          </a:bodyPr>
          <a:lstStyle/>
          <a:p>
            <a:r>
              <a:rPr lang="zh-CN" altLang="zh-CN" sz="2400">
                <a:latin typeface="Times New Roman" pitchFamily="18" charset="0"/>
              </a:rPr>
              <a:t>⑤</a:t>
            </a:r>
          </a:p>
        </p:txBody>
      </p:sp>
      <p:sp>
        <p:nvSpPr>
          <p:cNvPr id="5203" name="Rectangle 6"/>
          <p:cNvSpPr>
            <a:spLocks noChangeArrowheads="1"/>
          </p:cNvSpPr>
          <p:nvPr/>
        </p:nvSpPr>
        <p:spPr bwMode="auto">
          <a:xfrm>
            <a:off x="6053138" y="4711700"/>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⑥</a:t>
            </a:r>
          </a:p>
        </p:txBody>
      </p:sp>
      <p:sp>
        <p:nvSpPr>
          <p:cNvPr id="5204" name="Rectangle 7"/>
          <p:cNvSpPr>
            <a:spLocks noChangeArrowheads="1"/>
          </p:cNvSpPr>
          <p:nvPr/>
        </p:nvSpPr>
        <p:spPr bwMode="auto">
          <a:xfrm>
            <a:off x="7956550" y="3141663"/>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⑦</a:t>
            </a:r>
          </a:p>
        </p:txBody>
      </p:sp>
      <p:sp>
        <p:nvSpPr>
          <p:cNvPr id="47112" name="Line 8"/>
          <p:cNvSpPr>
            <a:spLocks noChangeShapeType="1"/>
          </p:cNvSpPr>
          <p:nvPr/>
        </p:nvSpPr>
        <p:spPr bwMode="auto">
          <a:xfrm flipV="1">
            <a:off x="1143000" y="2028825"/>
            <a:ext cx="1751013" cy="1247775"/>
          </a:xfrm>
          <a:prstGeom prst="line">
            <a:avLst/>
          </a:prstGeom>
          <a:noFill/>
          <a:ln w="9525">
            <a:solidFill>
              <a:schemeClr val="tx1"/>
            </a:solidFill>
            <a:round/>
            <a:headEnd/>
            <a:tailEnd type="triangle" w="med" len="med"/>
          </a:ln>
        </p:spPr>
        <p:txBody>
          <a:bodyPr/>
          <a:lstStyle/>
          <a:p>
            <a:endParaRPr lang="zh-CN" altLang="en-US"/>
          </a:p>
        </p:txBody>
      </p:sp>
      <p:sp>
        <p:nvSpPr>
          <p:cNvPr id="5206" name="Line 9"/>
          <p:cNvSpPr>
            <a:spLocks noChangeShapeType="1"/>
          </p:cNvSpPr>
          <p:nvPr/>
        </p:nvSpPr>
        <p:spPr bwMode="auto">
          <a:xfrm>
            <a:off x="1219200" y="3352800"/>
            <a:ext cx="1676400" cy="0"/>
          </a:xfrm>
          <a:prstGeom prst="line">
            <a:avLst/>
          </a:prstGeom>
          <a:noFill/>
          <a:ln w="9525">
            <a:solidFill>
              <a:schemeClr val="tx1"/>
            </a:solidFill>
            <a:round/>
            <a:headEnd/>
            <a:tailEnd type="triangle" w="med" len="med"/>
          </a:ln>
        </p:spPr>
        <p:txBody>
          <a:bodyPr/>
          <a:lstStyle/>
          <a:p>
            <a:endParaRPr lang="zh-CN" altLang="en-US"/>
          </a:p>
        </p:txBody>
      </p:sp>
      <p:sp>
        <p:nvSpPr>
          <p:cNvPr id="47114" name="Line 10"/>
          <p:cNvSpPr>
            <a:spLocks noChangeShapeType="1"/>
          </p:cNvSpPr>
          <p:nvPr/>
        </p:nvSpPr>
        <p:spPr bwMode="auto">
          <a:xfrm>
            <a:off x="1066800" y="3581400"/>
            <a:ext cx="1827213" cy="1316038"/>
          </a:xfrm>
          <a:prstGeom prst="line">
            <a:avLst/>
          </a:prstGeom>
          <a:noFill/>
          <a:ln w="9525">
            <a:solidFill>
              <a:schemeClr val="tx1"/>
            </a:solidFill>
            <a:round/>
            <a:headEnd/>
            <a:tailEnd type="triangle" w="med" len="med"/>
          </a:ln>
        </p:spPr>
        <p:txBody>
          <a:bodyPr/>
          <a:lstStyle/>
          <a:p>
            <a:endParaRPr lang="zh-CN" altLang="en-US"/>
          </a:p>
        </p:txBody>
      </p:sp>
      <p:sp>
        <p:nvSpPr>
          <p:cNvPr id="5208" name="Line 11"/>
          <p:cNvSpPr>
            <a:spLocks noChangeShapeType="1"/>
          </p:cNvSpPr>
          <p:nvPr/>
        </p:nvSpPr>
        <p:spPr bwMode="auto">
          <a:xfrm>
            <a:off x="3276600" y="1905000"/>
            <a:ext cx="2895600" cy="0"/>
          </a:xfrm>
          <a:prstGeom prst="line">
            <a:avLst/>
          </a:prstGeom>
          <a:noFill/>
          <a:ln w="9525">
            <a:solidFill>
              <a:schemeClr val="tx1"/>
            </a:solidFill>
            <a:round/>
            <a:headEnd/>
            <a:tailEnd type="triangle" w="med" len="med"/>
          </a:ln>
        </p:spPr>
        <p:txBody>
          <a:bodyPr/>
          <a:lstStyle/>
          <a:p>
            <a:endParaRPr lang="zh-CN" altLang="en-US"/>
          </a:p>
        </p:txBody>
      </p:sp>
      <p:sp>
        <p:nvSpPr>
          <p:cNvPr id="5209" name="Line 12"/>
          <p:cNvSpPr>
            <a:spLocks noChangeShapeType="1"/>
          </p:cNvSpPr>
          <p:nvPr/>
        </p:nvSpPr>
        <p:spPr bwMode="auto">
          <a:xfrm flipV="1">
            <a:off x="3048000" y="3581400"/>
            <a:ext cx="0" cy="1219200"/>
          </a:xfrm>
          <a:prstGeom prst="line">
            <a:avLst/>
          </a:prstGeom>
          <a:noFill/>
          <a:ln w="9525">
            <a:solidFill>
              <a:schemeClr val="tx1"/>
            </a:solidFill>
            <a:round/>
            <a:headEnd type="triangle" w="med" len="med"/>
            <a:tailEnd/>
          </a:ln>
        </p:spPr>
        <p:txBody>
          <a:bodyPr/>
          <a:lstStyle/>
          <a:p>
            <a:endParaRPr lang="zh-CN" altLang="en-US"/>
          </a:p>
        </p:txBody>
      </p:sp>
      <p:sp>
        <p:nvSpPr>
          <p:cNvPr id="5210" name="Line 13"/>
          <p:cNvSpPr>
            <a:spLocks noChangeShapeType="1"/>
          </p:cNvSpPr>
          <p:nvPr/>
        </p:nvSpPr>
        <p:spPr bwMode="auto">
          <a:xfrm flipH="1" flipV="1">
            <a:off x="3203575" y="1989138"/>
            <a:ext cx="3024188" cy="2879725"/>
          </a:xfrm>
          <a:prstGeom prst="line">
            <a:avLst/>
          </a:prstGeom>
          <a:noFill/>
          <a:ln w="9525">
            <a:solidFill>
              <a:schemeClr val="tx1"/>
            </a:solidFill>
            <a:round/>
            <a:headEnd/>
            <a:tailEnd type="triangle" w="med" len="med"/>
          </a:ln>
        </p:spPr>
        <p:txBody>
          <a:bodyPr/>
          <a:lstStyle/>
          <a:p>
            <a:endParaRPr lang="zh-CN" altLang="en-US"/>
          </a:p>
        </p:txBody>
      </p:sp>
      <p:sp>
        <p:nvSpPr>
          <p:cNvPr id="47118" name="未知"/>
          <p:cNvSpPr>
            <a:spLocks/>
          </p:cNvSpPr>
          <p:nvPr/>
        </p:nvSpPr>
        <p:spPr bwMode="auto">
          <a:xfrm>
            <a:off x="2743200" y="2133600"/>
            <a:ext cx="304800" cy="1066800"/>
          </a:xfrm>
          <a:custGeom>
            <a:avLst/>
            <a:gdLst>
              <a:gd name="T0" fmla="*/ 208547 w 152"/>
              <a:gd name="T1" fmla="*/ 0 h 576"/>
              <a:gd name="T2" fmla="*/ 16042 w 152"/>
              <a:gd name="T3" fmla="*/ 533400 h 576"/>
              <a:gd name="T4" fmla="*/ 304800 w 152"/>
              <a:gd name="T5" fmla="*/ 1066800 h 576"/>
              <a:gd name="T6" fmla="*/ 0 60000 65536"/>
              <a:gd name="T7" fmla="*/ 0 60000 65536"/>
              <a:gd name="T8" fmla="*/ 0 60000 65536"/>
              <a:gd name="T9" fmla="*/ 0 w 152"/>
              <a:gd name="T10" fmla="*/ 0 h 576"/>
              <a:gd name="T11" fmla="*/ 152 w 152"/>
              <a:gd name="T12" fmla="*/ 576 h 576"/>
            </a:gdLst>
            <a:ahLst/>
            <a:cxnLst>
              <a:cxn ang="T6">
                <a:pos x="T0" y="T1"/>
              </a:cxn>
              <a:cxn ang="T7">
                <a:pos x="T2" y="T3"/>
              </a:cxn>
              <a:cxn ang="T8">
                <a:pos x="T4" y="T5"/>
              </a:cxn>
            </a:cxnLst>
            <a:rect l="T9" t="T10" r="T11" b="T12"/>
            <a:pathLst>
              <a:path w="152" h="576">
                <a:moveTo>
                  <a:pt x="104" y="0"/>
                </a:moveTo>
                <a:cubicBezTo>
                  <a:pt x="52" y="96"/>
                  <a:pt x="0" y="192"/>
                  <a:pt x="8" y="288"/>
                </a:cubicBezTo>
                <a:cubicBezTo>
                  <a:pt x="16" y="384"/>
                  <a:pt x="84" y="480"/>
                  <a:pt x="152" y="576"/>
                </a:cubicBezTo>
              </a:path>
            </a:pathLst>
          </a:custGeom>
          <a:noFill/>
          <a:ln w="9525" cmpd="sng">
            <a:solidFill>
              <a:schemeClr val="tx1"/>
            </a:solidFill>
            <a:round/>
            <a:headEnd/>
            <a:tailEnd type="triangle" w="med" len="med"/>
          </a:ln>
        </p:spPr>
        <p:txBody>
          <a:bodyPr/>
          <a:lstStyle/>
          <a:p>
            <a:endParaRPr lang="zh-CN" altLang="en-US"/>
          </a:p>
        </p:txBody>
      </p:sp>
      <p:sp>
        <p:nvSpPr>
          <p:cNvPr id="5212" name="未知"/>
          <p:cNvSpPr>
            <a:spLocks/>
          </p:cNvSpPr>
          <p:nvPr/>
        </p:nvSpPr>
        <p:spPr bwMode="auto">
          <a:xfrm>
            <a:off x="3124200" y="2057400"/>
            <a:ext cx="228600" cy="1143000"/>
          </a:xfrm>
          <a:custGeom>
            <a:avLst/>
            <a:gdLst>
              <a:gd name="T0" fmla="*/ 0 w 160"/>
              <a:gd name="T1" fmla="*/ 1143000 h 672"/>
              <a:gd name="T2" fmla="*/ 137160 w 160"/>
              <a:gd name="T3" fmla="*/ 898072 h 672"/>
              <a:gd name="T4" fmla="*/ 205740 w 160"/>
              <a:gd name="T5" fmla="*/ 408214 h 672"/>
              <a:gd name="T6" fmla="*/ 0 w 160"/>
              <a:gd name="T7" fmla="*/ 0 h 672"/>
              <a:gd name="T8" fmla="*/ 0 60000 65536"/>
              <a:gd name="T9" fmla="*/ 0 60000 65536"/>
              <a:gd name="T10" fmla="*/ 0 60000 65536"/>
              <a:gd name="T11" fmla="*/ 0 60000 65536"/>
              <a:gd name="T12" fmla="*/ 0 w 160"/>
              <a:gd name="T13" fmla="*/ 0 h 672"/>
              <a:gd name="T14" fmla="*/ 160 w 160"/>
              <a:gd name="T15" fmla="*/ 672 h 672"/>
            </a:gdLst>
            <a:ahLst/>
            <a:cxnLst>
              <a:cxn ang="T8">
                <a:pos x="T0" y="T1"/>
              </a:cxn>
              <a:cxn ang="T9">
                <a:pos x="T2" y="T3"/>
              </a:cxn>
              <a:cxn ang="T10">
                <a:pos x="T4" y="T5"/>
              </a:cxn>
              <a:cxn ang="T11">
                <a:pos x="T6" y="T7"/>
              </a:cxn>
            </a:cxnLst>
            <a:rect l="T12" t="T13" r="T14" b="T15"/>
            <a:pathLst>
              <a:path w="160" h="672">
                <a:moveTo>
                  <a:pt x="0" y="672"/>
                </a:moveTo>
                <a:cubicBezTo>
                  <a:pt x="36" y="636"/>
                  <a:pt x="72" y="600"/>
                  <a:pt x="96" y="528"/>
                </a:cubicBezTo>
                <a:cubicBezTo>
                  <a:pt x="120" y="456"/>
                  <a:pt x="160" y="328"/>
                  <a:pt x="144" y="240"/>
                </a:cubicBezTo>
                <a:cubicBezTo>
                  <a:pt x="128" y="152"/>
                  <a:pt x="64" y="76"/>
                  <a:pt x="0" y="0"/>
                </a:cubicBezTo>
              </a:path>
            </a:pathLst>
          </a:custGeom>
          <a:noFill/>
          <a:ln w="9525" cmpd="sng">
            <a:solidFill>
              <a:schemeClr val="tx1"/>
            </a:solidFill>
            <a:round/>
            <a:headEnd/>
            <a:tailEnd type="triangle" w="med" len="med"/>
          </a:ln>
        </p:spPr>
        <p:txBody>
          <a:bodyPr/>
          <a:lstStyle/>
          <a:p>
            <a:endParaRPr lang="zh-CN" altLang="en-US"/>
          </a:p>
        </p:txBody>
      </p:sp>
      <p:sp>
        <p:nvSpPr>
          <p:cNvPr id="47120" name="Line 16"/>
          <p:cNvSpPr>
            <a:spLocks noChangeShapeType="1"/>
          </p:cNvSpPr>
          <p:nvPr/>
        </p:nvSpPr>
        <p:spPr bwMode="auto">
          <a:xfrm>
            <a:off x="3276600" y="3429000"/>
            <a:ext cx="2819400" cy="1447800"/>
          </a:xfrm>
          <a:prstGeom prst="line">
            <a:avLst/>
          </a:prstGeom>
          <a:noFill/>
          <a:ln w="9525">
            <a:solidFill>
              <a:schemeClr val="tx1"/>
            </a:solidFill>
            <a:round/>
            <a:headEnd/>
            <a:tailEnd type="triangle" w="med" len="med"/>
          </a:ln>
        </p:spPr>
        <p:txBody>
          <a:bodyPr/>
          <a:lstStyle/>
          <a:p>
            <a:endParaRPr lang="zh-CN" altLang="en-US"/>
          </a:p>
        </p:txBody>
      </p:sp>
      <p:sp>
        <p:nvSpPr>
          <p:cNvPr id="5214" name="Line 17"/>
          <p:cNvSpPr>
            <a:spLocks noChangeShapeType="1"/>
          </p:cNvSpPr>
          <p:nvPr/>
        </p:nvSpPr>
        <p:spPr bwMode="auto">
          <a:xfrm flipV="1">
            <a:off x="3276600" y="4941888"/>
            <a:ext cx="2879725" cy="11112"/>
          </a:xfrm>
          <a:prstGeom prst="line">
            <a:avLst/>
          </a:prstGeom>
          <a:noFill/>
          <a:ln w="9525">
            <a:solidFill>
              <a:schemeClr val="tx1"/>
            </a:solidFill>
            <a:round/>
            <a:headEnd/>
            <a:tailEnd type="triangle" w="med" len="med"/>
          </a:ln>
        </p:spPr>
        <p:txBody>
          <a:bodyPr/>
          <a:lstStyle/>
          <a:p>
            <a:endParaRPr lang="zh-CN" altLang="en-US"/>
          </a:p>
        </p:txBody>
      </p:sp>
      <p:sp>
        <p:nvSpPr>
          <p:cNvPr id="47122" name="Line 18"/>
          <p:cNvSpPr>
            <a:spLocks noChangeShapeType="1"/>
          </p:cNvSpPr>
          <p:nvPr/>
        </p:nvSpPr>
        <p:spPr bwMode="auto">
          <a:xfrm>
            <a:off x="6527800" y="2028825"/>
            <a:ext cx="1549400" cy="1247775"/>
          </a:xfrm>
          <a:prstGeom prst="line">
            <a:avLst/>
          </a:prstGeom>
          <a:noFill/>
          <a:ln w="9525">
            <a:solidFill>
              <a:schemeClr val="tx1"/>
            </a:solidFill>
            <a:round/>
            <a:headEnd/>
            <a:tailEnd type="triangle" w="med" len="med"/>
          </a:ln>
        </p:spPr>
        <p:txBody>
          <a:bodyPr/>
          <a:lstStyle/>
          <a:p>
            <a:endParaRPr lang="zh-CN" altLang="en-US"/>
          </a:p>
        </p:txBody>
      </p:sp>
      <p:sp>
        <p:nvSpPr>
          <p:cNvPr id="5216" name="Line 19"/>
          <p:cNvSpPr>
            <a:spLocks noChangeShapeType="1"/>
          </p:cNvSpPr>
          <p:nvPr/>
        </p:nvSpPr>
        <p:spPr bwMode="auto">
          <a:xfrm flipV="1">
            <a:off x="6400800" y="3509963"/>
            <a:ext cx="1706563" cy="1443037"/>
          </a:xfrm>
          <a:prstGeom prst="line">
            <a:avLst/>
          </a:prstGeom>
          <a:noFill/>
          <a:ln w="9525">
            <a:solidFill>
              <a:schemeClr val="tx1"/>
            </a:solidFill>
            <a:round/>
            <a:headEnd/>
            <a:tailEnd type="triangle" w="med" len="med"/>
          </a:ln>
        </p:spPr>
        <p:txBody>
          <a:bodyPr/>
          <a:lstStyle/>
          <a:p>
            <a:endParaRPr lang="zh-CN" altLang="en-US"/>
          </a:p>
        </p:txBody>
      </p:sp>
      <p:sp>
        <p:nvSpPr>
          <p:cNvPr id="5217" name="Text Box 20"/>
          <p:cNvSpPr txBox="1">
            <a:spLocks noChangeArrowheads="1"/>
          </p:cNvSpPr>
          <p:nvPr/>
        </p:nvSpPr>
        <p:spPr bwMode="auto">
          <a:xfrm>
            <a:off x="1524000" y="2438400"/>
            <a:ext cx="336550" cy="457200"/>
          </a:xfrm>
          <a:prstGeom prst="rect">
            <a:avLst/>
          </a:prstGeom>
          <a:noFill/>
          <a:ln w="9525">
            <a:noFill/>
            <a:miter lim="800000"/>
            <a:headEnd/>
            <a:tailEnd/>
          </a:ln>
        </p:spPr>
        <p:txBody>
          <a:bodyPr wrap="none">
            <a:spAutoFit/>
          </a:bodyPr>
          <a:lstStyle/>
          <a:p>
            <a:r>
              <a:rPr lang="zh-CN" altLang="zh-CN" sz="2400">
                <a:latin typeface="Times New Roman" pitchFamily="18" charset="0"/>
              </a:rPr>
              <a:t>6</a:t>
            </a:r>
          </a:p>
        </p:txBody>
      </p:sp>
      <p:sp>
        <p:nvSpPr>
          <p:cNvPr id="5218" name="Text Box 21"/>
          <p:cNvSpPr txBox="1">
            <a:spLocks noChangeArrowheads="1"/>
          </p:cNvSpPr>
          <p:nvPr/>
        </p:nvSpPr>
        <p:spPr bwMode="auto">
          <a:xfrm>
            <a:off x="1600200" y="2971800"/>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10</a:t>
            </a:r>
          </a:p>
        </p:txBody>
      </p:sp>
      <p:sp>
        <p:nvSpPr>
          <p:cNvPr id="5219" name="Text Box 22"/>
          <p:cNvSpPr txBox="1">
            <a:spLocks noChangeArrowheads="1"/>
          </p:cNvSpPr>
          <p:nvPr/>
        </p:nvSpPr>
        <p:spPr bwMode="auto">
          <a:xfrm>
            <a:off x="1377950" y="3929063"/>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12</a:t>
            </a:r>
          </a:p>
        </p:txBody>
      </p:sp>
      <p:sp>
        <p:nvSpPr>
          <p:cNvPr id="5220" name="Text Box 23"/>
          <p:cNvSpPr txBox="1">
            <a:spLocks noChangeArrowheads="1"/>
          </p:cNvSpPr>
          <p:nvPr/>
        </p:nvSpPr>
        <p:spPr bwMode="auto">
          <a:xfrm>
            <a:off x="2743200" y="2438400"/>
            <a:ext cx="184150" cy="457200"/>
          </a:xfrm>
          <a:prstGeom prst="rect">
            <a:avLst/>
          </a:prstGeom>
          <a:noFill/>
          <a:ln w="9525">
            <a:noFill/>
            <a:miter lim="800000"/>
            <a:headEnd/>
            <a:tailEnd/>
          </a:ln>
        </p:spPr>
        <p:txBody>
          <a:bodyPr wrap="none">
            <a:spAutoFit/>
          </a:bodyPr>
          <a:lstStyle/>
          <a:p>
            <a:endParaRPr lang="zh-CN" altLang="zh-CN" sz="2400">
              <a:latin typeface="Times New Roman" pitchFamily="18" charset="0"/>
            </a:endParaRPr>
          </a:p>
        </p:txBody>
      </p:sp>
      <p:sp>
        <p:nvSpPr>
          <p:cNvPr id="5221" name="Text Box 24"/>
          <p:cNvSpPr txBox="1">
            <a:spLocks noChangeArrowheads="1"/>
          </p:cNvSpPr>
          <p:nvPr/>
        </p:nvSpPr>
        <p:spPr bwMode="auto">
          <a:xfrm>
            <a:off x="2514600" y="2514600"/>
            <a:ext cx="336550" cy="457200"/>
          </a:xfrm>
          <a:prstGeom prst="rect">
            <a:avLst/>
          </a:prstGeom>
          <a:noFill/>
          <a:ln w="9525">
            <a:noFill/>
            <a:miter lim="800000"/>
            <a:headEnd/>
            <a:tailEnd/>
          </a:ln>
        </p:spPr>
        <p:txBody>
          <a:bodyPr wrap="none">
            <a:spAutoFit/>
          </a:bodyPr>
          <a:lstStyle/>
          <a:p>
            <a:r>
              <a:rPr lang="zh-CN" altLang="zh-CN" sz="2400">
                <a:latin typeface="Times New Roman" pitchFamily="18" charset="0"/>
              </a:rPr>
              <a:t>3</a:t>
            </a:r>
          </a:p>
        </p:txBody>
      </p:sp>
      <p:sp>
        <p:nvSpPr>
          <p:cNvPr id="5222" name="Text Box 25"/>
          <p:cNvSpPr txBox="1">
            <a:spLocks noChangeArrowheads="1"/>
          </p:cNvSpPr>
          <p:nvPr/>
        </p:nvSpPr>
        <p:spPr bwMode="auto">
          <a:xfrm>
            <a:off x="3276600" y="2438400"/>
            <a:ext cx="336550" cy="457200"/>
          </a:xfrm>
          <a:prstGeom prst="rect">
            <a:avLst/>
          </a:prstGeom>
          <a:noFill/>
          <a:ln w="9525">
            <a:noFill/>
            <a:miter lim="800000"/>
            <a:headEnd/>
            <a:tailEnd/>
          </a:ln>
        </p:spPr>
        <p:txBody>
          <a:bodyPr wrap="none">
            <a:spAutoFit/>
          </a:bodyPr>
          <a:lstStyle/>
          <a:p>
            <a:r>
              <a:rPr lang="zh-CN" altLang="zh-CN" sz="2400">
                <a:latin typeface="Times New Roman" pitchFamily="18" charset="0"/>
              </a:rPr>
              <a:t>2</a:t>
            </a:r>
          </a:p>
        </p:txBody>
      </p:sp>
      <p:sp>
        <p:nvSpPr>
          <p:cNvPr id="5223" name="Text Box 26"/>
          <p:cNvSpPr txBox="1">
            <a:spLocks noChangeArrowheads="1"/>
          </p:cNvSpPr>
          <p:nvPr/>
        </p:nvSpPr>
        <p:spPr bwMode="auto">
          <a:xfrm>
            <a:off x="4062413" y="1524000"/>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14</a:t>
            </a:r>
          </a:p>
        </p:txBody>
      </p:sp>
      <p:sp>
        <p:nvSpPr>
          <p:cNvPr id="5224" name="Text Box 27"/>
          <p:cNvSpPr txBox="1">
            <a:spLocks noChangeArrowheads="1"/>
          </p:cNvSpPr>
          <p:nvPr/>
        </p:nvSpPr>
        <p:spPr bwMode="auto">
          <a:xfrm>
            <a:off x="4800600" y="3276600"/>
            <a:ext cx="336550" cy="457200"/>
          </a:xfrm>
          <a:prstGeom prst="rect">
            <a:avLst/>
          </a:prstGeom>
          <a:noFill/>
          <a:ln w="9525">
            <a:noFill/>
            <a:miter lim="800000"/>
            <a:headEnd/>
            <a:tailEnd/>
          </a:ln>
        </p:spPr>
        <p:txBody>
          <a:bodyPr wrap="none">
            <a:spAutoFit/>
          </a:bodyPr>
          <a:lstStyle/>
          <a:p>
            <a:r>
              <a:rPr lang="zh-CN" altLang="zh-CN" sz="2400">
                <a:latin typeface="Times New Roman" pitchFamily="18" charset="0"/>
              </a:rPr>
              <a:t>6</a:t>
            </a:r>
          </a:p>
        </p:txBody>
      </p:sp>
      <p:sp>
        <p:nvSpPr>
          <p:cNvPr id="5225" name="Text Box 28"/>
          <p:cNvSpPr txBox="1">
            <a:spLocks noChangeArrowheads="1"/>
          </p:cNvSpPr>
          <p:nvPr/>
        </p:nvSpPr>
        <p:spPr bwMode="auto">
          <a:xfrm>
            <a:off x="3886200" y="3352800"/>
            <a:ext cx="285750" cy="457200"/>
          </a:xfrm>
          <a:prstGeom prst="rect">
            <a:avLst/>
          </a:prstGeom>
          <a:noFill/>
          <a:ln w="9525">
            <a:noFill/>
            <a:miter lim="800000"/>
            <a:headEnd/>
            <a:tailEnd/>
          </a:ln>
        </p:spPr>
        <p:txBody>
          <a:bodyPr>
            <a:spAutoFit/>
          </a:bodyPr>
          <a:lstStyle/>
          <a:p>
            <a:r>
              <a:rPr lang="zh-CN" altLang="zh-CN" sz="2400">
                <a:latin typeface="Times New Roman" pitchFamily="18" charset="0"/>
              </a:rPr>
              <a:t>7</a:t>
            </a:r>
          </a:p>
        </p:txBody>
      </p:sp>
      <p:sp>
        <p:nvSpPr>
          <p:cNvPr id="5226" name="Text Box 29"/>
          <p:cNvSpPr txBox="1">
            <a:spLocks noChangeArrowheads="1"/>
          </p:cNvSpPr>
          <p:nvPr/>
        </p:nvSpPr>
        <p:spPr bwMode="auto">
          <a:xfrm>
            <a:off x="3962400" y="4876800"/>
            <a:ext cx="336550" cy="457200"/>
          </a:xfrm>
          <a:prstGeom prst="rect">
            <a:avLst/>
          </a:prstGeom>
          <a:noFill/>
          <a:ln w="9525">
            <a:noFill/>
            <a:miter lim="800000"/>
            <a:headEnd/>
            <a:tailEnd/>
          </a:ln>
        </p:spPr>
        <p:txBody>
          <a:bodyPr wrap="none">
            <a:spAutoFit/>
          </a:bodyPr>
          <a:lstStyle/>
          <a:p>
            <a:r>
              <a:rPr lang="zh-CN" altLang="zh-CN" sz="2400">
                <a:latin typeface="Times New Roman" pitchFamily="18" charset="0"/>
              </a:rPr>
              <a:t>5</a:t>
            </a:r>
          </a:p>
        </p:txBody>
      </p:sp>
      <p:sp>
        <p:nvSpPr>
          <p:cNvPr id="5227" name="Text Box 30"/>
          <p:cNvSpPr txBox="1">
            <a:spLocks noChangeArrowheads="1"/>
          </p:cNvSpPr>
          <p:nvPr/>
        </p:nvSpPr>
        <p:spPr bwMode="auto">
          <a:xfrm>
            <a:off x="5943600" y="3124200"/>
            <a:ext cx="336550" cy="457200"/>
          </a:xfrm>
          <a:prstGeom prst="rect">
            <a:avLst/>
          </a:prstGeom>
          <a:noFill/>
          <a:ln w="9525">
            <a:noFill/>
            <a:miter lim="800000"/>
            <a:headEnd/>
            <a:tailEnd/>
          </a:ln>
        </p:spPr>
        <p:txBody>
          <a:bodyPr wrap="none">
            <a:spAutoFit/>
          </a:bodyPr>
          <a:lstStyle/>
          <a:p>
            <a:r>
              <a:rPr lang="zh-CN" altLang="zh-CN" sz="2400">
                <a:latin typeface="Times New Roman" pitchFamily="18" charset="0"/>
              </a:rPr>
              <a:t>8</a:t>
            </a:r>
          </a:p>
        </p:txBody>
      </p:sp>
      <p:sp>
        <p:nvSpPr>
          <p:cNvPr id="5228" name="Text Box 31"/>
          <p:cNvSpPr txBox="1">
            <a:spLocks noChangeArrowheads="1"/>
          </p:cNvSpPr>
          <p:nvPr/>
        </p:nvSpPr>
        <p:spPr bwMode="auto">
          <a:xfrm>
            <a:off x="7086600" y="2133600"/>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11</a:t>
            </a:r>
          </a:p>
        </p:txBody>
      </p:sp>
      <p:sp>
        <p:nvSpPr>
          <p:cNvPr id="5229" name="Text Box 32"/>
          <p:cNvSpPr txBox="1">
            <a:spLocks noChangeArrowheads="1"/>
          </p:cNvSpPr>
          <p:nvPr/>
        </p:nvSpPr>
        <p:spPr bwMode="auto">
          <a:xfrm>
            <a:off x="7086600" y="4267200"/>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16</a:t>
            </a:r>
          </a:p>
        </p:txBody>
      </p:sp>
      <p:sp>
        <p:nvSpPr>
          <p:cNvPr id="5230" name="Line 33"/>
          <p:cNvSpPr>
            <a:spLocks noChangeShapeType="1"/>
          </p:cNvSpPr>
          <p:nvPr/>
        </p:nvSpPr>
        <p:spPr bwMode="auto">
          <a:xfrm flipV="1">
            <a:off x="6324600" y="2057400"/>
            <a:ext cx="0" cy="2743200"/>
          </a:xfrm>
          <a:prstGeom prst="line">
            <a:avLst/>
          </a:prstGeom>
          <a:noFill/>
          <a:ln w="9525">
            <a:solidFill>
              <a:schemeClr val="tx1"/>
            </a:solidFill>
            <a:round/>
            <a:headEnd/>
            <a:tailEnd type="triangle" w="med" len="med"/>
          </a:ln>
        </p:spPr>
        <p:txBody>
          <a:bodyPr/>
          <a:lstStyle/>
          <a:p>
            <a:endParaRPr lang="zh-CN" altLang="en-US"/>
          </a:p>
        </p:txBody>
      </p:sp>
      <p:sp>
        <p:nvSpPr>
          <p:cNvPr id="5231" name="Text Box 34"/>
          <p:cNvSpPr txBox="1">
            <a:spLocks noChangeArrowheads="1"/>
          </p:cNvSpPr>
          <p:nvPr/>
        </p:nvSpPr>
        <p:spPr bwMode="auto">
          <a:xfrm>
            <a:off x="2727325" y="3851275"/>
            <a:ext cx="336550" cy="457200"/>
          </a:xfrm>
          <a:prstGeom prst="rect">
            <a:avLst/>
          </a:prstGeom>
          <a:noFill/>
          <a:ln w="9525">
            <a:noFill/>
            <a:miter lim="800000"/>
            <a:headEnd/>
            <a:tailEnd/>
          </a:ln>
        </p:spPr>
        <p:txBody>
          <a:bodyPr wrap="none">
            <a:spAutoFit/>
          </a:bodyPr>
          <a:lstStyle/>
          <a:p>
            <a:r>
              <a:rPr lang="zh-CN" altLang="zh-CN" sz="2400">
                <a:latin typeface="Times New Roman" pitchFamily="18" charset="0"/>
              </a:rPr>
              <a:t>5</a:t>
            </a:r>
          </a:p>
        </p:txBody>
      </p:sp>
      <p:sp>
        <p:nvSpPr>
          <p:cNvPr id="5232" name="Text Box 35"/>
          <p:cNvSpPr txBox="1">
            <a:spLocks noChangeArrowheads="1"/>
          </p:cNvSpPr>
          <p:nvPr/>
        </p:nvSpPr>
        <p:spPr bwMode="auto">
          <a:xfrm>
            <a:off x="3924300" y="5516563"/>
            <a:ext cx="1079500" cy="396875"/>
          </a:xfrm>
          <a:prstGeom prst="rect">
            <a:avLst/>
          </a:prstGeom>
          <a:noFill/>
          <a:ln w="9525">
            <a:noFill/>
            <a:miter lim="800000"/>
            <a:headEnd/>
            <a:tailEnd/>
          </a:ln>
        </p:spPr>
        <p:txBody>
          <a:bodyPr>
            <a:spAutoFit/>
          </a:bodyPr>
          <a:lstStyle/>
          <a:p>
            <a:r>
              <a:rPr lang="zh-CN" sz="2000" b="1">
                <a:latin typeface="Times New Roman" pitchFamily="18" charset="0"/>
              </a:rPr>
              <a:t>图</a:t>
            </a:r>
            <a:r>
              <a:rPr lang="zh-CN" altLang="zh-CN" sz="2000" b="1">
                <a:latin typeface="Times New Roman" pitchFamily="18" charset="0"/>
              </a:rPr>
              <a:t>6</a:t>
            </a:r>
            <a:r>
              <a:rPr lang="zh-CN" sz="2000" b="1">
                <a:latin typeface="Times New Roman" pitchFamily="18" charset="0"/>
              </a:rPr>
              <a:t>－</a:t>
            </a:r>
            <a:r>
              <a:rPr lang="zh-CN" altLang="zh-CN" sz="2000" b="1">
                <a:latin typeface="Times New Roman" pitchFamily="18" charset="0"/>
              </a:rPr>
              <a:t>4</a:t>
            </a:r>
          </a:p>
        </p:txBody>
      </p:sp>
      <p:sp>
        <p:nvSpPr>
          <p:cNvPr id="47140" name="Line 36"/>
          <p:cNvSpPr>
            <a:spLocks noChangeShapeType="1"/>
          </p:cNvSpPr>
          <p:nvPr/>
        </p:nvSpPr>
        <p:spPr bwMode="auto">
          <a:xfrm flipV="1">
            <a:off x="3200400" y="2057400"/>
            <a:ext cx="2971800" cy="1295400"/>
          </a:xfrm>
          <a:prstGeom prst="line">
            <a:avLst/>
          </a:prstGeom>
          <a:noFill/>
          <a:ln w="9525">
            <a:solidFill>
              <a:schemeClr val="tx1"/>
            </a:solidFill>
            <a:round/>
            <a:headEnd/>
            <a:tailEnd type="triangle" w="med" len="med"/>
          </a:ln>
        </p:spPr>
        <p:txBody>
          <a:bodyPr/>
          <a:lstStyle/>
          <a:p>
            <a:endParaRPr lang="zh-CN" altLang="en-US"/>
          </a:p>
        </p:txBody>
      </p:sp>
      <p:sp>
        <p:nvSpPr>
          <p:cNvPr id="5234" name="Text Box 37"/>
          <p:cNvSpPr txBox="1">
            <a:spLocks noChangeArrowheads="1"/>
          </p:cNvSpPr>
          <p:nvPr/>
        </p:nvSpPr>
        <p:spPr bwMode="auto">
          <a:xfrm>
            <a:off x="4724400" y="2286000"/>
            <a:ext cx="336550" cy="457200"/>
          </a:xfrm>
          <a:prstGeom prst="rect">
            <a:avLst/>
          </a:prstGeom>
          <a:noFill/>
          <a:ln w="9525">
            <a:noFill/>
            <a:miter lim="800000"/>
            <a:headEnd/>
            <a:tailEnd/>
          </a:ln>
        </p:spPr>
        <p:txBody>
          <a:bodyPr wrap="none">
            <a:spAutoFit/>
          </a:bodyPr>
          <a:lstStyle/>
          <a:p>
            <a:r>
              <a:rPr lang="zh-CN" altLang="zh-CN" sz="2400">
                <a:latin typeface="Times New Roman" pitchFamily="18" charset="0"/>
              </a:rPr>
              <a:t>9</a:t>
            </a:r>
          </a:p>
        </p:txBody>
      </p:sp>
      <p:sp>
        <p:nvSpPr>
          <p:cNvPr id="47142" name="Text Box 38"/>
          <p:cNvSpPr txBox="1">
            <a:spLocks noChangeArrowheads="1"/>
          </p:cNvSpPr>
          <p:nvPr/>
        </p:nvSpPr>
        <p:spPr bwMode="auto">
          <a:xfrm>
            <a:off x="468313" y="3214688"/>
            <a:ext cx="307975" cy="376237"/>
          </a:xfrm>
          <a:prstGeom prst="rect">
            <a:avLst/>
          </a:prstGeom>
          <a:solidFill>
            <a:srgbClr val="66FFFF"/>
          </a:solidFill>
          <a:ln w="9525">
            <a:solidFill>
              <a:srgbClr val="FF3300"/>
            </a:solidFill>
            <a:miter lim="800000"/>
            <a:headEnd/>
            <a:tailEnd/>
          </a:ln>
        </p:spPr>
        <p:txBody>
          <a:bodyPr wrap="none">
            <a:spAutoFit/>
          </a:bodyPr>
          <a:lstStyle/>
          <a:p>
            <a:r>
              <a:rPr lang="zh-CN" altLang="zh-CN" b="1">
                <a:solidFill>
                  <a:srgbClr val="CC0000"/>
                </a:solidFill>
                <a:latin typeface="Times New Roman" pitchFamily="18" charset="0"/>
              </a:rPr>
              <a:t>0</a:t>
            </a:r>
          </a:p>
        </p:txBody>
      </p:sp>
      <p:sp>
        <p:nvSpPr>
          <p:cNvPr id="47143" name="Text Box 39"/>
          <p:cNvSpPr txBox="1">
            <a:spLocks noChangeArrowheads="1"/>
          </p:cNvSpPr>
          <p:nvPr/>
        </p:nvSpPr>
        <p:spPr bwMode="auto">
          <a:xfrm>
            <a:off x="2534443" y="1645916"/>
            <a:ext cx="231775" cy="306388"/>
          </a:xfrm>
          <a:prstGeom prst="rect">
            <a:avLst/>
          </a:prstGeom>
          <a:noFill/>
          <a:ln w="9525">
            <a:solidFill>
              <a:srgbClr val="FF3300"/>
            </a:solidFill>
            <a:miter lim="800000"/>
            <a:headEnd/>
            <a:tailEnd/>
          </a:ln>
        </p:spPr>
        <p:txBody>
          <a:bodyPr wrap="none" lIns="54000" tIns="10800" rIns="54000" bIns="10800">
            <a:spAutoFit/>
          </a:bodyPr>
          <a:lstStyle/>
          <a:p>
            <a:r>
              <a:rPr lang="zh-CN" altLang="zh-CN" b="1">
                <a:latin typeface="Times New Roman" pitchFamily="18" charset="0"/>
              </a:rPr>
              <a:t>6</a:t>
            </a:r>
          </a:p>
        </p:txBody>
      </p:sp>
      <p:sp>
        <p:nvSpPr>
          <p:cNvPr id="47144" name="Text Box 40"/>
          <p:cNvSpPr txBox="1">
            <a:spLocks noChangeArrowheads="1"/>
          </p:cNvSpPr>
          <p:nvPr/>
        </p:nvSpPr>
        <p:spPr bwMode="auto">
          <a:xfrm>
            <a:off x="2586037" y="3417093"/>
            <a:ext cx="346075" cy="306388"/>
          </a:xfrm>
          <a:prstGeom prst="rect">
            <a:avLst/>
          </a:prstGeom>
          <a:noFill/>
          <a:ln w="9525">
            <a:solidFill>
              <a:srgbClr val="FF3300"/>
            </a:solidFill>
            <a:miter lim="800000"/>
            <a:headEnd/>
            <a:tailEnd/>
          </a:ln>
        </p:spPr>
        <p:txBody>
          <a:bodyPr wrap="none" lIns="54000" tIns="10800" rIns="54000" bIns="10800">
            <a:spAutoFit/>
          </a:bodyPr>
          <a:lstStyle/>
          <a:p>
            <a:r>
              <a:rPr lang="zh-CN" altLang="zh-CN" b="1">
                <a:latin typeface="Times New Roman" pitchFamily="18" charset="0"/>
              </a:rPr>
              <a:t>10</a:t>
            </a:r>
          </a:p>
        </p:txBody>
      </p:sp>
      <p:sp>
        <p:nvSpPr>
          <p:cNvPr id="47145" name="Text Box 41"/>
          <p:cNvSpPr txBox="1">
            <a:spLocks noChangeArrowheads="1"/>
          </p:cNvSpPr>
          <p:nvPr/>
        </p:nvSpPr>
        <p:spPr bwMode="auto">
          <a:xfrm>
            <a:off x="2565384" y="4947444"/>
            <a:ext cx="346075" cy="306388"/>
          </a:xfrm>
          <a:prstGeom prst="rect">
            <a:avLst/>
          </a:prstGeom>
          <a:noFill/>
          <a:ln w="9525">
            <a:solidFill>
              <a:srgbClr val="FF3300"/>
            </a:solidFill>
            <a:miter lim="800000"/>
            <a:headEnd/>
            <a:tailEnd/>
          </a:ln>
        </p:spPr>
        <p:txBody>
          <a:bodyPr wrap="none" lIns="54000" tIns="10800" rIns="54000" bIns="10800">
            <a:spAutoFit/>
          </a:bodyPr>
          <a:lstStyle/>
          <a:p>
            <a:r>
              <a:rPr lang="zh-CN" altLang="zh-CN" b="1">
                <a:latin typeface="Times New Roman" pitchFamily="18" charset="0"/>
              </a:rPr>
              <a:t>12</a:t>
            </a:r>
          </a:p>
        </p:txBody>
      </p:sp>
      <p:sp>
        <p:nvSpPr>
          <p:cNvPr id="47146" name="Text Box 42"/>
          <p:cNvSpPr txBox="1">
            <a:spLocks noChangeArrowheads="1"/>
          </p:cNvSpPr>
          <p:nvPr/>
        </p:nvSpPr>
        <p:spPr bwMode="auto">
          <a:xfrm>
            <a:off x="2546333" y="2934883"/>
            <a:ext cx="307975" cy="376238"/>
          </a:xfrm>
          <a:prstGeom prst="rect">
            <a:avLst/>
          </a:prstGeom>
          <a:noFill/>
          <a:ln w="9525">
            <a:solidFill>
              <a:srgbClr val="FF3300"/>
            </a:solidFill>
            <a:miter lim="800000"/>
            <a:headEnd/>
            <a:tailEnd/>
          </a:ln>
        </p:spPr>
        <p:txBody>
          <a:bodyPr wrap="none">
            <a:spAutoFit/>
          </a:bodyPr>
          <a:lstStyle/>
          <a:p>
            <a:r>
              <a:rPr lang="zh-CN" altLang="zh-CN" b="1">
                <a:latin typeface="Times New Roman" pitchFamily="18" charset="0"/>
              </a:rPr>
              <a:t>9</a:t>
            </a:r>
          </a:p>
        </p:txBody>
      </p:sp>
      <p:sp>
        <p:nvSpPr>
          <p:cNvPr id="47147" name="Text Box 43"/>
          <p:cNvSpPr txBox="1">
            <a:spLocks noChangeArrowheads="1"/>
          </p:cNvSpPr>
          <p:nvPr/>
        </p:nvSpPr>
        <p:spPr bwMode="auto">
          <a:xfrm>
            <a:off x="5744926" y="1544639"/>
            <a:ext cx="371475" cy="336550"/>
          </a:xfrm>
          <a:prstGeom prst="rect">
            <a:avLst/>
          </a:prstGeom>
          <a:noFill/>
          <a:ln w="9525">
            <a:solidFill>
              <a:srgbClr val="FF3300"/>
            </a:solidFill>
            <a:miter lim="800000"/>
            <a:headEnd/>
            <a:tailEnd/>
          </a:ln>
        </p:spPr>
        <p:txBody>
          <a:bodyPr wrap="none" lIns="54000" tIns="10800" rIns="54000" bIns="10800">
            <a:spAutoFit/>
          </a:bodyPr>
          <a:lstStyle/>
          <a:p>
            <a:r>
              <a:rPr lang="zh-CN" altLang="zh-CN" sz="2000" b="1">
                <a:latin typeface="Times New Roman" pitchFamily="18" charset="0"/>
              </a:rPr>
              <a:t>20</a:t>
            </a:r>
          </a:p>
        </p:txBody>
      </p:sp>
      <p:sp>
        <p:nvSpPr>
          <p:cNvPr id="47148" name="Text Box 44"/>
          <p:cNvSpPr txBox="1">
            <a:spLocks noChangeArrowheads="1"/>
          </p:cNvSpPr>
          <p:nvPr/>
        </p:nvSpPr>
        <p:spPr bwMode="auto">
          <a:xfrm>
            <a:off x="3060700" y="3502025"/>
            <a:ext cx="936625" cy="374650"/>
          </a:xfrm>
          <a:prstGeom prst="rect">
            <a:avLst/>
          </a:prstGeom>
          <a:solidFill>
            <a:srgbClr val="66FFFF"/>
          </a:solidFill>
          <a:ln w="9525">
            <a:solidFill>
              <a:srgbClr val="FF3300"/>
            </a:solidFill>
            <a:miter lim="800000"/>
            <a:headEnd/>
            <a:tailEnd/>
          </a:ln>
        </p:spPr>
        <p:txBody>
          <a:bodyPr>
            <a:spAutoFit/>
          </a:bodyPr>
          <a:lstStyle/>
          <a:p>
            <a:r>
              <a:rPr lang="zh-CN" altLang="en-US" b="1">
                <a:solidFill>
                  <a:srgbClr val="CC0000"/>
                </a:solidFill>
                <a:latin typeface="Times New Roman" pitchFamily="18" charset="0"/>
              </a:rPr>
              <a:t>9  </a:t>
            </a:r>
            <a:r>
              <a:rPr lang="zh-CN" altLang="en-US" b="1">
                <a:solidFill>
                  <a:srgbClr val="CC0000"/>
                </a:solidFill>
                <a:sym typeface="宋体" pitchFamily="2" charset="-122"/>
              </a:rPr>
              <a:t>λ=2</a:t>
            </a:r>
          </a:p>
        </p:txBody>
      </p:sp>
      <p:sp>
        <p:nvSpPr>
          <p:cNvPr id="47149" name="Text Box 45"/>
          <p:cNvSpPr txBox="1">
            <a:spLocks noChangeArrowheads="1"/>
          </p:cNvSpPr>
          <p:nvPr/>
        </p:nvSpPr>
        <p:spPr bwMode="auto">
          <a:xfrm>
            <a:off x="5870575" y="2229171"/>
            <a:ext cx="346075" cy="306387"/>
          </a:xfrm>
          <a:prstGeom prst="rect">
            <a:avLst/>
          </a:prstGeom>
          <a:noFill/>
          <a:ln w="9525">
            <a:solidFill>
              <a:srgbClr val="FF3300"/>
            </a:solidFill>
            <a:miter lim="800000"/>
            <a:headEnd/>
            <a:tailEnd/>
          </a:ln>
        </p:spPr>
        <p:txBody>
          <a:bodyPr wrap="none" lIns="54000" tIns="10800" rIns="54000" bIns="10800">
            <a:spAutoFit/>
          </a:bodyPr>
          <a:lstStyle/>
          <a:p>
            <a:r>
              <a:rPr lang="zh-CN" altLang="zh-CN" b="1">
                <a:latin typeface="Times New Roman" pitchFamily="18" charset="0"/>
              </a:rPr>
              <a:t>18</a:t>
            </a:r>
          </a:p>
        </p:txBody>
      </p:sp>
      <p:sp>
        <p:nvSpPr>
          <p:cNvPr id="47150" name="Text Box 46"/>
          <p:cNvSpPr txBox="1">
            <a:spLocks noChangeArrowheads="1"/>
          </p:cNvSpPr>
          <p:nvPr/>
        </p:nvSpPr>
        <p:spPr bwMode="auto">
          <a:xfrm>
            <a:off x="2916238" y="1412875"/>
            <a:ext cx="936625" cy="304800"/>
          </a:xfrm>
          <a:prstGeom prst="rect">
            <a:avLst/>
          </a:prstGeom>
          <a:solidFill>
            <a:srgbClr val="66FFFF"/>
          </a:solidFill>
          <a:ln w="9525">
            <a:solidFill>
              <a:srgbClr val="FF3300"/>
            </a:solidFill>
            <a:miter lim="800000"/>
            <a:headEnd/>
            <a:tailEnd/>
          </a:ln>
        </p:spPr>
        <p:txBody>
          <a:bodyPr tIns="10800" bIns="10800">
            <a:spAutoFit/>
          </a:bodyPr>
          <a:lstStyle/>
          <a:p>
            <a:r>
              <a:rPr lang="zh-CN" altLang="en-US" b="1">
                <a:solidFill>
                  <a:srgbClr val="CC0000"/>
                </a:solidFill>
                <a:latin typeface="Times New Roman" pitchFamily="18" charset="0"/>
              </a:rPr>
              <a:t>6  </a:t>
            </a:r>
            <a:r>
              <a:rPr lang="zh-CN" altLang="en-US" b="1">
                <a:solidFill>
                  <a:srgbClr val="CC0000"/>
                </a:solidFill>
                <a:latin typeface="Times New Roman" pitchFamily="18" charset="0"/>
                <a:sym typeface="宋体" pitchFamily="2" charset="-122"/>
              </a:rPr>
              <a:t>λ=1</a:t>
            </a:r>
          </a:p>
        </p:txBody>
      </p:sp>
      <p:sp>
        <p:nvSpPr>
          <p:cNvPr id="5244" name="Rectangle 47"/>
          <p:cNvSpPr>
            <a:spLocks noChangeArrowheads="1"/>
          </p:cNvSpPr>
          <p:nvPr/>
        </p:nvSpPr>
        <p:spPr bwMode="auto">
          <a:xfrm>
            <a:off x="762000" y="3140075"/>
            <a:ext cx="488950" cy="457200"/>
          </a:xfrm>
          <a:prstGeom prst="rect">
            <a:avLst/>
          </a:prstGeom>
          <a:noFill/>
          <a:ln w="9525">
            <a:noFill/>
            <a:miter lim="800000"/>
            <a:headEnd/>
            <a:tailEnd/>
          </a:ln>
        </p:spPr>
        <p:txBody>
          <a:bodyPr wrap="none">
            <a:spAutoFit/>
          </a:bodyPr>
          <a:lstStyle/>
          <a:p>
            <a:r>
              <a:rPr lang="zh-CN" altLang="zh-CN" sz="2400">
                <a:latin typeface="Times New Roman" pitchFamily="18" charset="0"/>
              </a:rPr>
              <a:t>①</a:t>
            </a:r>
          </a:p>
        </p:txBody>
      </p:sp>
      <p:sp>
        <p:nvSpPr>
          <p:cNvPr id="47152" name="Text Box 48"/>
          <p:cNvSpPr txBox="1">
            <a:spLocks noChangeArrowheads="1"/>
          </p:cNvSpPr>
          <p:nvPr/>
        </p:nvSpPr>
        <p:spPr bwMode="auto">
          <a:xfrm>
            <a:off x="5479020" y="4628357"/>
            <a:ext cx="346075" cy="306387"/>
          </a:xfrm>
          <a:prstGeom prst="rect">
            <a:avLst/>
          </a:prstGeom>
          <a:noFill/>
          <a:ln w="9525">
            <a:solidFill>
              <a:srgbClr val="FF3300"/>
            </a:solidFill>
            <a:miter lim="800000"/>
            <a:headEnd/>
            <a:tailEnd/>
          </a:ln>
        </p:spPr>
        <p:txBody>
          <a:bodyPr wrap="none" lIns="54000" tIns="10800" rIns="54000" bIns="10800">
            <a:spAutoFit/>
          </a:bodyPr>
          <a:lstStyle/>
          <a:p>
            <a:r>
              <a:rPr lang="zh-CN" altLang="zh-CN" b="1" dirty="0">
                <a:latin typeface="Times New Roman" pitchFamily="18" charset="0"/>
              </a:rPr>
              <a:t>16</a:t>
            </a:r>
          </a:p>
        </p:txBody>
      </p:sp>
      <p:sp>
        <p:nvSpPr>
          <p:cNvPr id="47153" name="Text Box 49"/>
          <p:cNvSpPr txBox="1">
            <a:spLocks noChangeArrowheads="1"/>
          </p:cNvSpPr>
          <p:nvPr/>
        </p:nvSpPr>
        <p:spPr bwMode="auto">
          <a:xfrm>
            <a:off x="2916238" y="5157788"/>
            <a:ext cx="1006475" cy="304800"/>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b="1">
                <a:solidFill>
                  <a:srgbClr val="CC0000"/>
                </a:solidFill>
                <a:latin typeface="Times New Roman" pitchFamily="18" charset="0"/>
              </a:rPr>
              <a:t>12   </a:t>
            </a:r>
            <a:r>
              <a:rPr lang="zh-CN" altLang="en-US" b="1">
                <a:solidFill>
                  <a:srgbClr val="CC0000"/>
                </a:solidFill>
                <a:sym typeface="宋体" pitchFamily="2" charset="-122"/>
              </a:rPr>
              <a:t>λ=1</a:t>
            </a:r>
          </a:p>
        </p:txBody>
      </p:sp>
      <p:sp>
        <p:nvSpPr>
          <p:cNvPr id="47154" name="Text Box 50"/>
          <p:cNvSpPr txBox="1">
            <a:spLocks noChangeArrowheads="1"/>
          </p:cNvSpPr>
          <p:nvPr/>
        </p:nvSpPr>
        <p:spPr bwMode="auto">
          <a:xfrm>
            <a:off x="5718647" y="5018088"/>
            <a:ext cx="346075" cy="306388"/>
          </a:xfrm>
          <a:prstGeom prst="rect">
            <a:avLst/>
          </a:prstGeom>
          <a:noFill/>
          <a:ln w="9525">
            <a:solidFill>
              <a:srgbClr val="FF3300"/>
            </a:solidFill>
            <a:miter lim="800000"/>
            <a:headEnd/>
            <a:tailEnd/>
          </a:ln>
        </p:spPr>
        <p:txBody>
          <a:bodyPr wrap="none" lIns="54000" tIns="10800" rIns="54000" bIns="10800">
            <a:spAutoFit/>
          </a:bodyPr>
          <a:lstStyle/>
          <a:p>
            <a:r>
              <a:rPr lang="zh-CN" altLang="zh-CN" b="1">
                <a:latin typeface="Times New Roman" pitchFamily="18" charset="0"/>
              </a:rPr>
              <a:t>17</a:t>
            </a:r>
          </a:p>
        </p:txBody>
      </p:sp>
      <p:sp>
        <p:nvSpPr>
          <p:cNvPr id="47155" name="Text Box 51"/>
          <p:cNvSpPr txBox="1">
            <a:spLocks noChangeArrowheads="1"/>
          </p:cNvSpPr>
          <p:nvPr/>
        </p:nvSpPr>
        <p:spPr bwMode="auto">
          <a:xfrm>
            <a:off x="6156325" y="5084763"/>
            <a:ext cx="949325" cy="304800"/>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b="1">
                <a:solidFill>
                  <a:srgbClr val="CC0000"/>
                </a:solidFill>
                <a:latin typeface="Times New Roman" pitchFamily="18" charset="0"/>
              </a:rPr>
              <a:t>16  </a:t>
            </a:r>
            <a:r>
              <a:rPr lang="zh-CN" altLang="en-US" b="1">
                <a:solidFill>
                  <a:srgbClr val="CC0000"/>
                </a:solidFill>
                <a:sym typeface="宋体" pitchFamily="2" charset="-122"/>
              </a:rPr>
              <a:t>λ=3</a:t>
            </a:r>
          </a:p>
        </p:txBody>
      </p:sp>
      <p:sp>
        <p:nvSpPr>
          <p:cNvPr id="47156" name="Text Box 52"/>
          <p:cNvSpPr txBox="1">
            <a:spLocks noChangeArrowheads="1"/>
          </p:cNvSpPr>
          <p:nvPr/>
        </p:nvSpPr>
        <p:spPr bwMode="auto">
          <a:xfrm>
            <a:off x="6437803" y="2259975"/>
            <a:ext cx="346075" cy="306388"/>
          </a:xfrm>
          <a:prstGeom prst="rect">
            <a:avLst/>
          </a:prstGeom>
          <a:noFill/>
          <a:ln w="9525">
            <a:solidFill>
              <a:srgbClr val="FF3300"/>
            </a:solidFill>
            <a:miter lim="800000"/>
            <a:headEnd/>
            <a:tailEnd/>
          </a:ln>
        </p:spPr>
        <p:txBody>
          <a:bodyPr wrap="none" lIns="54000" tIns="10800" rIns="54000" bIns="10800">
            <a:spAutoFit/>
          </a:bodyPr>
          <a:lstStyle/>
          <a:p>
            <a:r>
              <a:rPr lang="zh-CN" altLang="zh-CN" b="1">
                <a:latin typeface="Times New Roman" pitchFamily="18" charset="0"/>
              </a:rPr>
              <a:t>24</a:t>
            </a:r>
          </a:p>
        </p:txBody>
      </p:sp>
      <p:sp>
        <p:nvSpPr>
          <p:cNvPr id="47157" name="Text Box 53"/>
          <p:cNvSpPr txBox="1">
            <a:spLocks noChangeArrowheads="1"/>
          </p:cNvSpPr>
          <p:nvPr/>
        </p:nvSpPr>
        <p:spPr bwMode="auto">
          <a:xfrm>
            <a:off x="7933532" y="3614855"/>
            <a:ext cx="346075" cy="306388"/>
          </a:xfrm>
          <a:prstGeom prst="rect">
            <a:avLst/>
          </a:prstGeom>
          <a:noFill/>
          <a:ln w="9525">
            <a:solidFill>
              <a:srgbClr val="FF3300"/>
            </a:solidFill>
            <a:miter lim="800000"/>
            <a:headEnd/>
            <a:tailEnd/>
          </a:ln>
        </p:spPr>
        <p:txBody>
          <a:bodyPr wrap="none" lIns="54000" tIns="10800" rIns="54000" bIns="10800">
            <a:spAutoFit/>
          </a:bodyPr>
          <a:lstStyle/>
          <a:p>
            <a:r>
              <a:rPr lang="zh-CN" altLang="zh-CN" b="1">
                <a:latin typeface="Times New Roman" pitchFamily="18" charset="0"/>
              </a:rPr>
              <a:t>32</a:t>
            </a:r>
          </a:p>
        </p:txBody>
      </p:sp>
      <p:sp>
        <p:nvSpPr>
          <p:cNvPr id="47158" name="Text Box 54"/>
          <p:cNvSpPr txBox="1">
            <a:spLocks noChangeArrowheads="1"/>
          </p:cNvSpPr>
          <p:nvPr/>
        </p:nvSpPr>
        <p:spPr bwMode="auto">
          <a:xfrm>
            <a:off x="6156325" y="1412875"/>
            <a:ext cx="949325" cy="304800"/>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b="1">
                <a:solidFill>
                  <a:srgbClr val="CC0000"/>
                </a:solidFill>
                <a:latin typeface="Times New Roman" pitchFamily="18" charset="0"/>
              </a:rPr>
              <a:t>18  </a:t>
            </a:r>
            <a:r>
              <a:rPr lang="zh-CN" altLang="en-US" b="1">
                <a:solidFill>
                  <a:srgbClr val="CC0000"/>
                </a:solidFill>
                <a:sym typeface="宋体" pitchFamily="2" charset="-122"/>
              </a:rPr>
              <a:t>λ=3</a:t>
            </a:r>
          </a:p>
        </p:txBody>
      </p:sp>
      <p:sp>
        <p:nvSpPr>
          <p:cNvPr id="47159" name="Text Box 55"/>
          <p:cNvSpPr txBox="1">
            <a:spLocks noChangeArrowheads="1"/>
          </p:cNvSpPr>
          <p:nvPr/>
        </p:nvSpPr>
        <p:spPr bwMode="auto">
          <a:xfrm>
            <a:off x="8074127" y="2770982"/>
            <a:ext cx="346075" cy="306387"/>
          </a:xfrm>
          <a:prstGeom prst="rect">
            <a:avLst/>
          </a:prstGeom>
          <a:noFill/>
          <a:ln w="9525">
            <a:solidFill>
              <a:srgbClr val="FF3300"/>
            </a:solidFill>
            <a:miter lim="800000"/>
            <a:headEnd/>
            <a:tailEnd/>
          </a:ln>
        </p:spPr>
        <p:txBody>
          <a:bodyPr wrap="none" lIns="54000" tIns="10800" rIns="54000" bIns="10800">
            <a:spAutoFit/>
          </a:bodyPr>
          <a:lstStyle/>
          <a:p>
            <a:r>
              <a:rPr lang="zh-CN" altLang="zh-CN" b="1">
                <a:latin typeface="Times New Roman" pitchFamily="18" charset="0"/>
              </a:rPr>
              <a:t>29</a:t>
            </a:r>
          </a:p>
        </p:txBody>
      </p:sp>
      <p:sp>
        <p:nvSpPr>
          <p:cNvPr id="47160" name="Text Box 56"/>
          <p:cNvSpPr txBox="1">
            <a:spLocks noChangeArrowheads="1"/>
          </p:cNvSpPr>
          <p:nvPr/>
        </p:nvSpPr>
        <p:spPr bwMode="auto">
          <a:xfrm>
            <a:off x="8459788" y="3213100"/>
            <a:ext cx="606425" cy="579438"/>
          </a:xfrm>
          <a:prstGeom prst="rect">
            <a:avLst/>
          </a:prstGeom>
          <a:solidFill>
            <a:srgbClr val="66FFFF"/>
          </a:solidFill>
          <a:ln w="9525">
            <a:solidFill>
              <a:srgbClr val="FF3300"/>
            </a:solidFill>
            <a:miter lim="800000"/>
            <a:headEnd/>
            <a:tailEnd/>
          </a:ln>
        </p:spPr>
        <p:txBody>
          <a:bodyPr wrap="none" lIns="54000" tIns="10800" rIns="54000" bIns="10800">
            <a:spAutoFit/>
          </a:bodyPr>
          <a:lstStyle/>
          <a:p>
            <a:r>
              <a:rPr lang="zh-CN" altLang="en-US" b="1">
                <a:solidFill>
                  <a:srgbClr val="CC0000"/>
                </a:solidFill>
                <a:latin typeface="Times New Roman" pitchFamily="18" charset="0"/>
              </a:rPr>
              <a:t>29</a:t>
            </a:r>
          </a:p>
          <a:p>
            <a:r>
              <a:rPr lang="zh-CN" altLang="en-US" b="1">
                <a:solidFill>
                  <a:srgbClr val="CC0000"/>
                </a:solidFill>
                <a:sym typeface="宋体" pitchFamily="2" charset="-122"/>
              </a:rPr>
              <a:t>λ=5</a:t>
            </a:r>
          </a:p>
        </p:txBody>
      </p:sp>
      <p:sp>
        <p:nvSpPr>
          <p:cNvPr id="5254" name="Rectangle 57"/>
          <p:cNvSpPr>
            <a:spLocks noChangeArrowheads="1"/>
          </p:cNvSpPr>
          <p:nvPr/>
        </p:nvSpPr>
        <p:spPr bwMode="auto">
          <a:xfrm>
            <a:off x="0" y="404813"/>
            <a:ext cx="8502650" cy="457200"/>
          </a:xfrm>
          <a:prstGeom prst="rect">
            <a:avLst/>
          </a:prstGeom>
          <a:noFill/>
          <a:ln w="9525">
            <a:noFill/>
            <a:miter lim="800000"/>
            <a:headEnd/>
            <a:tailEnd/>
          </a:ln>
        </p:spPr>
        <p:txBody>
          <a:bodyPr wrap="none" anchor="ctr">
            <a:spAutoFit/>
          </a:bodyPr>
          <a:lstStyle/>
          <a:p>
            <a:r>
              <a:rPr lang="zh-CN" sz="2400" b="1">
                <a:latin typeface="Times New Roman" pitchFamily="18" charset="0"/>
              </a:rPr>
              <a:t>例</a:t>
            </a:r>
            <a:r>
              <a:rPr lang="zh-CN" altLang="zh-CN" sz="2400" b="1">
                <a:latin typeface="Times New Roman" pitchFamily="18" charset="0"/>
              </a:rPr>
              <a:t>6-3 </a:t>
            </a:r>
            <a:r>
              <a:rPr lang="zh-CN" sz="2400" b="1">
                <a:latin typeface="Times New Roman" pitchFamily="18" charset="0"/>
              </a:rPr>
              <a:t>用</a:t>
            </a:r>
            <a:r>
              <a:rPr lang="zh-CN" altLang="zh-CN" sz="2400" b="1">
                <a:latin typeface="Times New Roman" pitchFamily="18" charset="0"/>
              </a:rPr>
              <a:t>Dijkstra</a:t>
            </a:r>
            <a:r>
              <a:rPr lang="zh-CN" sz="2400" b="1">
                <a:latin typeface="Times New Roman" pitchFamily="18" charset="0"/>
              </a:rPr>
              <a:t>算法求图</a:t>
            </a:r>
            <a:r>
              <a:rPr lang="zh-CN" altLang="zh-CN" sz="2400" b="1">
                <a:latin typeface="Times New Roman" pitchFamily="18" charset="0"/>
              </a:rPr>
              <a:t>6</a:t>
            </a:r>
            <a:r>
              <a:rPr lang="zh-CN" sz="2400" b="1">
                <a:latin typeface="Times New Roman" pitchFamily="18" charset="0"/>
              </a:rPr>
              <a:t>－</a:t>
            </a:r>
            <a:r>
              <a:rPr lang="zh-CN" altLang="zh-CN" sz="2400" b="1">
                <a:latin typeface="Times New Roman" pitchFamily="18" charset="0"/>
              </a:rPr>
              <a:t>4 </a:t>
            </a:r>
            <a:r>
              <a:rPr lang="zh-CN" sz="2400" b="1">
                <a:latin typeface="Times New Roman" pitchFamily="18" charset="0"/>
              </a:rPr>
              <a:t>所示</a:t>
            </a:r>
            <a:r>
              <a:rPr lang="zh-CN" altLang="zh-CN" sz="2400" b="1" i="1">
                <a:latin typeface="Times New Roman" pitchFamily="18" charset="0"/>
              </a:rPr>
              <a:t>v</a:t>
            </a:r>
            <a:r>
              <a:rPr lang="zh-CN" altLang="zh-CN" sz="2400" b="1" baseline="-25000">
                <a:latin typeface="Times New Roman" pitchFamily="18" charset="0"/>
              </a:rPr>
              <a:t>1</a:t>
            </a:r>
            <a:r>
              <a:rPr lang="zh-CN" sz="2400" b="1">
                <a:latin typeface="Times New Roman" pitchFamily="18" charset="0"/>
              </a:rPr>
              <a:t>到</a:t>
            </a:r>
            <a:r>
              <a:rPr lang="zh-CN" altLang="zh-CN" sz="2400" b="1" i="1">
                <a:latin typeface="Times New Roman" pitchFamily="18" charset="0"/>
              </a:rPr>
              <a:t>v</a:t>
            </a:r>
            <a:r>
              <a:rPr lang="zh-CN" altLang="zh-CN" sz="2400" b="1" baseline="-25000">
                <a:latin typeface="Times New Roman" pitchFamily="18" charset="0"/>
              </a:rPr>
              <a:t>7</a:t>
            </a:r>
            <a:r>
              <a:rPr lang="zh-CN" sz="2400" b="1">
                <a:latin typeface="Times New Roman" pitchFamily="18" charset="0"/>
              </a:rPr>
              <a:t>的最短路及最短路长 </a:t>
            </a:r>
          </a:p>
        </p:txBody>
      </p:sp>
      <p:sp>
        <p:nvSpPr>
          <p:cNvPr id="47162" name="Text Box 58"/>
          <p:cNvSpPr txBox="1">
            <a:spLocks noChangeArrowheads="1"/>
          </p:cNvSpPr>
          <p:nvPr/>
        </p:nvSpPr>
        <p:spPr bwMode="auto">
          <a:xfrm>
            <a:off x="158750" y="5897563"/>
            <a:ext cx="8593138" cy="457200"/>
          </a:xfrm>
          <a:prstGeom prst="rect">
            <a:avLst/>
          </a:prstGeom>
          <a:noFill/>
          <a:ln w="9525">
            <a:noFill/>
            <a:miter lim="800000"/>
            <a:headEnd/>
            <a:tailEnd/>
          </a:ln>
        </p:spPr>
        <p:txBody>
          <a:bodyPr wrap="none">
            <a:spAutoFit/>
          </a:bodyPr>
          <a:lstStyle/>
          <a:p>
            <a:r>
              <a:rPr lang="zh-CN" altLang="zh-CN" sz="2400" b="1" i="1">
                <a:latin typeface="Times New Roman" pitchFamily="18" charset="0"/>
              </a:rPr>
              <a:t>v</a:t>
            </a:r>
            <a:r>
              <a:rPr lang="zh-CN" altLang="zh-CN" sz="2400" b="1" baseline="-25000">
                <a:latin typeface="Times New Roman" pitchFamily="18" charset="0"/>
              </a:rPr>
              <a:t>1</a:t>
            </a:r>
            <a:r>
              <a:rPr lang="zh-CN" altLang="zh-CN" sz="2400" b="1">
                <a:latin typeface="Times New Roman" pitchFamily="18" charset="0"/>
              </a:rPr>
              <a:t> </a:t>
            </a:r>
            <a:r>
              <a:rPr lang="zh-CN" sz="2400" b="1">
                <a:latin typeface="Times New Roman" pitchFamily="18" charset="0"/>
              </a:rPr>
              <a:t>到</a:t>
            </a:r>
            <a:r>
              <a:rPr lang="zh-CN" altLang="zh-CN" sz="2400" b="1" i="1">
                <a:latin typeface="Times New Roman" pitchFamily="18" charset="0"/>
              </a:rPr>
              <a:t>v</a:t>
            </a:r>
            <a:r>
              <a:rPr lang="zh-CN" altLang="zh-CN" sz="2400" b="1" baseline="-25000">
                <a:latin typeface="Times New Roman" pitchFamily="18" charset="0"/>
              </a:rPr>
              <a:t>7</a:t>
            </a:r>
            <a:r>
              <a:rPr lang="zh-CN" sz="2400" b="1">
                <a:latin typeface="Times New Roman" pitchFamily="18" charset="0"/>
              </a:rPr>
              <a:t>的最短路为：</a:t>
            </a:r>
            <a:r>
              <a:rPr lang="zh-CN" altLang="zh-CN" sz="2400" b="1" i="1">
                <a:latin typeface="Times New Roman" pitchFamily="18" charset="0"/>
              </a:rPr>
              <a:t>p</a:t>
            </a:r>
            <a:r>
              <a:rPr lang="zh-CN" altLang="zh-CN" sz="2400" b="1" baseline="-25000">
                <a:latin typeface="Times New Roman" pitchFamily="18" charset="0"/>
              </a:rPr>
              <a:t>17</a:t>
            </a:r>
            <a:r>
              <a:rPr lang="zh-CN" altLang="zh-CN" sz="2400" b="1">
                <a:latin typeface="Times New Roman" pitchFamily="18" charset="0"/>
              </a:rPr>
              <a:t>=</a:t>
            </a:r>
            <a:r>
              <a:rPr lang="zh-CN" sz="2400" b="1">
                <a:latin typeface="Times New Roman" pitchFamily="18" charset="0"/>
              </a:rPr>
              <a:t>｛</a:t>
            </a:r>
            <a:r>
              <a:rPr lang="zh-CN" altLang="zh-CN" sz="2400" b="1" i="1">
                <a:latin typeface="Times New Roman" pitchFamily="18" charset="0"/>
              </a:rPr>
              <a:t>v</a:t>
            </a:r>
            <a:r>
              <a:rPr lang="zh-CN" altLang="zh-CN" sz="2400" b="1" baseline="-25000">
                <a:latin typeface="Times New Roman" pitchFamily="18" charset="0"/>
              </a:rPr>
              <a:t>1</a:t>
            </a:r>
            <a:r>
              <a:rPr lang="zh-CN" altLang="zh-CN" sz="2400" b="1">
                <a:latin typeface="Times New Roman" pitchFamily="18" charset="0"/>
              </a:rPr>
              <a:t>,</a:t>
            </a:r>
            <a:r>
              <a:rPr lang="zh-CN" altLang="zh-CN" sz="2400" b="1" i="1">
                <a:latin typeface="Times New Roman" pitchFamily="18" charset="0"/>
              </a:rPr>
              <a:t> v</a:t>
            </a:r>
            <a:r>
              <a:rPr lang="zh-CN" altLang="zh-CN" sz="2400" b="1" baseline="-25000">
                <a:latin typeface="Times New Roman" pitchFamily="18" charset="0"/>
              </a:rPr>
              <a:t>2</a:t>
            </a:r>
            <a:r>
              <a:rPr lang="zh-CN" altLang="zh-CN" sz="2400" b="1">
                <a:latin typeface="Times New Roman" pitchFamily="18" charset="0"/>
              </a:rPr>
              <a:t>,</a:t>
            </a:r>
            <a:r>
              <a:rPr lang="zh-CN" altLang="zh-CN" sz="2400" b="1" i="1">
                <a:latin typeface="Times New Roman" pitchFamily="18" charset="0"/>
              </a:rPr>
              <a:t> v</a:t>
            </a:r>
            <a:r>
              <a:rPr lang="zh-CN" altLang="zh-CN" sz="2400" b="1" baseline="-25000">
                <a:latin typeface="Times New Roman" pitchFamily="18" charset="0"/>
              </a:rPr>
              <a:t>3</a:t>
            </a:r>
            <a:r>
              <a:rPr lang="zh-CN" altLang="zh-CN" sz="2400" b="1">
                <a:latin typeface="Times New Roman" pitchFamily="18" charset="0"/>
              </a:rPr>
              <a:t>,</a:t>
            </a:r>
            <a:r>
              <a:rPr lang="zh-CN" altLang="zh-CN" sz="2400" b="1" i="1">
                <a:latin typeface="Times New Roman" pitchFamily="18" charset="0"/>
              </a:rPr>
              <a:t> v</a:t>
            </a:r>
            <a:r>
              <a:rPr lang="zh-CN" altLang="zh-CN" sz="2400" b="1" baseline="-25000">
                <a:latin typeface="Times New Roman" pitchFamily="18" charset="0"/>
              </a:rPr>
              <a:t>5</a:t>
            </a:r>
            <a:r>
              <a:rPr lang="zh-CN" altLang="zh-CN" sz="2400" b="1">
                <a:latin typeface="Times New Roman" pitchFamily="18" charset="0"/>
              </a:rPr>
              <a:t>,</a:t>
            </a:r>
            <a:r>
              <a:rPr lang="zh-CN" altLang="zh-CN" sz="2400" b="1" i="1">
                <a:latin typeface="Times New Roman" pitchFamily="18" charset="0"/>
              </a:rPr>
              <a:t> v</a:t>
            </a:r>
            <a:r>
              <a:rPr lang="zh-CN" altLang="zh-CN" sz="2400" b="1" baseline="-25000">
                <a:latin typeface="Times New Roman" pitchFamily="18" charset="0"/>
              </a:rPr>
              <a:t>7</a:t>
            </a:r>
            <a:r>
              <a:rPr lang="zh-CN" sz="2400" b="1">
                <a:latin typeface="Times New Roman" pitchFamily="18" charset="0"/>
              </a:rPr>
              <a:t>｝，最短路长为</a:t>
            </a:r>
            <a:r>
              <a:rPr lang="zh-CN" altLang="zh-CN" sz="2400" b="1" i="1">
                <a:latin typeface="Times New Roman" pitchFamily="18" charset="0"/>
              </a:rPr>
              <a:t>L</a:t>
            </a:r>
            <a:r>
              <a:rPr lang="zh-CN" altLang="zh-CN" sz="2400" b="1" baseline="-25000">
                <a:latin typeface="Times New Roman" pitchFamily="18" charset="0"/>
              </a:rPr>
              <a:t>17</a:t>
            </a:r>
            <a:r>
              <a:rPr lang="zh-CN" altLang="zh-CN" sz="2400" b="1">
                <a:latin typeface="Times New Roman" pitchFamily="18" charset="0"/>
              </a:rPr>
              <a:t>=29 </a:t>
            </a:r>
          </a:p>
        </p:txBody>
      </p:sp>
      <p:sp>
        <p:nvSpPr>
          <p:cNvPr id="47163" name="Text Box 59"/>
          <p:cNvSpPr txBox="1">
            <a:spLocks noChangeArrowheads="1"/>
          </p:cNvSpPr>
          <p:nvPr/>
        </p:nvSpPr>
        <p:spPr bwMode="auto">
          <a:xfrm>
            <a:off x="3195537" y="4538663"/>
            <a:ext cx="346075" cy="306388"/>
          </a:xfrm>
          <a:prstGeom prst="rect">
            <a:avLst/>
          </a:prstGeom>
          <a:noFill/>
          <a:ln w="9525">
            <a:solidFill>
              <a:srgbClr val="FF3300"/>
            </a:solidFill>
            <a:miter lim="800000"/>
            <a:headEnd/>
            <a:tailEnd/>
          </a:ln>
        </p:spPr>
        <p:txBody>
          <a:bodyPr wrap="none" lIns="54000" tIns="10800" rIns="54000" bIns="10800">
            <a:spAutoFit/>
          </a:bodyPr>
          <a:lstStyle/>
          <a:p>
            <a:r>
              <a:rPr lang="zh-CN" altLang="zh-CN" b="1">
                <a:latin typeface="Times New Roman" pitchFamily="18" charset="0"/>
              </a:rPr>
              <a:t>14</a:t>
            </a:r>
          </a:p>
        </p:txBody>
      </p:sp>
      <p:sp>
        <p:nvSpPr>
          <p:cNvPr id="47164" name="Text Box 60"/>
          <p:cNvSpPr txBox="1">
            <a:spLocks noChangeArrowheads="1"/>
          </p:cNvSpPr>
          <p:nvPr/>
        </p:nvSpPr>
        <p:spPr bwMode="auto">
          <a:xfrm>
            <a:off x="179388" y="404813"/>
            <a:ext cx="8748712" cy="457200"/>
          </a:xfrm>
          <a:prstGeom prst="rect">
            <a:avLst/>
          </a:prstGeom>
          <a:solidFill>
            <a:srgbClr val="FFFF00"/>
          </a:solidFill>
          <a:ln w="9525">
            <a:noFill/>
            <a:miter lim="800000"/>
            <a:headEnd/>
            <a:tailEnd/>
          </a:ln>
        </p:spPr>
        <p:txBody>
          <a:bodyPr>
            <a:spAutoFit/>
          </a:bodyPr>
          <a:lstStyle/>
          <a:p>
            <a:r>
              <a:rPr lang="zh-CN" sz="2400" b="1">
                <a:solidFill>
                  <a:srgbClr val="CC0000"/>
                </a:solidFill>
                <a:latin typeface="幼圆" pitchFamily="49" charset="-122"/>
                <a:ea typeface="幼圆" pitchFamily="49" charset="-122"/>
              </a:rPr>
              <a:t>步骤：</a:t>
            </a:r>
            <a:r>
              <a:rPr lang="zh-CN" altLang="zh-CN" sz="2400" b="1">
                <a:solidFill>
                  <a:srgbClr val="CC0000"/>
                </a:solidFill>
                <a:latin typeface="幼圆" pitchFamily="49" charset="-122"/>
                <a:ea typeface="幼圆" pitchFamily="49" charset="-122"/>
              </a:rPr>
              <a:t>(1)</a:t>
            </a:r>
            <a:r>
              <a:rPr lang="zh-CN" sz="2400" b="1">
                <a:solidFill>
                  <a:srgbClr val="CC0000"/>
                </a:solidFill>
                <a:latin typeface="幼圆" pitchFamily="49" charset="-122"/>
                <a:ea typeface="幼圆" pitchFamily="49" charset="-122"/>
              </a:rPr>
              <a:t>令起点的标号；</a:t>
            </a:r>
            <a:r>
              <a:rPr lang="zh-CN" altLang="zh-CN" sz="2400" b="1" i="1">
                <a:solidFill>
                  <a:srgbClr val="CC0000"/>
                </a:solidFill>
                <a:latin typeface="幼圆" pitchFamily="49" charset="-122"/>
                <a:ea typeface="幼圆" pitchFamily="49" charset="-122"/>
              </a:rPr>
              <a:t>b</a:t>
            </a:r>
            <a:r>
              <a:rPr lang="zh-CN" altLang="zh-CN" sz="2400" b="1">
                <a:solidFill>
                  <a:srgbClr val="CC0000"/>
                </a:solidFill>
                <a:latin typeface="幼圆" pitchFamily="49" charset="-122"/>
                <a:ea typeface="幼圆" pitchFamily="49" charset="-122"/>
              </a:rPr>
              <a:t>(</a:t>
            </a:r>
            <a:r>
              <a:rPr lang="zh-CN" altLang="zh-CN" sz="2400" b="1" i="1">
                <a:solidFill>
                  <a:srgbClr val="CC0000"/>
                </a:solidFill>
                <a:latin typeface="幼圆" pitchFamily="49" charset="-122"/>
                <a:ea typeface="幼圆" pitchFamily="49" charset="-122"/>
              </a:rPr>
              <a:t>s</a:t>
            </a:r>
            <a:r>
              <a:rPr lang="zh-CN" altLang="zh-CN" sz="2400" b="1">
                <a:solidFill>
                  <a:srgbClr val="CC0000"/>
                </a:solidFill>
                <a:latin typeface="幼圆" pitchFamily="49" charset="-122"/>
                <a:ea typeface="幼圆" pitchFamily="49" charset="-122"/>
              </a:rPr>
              <a:t>)</a:t>
            </a:r>
            <a:r>
              <a:rPr lang="zh-CN" sz="2400" b="1">
                <a:solidFill>
                  <a:srgbClr val="CC0000"/>
                </a:solidFill>
                <a:latin typeface="幼圆" pitchFamily="49" charset="-122"/>
                <a:ea typeface="幼圆" pitchFamily="49" charset="-122"/>
              </a:rPr>
              <a:t>＝</a:t>
            </a:r>
            <a:r>
              <a:rPr lang="zh-CN" altLang="zh-CN" sz="2400" b="1">
                <a:solidFill>
                  <a:srgbClr val="CC0000"/>
                </a:solidFill>
                <a:latin typeface="幼圆" pitchFamily="49" charset="-122"/>
                <a:ea typeface="幼圆" pitchFamily="49" charset="-122"/>
              </a:rPr>
              <a:t>0</a:t>
            </a:r>
            <a:r>
              <a:rPr lang="zh-CN" sz="2400" b="1">
                <a:solidFill>
                  <a:srgbClr val="CC0000"/>
                </a:solidFill>
                <a:latin typeface="幼圆" pitchFamily="49" charset="-122"/>
                <a:ea typeface="幼圆" pitchFamily="49" charset="-122"/>
              </a:rPr>
              <a:t>。</a:t>
            </a:r>
          </a:p>
        </p:txBody>
      </p:sp>
      <p:sp>
        <p:nvSpPr>
          <p:cNvPr id="47165" name="Text Box 61"/>
          <p:cNvSpPr txBox="1">
            <a:spLocks noChangeArrowheads="1"/>
          </p:cNvSpPr>
          <p:nvPr/>
        </p:nvSpPr>
        <p:spPr bwMode="auto">
          <a:xfrm>
            <a:off x="179388" y="188913"/>
            <a:ext cx="8785225" cy="968375"/>
          </a:xfrm>
          <a:prstGeom prst="rect">
            <a:avLst/>
          </a:prstGeom>
          <a:solidFill>
            <a:srgbClr val="FFFF00"/>
          </a:solidFill>
          <a:ln w="9525">
            <a:noFill/>
            <a:miter lim="800000"/>
            <a:headEnd/>
            <a:tailEnd/>
          </a:ln>
        </p:spPr>
        <p:txBody>
          <a:bodyPr>
            <a:spAutoFit/>
          </a:bodyPr>
          <a:lstStyle/>
          <a:p>
            <a:pPr>
              <a:lnSpc>
                <a:spcPct val="120000"/>
              </a:lnSpc>
            </a:pPr>
            <a:r>
              <a:rPr lang="zh-CN" altLang="zh-CN" sz="2400" b="1">
                <a:solidFill>
                  <a:srgbClr val="CC0000"/>
                </a:solidFill>
                <a:latin typeface="幼圆" pitchFamily="49" charset="-122"/>
                <a:ea typeface="幼圆" pitchFamily="49" charset="-122"/>
              </a:rPr>
              <a:t> (2)</a:t>
            </a:r>
            <a:r>
              <a:rPr lang="zh-CN" sz="2400" b="1">
                <a:solidFill>
                  <a:srgbClr val="CC0000"/>
                </a:solidFill>
                <a:latin typeface="幼圆" pitchFamily="49" charset="-122"/>
                <a:ea typeface="幼圆" pitchFamily="49" charset="-122"/>
              </a:rPr>
              <a:t>找出所有</a:t>
            </a:r>
            <a:r>
              <a:rPr lang="zh-CN" altLang="zh-CN" sz="2400" b="1" i="1">
                <a:solidFill>
                  <a:srgbClr val="CC0000"/>
                </a:solidFill>
                <a:latin typeface="幼圆" pitchFamily="49" charset="-122"/>
                <a:ea typeface="幼圆" pitchFamily="49" charset="-122"/>
              </a:rPr>
              <a:t>v</a:t>
            </a:r>
            <a:r>
              <a:rPr lang="zh-CN" altLang="zh-CN" sz="2400" b="1" i="1" baseline="-25000">
                <a:solidFill>
                  <a:srgbClr val="CC0000"/>
                </a:solidFill>
                <a:latin typeface="幼圆" pitchFamily="49" charset="-122"/>
                <a:ea typeface="幼圆" pitchFamily="49" charset="-122"/>
              </a:rPr>
              <a:t>i</a:t>
            </a:r>
            <a:r>
              <a:rPr lang="zh-CN" sz="2400" b="1">
                <a:solidFill>
                  <a:srgbClr val="CC0000"/>
                </a:solidFill>
                <a:latin typeface="幼圆" pitchFamily="49" charset="-122"/>
                <a:ea typeface="幼圆" pitchFamily="49" charset="-122"/>
              </a:rPr>
              <a:t>已标号</a:t>
            </a:r>
            <a:r>
              <a:rPr lang="zh-CN" altLang="zh-CN" sz="2400" b="1" i="1">
                <a:solidFill>
                  <a:srgbClr val="CC0000"/>
                </a:solidFill>
                <a:latin typeface="幼圆" pitchFamily="49" charset="-122"/>
                <a:ea typeface="幼圆" pitchFamily="49" charset="-122"/>
              </a:rPr>
              <a:t>v</a:t>
            </a:r>
            <a:r>
              <a:rPr lang="zh-CN" altLang="zh-CN" sz="2400" b="1" i="1" baseline="-25000">
                <a:solidFill>
                  <a:srgbClr val="CC0000"/>
                </a:solidFill>
                <a:latin typeface="幼圆" pitchFamily="49" charset="-122"/>
                <a:ea typeface="幼圆" pitchFamily="49" charset="-122"/>
              </a:rPr>
              <a:t>j</a:t>
            </a:r>
            <a:r>
              <a:rPr lang="zh-CN" sz="2400" b="1">
                <a:solidFill>
                  <a:srgbClr val="CC0000"/>
                </a:solidFill>
                <a:latin typeface="幼圆" pitchFamily="49" charset="-122"/>
                <a:ea typeface="幼圆" pitchFamily="49" charset="-122"/>
              </a:rPr>
              <a:t>未标号的弧集合 </a:t>
            </a:r>
            <a:r>
              <a:rPr lang="zh-CN" altLang="zh-CN" sz="2400" b="1">
                <a:solidFill>
                  <a:srgbClr val="CC0000"/>
                </a:solidFill>
                <a:latin typeface="幼圆" pitchFamily="49" charset="-122"/>
                <a:ea typeface="幼圆" pitchFamily="49" charset="-122"/>
              </a:rPr>
              <a:t>B={(</a:t>
            </a:r>
            <a:r>
              <a:rPr lang="zh-CN" altLang="zh-CN" sz="2400" b="1" i="1">
                <a:solidFill>
                  <a:srgbClr val="CC0000"/>
                </a:solidFill>
                <a:latin typeface="幼圆" pitchFamily="49" charset="-122"/>
                <a:ea typeface="幼圆" pitchFamily="49" charset="-122"/>
              </a:rPr>
              <a:t>i</a:t>
            </a:r>
            <a:r>
              <a:rPr lang="zh-CN" sz="2400" b="1">
                <a:solidFill>
                  <a:srgbClr val="CC0000"/>
                </a:solidFill>
                <a:latin typeface="幼圆" pitchFamily="49" charset="-122"/>
                <a:ea typeface="幼圆" pitchFamily="49" charset="-122"/>
              </a:rPr>
              <a:t>，</a:t>
            </a:r>
            <a:r>
              <a:rPr lang="zh-CN" altLang="zh-CN" sz="2400" b="1" i="1">
                <a:solidFill>
                  <a:srgbClr val="CC0000"/>
                </a:solidFill>
                <a:latin typeface="幼圆" pitchFamily="49" charset="-122"/>
                <a:ea typeface="幼圆" pitchFamily="49" charset="-122"/>
              </a:rPr>
              <a:t>j</a:t>
            </a:r>
            <a:r>
              <a:rPr lang="zh-CN" altLang="zh-CN" sz="2400" b="1">
                <a:solidFill>
                  <a:srgbClr val="CC0000"/>
                </a:solidFill>
                <a:latin typeface="幼圆" pitchFamily="49" charset="-122"/>
                <a:ea typeface="幼圆" pitchFamily="49" charset="-122"/>
              </a:rPr>
              <a:t>)}</a:t>
            </a:r>
            <a:r>
              <a:rPr lang="zh-CN" sz="2400" b="1">
                <a:solidFill>
                  <a:srgbClr val="CC0000"/>
                </a:solidFill>
                <a:latin typeface="幼圆" pitchFamily="49" charset="-122"/>
                <a:ea typeface="幼圆" pitchFamily="49" charset="-122"/>
              </a:rPr>
              <a:t>，如果这样的弧不存在或</a:t>
            </a:r>
            <a:r>
              <a:rPr lang="zh-CN" altLang="zh-CN" sz="2400" b="1" i="1">
                <a:solidFill>
                  <a:srgbClr val="CC0000"/>
                </a:solidFill>
                <a:latin typeface="幼圆" pitchFamily="49" charset="-122"/>
                <a:ea typeface="幼圆" pitchFamily="49" charset="-122"/>
              </a:rPr>
              <a:t>v</a:t>
            </a:r>
            <a:r>
              <a:rPr lang="zh-CN" altLang="zh-CN" sz="2400" b="1" i="1" baseline="-25000">
                <a:solidFill>
                  <a:srgbClr val="CC0000"/>
                </a:solidFill>
                <a:latin typeface="幼圆" pitchFamily="49" charset="-122"/>
                <a:ea typeface="幼圆" pitchFamily="49" charset="-122"/>
              </a:rPr>
              <a:t>t</a:t>
            </a:r>
            <a:r>
              <a:rPr lang="zh-CN" sz="2400" b="1">
                <a:solidFill>
                  <a:srgbClr val="CC0000"/>
                </a:solidFill>
                <a:latin typeface="幼圆" pitchFamily="49" charset="-122"/>
                <a:ea typeface="幼圆" pitchFamily="49" charset="-122"/>
              </a:rPr>
              <a:t>已标号则计算结束；</a:t>
            </a:r>
          </a:p>
        </p:txBody>
      </p:sp>
      <p:sp>
        <p:nvSpPr>
          <p:cNvPr id="47166" name="Text Box 62"/>
          <p:cNvSpPr txBox="1">
            <a:spLocks noChangeArrowheads="1"/>
          </p:cNvSpPr>
          <p:nvPr/>
        </p:nvSpPr>
        <p:spPr bwMode="auto">
          <a:xfrm>
            <a:off x="395288" y="260350"/>
            <a:ext cx="6278562" cy="457200"/>
          </a:xfrm>
          <a:prstGeom prst="rect">
            <a:avLst/>
          </a:prstGeom>
          <a:solidFill>
            <a:srgbClr val="FFFF00"/>
          </a:solidFill>
          <a:ln w="9525">
            <a:noFill/>
            <a:miter lim="800000"/>
            <a:headEnd/>
            <a:tailEnd/>
          </a:ln>
        </p:spPr>
        <p:txBody>
          <a:bodyPr>
            <a:spAutoFit/>
          </a:bodyPr>
          <a:lstStyle/>
          <a:p>
            <a:r>
              <a:rPr lang="zh-CN" altLang="zh-CN" sz="2400" b="1">
                <a:solidFill>
                  <a:srgbClr val="CC0000"/>
                </a:solidFill>
                <a:latin typeface="幼圆" pitchFamily="49" charset="-122"/>
                <a:ea typeface="幼圆" pitchFamily="49" charset="-122"/>
              </a:rPr>
              <a:t>(3)</a:t>
            </a:r>
            <a:r>
              <a:rPr lang="zh-CN" sz="2400" b="1">
                <a:solidFill>
                  <a:srgbClr val="CC0000"/>
                </a:solidFill>
                <a:latin typeface="幼圆" pitchFamily="49" charset="-122"/>
                <a:ea typeface="幼圆" pitchFamily="49" charset="-122"/>
              </a:rPr>
              <a:t>计算集合</a:t>
            </a:r>
            <a:r>
              <a:rPr lang="zh-CN" altLang="zh-CN" sz="2400" b="1">
                <a:solidFill>
                  <a:srgbClr val="CC0000"/>
                </a:solidFill>
                <a:latin typeface="幼圆" pitchFamily="49" charset="-122"/>
                <a:ea typeface="幼圆" pitchFamily="49" charset="-122"/>
              </a:rPr>
              <a:t>B</a:t>
            </a:r>
            <a:r>
              <a:rPr lang="zh-CN" sz="2400" b="1">
                <a:solidFill>
                  <a:srgbClr val="CC0000"/>
                </a:solidFill>
                <a:latin typeface="幼圆" pitchFamily="49" charset="-122"/>
                <a:ea typeface="幼圆" pitchFamily="49" charset="-122"/>
              </a:rPr>
              <a:t>中弧</a:t>
            </a:r>
            <a:r>
              <a:rPr lang="zh-CN" altLang="zh-CN" sz="2400" b="1" i="1">
                <a:solidFill>
                  <a:srgbClr val="CC0000"/>
                </a:solidFill>
                <a:latin typeface="幼圆" pitchFamily="49" charset="-122"/>
                <a:ea typeface="幼圆" pitchFamily="49" charset="-122"/>
              </a:rPr>
              <a:t>k</a:t>
            </a:r>
            <a:r>
              <a:rPr lang="zh-CN" altLang="zh-CN" sz="2400" b="1">
                <a:solidFill>
                  <a:srgbClr val="CC0000"/>
                </a:solidFill>
                <a:latin typeface="幼圆" pitchFamily="49" charset="-122"/>
                <a:ea typeface="幼圆" pitchFamily="49" charset="-122"/>
              </a:rPr>
              <a:t>(</a:t>
            </a:r>
            <a:r>
              <a:rPr lang="zh-CN" altLang="zh-CN" sz="2400" b="1" i="1">
                <a:solidFill>
                  <a:srgbClr val="CC0000"/>
                </a:solidFill>
                <a:latin typeface="幼圆" pitchFamily="49" charset="-122"/>
                <a:ea typeface="幼圆" pitchFamily="49" charset="-122"/>
              </a:rPr>
              <a:t>i</a:t>
            </a:r>
            <a:r>
              <a:rPr lang="zh-CN" sz="2400" b="1">
                <a:solidFill>
                  <a:srgbClr val="CC0000"/>
                </a:solidFill>
                <a:latin typeface="幼圆" pitchFamily="49" charset="-122"/>
                <a:ea typeface="幼圆" pitchFamily="49" charset="-122"/>
              </a:rPr>
              <a:t>，</a:t>
            </a:r>
            <a:r>
              <a:rPr lang="zh-CN" altLang="zh-CN" sz="2400" b="1" i="1">
                <a:solidFill>
                  <a:srgbClr val="CC0000"/>
                </a:solidFill>
                <a:latin typeface="幼圆" pitchFamily="49" charset="-122"/>
                <a:ea typeface="幼圆" pitchFamily="49" charset="-122"/>
              </a:rPr>
              <a:t>j</a:t>
            </a:r>
            <a:r>
              <a:rPr lang="zh-CN" altLang="zh-CN" sz="2400" b="1">
                <a:solidFill>
                  <a:srgbClr val="CC0000"/>
                </a:solidFill>
                <a:latin typeface="幼圆" pitchFamily="49" charset="-122"/>
                <a:ea typeface="幼圆" pitchFamily="49" charset="-122"/>
              </a:rPr>
              <a:t>)=</a:t>
            </a:r>
            <a:r>
              <a:rPr lang="zh-CN" altLang="zh-CN" sz="2400" b="1" i="1">
                <a:solidFill>
                  <a:srgbClr val="CC0000"/>
                </a:solidFill>
                <a:latin typeface="幼圆" pitchFamily="49" charset="-122"/>
                <a:ea typeface="幼圆" pitchFamily="49" charset="-122"/>
              </a:rPr>
              <a:t>b</a:t>
            </a:r>
            <a:r>
              <a:rPr lang="zh-CN" altLang="zh-CN" sz="2400" b="1">
                <a:solidFill>
                  <a:srgbClr val="CC0000"/>
                </a:solidFill>
                <a:latin typeface="幼圆" pitchFamily="49" charset="-122"/>
                <a:ea typeface="幼圆" pitchFamily="49" charset="-122"/>
              </a:rPr>
              <a:t>(</a:t>
            </a:r>
            <a:r>
              <a:rPr lang="zh-CN" altLang="zh-CN" sz="2400" b="1" i="1">
                <a:solidFill>
                  <a:srgbClr val="CC0000"/>
                </a:solidFill>
                <a:latin typeface="幼圆" pitchFamily="49" charset="-122"/>
                <a:ea typeface="幼圆" pitchFamily="49" charset="-122"/>
              </a:rPr>
              <a:t>i</a:t>
            </a:r>
            <a:r>
              <a:rPr lang="zh-CN" altLang="zh-CN" sz="2400" b="1">
                <a:solidFill>
                  <a:srgbClr val="CC0000"/>
                </a:solidFill>
                <a:latin typeface="幼圆" pitchFamily="49" charset="-122"/>
                <a:ea typeface="幼圆" pitchFamily="49" charset="-122"/>
              </a:rPr>
              <a:t>)+</a:t>
            </a:r>
            <a:r>
              <a:rPr lang="zh-CN" altLang="zh-CN" sz="2400" b="1" i="1">
                <a:solidFill>
                  <a:srgbClr val="CC0000"/>
                </a:solidFill>
                <a:latin typeface="幼圆" pitchFamily="49" charset="-122"/>
                <a:ea typeface="幼圆" pitchFamily="49" charset="-122"/>
              </a:rPr>
              <a:t>c</a:t>
            </a:r>
            <a:r>
              <a:rPr lang="zh-CN" altLang="zh-CN" sz="2400" b="1" i="1" baseline="-25000">
                <a:solidFill>
                  <a:srgbClr val="CC0000"/>
                </a:solidFill>
                <a:latin typeface="幼圆" pitchFamily="49" charset="-122"/>
                <a:ea typeface="幼圆" pitchFamily="49" charset="-122"/>
              </a:rPr>
              <a:t>ij</a:t>
            </a:r>
            <a:r>
              <a:rPr lang="zh-CN" sz="2400" b="1">
                <a:solidFill>
                  <a:srgbClr val="CC0000"/>
                </a:solidFill>
                <a:latin typeface="幼圆" pitchFamily="49" charset="-122"/>
                <a:ea typeface="幼圆" pitchFamily="49" charset="-122"/>
              </a:rPr>
              <a:t>的标号</a:t>
            </a:r>
          </a:p>
        </p:txBody>
      </p:sp>
      <p:grpSp>
        <p:nvGrpSpPr>
          <p:cNvPr id="2" name="Group 63"/>
          <p:cNvGrpSpPr>
            <a:grpSpLocks/>
          </p:cNvGrpSpPr>
          <p:nvPr/>
        </p:nvGrpSpPr>
        <p:grpSpPr bwMode="auto">
          <a:xfrm>
            <a:off x="228600" y="260350"/>
            <a:ext cx="8915400" cy="822325"/>
            <a:chOff x="0" y="0"/>
            <a:chExt cx="5616" cy="518"/>
          </a:xfrm>
        </p:grpSpPr>
        <p:sp>
          <p:nvSpPr>
            <p:cNvPr id="5261" name="Text Box 64"/>
            <p:cNvSpPr txBox="1">
              <a:spLocks noChangeArrowheads="1"/>
            </p:cNvSpPr>
            <p:nvPr/>
          </p:nvSpPr>
          <p:spPr bwMode="auto">
            <a:xfrm>
              <a:off x="0" y="0"/>
              <a:ext cx="1759" cy="518"/>
            </a:xfrm>
            <a:prstGeom prst="rect">
              <a:avLst/>
            </a:prstGeom>
            <a:solidFill>
              <a:srgbClr val="FFFF00"/>
            </a:solidFill>
            <a:ln w="9525">
              <a:noFill/>
              <a:miter lim="800000"/>
              <a:headEnd/>
              <a:tailEnd/>
            </a:ln>
          </p:spPr>
          <p:txBody>
            <a:bodyPr wrap="none">
              <a:spAutoFit/>
            </a:bodyPr>
            <a:lstStyle/>
            <a:p>
              <a:r>
                <a:rPr lang="zh-CN" altLang="zh-CN" sz="2400" b="1" dirty="0">
                  <a:solidFill>
                    <a:srgbClr val="CC0000"/>
                  </a:solidFill>
                  <a:latin typeface="幼圆" pitchFamily="49" charset="-122"/>
                  <a:ea typeface="幼圆" pitchFamily="49" charset="-122"/>
                </a:rPr>
                <a:t>(4)</a:t>
              </a:r>
              <a:r>
                <a:rPr lang="zh-CN" sz="2400" b="1" dirty="0">
                  <a:solidFill>
                    <a:srgbClr val="CC0000"/>
                  </a:solidFill>
                  <a:latin typeface="幼圆" pitchFamily="49" charset="-122"/>
                  <a:ea typeface="幼圆" pitchFamily="49" charset="-122"/>
                </a:rPr>
                <a:t>选一个点标号</a:t>
              </a:r>
            </a:p>
            <a:p>
              <a:r>
                <a:rPr lang="zh-CN" altLang="zh-CN" sz="2400" b="1" dirty="0">
                  <a:solidFill>
                    <a:srgbClr val="CC0000"/>
                  </a:solidFill>
                  <a:latin typeface="幼圆" pitchFamily="49" charset="-122"/>
                  <a:ea typeface="幼圆" pitchFamily="49" charset="-122"/>
                </a:rPr>
                <a:t>  </a:t>
              </a:r>
              <a:r>
                <a:rPr lang="zh-CN" sz="2400" b="1" dirty="0">
                  <a:solidFill>
                    <a:srgbClr val="CC0000"/>
                  </a:solidFill>
                  <a:latin typeface="幼圆" pitchFamily="49" charset="-122"/>
                  <a:ea typeface="幼圆" pitchFamily="49" charset="-122"/>
                </a:rPr>
                <a:t>返回到第</a:t>
              </a:r>
              <a:r>
                <a:rPr lang="zh-CN" altLang="zh-CN" sz="2400" b="1" dirty="0">
                  <a:solidFill>
                    <a:srgbClr val="CC0000"/>
                  </a:solidFill>
                  <a:latin typeface="幼圆" pitchFamily="49" charset="-122"/>
                  <a:ea typeface="幼圆" pitchFamily="49" charset="-122"/>
                </a:rPr>
                <a:t>(2)</a:t>
              </a:r>
              <a:r>
                <a:rPr lang="zh-CN" sz="2400" b="1" dirty="0">
                  <a:solidFill>
                    <a:srgbClr val="CC0000"/>
                  </a:solidFill>
                  <a:latin typeface="幼圆" pitchFamily="49" charset="-122"/>
                  <a:ea typeface="幼圆" pitchFamily="49" charset="-122"/>
                </a:rPr>
                <a:t>步。</a:t>
              </a:r>
            </a:p>
          </p:txBody>
        </p:sp>
        <p:graphicFrame>
          <p:nvGraphicFramePr>
            <p:cNvPr id="5197" name="Object 65"/>
            <p:cNvGraphicFramePr>
              <a:graphicFrameLocks noChangeAspect="1"/>
            </p:cNvGraphicFramePr>
            <p:nvPr/>
          </p:nvGraphicFramePr>
          <p:xfrm>
            <a:off x="1561" y="22"/>
            <a:ext cx="4055" cy="389"/>
          </p:xfrm>
          <a:graphic>
            <a:graphicData uri="http://schemas.openxmlformats.org/presentationml/2006/ole">
              <mc:AlternateContent xmlns:mc="http://schemas.openxmlformats.org/markup-compatibility/2006">
                <mc:Choice xmlns:v="urn:schemas-microsoft-com:vml" Requires="v">
                  <p:oleObj spid="_x0000_s5207" r:id="rId3" imgW="3034300" imgH="292290" progId="Equation.3">
                    <p:embed/>
                  </p:oleObj>
                </mc:Choice>
                <mc:Fallback>
                  <p:oleObj r:id="rId3" imgW="3034300" imgH="292290" progId="Equation.3">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 y="22"/>
                          <a:ext cx="4055" cy="389"/>
                        </a:xfrm>
                        <a:prstGeom prst="rect">
                          <a:avLst/>
                        </a:prstGeom>
                        <a:solidFill>
                          <a:srgbClr val="FFFF00"/>
                        </a:solidFill>
                      </p:spPr>
                    </p:pic>
                  </p:oleObj>
                </mc:Fallback>
              </mc:AlternateContent>
            </a:graphicData>
          </a:graphic>
        </p:graphicFrame>
      </p:grpSp>
      <p:sp>
        <p:nvSpPr>
          <p:cNvPr id="66" name="灯片编号占位符 65"/>
          <p:cNvSpPr>
            <a:spLocks noGrp="1"/>
          </p:cNvSpPr>
          <p:nvPr>
            <p:ph type="sldNum" sz="quarter" idx="12"/>
          </p:nvPr>
        </p:nvSpPr>
        <p:spPr/>
        <p:txBody>
          <a:bodyPr/>
          <a:lstStyle/>
          <a:p>
            <a:pPr>
              <a:defRPr/>
            </a:pPr>
            <a:fld id="{FB32EF41-F892-4D04-B7B2-196B6DAE4B34}" type="slidenum">
              <a:rPr lang="zh-CN" altLang="zh-CN" smtClean="0"/>
              <a:pPr>
                <a:defRPr/>
              </a:pPr>
              <a:t>9</a:t>
            </a:fld>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64"/>
                                        </p:tgtEl>
                                        <p:attrNameLst>
                                          <p:attrName>style.visibility</p:attrName>
                                        </p:attrNameLst>
                                      </p:cBhvr>
                                      <p:to>
                                        <p:strVal val="visible"/>
                                      </p:to>
                                    </p:set>
                                    <p:animEffect transition="in" filter="wipe(left)">
                                      <p:cBhvr>
                                        <p:cTn id="7" dur="500"/>
                                        <p:tgtEl>
                                          <p:spTgt spid="471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42"/>
                                        </p:tgtEl>
                                        <p:attrNameLst>
                                          <p:attrName>style.visibility</p:attrName>
                                        </p:attrNameLst>
                                      </p:cBhvr>
                                      <p:to>
                                        <p:strVal val="visible"/>
                                      </p:to>
                                    </p:set>
                                    <p:animEffect transition="in" filter="wipe(left)">
                                      <p:cBhvr>
                                        <p:cTn id="12" dur="500"/>
                                        <p:tgtEl>
                                          <p:spTgt spid="471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47164"/>
                                        </p:tgtEl>
                                      </p:cBhvr>
                                    </p:animEffect>
                                    <p:set>
                                      <p:cBhvr>
                                        <p:cTn id="17" dur="1" fill="hold">
                                          <p:stCondLst>
                                            <p:cond delay="499"/>
                                          </p:stCondLst>
                                        </p:cTn>
                                        <p:tgtEl>
                                          <p:spTgt spid="4716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65"/>
                                        </p:tgtEl>
                                        <p:attrNameLst>
                                          <p:attrName>style.visibility</p:attrName>
                                        </p:attrNameLst>
                                      </p:cBhvr>
                                      <p:to>
                                        <p:strVal val="visible"/>
                                      </p:to>
                                    </p:set>
                                    <p:animEffect transition="in" filter="wipe(left)">
                                      <p:cBhvr>
                                        <p:cTn id="22" dur="500"/>
                                        <p:tgtEl>
                                          <p:spTgt spid="471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47165"/>
                                        </p:tgtEl>
                                      </p:cBhvr>
                                    </p:animEffect>
                                    <p:set>
                                      <p:cBhvr>
                                        <p:cTn id="27" dur="1" fill="hold">
                                          <p:stCondLst>
                                            <p:cond delay="499"/>
                                          </p:stCondLst>
                                        </p:cTn>
                                        <p:tgtEl>
                                          <p:spTgt spid="4716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1" nodeType="clickEffect">
                                  <p:stCondLst>
                                    <p:cond delay="0"/>
                                  </p:stCondLst>
                                  <p:childTnLst>
                                    <p:set>
                                      <p:cBhvr>
                                        <p:cTn id="31" dur="1" fill="hold">
                                          <p:stCondLst>
                                            <p:cond delay="0"/>
                                          </p:stCondLst>
                                        </p:cTn>
                                        <p:tgtEl>
                                          <p:spTgt spid="47166"/>
                                        </p:tgtEl>
                                        <p:attrNameLst>
                                          <p:attrName>style.visibility</p:attrName>
                                        </p:attrNameLst>
                                      </p:cBhvr>
                                      <p:to>
                                        <p:strVal val="visible"/>
                                      </p:to>
                                    </p:set>
                                    <p:animEffect transition="in" filter="wipe(left)">
                                      <p:cBhvr>
                                        <p:cTn id="32" dur="500"/>
                                        <p:tgtEl>
                                          <p:spTgt spid="471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43"/>
                                        </p:tgtEl>
                                        <p:attrNameLst>
                                          <p:attrName>style.visibility</p:attrName>
                                        </p:attrNameLst>
                                      </p:cBhvr>
                                      <p:to>
                                        <p:strVal val="visible"/>
                                      </p:to>
                                    </p:set>
                                    <p:animEffect transition="in" filter="wipe(left)">
                                      <p:cBhvr>
                                        <p:cTn id="37" dur="500"/>
                                        <p:tgtEl>
                                          <p:spTgt spid="471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144"/>
                                        </p:tgtEl>
                                        <p:attrNameLst>
                                          <p:attrName>style.visibility</p:attrName>
                                        </p:attrNameLst>
                                      </p:cBhvr>
                                      <p:to>
                                        <p:strVal val="visible"/>
                                      </p:to>
                                    </p:set>
                                    <p:animEffect transition="in" filter="wipe(left)">
                                      <p:cBhvr>
                                        <p:cTn id="42" dur="500"/>
                                        <p:tgtEl>
                                          <p:spTgt spid="471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145"/>
                                        </p:tgtEl>
                                        <p:attrNameLst>
                                          <p:attrName>style.visibility</p:attrName>
                                        </p:attrNameLst>
                                      </p:cBhvr>
                                      <p:to>
                                        <p:strVal val="visible"/>
                                      </p:to>
                                    </p:set>
                                    <p:animEffect transition="in" filter="wipe(left)">
                                      <p:cBhvr>
                                        <p:cTn id="47" dur="500"/>
                                        <p:tgtEl>
                                          <p:spTgt spid="471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2" nodeType="clickEffect">
                                  <p:stCondLst>
                                    <p:cond delay="0"/>
                                  </p:stCondLst>
                                  <p:childTnLst>
                                    <p:animEffect transition="out" filter="blinds(horizontal)">
                                      <p:cBhvr>
                                        <p:cTn id="51" dur="500"/>
                                        <p:tgtEl>
                                          <p:spTgt spid="47165"/>
                                        </p:tgtEl>
                                      </p:cBhvr>
                                    </p:animEffect>
                                    <p:set>
                                      <p:cBhvr>
                                        <p:cTn id="52" dur="1" fill="hold">
                                          <p:stCondLst>
                                            <p:cond delay="499"/>
                                          </p:stCondLst>
                                        </p:cTn>
                                        <p:tgtEl>
                                          <p:spTgt spid="4716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mph" presetSubtype="0" fill="hold" grpId="1" nodeType="clickEffect">
                                  <p:stCondLst>
                                    <p:cond delay="0"/>
                                  </p:stCondLst>
                                  <p:childTnLst>
                                    <p:animRot by="21600000">
                                      <p:cBhvr>
                                        <p:cTn id="61" dur="500" fill="hold"/>
                                        <p:tgtEl>
                                          <p:spTgt spid="47143"/>
                                        </p:tgtEl>
                                        <p:attrNameLst>
                                          <p:attrName>r</p:attrName>
                                        </p:attrNameLst>
                                      </p:cBhvr>
                                    </p:animRot>
                                  </p:childTnLst>
                                </p:cTn>
                              </p:par>
                            </p:childTnLst>
                          </p:cTn>
                        </p:par>
                        <p:par>
                          <p:cTn id="62" fill="hold">
                            <p:stCondLst>
                              <p:cond delay="500"/>
                            </p:stCondLst>
                            <p:childTnLst>
                              <p:par>
                                <p:cTn id="63" presetID="33" presetClass="emph" presetSubtype="0" fill="remove" grpId="0" nodeType="afterEffect">
                                  <p:stCondLst>
                                    <p:cond delay="0"/>
                                  </p:stCondLst>
                                  <p:childTnLst>
                                    <p:animClr clrSpc="rgb" dir="cw">
                                      <p:cBhvr override="childStyle">
                                        <p:cTn id="64" dur="250" accel="50000" autoRev="1" fill="hold" tmFilter="0, 0; .33333, 1; 1, 1">
                                          <p:stCondLst>
                                            <p:cond delay="0"/>
                                          </p:stCondLst>
                                        </p:cTn>
                                        <p:tgtEl>
                                          <p:spTgt spid="47112"/>
                                        </p:tgtEl>
                                        <p:attrNameLst>
                                          <p:attrName>style.color</p:attrName>
                                        </p:attrNameLst>
                                      </p:cBhvr>
                                      <p:to>
                                        <a:srgbClr val="FF3300"/>
                                      </p:to>
                                    </p:animClr>
                                    <p:animClr clrSpc="rgb" dir="cw">
                                      <p:cBhvr>
                                        <p:cTn id="65" dur="250" accel="50000" autoRev="1" fill="hold" tmFilter="0, 0; .33333, 1; 1, 1">
                                          <p:stCondLst>
                                            <p:cond delay="0"/>
                                          </p:stCondLst>
                                        </p:cTn>
                                        <p:tgtEl>
                                          <p:spTgt spid="47112"/>
                                        </p:tgtEl>
                                        <p:attrNameLst>
                                          <p:attrName>fillcolor</p:attrName>
                                        </p:attrNameLst>
                                      </p:cBhvr>
                                      <p:to>
                                        <a:srgbClr val="FF3300"/>
                                      </p:to>
                                    </p:animClr>
                                    <p:set>
                                      <p:cBhvr>
                                        <p:cTn id="66" dur="500" fill="hold"/>
                                        <p:tgtEl>
                                          <p:spTgt spid="47112"/>
                                        </p:tgtEl>
                                        <p:attrNameLst>
                                          <p:attrName>fill.type</p:attrName>
                                        </p:attrNameLst>
                                      </p:cBhvr>
                                      <p:to>
                                        <p:strVal val="solid"/>
                                      </p:to>
                                    </p:set>
                                    <p:set>
                                      <p:cBhvr>
                                        <p:cTn id="67" dur="500" fill="hold"/>
                                        <p:tgtEl>
                                          <p:spTgt spid="47112"/>
                                        </p:tgtEl>
                                        <p:attrNameLst>
                                          <p:attrName>fill.on</p:attrName>
                                        </p:attrNameLst>
                                      </p:cBhvr>
                                      <p:to>
                                        <p:strVal val="true"/>
                                      </p:to>
                                    </p:set>
                                    <p:animScale>
                                      <p:cBhvr>
                                        <p:cTn id="68" dur="250" accel="50000" autoRev="1" fill="hold" tmFilter="0, 0; .33333, 1; 1, 1">
                                          <p:stCondLst>
                                            <p:cond delay="0"/>
                                          </p:stCondLst>
                                        </p:cTn>
                                        <p:tgtEl>
                                          <p:spTgt spid="47112"/>
                                        </p:tgtEl>
                                      </p:cBhvr>
                                      <p:from x="100000" y="100000"/>
                                      <p:to x="100000" y="140000"/>
                                    </p:animScale>
                                  </p:childTnLst>
                                </p:cTn>
                              </p:par>
                            </p:childTnLst>
                          </p:cTn>
                        </p:par>
                        <p:par>
                          <p:cTn id="69" fill="hold">
                            <p:stCondLst>
                              <p:cond delay="1000"/>
                            </p:stCondLst>
                            <p:childTnLst>
                              <p:par>
                                <p:cTn id="70" presetID="7" presetClass="emph" presetSubtype="2" fill="hold" nodeType="afterEffect">
                                  <p:stCondLst>
                                    <p:cond delay="0"/>
                                  </p:stCondLst>
                                  <p:childTnLst>
                                    <p:animClr clrSpc="rgb" dir="cw">
                                      <p:cBhvr>
                                        <p:cTn id="71" dur="500" fill="hold"/>
                                        <p:tgtEl>
                                          <p:spTgt spid="47112"/>
                                        </p:tgtEl>
                                        <p:attrNameLst>
                                          <p:attrName>stroke.color</p:attrName>
                                        </p:attrNameLst>
                                      </p:cBhvr>
                                      <p:to>
                                        <a:srgbClr val="FF3300"/>
                                      </p:to>
                                    </p:animClr>
                                    <p:set>
                                      <p:cBhvr>
                                        <p:cTn id="72" dur="500" fill="hold"/>
                                        <p:tgtEl>
                                          <p:spTgt spid="47112"/>
                                        </p:tgtEl>
                                        <p:attrNameLst>
                                          <p:attrName>stroke.on</p:attrName>
                                        </p:attrNameLst>
                                      </p:cBhvr>
                                      <p:to>
                                        <p:strVal val="true"/>
                                      </p:to>
                                    </p:set>
                                  </p:childTnLst>
                                </p:cTn>
                              </p:par>
                            </p:childTnLst>
                          </p:cTn>
                        </p:par>
                        <p:par>
                          <p:cTn id="73" fill="hold">
                            <p:stCondLst>
                              <p:cond delay="1500"/>
                            </p:stCondLst>
                            <p:childTnLst>
                              <p:par>
                                <p:cTn id="74" presetID="22" presetClass="entr" presetSubtype="8" fill="hold" grpId="0" nodeType="afterEffect">
                                  <p:stCondLst>
                                    <p:cond delay="0"/>
                                  </p:stCondLst>
                                  <p:childTnLst>
                                    <p:set>
                                      <p:cBhvr>
                                        <p:cTn id="75" dur="1" fill="hold">
                                          <p:stCondLst>
                                            <p:cond delay="0"/>
                                          </p:stCondLst>
                                        </p:cTn>
                                        <p:tgtEl>
                                          <p:spTgt spid="47150"/>
                                        </p:tgtEl>
                                        <p:attrNameLst>
                                          <p:attrName>style.visibility</p:attrName>
                                        </p:attrNameLst>
                                      </p:cBhvr>
                                      <p:to>
                                        <p:strVal val="visible"/>
                                      </p:to>
                                    </p:set>
                                    <p:animEffect transition="in" filter="wipe(left)">
                                      <p:cBhvr>
                                        <p:cTn id="76" dur="500"/>
                                        <p:tgtEl>
                                          <p:spTgt spid="4715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7146"/>
                                        </p:tgtEl>
                                        <p:attrNameLst>
                                          <p:attrName>style.visibility</p:attrName>
                                        </p:attrNameLst>
                                      </p:cBhvr>
                                      <p:to>
                                        <p:strVal val="visible"/>
                                      </p:to>
                                    </p:set>
                                    <p:animEffect transition="in" filter="wipe(left)">
                                      <p:cBhvr>
                                        <p:cTn id="81" dur="500"/>
                                        <p:tgtEl>
                                          <p:spTgt spid="4714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7147"/>
                                        </p:tgtEl>
                                        <p:attrNameLst>
                                          <p:attrName>style.visibility</p:attrName>
                                        </p:attrNameLst>
                                      </p:cBhvr>
                                      <p:to>
                                        <p:strVal val="visible"/>
                                      </p:to>
                                    </p:set>
                                    <p:animEffect transition="in" filter="wipe(left)">
                                      <p:cBhvr>
                                        <p:cTn id="86" dur="500"/>
                                        <p:tgtEl>
                                          <p:spTgt spid="47147"/>
                                        </p:tgtEl>
                                      </p:cBhvr>
                                    </p:animEffect>
                                  </p:childTnLst>
                                </p:cTn>
                              </p:par>
                            </p:childTnLst>
                          </p:cTn>
                        </p:par>
                      </p:childTnLst>
                    </p:cTn>
                  </p:par>
                  <p:par>
                    <p:cTn id="87" fill="hold">
                      <p:stCondLst>
                        <p:cond delay="indefinite"/>
                      </p:stCondLst>
                      <p:childTnLst>
                        <p:par>
                          <p:cTn id="88" fill="hold">
                            <p:stCondLst>
                              <p:cond delay="0"/>
                            </p:stCondLst>
                            <p:childTnLst>
                              <p:par>
                                <p:cTn id="89" presetID="8" presetClass="emph" presetSubtype="0" fill="hold" grpId="1" nodeType="clickEffect">
                                  <p:stCondLst>
                                    <p:cond delay="0"/>
                                  </p:stCondLst>
                                  <p:childTnLst>
                                    <p:animRot by="21600000">
                                      <p:cBhvr>
                                        <p:cTn id="90" dur="500" fill="hold"/>
                                        <p:tgtEl>
                                          <p:spTgt spid="47146"/>
                                        </p:tgtEl>
                                        <p:attrNameLst>
                                          <p:attrName>r</p:attrName>
                                        </p:attrNameLst>
                                      </p:cBhvr>
                                    </p:animRot>
                                  </p:childTnLst>
                                </p:cTn>
                              </p:par>
                            </p:childTnLst>
                          </p:cTn>
                        </p:par>
                        <p:par>
                          <p:cTn id="91" fill="hold">
                            <p:stCondLst>
                              <p:cond delay="500"/>
                            </p:stCondLst>
                            <p:childTnLst>
                              <p:par>
                                <p:cTn id="92" presetID="33" presetClass="emph" presetSubtype="0" fill="remove" grpId="0" nodeType="afterEffect">
                                  <p:stCondLst>
                                    <p:cond delay="0"/>
                                  </p:stCondLst>
                                  <p:childTnLst>
                                    <p:animClr clrSpc="rgb" dir="cw">
                                      <p:cBhvr override="childStyle">
                                        <p:cTn id="93" dur="250" accel="50000" autoRev="1" fill="hold" tmFilter="0, 0; .33333, 1; 1, 1">
                                          <p:stCondLst>
                                            <p:cond delay="0"/>
                                          </p:stCondLst>
                                        </p:cTn>
                                        <p:tgtEl>
                                          <p:spTgt spid="47118"/>
                                        </p:tgtEl>
                                        <p:attrNameLst>
                                          <p:attrName>style.color</p:attrName>
                                        </p:attrNameLst>
                                      </p:cBhvr>
                                      <p:to>
                                        <a:schemeClr val="accent2"/>
                                      </p:to>
                                    </p:animClr>
                                    <p:animClr clrSpc="rgb" dir="cw">
                                      <p:cBhvr>
                                        <p:cTn id="94" dur="250" accel="50000" autoRev="1" fill="hold" tmFilter="0, 0; .33333, 1; 1, 1">
                                          <p:stCondLst>
                                            <p:cond delay="0"/>
                                          </p:stCondLst>
                                        </p:cTn>
                                        <p:tgtEl>
                                          <p:spTgt spid="47118"/>
                                        </p:tgtEl>
                                        <p:attrNameLst>
                                          <p:attrName>fillcolor</p:attrName>
                                        </p:attrNameLst>
                                      </p:cBhvr>
                                      <p:to>
                                        <a:schemeClr val="accent2"/>
                                      </p:to>
                                    </p:animClr>
                                    <p:set>
                                      <p:cBhvr>
                                        <p:cTn id="95" dur="500" fill="hold"/>
                                        <p:tgtEl>
                                          <p:spTgt spid="47118"/>
                                        </p:tgtEl>
                                        <p:attrNameLst>
                                          <p:attrName>fill.type</p:attrName>
                                        </p:attrNameLst>
                                      </p:cBhvr>
                                      <p:to>
                                        <p:strVal val="solid"/>
                                      </p:to>
                                    </p:set>
                                    <p:set>
                                      <p:cBhvr>
                                        <p:cTn id="96" dur="500" fill="hold"/>
                                        <p:tgtEl>
                                          <p:spTgt spid="47118"/>
                                        </p:tgtEl>
                                        <p:attrNameLst>
                                          <p:attrName>fill.on</p:attrName>
                                        </p:attrNameLst>
                                      </p:cBhvr>
                                      <p:to>
                                        <p:strVal val="true"/>
                                      </p:to>
                                    </p:set>
                                    <p:animScale>
                                      <p:cBhvr>
                                        <p:cTn id="97" dur="250" accel="50000" autoRev="1" fill="hold" tmFilter="0, 0; .33333, 1; 1, 1">
                                          <p:stCondLst>
                                            <p:cond delay="0"/>
                                          </p:stCondLst>
                                        </p:cTn>
                                        <p:tgtEl>
                                          <p:spTgt spid="47118"/>
                                        </p:tgtEl>
                                      </p:cBhvr>
                                      <p:from x="100000" y="100000"/>
                                      <p:to x="100000" y="140000"/>
                                    </p:animScale>
                                  </p:childTnLst>
                                </p:cTn>
                              </p:par>
                            </p:childTnLst>
                          </p:cTn>
                        </p:par>
                        <p:par>
                          <p:cTn id="98" fill="hold">
                            <p:stCondLst>
                              <p:cond delay="1000"/>
                            </p:stCondLst>
                            <p:childTnLst>
                              <p:par>
                                <p:cTn id="99" presetID="7" presetClass="emph" presetSubtype="2" fill="hold" nodeType="afterEffect">
                                  <p:stCondLst>
                                    <p:cond delay="0"/>
                                  </p:stCondLst>
                                  <p:childTnLst>
                                    <p:animClr clrSpc="rgb" dir="cw">
                                      <p:cBhvr>
                                        <p:cTn id="100" dur="500" fill="hold"/>
                                        <p:tgtEl>
                                          <p:spTgt spid="47118"/>
                                        </p:tgtEl>
                                        <p:attrNameLst>
                                          <p:attrName>stroke.color</p:attrName>
                                        </p:attrNameLst>
                                      </p:cBhvr>
                                      <p:to>
                                        <a:srgbClr val="FF3300"/>
                                      </p:to>
                                    </p:animClr>
                                    <p:set>
                                      <p:cBhvr>
                                        <p:cTn id="101" dur="500" fill="hold"/>
                                        <p:tgtEl>
                                          <p:spTgt spid="47118"/>
                                        </p:tgtEl>
                                        <p:attrNameLst>
                                          <p:attrName>stroke.on</p:attrName>
                                        </p:attrNameLst>
                                      </p:cBhvr>
                                      <p:to>
                                        <p:strVal val="true"/>
                                      </p:to>
                                    </p:set>
                                  </p:childTnLst>
                                </p:cTn>
                              </p:par>
                            </p:childTnLst>
                          </p:cTn>
                        </p:par>
                        <p:par>
                          <p:cTn id="102" fill="hold">
                            <p:stCondLst>
                              <p:cond delay="1500"/>
                            </p:stCondLst>
                            <p:childTnLst>
                              <p:par>
                                <p:cTn id="103" presetID="22" presetClass="entr" presetSubtype="8" fill="hold" grpId="0" nodeType="afterEffect">
                                  <p:stCondLst>
                                    <p:cond delay="0"/>
                                  </p:stCondLst>
                                  <p:childTnLst>
                                    <p:set>
                                      <p:cBhvr>
                                        <p:cTn id="104" dur="1" fill="hold">
                                          <p:stCondLst>
                                            <p:cond delay="0"/>
                                          </p:stCondLst>
                                        </p:cTn>
                                        <p:tgtEl>
                                          <p:spTgt spid="47148"/>
                                        </p:tgtEl>
                                        <p:attrNameLst>
                                          <p:attrName>style.visibility</p:attrName>
                                        </p:attrNameLst>
                                      </p:cBhvr>
                                      <p:to>
                                        <p:strVal val="visible"/>
                                      </p:to>
                                    </p:set>
                                    <p:animEffect transition="in" filter="wipe(left)">
                                      <p:cBhvr>
                                        <p:cTn id="105" dur="500"/>
                                        <p:tgtEl>
                                          <p:spTgt spid="4714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7149"/>
                                        </p:tgtEl>
                                        <p:attrNameLst>
                                          <p:attrName>style.visibility</p:attrName>
                                        </p:attrNameLst>
                                      </p:cBhvr>
                                      <p:to>
                                        <p:strVal val="visible"/>
                                      </p:to>
                                    </p:set>
                                    <p:animEffect transition="in" filter="wipe(left)">
                                      <p:cBhvr>
                                        <p:cTn id="110" dur="500"/>
                                        <p:tgtEl>
                                          <p:spTgt spid="4714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7152"/>
                                        </p:tgtEl>
                                        <p:attrNameLst>
                                          <p:attrName>style.visibility</p:attrName>
                                        </p:attrNameLst>
                                      </p:cBhvr>
                                      <p:to>
                                        <p:strVal val="visible"/>
                                      </p:to>
                                    </p:set>
                                    <p:animEffect transition="in" filter="wipe(left)">
                                      <p:cBhvr>
                                        <p:cTn id="115" dur="500"/>
                                        <p:tgtEl>
                                          <p:spTgt spid="4715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7163"/>
                                        </p:tgtEl>
                                        <p:attrNameLst>
                                          <p:attrName>style.visibility</p:attrName>
                                        </p:attrNameLst>
                                      </p:cBhvr>
                                      <p:to>
                                        <p:strVal val="visible"/>
                                      </p:to>
                                    </p:set>
                                    <p:animEffect transition="in" filter="wipe(left)">
                                      <p:cBhvr>
                                        <p:cTn id="120" dur="500"/>
                                        <p:tgtEl>
                                          <p:spTgt spid="47163"/>
                                        </p:tgtEl>
                                      </p:cBhvr>
                                    </p:animEffec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grpId="1" nodeType="clickEffect">
                                  <p:stCondLst>
                                    <p:cond delay="0"/>
                                  </p:stCondLst>
                                  <p:childTnLst>
                                    <p:animRot by="21600000">
                                      <p:cBhvr>
                                        <p:cTn id="124" dur="500" fill="hold"/>
                                        <p:tgtEl>
                                          <p:spTgt spid="47145"/>
                                        </p:tgtEl>
                                        <p:attrNameLst>
                                          <p:attrName>r</p:attrName>
                                        </p:attrNameLst>
                                      </p:cBhvr>
                                    </p:animRot>
                                  </p:childTnLst>
                                </p:cTn>
                              </p:par>
                            </p:childTnLst>
                          </p:cTn>
                        </p:par>
                        <p:par>
                          <p:cTn id="125" fill="hold">
                            <p:stCondLst>
                              <p:cond delay="500"/>
                            </p:stCondLst>
                            <p:childTnLst>
                              <p:par>
                                <p:cTn id="126" presetID="33" presetClass="emph" presetSubtype="0" fill="remove" grpId="0" nodeType="afterEffect">
                                  <p:stCondLst>
                                    <p:cond delay="0"/>
                                  </p:stCondLst>
                                  <p:childTnLst>
                                    <p:animClr clrSpc="rgb" dir="cw">
                                      <p:cBhvr override="childStyle">
                                        <p:cTn id="127" dur="250" accel="50000" autoRev="1" fill="hold" tmFilter="0, 0; .33333, 1; 1, 1">
                                          <p:stCondLst>
                                            <p:cond delay="0"/>
                                          </p:stCondLst>
                                        </p:cTn>
                                        <p:tgtEl>
                                          <p:spTgt spid="47114"/>
                                        </p:tgtEl>
                                        <p:attrNameLst>
                                          <p:attrName>style.color</p:attrName>
                                        </p:attrNameLst>
                                      </p:cBhvr>
                                      <p:to>
                                        <a:schemeClr val="accent2"/>
                                      </p:to>
                                    </p:animClr>
                                    <p:animClr clrSpc="rgb" dir="cw">
                                      <p:cBhvr>
                                        <p:cTn id="128" dur="250" accel="50000" autoRev="1" fill="hold" tmFilter="0, 0; .33333, 1; 1, 1">
                                          <p:stCondLst>
                                            <p:cond delay="0"/>
                                          </p:stCondLst>
                                        </p:cTn>
                                        <p:tgtEl>
                                          <p:spTgt spid="47114"/>
                                        </p:tgtEl>
                                        <p:attrNameLst>
                                          <p:attrName>fillcolor</p:attrName>
                                        </p:attrNameLst>
                                      </p:cBhvr>
                                      <p:to>
                                        <a:schemeClr val="accent2"/>
                                      </p:to>
                                    </p:animClr>
                                    <p:set>
                                      <p:cBhvr>
                                        <p:cTn id="129" dur="500" fill="hold"/>
                                        <p:tgtEl>
                                          <p:spTgt spid="47114"/>
                                        </p:tgtEl>
                                        <p:attrNameLst>
                                          <p:attrName>fill.type</p:attrName>
                                        </p:attrNameLst>
                                      </p:cBhvr>
                                      <p:to>
                                        <p:strVal val="solid"/>
                                      </p:to>
                                    </p:set>
                                    <p:set>
                                      <p:cBhvr>
                                        <p:cTn id="130" dur="500" fill="hold"/>
                                        <p:tgtEl>
                                          <p:spTgt spid="47114"/>
                                        </p:tgtEl>
                                        <p:attrNameLst>
                                          <p:attrName>fill.on</p:attrName>
                                        </p:attrNameLst>
                                      </p:cBhvr>
                                      <p:to>
                                        <p:strVal val="true"/>
                                      </p:to>
                                    </p:set>
                                    <p:animScale>
                                      <p:cBhvr>
                                        <p:cTn id="131" dur="250" accel="50000" autoRev="1" fill="hold" tmFilter="0, 0; .33333, 1; 1, 1">
                                          <p:stCondLst>
                                            <p:cond delay="0"/>
                                          </p:stCondLst>
                                        </p:cTn>
                                        <p:tgtEl>
                                          <p:spTgt spid="47114"/>
                                        </p:tgtEl>
                                      </p:cBhvr>
                                      <p:from x="100000" y="100000"/>
                                      <p:to x="100000" y="140000"/>
                                    </p:animScale>
                                  </p:childTnLst>
                                </p:cTn>
                              </p:par>
                            </p:childTnLst>
                          </p:cTn>
                        </p:par>
                        <p:par>
                          <p:cTn id="132" fill="hold">
                            <p:stCondLst>
                              <p:cond delay="1000"/>
                            </p:stCondLst>
                            <p:childTnLst>
                              <p:par>
                                <p:cTn id="133" presetID="7" presetClass="emph" presetSubtype="2" fill="hold" nodeType="afterEffect">
                                  <p:stCondLst>
                                    <p:cond delay="0"/>
                                  </p:stCondLst>
                                  <p:childTnLst>
                                    <p:animClr clrSpc="rgb" dir="cw">
                                      <p:cBhvr>
                                        <p:cTn id="134" dur="500" fill="hold"/>
                                        <p:tgtEl>
                                          <p:spTgt spid="47114"/>
                                        </p:tgtEl>
                                        <p:attrNameLst>
                                          <p:attrName>stroke.color</p:attrName>
                                        </p:attrNameLst>
                                      </p:cBhvr>
                                      <p:to>
                                        <a:srgbClr val="FF3300"/>
                                      </p:to>
                                    </p:animClr>
                                    <p:set>
                                      <p:cBhvr>
                                        <p:cTn id="135" dur="500" fill="hold"/>
                                        <p:tgtEl>
                                          <p:spTgt spid="47114"/>
                                        </p:tgtEl>
                                        <p:attrNameLst>
                                          <p:attrName>stroke.on</p:attrName>
                                        </p:attrNameLst>
                                      </p:cBhvr>
                                      <p:to>
                                        <p:strVal val="true"/>
                                      </p:to>
                                    </p:set>
                                  </p:childTnLst>
                                </p:cTn>
                              </p:par>
                            </p:childTnLst>
                          </p:cTn>
                        </p:par>
                        <p:par>
                          <p:cTn id="136" fill="hold">
                            <p:stCondLst>
                              <p:cond delay="1500"/>
                            </p:stCondLst>
                            <p:childTnLst>
                              <p:par>
                                <p:cTn id="137" presetID="22" presetClass="entr" presetSubtype="8" fill="hold" grpId="0" nodeType="afterEffect">
                                  <p:stCondLst>
                                    <p:cond delay="0"/>
                                  </p:stCondLst>
                                  <p:childTnLst>
                                    <p:set>
                                      <p:cBhvr>
                                        <p:cTn id="138" dur="1" fill="hold">
                                          <p:stCondLst>
                                            <p:cond delay="0"/>
                                          </p:stCondLst>
                                        </p:cTn>
                                        <p:tgtEl>
                                          <p:spTgt spid="47153"/>
                                        </p:tgtEl>
                                        <p:attrNameLst>
                                          <p:attrName>style.visibility</p:attrName>
                                        </p:attrNameLst>
                                      </p:cBhvr>
                                      <p:to>
                                        <p:strVal val="visible"/>
                                      </p:to>
                                    </p:set>
                                    <p:animEffect transition="in" filter="wipe(left)">
                                      <p:cBhvr>
                                        <p:cTn id="139" dur="500"/>
                                        <p:tgtEl>
                                          <p:spTgt spid="4715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47154"/>
                                        </p:tgtEl>
                                        <p:attrNameLst>
                                          <p:attrName>style.visibility</p:attrName>
                                        </p:attrNameLst>
                                      </p:cBhvr>
                                      <p:to>
                                        <p:strVal val="visible"/>
                                      </p:to>
                                    </p:set>
                                    <p:animEffect transition="in" filter="wipe(left)">
                                      <p:cBhvr>
                                        <p:cTn id="144" dur="500"/>
                                        <p:tgtEl>
                                          <p:spTgt spid="47154"/>
                                        </p:tgtEl>
                                      </p:cBhvr>
                                    </p:animEffect>
                                  </p:childTnLst>
                                </p:cTn>
                              </p:par>
                            </p:childTnLst>
                          </p:cTn>
                        </p:par>
                      </p:childTnLst>
                    </p:cTn>
                  </p:par>
                  <p:par>
                    <p:cTn id="145" fill="hold">
                      <p:stCondLst>
                        <p:cond delay="indefinite"/>
                      </p:stCondLst>
                      <p:childTnLst>
                        <p:par>
                          <p:cTn id="146" fill="hold">
                            <p:stCondLst>
                              <p:cond delay="0"/>
                            </p:stCondLst>
                            <p:childTnLst>
                              <p:par>
                                <p:cTn id="147" presetID="8" presetClass="emph" presetSubtype="0" fill="hold" grpId="1" nodeType="clickEffect">
                                  <p:stCondLst>
                                    <p:cond delay="0"/>
                                  </p:stCondLst>
                                  <p:childTnLst>
                                    <p:animRot by="21600000">
                                      <p:cBhvr>
                                        <p:cTn id="148" dur="500" fill="hold"/>
                                        <p:tgtEl>
                                          <p:spTgt spid="47152"/>
                                        </p:tgtEl>
                                        <p:attrNameLst>
                                          <p:attrName>r</p:attrName>
                                        </p:attrNameLst>
                                      </p:cBhvr>
                                    </p:animRot>
                                  </p:childTnLst>
                                </p:cTn>
                              </p:par>
                            </p:childTnLst>
                          </p:cTn>
                        </p:par>
                        <p:par>
                          <p:cTn id="149" fill="hold">
                            <p:stCondLst>
                              <p:cond delay="500"/>
                            </p:stCondLst>
                            <p:childTnLst>
                              <p:par>
                                <p:cTn id="150" presetID="33" presetClass="emph" presetSubtype="0" fill="remove" grpId="0" nodeType="afterEffect">
                                  <p:stCondLst>
                                    <p:cond delay="0"/>
                                  </p:stCondLst>
                                  <p:childTnLst>
                                    <p:animClr clrSpc="rgb" dir="cw">
                                      <p:cBhvr override="childStyle">
                                        <p:cTn id="151" dur="250" accel="50000" autoRev="1" fill="hold" tmFilter="0, 0; .33333, 1; 1, 1">
                                          <p:stCondLst>
                                            <p:cond delay="0"/>
                                          </p:stCondLst>
                                        </p:cTn>
                                        <p:tgtEl>
                                          <p:spTgt spid="47120"/>
                                        </p:tgtEl>
                                        <p:attrNameLst>
                                          <p:attrName>style.color</p:attrName>
                                        </p:attrNameLst>
                                      </p:cBhvr>
                                      <p:to>
                                        <a:schemeClr val="accent2"/>
                                      </p:to>
                                    </p:animClr>
                                    <p:animClr clrSpc="rgb" dir="cw">
                                      <p:cBhvr>
                                        <p:cTn id="152" dur="250" accel="50000" autoRev="1" fill="hold" tmFilter="0, 0; .33333, 1; 1, 1">
                                          <p:stCondLst>
                                            <p:cond delay="0"/>
                                          </p:stCondLst>
                                        </p:cTn>
                                        <p:tgtEl>
                                          <p:spTgt spid="47120"/>
                                        </p:tgtEl>
                                        <p:attrNameLst>
                                          <p:attrName>fillcolor</p:attrName>
                                        </p:attrNameLst>
                                      </p:cBhvr>
                                      <p:to>
                                        <a:schemeClr val="accent2"/>
                                      </p:to>
                                    </p:animClr>
                                    <p:set>
                                      <p:cBhvr>
                                        <p:cTn id="153" dur="500" fill="hold"/>
                                        <p:tgtEl>
                                          <p:spTgt spid="47120"/>
                                        </p:tgtEl>
                                        <p:attrNameLst>
                                          <p:attrName>fill.type</p:attrName>
                                        </p:attrNameLst>
                                      </p:cBhvr>
                                      <p:to>
                                        <p:strVal val="solid"/>
                                      </p:to>
                                    </p:set>
                                    <p:set>
                                      <p:cBhvr>
                                        <p:cTn id="154" dur="500" fill="hold"/>
                                        <p:tgtEl>
                                          <p:spTgt spid="47120"/>
                                        </p:tgtEl>
                                        <p:attrNameLst>
                                          <p:attrName>fill.on</p:attrName>
                                        </p:attrNameLst>
                                      </p:cBhvr>
                                      <p:to>
                                        <p:strVal val="true"/>
                                      </p:to>
                                    </p:set>
                                    <p:animScale>
                                      <p:cBhvr>
                                        <p:cTn id="155" dur="250" accel="50000" autoRev="1" fill="hold" tmFilter="0, 0; .33333, 1; 1, 1">
                                          <p:stCondLst>
                                            <p:cond delay="0"/>
                                          </p:stCondLst>
                                        </p:cTn>
                                        <p:tgtEl>
                                          <p:spTgt spid="47120"/>
                                        </p:tgtEl>
                                      </p:cBhvr>
                                      <p:from x="100000" y="100000"/>
                                      <p:to x="100000" y="140000"/>
                                    </p:animScale>
                                  </p:childTnLst>
                                </p:cTn>
                              </p:par>
                            </p:childTnLst>
                          </p:cTn>
                        </p:par>
                        <p:par>
                          <p:cTn id="156" fill="hold">
                            <p:stCondLst>
                              <p:cond delay="1000"/>
                            </p:stCondLst>
                            <p:childTnLst>
                              <p:par>
                                <p:cTn id="157" presetID="7" presetClass="emph" presetSubtype="2" fill="hold" nodeType="afterEffect">
                                  <p:stCondLst>
                                    <p:cond delay="0"/>
                                  </p:stCondLst>
                                  <p:childTnLst>
                                    <p:animClr clrSpc="rgb" dir="cw">
                                      <p:cBhvr>
                                        <p:cTn id="158" dur="500" fill="hold"/>
                                        <p:tgtEl>
                                          <p:spTgt spid="47120"/>
                                        </p:tgtEl>
                                        <p:attrNameLst>
                                          <p:attrName>stroke.color</p:attrName>
                                        </p:attrNameLst>
                                      </p:cBhvr>
                                      <p:to>
                                        <a:srgbClr val="FF3300"/>
                                      </p:to>
                                    </p:animClr>
                                    <p:set>
                                      <p:cBhvr>
                                        <p:cTn id="159" dur="500" fill="hold"/>
                                        <p:tgtEl>
                                          <p:spTgt spid="47120"/>
                                        </p:tgtEl>
                                        <p:attrNameLst>
                                          <p:attrName>stroke.on</p:attrName>
                                        </p:attrNameLst>
                                      </p:cBhvr>
                                      <p:to>
                                        <p:strVal val="true"/>
                                      </p:to>
                                    </p:set>
                                  </p:childTnLst>
                                </p:cTn>
                              </p:par>
                            </p:childTnLst>
                          </p:cTn>
                        </p:par>
                        <p:par>
                          <p:cTn id="160" fill="hold">
                            <p:stCondLst>
                              <p:cond delay="1500"/>
                            </p:stCondLst>
                            <p:childTnLst>
                              <p:par>
                                <p:cTn id="161" presetID="22" presetClass="entr" presetSubtype="8" fill="hold" grpId="0" nodeType="afterEffect">
                                  <p:stCondLst>
                                    <p:cond delay="0"/>
                                  </p:stCondLst>
                                  <p:childTnLst>
                                    <p:set>
                                      <p:cBhvr>
                                        <p:cTn id="162" dur="1" fill="hold">
                                          <p:stCondLst>
                                            <p:cond delay="0"/>
                                          </p:stCondLst>
                                        </p:cTn>
                                        <p:tgtEl>
                                          <p:spTgt spid="47155"/>
                                        </p:tgtEl>
                                        <p:attrNameLst>
                                          <p:attrName>style.visibility</p:attrName>
                                        </p:attrNameLst>
                                      </p:cBhvr>
                                      <p:to>
                                        <p:strVal val="visible"/>
                                      </p:to>
                                    </p:set>
                                    <p:animEffect transition="in" filter="wipe(left)">
                                      <p:cBhvr>
                                        <p:cTn id="163" dur="500"/>
                                        <p:tgtEl>
                                          <p:spTgt spid="47155"/>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47156"/>
                                        </p:tgtEl>
                                        <p:attrNameLst>
                                          <p:attrName>style.visibility</p:attrName>
                                        </p:attrNameLst>
                                      </p:cBhvr>
                                      <p:to>
                                        <p:strVal val="visible"/>
                                      </p:to>
                                    </p:set>
                                    <p:animEffect transition="in" filter="wipe(left)">
                                      <p:cBhvr>
                                        <p:cTn id="168" dur="500"/>
                                        <p:tgtEl>
                                          <p:spTgt spid="47156"/>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47157"/>
                                        </p:tgtEl>
                                        <p:attrNameLst>
                                          <p:attrName>style.visibility</p:attrName>
                                        </p:attrNameLst>
                                      </p:cBhvr>
                                      <p:to>
                                        <p:strVal val="visible"/>
                                      </p:to>
                                    </p:set>
                                    <p:animEffect transition="in" filter="wipe(left)">
                                      <p:cBhvr>
                                        <p:cTn id="173" dur="500"/>
                                        <p:tgtEl>
                                          <p:spTgt spid="47157"/>
                                        </p:tgtEl>
                                      </p:cBhvr>
                                    </p:animEffect>
                                  </p:childTnLst>
                                </p:cTn>
                              </p:par>
                            </p:childTnLst>
                          </p:cTn>
                        </p:par>
                      </p:childTnLst>
                    </p:cTn>
                  </p:par>
                  <p:par>
                    <p:cTn id="174" fill="hold">
                      <p:stCondLst>
                        <p:cond delay="indefinite"/>
                      </p:stCondLst>
                      <p:childTnLst>
                        <p:par>
                          <p:cTn id="175" fill="hold">
                            <p:stCondLst>
                              <p:cond delay="0"/>
                            </p:stCondLst>
                            <p:childTnLst>
                              <p:par>
                                <p:cTn id="176" presetID="8" presetClass="emph" presetSubtype="0" fill="hold" grpId="1" nodeType="clickEffect">
                                  <p:stCondLst>
                                    <p:cond delay="0"/>
                                  </p:stCondLst>
                                  <p:childTnLst>
                                    <p:animRot by="21600000">
                                      <p:cBhvr>
                                        <p:cTn id="177" dur="500" fill="hold"/>
                                        <p:tgtEl>
                                          <p:spTgt spid="47149"/>
                                        </p:tgtEl>
                                        <p:attrNameLst>
                                          <p:attrName>r</p:attrName>
                                        </p:attrNameLst>
                                      </p:cBhvr>
                                    </p:animRot>
                                  </p:childTnLst>
                                </p:cTn>
                              </p:par>
                            </p:childTnLst>
                          </p:cTn>
                        </p:par>
                        <p:par>
                          <p:cTn id="178" fill="hold">
                            <p:stCondLst>
                              <p:cond delay="500"/>
                            </p:stCondLst>
                            <p:childTnLst>
                              <p:par>
                                <p:cTn id="179" presetID="33" presetClass="emph" presetSubtype="0" fill="remove" grpId="0" nodeType="afterEffect">
                                  <p:stCondLst>
                                    <p:cond delay="0"/>
                                  </p:stCondLst>
                                  <p:childTnLst>
                                    <p:animClr clrSpc="rgb" dir="cw">
                                      <p:cBhvr override="childStyle">
                                        <p:cTn id="180" dur="250" accel="50000" autoRev="1" fill="hold" tmFilter="0, 0; .33333, 1; 1, 1">
                                          <p:stCondLst>
                                            <p:cond delay="0"/>
                                          </p:stCondLst>
                                        </p:cTn>
                                        <p:tgtEl>
                                          <p:spTgt spid="47140"/>
                                        </p:tgtEl>
                                        <p:attrNameLst>
                                          <p:attrName>style.color</p:attrName>
                                        </p:attrNameLst>
                                      </p:cBhvr>
                                      <p:to>
                                        <a:schemeClr val="accent2"/>
                                      </p:to>
                                    </p:animClr>
                                    <p:animClr clrSpc="rgb" dir="cw">
                                      <p:cBhvr>
                                        <p:cTn id="181" dur="250" accel="50000" autoRev="1" fill="hold" tmFilter="0, 0; .33333, 1; 1, 1">
                                          <p:stCondLst>
                                            <p:cond delay="0"/>
                                          </p:stCondLst>
                                        </p:cTn>
                                        <p:tgtEl>
                                          <p:spTgt spid="47140"/>
                                        </p:tgtEl>
                                        <p:attrNameLst>
                                          <p:attrName>fillcolor</p:attrName>
                                        </p:attrNameLst>
                                      </p:cBhvr>
                                      <p:to>
                                        <a:schemeClr val="accent2"/>
                                      </p:to>
                                    </p:animClr>
                                    <p:set>
                                      <p:cBhvr>
                                        <p:cTn id="182" dur="500" fill="hold"/>
                                        <p:tgtEl>
                                          <p:spTgt spid="47140"/>
                                        </p:tgtEl>
                                        <p:attrNameLst>
                                          <p:attrName>fill.type</p:attrName>
                                        </p:attrNameLst>
                                      </p:cBhvr>
                                      <p:to>
                                        <p:strVal val="solid"/>
                                      </p:to>
                                    </p:set>
                                    <p:set>
                                      <p:cBhvr>
                                        <p:cTn id="183" dur="500" fill="hold"/>
                                        <p:tgtEl>
                                          <p:spTgt spid="47140"/>
                                        </p:tgtEl>
                                        <p:attrNameLst>
                                          <p:attrName>fill.on</p:attrName>
                                        </p:attrNameLst>
                                      </p:cBhvr>
                                      <p:to>
                                        <p:strVal val="true"/>
                                      </p:to>
                                    </p:set>
                                    <p:animScale>
                                      <p:cBhvr>
                                        <p:cTn id="184" dur="250" accel="50000" autoRev="1" fill="hold" tmFilter="0, 0; .33333, 1; 1, 1">
                                          <p:stCondLst>
                                            <p:cond delay="0"/>
                                          </p:stCondLst>
                                        </p:cTn>
                                        <p:tgtEl>
                                          <p:spTgt spid="47140"/>
                                        </p:tgtEl>
                                      </p:cBhvr>
                                      <p:from x="100000" y="100000"/>
                                      <p:to x="100000" y="140000"/>
                                    </p:animScale>
                                  </p:childTnLst>
                                </p:cTn>
                              </p:par>
                            </p:childTnLst>
                          </p:cTn>
                        </p:par>
                        <p:par>
                          <p:cTn id="185" fill="hold">
                            <p:stCondLst>
                              <p:cond delay="1000"/>
                            </p:stCondLst>
                            <p:childTnLst>
                              <p:par>
                                <p:cTn id="186" presetID="7" presetClass="emph" presetSubtype="2" fill="hold" nodeType="afterEffect">
                                  <p:stCondLst>
                                    <p:cond delay="0"/>
                                  </p:stCondLst>
                                  <p:childTnLst>
                                    <p:animClr clrSpc="rgb" dir="cw">
                                      <p:cBhvr>
                                        <p:cTn id="187" dur="500" fill="hold"/>
                                        <p:tgtEl>
                                          <p:spTgt spid="47140"/>
                                        </p:tgtEl>
                                        <p:attrNameLst>
                                          <p:attrName>stroke.color</p:attrName>
                                        </p:attrNameLst>
                                      </p:cBhvr>
                                      <p:to>
                                        <a:srgbClr val="FF3300"/>
                                      </p:to>
                                    </p:animClr>
                                    <p:set>
                                      <p:cBhvr>
                                        <p:cTn id="188" dur="500" fill="hold"/>
                                        <p:tgtEl>
                                          <p:spTgt spid="47140"/>
                                        </p:tgtEl>
                                        <p:attrNameLst>
                                          <p:attrName>stroke.on</p:attrName>
                                        </p:attrNameLst>
                                      </p:cBhvr>
                                      <p:to>
                                        <p:strVal val="true"/>
                                      </p:to>
                                    </p:set>
                                  </p:childTnLst>
                                </p:cTn>
                              </p:par>
                            </p:childTnLst>
                          </p:cTn>
                        </p:par>
                        <p:par>
                          <p:cTn id="189" fill="hold">
                            <p:stCondLst>
                              <p:cond delay="1500"/>
                            </p:stCondLst>
                            <p:childTnLst>
                              <p:par>
                                <p:cTn id="190" presetID="22" presetClass="entr" presetSubtype="8" fill="hold" grpId="0" nodeType="afterEffect">
                                  <p:stCondLst>
                                    <p:cond delay="0"/>
                                  </p:stCondLst>
                                  <p:childTnLst>
                                    <p:set>
                                      <p:cBhvr>
                                        <p:cTn id="191" dur="1" fill="hold">
                                          <p:stCondLst>
                                            <p:cond delay="0"/>
                                          </p:stCondLst>
                                        </p:cTn>
                                        <p:tgtEl>
                                          <p:spTgt spid="47158"/>
                                        </p:tgtEl>
                                        <p:attrNameLst>
                                          <p:attrName>style.visibility</p:attrName>
                                        </p:attrNameLst>
                                      </p:cBhvr>
                                      <p:to>
                                        <p:strVal val="visible"/>
                                      </p:to>
                                    </p:set>
                                    <p:animEffect transition="in" filter="wipe(left)">
                                      <p:cBhvr>
                                        <p:cTn id="192" dur="500"/>
                                        <p:tgtEl>
                                          <p:spTgt spid="47158"/>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47159"/>
                                        </p:tgtEl>
                                        <p:attrNameLst>
                                          <p:attrName>style.visibility</p:attrName>
                                        </p:attrNameLst>
                                      </p:cBhvr>
                                      <p:to>
                                        <p:strVal val="visible"/>
                                      </p:to>
                                    </p:set>
                                    <p:animEffect transition="in" filter="wipe(left)">
                                      <p:cBhvr>
                                        <p:cTn id="197" dur="500"/>
                                        <p:tgtEl>
                                          <p:spTgt spid="47159"/>
                                        </p:tgtEl>
                                      </p:cBhvr>
                                    </p:animEffect>
                                  </p:childTnLst>
                                </p:cTn>
                              </p:par>
                            </p:childTnLst>
                          </p:cTn>
                        </p:par>
                      </p:childTnLst>
                    </p:cTn>
                  </p:par>
                  <p:par>
                    <p:cTn id="198" fill="hold">
                      <p:stCondLst>
                        <p:cond delay="indefinite"/>
                      </p:stCondLst>
                      <p:childTnLst>
                        <p:par>
                          <p:cTn id="199" fill="hold">
                            <p:stCondLst>
                              <p:cond delay="0"/>
                            </p:stCondLst>
                            <p:childTnLst>
                              <p:par>
                                <p:cTn id="200" presetID="8" presetClass="emph" presetSubtype="0" fill="hold" grpId="1" nodeType="clickEffect">
                                  <p:stCondLst>
                                    <p:cond delay="0"/>
                                  </p:stCondLst>
                                  <p:childTnLst>
                                    <p:animRot by="21600000">
                                      <p:cBhvr>
                                        <p:cTn id="201" dur="500" fill="hold"/>
                                        <p:tgtEl>
                                          <p:spTgt spid="47159"/>
                                        </p:tgtEl>
                                        <p:attrNameLst>
                                          <p:attrName>r</p:attrName>
                                        </p:attrNameLst>
                                      </p:cBhvr>
                                    </p:animRot>
                                  </p:childTnLst>
                                </p:cTn>
                              </p:par>
                            </p:childTnLst>
                          </p:cTn>
                        </p:par>
                        <p:par>
                          <p:cTn id="202" fill="hold">
                            <p:stCondLst>
                              <p:cond delay="500"/>
                            </p:stCondLst>
                            <p:childTnLst>
                              <p:par>
                                <p:cTn id="203" presetID="33" presetClass="emph" presetSubtype="0" fill="remove" grpId="0" nodeType="afterEffect">
                                  <p:stCondLst>
                                    <p:cond delay="0"/>
                                  </p:stCondLst>
                                  <p:childTnLst>
                                    <p:animClr clrSpc="rgb" dir="cw">
                                      <p:cBhvr override="childStyle">
                                        <p:cTn id="204" dur="250" accel="50000" autoRev="1" fill="hold" tmFilter="0, 0; .33333, 1; 1, 1">
                                          <p:stCondLst>
                                            <p:cond delay="0"/>
                                          </p:stCondLst>
                                        </p:cTn>
                                        <p:tgtEl>
                                          <p:spTgt spid="47122"/>
                                        </p:tgtEl>
                                        <p:attrNameLst>
                                          <p:attrName>style.color</p:attrName>
                                        </p:attrNameLst>
                                      </p:cBhvr>
                                      <p:to>
                                        <a:schemeClr val="accent2"/>
                                      </p:to>
                                    </p:animClr>
                                    <p:animClr clrSpc="rgb" dir="cw">
                                      <p:cBhvr>
                                        <p:cTn id="205" dur="250" accel="50000" autoRev="1" fill="hold" tmFilter="0, 0; .33333, 1; 1, 1">
                                          <p:stCondLst>
                                            <p:cond delay="0"/>
                                          </p:stCondLst>
                                        </p:cTn>
                                        <p:tgtEl>
                                          <p:spTgt spid="47122"/>
                                        </p:tgtEl>
                                        <p:attrNameLst>
                                          <p:attrName>fillcolor</p:attrName>
                                        </p:attrNameLst>
                                      </p:cBhvr>
                                      <p:to>
                                        <a:schemeClr val="accent2"/>
                                      </p:to>
                                    </p:animClr>
                                    <p:set>
                                      <p:cBhvr>
                                        <p:cTn id="206" dur="500" fill="hold"/>
                                        <p:tgtEl>
                                          <p:spTgt spid="47122"/>
                                        </p:tgtEl>
                                        <p:attrNameLst>
                                          <p:attrName>fill.type</p:attrName>
                                        </p:attrNameLst>
                                      </p:cBhvr>
                                      <p:to>
                                        <p:strVal val="solid"/>
                                      </p:to>
                                    </p:set>
                                    <p:set>
                                      <p:cBhvr>
                                        <p:cTn id="207" dur="500" fill="hold"/>
                                        <p:tgtEl>
                                          <p:spTgt spid="47122"/>
                                        </p:tgtEl>
                                        <p:attrNameLst>
                                          <p:attrName>fill.on</p:attrName>
                                        </p:attrNameLst>
                                      </p:cBhvr>
                                      <p:to>
                                        <p:strVal val="true"/>
                                      </p:to>
                                    </p:set>
                                    <p:animScale>
                                      <p:cBhvr>
                                        <p:cTn id="208" dur="250" accel="50000" autoRev="1" fill="hold" tmFilter="0, 0; .33333, 1; 1, 1">
                                          <p:stCondLst>
                                            <p:cond delay="0"/>
                                          </p:stCondLst>
                                        </p:cTn>
                                        <p:tgtEl>
                                          <p:spTgt spid="47122"/>
                                        </p:tgtEl>
                                      </p:cBhvr>
                                      <p:from x="100000" y="100000"/>
                                      <p:to x="100000" y="140000"/>
                                    </p:animScale>
                                  </p:childTnLst>
                                </p:cTn>
                              </p:par>
                            </p:childTnLst>
                          </p:cTn>
                        </p:par>
                        <p:par>
                          <p:cTn id="209" fill="hold">
                            <p:stCondLst>
                              <p:cond delay="1000"/>
                            </p:stCondLst>
                            <p:childTnLst>
                              <p:par>
                                <p:cTn id="210" presetID="7" presetClass="emph" presetSubtype="2" fill="hold" nodeType="afterEffect">
                                  <p:stCondLst>
                                    <p:cond delay="0"/>
                                  </p:stCondLst>
                                  <p:childTnLst>
                                    <p:animClr clrSpc="rgb" dir="cw">
                                      <p:cBhvr>
                                        <p:cTn id="211" dur="500" fill="hold"/>
                                        <p:tgtEl>
                                          <p:spTgt spid="47122"/>
                                        </p:tgtEl>
                                        <p:attrNameLst>
                                          <p:attrName>stroke.color</p:attrName>
                                        </p:attrNameLst>
                                      </p:cBhvr>
                                      <p:to>
                                        <a:srgbClr val="FF3300"/>
                                      </p:to>
                                    </p:animClr>
                                    <p:set>
                                      <p:cBhvr>
                                        <p:cTn id="212" dur="500" fill="hold"/>
                                        <p:tgtEl>
                                          <p:spTgt spid="47122"/>
                                        </p:tgtEl>
                                        <p:attrNameLst>
                                          <p:attrName>stroke.on</p:attrName>
                                        </p:attrNameLst>
                                      </p:cBhvr>
                                      <p:to>
                                        <p:strVal val="true"/>
                                      </p:to>
                                    </p:set>
                                  </p:childTnLst>
                                </p:cTn>
                              </p:par>
                            </p:childTnLst>
                          </p:cTn>
                        </p:par>
                        <p:par>
                          <p:cTn id="213" fill="hold">
                            <p:stCondLst>
                              <p:cond delay="1500"/>
                            </p:stCondLst>
                            <p:childTnLst>
                              <p:par>
                                <p:cTn id="214" presetID="22" presetClass="entr" presetSubtype="8" fill="hold" grpId="0" nodeType="afterEffect">
                                  <p:stCondLst>
                                    <p:cond delay="0"/>
                                  </p:stCondLst>
                                  <p:childTnLst>
                                    <p:set>
                                      <p:cBhvr>
                                        <p:cTn id="215" dur="1" fill="hold">
                                          <p:stCondLst>
                                            <p:cond delay="0"/>
                                          </p:stCondLst>
                                        </p:cTn>
                                        <p:tgtEl>
                                          <p:spTgt spid="47160"/>
                                        </p:tgtEl>
                                        <p:attrNameLst>
                                          <p:attrName>style.visibility</p:attrName>
                                        </p:attrNameLst>
                                      </p:cBhvr>
                                      <p:to>
                                        <p:strVal val="visible"/>
                                      </p:to>
                                    </p:set>
                                    <p:animEffect transition="in" filter="wipe(left)">
                                      <p:cBhvr>
                                        <p:cTn id="216" dur="500"/>
                                        <p:tgtEl>
                                          <p:spTgt spid="47160"/>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47162"/>
                                        </p:tgtEl>
                                        <p:attrNameLst>
                                          <p:attrName>style.visibility</p:attrName>
                                        </p:attrNameLst>
                                      </p:cBhvr>
                                      <p:to>
                                        <p:strVal val="visible"/>
                                      </p:to>
                                    </p:set>
                                    <p:animEffect transition="in" filter="wipe(left)">
                                      <p:cBhvr>
                                        <p:cTn id="221" dur="500"/>
                                        <p:tgtEl>
                                          <p:spTgt spid="47162"/>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47166"/>
                                        </p:tgtEl>
                                        <p:attrNameLst>
                                          <p:attrName>style.visibility</p:attrName>
                                        </p:attrNameLst>
                                      </p:cBhvr>
                                      <p:to>
                                        <p:strVal val="visible"/>
                                      </p:to>
                                    </p:set>
                                    <p:animEffect transition="in" filter="wipe(left)">
                                      <p:cBhvr>
                                        <p:cTn id="226" dur="500"/>
                                        <p:tgtEl>
                                          <p:spTgt spid="4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animBg="1"/>
      <p:bldP spid="47114" grpId="0" animBg="1"/>
      <p:bldP spid="47118" grpId="0" animBg="1"/>
      <p:bldP spid="47120" grpId="0" animBg="1"/>
      <p:bldP spid="47122" grpId="0" animBg="1"/>
      <p:bldP spid="47140" grpId="0" animBg="1"/>
      <p:bldP spid="47142" grpId="0" animBg="1" autoUpdateAnimBg="0"/>
      <p:bldP spid="47143" grpId="0" animBg="1" autoUpdateAnimBg="0"/>
      <p:bldP spid="47143" grpId="1" animBg="1" autoUpdateAnimBg="0"/>
      <p:bldP spid="47144" grpId="0" animBg="1" autoUpdateAnimBg="0"/>
      <p:bldP spid="47145" grpId="0" animBg="1" autoUpdateAnimBg="0"/>
      <p:bldP spid="47145" grpId="1" animBg="1" autoUpdateAnimBg="0"/>
      <p:bldP spid="47146" grpId="0" animBg="1" autoUpdateAnimBg="0"/>
      <p:bldP spid="47146" grpId="1" animBg="1" autoUpdateAnimBg="0"/>
      <p:bldP spid="47147" grpId="0" animBg="1" autoUpdateAnimBg="0"/>
      <p:bldP spid="47148" grpId="0" bldLvl="0" animBg="1" autoUpdateAnimBg="0"/>
      <p:bldP spid="47149" grpId="0" animBg="1" autoUpdateAnimBg="0"/>
      <p:bldP spid="47149" grpId="1" animBg="1" autoUpdateAnimBg="0"/>
      <p:bldP spid="47150" grpId="0" bldLvl="0" animBg="1" autoUpdateAnimBg="0"/>
      <p:bldP spid="47152" grpId="0" animBg="1" autoUpdateAnimBg="0"/>
      <p:bldP spid="47152" grpId="1" animBg="1" autoUpdateAnimBg="0"/>
      <p:bldP spid="47153" grpId="0" bldLvl="0" animBg="1" autoUpdateAnimBg="0"/>
      <p:bldP spid="47154" grpId="0" animBg="1" autoUpdateAnimBg="0"/>
      <p:bldP spid="47155" grpId="0" bldLvl="0" animBg="1" autoUpdateAnimBg="0"/>
      <p:bldP spid="47156" grpId="0" animBg="1" autoUpdateAnimBg="0"/>
      <p:bldP spid="47157" grpId="0" animBg="1" autoUpdateAnimBg="0"/>
      <p:bldP spid="47158" grpId="0" bldLvl="0" animBg="1" autoUpdateAnimBg="0"/>
      <p:bldP spid="47159" grpId="0" animBg="1" autoUpdateAnimBg="0"/>
      <p:bldP spid="47159" grpId="1" animBg="1" autoUpdateAnimBg="0"/>
      <p:bldP spid="47160" grpId="0" bldLvl="0" animBg="1" autoUpdateAnimBg="0"/>
      <p:bldP spid="47162" grpId="0" autoUpdateAnimBg="0"/>
      <p:bldP spid="47163" grpId="0" animBg="1" autoUpdateAnimBg="0"/>
      <p:bldP spid="47164" grpId="0" animBg="1" autoUpdateAnimBg="0"/>
      <p:bldP spid="47164" grpId="1" animBg="1" autoUpdateAnimBg="0"/>
      <p:bldP spid="47165" grpId="0" animBg="1" autoUpdateAnimBg="0"/>
      <p:bldP spid="47165" grpId="1" animBg="1" autoUpdateAnimBg="0"/>
      <p:bldP spid="47165" grpId="2" animBg="1" autoUpdateAnimBg="0"/>
      <p:bldP spid="47166" grpId="0" animBg="1" autoUpdateAnimBg="0"/>
      <p:bldP spid="47166" grpId="1"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TotalTime>
  <Pages>0</Pages>
  <Words>1593</Words>
  <Characters>0</Characters>
  <Application>Microsoft Office PowerPoint</Application>
  <DocSecurity>0</DocSecurity>
  <PresentationFormat>全屏显示(4:3)</PresentationFormat>
  <Lines>0</Lines>
  <Paragraphs>266</Paragraphs>
  <Slides>18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32" baseType="lpstr">
      <vt:lpstr>黑体</vt:lpstr>
      <vt:lpstr>华文楷体</vt:lpstr>
      <vt:lpstr>宋体</vt:lpstr>
      <vt:lpstr>幼圆</vt:lpstr>
      <vt:lpstr>Arial</vt:lpstr>
      <vt:lpstr>Arial Rounded MT Bold</vt:lpstr>
      <vt:lpstr>Century Schoolbook</vt:lpstr>
      <vt:lpstr>Times New Roman</vt:lpstr>
      <vt:lpstr>Wingdings</vt:lpstr>
      <vt:lpstr>Wingdings 2</vt:lpstr>
      <vt:lpstr>凸显</vt:lpstr>
      <vt:lpstr>Microsoft 公式 3.0</vt:lpstr>
      <vt:lpstr>Equation</vt:lpstr>
      <vt:lpstr>Equation.DSMT4</vt:lpstr>
      <vt:lpstr> 第八章 图与网络  ——最短路问题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运筹学</dc:title>
  <dc:subject/>
  <dc:creator>New</dc:creator>
  <cp:keywords/>
  <dc:description/>
  <cp:lastModifiedBy>ZJU</cp:lastModifiedBy>
  <cp:revision>625</cp:revision>
  <cp:lastPrinted>1899-12-30T00:00:00Z</cp:lastPrinted>
  <dcterms:created xsi:type="dcterms:W3CDTF">2009-07-08T01:17:24Z</dcterms:created>
  <dcterms:modified xsi:type="dcterms:W3CDTF">2022-11-07T08:58:56Z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