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51" r:id="rId2"/>
    <p:sldMasterId id="2147483806" r:id="rId3"/>
  </p:sldMasterIdLst>
  <p:notesMasterIdLst>
    <p:notesMasterId r:id="rId18"/>
  </p:notesMasterIdLst>
  <p:handoutMasterIdLst>
    <p:handoutMasterId r:id="rId19"/>
  </p:handoutMasterIdLst>
  <p:sldIdLst>
    <p:sldId id="343" r:id="rId4"/>
    <p:sldId id="683" r:id="rId5"/>
    <p:sldId id="535" r:id="rId6"/>
    <p:sldId id="686" r:id="rId7"/>
    <p:sldId id="687" r:id="rId8"/>
    <p:sldId id="695" r:id="rId9"/>
    <p:sldId id="641" r:id="rId10"/>
    <p:sldId id="655" r:id="rId11"/>
    <p:sldId id="656" r:id="rId12"/>
    <p:sldId id="660" r:id="rId13"/>
    <p:sldId id="714" r:id="rId14"/>
    <p:sldId id="718" r:id="rId15"/>
    <p:sldId id="719" r:id="rId16"/>
    <p:sldId id="596" r:id="rId1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F81BD"/>
    <a:srgbClr val="FF0000"/>
    <a:srgbClr val="0099FF"/>
    <a:srgbClr val="FF00FF"/>
    <a:srgbClr val="CCFFFF"/>
    <a:srgbClr val="00FFFF"/>
    <a:srgbClr val="666699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8533" autoAdjust="0"/>
  </p:normalViewPr>
  <p:slideViewPr>
    <p:cSldViewPr>
      <p:cViewPr varScale="1">
        <p:scale>
          <a:sx n="77" d="100"/>
          <a:sy n="77" d="100"/>
        </p:scale>
        <p:origin x="83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notesViewPr>
    <p:cSldViewPr>
      <p:cViewPr varScale="1">
        <p:scale>
          <a:sx n="63" d="100"/>
          <a:sy n="63" d="100"/>
        </p:scale>
        <p:origin x="3354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FF932911-14AF-4818-B0FA-D44D3ADC2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35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D9E8E0B-98C7-4012-8C85-11AC2CE205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9532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64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04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5DB1F4-C877-4F4A-AA29-FAFB0DE24E94}" type="datetime4">
              <a:rPr lang="en-US" altLang="en-US" smtClean="0">
                <a:latin typeface="Times New Roman" panose="02020603050405020304" pitchFamily="18" charset="0"/>
              </a:rPr>
              <a:pPr/>
              <a:t>March 18,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71BD2A-8238-4E78-BE17-1A52C90F821D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2811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0A1AB-D09D-4DAF-BE28-C56A53BB6A27}" type="datetime4">
              <a:rPr lang="en-US" altLang="en-US" smtClean="0">
                <a:latin typeface="Times New Roman" panose="02020603050405020304" pitchFamily="18" charset="0"/>
              </a:rPr>
              <a:pPr/>
              <a:t>March 18,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76D9B0-072D-4E0E-9C67-A3B547E72709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674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B35FF3-FE97-440A-91BB-3FEFBA7AEC05}" type="datetime4">
              <a:rPr lang="en-US" altLang="en-US" smtClean="0">
                <a:latin typeface="Times New Roman" panose="02020603050405020304" pitchFamily="18" charset="0"/>
              </a:rPr>
              <a:pPr/>
              <a:t>March 18,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2CB5A-3686-4D30-B3B9-96B43E016F94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9236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46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0B9D-1D41-45A7-9DAB-04DFDE3BCC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BB41-BC3B-4440-9969-D87853C0D9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02604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540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 Organization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49051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0"/>
            <a:ext cx="10081683" cy="908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4434" y="1196975"/>
            <a:ext cx="11523133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189516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376310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A458-8F55-D977-DC37-A1ED4616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852E9C-7E83-BEFF-3542-8EE0CB5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0AA61-6A71-D8AC-A8A9-F7FAD611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92AEA-042F-C04F-817B-9381C978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93303-2FB2-BE1D-4512-C34F6B41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7729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F98C7-FD0F-24E6-5F8C-01B47DA8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008E1-A148-6315-3844-2BFB5981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EB63C-AA33-76F6-E204-4DEC902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CFDA8-DD6F-18C7-2E17-0726770D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39D3B-C18F-B9A7-7592-FC79C83F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1121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FD80-CF27-0C25-5F5E-EE3D4F0A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55818-64BF-6D8B-41D0-2CE1B421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9917B-06BF-28FC-7B96-8485DD0B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DFBF-BED9-FB0D-44A2-D214906E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96CE7-08BC-EF1B-DAC0-315BA9C4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16359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ACFE6-D19C-A1ED-4B7F-534E1FEC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91341-496E-B874-4AE1-6C52B79BE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A3365-3943-F774-11C9-76639A97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4729E-632C-D2CA-A2A6-DC887BC7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67133-DB61-9194-A79B-7F4078A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99185-DE3F-B5E3-5045-F8ADAEE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9864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857F-5F3E-00FE-A453-817BA63D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97E2A-6E3A-2F3A-DDA1-E8A19AA9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4B393-B590-D5D3-D48C-7A66660F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699FA-00EF-65C4-9AE3-67B6CDD3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71846C-98BC-7084-345E-B12AAFFC0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6477B-5442-5C72-A13C-BA60B522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4826C-C779-A18E-2078-3F4F1D4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718E0B-88A5-E3DD-311C-41EAD237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43609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7CD1D-CCD0-E27F-308E-14D8900F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9B487-DFB1-A5BD-F988-F80D8545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A49E7C-5019-378B-172C-C1DF05A0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CBE02D-B9D0-AF2D-3202-F6CDB3A8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3905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523B-4F94-5E7D-DF22-756220DA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4B277-5B2D-7413-F23B-2DC92ED3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49C0E-9437-8903-7212-FD9D5E2D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55658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BBF-7A1B-ADD0-D308-09089335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B8876-EBAF-F6CA-BD97-47A0D75A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E0F76-DBAD-4A9B-FE21-88CC61C0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61E22-E162-696D-89FB-64D3E3BD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047AF-2E7D-FC0E-4949-C93B5FC1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49B91-3CC2-AE42-2731-36256A94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3888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5C91-C7C2-672F-4CD9-1011325A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67E28F-3D28-2C88-30E6-40C94AF20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18C2F-D0B9-A165-DCA6-34D252EA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75E7-D970-4B7F-7CBB-B36B6FDF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8904-5A48-9233-3392-3B2ADA5C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743F5-0EF6-79C5-A00A-09ECACCF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56527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C7A68-F763-3873-8613-E745B384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CF1A0-3A70-DE93-BCD9-953E6377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35E05-4BE0-92C5-F3E1-BD96AB5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2B86B-C7B9-34FB-1246-002E6355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E53D4-4E0E-C794-3B06-26879FF2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27981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D8BF55-63E9-B613-7DBF-36A8E4F31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A9C31-73D2-0D7A-8BE4-0A5B7913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4C929-185C-0BE3-E11B-8D81FA1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84AD9-5C45-8EF5-803F-9B612219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841A9-0F0F-B0DC-8D59-CA12711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67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57958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</a:rPr>
              <a:t>Computer</a:t>
            </a:r>
            <a:r>
              <a:rPr lang="en-US" altLang="zh-CN" b="0" baseline="0" dirty="0">
                <a:solidFill>
                  <a:schemeClr val="bg1"/>
                </a:solidFill>
              </a:rPr>
              <a:t> </a:t>
            </a:r>
            <a:r>
              <a:rPr lang="en-US" altLang="zh-CN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89" r:id="rId14"/>
    <p:sldLayoutId id="2147483790" r:id="rId15"/>
    <p:sldLayoutId id="2147483791" r:id="rId16"/>
    <p:sldLayoutId id="2147483792" r:id="rId17"/>
    <p:sldLayoutId id="2147483805" r:id="rId18"/>
  </p:sldLayoutIdLst>
  <p:transition spd="med">
    <p:random/>
    <p:sndAc>
      <p:stSnd>
        <p:snd r:embed="rId20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C515E-438E-2A8D-BDBC-C30CD5FA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4B32A-C152-A573-8FC9-EEA79D54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952DE-3009-BE11-D1D8-CB5174E4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27C78-2274-E6B9-0E1E-B0858238B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59467-A21C-541D-2C6A-F6C6E12BD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1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>
    <p:random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4108519" y="1844824"/>
            <a:ext cx="3974961" cy="74900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5400" b="1" dirty="0"/>
              <a:t>Chapter  1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43472" y="3068960"/>
            <a:ext cx="9217024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</a:rPr>
              <a:t>Computer Abstractions </a:t>
            </a:r>
          </a:p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</a:rPr>
              <a:t>and Technology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0C5D83-C89E-D66A-C7ED-006EAB295F42}"/>
              </a:ext>
            </a:extLst>
          </p:cNvPr>
          <p:cNvSpPr txBox="1"/>
          <p:nvPr/>
        </p:nvSpPr>
        <p:spPr>
          <a:xfrm>
            <a:off x="263352" y="630932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只需要掌握</a:t>
            </a:r>
            <a:r>
              <a:rPr lang="en-US" altLang="zh-CN" dirty="0"/>
              <a:t>8</a:t>
            </a:r>
            <a:r>
              <a:rPr lang="zh-CN" altLang="en-US" dirty="0"/>
              <a:t>个伟大思想和</a:t>
            </a:r>
            <a:r>
              <a:rPr lang="en-US" altLang="zh-CN" dirty="0"/>
              <a:t>CPU</a:t>
            </a:r>
            <a:r>
              <a:rPr lang="zh-CN" altLang="en-US" dirty="0"/>
              <a:t>评价那些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99456" y="0"/>
            <a:ext cx="9009758" cy="1214422"/>
          </a:xfrm>
        </p:spPr>
        <p:txBody>
          <a:bodyPr/>
          <a:lstStyle/>
          <a:p>
            <a:pPr eaLnBrk="1" hangingPunct="1"/>
            <a:r>
              <a:rPr lang="en-US" altLang="zh-CN" dirty="0"/>
              <a:t>Relative  Performance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18321" y="1214422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“</a:t>
            </a:r>
            <a:r>
              <a:rPr lang="en-US" altLang="zh-CN" sz="2400" dirty="0">
                <a:solidFill>
                  <a:schemeClr val="hlink"/>
                </a:solidFill>
                <a:latin typeface="Comic Sans MS" pitchFamily="66" charset="0"/>
              </a:rPr>
              <a:t>Performance of </a:t>
            </a:r>
            <a:r>
              <a:rPr lang="en-US" altLang="zh-CN" sz="2400" i="1" dirty="0" err="1">
                <a:solidFill>
                  <a:schemeClr val="hlink"/>
                </a:solidFill>
                <a:latin typeface="Comic Sans MS" pitchFamily="66" charset="0"/>
              </a:rPr>
              <a:t>P</a:t>
            </a:r>
            <a:r>
              <a:rPr lang="en-US" altLang="zh-CN" sz="2400" i="1" baseline="-25000" dirty="0" err="1">
                <a:solidFill>
                  <a:schemeClr val="hlink"/>
                </a:solidFill>
                <a:latin typeface="Comic Sans MS" pitchFamily="66" charset="0"/>
              </a:rPr>
              <a:t>1</a:t>
            </a:r>
            <a:r>
              <a:rPr lang="en-US" altLang="zh-CN" sz="2400" dirty="0">
                <a:solidFill>
                  <a:schemeClr val="hlink"/>
                </a:solidFill>
                <a:latin typeface="Comic Sans MS" pitchFamily="66" charset="0"/>
              </a:rPr>
              <a:t> is better than </a:t>
            </a:r>
            <a:r>
              <a:rPr lang="en-US" altLang="zh-CN" sz="2400" i="1" dirty="0" err="1">
                <a:solidFill>
                  <a:schemeClr val="hlink"/>
                </a:solidFill>
                <a:latin typeface="Comic Sans MS" pitchFamily="66" charset="0"/>
              </a:rPr>
              <a:t>P</a:t>
            </a:r>
            <a:r>
              <a:rPr lang="en-US" altLang="zh-CN" sz="2400" i="1" baseline="-25000" dirty="0" err="1">
                <a:solidFill>
                  <a:schemeClr val="hlink"/>
                </a:solidFill>
                <a:latin typeface="Comic Sans MS" pitchFamily="66" charset="0"/>
              </a:rPr>
              <a:t>2</a:t>
            </a:r>
            <a:r>
              <a:rPr lang="en-US" altLang="zh-CN" sz="2400" i="1" baseline="-25000" dirty="0">
                <a:latin typeface="Comic Sans MS" pitchFamily="66" charset="0"/>
              </a:rPr>
              <a:t>  </a:t>
            </a:r>
            <a:r>
              <a:rPr lang="en-US" altLang="zh-CN" sz="2400" dirty="0">
                <a:latin typeface="Comic Sans MS" pitchFamily="66" charset="0"/>
              </a:rPr>
              <a:t>” is, for a given work load </a:t>
            </a:r>
            <a:r>
              <a:rPr lang="en-US" altLang="zh-CN" sz="2400" i="1" dirty="0">
                <a:latin typeface="Comic Sans MS" pitchFamily="66" charset="0"/>
              </a:rPr>
              <a:t>L</a:t>
            </a:r>
            <a:r>
              <a:rPr lang="en-US" altLang="zh-CN" sz="2400" dirty="0">
                <a:latin typeface="Comic Sans MS" pitchFamily="66" charset="0"/>
              </a:rPr>
              <a:t>, </a:t>
            </a:r>
            <a:r>
              <a:rPr lang="en-US" altLang="zh-CN" sz="2400" i="1" dirty="0" err="1">
                <a:latin typeface="Comic Sans MS" pitchFamily="66" charset="0"/>
              </a:rPr>
              <a:t>P</a:t>
            </a:r>
            <a:r>
              <a:rPr lang="en-US" altLang="zh-CN" sz="2400" i="1" baseline="-25000" dirty="0" err="1">
                <a:latin typeface="Comic Sans MS" pitchFamily="66" charset="0"/>
              </a:rPr>
              <a:t>1</a:t>
            </a:r>
            <a:r>
              <a:rPr lang="en-US" altLang="zh-CN" sz="2400" i="1" baseline="-25000" dirty="0"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takes less time to execute </a:t>
            </a:r>
            <a:r>
              <a:rPr lang="en-US" altLang="zh-CN" sz="2400" i="1" dirty="0">
                <a:latin typeface="Comic Sans MS" pitchFamily="66" charset="0"/>
              </a:rPr>
              <a:t>L</a:t>
            </a:r>
            <a:r>
              <a:rPr lang="en-US" altLang="zh-CN" sz="2400" dirty="0">
                <a:latin typeface="Comic Sans MS" pitchFamily="66" charset="0"/>
              </a:rPr>
              <a:t> than </a:t>
            </a:r>
            <a:r>
              <a:rPr lang="en-US" altLang="zh-CN" sz="2400" dirty="0" err="1">
                <a:latin typeface="Comic Sans MS" pitchFamily="66" charset="0"/>
              </a:rPr>
              <a:t>P</a:t>
            </a:r>
            <a:r>
              <a:rPr lang="en-US" altLang="zh-CN" sz="2400" baseline="-25000" dirty="0" err="1">
                <a:latin typeface="Comic Sans MS" pitchFamily="66" charset="0"/>
              </a:rPr>
              <a:t>2</a:t>
            </a:r>
            <a:r>
              <a:rPr lang="en-US" altLang="zh-CN" sz="2400" baseline="-25000" dirty="0"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does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Comic Sans MS" pitchFamily="66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performance(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P1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) &gt; Performance(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P2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  Execution Time(P1, L) &lt; Execution Time(P2, L)</a:t>
            </a:r>
          </a:p>
          <a:p>
            <a:pPr eaLnBrk="1" hangingPunct="1"/>
            <a:endParaRPr lang="en-US" altLang="zh-CN" sz="2400" dirty="0">
              <a:latin typeface="Comic Sans MS" pitchFamily="66" charset="0"/>
              <a:sym typeface="Symbol" pitchFamily="18" charset="2"/>
            </a:endParaRPr>
          </a:p>
          <a:p>
            <a:pPr eaLnBrk="1" hangingPunct="1"/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“Processor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X is n times fast than Y</a:t>
            </a: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” is 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pic>
        <p:nvPicPr>
          <p:cNvPr id="13316" name="Picture 4" descr="chap1_2-1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1535" y="4602086"/>
            <a:ext cx="33528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75735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7"/>
          <p:cNvSpPr>
            <a:spLocks noGrp="1" noChangeArrowheads="1"/>
          </p:cNvSpPr>
          <p:nvPr>
            <p:ph type="title"/>
          </p:nvPr>
        </p:nvSpPr>
        <p:spPr>
          <a:xfrm>
            <a:off x="625588" y="-43742"/>
            <a:ext cx="349472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CPU Clocking</a:t>
            </a:r>
            <a:endParaRPr lang="en-AU" altLang="en-US" dirty="0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911424" y="1311638"/>
            <a:ext cx="7272808" cy="210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时钟周期  </a:t>
            </a:r>
            <a:r>
              <a:rPr lang="en-US" altLang="en-US" sz="2800" b="1" dirty="0">
                <a:solidFill>
                  <a:srgbClr val="0000FF"/>
                </a:solidFill>
              </a:rPr>
              <a:t>Clock C</a:t>
            </a:r>
            <a:r>
              <a:rPr lang="en-US" altLang="zh-CN" sz="2800" b="1" dirty="0">
                <a:solidFill>
                  <a:srgbClr val="0000FF"/>
                </a:solidFill>
              </a:rPr>
              <a:t>ircle Time</a:t>
            </a:r>
            <a:endParaRPr lang="en-US" altLang="en-US" sz="28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/>
              <a:t>	</a:t>
            </a:r>
            <a:r>
              <a:rPr lang="zh-CN" altLang="en-US" sz="2400" dirty="0"/>
              <a:t>主频的倒数</a:t>
            </a:r>
            <a:endParaRPr lang="en-US" altLang="en-US" sz="2400" dirty="0"/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主频</a:t>
            </a:r>
            <a:r>
              <a:rPr lang="zh-CN" altLang="en-US" sz="2800" dirty="0"/>
              <a:t>（时钟频率）</a:t>
            </a:r>
            <a:r>
              <a:rPr lang="en-US" altLang="en-US" sz="2800" dirty="0">
                <a:solidFill>
                  <a:srgbClr val="0000FF"/>
                </a:solidFill>
              </a:rPr>
              <a:t>Clock Rate</a:t>
            </a:r>
          </a:p>
          <a:p>
            <a:pPr marL="457200" lvl="1" indent="0">
              <a:buNone/>
            </a:pPr>
            <a:r>
              <a:rPr lang="en-US" altLang="en-US" sz="2400" dirty="0"/>
              <a:t>     </a:t>
            </a:r>
            <a:r>
              <a:rPr lang="zh-CN" altLang="en-US" sz="2400" dirty="0"/>
              <a:t>主频越高完成一个指令所需要的时间越短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CPI</a:t>
            </a:r>
            <a:r>
              <a:rPr lang="zh-CN" altLang="en-US" sz="2400" b="1" dirty="0">
                <a:solidFill>
                  <a:srgbClr val="FF0000"/>
                </a:solidFill>
              </a:rPr>
              <a:t>   </a:t>
            </a:r>
            <a:r>
              <a:rPr lang="en-US" altLang="zh-CN" sz="2400" dirty="0"/>
              <a:t>cycle per instruction </a:t>
            </a:r>
          </a:p>
          <a:p>
            <a:pPr marL="457200" lvl="1" indent="0">
              <a:buNone/>
            </a:pPr>
            <a:r>
              <a:rPr lang="en-US" altLang="en-US" sz="2400" dirty="0"/>
              <a:t>	</a:t>
            </a:r>
            <a:r>
              <a:rPr lang="zh-CN" altLang="en-US" sz="2400" dirty="0"/>
              <a:t>执行一条指令所需的时钟周期数（时钟频率不影响</a:t>
            </a:r>
            <a:r>
              <a:rPr lang="en-US" altLang="zh-CN" sz="2400" dirty="0"/>
              <a:t>CPI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执行时间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en-US" sz="2400" dirty="0"/>
              <a:t>      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AF1F1F3-9EB1-85C3-F2DD-5AD653F4A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48199"/>
              </p:ext>
            </p:extLst>
          </p:nvPr>
        </p:nvGraphicFramePr>
        <p:xfrm>
          <a:off x="2063552" y="5082045"/>
          <a:ext cx="8576199" cy="92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5" imgW="3987720" imgH="431640" progId="Equation.DSMT4">
                  <p:embed/>
                </p:oleObj>
              </mc:Choice>
              <mc:Fallback>
                <p:oleObj name="Equation" r:id="rId5" imgW="3987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552" y="5082045"/>
                        <a:ext cx="8576199" cy="928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12A816F-11D8-62F1-7285-7EA359223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427448"/>
              </p:ext>
            </p:extLst>
          </p:nvPr>
        </p:nvGraphicFramePr>
        <p:xfrm>
          <a:off x="7752184" y="1916832"/>
          <a:ext cx="4104456" cy="103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7" imgW="1714320" imgH="431640" progId="Equation.DSMT4">
                  <p:embed/>
                </p:oleObj>
              </mc:Choice>
              <mc:Fallback>
                <p:oleObj name="Equation" r:id="rId7" imgW="1714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52184" y="1916832"/>
                        <a:ext cx="4104456" cy="103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0F4B69E-69E7-F2D8-C23A-32EE77BF669B}"/>
              </a:ext>
            </a:extLst>
          </p:cNvPr>
          <p:cNvSpPr txBox="1"/>
          <p:nvPr/>
        </p:nvSpPr>
        <p:spPr>
          <a:xfrm>
            <a:off x="5591944" y="63093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Instructions</a:t>
            </a:r>
            <a:r>
              <a:rPr lang="zh-CN" altLang="en-US" dirty="0"/>
              <a:t>指令条数</a:t>
            </a:r>
          </a:p>
        </p:txBody>
      </p:sp>
    </p:spTree>
    <p:extLst>
      <p:ext uri="{BB962C8B-B14F-4D97-AF65-F5344CB8AC3E}">
        <p14:creationId xmlns:p14="http://schemas.microsoft.com/office/powerpoint/2010/main" val="711873668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60" y="145357"/>
            <a:ext cx="943964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CPI</a:t>
            </a:r>
            <a:r>
              <a:rPr lang="zh-CN" altLang="en-US" sz="3200" dirty="0"/>
              <a:t>是执行所有指令的平均时间周期数</a:t>
            </a:r>
            <a:endParaRPr lang="en-AU" altLang="en-US" sz="320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E4858DC-9406-116F-881F-816322036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101748"/>
              </p:ext>
            </p:extLst>
          </p:nvPr>
        </p:nvGraphicFramePr>
        <p:xfrm>
          <a:off x="1775520" y="1403250"/>
          <a:ext cx="8064896" cy="126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5" imgW="2755800" imgH="431640" progId="Equation.DSMT4">
                  <p:embed/>
                </p:oleObj>
              </mc:Choice>
              <mc:Fallback>
                <p:oleObj name="Equation" r:id="rId5" imgW="275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520" y="1403250"/>
                        <a:ext cx="8064896" cy="126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ADD95F7-8CC9-26B4-3ABA-8020D6134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913548"/>
              </p:ext>
            </p:extLst>
          </p:nvPr>
        </p:nvGraphicFramePr>
        <p:xfrm>
          <a:off x="1005405" y="3140968"/>
          <a:ext cx="10181190" cy="126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7" imgW="3581280" imgH="444240" progId="Equation.DSMT4">
                  <p:embed/>
                </p:oleObj>
              </mc:Choice>
              <mc:Fallback>
                <p:oleObj name="Equation" r:id="rId7" imgW="3581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5405" y="3140968"/>
                        <a:ext cx="10181190" cy="1263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335501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-7766"/>
            <a:ext cx="3816424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CPI Example</a:t>
            </a:r>
            <a:endParaRPr lang="en-AU" altLang="en-US" dirty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2206200" y="1002600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Alternative compiled code sequences using instructions in classes A, B, C</a:t>
            </a:r>
            <a:endParaRPr lang="en-AU" altLang="en-US" dirty="0"/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6275" y="6381751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BF5754C4-3659-4991-8C79-29B0F2638A3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66936"/>
              </p:ext>
            </p:extLst>
          </p:nvPr>
        </p:nvGraphicFramePr>
        <p:xfrm>
          <a:off x="3216275" y="1965271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736" name="Rectangle 31"/>
          <p:cNvSpPr>
            <a:spLocks noChangeArrowheads="1"/>
          </p:cNvSpPr>
          <p:nvPr/>
        </p:nvSpPr>
        <p:spPr bwMode="auto">
          <a:xfrm>
            <a:off x="1847850" y="3779192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Sequence 1: IC = 5</a:t>
            </a:r>
          </a:p>
          <a:p>
            <a:pPr lvl="1" eaLnBrk="1" hangingPunct="1"/>
            <a:r>
              <a:rPr lang="en-US" altLang="en-US" sz="2400" dirty="0"/>
              <a:t>Clock Cycles</a:t>
            </a:r>
            <a:br>
              <a:rPr lang="en-US" altLang="en-US" sz="2400" dirty="0"/>
            </a:br>
            <a:r>
              <a:rPr lang="en-US" altLang="en-US" sz="2400" dirty="0"/>
              <a:t>= 2×1 + 1×2 + 2×3</a:t>
            </a:r>
            <a:br>
              <a:rPr lang="en-US" altLang="en-US" sz="2400" dirty="0"/>
            </a:br>
            <a:r>
              <a:rPr lang="en-US" altLang="en-US" sz="2400" dirty="0"/>
              <a:t>= 10</a:t>
            </a:r>
          </a:p>
          <a:p>
            <a:pPr lvl="1" eaLnBrk="1" hangingPunct="1"/>
            <a:r>
              <a:rPr lang="en-US" altLang="en-US" sz="2400" dirty="0"/>
              <a:t>Avg. CPI = 10/5 = 2.0</a:t>
            </a:r>
          </a:p>
        </p:txBody>
      </p:sp>
      <p:sp>
        <p:nvSpPr>
          <p:cNvPr id="72737" name="Rectangle 32"/>
          <p:cNvSpPr>
            <a:spLocks noChangeArrowheads="1"/>
          </p:cNvSpPr>
          <p:nvPr/>
        </p:nvSpPr>
        <p:spPr bwMode="auto">
          <a:xfrm>
            <a:off x="6096000" y="3779192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Sequence 2: IC = 6</a:t>
            </a:r>
          </a:p>
          <a:p>
            <a:pPr lvl="1" eaLnBrk="1" hangingPunct="1"/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4×1 + 1×2 + 1×3</a:t>
            </a:r>
            <a:br>
              <a:rPr lang="en-US" altLang="en-US" sz="2400"/>
            </a:br>
            <a:r>
              <a:rPr lang="en-US" altLang="en-US" sz="2400"/>
              <a:t>= 9</a:t>
            </a:r>
          </a:p>
          <a:p>
            <a:pPr lvl="1" eaLnBrk="1" hangingPunct="1"/>
            <a:r>
              <a:rPr lang="en-US" altLang="en-US" sz="2400"/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59380695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2DC0E-029B-47A8-9513-9987F210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46" y="23929"/>
            <a:ext cx="10991849" cy="1142984"/>
          </a:xfrm>
        </p:spPr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Which is fast and by how much ? 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5">
                <a:extLst>
                  <a:ext uri="{FF2B5EF4-FFF2-40B4-BE49-F238E27FC236}">
                    <a16:creationId xmlns:a16="http://schemas.microsoft.com/office/drawing/2014/main" id="{18EA28D1-FDCE-4A05-A772-DE2C6C2F0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20725"/>
                  </p:ext>
                </p:extLst>
              </p:nvPr>
            </p:nvGraphicFramePr>
            <p:xfrm>
              <a:off x="1559496" y="1700808"/>
              <a:ext cx="784887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6297">
                      <a:extLst>
                        <a:ext uri="{9D8B030D-6E8A-4147-A177-3AD203B41FA5}">
                          <a16:colId xmlns:a16="http://schemas.microsoft.com/office/drawing/2014/main" val="1362056154"/>
                        </a:ext>
                      </a:extLst>
                    </a:gridCol>
                    <a:gridCol w="1522171">
                      <a:extLst>
                        <a:ext uri="{9D8B030D-6E8A-4147-A177-3AD203B41FA5}">
                          <a16:colId xmlns:a16="http://schemas.microsoft.com/office/drawing/2014/main" val="1968217308"/>
                        </a:ext>
                      </a:extLst>
                    </a:gridCol>
                    <a:gridCol w="1404026">
                      <a:extLst>
                        <a:ext uri="{9D8B030D-6E8A-4147-A177-3AD203B41FA5}">
                          <a16:colId xmlns:a16="http://schemas.microsoft.com/office/drawing/2014/main" val="1840523807"/>
                        </a:ext>
                      </a:extLst>
                    </a:gridCol>
                    <a:gridCol w="2266885">
                      <a:extLst>
                        <a:ext uri="{9D8B030D-6E8A-4147-A177-3AD203B41FA5}">
                          <a16:colId xmlns:a16="http://schemas.microsoft.com/office/drawing/2014/main" val="3513794219"/>
                        </a:ext>
                      </a:extLst>
                    </a:gridCol>
                    <a:gridCol w="1859493">
                      <a:extLst>
                        <a:ext uri="{9D8B030D-6E8A-4147-A177-3AD203B41FA5}">
                          <a16:colId xmlns:a16="http://schemas.microsoft.com/office/drawing/2014/main" val="37200252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clock period 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CPI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clock cycles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time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7407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250 ps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2.0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2.0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I ps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1793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500 </a:t>
                          </a:r>
                          <a:r>
                            <a:rPr lang="en-US" altLang="zh-CN" sz="1800" b="0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ps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1.2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1.2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600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I </a:t>
                          </a:r>
                          <a:r>
                            <a:rPr lang="en-US" altLang="zh-CN" sz="1800" b="0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ps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6553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EA28D1-FDCE-4A05-A772-DE2C6C2F0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20725"/>
                  </p:ext>
                </p:extLst>
              </p:nvPr>
            </p:nvGraphicFramePr>
            <p:xfrm>
              <a:off x="1559496" y="1700808"/>
              <a:ext cx="784887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629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62056154"/>
                        </a:ext>
                      </a:extLst>
                    </a:gridCol>
                    <a:gridCol w="152217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68217308"/>
                        </a:ext>
                      </a:extLst>
                    </a:gridCol>
                    <a:gridCol w="14040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40523807"/>
                        </a:ext>
                      </a:extLst>
                    </a:gridCol>
                    <a:gridCol w="226688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13794219"/>
                        </a:ext>
                      </a:extLst>
                    </a:gridCol>
                    <a:gridCol w="18594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7200252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clock period 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CPI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clock cycles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time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37407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250 ps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2.0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3807" t="-108197" r="-823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22623" t="-108197" r="-6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41793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500 </a:t>
                          </a:r>
                          <a:r>
                            <a:rPr lang="en-US" altLang="zh-CN" sz="1800" b="0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ps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1.2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3807" t="-208197" r="-823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22623" t="-208197" r="-6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86553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1487488" y="4005064"/>
            <a:ext cx="8180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Answer:</a:t>
            </a:r>
            <a:r>
              <a:rPr lang="zh-CN" altLang="en-US" dirty="0"/>
              <a:t>　</a:t>
            </a:r>
            <a:r>
              <a:rPr lang="en-US" altLang="zh-CN" dirty="0"/>
              <a:t>CPU </a:t>
            </a:r>
            <a:r>
              <a:rPr lang="en-US" altLang="zh-CN" dirty="0" err="1"/>
              <a:t>PerformanceA</a:t>
            </a:r>
            <a:r>
              <a:rPr lang="en-US" altLang="zh-CN" dirty="0"/>
              <a:t>        Execution </a:t>
            </a:r>
            <a:r>
              <a:rPr lang="en-US" altLang="zh-CN" dirty="0" err="1"/>
              <a:t>TimeB</a:t>
            </a:r>
            <a:r>
              <a:rPr lang="en-US" altLang="zh-CN" dirty="0"/>
              <a:t>           600 * I </a:t>
            </a:r>
            <a:r>
              <a:rPr lang="en-US" altLang="zh-CN" dirty="0" err="1"/>
              <a:t>ps</a:t>
            </a:r>
            <a:endParaRPr lang="en-US" altLang="zh-CN" dirty="0"/>
          </a:p>
          <a:p>
            <a:r>
              <a:rPr lang="en-US" altLang="zh-CN" dirty="0"/>
              <a:t>                ---------------------------  =  --------------------------  =  -------------------  = 1.2 </a:t>
            </a:r>
          </a:p>
          <a:p>
            <a:r>
              <a:rPr lang="en-US" altLang="zh-CN" dirty="0"/>
              <a:t>                 CPU </a:t>
            </a:r>
            <a:r>
              <a:rPr lang="en-US" altLang="zh-CN" dirty="0" err="1"/>
              <a:t>PerformanceB</a:t>
            </a:r>
            <a:r>
              <a:rPr lang="en-US" altLang="zh-CN" dirty="0"/>
              <a:t>       Execution </a:t>
            </a:r>
            <a:r>
              <a:rPr lang="en-US" altLang="zh-CN" dirty="0" err="1"/>
              <a:t>TimeA</a:t>
            </a:r>
            <a:r>
              <a:rPr lang="en-US" altLang="zh-CN" dirty="0"/>
              <a:t>            500 * I </a:t>
            </a:r>
            <a:r>
              <a:rPr lang="en-US" altLang="zh-CN" dirty="0" err="1"/>
              <a:t>ps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5322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3488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7200" b="1" dirty="0">
                <a:solidFill>
                  <a:srgbClr val="C00000"/>
                </a:solidFill>
              </a:rPr>
              <a:t>1.1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915D265-858B-4522-941A-C622E72EF54B}" type="slidenum">
              <a:rPr lang="zh-CN" altLang="en-US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31705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2E1FF-5FC7-478E-A3B5-E3E6BBBE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97" y="133179"/>
            <a:ext cx="10692693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V</a:t>
            </a:r>
            <a:r>
              <a:rPr lang="en-US" altLang="zh-CN" sz="3600" dirty="0"/>
              <a:t>on Neumann architecture (1945)   </a:t>
            </a:r>
            <a:r>
              <a:rPr lang="zh-CN" altLang="en-US" sz="3600" dirty="0"/>
              <a:t>冯诺伊曼模型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1DC0D43-F351-495C-B9D8-2768C24E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" y="1466451"/>
            <a:ext cx="9468759" cy="496786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“存储程序“的概念，采用控制流驱动， 计算与存储分离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按地址访问并且顺序执行行指令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数据与指令保存在同一个存储器，形式上没有区别。指令由操作码和地址码组成</a:t>
            </a:r>
            <a:endParaRPr lang="en-GB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输入设备</a:t>
            </a:r>
            <a:r>
              <a:rPr lang="en-US" altLang="zh-CN" sz="1600" dirty="0"/>
              <a:t>I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输出设备</a:t>
            </a:r>
            <a:r>
              <a:rPr lang="en-US" altLang="zh-CN" sz="1600" dirty="0"/>
              <a:t>O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运算器：核心是</a:t>
            </a:r>
            <a:r>
              <a:rPr lang="en-US" altLang="zh-CN" sz="1600" dirty="0"/>
              <a:t>ALU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控制器：计数器</a:t>
            </a:r>
            <a:r>
              <a:rPr lang="en-US" altLang="zh-CN" sz="1600" dirty="0"/>
              <a:t>PC</a:t>
            </a:r>
            <a:r>
              <a:rPr lang="zh-CN" altLang="en-US" sz="1600" dirty="0"/>
              <a:t>（存放下一条指令的地址）</a:t>
            </a:r>
            <a:r>
              <a:rPr lang="en-US" altLang="zh-CN" sz="1600" dirty="0"/>
              <a:t>,</a:t>
            </a:r>
            <a:r>
              <a:rPr lang="zh-CN" altLang="en-US" sz="1600" dirty="0"/>
              <a:t>指令寄存器</a:t>
            </a:r>
            <a:r>
              <a:rPr lang="en-US" altLang="zh-CN" sz="1600" dirty="0"/>
              <a:t>IR</a:t>
            </a:r>
            <a:r>
              <a:rPr lang="zh-CN" altLang="en-US" sz="1600" dirty="0"/>
              <a:t>（存放当前指令），控制单元</a:t>
            </a:r>
            <a:r>
              <a:rPr lang="en-US" altLang="zh-CN" sz="1600" dirty="0"/>
              <a:t>PU</a:t>
            </a:r>
            <a:r>
              <a:rPr lang="zh-CN" altLang="en-US" sz="1600" dirty="0"/>
              <a:t>组成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 </a:t>
            </a:r>
            <a:r>
              <a:rPr lang="zh-CN" altLang="en-US" sz="1600" b="1" dirty="0">
                <a:solidFill>
                  <a:srgbClr val="FF0000"/>
                </a:solidFill>
              </a:rPr>
              <a:t>运算器</a:t>
            </a:r>
            <a:r>
              <a:rPr lang="en-US" altLang="zh-CN" sz="1600" b="1" dirty="0">
                <a:solidFill>
                  <a:srgbClr val="FF0000"/>
                </a:solidFill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</a:rPr>
              <a:t>控制器</a:t>
            </a:r>
            <a:r>
              <a:rPr lang="en-US" altLang="zh-CN" sz="1600" b="1" dirty="0">
                <a:solidFill>
                  <a:srgbClr val="FF0000"/>
                </a:solidFill>
              </a:rPr>
              <a:t>=CPU</a:t>
            </a:r>
            <a:r>
              <a:rPr lang="zh-CN" altLang="en-US" sz="1600" b="1" dirty="0">
                <a:solidFill>
                  <a:srgbClr val="FF0000"/>
                </a:solidFill>
              </a:rPr>
              <a:t>，  </a:t>
            </a:r>
            <a:r>
              <a:rPr lang="en-US" altLang="zh-CN" sz="1600" dirty="0"/>
              <a:t>CPU+</a:t>
            </a:r>
            <a:r>
              <a:rPr lang="zh-CN" altLang="en-US" sz="1600" dirty="0"/>
              <a:t>主存储器</a:t>
            </a:r>
            <a:r>
              <a:rPr lang="en-US" altLang="zh-CN" sz="1600" dirty="0"/>
              <a:t>=</a:t>
            </a:r>
            <a:r>
              <a:rPr lang="zh-CN" altLang="en-US" sz="1600" dirty="0"/>
              <a:t>主机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存储器    存储字长是</a:t>
            </a:r>
            <a:r>
              <a:rPr lang="en-US" altLang="zh-CN" sz="1600" dirty="0"/>
              <a:t>B</a:t>
            </a:r>
            <a:r>
              <a:rPr lang="zh-CN" altLang="en-US" sz="1600" dirty="0"/>
              <a:t>（</a:t>
            </a:r>
            <a:r>
              <a:rPr lang="en-US" altLang="zh-CN" sz="1600" dirty="0"/>
              <a:t>8bit</a:t>
            </a:r>
            <a:r>
              <a:rPr lang="zh-CN" altLang="en-US" sz="1600" dirty="0"/>
              <a:t>）的整数倍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</a:rPr>
              <a:t>地址寄存器</a:t>
            </a:r>
            <a:r>
              <a:rPr lang="en-US" altLang="zh-CN" sz="1200" dirty="0">
                <a:solidFill>
                  <a:srgbClr val="0000FF"/>
                </a:solidFill>
              </a:rPr>
              <a:t>MAR</a:t>
            </a:r>
            <a:r>
              <a:rPr lang="zh-CN" altLang="en-US" sz="1200" dirty="0">
                <a:solidFill>
                  <a:srgbClr val="0000FF"/>
                </a:solidFill>
              </a:rPr>
              <a:t>：存放欲访问的存储单元地址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</a:rPr>
              <a:t>数据寄存器</a:t>
            </a:r>
            <a:r>
              <a:rPr lang="en-US" altLang="zh-CN" sz="1200" dirty="0">
                <a:solidFill>
                  <a:srgbClr val="0000FF"/>
                </a:solidFill>
              </a:rPr>
              <a:t>MDR</a:t>
            </a:r>
            <a:r>
              <a:rPr lang="zh-CN" altLang="en-US" sz="1200" dirty="0">
                <a:solidFill>
                  <a:srgbClr val="0000FF"/>
                </a:solidFill>
              </a:rPr>
              <a:t>：存放从存储单元取来的数据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pic>
        <p:nvPicPr>
          <p:cNvPr id="10242" name="Picture 2" descr="https://upload.wikimedia.org/wikipedia/commons/thumb/e/e5/Von_Neumann_Architecture.svg/1920px-Von_Neumann_Architectur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356" y="1466451"/>
            <a:ext cx="3060047" cy="177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6BD92B-C722-FAA3-A12A-673F635A981C}"/>
              </a:ext>
            </a:extLst>
          </p:cNvPr>
          <p:cNvSpPr txBox="1"/>
          <p:nvPr/>
        </p:nvSpPr>
        <p:spPr>
          <a:xfrm>
            <a:off x="9876420" y="340720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5</a:t>
            </a:r>
            <a:r>
              <a:rPr lang="zh-CN" altLang="en-US" sz="2000" b="1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212820267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3472" y="476672"/>
            <a:ext cx="8424936" cy="4206329"/>
          </a:xfrm>
        </p:spPr>
        <p:txBody>
          <a:bodyPr>
            <a:noAutofit/>
          </a:bodyPr>
          <a:lstStyle/>
          <a:p>
            <a:r>
              <a:rPr lang="en-US" altLang="zh-CN" sz="7200" b="1" dirty="0">
                <a:solidFill>
                  <a:srgbClr val="C00000"/>
                </a:solidFill>
              </a:rPr>
              <a:t>1.2  Eight Great Ideas </a:t>
            </a:r>
            <a:br>
              <a:rPr lang="en-US" altLang="zh-CN" sz="7200" b="1" dirty="0">
                <a:solidFill>
                  <a:srgbClr val="C00000"/>
                </a:solidFill>
              </a:rPr>
            </a:br>
            <a:r>
              <a:rPr lang="en-US" altLang="zh-CN" sz="7200" b="1" dirty="0">
                <a:solidFill>
                  <a:srgbClr val="C00000"/>
                </a:solidFill>
              </a:rPr>
              <a:t>       in Computer Architecture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915D265-858B-4522-941A-C622E72EF54B}" type="slidenum">
              <a:rPr lang="zh-CN" altLang="en-US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94132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C4523-4600-44D1-8534-5779AF8A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764704"/>
            <a:ext cx="10814132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Design for Moore’s Law </a:t>
            </a:r>
            <a:r>
              <a:rPr lang="zh-CN" altLang="en-US" sz="2800" dirty="0"/>
              <a:t>（设计紧跟</a:t>
            </a:r>
            <a:r>
              <a:rPr lang="zh-CN" altLang="en-US" sz="2800" dirty="0">
                <a:highlight>
                  <a:srgbClr val="FFFF00"/>
                </a:highlight>
              </a:rPr>
              <a:t>摩尔定律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Use Abstraction to Simplify Design (</a:t>
            </a:r>
            <a:r>
              <a:rPr lang="zh-CN" altLang="en-US" sz="2800" dirty="0"/>
              <a:t>采用</a:t>
            </a:r>
            <a:r>
              <a:rPr lang="zh-CN" altLang="en-US" sz="2800" dirty="0">
                <a:highlight>
                  <a:srgbClr val="FFFF00"/>
                </a:highlight>
              </a:rPr>
              <a:t>抽象分层</a:t>
            </a:r>
            <a:r>
              <a:rPr lang="zh-CN" altLang="en-US" sz="2800" dirty="0"/>
              <a:t>简化设计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Make the Common Case Fast (</a:t>
            </a:r>
            <a:r>
              <a:rPr lang="zh-CN" altLang="en-US" sz="2800" dirty="0"/>
              <a:t>加速</a:t>
            </a:r>
            <a:r>
              <a:rPr lang="zh-CN" altLang="en-US" sz="2800" dirty="0">
                <a:highlight>
                  <a:srgbClr val="FFFF00"/>
                </a:highlight>
              </a:rPr>
              <a:t>大概率事件</a:t>
            </a:r>
            <a:r>
              <a:rPr lang="en-US" altLang="zh-CN" sz="2800" dirty="0"/>
              <a:t>) </a:t>
            </a:r>
            <a:r>
              <a:rPr lang="zh-CN" altLang="en-US" dirty="0"/>
              <a:t>优先</a:t>
            </a:r>
            <a:r>
              <a:rPr lang="zh-CN" altLang="en-US" sz="2800" dirty="0"/>
              <a:t>优化常用功能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Performance via Parallelism 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并行</a:t>
            </a:r>
            <a:r>
              <a:rPr lang="zh-CN" altLang="en-US" sz="2800" dirty="0"/>
              <a:t>提高</a:t>
            </a:r>
            <a:r>
              <a:rPr lang="zh-CN" altLang="en-US" sz="2800" b="1" dirty="0"/>
              <a:t>性能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多个流水线并行，行波加法器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Performance via Pipelining 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流水线</a:t>
            </a:r>
            <a:r>
              <a:rPr lang="zh-CN" altLang="en-US" sz="2800" dirty="0"/>
              <a:t>提高</a:t>
            </a:r>
            <a:r>
              <a:rPr lang="zh-CN" altLang="en-US" sz="2800" b="1" dirty="0"/>
              <a:t>性能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Performance via Prediction 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预测</a:t>
            </a:r>
            <a:r>
              <a:rPr lang="zh-CN" altLang="en-US" sz="2800" dirty="0"/>
              <a:t>提高</a:t>
            </a:r>
            <a:r>
              <a:rPr lang="zh-CN" altLang="en-US" sz="2800" b="1" dirty="0"/>
              <a:t>性能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Hierarchy of Memories (</a:t>
            </a:r>
            <a:r>
              <a:rPr lang="zh-CN" altLang="en-US" sz="2800" dirty="0">
                <a:highlight>
                  <a:srgbClr val="FFFF00"/>
                </a:highlight>
              </a:rPr>
              <a:t>存储器</a:t>
            </a:r>
            <a:r>
              <a:rPr lang="zh-CN" altLang="en-US" sz="2800" dirty="0"/>
              <a:t>层次</a:t>
            </a:r>
            <a:r>
              <a:rPr lang="zh-CN" altLang="en-US" dirty="0"/>
              <a:t>结构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Dependability via Redundancy 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冗余</a:t>
            </a:r>
            <a:r>
              <a:rPr lang="zh-CN" altLang="en-US" sz="2800" dirty="0"/>
              <a:t>提高可靠性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3B42D7-A68A-2789-BDD0-8930936F5F22}"/>
              </a:ext>
            </a:extLst>
          </p:cNvPr>
          <p:cNvSpPr txBox="1"/>
          <p:nvPr/>
        </p:nvSpPr>
        <p:spPr>
          <a:xfrm>
            <a:off x="11064552" y="1628800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Express elevators in buildings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8BFCE8-0605-B01A-012E-9FE54956B13E}"/>
              </a:ext>
            </a:extLst>
          </p:cNvPr>
          <p:cNvSpPr txBox="1"/>
          <p:nvPr/>
        </p:nvSpPr>
        <p:spPr>
          <a:xfrm>
            <a:off x="7536160" y="44371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Library reserve desk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B62B5-39AF-3DAF-2B94-3F94669DD5E9}"/>
              </a:ext>
            </a:extLst>
          </p:cNvPr>
          <p:cNvSpPr txBox="1"/>
          <p:nvPr/>
        </p:nvSpPr>
        <p:spPr>
          <a:xfrm>
            <a:off x="8874774" y="280503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Increasing the gate area on a CMOS </a:t>
            </a:r>
            <a:r>
              <a:rPr lang="en-US" altLang="zh-CN" dirty="0" err="1"/>
              <a:t>tran</a:t>
            </a:r>
            <a:r>
              <a:rPr lang="zh-CN" altLang="en-US" dirty="0"/>
              <a:t>，</a:t>
            </a:r>
            <a:r>
              <a:rPr lang="en-US" altLang="zh-CN" dirty="0" err="1"/>
              <a:t>sistor</a:t>
            </a:r>
            <a:r>
              <a:rPr lang="en-US" altLang="zh-CN" dirty="0"/>
              <a:t> to decrease its switching time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35C500-3262-9655-82EE-5674115C8FA5}"/>
              </a:ext>
            </a:extLst>
          </p:cNvPr>
          <p:cNvSpPr txBox="1"/>
          <p:nvPr/>
        </p:nvSpPr>
        <p:spPr>
          <a:xfrm>
            <a:off x="8616280" y="34290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类似福特的工业流水线</a:t>
            </a:r>
          </a:p>
        </p:txBody>
      </p:sp>
    </p:spTree>
    <p:extLst>
      <p:ext uri="{BB962C8B-B14F-4D97-AF65-F5344CB8AC3E}">
        <p14:creationId xmlns:p14="http://schemas.microsoft.com/office/powerpoint/2010/main" val="296116085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90ECBB-035F-DCC5-B453-09C260D5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/>
              <a:t>Idea3: Make the Common Case Fast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B30CFE-65C9-4696-A1E3-0E3B67EB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889013"/>
            <a:ext cx="10235384" cy="30243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AFFACB-1E72-4932-B1AE-39DF5E1F991D}"/>
              </a:ext>
            </a:extLst>
          </p:cNvPr>
          <p:cNvSpPr txBox="1"/>
          <p:nvPr/>
        </p:nvSpPr>
        <p:spPr>
          <a:xfrm>
            <a:off x="1055440" y="1359877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0" dirty="0">
                <a:solidFill>
                  <a:srgbClr val="FF0000"/>
                </a:solidFill>
                <a:effectLst/>
                <a:latin typeface="-apple-system"/>
              </a:rPr>
              <a:t>Amdahl's Law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4738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1544" y="2420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C00000"/>
                </a:solidFill>
              </a:rPr>
              <a:t>1.6  Performance </a:t>
            </a:r>
          </a:p>
        </p:txBody>
      </p:sp>
    </p:spTree>
    <p:extLst>
      <p:ext uri="{BB962C8B-B14F-4D97-AF65-F5344CB8AC3E}">
        <p14:creationId xmlns:p14="http://schemas.microsoft.com/office/powerpoint/2010/main" val="336852878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0"/>
            <a:ext cx="10515600" cy="1325563"/>
          </a:xfrm>
        </p:spPr>
        <p:txBody>
          <a:bodyPr/>
          <a:lstStyle/>
          <a:p>
            <a:r>
              <a:rPr lang="en-US" altLang="zh-CN" dirty="0"/>
              <a:t>Defining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4775" y="1142984"/>
            <a:ext cx="10613786" cy="50943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Response (Execution) time </a:t>
            </a:r>
            <a:r>
              <a:rPr lang="zh-CN" altLang="en-US" dirty="0">
                <a:latin typeface="Comic Sans MS" pitchFamily="66" charset="0"/>
              </a:rPr>
              <a:t>执行时间</a:t>
            </a:r>
            <a:endParaRPr lang="en-US" altLang="zh-CN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user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system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the only unimpeachable measure of performance  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唯一无懈可击的业绩衡量标准</a:t>
            </a:r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itchFamily="66" charset="0"/>
              </a:rPr>
              <a:t>Mobile devices</a:t>
            </a:r>
            <a:endParaRPr lang="en-US" altLang="zh-CN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CPU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designer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CPU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administrator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server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D996DA-7C7E-4E65-913D-844CC083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29025"/>
              </p:ext>
            </p:extLst>
          </p:nvPr>
        </p:nvGraphicFramePr>
        <p:xfrm>
          <a:off x="5576151" y="3140968"/>
          <a:ext cx="6327982" cy="271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0428">
                  <a:extLst>
                    <a:ext uri="{9D8B030D-6E8A-4147-A177-3AD203B41FA5}">
                      <a16:colId xmlns:a16="http://schemas.microsoft.com/office/drawing/2014/main" val="3998647666"/>
                    </a:ext>
                  </a:extLst>
                </a:gridCol>
                <a:gridCol w="1548227">
                  <a:extLst>
                    <a:ext uri="{9D8B030D-6E8A-4147-A177-3AD203B41FA5}">
                      <a16:colId xmlns:a16="http://schemas.microsoft.com/office/drawing/2014/main" val="914893194"/>
                    </a:ext>
                  </a:extLst>
                </a:gridCol>
                <a:gridCol w="2109327">
                  <a:extLst>
                    <a:ext uri="{9D8B030D-6E8A-4147-A177-3AD203B41FA5}">
                      <a16:colId xmlns:a16="http://schemas.microsoft.com/office/drawing/2014/main" val="1299161440"/>
                    </a:ext>
                  </a:extLst>
                </a:gridCol>
              </a:tblGrid>
              <a:tr h="3453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baseline="0" dirty="0"/>
                        <a:t>改进性能的方法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baseline="0" dirty="0"/>
                        <a:t>Response time 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baseline="0"/>
                        <a:t>Throughput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716620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baseline="0" dirty="0"/>
                        <a:t>Replacing a faster processor 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baseline="0" dirty="0"/>
                        <a:t>↑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baseline="0" dirty="0"/>
                        <a:t>↑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555602"/>
                  </a:ext>
                </a:extLst>
              </a:tr>
              <a:tr h="8765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baseline="0" dirty="0"/>
                        <a:t>Adding additional processors for a system use MP for independent task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baseline="0" dirty="0"/>
                        <a:t>-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baseline="0" dirty="0"/>
                        <a:t>↑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02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7260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533" y="332656"/>
            <a:ext cx="10311019" cy="6624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Response (Execution) time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Comic Sans MS" pitchFamily="66" charset="0"/>
              </a:rPr>
              <a:t>计算机完成一项任务所需的总时间，包括磁盘访问、内存访问、</a:t>
            </a:r>
            <a:r>
              <a:rPr lang="en-US" altLang="zh-CN" dirty="0">
                <a:latin typeface="Comic Sans MS" pitchFamily="66" charset="0"/>
              </a:rPr>
              <a:t>I/O</a:t>
            </a:r>
            <a:r>
              <a:rPr lang="zh-CN" altLang="en-US" dirty="0">
                <a:latin typeface="Comic Sans MS" pitchFamily="66" charset="0"/>
              </a:rPr>
              <a:t>活动、操作系统开销、</a:t>
            </a:r>
            <a:r>
              <a:rPr lang="en-US" altLang="zh-CN" dirty="0">
                <a:latin typeface="Comic Sans MS" pitchFamily="66" charset="0"/>
              </a:rPr>
              <a:t>CPU</a:t>
            </a:r>
            <a:r>
              <a:rPr lang="zh-CN" altLang="en-US" dirty="0">
                <a:latin typeface="Comic Sans MS" pitchFamily="66" charset="0"/>
              </a:rPr>
              <a:t>执行时间</a:t>
            </a:r>
            <a:endParaRPr lang="en-US" altLang="zh-CN" dirty="0">
              <a:latin typeface="Comic Sans MS" pitchFamily="66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CPU time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CPU</a:t>
            </a:r>
            <a:r>
              <a:rPr lang="zh-CN" altLang="en-US" dirty="0">
                <a:latin typeface="Comic Sans MS" pitchFamily="66" charset="0"/>
              </a:rPr>
              <a:t>用于特定任务的实际计算时间</a:t>
            </a: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Throughput(Bandwidth</a:t>
            </a:r>
            <a:r>
              <a:rPr lang="zh-CN" altLang="en-US" dirty="0">
                <a:solidFill>
                  <a:srgbClr val="0000FF"/>
                </a:solidFill>
                <a:latin typeface="Comic Sans MS" pitchFamily="66" charset="0"/>
              </a:rPr>
              <a:t>带宽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Comic Sans MS" pitchFamily="66" charset="0"/>
              </a:rPr>
              <a:t>在给定时间内所做的总功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Comic Sans MS" pitchFamily="66" charset="0"/>
              </a:rPr>
              <a:t>单位时间内完成的任务数</a:t>
            </a:r>
            <a:endParaRPr lang="en-US" altLang="zh-CN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Comic Sans MS" pitchFamily="66" charset="0"/>
            </a:endParaRP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3D0BF24-8A46-A499-947E-DE1D2BF0D182}"/>
              </a:ext>
            </a:extLst>
          </p:cNvPr>
          <p:cNvSpPr txBox="1">
            <a:spLocks/>
          </p:cNvSpPr>
          <p:nvPr/>
        </p:nvSpPr>
        <p:spPr>
          <a:xfrm>
            <a:off x="1559496" y="3068960"/>
            <a:ext cx="892899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70000"/>
              </a:lnSpc>
              <a:spcBef>
                <a:spcPct val="450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CPU time is further divided into: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User time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- time spent in user mode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System time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- time spent in OS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630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4951</TotalTime>
  <Words>783</Words>
  <Application>Microsoft Office PowerPoint</Application>
  <PresentationFormat>宽屏</PresentationFormat>
  <Paragraphs>151</Paragraphs>
  <Slides>14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-apple-system</vt:lpstr>
      <vt:lpstr>Huawei Sans</vt:lpstr>
      <vt:lpstr>等线</vt:lpstr>
      <vt:lpstr>等线 Light</vt:lpstr>
      <vt:lpstr>微软雅黑</vt:lpstr>
      <vt:lpstr>Arial</vt:lpstr>
      <vt:lpstr>Cambria Math</vt:lpstr>
      <vt:lpstr>Comic Sans MS</vt:lpstr>
      <vt:lpstr>Times New Roman</vt:lpstr>
      <vt:lpstr>Wingdings</vt:lpstr>
      <vt:lpstr>1_Default Design</vt:lpstr>
      <vt:lpstr>诗情画意</vt:lpstr>
      <vt:lpstr>Office 主题​​</vt:lpstr>
      <vt:lpstr>Equation</vt:lpstr>
      <vt:lpstr>Chapter  1</vt:lpstr>
      <vt:lpstr>1.1 Introduction</vt:lpstr>
      <vt:lpstr>Von Neumann architecture (1945)   冯诺伊曼模型</vt:lpstr>
      <vt:lpstr>1.2  Eight Great Ideas         in Computer Architecture </vt:lpstr>
      <vt:lpstr>PowerPoint 演示文稿</vt:lpstr>
      <vt:lpstr>Idea3: Make the Common Case Fast</vt:lpstr>
      <vt:lpstr>1.6  Performance </vt:lpstr>
      <vt:lpstr>Defining Performance</vt:lpstr>
      <vt:lpstr>PowerPoint 演示文稿</vt:lpstr>
      <vt:lpstr>Relative  Performance</vt:lpstr>
      <vt:lpstr>CPU Clocking</vt:lpstr>
      <vt:lpstr>CPI是执行所有指令的平均时间周期数</vt:lpstr>
      <vt:lpstr>CPI Example</vt:lpstr>
      <vt:lpstr>Example：Which is fast and by how much ?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453</cp:revision>
  <cp:lastPrinted>2014-02-23T16:24:19Z</cp:lastPrinted>
  <dcterms:created xsi:type="dcterms:W3CDTF">2003-07-12T07:22:17Z</dcterms:created>
  <dcterms:modified xsi:type="dcterms:W3CDTF">2024-03-18T01:35:40Z</dcterms:modified>
</cp:coreProperties>
</file>