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8" r:id="rId2"/>
    <p:sldId id="499" r:id="rId3"/>
    <p:sldId id="257" r:id="rId4"/>
    <p:sldId id="517" r:id="rId5"/>
    <p:sldId id="337" r:id="rId6"/>
    <p:sldId id="518" r:id="rId7"/>
    <p:sldId id="519" r:id="rId8"/>
    <p:sldId id="542" r:id="rId9"/>
    <p:sldId id="543" r:id="rId10"/>
    <p:sldId id="520" r:id="rId11"/>
    <p:sldId id="565" r:id="rId12"/>
    <p:sldId id="521" r:id="rId13"/>
    <p:sldId id="585" r:id="rId14"/>
    <p:sldId id="586" r:id="rId15"/>
    <p:sldId id="587" r:id="rId16"/>
    <p:sldId id="588" r:id="rId17"/>
    <p:sldId id="589" r:id="rId18"/>
    <p:sldId id="591" r:id="rId19"/>
    <p:sldId id="594" r:id="rId20"/>
    <p:sldId id="595" r:id="rId21"/>
    <p:sldId id="432" r:id="rId22"/>
    <p:sldId id="522" r:id="rId23"/>
    <p:sldId id="523" r:id="rId24"/>
    <p:sldId id="524" r:id="rId25"/>
    <p:sldId id="525" r:id="rId26"/>
    <p:sldId id="457" r:id="rId27"/>
    <p:sldId id="451" r:id="rId28"/>
    <p:sldId id="526" r:id="rId29"/>
    <p:sldId id="527" r:id="rId30"/>
    <p:sldId id="625" r:id="rId31"/>
    <p:sldId id="626" r:id="rId32"/>
    <p:sldId id="627" r:id="rId33"/>
    <p:sldId id="528" r:id="rId34"/>
    <p:sldId id="529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530" r:id="rId43"/>
    <p:sldId id="531" r:id="rId44"/>
    <p:sldId id="284" r:id="rId45"/>
    <p:sldId id="268" r:id="rId46"/>
    <p:sldId id="655" r:id="rId47"/>
    <p:sldId id="658" r:id="rId48"/>
    <p:sldId id="657" r:id="rId49"/>
    <p:sldId id="532" r:id="rId50"/>
    <p:sldId id="533" r:id="rId51"/>
    <p:sldId id="659" r:id="rId52"/>
    <p:sldId id="660" r:id="rId53"/>
    <p:sldId id="534" r:id="rId54"/>
    <p:sldId id="535" r:id="rId55"/>
    <p:sldId id="666" r:id="rId56"/>
    <p:sldId id="667" r:id="rId57"/>
    <p:sldId id="668" r:id="rId58"/>
    <p:sldId id="536" r:id="rId59"/>
    <p:sldId id="537" r:id="rId60"/>
    <p:sldId id="674" r:id="rId61"/>
    <p:sldId id="270" r:id="rId62"/>
    <p:sldId id="271" r:id="rId63"/>
    <p:sldId id="673" r:id="rId64"/>
    <p:sldId id="538" r:id="rId65"/>
    <p:sldId id="539" r:id="rId66"/>
    <p:sldId id="675" r:id="rId67"/>
    <p:sldId id="678" r:id="rId68"/>
    <p:sldId id="679" r:id="rId69"/>
    <p:sldId id="676" r:id="rId70"/>
    <p:sldId id="680" r:id="rId71"/>
    <p:sldId id="681" r:id="rId72"/>
    <p:sldId id="682" r:id="rId73"/>
    <p:sldId id="256" r:id="rId74"/>
    <p:sldId id="683" r:id="rId75"/>
    <p:sldId id="684" r:id="rId76"/>
    <p:sldId id="685" r:id="rId77"/>
    <p:sldId id="686" r:id="rId78"/>
    <p:sldId id="687" r:id="rId79"/>
    <p:sldId id="477" r:id="rId80"/>
  </p:sldIdLst>
  <p:sldSz cx="9144000" cy="6858000" type="screen4x3"/>
  <p:notesSz cx="6858000" cy="9144000"/>
  <p:custDataLst>
    <p:tags r:id="rId8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3D5A-9E50-4D22-8A9B-CAFC85D33A9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2D013-E491-47EA-B664-C2E4EC6FA0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829769-1EAF-47C2-BE84-E617C98EA5BC}" type="slidenum">
              <a:rPr lang="zh-CN" altLang="en-US" sz="1200" b="0"/>
              <a:t>13</a:t>
            </a:fld>
            <a:endParaRPr lang="en-US" altLang="zh-CN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9155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15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031947-2494-4D2D-A5ED-B978BD5B8892}" type="slidenum">
              <a:rPr lang="zh-CN" altLang="en-US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FD6D42-C551-41E5-822D-5CB9A7A8779C}" type="slidenum">
              <a:rPr lang="zh-CN" altLang="en-US" sz="1200" b="0"/>
              <a:t>14</a:t>
            </a:fld>
            <a:endParaRPr lang="en-US" altLang="zh-CN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B4241E-9916-473F-BD2C-316F41995BAE}" type="slidenum">
              <a:rPr lang="zh-CN" altLang="en-US" sz="1200" b="0"/>
              <a:t>15</a:t>
            </a:fld>
            <a:endParaRPr lang="en-US" altLang="zh-CN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2E46E6-A2FD-4A5F-AE70-4FB98BC6AE73}" type="slidenum">
              <a:rPr lang="zh-CN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t>16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2D013-E491-47EA-B664-C2E4EC6FA0A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2764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5" name="文本占位符 2765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9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5A64F2-B946-4530-9399-CA3511CBB8DE}" type="slidenum">
              <a:rPr lang="zh-CN" altLang="en-US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2764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7" name="文本占位符 2765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98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FD20BC-DA23-4E8C-B220-8F3C9F170A81}" type="slidenum">
              <a:rPr lang="zh-CN" altLang="en-US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1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9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5EEA4B-FB18-44A2-A86A-F8FBE2225AA3}" type="slidenum">
              <a:rPr lang="zh-CN" altLang="en-US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6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DCB347-CFA6-4D96-A2DF-59217857ED7F}" type="slidenum">
              <a:rPr lang="zh-CN" altLang="en-US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7141"/>
            <a:ext cx="9144000" cy="35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3543295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 flipV="1">
            <a:off x="5410200" y="356790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00840"/>
            <a:ext cx="9144000" cy="0"/>
          </a:xfrm>
          <a:prstGeom prst="line">
            <a:avLst/>
          </a:prstGeom>
          <a:ln w="952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 flipV="1">
            <a:off x="5410200" y="407198"/>
            <a:ext cx="3733800" cy="1444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7142"/>
            <a:ext cx="9144000" cy="35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1317-88E4-4CF0-A8F9-E714EBF2CC0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383BD-FC80-43D7-A9CA-0FAD235E6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463" y="2060576"/>
            <a:ext cx="8964612" cy="14398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800" b="1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for Compiler Principle </a:t>
            </a:r>
            <a:endParaRPr lang="zh-CN" altLang="zh-CN" sz="4000" b="1" noProof="1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9850" y="4043364"/>
            <a:ext cx="7488237" cy="1546225"/>
          </a:xfrm>
        </p:spPr>
        <p:txBody>
          <a:bodyPr/>
          <a:lstStyle/>
          <a:p>
            <a:pPr marL="63500"/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Dongming LU</a:t>
            </a:r>
          </a:p>
          <a:p>
            <a:pPr marL="63500"/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Jun. 10th,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Parsing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211" y="428455"/>
            <a:ext cx="258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10" y="1127760"/>
            <a:ext cx="81457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defintion of CFG: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powerful than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concepts: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tree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ambigous grammar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Definition of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ecursive-D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escent  Parser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problems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concepts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Nullable sets, First set, Follow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parsing table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LL(1): definition, parsing process(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match-generate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272540"/>
            <a:ext cx="8145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Left-recursion, left factoring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 recovery: Recursive-descent, LL(1) parsing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Bottom-Up parsing and LR parsing engine(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shift-reduce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Parser generator: LR(0), SLR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LR(1) item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parser generator: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LR(1),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Yacc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specification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Yacc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generator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070" y="1160697"/>
            <a:ext cx="7886700" cy="3533554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 is Nullable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by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iteration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buFontTx/>
              <a:buNone/>
            </a:pP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Initialization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400" lvl="2" indent="0" eaLnBrk="1" hangingPunct="1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Nullable := { }</a:t>
            </a:r>
          </a:p>
          <a:p>
            <a:pPr marL="914400" lvl="2" indent="0" eaLnBrk="1" hangingPunct="1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(X :=  )  then Nullable := Nullable U {X}</a:t>
            </a:r>
          </a:p>
          <a:p>
            <a:pPr marL="914400" lvl="2" indent="0" eaLnBrk="1" hangingPunct="1">
              <a:buFontTx/>
              <a:buNone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While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Nullable different from last iteration do:</a:t>
            </a:r>
          </a:p>
          <a:p>
            <a:pPr marL="914400" lvl="2" indent="0" eaLnBrk="1" hangingPunct="1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all X, </a:t>
            </a:r>
          </a:p>
          <a:p>
            <a:pPr marL="1371600" lvl="3" indent="0" eaLnBrk="1" hangingPunct="1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(X := ABC...) and A, B, C, ... are all Nullable then Nullable := Nullable U {X}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7999012" cy="4424735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First(X)</a:t>
            </a:r>
            <a:r>
              <a:rPr lang="en-US" altLang="zh-CN" sz="2400" b="1" dirty="0">
                <a:ea typeface="宋体" panose="02010600030101010101" pitchFamily="2" charset="-122"/>
              </a:rPr>
              <a:t> is specified like this: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case: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T is a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terminal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symbol then First (T) = {T}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inductive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case: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X is a non-terminal and (X:= ABC...) then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 (X) = First (ABC...)</a:t>
            </a:r>
          </a:p>
          <a:p>
            <a:pPr marL="933450" lvl="2" indent="-19050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where First(ABC...) = F1 U F2 U F3 U ... and</a:t>
            </a:r>
          </a:p>
          <a:p>
            <a:pPr marL="1619250" lvl="3" indent="-476250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F1 = First (A)</a:t>
            </a:r>
          </a:p>
          <a:p>
            <a:pPr marL="1619250" lvl="3" indent="-476250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F2 = First (B), if A is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Nullable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emptyset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otherwise</a:t>
            </a:r>
          </a:p>
          <a:p>
            <a:pPr marL="1619250" lvl="3" indent="-476250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F3 = First (C), if A is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Nullable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&amp; B is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Nullable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emp...</a:t>
            </a:r>
          </a:p>
          <a:p>
            <a:pPr marL="1619250" lvl="3" indent="-476250" eaLnBrk="1" hangingPunct="1"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...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1"/>
            <a:ext cx="7608736" cy="3768256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Follow(X)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computed iteratively</a:t>
            </a:r>
          </a:p>
          <a:p>
            <a:pPr>
              <a:defRPr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case: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Initially, assume nothing in particular follows X</a:t>
            </a:r>
          </a:p>
          <a:p>
            <a:pPr marL="1371600" lvl="3" indent="0" eaLnBrk="1" hangingPunct="1"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(when computing, Follow (X) is initially { })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inductive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case: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(Y := s1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s2) for any strings s1, s2 then</a:t>
            </a:r>
          </a:p>
          <a:p>
            <a:pPr lvl="3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Follow (X) = Follow(X)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 (s2)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(Y := s1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s2) for any strings s1, s2 then</a:t>
            </a:r>
          </a:p>
          <a:p>
            <a:pPr lvl="3" eaLnBrk="1" hangingPunct="1">
              <a:buFontTx/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Follow (X) = Follow(x)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Follow(Y),  if s2 is Nullable</a:t>
            </a:r>
          </a:p>
          <a:p>
            <a:pPr lvl="3" eaLnBrk="1" hangingPunct="1">
              <a:defRPr/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54" y="1338472"/>
            <a:ext cx="8229600" cy="47399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Parser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keeps track </a:t>
            </a:r>
            <a:r>
              <a:rPr lang="en-US" altLang="zh-CN" sz="2400" b="1" dirty="0">
                <a:ea typeface="宋体" panose="02010600030101010101" pitchFamily="2" charset="-122"/>
              </a:rPr>
              <a:t>of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Position</a:t>
            </a:r>
            <a:r>
              <a:rPr lang="en-US" altLang="zh-CN" sz="2000" b="1" dirty="0">
                <a:ea typeface="宋体" panose="02010600030101010101" pitchFamily="2" charset="-122"/>
              </a:rPr>
              <a:t> in current input (what input to read next)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A stack </a:t>
            </a:r>
            <a:r>
              <a:rPr lang="en-US" altLang="zh-CN" sz="2000" b="1" dirty="0">
                <a:ea typeface="宋体" panose="02010600030101010101" pitchFamily="2" charset="-122"/>
              </a:rPr>
              <a:t>of terminal &amp; non-terminal symbols representing the “parse so far”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Based on next input symbol &amp; stack,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parser table indicates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shift:</a:t>
            </a:r>
            <a:r>
              <a:rPr lang="en-US" altLang="zh-CN" sz="2000" b="1" dirty="0">
                <a:ea typeface="宋体" panose="02010600030101010101" pitchFamily="2" charset="-122"/>
              </a:rPr>
              <a:t> push next input on to top of stack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reduce R: </a:t>
            </a:r>
          </a:p>
          <a:p>
            <a:pPr marL="986155" lvl="2" indent="-300355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ea typeface="宋体" panose="02010600030101010101" pitchFamily="2" charset="-122"/>
              </a:rPr>
              <a:t>top of stack should match RHS of rule</a:t>
            </a:r>
          </a:p>
          <a:p>
            <a:pPr marL="986155" lvl="2" indent="-300355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ea typeface="宋体" panose="02010600030101010101" pitchFamily="2" charset="-122"/>
              </a:rPr>
              <a:t>replace top of stack with LHS of rule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error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accept</a:t>
            </a:r>
            <a:r>
              <a:rPr lang="en-US" altLang="zh-CN" sz="2000" b="1" dirty="0">
                <a:ea typeface="宋体" panose="02010600030101010101" pitchFamily="2" charset="-122"/>
              </a:rPr>
              <a:t> (we shift EOF &amp; can reduce what remains on stack to start symbol)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9701" y="510872"/>
            <a:ext cx="8763000" cy="4989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Bottom-up Parsing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4000" b="1">
                <a:ea typeface="宋体" panose="02010600030101010101" pitchFamily="2" charset="-122"/>
              </a:rPr>
              <a:t>LR Parsing Engine</a:t>
            </a:r>
            <a:r>
              <a:rPr lang="en-US" altLang="zh-CN" sz="4000">
                <a:ea typeface="宋体" panose="02010600030101010101" pitchFamily="2" charset="-122"/>
              </a:rPr>
              <a:t> </a:t>
            </a:r>
            <a:endParaRPr lang="zh-CN" altLang="en-US" sz="4000">
              <a:ea typeface="宋体" panose="02010600030101010101" pitchFamily="2" charset="-122"/>
            </a:endParaRPr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8109" r="5983" b="20836"/>
          <a:stretch>
            <a:fillRect/>
          </a:stretch>
        </p:blipFill>
        <p:spPr>
          <a:xfrm>
            <a:off x="228600" y="1206500"/>
            <a:ext cx="8915400" cy="5651500"/>
          </a:xfrm>
        </p:spPr>
      </p:pic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0" y="0"/>
            <a:ext cx="5715000" cy="1143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:Accept;</a:t>
            </a:r>
            <a:b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Error :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(denoted by a blank entry in the table).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5715000" y="0"/>
            <a:ext cx="3429000" cy="1143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:Shift into state </a:t>
            </a:r>
            <a:r>
              <a:rPr lang="en-US" altLang="zh-CN" sz="24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4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:Goto state </a:t>
            </a:r>
            <a:r>
              <a:rPr lang="en-US" altLang="zh-CN" sz="24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k: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Reduce by rule </a:t>
            </a:r>
            <a:r>
              <a:rPr lang="en-US" altLang="zh-CN" sz="24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  <p:bldP spid="2273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93825"/>
            <a:ext cx="4267200" cy="3352800"/>
          </a:xfrm>
          <a:solidFill>
            <a:schemeClr val="bg1"/>
          </a:solidFill>
          <a:ln w="38100">
            <a:solidFill>
              <a:srgbClr val="0000CC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repeat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for any item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→ α.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β in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 any production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→ γ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← 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→ .γ}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until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does not change.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3810000" y="4746625"/>
            <a:ext cx="4419600" cy="1955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I, X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set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to the empty set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for any item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→ α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.Xβ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in I 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add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→ α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X.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β to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return Closure(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8" t="48819" r="57832" b="31654"/>
          <a:stretch>
            <a:fillRect/>
          </a:stretch>
        </p:blipFill>
        <p:spPr bwMode="auto">
          <a:xfrm>
            <a:off x="4267200" y="1241425"/>
            <a:ext cx="4876800" cy="3505200"/>
          </a:xfrm>
          <a:prstGeom prst="rect">
            <a:avLst/>
          </a:prstGeom>
          <a:noFill/>
          <a:ln w="3810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42680" y="463826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LR(0) Parser Generation </a:t>
            </a:r>
            <a:endParaRPr lang="zh-CN" altLang="en-US" sz="2800" b="1" u="sng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374" y="5327127"/>
            <a:ext cx="290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7848600" y="990600"/>
            <a:ext cx="1295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7467600" y="3962400"/>
            <a:ext cx="1143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7772400" y="838200"/>
            <a:ext cx="137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9" name="Rectangle 13"/>
          <p:cNvSpPr>
            <a:spLocks noChangeArrowheads="1"/>
          </p:cNvSpPr>
          <p:nvPr/>
        </p:nvSpPr>
        <p:spPr bwMode="auto">
          <a:xfrm>
            <a:off x="629886" y="1042988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269875" indent="-269875" eaLnBrk="1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Put reduce actions into the table only where indicated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by the FOLLOW set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</p:txBody>
      </p:sp>
      <p:pic>
        <p:nvPicPr>
          <p:cNvPr id="3687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1" t="7983" r="47646" b="66631"/>
          <a:stretch>
            <a:fillRect/>
          </a:stretch>
        </p:blipFill>
        <p:spPr bwMode="auto">
          <a:xfrm>
            <a:off x="3810000" y="3997325"/>
            <a:ext cx="5106988" cy="2708275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Rectangle 14"/>
          <p:cNvSpPr>
            <a:spLocks noChangeArrowheads="1"/>
          </p:cNvSpPr>
          <p:nvPr/>
        </p:nvSpPr>
        <p:spPr bwMode="auto">
          <a:xfrm>
            <a:off x="762000" y="2006600"/>
            <a:ext cx="6096000" cy="1955800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b="0" i="1">
                <a:ea typeface="宋体" panose="02010600030101010101" pitchFamily="2" charset="-122"/>
              </a:rPr>
              <a:t>R</a:t>
            </a:r>
            <a:r>
              <a:rPr lang="en-US" altLang="zh-CN" sz="2400" b="0">
                <a:ea typeface="宋体" panose="02010600030101010101" pitchFamily="2" charset="-122"/>
              </a:rPr>
              <a:t> ← {}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>
                <a:ea typeface="宋体" panose="02010600030101010101" pitchFamily="2" charset="-122"/>
              </a:rPr>
              <a:t>for each state </a:t>
            </a:r>
            <a:r>
              <a:rPr lang="en-US" altLang="zh-CN" sz="2400" b="0" i="1">
                <a:ea typeface="宋体" panose="02010600030101010101" pitchFamily="2" charset="-122"/>
              </a:rPr>
              <a:t>I</a:t>
            </a:r>
            <a:r>
              <a:rPr lang="en-US" altLang="zh-CN" sz="2400" b="0">
                <a:ea typeface="宋体" panose="02010600030101010101" pitchFamily="2" charset="-122"/>
              </a:rPr>
              <a:t> in </a:t>
            </a:r>
            <a:r>
              <a:rPr lang="en-US" altLang="zh-CN" sz="2400" b="0" i="1">
                <a:ea typeface="宋体" panose="02010600030101010101" pitchFamily="2" charset="-122"/>
              </a:rPr>
              <a:t>T</a:t>
            </a:r>
            <a:r>
              <a:rPr lang="en-US" altLang="zh-CN" sz="2400" b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for each item </a:t>
            </a:r>
            <a:r>
              <a:rPr lang="en-US" altLang="zh-CN" sz="2400" b="0" i="1">
                <a:ea typeface="宋体" panose="02010600030101010101" pitchFamily="2" charset="-122"/>
              </a:rPr>
              <a:t>A</a:t>
            </a:r>
            <a:r>
              <a:rPr lang="en-US" altLang="zh-CN" sz="2400" b="0">
                <a:ea typeface="宋体" panose="02010600030101010101" pitchFamily="2" charset="-122"/>
              </a:rPr>
              <a:t> → α. in </a:t>
            </a:r>
            <a:r>
              <a:rPr lang="en-US" altLang="zh-CN" sz="2400" b="0" i="1">
                <a:ea typeface="宋体" panose="02010600030101010101" pitchFamily="2" charset="-122"/>
              </a:rPr>
              <a:t>I</a:t>
            </a:r>
            <a:r>
              <a:rPr lang="en-US" altLang="zh-CN" sz="2400" b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    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for each token </a:t>
            </a:r>
            <a:r>
              <a:rPr lang="en-US" altLang="zh-CN" sz="2400" b="0" i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 in FOLLOW(</a:t>
            </a:r>
            <a:r>
              <a:rPr lang="en-US" altLang="zh-CN" sz="2400" b="0" i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b="0" i="1">
                <a:ea typeface="宋体" panose="02010600030101010101" pitchFamily="2" charset="-122"/>
              </a:rPr>
              <a:t>              R ← R</a:t>
            </a:r>
            <a:r>
              <a:rPr lang="en-US" altLang="zh-CN" sz="2400" b="0">
                <a:ea typeface="宋体" panose="02010600030101010101" pitchFamily="2" charset="-122"/>
              </a:rPr>
              <a:t> ∪ {(</a:t>
            </a:r>
            <a:r>
              <a:rPr lang="en-US" altLang="zh-CN" sz="2400" b="0" i="1">
                <a:ea typeface="宋体" panose="02010600030101010101" pitchFamily="2" charset="-122"/>
              </a:rPr>
              <a:t>I, </a:t>
            </a:r>
            <a:r>
              <a:rPr lang="en-US" altLang="zh-CN" sz="2400" b="0" i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="0" i="1">
                <a:ea typeface="宋体" panose="02010600030101010101" pitchFamily="2" charset="-122"/>
              </a:rPr>
              <a:t>, A</a:t>
            </a:r>
            <a:r>
              <a:rPr lang="en-US" altLang="zh-CN" sz="2400" b="0">
                <a:ea typeface="宋体" panose="02010600030101010101" pitchFamily="2" charset="-122"/>
              </a:rPr>
              <a:t> → α)}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SLR Parser Generation </a:t>
            </a:r>
            <a:endParaRPr lang="zh-CN" altLang="en-US" sz="2800" b="1" u="sng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6321"/>
          <p:cNvSpPr>
            <a:spLocks noGrp="1" noChangeArrowheads="1"/>
          </p:cNvSpPr>
          <p:nvPr>
            <p:ph type="title"/>
          </p:nvPr>
        </p:nvSpPr>
        <p:spPr>
          <a:xfrm>
            <a:off x="628650" y="510539"/>
            <a:ext cx="7886700" cy="6781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075" name="文本占位符 56322"/>
          <p:cNvSpPr>
            <a:spLocks noGrp="1" noChangeArrowheads="1"/>
          </p:cNvSpPr>
          <p:nvPr>
            <p:ph type="body" idx="1"/>
          </p:nvPr>
        </p:nvSpPr>
        <p:spPr>
          <a:xfrm>
            <a:off x="628650" y="1242783"/>
            <a:ext cx="7886700" cy="4929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2. Lexical Analysis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3. Parsing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4. Abstract Syntax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5. Semantic Analysis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6. Activation Record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7. Translating into Intermediate Code</a:t>
            </a: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8. Basic Blocks and Traces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9. Instruction Selection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10. Liveness Analysis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11. Register Allocation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13. Garbage Collection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14 Object-Oriented Languages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18. Loop Optimizations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068" y="1371600"/>
            <a:ext cx="4762774" cy="3048000"/>
          </a:xfrm>
          <a:noFill/>
          <a:ln w="38100">
            <a:solidFill>
              <a:srgbClr val="0000CC"/>
            </a:solidFill>
            <a:miter lim="800000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repeat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for any item 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→ α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.Xβ,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in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for any production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→ γ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for any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∈ FIRST(β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← 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∪ {(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→ .γ,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until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does not change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495800" y="4727575"/>
            <a:ext cx="4648200" cy="1939925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I, X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 ← {}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    for any item (</a:t>
            </a:r>
            <a:r>
              <a:rPr lang="en-US" altLang="zh-CN" sz="2400" i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→ α</a:t>
            </a:r>
            <a:r>
              <a:rPr lang="en-US" altLang="zh-CN" sz="2400" i="1" dirty="0">
                <a:ea typeface="宋体" panose="02010600030101010101" pitchFamily="2" charset="-122"/>
              </a:rPr>
              <a:t>.Xβ,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ea typeface="宋体" panose="02010600030101010101" pitchFamily="2" charset="-122"/>
              </a:rPr>
              <a:t>) in 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  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         add (</a:t>
            </a:r>
            <a:r>
              <a:rPr lang="en-US" altLang="zh-CN" sz="2400" i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→ α</a:t>
            </a:r>
            <a:r>
              <a:rPr lang="en-US" altLang="zh-CN" sz="2400" i="1" dirty="0">
                <a:ea typeface="宋体" panose="02010600030101010101" pitchFamily="2" charset="-122"/>
              </a:rPr>
              <a:t>X.β,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ea typeface="宋体" panose="02010600030101010101" pitchFamily="2" charset="-122"/>
              </a:rPr>
              <a:t>) to 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    return Closure(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). 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99780" y="1905000"/>
            <a:ext cx="3276600" cy="1411288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The start state is the closure of the item  (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′ → </a:t>
            </a:r>
            <a:r>
              <a:rPr lang="en-US" altLang="zh-CN" i="1">
                <a:ea typeface="宋体" panose="02010600030101010101" pitchFamily="2" charset="-122"/>
              </a:rPr>
              <a:t>.S</a:t>
            </a:r>
            <a:r>
              <a:rPr lang="en-US" altLang="zh-CN">
                <a:ea typeface="宋体" panose="02010600030101010101" pitchFamily="2" charset="-122"/>
              </a:rPr>
              <a:t> $,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r>
              <a:rPr lang="en-US" altLang="zh-CN"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10509" y="5028595"/>
            <a:ext cx="4209091" cy="1569660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← { 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for each state 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in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    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for each item (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→ α.,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in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i="1" dirty="0">
                <a:ea typeface="宋体" panose="02010600030101010101" pitchFamily="2" charset="-122"/>
              </a:rPr>
              <a:t>         R ← R</a:t>
            </a:r>
            <a:r>
              <a:rPr lang="en-US" altLang="zh-CN" sz="2400" dirty="0">
                <a:ea typeface="宋体" panose="02010600030101010101" pitchFamily="2" charset="-122"/>
              </a:rPr>
              <a:t> ∪{(</a:t>
            </a:r>
            <a:r>
              <a:rPr lang="en-US" altLang="zh-CN" sz="2400" i="1" dirty="0">
                <a:ea typeface="宋体" panose="02010600030101010101" pitchFamily="2" charset="-122"/>
              </a:rPr>
              <a:t>I, z, A</a:t>
            </a:r>
            <a:r>
              <a:rPr lang="en-US" altLang="zh-CN" sz="2400" dirty="0">
                <a:ea typeface="宋体" panose="02010600030101010101" pitchFamily="2" charset="-122"/>
              </a:rPr>
              <a:t> → α)}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0666"/>
            <a:ext cx="541782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Generate LR(1) Parsing Table</a:t>
            </a:r>
            <a:endParaRPr lang="zh-CN" altLang="en-US" sz="2800" b="1" u="sng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B7864F0-C37C-1697-F435-DB6C52BB9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140"/>
            <a:ext cx="8229600" cy="8610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LALR(1) Parsing Tables</a:t>
            </a:r>
            <a:endParaRPr lang="zh-CN" altLang="en-US" sz="2800" b="1" u="sng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CC45027-1CAC-57AC-A5E7-C08C9186D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12262"/>
            <a:ext cx="8229600" cy="385572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LR(1) parsing tables can be very large, with many states. </a:t>
            </a:r>
          </a:p>
          <a:p>
            <a:pPr eaLnBrk="1" hangingPunct="1"/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smaller table can be made by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merging any two states whose items are identical except for lookahead sets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eaLnBrk="1" hangingPunct="1"/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result parser is called an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LALR(1)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parser.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Abstract Syntax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role of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Implemantetion of semantic actions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Recursve-descent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Yacc-generated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syntax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concrete parse tree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Semantic Analysis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of semantic analysis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connect, check translate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 definition: a set of bindings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 management: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imperative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of environment: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table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Classification of type equavilence: structural, name, declaration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5EC0631-F351-7B59-318C-7B73D5739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463" y="489744"/>
            <a:ext cx="8686800" cy="561975"/>
          </a:xfrm>
        </p:spPr>
        <p:txBody>
          <a:bodyPr/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IMPERATIVE</a:t>
            </a:r>
            <a:endParaRPr lang="en-US" altLang="zh-C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Rectangle 11">
            <a:extLst>
              <a:ext uri="{FF2B5EF4-FFF2-40B4-BE49-F238E27FC236}">
                <a16:creationId xmlns:a16="http://schemas.microsoft.com/office/drawing/2014/main" id="{AE62F565-9F21-591F-1B5D-BA81017D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043505"/>
            <a:ext cx="1223963" cy="714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2">
            <a:extLst>
              <a:ext uri="{FF2B5EF4-FFF2-40B4-BE49-F238E27FC236}">
                <a16:creationId xmlns:a16="http://schemas.microsoft.com/office/drawing/2014/main" id="{B844FBFD-F378-8DE3-BBA7-64D4F57C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043505"/>
            <a:ext cx="935038" cy="1444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8">
            <a:extLst>
              <a:ext uri="{FF2B5EF4-FFF2-40B4-BE49-F238E27FC236}">
                <a16:creationId xmlns:a16="http://schemas.microsoft.com/office/drawing/2014/main" id="{AE52CD23-AB78-A8FD-9324-FE487D444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043505"/>
            <a:ext cx="288925" cy="714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272" name="Group 27">
            <a:extLst>
              <a:ext uri="{FF2B5EF4-FFF2-40B4-BE49-F238E27FC236}">
                <a16:creationId xmlns:a16="http://schemas.microsoft.com/office/drawing/2014/main" id="{8D5EF6F7-1932-F118-7A79-2002851097CE}"/>
              </a:ext>
            </a:extLst>
          </p:cNvPr>
          <p:cNvGrpSpPr>
            <a:grpSpLocks/>
          </p:cNvGrpSpPr>
          <p:nvPr/>
        </p:nvGrpSpPr>
        <p:grpSpPr bwMode="auto">
          <a:xfrm>
            <a:off x="2871931" y="3605309"/>
            <a:ext cx="3095625" cy="2520950"/>
            <a:chOff x="3334" y="1525"/>
            <a:chExt cx="1950" cy="1588"/>
          </a:xfrm>
        </p:grpSpPr>
        <p:grpSp>
          <p:nvGrpSpPr>
            <p:cNvPr id="11273" name="Group 22">
              <a:extLst>
                <a:ext uri="{FF2B5EF4-FFF2-40B4-BE49-F238E27FC236}">
                  <a16:creationId xmlns:a16="http://schemas.microsoft.com/office/drawing/2014/main" id="{827BC0B5-E413-3B28-F3CF-BF84D1C09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11275" name="Group 20">
                <a:extLst>
                  <a:ext uri="{FF2B5EF4-FFF2-40B4-BE49-F238E27FC236}">
                    <a16:creationId xmlns:a16="http://schemas.microsoft.com/office/drawing/2014/main" id="{2B83DF51-DA93-5742-23AE-2988CF8F96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11277" name="Picture 5">
                  <a:extLst>
                    <a:ext uri="{FF2B5EF4-FFF2-40B4-BE49-F238E27FC236}">
                      <a16:creationId xmlns:a16="http://schemas.microsoft.com/office/drawing/2014/main" id="{0800D4CE-20C3-FFDA-6E08-25BCE2FDCC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1278" name="Rectangle 10">
                  <a:extLst>
                    <a:ext uri="{FF2B5EF4-FFF2-40B4-BE49-F238E27FC236}">
                      <a16:creationId xmlns:a16="http://schemas.microsoft.com/office/drawing/2014/main" id="{1DB993B2-61F6-2B29-C758-F131886360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9" name="Rectangle 13">
                  <a:extLst>
                    <a:ext uri="{FF2B5EF4-FFF2-40B4-BE49-F238E27FC236}">
                      <a16:creationId xmlns:a16="http://schemas.microsoft.com/office/drawing/2014/main" id="{ED4F87DD-2244-2C0E-0076-11BC2330F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80" name="Rectangle 14">
                  <a:extLst>
                    <a:ext uri="{FF2B5EF4-FFF2-40B4-BE49-F238E27FC236}">
                      <a16:creationId xmlns:a16="http://schemas.microsoft.com/office/drawing/2014/main" id="{18A0E13D-7A87-3500-C700-361401E73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81" name="Rectangle 15">
                  <a:extLst>
                    <a:ext uri="{FF2B5EF4-FFF2-40B4-BE49-F238E27FC236}">
                      <a16:creationId xmlns:a16="http://schemas.microsoft.com/office/drawing/2014/main" id="{C7890B50-AA45-AE17-1367-D3C9804E2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82" name="Rectangle 19">
                  <a:extLst>
                    <a:ext uri="{FF2B5EF4-FFF2-40B4-BE49-F238E27FC236}">
                      <a16:creationId xmlns:a16="http://schemas.microsoft.com/office/drawing/2014/main" id="{E9A2C178-C216-24AC-893C-6C733E8FD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276" name="Rectangle 21">
                <a:extLst>
                  <a:ext uri="{FF2B5EF4-FFF2-40B4-BE49-F238E27FC236}">
                    <a16:creationId xmlns:a16="http://schemas.microsoft.com/office/drawing/2014/main" id="{A10440AF-B01C-7804-EFBA-0809D08E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274" name="Line 26">
              <a:extLst>
                <a:ext uri="{FF2B5EF4-FFF2-40B4-BE49-F238E27FC236}">
                  <a16:creationId xmlns:a16="http://schemas.microsoft.com/office/drawing/2014/main" id="{A6E36844-1172-314E-D0FA-976ECDDF2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C8D503E-8505-4589-0EAE-880B8FF4ACAA}"/>
              </a:ext>
            </a:extLst>
          </p:cNvPr>
          <p:cNvSpPr txBox="1"/>
          <p:nvPr/>
        </p:nvSpPr>
        <p:spPr>
          <a:xfrm>
            <a:off x="480228" y="1184116"/>
            <a:ext cx="758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Using hash tables to implement the Imperative environments efficiently.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53BBD6-1177-5A4D-CC63-AEF1C869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61" y="2519712"/>
            <a:ext cx="7053967" cy="4247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M1 =  { bat  ↦ 1,camel  ↦ 2,dog ↦3 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78DE88-4713-7853-8AFD-B4AF61C4E7A2}"/>
              </a:ext>
            </a:extLst>
          </p:cNvPr>
          <p:cNvSpPr/>
          <p:nvPr/>
        </p:nvSpPr>
        <p:spPr>
          <a:xfrm>
            <a:off x="2736622" y="3449043"/>
            <a:ext cx="3440512" cy="6595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6FF47C-A569-A87D-DCDA-9FE68AA52096}"/>
              </a:ext>
            </a:extLst>
          </p:cNvPr>
          <p:cNvSpPr/>
          <p:nvPr/>
        </p:nvSpPr>
        <p:spPr>
          <a:xfrm>
            <a:off x="2736622" y="4518744"/>
            <a:ext cx="1693408" cy="1849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1414F3-5FB7-55D7-8ECC-241AA8768006}"/>
              </a:ext>
            </a:extLst>
          </p:cNvPr>
          <p:cNvSpPr txBox="1"/>
          <p:nvPr/>
        </p:nvSpPr>
        <p:spPr>
          <a:xfrm>
            <a:off x="1479110" y="3594129"/>
            <a:ext cx="96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02818F-C1E7-4D0B-29D2-6614550C4FEB}"/>
              </a:ext>
            </a:extLst>
          </p:cNvPr>
          <p:cNvSpPr txBox="1"/>
          <p:nvPr/>
        </p:nvSpPr>
        <p:spPr>
          <a:xfrm>
            <a:off x="1118331" y="4775930"/>
            <a:ext cx="119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Bucket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8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>
            <a:extLst>
              <a:ext uri="{FF2B5EF4-FFF2-40B4-BE49-F238E27FC236}">
                <a16:creationId xmlns:a16="http://schemas.microsoft.com/office/drawing/2014/main" id="{FB6429E8-2CBD-BE6E-F22B-C026B18BDAB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8101" r="7118" b="50053"/>
          <a:stretch>
            <a:fillRect/>
          </a:stretch>
        </p:blipFill>
        <p:spPr>
          <a:xfrm>
            <a:off x="838200" y="2819400"/>
            <a:ext cx="7200900" cy="2536825"/>
          </a:xfrm>
        </p:spPr>
      </p:pic>
      <p:sp>
        <p:nvSpPr>
          <p:cNvPr id="15364" name="Rectangle 5">
            <a:extLst>
              <a:ext uri="{FF2B5EF4-FFF2-40B4-BE49-F238E27FC236}">
                <a16:creationId xmlns:a16="http://schemas.microsoft.com/office/drawing/2014/main" id="{D6256122-1F95-D6F6-0BC4-AAC61BE7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37" y="1343106"/>
            <a:ext cx="7200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M1 =  { bat  ↦ 1,camel  ↦ 2,dog ↦3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add the binding   </a:t>
            </a:r>
            <a:r>
              <a:rPr lang="en-US" altLang="zh-CN" sz="2400" b="1" dirty="0">
                <a:solidFill>
                  <a:srgbClr val="0000CC"/>
                </a:solidFill>
              </a:rPr>
              <a:t>mouse ↦4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ADE861-2272-DDED-8548-FA887652F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285" y="503303"/>
            <a:ext cx="8686800" cy="533400"/>
          </a:xfrm>
        </p:spPr>
        <p:txBody>
          <a:bodyPr/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endParaRPr lang="en-US" altLang="zh-C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Activation Record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function call behave: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first-in last-out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stack frame: concept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related with a 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frame pointers, registers  parameters, return address, variables, static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068" y="396853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STACK FRAMES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9361" r="33025" b="4565"/>
          <a:stretch>
            <a:fillRect/>
          </a:stretch>
        </p:blipFill>
        <p:spPr bwMode="auto">
          <a:xfrm>
            <a:off x="2892294" y="898328"/>
            <a:ext cx="5761038" cy="589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7" t="8464" r="35237" b="86002"/>
          <a:stretch>
            <a:fillRect/>
          </a:stretch>
        </p:blipFill>
        <p:spPr bwMode="auto">
          <a:xfrm>
            <a:off x="6899419" y="997800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4" t="90601" r="36719" b="3865"/>
          <a:stretch>
            <a:fillRect/>
          </a:stretch>
        </p:blipFill>
        <p:spPr bwMode="auto">
          <a:xfrm>
            <a:off x="7240105" y="6395852"/>
            <a:ext cx="1891339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1867" y="1085664"/>
            <a:ext cx="2232025" cy="552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  <a:buSzPct val="120000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 area on the stack devoted to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local variables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parameters,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address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temporaries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for a function.</a:t>
            </a:r>
          </a:p>
          <a:p>
            <a:pPr>
              <a:buClr>
                <a:srgbClr val="0000FF"/>
              </a:buClr>
              <a:buSzPct val="120000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FF"/>
              </a:buClr>
              <a:buSzPct val="120000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Run-time stacks usually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at a high memory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address and grow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 smaller addresses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zh-CN" sz="2800" b="1" dirty="0"/>
          </a:p>
          <a:p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2578740" y="2091937"/>
            <a:ext cx="1809065" cy="4933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33892" y="5868962"/>
            <a:ext cx="1809065" cy="4933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72505"/>
            <a:ext cx="2242657" cy="5526088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000" b="1" dirty="0">
                <a:solidFill>
                  <a:srgbClr val="FF0000"/>
                </a:solidFill>
              </a:rPr>
              <a:t>The </a:t>
            </a:r>
            <a:r>
              <a:rPr lang="en-US" altLang="zh-CN" sz="2000" b="1" i="1" dirty="0">
                <a:solidFill>
                  <a:srgbClr val="FF0000"/>
                </a:solidFill>
              </a:rPr>
              <a:t>stack pointer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- that points at some location. </a:t>
            </a:r>
          </a:p>
          <a:p>
            <a:pPr eaLnBrk="1" hangingPunct="1">
              <a:buClr>
                <a:srgbClr val="0000FF"/>
              </a:buClr>
              <a:buSzPct val="100000"/>
            </a:pPr>
            <a:endParaRPr lang="en-US" altLang="zh-CN" sz="2000" b="1" dirty="0"/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altLang="zh-CN" sz="2000" b="1" dirty="0"/>
              <a:t>The stack usually </a:t>
            </a:r>
            <a:r>
              <a:rPr lang="en-US" altLang="zh-CN" sz="2000" b="1" dirty="0">
                <a:solidFill>
                  <a:srgbClr val="FF0000"/>
                </a:solidFill>
              </a:rPr>
              <a:t>grows only at the entry</a:t>
            </a:r>
            <a:r>
              <a:rPr lang="en-US" altLang="zh-CN" sz="2000" b="1" dirty="0"/>
              <a:t> to a function, by an increment </a:t>
            </a:r>
            <a:r>
              <a:rPr lang="en-US" altLang="zh-CN" sz="2000" b="1" dirty="0">
                <a:solidFill>
                  <a:srgbClr val="FF0000"/>
                </a:solidFill>
              </a:rPr>
              <a:t>large enough</a:t>
            </a:r>
            <a:r>
              <a:rPr lang="en-US" altLang="zh-CN" sz="2000" b="1" dirty="0"/>
              <a:t> to hold all the local variables for that function, and, </a:t>
            </a:r>
            <a:r>
              <a:rPr lang="en-US" altLang="zh-CN" sz="2000" b="1" dirty="0">
                <a:solidFill>
                  <a:srgbClr val="FF0000"/>
                </a:solidFill>
              </a:rPr>
              <a:t>just before </a:t>
            </a:r>
            <a:r>
              <a:rPr lang="en-US" altLang="zh-CN" sz="2000" b="1" dirty="0"/>
              <a:t>the exit from the function.</a:t>
            </a:r>
          </a:p>
          <a:p>
            <a:pPr marL="0" indent="0" eaLnBrk="1" hangingPunct="1">
              <a:buNone/>
            </a:pPr>
            <a:endParaRPr lang="en-US" altLang="zh-CN" sz="2800" b="1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068" y="396853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STACK FRAMES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9361" r="33025" b="4565"/>
          <a:stretch>
            <a:fillRect/>
          </a:stretch>
        </p:blipFill>
        <p:spPr bwMode="auto">
          <a:xfrm>
            <a:off x="2844021" y="960427"/>
            <a:ext cx="5761038" cy="589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7" t="8464" r="35237" b="86002"/>
          <a:stretch>
            <a:fillRect/>
          </a:stretch>
        </p:blipFill>
        <p:spPr bwMode="auto">
          <a:xfrm>
            <a:off x="6899419" y="997800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4" t="90601" r="36719" b="3865"/>
          <a:stretch>
            <a:fillRect/>
          </a:stretch>
        </p:blipFill>
        <p:spPr bwMode="auto">
          <a:xfrm>
            <a:off x="7240105" y="6395852"/>
            <a:ext cx="1891339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697151" y="5897573"/>
            <a:ext cx="1809065" cy="4933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9361" r="33025" b="4565"/>
          <a:stretch>
            <a:fillRect/>
          </a:stretch>
        </p:blipFill>
        <p:spPr bwMode="auto">
          <a:xfrm>
            <a:off x="389537" y="962067"/>
            <a:ext cx="576103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7" t="8464" r="35237" b="86002"/>
          <a:stretch>
            <a:fillRect/>
          </a:stretch>
        </p:blipFill>
        <p:spPr bwMode="auto">
          <a:xfrm>
            <a:off x="4248322" y="990600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4" t="90601" r="36719" b="3865"/>
          <a:stretch>
            <a:fillRect/>
          </a:stretch>
        </p:blipFill>
        <p:spPr bwMode="auto">
          <a:xfrm>
            <a:off x="4463035" y="6245247"/>
            <a:ext cx="20875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068" y="396853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STACK FRAMES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23966" y="1491654"/>
            <a:ext cx="3270055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incoming arguments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passed by the caller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return address 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created by the CALL instruction 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some local variables </a:t>
            </a:r>
            <a:r>
              <a:rPr lang="en-US" altLang="zh-CN" sz="2000" b="1" dirty="0"/>
              <a:t>are in stack frame ,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other temporary local variables </a:t>
            </a:r>
            <a:r>
              <a:rPr lang="en-US" altLang="zh-CN" sz="2000" b="1" dirty="0"/>
              <a:t>are saved  in registers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outgoing argument space 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pass parameters.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static link</a:t>
            </a:r>
          </a:p>
        </p:txBody>
      </p:sp>
      <p:sp>
        <p:nvSpPr>
          <p:cNvPr id="2" name="矩形 1"/>
          <p:cNvSpPr/>
          <p:nvPr/>
        </p:nvSpPr>
        <p:spPr>
          <a:xfrm>
            <a:off x="249979" y="2144565"/>
            <a:ext cx="1809065" cy="4933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Translating into Intermediate Code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143000"/>
            <a:ext cx="81457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IR: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kinds,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Translation: the abstract syntax expression into intermediate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Kinds of expression and conversion between equavilent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between semant and translate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simple varables, static link, array variable, structured l-value, subsripting and fields, arithmetic, conditional, 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Declaration: variables definition,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6823"/>
            <a:ext cx="8229600" cy="168478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The function </a:t>
            </a:r>
            <a:r>
              <a:rPr lang="en-US" altLang="zh-CN" sz="2400" b="1" dirty="0" err="1"/>
              <a:t>F_Exp</a:t>
            </a:r>
            <a:r>
              <a:rPr lang="en-US" altLang="zh-CN" sz="2400" b="1" dirty="0"/>
              <a:t> is used by Translate to turn a </a:t>
            </a:r>
            <a:r>
              <a:rPr lang="en-US" altLang="zh-CN" sz="2400" b="1" dirty="0" err="1"/>
              <a:t>F_access</a:t>
            </a:r>
            <a:r>
              <a:rPr lang="en-US" altLang="zh-CN" sz="2400" b="1" dirty="0"/>
              <a:t> into the Tree expression</a:t>
            </a:r>
          </a:p>
          <a:p>
            <a:r>
              <a:rPr lang="en-US" altLang="zh-CN" sz="2400" b="1" dirty="0"/>
              <a:t>The </a:t>
            </a:r>
            <a:r>
              <a:rPr lang="en-US" altLang="zh-CN" sz="2400" b="1" dirty="0" err="1"/>
              <a:t>T_exp</a:t>
            </a:r>
            <a:r>
              <a:rPr lang="en-US" altLang="zh-CN" sz="2400" b="1" dirty="0"/>
              <a:t> argument is the address of the stack frame that the </a:t>
            </a:r>
            <a:r>
              <a:rPr lang="en-US" altLang="zh-CN" sz="2400" b="1" dirty="0" err="1"/>
              <a:t>F_access</a:t>
            </a:r>
            <a:r>
              <a:rPr lang="en-US" altLang="zh-CN" sz="2400" b="1" dirty="0"/>
              <a:t> lives in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3087630"/>
            <a:ext cx="820891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T_exp</a:t>
            </a:r>
            <a:r>
              <a:rPr lang="en-US" altLang="zh-CN" dirty="0"/>
              <a:t> </a:t>
            </a:r>
            <a:r>
              <a:rPr lang="en-US" altLang="zh-CN" dirty="0" err="1"/>
              <a:t>F_exp</a:t>
            </a:r>
            <a:r>
              <a:rPr lang="en-US" altLang="zh-CN" dirty="0"/>
              <a:t>(</a:t>
            </a:r>
            <a:r>
              <a:rPr lang="en-US" altLang="zh-CN" dirty="0" err="1"/>
              <a:t>F_access</a:t>
            </a:r>
            <a:r>
              <a:rPr lang="en-US" altLang="zh-CN" dirty="0"/>
              <a:t> </a:t>
            </a:r>
            <a:r>
              <a:rPr lang="en-US" altLang="zh-CN" dirty="0" err="1"/>
              <a:t>acc</a:t>
            </a:r>
            <a:r>
              <a:rPr lang="en-US" altLang="zh-CN" dirty="0"/>
              <a:t>, </a:t>
            </a:r>
            <a:r>
              <a:rPr lang="en-US" altLang="zh-CN" dirty="0" err="1"/>
              <a:t>T_exp</a:t>
            </a:r>
            <a:r>
              <a:rPr lang="en-US" altLang="zh-CN" dirty="0"/>
              <a:t> </a:t>
            </a:r>
            <a:r>
              <a:rPr lang="en-US" altLang="zh-CN" dirty="0" err="1"/>
              <a:t>framePtr</a:t>
            </a:r>
            <a:r>
              <a:rPr lang="en-US" altLang="zh-CN" dirty="0"/>
              <a:t>);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482961" y="359168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An access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such as </a:t>
            </a:r>
            <a:r>
              <a:rPr lang="en-US" altLang="zh-CN" sz="2400" b="1" dirty="0" err="1"/>
              <a:t>InFrame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):</a:t>
            </a:r>
            <a:endParaRPr lang="en-US" altLang="zh-CN" sz="2400" b="1" i="1" dirty="0"/>
          </a:p>
        </p:txBody>
      </p:sp>
      <p:sp>
        <p:nvSpPr>
          <p:cNvPr id="6" name="矩形 5"/>
          <p:cNvSpPr/>
          <p:nvPr/>
        </p:nvSpPr>
        <p:spPr>
          <a:xfrm>
            <a:off x="539552" y="4239759"/>
            <a:ext cx="820891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0000FF"/>
                </a:solidFill>
              </a:rPr>
              <a:t>F_Exp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a,T_Temp</a:t>
            </a:r>
            <a:r>
              <a:rPr lang="en-US" altLang="zh-CN" sz="2400" b="1" dirty="0">
                <a:solidFill>
                  <a:srgbClr val="0000FF"/>
                </a:solidFill>
              </a:rPr>
              <a:t>(F_FP( )))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539551" y="5175862"/>
            <a:ext cx="815232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MEM(BINOP(PLUS,TEMP(FP),CONST(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)))</a:t>
            </a:r>
            <a:endParaRPr lang="en-US" altLang="zh-CN" sz="2400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518864" y="4753107"/>
            <a:ext cx="8229600" cy="42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Returns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12973" y="365127"/>
            <a:ext cx="7886700" cy="658686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Simple variables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434176"/>
            <a:ext cx="8229600" cy="6578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Following Static Links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1384177"/>
            <a:ext cx="8229600" cy="11087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A variable x is declared at an outer level of static scope, static links will be used.</a:t>
            </a:r>
          </a:p>
        </p:txBody>
      </p:sp>
      <p:sp>
        <p:nvSpPr>
          <p:cNvPr id="4" name="矩形 3"/>
          <p:cNvSpPr/>
          <p:nvPr/>
        </p:nvSpPr>
        <p:spPr>
          <a:xfrm>
            <a:off x="844678" y="2892217"/>
            <a:ext cx="7454643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/>
              <a:t>MEM(+(CONST </a:t>
            </a:r>
            <a:r>
              <a:rPr lang="en-US" altLang="zh-CN" sz="2400" b="1" dirty="0" err="1"/>
              <a:t>Kn</a:t>
            </a:r>
            <a:r>
              <a:rPr lang="en-US" altLang="zh-CN" sz="2400" b="1" dirty="0"/>
              <a:t>, MEM(+(CONST </a:t>
            </a:r>
            <a:r>
              <a:rPr lang="en-US" altLang="zh-CN" sz="2400" b="1" dirty="0">
                <a:solidFill>
                  <a:srgbClr val="FF0000"/>
                </a:solidFill>
              </a:rPr>
              <a:t>Kn-1</a:t>
            </a:r>
            <a:r>
              <a:rPr lang="en-US" altLang="zh-CN" sz="2400" b="1" dirty="0"/>
              <a:t>,…</a:t>
            </a:r>
          </a:p>
          <a:p>
            <a:r>
              <a:rPr lang="en-US" altLang="zh-CN" sz="2400" b="1" dirty="0"/>
              <a:t>                            MEM(+(CONST </a:t>
            </a:r>
            <a:r>
              <a:rPr lang="en-US" altLang="zh-CN" sz="2400" b="1" dirty="0">
                <a:solidFill>
                  <a:srgbClr val="FF0000"/>
                </a:solidFill>
              </a:rPr>
              <a:t>K1</a:t>
            </a:r>
            <a:r>
              <a:rPr lang="en-US" altLang="zh-CN" sz="2400" b="1" dirty="0"/>
              <a:t>, TEMP FP))…))))</a:t>
            </a:r>
            <a:endParaRPr lang="en-US" altLang="zh-CN" sz="24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539552" y="4293096"/>
            <a:ext cx="8229600" cy="11087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To fetch static links from all  frames between the level of use and the level of definition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/>
          <a:lstStyle/>
          <a:p>
            <a:r>
              <a:rPr lang="en-US" altLang="zh-CN" b="1" dirty="0"/>
              <a:t>IR tree of </a:t>
            </a:r>
            <a:r>
              <a:rPr lang="en-US" altLang="zh-CN" b="1" i="1" dirty="0"/>
              <a:t>a</a:t>
            </a:r>
            <a:r>
              <a:rPr lang="en-US" altLang="zh-CN" b="1" dirty="0"/>
              <a:t>[</a:t>
            </a:r>
            <a:r>
              <a:rPr lang="en-US" altLang="zh-CN" b="1" i="1" dirty="0" err="1"/>
              <a:t>i</a:t>
            </a:r>
            <a:r>
              <a:rPr lang="en-US" altLang="zh-CN" b="1" dirty="0"/>
              <a:t>] is </a:t>
            </a:r>
          </a:p>
        </p:txBody>
      </p:sp>
      <p:grpSp>
        <p:nvGrpSpPr>
          <p:cNvPr id="4" name="Group 27"/>
          <p:cNvGrpSpPr/>
          <p:nvPr/>
        </p:nvGrpSpPr>
        <p:grpSpPr bwMode="auto">
          <a:xfrm>
            <a:off x="2341563" y="2204243"/>
            <a:ext cx="3384550" cy="2160587"/>
            <a:chOff x="2154" y="799"/>
            <a:chExt cx="2132" cy="1361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653" y="799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MEM</a:t>
              </a: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198" y="1207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BINOP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154" y="1253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MEM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653" y="98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+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517" y="1117"/>
              <a:ext cx="363" cy="1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016" y="1117"/>
              <a:ext cx="408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2426" y="1480"/>
              <a:ext cx="1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>
              <a:off x="3470" y="1434"/>
              <a:ext cx="1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152" y="1434"/>
              <a:ext cx="272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515" y="1434"/>
              <a:ext cx="363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200" y="1706"/>
              <a:ext cx="45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744" y="1616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MUL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3243" y="1616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696" y="1616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CONST 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3969" y="1797"/>
              <a:ext cx="1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3787" y="1933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253145" y="4581524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MEM(+(MEM(e),BINOP(MUL, </a:t>
            </a:r>
            <a:r>
              <a:rPr lang="en-US" altLang="zh-CN" b="1" dirty="0" err="1">
                <a:solidFill>
                  <a:schemeClr val="tx2"/>
                </a:solidFill>
              </a:rPr>
              <a:t>i</a:t>
            </a:r>
            <a:r>
              <a:rPr lang="en-US" altLang="zh-CN" b="1" dirty="0">
                <a:solidFill>
                  <a:schemeClr val="tx2"/>
                </a:solidFill>
              </a:rPr>
              <a:t>, CONST W)))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467544" y="5085184"/>
            <a:ext cx="8229600" cy="1142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MEM means </a:t>
            </a:r>
          </a:p>
          <a:p>
            <a:pPr lvl="1"/>
            <a:r>
              <a:rPr lang="en-US" altLang="zh-CN" b="1" dirty="0"/>
              <a:t>store (when used as the left child of a MOVE) </a:t>
            </a:r>
          </a:p>
          <a:p>
            <a:pPr lvl="1"/>
            <a:r>
              <a:rPr lang="en-US" altLang="zh-CN" b="1" dirty="0"/>
              <a:t>fetch (when used elsewhere).   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65513" y="444068"/>
            <a:ext cx="7886700" cy="707156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Subscripting and Field Selection 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496" y="2227077"/>
            <a:ext cx="8229600" cy="1224136"/>
          </a:xfrm>
        </p:spPr>
        <p:txBody>
          <a:bodyPr/>
          <a:lstStyle/>
          <a:p>
            <a:r>
              <a:rPr lang="en-US" altLang="zh-CN" b="1" i="1" dirty="0"/>
              <a:t>x</a:t>
            </a:r>
            <a:r>
              <a:rPr lang="en-US" altLang="zh-CN" b="1" dirty="0"/>
              <a:t> &lt; 5 translates into </a:t>
            </a:r>
            <a:r>
              <a:rPr lang="en-US" altLang="zh-CN" b="1" dirty="0" err="1"/>
              <a:t>Cx</a:t>
            </a:r>
            <a:r>
              <a:rPr lang="en-US" altLang="zh-CN" b="1" dirty="0"/>
              <a:t>(</a:t>
            </a:r>
            <a:r>
              <a:rPr lang="en-US" altLang="zh-CN" b="1" i="1" dirty="0"/>
              <a:t>s</a:t>
            </a:r>
            <a:r>
              <a:rPr lang="en-US" altLang="zh-CN" b="1" dirty="0"/>
              <a:t>1)</a:t>
            </a:r>
          </a:p>
          <a:p>
            <a:r>
              <a:rPr lang="en-US" altLang="zh-CN" b="1" i="1" dirty="0"/>
              <a:t>a &gt; b</a:t>
            </a:r>
            <a:r>
              <a:rPr lang="en-US" altLang="zh-CN" b="1" dirty="0"/>
              <a:t> will be translated as </a:t>
            </a:r>
            <a:r>
              <a:rPr lang="en-US" altLang="zh-CN" b="1" dirty="0" err="1"/>
              <a:t>Cx</a:t>
            </a:r>
            <a:r>
              <a:rPr lang="en-US" altLang="zh-CN" b="1" dirty="0"/>
              <a:t>(</a:t>
            </a:r>
            <a:r>
              <a:rPr lang="en-US" altLang="zh-CN" b="1" i="1" dirty="0"/>
              <a:t>s</a:t>
            </a:r>
            <a:r>
              <a:rPr lang="en-US" altLang="zh-CN" b="1" dirty="0"/>
              <a:t>2)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2058" y="1628800"/>
            <a:ext cx="80843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if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&lt; 5 then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&gt;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else 0</a:t>
            </a:r>
            <a:endParaRPr lang="zh-CN" alt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1114" y="5959536"/>
            <a:ext cx="79176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SEQ(S1(</a:t>
            </a:r>
            <a:r>
              <a:rPr lang="en-US" altLang="zh-CN" sz="2400" b="1" dirty="0" err="1">
                <a:solidFill>
                  <a:srgbClr val="0000FF"/>
                </a:solidFill>
              </a:rPr>
              <a:t>z,f</a:t>
            </a:r>
            <a:r>
              <a:rPr lang="en-US" altLang="zh-CN" sz="2400" b="1" dirty="0">
                <a:solidFill>
                  <a:srgbClr val="0000FF"/>
                </a:solidFill>
              </a:rPr>
              <a:t>),SEQ(LABEL Z,s2(</a:t>
            </a:r>
            <a:r>
              <a:rPr lang="en-US" altLang="zh-CN" sz="2400" b="1" dirty="0" err="1">
                <a:solidFill>
                  <a:srgbClr val="0000FF"/>
                </a:solidFill>
              </a:rPr>
              <a:t>t,f</a:t>
            </a:r>
            <a:r>
              <a:rPr lang="en-US" altLang="zh-CN" sz="2400" b="1" dirty="0">
                <a:solidFill>
                  <a:srgbClr val="0000FF"/>
                </a:solidFill>
              </a:rPr>
              <a:t>)))</a:t>
            </a:r>
          </a:p>
        </p:txBody>
      </p:sp>
      <p:grpSp>
        <p:nvGrpSpPr>
          <p:cNvPr id="7" name="Group 42"/>
          <p:cNvGrpSpPr/>
          <p:nvPr/>
        </p:nvGrpSpPr>
        <p:grpSpPr bwMode="auto">
          <a:xfrm>
            <a:off x="653840" y="3321111"/>
            <a:ext cx="7921625" cy="2311400"/>
            <a:chOff x="340" y="1842"/>
            <a:chExt cx="4990" cy="1456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3061" y="2614"/>
              <a:ext cx="2269" cy="588"/>
              <a:chOff x="3061" y="2614"/>
              <a:chExt cx="2269" cy="588"/>
            </a:xfrm>
          </p:grpSpPr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3651" y="2614"/>
                <a:ext cx="454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CJUMP</a:t>
                </a: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 flipH="1">
                <a:off x="3152" y="2795"/>
                <a:ext cx="499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0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409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3787" y="2795"/>
                <a:ext cx="817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3969" y="2795"/>
                <a:ext cx="1224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3061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GT</a:t>
                </a: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3560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3969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4468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t</a:t>
                </a:r>
              </a:p>
            </p:txBody>
          </p:sp>
          <p:sp>
            <p:nvSpPr>
              <p:cNvPr id="41" name="Rectangle 16"/>
              <p:cNvSpPr>
                <a:spLocks noChangeArrowheads="1"/>
              </p:cNvSpPr>
              <p:nvPr/>
            </p:nvSpPr>
            <p:spPr bwMode="auto">
              <a:xfrm>
                <a:off x="5057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f</a:t>
                </a:r>
              </a:p>
            </p:txBody>
          </p:sp>
        </p:grp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930" y="2297"/>
              <a:ext cx="454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CJUMP</a:t>
              </a: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431" y="2478"/>
              <a:ext cx="499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975" y="2478"/>
              <a:ext cx="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975" y="2478"/>
              <a:ext cx="409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66" y="2478"/>
              <a:ext cx="81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1248" y="2478"/>
              <a:ext cx="99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340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LT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839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x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248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CONST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1747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z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2109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f</a:t>
              </a: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1383" y="2840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1292" y="306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5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3152" y="2160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/>
                <a:t>SEQ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3424" y="2341"/>
              <a:ext cx="409" cy="27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H="1">
              <a:off x="2925" y="2341"/>
              <a:ext cx="499" cy="27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2562" y="2614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LABEL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2789" y="2840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2699" y="302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2064" y="184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SEQ</a:t>
              </a: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 flipH="1">
              <a:off x="1383" y="2069"/>
              <a:ext cx="726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2426" y="2024"/>
              <a:ext cx="726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67544" y="428815"/>
            <a:ext cx="7886700" cy="595323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Conditionals</a:t>
            </a:r>
            <a:endParaRPr lang="zh-CN" altLang="en-US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60411"/>
            <a:ext cx="8229600" cy="722948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For Loops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907" y="1333514"/>
            <a:ext cx="8229600" cy="119917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A straightforward approach: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b="1" dirty="0"/>
              <a:t>rewrite the </a:t>
            </a:r>
            <a:r>
              <a:rPr lang="en-US" altLang="zh-CN" sz="2000" b="1" i="1" dirty="0"/>
              <a:t>abstract syntax</a:t>
            </a:r>
            <a:r>
              <a:rPr lang="en-US" altLang="zh-CN" sz="2000" b="1" dirty="0"/>
              <a:t> into the abstract syntax of the while statement shown.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36708" y="5442791"/>
            <a:ext cx="66850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Exception</a:t>
            </a:r>
            <a:r>
              <a:rPr lang="en-US" altLang="zh-CN" sz="2400" b="1" dirty="0"/>
              <a:t>:</a:t>
            </a:r>
          </a:p>
          <a:p>
            <a:r>
              <a:rPr lang="en-US" altLang="zh-CN" sz="2400" b="1" dirty="0"/>
              <a:t>    If</a:t>
            </a:r>
            <a:r>
              <a:rPr lang="en-US" altLang="zh-CN" sz="2400" b="1" i="1" dirty="0"/>
              <a:t>  limit=</a:t>
            </a:r>
            <a:r>
              <a:rPr lang="en-US" altLang="zh-CN" sz="2400" b="1" i="1" dirty="0" err="1"/>
              <a:t>maxint</a:t>
            </a:r>
            <a:r>
              <a:rPr lang="en-US" altLang="zh-CN" sz="2400" b="1" dirty="0"/>
              <a:t> Then </a:t>
            </a:r>
            <a:r>
              <a:rPr lang="en-US" altLang="zh-CN" sz="2400" b="1" i="1" dirty="0" err="1"/>
              <a:t>i</a:t>
            </a:r>
            <a:r>
              <a:rPr lang="en-US" altLang="zh-CN" sz="2400" b="1" dirty="0"/>
              <a:t> + 1 will overflow;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62240" y="3212976"/>
            <a:ext cx="2977683" cy="1937342"/>
          </a:xfrm>
          <a:prstGeom prst="rect">
            <a:avLst/>
          </a:prstGeom>
          <a:ln w="38100">
            <a:solidFill>
              <a:srgbClr val="0000FF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for  i:= lo to hi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do body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50296" y="3212976"/>
            <a:ext cx="3200400" cy="1955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let var i := lo</a:t>
            </a:r>
          </a:p>
          <a:p>
            <a:r>
              <a:rPr lang="en-US" altLang="zh-CN" sz="2400" b="1"/>
              <a:t>      var limit := hi</a:t>
            </a:r>
          </a:p>
          <a:p>
            <a:r>
              <a:rPr lang="en-US" altLang="zh-CN" sz="2400" b="1"/>
              <a:t>in while I&lt;= limit</a:t>
            </a:r>
          </a:p>
          <a:p>
            <a:r>
              <a:rPr lang="en-US" altLang="zh-CN" sz="2400" b="1"/>
              <a:t>    do (body;  i:= i+1)</a:t>
            </a:r>
          </a:p>
          <a:p>
            <a:r>
              <a:rPr lang="en-US" altLang="zh-CN" sz="2400" b="1"/>
              <a:t>end</a:t>
            </a:r>
          </a:p>
        </p:txBody>
      </p:sp>
      <p:sp>
        <p:nvSpPr>
          <p:cNvPr id="10" name="右箭头 9"/>
          <p:cNvSpPr/>
          <p:nvPr/>
        </p:nvSpPr>
        <p:spPr>
          <a:xfrm>
            <a:off x="3958208" y="3960811"/>
            <a:ext cx="576064" cy="36004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211" y="428455"/>
            <a:ext cx="258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640" y="1348740"/>
            <a:ext cx="7795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important concepts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compiler phases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Two useful abstractions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CFG(Context Free Grammar)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RE(Regular Expression)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Tree data structures: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Definition for the simple language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313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Function Definition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748" y="1305930"/>
            <a:ext cx="7794602" cy="435133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A function is translated into </a:t>
            </a:r>
            <a:r>
              <a:rPr lang="en-US" altLang="zh-CN" sz="2400" b="1" dirty="0">
                <a:solidFill>
                  <a:srgbClr val="FF0000"/>
                </a:solidFill>
              </a:rPr>
              <a:t>a </a:t>
            </a:r>
            <a:r>
              <a:rPr lang="en-US" altLang="zh-CN" sz="2400" b="1" i="1" dirty="0">
                <a:solidFill>
                  <a:srgbClr val="FF0000"/>
                </a:solidFill>
              </a:rPr>
              <a:t>prologue</a:t>
            </a:r>
            <a:r>
              <a:rPr lang="en-US" altLang="zh-CN" sz="2400" b="1" dirty="0"/>
              <a:t>, a </a:t>
            </a:r>
            <a:r>
              <a:rPr lang="en-US" altLang="zh-CN" sz="2400" b="1" i="1" dirty="0"/>
              <a:t>body</a:t>
            </a:r>
            <a:r>
              <a:rPr lang="en-US" altLang="zh-CN" sz="2400" b="1" dirty="0"/>
              <a:t>, and </a:t>
            </a:r>
            <a:r>
              <a:rPr lang="en-US" altLang="zh-CN" sz="2400" b="1" dirty="0">
                <a:solidFill>
                  <a:srgbClr val="FF0000"/>
                </a:solidFill>
              </a:rPr>
              <a:t>an </a:t>
            </a:r>
            <a:r>
              <a:rPr lang="en-US" altLang="zh-CN" sz="2400" b="1" i="1" dirty="0">
                <a:solidFill>
                  <a:srgbClr val="FF0000"/>
                </a:solidFill>
              </a:rPr>
              <a:t>epilogue</a:t>
            </a:r>
            <a:r>
              <a:rPr lang="en-US" altLang="zh-CN" sz="2400" b="1" dirty="0"/>
              <a:t>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A prologue contains</a:t>
            </a:r>
          </a:p>
          <a:p>
            <a:pPr marL="803275" lvl="1" indent="-346075">
              <a:buNone/>
            </a:pPr>
            <a:r>
              <a:rPr lang="en-US" altLang="zh-CN" sz="2000" b="1" dirty="0"/>
              <a:t>(1) pseudo-instructions to mark the beginning of a function;</a:t>
            </a:r>
          </a:p>
          <a:p>
            <a:pPr marL="803275" lvl="1" indent="-346075">
              <a:buNone/>
            </a:pPr>
            <a:r>
              <a:rPr lang="en-US" altLang="zh-CN" sz="2000" b="1" dirty="0"/>
              <a:t>(2) a label definition for the function name;</a:t>
            </a:r>
          </a:p>
          <a:p>
            <a:pPr marL="803275" lvl="1" indent="-346075">
              <a:buNone/>
            </a:pPr>
            <a:r>
              <a:rPr lang="en-US" altLang="zh-CN" sz="2000" b="1" dirty="0"/>
              <a:t>(3) an instruction to </a:t>
            </a:r>
            <a:r>
              <a:rPr lang="en-US" altLang="zh-CN" sz="2000" b="1" dirty="0">
                <a:solidFill>
                  <a:srgbClr val="FF0000"/>
                </a:solidFill>
              </a:rPr>
              <a:t>adjus</a:t>
            </a:r>
            <a:r>
              <a:rPr lang="en-US" altLang="zh-CN" sz="2000" b="1" dirty="0"/>
              <a:t>t the stack pointer</a:t>
            </a:r>
          </a:p>
          <a:p>
            <a:pPr marL="803275" lvl="1" indent="-346075">
              <a:buNone/>
            </a:pPr>
            <a:r>
              <a:rPr lang="en-US" altLang="zh-CN" sz="2000" b="1" dirty="0"/>
              <a:t>(4) instructions to save "escaping" arguments into the frame, and to move </a:t>
            </a:r>
            <a:r>
              <a:rPr lang="en-US" altLang="zh-CN" sz="2000" b="1" dirty="0" err="1"/>
              <a:t>nonescaping</a:t>
            </a:r>
            <a:r>
              <a:rPr lang="en-US" altLang="zh-CN" sz="2000" b="1" dirty="0"/>
              <a:t> arguments into fresh temporary registers;</a:t>
            </a:r>
          </a:p>
          <a:p>
            <a:pPr marL="803275" lvl="1" indent="-346075">
              <a:buNone/>
            </a:pPr>
            <a:r>
              <a:rPr lang="en-US" altLang="zh-CN" sz="2000" b="1" dirty="0"/>
              <a:t>(5) store instructions to </a:t>
            </a:r>
            <a:r>
              <a:rPr lang="en-US" altLang="zh-CN" sz="2000" b="1" dirty="0">
                <a:solidFill>
                  <a:srgbClr val="FF0000"/>
                </a:solidFill>
              </a:rPr>
              <a:t>save</a:t>
            </a:r>
            <a:r>
              <a:rPr lang="en-US" altLang="zh-CN" sz="2000" b="1" dirty="0"/>
              <a:t> any </a:t>
            </a:r>
            <a:r>
              <a:rPr lang="en-US" altLang="zh-CN" sz="2000" b="1" dirty="0" err="1"/>
              <a:t>callee</a:t>
            </a:r>
            <a:r>
              <a:rPr lang="en-US" altLang="zh-CN" sz="2000" b="1" dirty="0"/>
              <a:t>-save registers - including the return address register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434" y="1417763"/>
            <a:ext cx="7886700" cy="4351338"/>
          </a:xfrm>
        </p:spPr>
        <p:txBody>
          <a:bodyPr/>
          <a:lstStyle/>
          <a:p>
            <a:r>
              <a:rPr lang="en-US" altLang="zh-CN" sz="2400" b="1" dirty="0"/>
              <a:t>The epilogue contains</a:t>
            </a:r>
          </a:p>
          <a:p>
            <a:pPr marL="981075" lvl="1" indent="-625475">
              <a:buNone/>
            </a:pPr>
            <a:r>
              <a:rPr lang="en-US" altLang="zh-CN" sz="2000" b="1" dirty="0"/>
              <a:t>(7)  an instruction to move the return value (result of the function) to the register;</a:t>
            </a:r>
          </a:p>
          <a:p>
            <a:pPr marL="981075" lvl="1" indent="-625475">
              <a:buNone/>
            </a:pPr>
            <a:r>
              <a:rPr lang="en-US" altLang="zh-CN" sz="2000" b="1" dirty="0"/>
              <a:t>(8)  load instructions to </a:t>
            </a:r>
            <a:r>
              <a:rPr lang="en-US" altLang="zh-CN" sz="2000" b="1" dirty="0">
                <a:solidFill>
                  <a:srgbClr val="FF0000"/>
                </a:solidFill>
              </a:rPr>
              <a:t>restore</a:t>
            </a:r>
            <a:r>
              <a:rPr lang="en-US" altLang="zh-CN" sz="2000" b="1" dirty="0"/>
              <a:t> the </a:t>
            </a:r>
            <a:r>
              <a:rPr lang="en-US" altLang="zh-CN" sz="2000" b="1" dirty="0" err="1"/>
              <a:t>callee</a:t>
            </a:r>
            <a:r>
              <a:rPr lang="en-US" altLang="zh-CN" sz="2000" b="1" dirty="0"/>
              <a:t>-save registers;</a:t>
            </a:r>
          </a:p>
          <a:p>
            <a:pPr marL="981075" lvl="1" indent="-625475">
              <a:buNone/>
            </a:pPr>
            <a:r>
              <a:rPr lang="en-US" altLang="zh-CN" sz="2000" b="1" dirty="0"/>
              <a:t>(9)  an instruction to </a:t>
            </a:r>
            <a:r>
              <a:rPr lang="en-US" altLang="zh-CN" sz="2000" b="1" dirty="0">
                <a:solidFill>
                  <a:srgbClr val="FF0000"/>
                </a:solidFill>
              </a:rPr>
              <a:t>reset</a:t>
            </a:r>
            <a:r>
              <a:rPr lang="en-US" altLang="zh-CN" sz="2000" b="1" dirty="0"/>
              <a:t> the stack pointer;</a:t>
            </a:r>
          </a:p>
          <a:p>
            <a:pPr marL="981075" lvl="1" indent="-625475">
              <a:buNone/>
            </a:pPr>
            <a:r>
              <a:rPr lang="en-US" altLang="zh-CN" sz="2000" b="1" dirty="0"/>
              <a:t>(10)  a </a:t>
            </a:r>
            <a:r>
              <a:rPr lang="en-US" altLang="zh-CN" sz="2000" b="1" i="1" dirty="0"/>
              <a:t>return </a:t>
            </a:r>
            <a:r>
              <a:rPr lang="en-US" altLang="zh-CN" sz="2000" b="1" dirty="0"/>
              <a:t>instruction;</a:t>
            </a:r>
          </a:p>
          <a:p>
            <a:pPr marL="981075" lvl="1" indent="-625475">
              <a:buNone/>
            </a:pPr>
            <a:r>
              <a:rPr lang="en-US" altLang="zh-CN" sz="2000" b="1" dirty="0"/>
              <a:t>(11) pseudo-instructions, as needed, to announce the end of a function.</a:t>
            </a:r>
            <a:endParaRPr lang="zh-CN" altLang="en-US" sz="2000" b="1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313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Function Definition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Basic Blocks and Traces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242060"/>
            <a:ext cx="81457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trees and machine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stages of tranformations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canonical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Transform on ESEQ and rewrite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 calls to the top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Linearize the tree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Definitions of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blocks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886700" cy="732706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General Rewriting Rules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595"/>
            <a:ext cx="8229600" cy="112489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For each kind of Tree statement or expression, similar rules can be </a:t>
            </a:r>
            <a:r>
              <a:rPr lang="en-US" altLang="zh-CN" sz="2400" dirty="0">
                <a:solidFill>
                  <a:srgbClr val="FF0000"/>
                </a:solidFill>
              </a:rPr>
              <a:t>made to pull ESEQs out of </a:t>
            </a:r>
            <a:r>
              <a:rPr lang="en-US" altLang="zh-CN" sz="2400" dirty="0"/>
              <a:t>the statement or expression.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3054386"/>
            <a:ext cx="3456384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i="1" dirty="0"/>
              <a:t>e</a:t>
            </a:r>
            <a:r>
              <a:rPr lang="en-US" altLang="zh-CN" dirty="0"/>
              <a:t>1, </a:t>
            </a:r>
            <a:r>
              <a:rPr lang="en-US" altLang="zh-CN" i="1" dirty="0"/>
              <a:t>e</a:t>
            </a:r>
            <a:r>
              <a:rPr lang="en-US" altLang="zh-CN" dirty="0"/>
              <a:t>2, ESEQ(</a:t>
            </a:r>
            <a:r>
              <a:rPr lang="en-US" altLang="zh-CN" i="1" dirty="0"/>
              <a:t>s, e</a:t>
            </a:r>
            <a:r>
              <a:rPr lang="en-US" altLang="zh-CN" dirty="0"/>
              <a:t>3)]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923928" y="3260471"/>
            <a:ext cx="1944216" cy="22596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9912" y="2869720"/>
            <a:ext cx="25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 commute with e1, e2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868144" y="3070614"/>
            <a:ext cx="270101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; [</a:t>
            </a:r>
            <a:r>
              <a:rPr lang="en-US" altLang="zh-CN" i="1" dirty="0"/>
              <a:t>e</a:t>
            </a:r>
            <a:r>
              <a:rPr lang="en-US" altLang="zh-CN" dirty="0"/>
              <a:t>1, </a:t>
            </a:r>
            <a:r>
              <a:rPr lang="en-US" altLang="zh-CN" i="1" dirty="0"/>
              <a:t>e</a:t>
            </a:r>
            <a:r>
              <a:rPr lang="en-US" altLang="zh-CN" dirty="0"/>
              <a:t>2, </a:t>
            </a:r>
            <a:r>
              <a:rPr lang="en-US" altLang="zh-CN" i="1" dirty="0"/>
              <a:t>e</a:t>
            </a:r>
            <a:r>
              <a:rPr lang="en-US" altLang="zh-CN" dirty="0"/>
              <a:t>3])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03648" y="4638508"/>
            <a:ext cx="7740352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zh-CN" dirty="0"/>
              <a:t>(SEQ(MOVE(t1, e1), SEQ(MOVE(t2, e2), s)); [TEMP(t1), TEMP(t2), e3])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7160" y="4012175"/>
            <a:ext cx="245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e</a:t>
            </a:r>
            <a:r>
              <a:rPr lang="en-US" altLang="zh-CN" dirty="0"/>
              <a:t>2 not commute with </a:t>
            </a:r>
            <a:r>
              <a:rPr lang="en-US" altLang="zh-CN" i="1" dirty="0"/>
              <a:t>s</a:t>
            </a:r>
            <a:endParaRPr lang="zh-CN" altLang="en-US" dirty="0"/>
          </a:p>
        </p:txBody>
      </p:sp>
      <p:sp>
        <p:nvSpPr>
          <p:cNvPr id="11" name="直角上箭头 10"/>
          <p:cNvSpPr/>
          <p:nvPr/>
        </p:nvSpPr>
        <p:spPr>
          <a:xfrm rot="5400000">
            <a:off x="575583" y="4026467"/>
            <a:ext cx="1296090" cy="504056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上箭头 11"/>
          <p:cNvSpPr/>
          <p:nvPr/>
        </p:nvSpPr>
        <p:spPr>
          <a:xfrm rot="5400000">
            <a:off x="-465315" y="4624566"/>
            <a:ext cx="2548272" cy="504056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3568" y="5070610"/>
            <a:ext cx="248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e</a:t>
            </a:r>
            <a:r>
              <a:rPr lang="en-US" altLang="zh-CN" dirty="0"/>
              <a:t>2 commutes with </a:t>
            </a:r>
            <a:r>
              <a:rPr lang="en-US" altLang="zh-CN" i="1" dirty="0"/>
              <a:t>s</a:t>
            </a:r>
          </a:p>
          <a:p>
            <a:r>
              <a:rPr lang="en-US" altLang="zh-CN" i="1" dirty="0"/>
              <a:t> </a:t>
            </a:r>
            <a:r>
              <a:rPr lang="en-US" altLang="zh-CN" dirty="0"/>
              <a:t>but </a:t>
            </a:r>
            <a:r>
              <a:rPr lang="en-US" altLang="zh-CN" i="1" dirty="0"/>
              <a:t>e</a:t>
            </a:r>
            <a:r>
              <a:rPr lang="en-US" altLang="zh-CN" dirty="0"/>
              <a:t>1 does not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44419" y="5862698"/>
            <a:ext cx="7740352" cy="428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zh-CN" dirty="0"/>
              <a:t>(SEQ(MOVE(t1, e1), s); [TEMP(t1), e2, e3])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738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8853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charset="0"/>
              </a:rPr>
              <a:t>The idea is to assign each return value immediately into a fresh temporary register</a:t>
            </a:r>
          </a:p>
          <a:p>
            <a:pPr>
              <a:buFontTx/>
              <a:buNone/>
            </a:pPr>
            <a:r>
              <a:rPr lang="en-US" altLang="zh-CN" sz="2800" dirty="0">
                <a:latin typeface="Arial" charset="0"/>
              </a:rPr>
              <a:t>   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CALL(fun, </a:t>
            </a:r>
            <a:r>
              <a:rPr lang="en-US" altLang="zh-CN" sz="2000" dirty="0" err="1">
                <a:solidFill>
                  <a:srgbClr val="0000CC"/>
                </a:solidFill>
                <a:latin typeface="Arial" charset="0"/>
              </a:rPr>
              <a:t>args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) 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    ESEQ(MOVE(TEMP t, CALL(</a:t>
            </a:r>
            <a:r>
              <a:rPr lang="en-US" altLang="zh-CN" sz="2000" dirty="0" err="1">
                <a:solidFill>
                  <a:srgbClr val="0000CC"/>
                </a:solidFill>
                <a:latin typeface="Arial" charset="0"/>
              </a:rPr>
              <a:t>fun,args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)), TEMP t)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CAF186B-8EFF-D0C8-E608-AEDD8465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95" y="398018"/>
            <a:ext cx="7886700" cy="759783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Move CALLs to Top Level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63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9596"/>
            <a:ext cx="7886700" cy="38975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The algorithm</a:t>
            </a:r>
          </a:p>
          <a:p>
            <a:pPr marL="717550" lvl="1" indent="-3746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The sequence is scanned from beginning to end; </a:t>
            </a:r>
          </a:p>
          <a:p>
            <a:pPr marL="717550" lvl="1" indent="-3746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717550" lvl="1" indent="-3746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Whenever a LABEL is found,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a new block </a:t>
            </a:r>
            <a:r>
              <a:rPr lang="en-US" altLang="zh-CN" sz="2000" dirty="0">
                <a:latin typeface="Arial" panose="020B0604020202020204" pitchFamily="34" charset="0"/>
              </a:rPr>
              <a:t>is started (and the previous block is ended); </a:t>
            </a:r>
          </a:p>
          <a:p>
            <a:pPr marL="717550" lvl="1" indent="-3746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Whenever a JUMP or CJUMP is found,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a block is ended </a:t>
            </a:r>
            <a:r>
              <a:rPr lang="en-US" altLang="zh-CN" sz="2000" dirty="0">
                <a:latin typeface="Arial" panose="020B0604020202020204" pitchFamily="34" charset="0"/>
              </a:rPr>
              <a:t>(and the next block is started).</a:t>
            </a:r>
          </a:p>
          <a:p>
            <a:pPr marL="717550" lvl="1" indent="-3746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717550" lvl="1" indent="-3746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If this leaves any block not ending with a JUMP or CJUMP, then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a JUMP to the next block's label is appended</a:t>
            </a:r>
            <a:r>
              <a:rPr lang="en-US" altLang="zh-CN" sz="2000" dirty="0">
                <a:latin typeface="Arial" panose="020B0604020202020204" pitchFamily="34" charset="0"/>
              </a:rPr>
              <a:t> to the block.</a:t>
            </a:r>
          </a:p>
          <a:p>
            <a:pPr marL="717550" lvl="1" indent="-3746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If any block has been left without a LABEL at the beginning,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a new label is invented </a:t>
            </a:r>
            <a:r>
              <a:rPr lang="en-US" altLang="zh-CN" sz="2000" dirty="0">
                <a:latin typeface="Arial" panose="020B0604020202020204" pitchFamily="34" charset="0"/>
              </a:rPr>
              <a:t>and stuck there.</a:t>
            </a: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70768" y="417754"/>
            <a:ext cx="7886700" cy="700578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Basic Blocks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734" y="1600200"/>
            <a:ext cx="7996066" cy="3392819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The algorithm  </a:t>
            </a:r>
            <a:r>
              <a:rPr lang="en-US" altLang="zh-CN" sz="2400" dirty="0">
                <a:latin typeface="Arial" panose="020B0604020202020204" pitchFamily="34" charset="0"/>
              </a:rPr>
              <a:t>(make a set of traces that covers the program and each block is in one trace):</a:t>
            </a: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It starts with some block and follows a chain of jumps,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Marking each block and appending it to the current trace.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Eventually it comes to a block whose successors are all marked,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So it ends the trace and picks an unmarked block to start the next trace.</a:t>
            </a:r>
            <a:r>
              <a:rPr lang="en-US" altLang="zh-CN" sz="2000" dirty="0"/>
              <a:t> 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614429" cy="700578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444" y="351972"/>
            <a:ext cx="7886700" cy="667686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Optimal Traces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169" y="1463813"/>
            <a:ext cx="7886700" cy="3193706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</a:rPr>
              <a:t>Any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frequently executed sequence</a:t>
            </a:r>
            <a:r>
              <a:rPr lang="en-US" altLang="zh-CN" sz="2400" dirty="0">
                <a:latin typeface="Arial" panose="020B0604020202020204" pitchFamily="34" charset="0"/>
              </a:rPr>
              <a:t> of instructions (such as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the body of a loop</a:t>
            </a:r>
            <a:r>
              <a:rPr lang="en-US" altLang="zh-CN" sz="2400" dirty="0">
                <a:latin typeface="Arial" panose="020B0604020202020204" pitchFamily="34" charset="0"/>
              </a:rPr>
              <a:t>) should occupy its own trace.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This helps to 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minimize the number of unconditional jumps</a:t>
            </a:r>
            <a:r>
              <a:rPr lang="en-US" altLang="zh-CN" sz="2000" dirty="0">
                <a:latin typeface="Arial" panose="020B060402020202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</a:rPr>
              <a:t>This helps with 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</a:rPr>
              <a:t>other kinds of optimizations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</a:rPr>
              <a:t> Register allocation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</a:rPr>
              <a:t> Instruction scheduling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</a:rPr>
              <a:t> 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Instruction Selection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0243" descr="1-1-phases-of-compi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0" y="797173"/>
            <a:ext cx="76962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文本框 10244"/>
          <p:cNvSpPr txBox="1">
            <a:spLocks noChangeArrowheads="1"/>
          </p:cNvSpPr>
          <p:nvPr/>
        </p:nvSpPr>
        <p:spPr bwMode="auto">
          <a:xfrm>
            <a:off x="533400" y="5862638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FF0000"/>
                </a:solidFill>
              </a:rPr>
              <a:t>phases </a:t>
            </a:r>
            <a:r>
              <a:rPr lang="en-US" altLang="zh-CN" sz="2400" b="1" dirty="0"/>
              <a:t>and</a:t>
            </a:r>
            <a:r>
              <a:rPr lang="en-US" altLang="zh-CN" sz="2400" b="1" dirty="0">
                <a:solidFill>
                  <a:srgbClr val="FF0000"/>
                </a:solidFill>
              </a:rPr>
              <a:t> interfaces</a:t>
            </a:r>
            <a:r>
              <a:rPr lang="en-US" altLang="zh-CN" sz="2400" b="1" dirty="0"/>
              <a:t>  in a typical compiler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concept of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patterns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Jouette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Tiling the IR tree: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instruction selections: Maximal munch, dynamic programming, tree grammar; fast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CICS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6625"/>
          <p:cNvSpPr txBox="1">
            <a:spLocks noChangeArrowheads="1"/>
          </p:cNvSpPr>
          <p:nvPr/>
        </p:nvSpPr>
        <p:spPr bwMode="auto">
          <a:xfrm>
            <a:off x="304800" y="4572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4339" name="文本框 26626"/>
          <p:cNvSpPr txBox="1">
            <a:spLocks noChangeArrowheads="1"/>
          </p:cNvSpPr>
          <p:nvPr/>
        </p:nvSpPr>
        <p:spPr bwMode="auto">
          <a:xfrm>
            <a:off x="304800" y="443157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u="sng" dirty="0">
                <a:solidFill>
                  <a:srgbClr val="000000"/>
                </a:solidFill>
              </a:rPr>
              <a:t>MAXIMAL MUNCH</a:t>
            </a:r>
          </a:p>
        </p:txBody>
      </p:sp>
      <p:sp>
        <p:nvSpPr>
          <p:cNvPr id="26628" name="文本框 26627"/>
          <p:cNvSpPr txBox="1"/>
          <p:nvPr/>
        </p:nvSpPr>
        <p:spPr>
          <a:xfrm>
            <a:off x="419100" y="1084549"/>
            <a:ext cx="8001274" cy="21544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noProof="1">
                <a:solidFill>
                  <a:srgbClr val="000000"/>
                </a:solidFill>
              </a:rPr>
              <a:t>Main idea: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noProof="1">
                <a:solidFill>
                  <a:srgbClr val="000000"/>
                </a:solidFill>
              </a:rPr>
              <a:t>Starting at the root of the tree, </a:t>
            </a:r>
            <a:r>
              <a:rPr lang="en-US" altLang="zh-CN" sz="2000" b="1" noProof="1">
                <a:solidFill>
                  <a:srgbClr val="FF0000"/>
                </a:solidFill>
              </a:rPr>
              <a:t>find the largest tile that fits.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noProof="1">
                <a:solidFill>
                  <a:srgbClr val="FF0000"/>
                </a:solidFill>
              </a:rPr>
              <a:t>Cover the root node</a:t>
            </a:r>
            <a:r>
              <a:rPr lang="en-US" altLang="zh-CN" sz="2000" noProof="1">
                <a:solidFill>
                  <a:srgbClr val="000000"/>
                </a:solidFill>
              </a:rPr>
              <a:t>  and perhaps several other nodes near the root  with this tile, leaving several subtrees.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noProof="1">
                <a:solidFill>
                  <a:srgbClr val="000000"/>
                </a:solidFill>
              </a:rPr>
              <a:t>Now </a:t>
            </a:r>
            <a:r>
              <a:rPr lang="en-US" altLang="zh-CN" sz="2000" noProof="1">
                <a:solidFill>
                  <a:srgbClr val="FF0000"/>
                </a:solidFill>
              </a:rPr>
              <a:t>repeat</a:t>
            </a:r>
            <a:r>
              <a:rPr lang="en-US" altLang="zh-CN" sz="2000" noProof="1">
                <a:solidFill>
                  <a:srgbClr val="000000"/>
                </a:solidFill>
              </a:rPr>
              <a:t> the same algorithm for each subtree.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9100" y="3375636"/>
            <a:ext cx="8255913" cy="147732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maximal munch algorithm generates the instructions in </a:t>
            </a:r>
            <a:r>
              <a:rPr lang="en-US" altLang="zh-CN" sz="20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</a:t>
            </a:r>
            <a:r>
              <a:rPr lang="en-US" altLang="zh-CN" sz="20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two tiles of equal size match at the root, then the choice between them is arbitrary.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26625"/>
          <p:cNvSpPr txBox="1">
            <a:spLocks noChangeArrowheads="1"/>
          </p:cNvSpPr>
          <p:nvPr/>
        </p:nvSpPr>
        <p:spPr bwMode="auto">
          <a:xfrm>
            <a:off x="304800" y="4572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7411" name="文本框 26626"/>
          <p:cNvSpPr txBox="1">
            <a:spLocks noChangeArrowheads="1"/>
          </p:cNvSpPr>
          <p:nvPr/>
        </p:nvSpPr>
        <p:spPr bwMode="auto">
          <a:xfrm>
            <a:off x="354687" y="476461"/>
            <a:ext cx="52040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u="sng" dirty="0"/>
              <a:t>DYNAMIC PROGRAMMING</a:t>
            </a:r>
            <a:endParaRPr lang="en-US" altLang="zh-CN" sz="2800" b="1" u="sng" dirty="0">
              <a:solidFill>
                <a:srgbClr val="000000"/>
              </a:solidFill>
            </a:endParaRPr>
          </a:p>
        </p:txBody>
      </p:sp>
      <p:sp>
        <p:nvSpPr>
          <p:cNvPr id="26628" name="文本框 26627"/>
          <p:cNvSpPr txBox="1"/>
          <p:nvPr/>
        </p:nvSpPr>
        <p:spPr>
          <a:xfrm>
            <a:off x="792151" y="1286606"/>
            <a:ext cx="7733478" cy="169277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Maximal munch vs </a:t>
            </a:r>
            <a:r>
              <a:rPr lang="en-US" altLang="zh-CN" sz="2400" b="1" dirty="0">
                <a:solidFill>
                  <a:srgbClr val="FF0000"/>
                </a:solidFill>
              </a:rPr>
              <a:t>dynamic programming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Maximal munch: not necessarily an optimum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Dynamic programming: </a:t>
            </a:r>
            <a:r>
              <a:rPr lang="en-US" altLang="zh-CN" sz="2000" b="1" dirty="0">
                <a:solidFill>
                  <a:srgbClr val="FF0000"/>
                </a:solidFill>
              </a:rPr>
              <a:t>can find the optimum </a:t>
            </a:r>
            <a:r>
              <a:rPr lang="en-US" altLang="zh-CN" sz="2000" dirty="0">
                <a:solidFill>
                  <a:srgbClr val="000000"/>
                </a:solidFill>
              </a:rPr>
              <a:t>based on the optimum solution of each sub-problem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4665" y="4206367"/>
            <a:ext cx="7190210" cy="10156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algorithm works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lvl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one with the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minimum-cost match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chosen.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Liveness Analysis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out-edges, in-edges, pred[n], succ[n], defs,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Calculation of liveness: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vs dynamic liveness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conservative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Interference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895600"/>
            <a:ext cx="422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3315"/>
          <p:cNvSpPr txBox="1">
            <a:spLocks noChangeArrowheads="1"/>
          </p:cNvSpPr>
          <p:nvPr/>
        </p:nvSpPr>
        <p:spPr bwMode="auto">
          <a:xfrm>
            <a:off x="457200" y="1073150"/>
            <a:ext cx="815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</p:txBody>
      </p:sp>
      <p:pic>
        <p:nvPicPr>
          <p:cNvPr id="1229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24000"/>
            <a:ext cx="422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文本框 3"/>
          <p:cNvSpPr txBox="1">
            <a:spLocks noChangeArrowheads="1"/>
          </p:cNvSpPr>
          <p:nvPr/>
        </p:nvSpPr>
        <p:spPr bwMode="auto">
          <a:xfrm>
            <a:off x="457200" y="1073150"/>
            <a:ext cx="81534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Dataflow equations </a:t>
            </a:r>
            <a:r>
              <a:rPr lang="en-US" altLang="zh-CN" sz="2400" dirty="0"/>
              <a:t>for </a:t>
            </a:r>
            <a:r>
              <a:rPr lang="en-US" altLang="zh-CN" sz="2400" dirty="0" err="1"/>
              <a:t>liveness</a:t>
            </a:r>
            <a:r>
              <a:rPr lang="en-US" altLang="zh-CN" sz="2400" dirty="0"/>
              <a:t> analysis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Computation of </a:t>
            </a:r>
            <a:r>
              <a:rPr lang="en-US" altLang="zh-CN" sz="2400" dirty="0" err="1"/>
              <a:t>liveness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by iteration</a:t>
            </a:r>
          </a:p>
          <a:p>
            <a:pPr lvl="1" eaLnBrk="1" hangingPunct="1">
              <a:defRPr/>
            </a:pPr>
            <a:r>
              <a:rPr lang="en-US" altLang="zh-CN" sz="2400" dirty="0"/>
              <a:t>for each n</a:t>
            </a:r>
          </a:p>
          <a:p>
            <a:pPr lvl="1" eaLnBrk="1" hangingPunct="1">
              <a:defRPr/>
            </a:pPr>
            <a:r>
              <a:rPr lang="en-US" altLang="zh-CN" sz="2400" dirty="0"/>
              <a:t>   in[n] {}; out[n] {}</a:t>
            </a:r>
          </a:p>
          <a:p>
            <a:pPr lvl="1" eaLnBrk="1" hangingPunct="1">
              <a:defRPr/>
            </a:pPr>
            <a:r>
              <a:rPr lang="en-US" altLang="zh-CN" sz="2400" dirty="0"/>
              <a:t>repeat</a:t>
            </a:r>
          </a:p>
          <a:p>
            <a:pPr lvl="1" eaLnBrk="1" hangingPunct="1">
              <a:defRPr/>
            </a:pPr>
            <a:r>
              <a:rPr lang="en-US" altLang="zh-CN" sz="2400" dirty="0"/>
              <a:t>   for each n</a:t>
            </a:r>
          </a:p>
          <a:p>
            <a:pPr lvl="1" eaLnBrk="1" hangingPunct="1">
              <a:defRPr/>
            </a:pPr>
            <a:r>
              <a:rPr lang="en-US" altLang="zh-CN" sz="2400" dirty="0"/>
              <a:t>      in′[n] → in[n]; out′[n] ← out[n]</a:t>
            </a:r>
          </a:p>
          <a:p>
            <a:pPr lvl="1" eaLnBrk="1" hangingPunct="1">
              <a:defRPr/>
            </a:pPr>
            <a:r>
              <a:rPr lang="en-US" altLang="zh-CN" sz="2400" dirty="0"/>
              <a:t>      in[n] ← use[n] ∪ (out[n] −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[n])</a:t>
            </a:r>
          </a:p>
          <a:p>
            <a:pPr lvl="1" eaLnBrk="1" hangingPunct="1">
              <a:defRPr/>
            </a:pPr>
            <a:r>
              <a:rPr lang="en-US" altLang="zh-CN" sz="2400" dirty="0"/>
              <a:t>      out[n] ← ∪</a:t>
            </a:r>
            <a:r>
              <a:rPr lang="en-US" altLang="zh-CN" sz="1400" dirty="0" err="1"/>
              <a:t>s∈succ</a:t>
            </a:r>
            <a:r>
              <a:rPr lang="en-US" altLang="zh-CN" sz="1400" dirty="0"/>
              <a:t>[n]</a:t>
            </a:r>
            <a:r>
              <a:rPr lang="en-US" altLang="zh-CN" sz="2400" dirty="0"/>
              <a:t>in[s]</a:t>
            </a:r>
          </a:p>
          <a:p>
            <a:pPr lvl="1" eaLnBrk="1" hangingPunct="1">
              <a:defRPr/>
            </a:pPr>
            <a:r>
              <a:rPr lang="en-US" altLang="zh-CN" sz="2400" dirty="0"/>
              <a:t>until </a:t>
            </a:r>
            <a:r>
              <a:rPr lang="en-US" altLang="zh-CN" sz="2400" dirty="0">
                <a:solidFill>
                  <a:srgbClr val="FF0000"/>
                </a:solidFill>
              </a:rPr>
              <a:t>in′[n] = in[n] and out′[n] = out[n] for all n</a:t>
            </a:r>
          </a:p>
          <a:p>
            <a:pPr eaLnBrk="1" hangingPunct="1">
              <a:defRPr/>
            </a:pPr>
            <a:r>
              <a:rPr lang="en-US" altLang="zh-CN" sz="2400" dirty="0"/>
              <a:t> 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55234" y="466725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noProof="1">
                <a:solidFill>
                  <a:srgbClr val="000000"/>
                </a:solidFill>
              </a:rPr>
              <a:t>CALCULATION OF LIVENESS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文本框 13315"/>
          <p:cNvSpPr txBox="1"/>
          <p:nvPr/>
        </p:nvSpPr>
        <p:spPr>
          <a:xfrm>
            <a:off x="304800" y="3130550"/>
            <a:ext cx="8866188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noProof="1"/>
          </a:p>
          <a:p>
            <a:pPr>
              <a:defRPr/>
            </a:pPr>
            <a:endParaRPr lang="en-US" altLang="zh-CN" sz="2400" noProof="1"/>
          </a:p>
          <a:p>
            <a:pPr>
              <a:defRPr/>
            </a:pPr>
            <a:endParaRPr lang="en-US" altLang="zh-CN" sz="2400" noProof="1"/>
          </a:p>
          <a:p>
            <a:pPr>
              <a:defRPr/>
            </a:pPr>
            <a:endParaRPr lang="en-US" altLang="zh-CN" sz="2400" noProof="1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noProof="1"/>
          </a:p>
        </p:txBody>
      </p:sp>
      <p:sp>
        <p:nvSpPr>
          <p:cNvPr id="19459" name="文本框 13316"/>
          <p:cNvSpPr txBox="1">
            <a:spLocks noChangeArrowheads="1"/>
          </p:cNvSpPr>
          <p:nvPr/>
        </p:nvSpPr>
        <p:spPr bwMode="auto">
          <a:xfrm>
            <a:off x="441850" y="488950"/>
            <a:ext cx="601815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u="sng" dirty="0"/>
              <a:t>STATIC VS. DYNAMIC LIVENESS</a:t>
            </a:r>
          </a:p>
        </p:txBody>
      </p:sp>
      <p:sp>
        <p:nvSpPr>
          <p:cNvPr id="19460" name="文本框 6"/>
          <p:cNvSpPr txBox="1">
            <a:spLocks noChangeArrowheads="1"/>
          </p:cNvSpPr>
          <p:nvPr/>
        </p:nvSpPr>
        <p:spPr bwMode="auto">
          <a:xfrm>
            <a:off x="304800" y="5492750"/>
            <a:ext cx="88661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noProof="1">
                <a:solidFill>
                  <a:srgbClr val="FF0000"/>
                </a:solidFill>
              </a:rPr>
              <a:t>"Smarter" equations </a:t>
            </a:r>
            <a:r>
              <a:rPr lang="en-US" altLang="zh-CN" sz="2400" noProof="1"/>
              <a:t>would permit a and c to be assigned the same register.</a:t>
            </a:r>
          </a:p>
        </p:txBody>
      </p:sp>
      <p:pic>
        <p:nvPicPr>
          <p:cNvPr id="1946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192213"/>
            <a:ext cx="2800350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框 13316"/>
          <p:cNvSpPr txBox="1">
            <a:spLocks noChangeArrowheads="1"/>
          </p:cNvSpPr>
          <p:nvPr/>
        </p:nvSpPr>
        <p:spPr bwMode="auto">
          <a:xfrm>
            <a:off x="598636" y="1366801"/>
            <a:ext cx="8130924" cy="10156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noProof="1"/>
              <a:t>A set of temporaries a, b, c,… that must be allocated to registers r1,…, rk.  </a:t>
            </a:r>
            <a:r>
              <a:rPr lang="en-US" altLang="zh-CN" sz="2000" noProof="1">
                <a:solidFill>
                  <a:srgbClr val="FF0000"/>
                </a:solidFill>
              </a:rPr>
              <a:t>A condition </a:t>
            </a:r>
            <a:r>
              <a:rPr lang="en-US" altLang="zh-CN" sz="2000" noProof="1"/>
              <a:t>that prevents a and b from being allocated to the same register is called an </a:t>
            </a:r>
            <a:r>
              <a:rPr lang="en-US" altLang="zh-CN" sz="2000" noProof="1">
                <a:solidFill>
                  <a:srgbClr val="FF0000"/>
                </a:solidFill>
              </a:rPr>
              <a:t>interfere</a:t>
            </a:r>
            <a:endParaRPr lang="en-US" altLang="zh-CN" sz="2000" noProof="1"/>
          </a:p>
        </p:txBody>
      </p:sp>
      <p:sp>
        <p:nvSpPr>
          <p:cNvPr id="7" name="文本框 6"/>
          <p:cNvSpPr txBox="1"/>
          <p:nvPr/>
        </p:nvSpPr>
        <p:spPr>
          <a:xfrm>
            <a:off x="469260" y="2681670"/>
            <a:ext cx="826030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noProof="1"/>
              <a:t>Two types of interferences:</a:t>
            </a:r>
          </a:p>
          <a:p>
            <a:pPr marL="361950" indent="-184150" eaLnBrk="1" hangingPunct="1">
              <a:buFont typeface="Arial" panose="020B0604020202020204" pitchFamily="34" charset="0"/>
              <a:buChar char="•"/>
              <a:tabLst>
                <a:tab pos="361950" algn="l"/>
              </a:tabLst>
              <a:defRPr/>
            </a:pPr>
            <a:r>
              <a:rPr lang="en-US" altLang="zh-CN" sz="2000" noProof="1"/>
              <a:t>Overlapping live ranges</a:t>
            </a:r>
          </a:p>
          <a:p>
            <a:pPr marL="361950" indent="-184150" eaLnBrk="1" hangingPunct="1">
              <a:buFont typeface="Arial" panose="020B0604020202020204" pitchFamily="34" charset="0"/>
              <a:buChar char="•"/>
              <a:tabLst>
                <a:tab pos="361950" algn="l"/>
              </a:tabLst>
              <a:defRPr/>
            </a:pPr>
            <a:r>
              <a:rPr lang="en-US" altLang="zh-CN" sz="2000" noProof="1"/>
              <a:t>When a must be generated by an instruction that cannot address register r1, then a and r1 interfere.</a:t>
            </a:r>
            <a:endParaRPr lang="en-US" altLang="zh-CN" sz="2400" noProof="1"/>
          </a:p>
          <a:p>
            <a:pPr eaLnBrk="1" hangingPunct="1">
              <a:defRPr/>
            </a:pPr>
            <a:r>
              <a:rPr lang="en-US" altLang="zh-CN" sz="2400" b="1" noProof="1"/>
              <a:t>The expression of </a:t>
            </a:r>
            <a:r>
              <a:rPr lang="en-US" altLang="zh-CN" sz="2400" b="1" noProof="1">
                <a:solidFill>
                  <a:srgbClr val="FF0000"/>
                </a:solidFill>
                <a:sym typeface="+mn-ea"/>
              </a:rPr>
              <a:t>interference:</a:t>
            </a:r>
          </a:p>
        </p:txBody>
      </p:sp>
      <p:pic>
        <p:nvPicPr>
          <p:cNvPr id="2355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4789088"/>
            <a:ext cx="7507923" cy="19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45595" y="507118"/>
            <a:ext cx="4703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u="sng" dirty="0"/>
              <a:t>INTERFERENCE GRAPHS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Register Allocation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 allocation: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 interference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build, simplify, coalesce, freeze, spill(potential), selcet, spill(actual), rebuild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Coalescing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Briggs, George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Pre-colored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nodes: caller-save, callee-save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Lexical Analysis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365127"/>
            <a:ext cx="7886700" cy="766362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Coloring with Coalescing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1" t="8594" r="10629" b="72325"/>
          <a:stretch>
            <a:fillRect/>
          </a:stretch>
        </p:blipFill>
        <p:spPr>
          <a:xfrm>
            <a:off x="223036" y="2132856"/>
            <a:ext cx="8642350" cy="237648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99043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Briggs: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Nodes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can be coalesced if the resulting node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will have fewer than K neighbors of significant degree (i.e., having ≥ K edges). </a:t>
            </a: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coalescing is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guaranteed not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to turn a K -colorable graph into a non-K -colorable graph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B075349-9E63-0772-4625-66B2F1FD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6627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Coalescing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30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510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George:  Nodes a and b can be coalesced if </a:t>
            </a:r>
            <a:r>
              <a:rPr lang="en-US" altLang="zh-CN" sz="2400" b="1" dirty="0">
                <a:solidFill>
                  <a:srgbClr val="FF0000"/>
                </a:solidFill>
              </a:rPr>
              <a:t>for every neighbor t of a, either t already interferes with b or t is of insignificant degree.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Reason:</a:t>
            </a:r>
          </a:p>
          <a:p>
            <a:pPr marL="625475" lvl="1" indent="-282575">
              <a:buFont typeface="Wingdings" panose="05000000000000000000" pitchFamily="2" charset="2"/>
              <a:buChar char="ü"/>
            </a:pPr>
            <a:r>
              <a:rPr lang="en-US" altLang="zh-CN" sz="2000" b="1" dirty="0"/>
              <a:t>Let S be the set of insignificant-degree neighbors of a in the original graph. </a:t>
            </a:r>
          </a:p>
          <a:p>
            <a:pPr marL="625475" lvl="1" indent="-282575">
              <a:buFont typeface="Wingdings" panose="05000000000000000000" pitchFamily="2" charset="2"/>
              <a:buChar char="ü"/>
            </a:pPr>
            <a:r>
              <a:rPr lang="en-US" altLang="zh-CN" sz="2000" b="1" dirty="0"/>
              <a:t>If the coalescing were not done, simplify could remove all the nodes in S, leaving a reduced graph G1. </a:t>
            </a:r>
          </a:p>
          <a:p>
            <a:pPr marL="625475" lvl="1" indent="-282575">
              <a:buFont typeface="Wingdings" panose="05000000000000000000" pitchFamily="2" charset="2"/>
              <a:buChar char="ü"/>
            </a:pPr>
            <a:r>
              <a:rPr lang="en-US" altLang="zh-CN" sz="2000" b="1" dirty="0"/>
              <a:t>If the coalescing is done, then simplify can remove all the nodes in S, leaving a graph G2.</a:t>
            </a:r>
          </a:p>
          <a:p>
            <a:pPr marL="625475" lvl="1" indent="-282575">
              <a:buFont typeface="Wingdings" panose="05000000000000000000" pitchFamily="2" charset="2"/>
              <a:buChar char="ü"/>
            </a:pPr>
            <a:r>
              <a:rPr lang="en-US" altLang="zh-CN" sz="2000" b="1" dirty="0"/>
              <a:t>But G2 is a subgraph of G1 (the node ab in G2 corresponds to the node b in G1), and thus must be at least as easy to color. </a:t>
            </a: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A4CBB6-4104-3E26-C238-B7506B15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6627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Coalescing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8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4690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820688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Procedure Main() loops (</a:t>
            </a:r>
            <a:r>
              <a:rPr lang="en-US" altLang="zh-CN" sz="2400" b="1" dirty="0">
                <a:solidFill>
                  <a:srgbClr val="FF0000"/>
                </a:solidFill>
              </a:rPr>
              <a:t>via tail recursion</a:t>
            </a:r>
            <a:r>
              <a:rPr lang="en-US" altLang="zh-CN" sz="2400" b="1" dirty="0"/>
              <a:t>) until no spills are generated.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060848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procedure </a:t>
            </a:r>
            <a:r>
              <a:rPr lang="en-US" altLang="zh-CN" sz="2000" dirty="0"/>
              <a:t>Main()</a:t>
            </a:r>
          </a:p>
          <a:p>
            <a:pPr lvl="1"/>
            <a:r>
              <a:rPr lang="en-US" altLang="zh-CN" sz="2000" dirty="0" err="1"/>
              <a:t>LivenessAnalysis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dirty="0"/>
              <a:t>Build() </a:t>
            </a:r>
            <a:r>
              <a:rPr lang="en-US" altLang="zh-CN" sz="2000" dirty="0" err="1"/>
              <a:t>MakeWorklist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b="1" dirty="0"/>
              <a:t>repeat</a:t>
            </a:r>
          </a:p>
          <a:p>
            <a:pPr lvl="2"/>
            <a:r>
              <a:rPr lang="en-US" altLang="zh-CN" sz="2000" b="1" dirty="0"/>
              <a:t>if </a:t>
            </a:r>
            <a:r>
              <a:rPr lang="en-US" altLang="zh-CN" sz="2000" dirty="0" err="1"/>
              <a:t>simplifyWorklist</a:t>
            </a:r>
            <a:r>
              <a:rPr lang="en-US" altLang="zh-CN" sz="2000" dirty="0"/>
              <a:t> ≠ {} </a:t>
            </a:r>
            <a:r>
              <a:rPr lang="en-US" altLang="zh-CN" sz="2000" b="1" dirty="0"/>
              <a:t>then </a:t>
            </a:r>
            <a:r>
              <a:rPr lang="en-US" altLang="zh-CN" sz="2000" dirty="0"/>
              <a:t>Simplify()</a:t>
            </a:r>
          </a:p>
          <a:p>
            <a:pPr lvl="2"/>
            <a:r>
              <a:rPr lang="en-US" altLang="zh-CN" sz="2000" b="1" dirty="0"/>
              <a:t>else if </a:t>
            </a:r>
            <a:r>
              <a:rPr lang="en-US" altLang="zh-CN" sz="2000" dirty="0" err="1"/>
              <a:t>worklistMoves</a:t>
            </a:r>
            <a:r>
              <a:rPr lang="en-US" altLang="zh-CN" sz="2000" dirty="0"/>
              <a:t> ≠ {} </a:t>
            </a:r>
            <a:r>
              <a:rPr lang="en-US" altLang="zh-CN" sz="2000" b="1" dirty="0"/>
              <a:t>then </a:t>
            </a:r>
            <a:r>
              <a:rPr lang="en-US" altLang="zh-CN" sz="2000" dirty="0"/>
              <a:t>Coalesce()</a:t>
            </a:r>
          </a:p>
          <a:p>
            <a:pPr lvl="2"/>
            <a:r>
              <a:rPr lang="en-US" altLang="zh-CN" sz="2000" b="1" dirty="0"/>
              <a:t>else if </a:t>
            </a:r>
            <a:r>
              <a:rPr lang="en-US" altLang="zh-CN" sz="2000" dirty="0" err="1"/>
              <a:t>freezeWorklist</a:t>
            </a:r>
            <a:r>
              <a:rPr lang="en-US" altLang="zh-CN" sz="2000" dirty="0"/>
              <a:t> ≠ {} </a:t>
            </a:r>
            <a:r>
              <a:rPr lang="en-US" altLang="zh-CN" sz="2000" b="1" dirty="0"/>
              <a:t>then </a:t>
            </a:r>
            <a:r>
              <a:rPr lang="en-US" altLang="zh-CN" sz="2000" dirty="0"/>
              <a:t>Freeze()</a:t>
            </a:r>
          </a:p>
          <a:p>
            <a:pPr lvl="2"/>
            <a:r>
              <a:rPr lang="en-US" altLang="zh-CN" sz="2000" b="1" dirty="0"/>
              <a:t>else if </a:t>
            </a:r>
            <a:r>
              <a:rPr lang="en-US" altLang="zh-CN" sz="2000" dirty="0" err="1"/>
              <a:t>spillWorklist</a:t>
            </a:r>
            <a:r>
              <a:rPr lang="en-US" altLang="zh-CN" sz="2000" dirty="0"/>
              <a:t> ≠ {} </a:t>
            </a:r>
            <a:r>
              <a:rPr lang="en-US" altLang="zh-CN" sz="2000" b="1" dirty="0"/>
              <a:t>then </a:t>
            </a:r>
            <a:r>
              <a:rPr lang="en-US" altLang="zh-CN" sz="2000" dirty="0" err="1"/>
              <a:t>SelectSpill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b="1" dirty="0"/>
              <a:t>until </a:t>
            </a:r>
            <a:r>
              <a:rPr lang="en-US" altLang="zh-CN" sz="2000" dirty="0" err="1"/>
              <a:t>simplifyWorklist</a:t>
            </a:r>
            <a:r>
              <a:rPr lang="en-US" altLang="zh-CN" sz="2000" dirty="0"/>
              <a:t> = {} ∧ </a:t>
            </a:r>
            <a:r>
              <a:rPr lang="en-US" altLang="zh-CN" sz="2000" dirty="0" err="1"/>
              <a:t>worklistMoves</a:t>
            </a:r>
            <a:r>
              <a:rPr lang="en-US" altLang="zh-CN" sz="2000" dirty="0"/>
              <a:t> = {}</a:t>
            </a:r>
          </a:p>
          <a:p>
            <a:pPr lvl="1"/>
            <a:r>
              <a:rPr lang="en-US" altLang="zh-CN" sz="2000" dirty="0"/>
              <a:t>        ∧ </a:t>
            </a:r>
            <a:r>
              <a:rPr lang="en-US" altLang="zh-CN" sz="2000" dirty="0" err="1"/>
              <a:t>freezeWorklist</a:t>
            </a:r>
            <a:r>
              <a:rPr lang="en-US" altLang="zh-CN" sz="2000" dirty="0"/>
              <a:t> = {} ∧ </a:t>
            </a:r>
            <a:r>
              <a:rPr lang="en-US" altLang="zh-CN" sz="2000" dirty="0" err="1"/>
              <a:t>spillWorklist</a:t>
            </a:r>
            <a:r>
              <a:rPr lang="en-US" altLang="zh-CN" sz="2000" dirty="0"/>
              <a:t> = {}</a:t>
            </a:r>
          </a:p>
          <a:p>
            <a:pPr lvl="1"/>
            <a:r>
              <a:rPr lang="en-US" altLang="zh-CN" sz="2000" dirty="0" err="1"/>
              <a:t>AssignColors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b="1" dirty="0"/>
              <a:t>if </a:t>
            </a:r>
            <a:r>
              <a:rPr lang="en-US" altLang="zh-CN" sz="2000" dirty="0" err="1"/>
              <a:t>spilledNodes</a:t>
            </a:r>
            <a:r>
              <a:rPr lang="en-US" altLang="zh-CN" sz="2000" dirty="0"/>
              <a:t> ≠ {} </a:t>
            </a:r>
            <a:r>
              <a:rPr lang="en-US" altLang="zh-CN" sz="2000" b="1" dirty="0"/>
              <a:t>then</a:t>
            </a:r>
          </a:p>
          <a:p>
            <a:pPr lvl="2"/>
            <a:r>
              <a:rPr lang="en-US" altLang="zh-CN" sz="2000" dirty="0" err="1"/>
              <a:t>RewriteProgram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spilledNodes</a:t>
            </a:r>
            <a:r>
              <a:rPr lang="en-US" altLang="zh-CN" sz="2000" dirty="0"/>
              <a:t>)</a:t>
            </a:r>
          </a:p>
          <a:p>
            <a:pPr lvl="2"/>
            <a:r>
              <a:rPr lang="en-US" altLang="zh-CN" sz="2000" dirty="0"/>
              <a:t>Main()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8762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Garbage Collection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Mark-and-sweep collection: directed graph, DFS,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 stack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reversal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advantages and 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Copying collection: from-space and to-space, Cheney’s algorithm(BFS), locality of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to compiler: generating code, describing data layout, pointer map, derived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3373"/>
            <a:ext cx="8229600" cy="604664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ALGORITHM 13.3: Mark-and-sweep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11560" y="1844824"/>
            <a:ext cx="331236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Mark phase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11560" y="2348880"/>
            <a:ext cx="2733620" cy="86409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for each root v </a:t>
            </a:r>
          </a:p>
          <a:p>
            <a:pPr marL="400050" lvl="1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DFS(v)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943400" y="1844824"/>
            <a:ext cx="331236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Sweep phase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3943400" y="2348880"/>
            <a:ext cx="5165104" cy="352839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 ← first address in heap</a:t>
            </a:r>
          </a:p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p&lt; last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address in heap</a:t>
            </a:r>
          </a:p>
          <a:p>
            <a:pPr marL="400050" lvl="1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if record p is marked</a:t>
            </a:r>
          </a:p>
          <a:p>
            <a:pPr marL="800100" lvl="2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unmark p</a:t>
            </a:r>
          </a:p>
          <a:p>
            <a:pPr marL="400050" lvl="1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else let f1 be the first field in p</a:t>
            </a:r>
          </a:p>
          <a:p>
            <a:pPr marL="800100" lvl="2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 f1 ←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freelist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freelist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← p</a:t>
            </a:r>
          </a:p>
          <a:p>
            <a:pPr marL="400050" lvl="1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 ← p+(size of record p)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289"/>
            <a:ext cx="8595360" cy="460647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ALGORITHM 13.5: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Depth-first search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an explicit stack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866304"/>
            <a:ext cx="7704856" cy="452431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function DFS(x)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 pointer and record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not marked</a:t>
            </a:r>
          </a:p>
          <a:p>
            <a:pPr lvl="2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mark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2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 ← 1</a:t>
            </a:r>
          </a:p>
          <a:p>
            <a:pPr lvl="2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stack[t] ← x</a:t>
            </a:r>
          </a:p>
          <a:p>
            <a:pPr lvl="2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while t &gt; 0</a:t>
            </a:r>
          </a:p>
          <a:p>
            <a:pPr lvl="3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← stack[t];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 ← t - 1</a:t>
            </a:r>
          </a:p>
          <a:p>
            <a:pPr lvl="2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each field f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record x</a:t>
            </a:r>
          </a:p>
          <a:p>
            <a:pPr lvl="3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x. f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 pointer and record x.fi is not marked</a:t>
            </a:r>
          </a:p>
          <a:p>
            <a:pPr lvl="3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mark x. f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lvl="3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 ← t + 1;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stack[t] ← x. f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en-US" sz="2400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347329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Using an Explicit Stack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7597"/>
            <a:ext cx="8229600" cy="546010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Pointer reversal</a:t>
            </a:r>
            <a:endParaRPr lang="zh-CN" altLang="en-US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04704"/>
            <a:ext cx="8229600" cy="446348"/>
          </a:xfrm>
        </p:spPr>
        <p:txBody>
          <a:bodyPr>
            <a:normAutofit fontScale="92500"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x.fi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store one element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of the stack itself</a:t>
            </a:r>
          </a:p>
        </p:txBody>
      </p:sp>
      <p:sp>
        <p:nvSpPr>
          <p:cNvPr id="4" name="矩形 3"/>
          <p:cNvSpPr/>
          <p:nvPr/>
        </p:nvSpPr>
        <p:spPr>
          <a:xfrm>
            <a:off x="1228476" y="1542492"/>
            <a:ext cx="6336704" cy="477053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/>
              <a:t>function </a:t>
            </a:r>
            <a:r>
              <a:rPr lang="en-US" altLang="zh-CN" sz="1600" dirty="0"/>
              <a:t>DFS(</a:t>
            </a:r>
            <a:r>
              <a:rPr lang="en-US" altLang="zh-CN" sz="1600" i="1" dirty="0"/>
              <a:t>x</a:t>
            </a:r>
            <a:r>
              <a:rPr lang="en-US" altLang="zh-CN" sz="1600" dirty="0"/>
              <a:t>)</a:t>
            </a:r>
          </a:p>
          <a:p>
            <a:r>
              <a:rPr lang="en-US" altLang="zh-CN" sz="1600" b="1" dirty="0"/>
              <a:t>if </a:t>
            </a:r>
            <a:r>
              <a:rPr lang="en-US" altLang="zh-CN" sz="1600" i="1" dirty="0"/>
              <a:t>x </a:t>
            </a:r>
            <a:r>
              <a:rPr lang="en-US" altLang="zh-CN" sz="1600" dirty="0"/>
              <a:t>is a pointer and record </a:t>
            </a:r>
            <a:r>
              <a:rPr lang="en-US" altLang="zh-CN" sz="1600" i="1" dirty="0"/>
              <a:t>x </a:t>
            </a:r>
            <a:r>
              <a:rPr lang="en-US" altLang="zh-CN" sz="1600" dirty="0"/>
              <a:t>is not marked</a:t>
            </a:r>
          </a:p>
          <a:p>
            <a:pPr lvl="1"/>
            <a:r>
              <a:rPr lang="en-US" altLang="zh-CN" sz="1600" i="1" dirty="0"/>
              <a:t>t </a:t>
            </a:r>
            <a:r>
              <a:rPr lang="en-US" altLang="zh-CN" sz="1600" dirty="0"/>
              <a:t>← nil</a:t>
            </a:r>
          </a:p>
          <a:p>
            <a:pPr lvl="1"/>
            <a:r>
              <a:rPr lang="en-US" altLang="zh-CN" sz="1600" dirty="0"/>
              <a:t>mark </a:t>
            </a:r>
            <a:r>
              <a:rPr lang="en-US" altLang="zh-CN" sz="1600" i="1" dirty="0"/>
              <a:t>x</a:t>
            </a:r>
            <a:r>
              <a:rPr lang="en-US" altLang="zh-CN" sz="1600" dirty="0"/>
              <a:t>; done[</a:t>
            </a:r>
            <a:r>
              <a:rPr lang="en-US" altLang="zh-CN" sz="1600" i="1" dirty="0"/>
              <a:t>x</a:t>
            </a:r>
            <a:r>
              <a:rPr lang="en-US" altLang="zh-CN" sz="1600" dirty="0"/>
              <a:t>] =0</a:t>
            </a:r>
          </a:p>
          <a:p>
            <a:pPr lvl="1"/>
            <a:r>
              <a:rPr lang="en-US" altLang="zh-CN" sz="1600" b="1" dirty="0"/>
              <a:t>while </a:t>
            </a:r>
            <a:r>
              <a:rPr lang="en-US" altLang="zh-CN" sz="1600" dirty="0"/>
              <a:t>true</a:t>
            </a:r>
          </a:p>
          <a:p>
            <a:pPr lvl="2"/>
            <a:r>
              <a:rPr lang="en-US" altLang="zh-CN" sz="1600" i="1" dirty="0" err="1"/>
              <a:t>i</a:t>
            </a:r>
            <a:r>
              <a:rPr lang="en-US" altLang="zh-CN" sz="1600" dirty="0"/>
              <a:t> ←</a:t>
            </a:r>
            <a:r>
              <a:rPr lang="en-US" altLang="zh-CN" sz="1600" i="1" dirty="0"/>
              <a:t> </a:t>
            </a:r>
            <a:r>
              <a:rPr lang="en-US" altLang="zh-CN" sz="1600" dirty="0"/>
              <a:t>done[</a:t>
            </a:r>
            <a:r>
              <a:rPr lang="en-US" altLang="zh-CN" sz="1600" i="1" dirty="0"/>
              <a:t>x</a:t>
            </a:r>
            <a:r>
              <a:rPr lang="en-US" altLang="zh-CN" sz="1600" dirty="0"/>
              <a:t>]</a:t>
            </a:r>
          </a:p>
          <a:p>
            <a:pPr lvl="2"/>
            <a:r>
              <a:rPr lang="en-US" altLang="zh-CN" sz="1600" b="1" dirty="0"/>
              <a:t>if </a:t>
            </a:r>
            <a:r>
              <a:rPr lang="en-US" altLang="zh-CN" sz="1600" b="1" i="1" dirty="0" err="1"/>
              <a:t>i</a:t>
            </a:r>
            <a:r>
              <a:rPr lang="en-US" altLang="zh-CN" sz="1600" b="1" i="1" dirty="0"/>
              <a:t> </a:t>
            </a:r>
            <a:r>
              <a:rPr lang="en-US" altLang="zh-CN" sz="1600" b="1" dirty="0"/>
              <a:t>&lt; # of fields in record </a:t>
            </a:r>
            <a:r>
              <a:rPr lang="en-US" altLang="zh-CN" sz="1600" b="1" i="1" dirty="0"/>
              <a:t>x</a:t>
            </a:r>
          </a:p>
          <a:p>
            <a:pPr lvl="3"/>
            <a:r>
              <a:rPr lang="en-US" altLang="zh-CN" sz="1600" i="1" dirty="0"/>
              <a:t>y </a:t>
            </a:r>
            <a:r>
              <a:rPr lang="en-US" altLang="zh-CN" sz="1600" dirty="0"/>
              <a:t>← </a:t>
            </a:r>
            <a:r>
              <a:rPr lang="en-US" altLang="zh-CN" sz="1600" i="1" dirty="0"/>
              <a:t>x. fi</a:t>
            </a:r>
          </a:p>
          <a:p>
            <a:pPr lvl="3"/>
            <a:r>
              <a:rPr lang="en-US" altLang="zh-CN" sz="1600" b="1" dirty="0"/>
              <a:t>if </a:t>
            </a:r>
            <a:r>
              <a:rPr lang="en-US" altLang="zh-CN" sz="1600" i="1" dirty="0"/>
              <a:t>y </a:t>
            </a:r>
            <a:r>
              <a:rPr lang="en-US" altLang="zh-CN" sz="1600" dirty="0"/>
              <a:t>is a pointer and record </a:t>
            </a:r>
            <a:r>
              <a:rPr lang="en-US" altLang="zh-CN" sz="1600" i="1" dirty="0"/>
              <a:t>y </a:t>
            </a:r>
            <a:r>
              <a:rPr lang="en-US" altLang="zh-CN" sz="1600" dirty="0"/>
              <a:t>is not marked</a:t>
            </a:r>
          </a:p>
          <a:p>
            <a:pPr lvl="4"/>
            <a:r>
              <a:rPr lang="fr-FR" altLang="zh-CN" sz="1600" b="1" i="1" dirty="0">
                <a:solidFill>
                  <a:srgbClr val="FF0000"/>
                </a:solidFill>
              </a:rPr>
              <a:t>x. fi </a:t>
            </a:r>
            <a:r>
              <a:rPr lang="fr-FR" altLang="zh-CN" sz="1600" b="1" dirty="0">
                <a:solidFill>
                  <a:srgbClr val="FF0000"/>
                </a:solidFill>
              </a:rPr>
              <a:t>← </a:t>
            </a:r>
            <a:r>
              <a:rPr lang="fr-FR" altLang="zh-CN" sz="1600" b="1" i="1" dirty="0">
                <a:solidFill>
                  <a:srgbClr val="FF0000"/>
                </a:solidFill>
              </a:rPr>
              <a:t>t</a:t>
            </a:r>
            <a:r>
              <a:rPr lang="fr-FR" altLang="zh-CN" sz="1600" dirty="0"/>
              <a:t>; </a:t>
            </a:r>
            <a:r>
              <a:rPr lang="fr-FR" altLang="zh-CN" sz="1600" i="1" dirty="0"/>
              <a:t>t </a:t>
            </a:r>
            <a:r>
              <a:rPr lang="fr-FR" altLang="zh-CN" sz="1600" dirty="0"/>
              <a:t>← </a:t>
            </a:r>
            <a:r>
              <a:rPr lang="fr-FR" altLang="zh-CN" sz="1600" i="1" dirty="0"/>
              <a:t>x</a:t>
            </a:r>
            <a:r>
              <a:rPr lang="fr-FR" altLang="zh-CN" sz="1600" dirty="0"/>
              <a:t>; </a:t>
            </a:r>
            <a:r>
              <a:rPr lang="fr-FR" altLang="zh-CN" sz="1600" i="1" dirty="0"/>
              <a:t>x </a:t>
            </a:r>
            <a:r>
              <a:rPr lang="fr-FR" altLang="zh-CN" sz="1600" dirty="0"/>
              <a:t>← </a:t>
            </a:r>
            <a:r>
              <a:rPr lang="fr-FR" altLang="zh-CN" sz="1600" i="1" dirty="0"/>
              <a:t>y</a:t>
            </a:r>
          </a:p>
          <a:p>
            <a:pPr lvl="4"/>
            <a:r>
              <a:rPr lang="en-US" altLang="zh-CN" sz="1600" dirty="0"/>
              <a:t>mark </a:t>
            </a:r>
            <a:r>
              <a:rPr lang="en-US" altLang="zh-CN" sz="1600" i="1" dirty="0"/>
              <a:t>x</a:t>
            </a:r>
            <a:r>
              <a:rPr lang="en-US" altLang="zh-CN" sz="1600" dirty="0"/>
              <a:t>; done[</a:t>
            </a:r>
            <a:r>
              <a:rPr lang="en-US" altLang="zh-CN" sz="1600" i="1" dirty="0"/>
              <a:t>x</a:t>
            </a:r>
            <a:r>
              <a:rPr lang="en-US" altLang="zh-CN" sz="1600" dirty="0"/>
              <a:t>]= 0</a:t>
            </a:r>
          </a:p>
          <a:p>
            <a:pPr lvl="3"/>
            <a:r>
              <a:rPr lang="en-US" altLang="zh-CN" sz="1600" b="1" dirty="0"/>
              <a:t>else</a:t>
            </a:r>
          </a:p>
          <a:p>
            <a:pPr lvl="4"/>
            <a:r>
              <a:rPr lang="en-US" altLang="zh-CN" sz="1600" dirty="0"/>
              <a:t>done[</a:t>
            </a:r>
            <a:r>
              <a:rPr lang="en-US" altLang="zh-CN" sz="1600" i="1" dirty="0"/>
              <a:t>x</a:t>
            </a:r>
            <a:r>
              <a:rPr lang="en-US" altLang="zh-CN" sz="1600" dirty="0"/>
              <a:t>] ← </a:t>
            </a:r>
            <a:r>
              <a:rPr lang="en-US" altLang="zh-CN" sz="1600" i="1" dirty="0" err="1"/>
              <a:t>i</a:t>
            </a:r>
            <a:r>
              <a:rPr lang="en-US" altLang="zh-CN" sz="1600" i="1" dirty="0"/>
              <a:t> </a:t>
            </a:r>
            <a:r>
              <a:rPr lang="en-US" altLang="zh-CN" sz="1600" dirty="0"/>
              <a:t>+ 1</a:t>
            </a:r>
          </a:p>
          <a:p>
            <a:pPr lvl="2"/>
            <a:r>
              <a:rPr lang="en-US" altLang="zh-CN" sz="1600" b="1" dirty="0"/>
              <a:t>else</a:t>
            </a:r>
          </a:p>
          <a:p>
            <a:pPr lvl="3"/>
            <a:r>
              <a:rPr lang="en-US" altLang="zh-CN" sz="1600" i="1" dirty="0"/>
              <a:t>y </a:t>
            </a:r>
            <a:r>
              <a:rPr lang="en-US" altLang="zh-CN" sz="1600" dirty="0"/>
              <a:t>← </a:t>
            </a:r>
            <a:r>
              <a:rPr lang="en-US" altLang="zh-CN" sz="1600" i="1" dirty="0"/>
              <a:t>x</a:t>
            </a:r>
            <a:r>
              <a:rPr lang="en-US" altLang="zh-CN" sz="1600" dirty="0"/>
              <a:t>; </a:t>
            </a:r>
            <a:r>
              <a:rPr lang="en-US" altLang="zh-CN" sz="1600" i="1" dirty="0"/>
              <a:t>x </a:t>
            </a:r>
            <a:r>
              <a:rPr lang="en-US" altLang="zh-CN" sz="1600" dirty="0"/>
              <a:t>← </a:t>
            </a:r>
            <a:r>
              <a:rPr lang="en-US" altLang="zh-CN" sz="1600" i="1" dirty="0"/>
              <a:t>t</a:t>
            </a:r>
          </a:p>
          <a:p>
            <a:pPr lvl="3"/>
            <a:r>
              <a:rPr lang="en-US" altLang="zh-CN" sz="1600" b="1" dirty="0"/>
              <a:t>if </a:t>
            </a:r>
            <a:r>
              <a:rPr lang="en-US" altLang="zh-CN" sz="1600" i="1" dirty="0"/>
              <a:t>x </a:t>
            </a:r>
            <a:r>
              <a:rPr lang="en-US" altLang="zh-CN" sz="1600" dirty="0"/>
              <a:t>= nil </a:t>
            </a:r>
            <a:r>
              <a:rPr lang="en-US" altLang="zh-CN" sz="1600" b="1" dirty="0"/>
              <a:t>then return</a:t>
            </a:r>
          </a:p>
          <a:p>
            <a:pPr lvl="3"/>
            <a:r>
              <a:rPr lang="en-US" altLang="zh-CN" sz="1600" i="1" dirty="0" err="1"/>
              <a:t>i</a:t>
            </a:r>
            <a:r>
              <a:rPr lang="en-US" altLang="zh-CN" sz="1600" i="1" dirty="0"/>
              <a:t> </a:t>
            </a:r>
            <a:r>
              <a:rPr lang="en-US" altLang="zh-CN" sz="1600" dirty="0"/>
              <a:t>← done[</a:t>
            </a:r>
            <a:r>
              <a:rPr lang="en-US" altLang="zh-CN" sz="1600" i="1" dirty="0"/>
              <a:t>x</a:t>
            </a:r>
            <a:r>
              <a:rPr lang="en-US" altLang="zh-CN" sz="1600" dirty="0"/>
              <a:t>]</a:t>
            </a:r>
          </a:p>
          <a:p>
            <a:pPr lvl="3"/>
            <a:r>
              <a:rPr lang="fr-FR" altLang="zh-CN" sz="1600" b="1" i="1" dirty="0">
                <a:solidFill>
                  <a:srgbClr val="FF0000"/>
                </a:solidFill>
              </a:rPr>
              <a:t>t </a:t>
            </a:r>
            <a:r>
              <a:rPr lang="fr-FR" altLang="zh-CN" sz="1600" b="1" dirty="0">
                <a:solidFill>
                  <a:srgbClr val="FF0000"/>
                </a:solidFill>
              </a:rPr>
              <a:t>← </a:t>
            </a:r>
            <a:r>
              <a:rPr lang="fr-FR" altLang="zh-CN" sz="1600" b="1" i="1" dirty="0">
                <a:solidFill>
                  <a:srgbClr val="FF0000"/>
                </a:solidFill>
              </a:rPr>
              <a:t>x. fi</a:t>
            </a:r>
            <a:r>
              <a:rPr lang="fr-FR" altLang="zh-CN" sz="1600" b="1" dirty="0">
                <a:solidFill>
                  <a:srgbClr val="FF0000"/>
                </a:solidFill>
              </a:rPr>
              <a:t>; </a:t>
            </a:r>
            <a:r>
              <a:rPr lang="fr-FR" altLang="zh-CN" sz="1600" b="1" i="1" dirty="0">
                <a:solidFill>
                  <a:srgbClr val="FF0000"/>
                </a:solidFill>
              </a:rPr>
              <a:t>x. fi </a:t>
            </a:r>
            <a:r>
              <a:rPr lang="fr-FR" altLang="zh-CN" sz="1600" b="1" dirty="0">
                <a:solidFill>
                  <a:srgbClr val="FF0000"/>
                </a:solidFill>
              </a:rPr>
              <a:t>← </a:t>
            </a:r>
            <a:r>
              <a:rPr lang="fr-FR" altLang="zh-CN" sz="1600" b="1" i="1" dirty="0">
                <a:solidFill>
                  <a:srgbClr val="FF0000"/>
                </a:solidFill>
              </a:rPr>
              <a:t>y</a:t>
            </a:r>
          </a:p>
          <a:p>
            <a:pPr lvl="3"/>
            <a:r>
              <a:rPr lang="en-US" altLang="zh-CN" sz="1600" dirty="0"/>
              <a:t>done[</a:t>
            </a:r>
            <a:r>
              <a:rPr lang="en-US" altLang="zh-CN" sz="1600" i="1" dirty="0"/>
              <a:t>x</a:t>
            </a:r>
            <a:r>
              <a:rPr lang="en-US" altLang="zh-CN" sz="1600" dirty="0"/>
              <a:t>] ← </a:t>
            </a:r>
            <a:r>
              <a:rPr lang="en-US" altLang="zh-CN" sz="1600" i="1" dirty="0" err="1"/>
              <a:t>i</a:t>
            </a:r>
            <a:r>
              <a:rPr lang="en-US" altLang="zh-CN" sz="1600" i="1" dirty="0"/>
              <a:t> </a:t>
            </a:r>
            <a:r>
              <a:rPr lang="en-US" altLang="zh-CN" sz="1600" dirty="0"/>
              <a:t>+ 1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168400" y="6412875"/>
            <a:ext cx="652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ALGORITHM 13.6: Depth-first search </a:t>
            </a:r>
            <a:r>
              <a:rPr lang="en-US" altLang="zh-CN" b="1" dirty="0">
                <a:solidFill>
                  <a:srgbClr val="FF0000"/>
                </a:solidFill>
              </a:rPr>
              <a:t>using pointer reversal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768" y="445679"/>
            <a:ext cx="7886700" cy="567781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Copying Collection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8798"/>
            <a:ext cx="3193910" cy="406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550910"/>
            <a:ext cx="3851453" cy="419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283968" y="3429000"/>
            <a:ext cx="432048" cy="2880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114300" y="6097263"/>
            <a:ext cx="1596955" cy="630116"/>
          </a:xfrm>
          <a:prstGeom prst="wedgeRectCallout">
            <a:avLst>
              <a:gd name="adj1" fmla="val 29848"/>
              <a:gd name="adj2" fmla="val -19367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 space to allocate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7940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task of a lexical analyzer and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concept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concept and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for regurlar expression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Two important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disambigulation rules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regurlar expression</a:t>
            </a:r>
          </a:p>
          <a:p>
            <a:pPr marL="914400" lvl="2" indent="-342900">
              <a:buFont typeface="Wingdings" panose="05000000000000000000" charset="0"/>
              <a:buChar char="u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longest match,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rule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</a:p>
          <a:p>
            <a:pPr marL="914400" lvl="2" indent="-342900">
              <a:buFont typeface="Wingdings" panose="05000000000000000000" charset="0"/>
              <a:buChar char="u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Encode the DFA machine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transition matrix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736104"/>
            <a:ext cx="8229600" cy="1415038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Incrementing the reference counts is very expensive. 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 place of the single machine instruction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x. fi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the program must execute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53" y="2387997"/>
            <a:ext cx="3672408" cy="341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1324743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Cheney's algorithm</a:t>
            </a:r>
          </a:p>
          <a:p>
            <a:pPr marL="625475" lvl="1" indent="-282575">
              <a:buFont typeface="Wingdings" panose="05000000000000000000" pitchFamily="2" charset="2"/>
              <a:buChar char="ü"/>
            </a:pPr>
            <a:r>
              <a:rPr lang="en-US" altLang="zh-CN" sz="2400" dirty="0"/>
              <a:t>A collection algorithm using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  <a:r>
              <a:rPr lang="en-US" altLang="zh-CN" sz="2400" dirty="0"/>
              <a:t>to transverse reachable data.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420888"/>
            <a:ext cx="6048672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scan ← next ← beginning of to-space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for each root r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 ← Forward(r)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while scan &lt; next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field fi of record at scan</a:t>
            </a:r>
          </a:p>
          <a:p>
            <a:pPr lvl="2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scan. fi ←   Forward(scan. fi)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scan ← scan+ size of record at scan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1" y="5631631"/>
            <a:ext cx="8599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ALGORITHM 13.9: </a:t>
            </a:r>
            <a:r>
              <a:rPr lang="en-US" altLang="zh-CN" sz="2400" b="1" dirty="0">
                <a:solidFill>
                  <a:srgbClr val="FF0000"/>
                </a:solidFill>
              </a:rPr>
              <a:t>Breadth-first</a:t>
            </a:r>
            <a:r>
              <a:rPr lang="en-US" altLang="zh-CN" sz="2400" b="1" dirty="0"/>
              <a:t> copying garbage collection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872" y="417113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2225040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2225040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52736"/>
            <a:ext cx="2316480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378898" y="6237312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Figure 13.10: Breadth-first copying collection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FFDBD933-8E18-2C25-F643-ADBB29973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Object-Oriented Languages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Object-Tiger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xtend the Tiger language with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declaration 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syntax to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classes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Single-inheritance of data fields. Static method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Dynamic method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Multiple-inheritance of data fields.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graphic-coloring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fields offsets in descriptors, hashing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Facilities for type testing and safe casting. Using a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parent classes, t</a:t>
            </a:r>
            <a:r>
              <a:rPr lang="en-US" altLang="zh-CN" sz="2400" dirty="0">
                <a:latin typeface="Arial" panose="020B0604020202020204" pitchFamily="34" charset="0"/>
              </a:rPr>
              <a:t>ype coercions</a:t>
            </a:r>
          </a:p>
        </p:txBody>
      </p:sp>
    </p:spTree>
    <p:extLst>
      <p:ext uri="{BB962C8B-B14F-4D97-AF65-F5344CB8AC3E}">
        <p14:creationId xmlns:p14="http://schemas.microsoft.com/office/powerpoint/2010/main" val="19786483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7947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Varieties of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privacy and protection.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statically enforced by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compile-time type-checking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class-based languages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Classless languages. </a:t>
            </a:r>
            <a:r>
              <a:rPr lang="en-US" altLang="zh-CN" sz="2400" dirty="0"/>
              <a:t>Type-checking dynamic instead of static, Objects are </a:t>
            </a:r>
            <a:r>
              <a:rPr lang="en-US" altLang="zh-CN" sz="2400" dirty="0">
                <a:solidFill>
                  <a:srgbClr val="FF0000"/>
                </a:solidFill>
              </a:rPr>
              <a:t>created by cloning, </a:t>
            </a:r>
            <a:r>
              <a:rPr lang="en-US" altLang="zh-CN" sz="2400" dirty="0"/>
              <a:t>similar to the class-based language </a:t>
            </a:r>
            <a:r>
              <a:rPr lang="en-US" altLang="zh-CN" sz="2400" dirty="0">
                <a:solidFill>
                  <a:srgbClr val="FF0000"/>
                </a:solidFill>
              </a:rPr>
              <a:t>with multiple inheritance and dynamic linking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Optimizing Object-oriented programs. </a:t>
            </a:r>
            <a:r>
              <a:rPr lang="en-US" altLang="zh-CN" sz="2400" dirty="0">
                <a:solidFill>
                  <a:srgbClr val="FF0000"/>
                </a:solidFill>
              </a:rPr>
              <a:t>do global program analysis, </a:t>
            </a:r>
            <a:r>
              <a:rPr lang="en-US" altLang="zh-CN" sz="2400" dirty="0"/>
              <a:t>the dynamic method call </a:t>
            </a:r>
            <a:r>
              <a:rPr lang="en-US" altLang="zh-CN" sz="2400" dirty="0">
                <a:solidFill>
                  <a:srgbClr val="FF0000"/>
                </a:solidFill>
              </a:rPr>
              <a:t>replaced by </a:t>
            </a:r>
            <a:r>
              <a:rPr lang="en-US" altLang="zh-CN" sz="2400" dirty="0"/>
              <a:t>a static function call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47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48585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Loop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7398615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definition of loop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the concept for the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reducible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flow 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algorithms for finding loops.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for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Dominator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algorithm of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dominators,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Immediate dominator and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dominator tree,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constructing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loop-nested tree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loops, loop preheader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Loop-invariant computations. The definition of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invariant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within a loop,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criteria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hoisting a loop-invariant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30230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8145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Induction variables. The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induction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variable and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induction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variables,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algorithm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induction variables, strength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reduction and elimination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Array-bounds checks.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programming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languages,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criteria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eliminating a bounds check in a loop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Loop unrolling. The </a:t>
            </a:r>
            <a:r>
              <a:rPr lang="en-US" altLang="zh-CN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basic method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for unrolling loop, using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about induction variables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increments and loop-exit tests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458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5843"/>
          <p:cNvSpPr>
            <a:spLocks noGrp="1" noChangeArrowheads="1"/>
          </p:cNvSpPr>
          <p:nvPr>
            <p:ph type="ctrTitle"/>
          </p:nvPr>
        </p:nvSpPr>
        <p:spPr>
          <a:xfrm>
            <a:off x="716281" y="1142098"/>
            <a:ext cx="7501808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 of 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410" y="428455"/>
            <a:ext cx="36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zh-CN" alt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740" y="1363980"/>
            <a:ext cx="78816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405" lvl="1" indent="-319405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definitions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FA, DFA, NFA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9405" lvl="1" indent="-319405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9405" lvl="1" indent="-319405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conversion algorithm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from RE to NFA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Making a DFA from the NFA: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DFA construction algorithm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minimized DFA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485" lvl="1" indent="-324485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Some concepts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∊-closure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edge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s, c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closure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DFAedge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d, c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矩形 68612"/>
          <p:cNvSpPr>
            <a:spLocks noChangeArrowheads="1"/>
          </p:cNvSpPr>
          <p:nvPr/>
        </p:nvSpPr>
        <p:spPr bwMode="auto">
          <a:xfrm>
            <a:off x="499960" y="2311087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Let Σ be the alphabet, </a:t>
            </a:r>
            <a:r>
              <a:rPr lang="en-US" altLang="zh-CN" sz="2400" dirty="0">
                <a:solidFill>
                  <a:srgbClr val="FF0000"/>
                </a:solidFill>
              </a:rPr>
              <a:t>DFA construction </a:t>
            </a:r>
            <a:r>
              <a:rPr lang="en-US" altLang="zh-CN" sz="2400" dirty="0"/>
              <a:t>is as follows:</a:t>
            </a:r>
          </a:p>
        </p:txBody>
      </p:sp>
      <p:pic>
        <p:nvPicPr>
          <p:cNvPr id="33796" name="图片 68613" descr="2-15-RE-TO-NFA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33" y="3058539"/>
            <a:ext cx="44196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67598"/>
          <p:cNvSpPr>
            <a:spLocks noChangeArrowheads="1"/>
          </p:cNvSpPr>
          <p:nvPr/>
        </p:nvSpPr>
        <p:spPr bwMode="auto">
          <a:xfrm>
            <a:off x="499960" y="871354"/>
            <a:ext cx="8249335" cy="114948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dirty="0"/>
              <a:t>DFA construction with </a:t>
            </a:r>
            <a:r>
              <a:rPr lang="en-US" altLang="zh-CN" sz="2400" b="1" dirty="0"/>
              <a:t>closure</a:t>
            </a:r>
            <a:r>
              <a:rPr lang="en-US" altLang="zh-CN" sz="2400" dirty="0"/>
              <a:t> and </a:t>
            </a:r>
            <a:r>
              <a:rPr lang="en-US" altLang="zh-CN" sz="2400" b="1" dirty="0" err="1"/>
              <a:t>DFAedge</a:t>
            </a:r>
            <a:r>
              <a:rPr lang="en-US" altLang="zh-CN" sz="2400" dirty="0"/>
              <a:t> algorithms. </a:t>
            </a:r>
          </a:p>
          <a:p>
            <a:pPr marL="624205" lvl="1" indent="-262255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DFA start state </a:t>
            </a:r>
            <a:r>
              <a:rPr lang="en-US" altLang="zh-CN" sz="2000" i="1" dirty="0">
                <a:solidFill>
                  <a:srgbClr val="0070C0"/>
                </a:solidFill>
              </a:rPr>
              <a:t>d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en-US" altLang="zh-CN" sz="2000" dirty="0"/>
              <a:t> is just </a:t>
            </a:r>
            <a:r>
              <a:rPr lang="en-US" altLang="zh-CN" sz="2000" b="1" dirty="0">
                <a:solidFill>
                  <a:srgbClr val="0070C0"/>
                </a:solidFill>
              </a:rPr>
              <a:t>closure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s</a:t>
            </a:r>
            <a:r>
              <a:rPr lang="en-US" altLang="zh-CN" sz="2000" dirty="0">
                <a:solidFill>
                  <a:srgbClr val="0070C0"/>
                </a:solidFill>
              </a:rPr>
              <a:t>1)</a:t>
            </a:r>
          </a:p>
          <a:p>
            <a:pPr marL="624205" lvl="1" indent="-262255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There is an edge from </a:t>
            </a:r>
            <a:r>
              <a:rPr lang="en-US" altLang="zh-CN" sz="2000" i="1" dirty="0">
                <a:solidFill>
                  <a:srgbClr val="0070C0"/>
                </a:solidFill>
              </a:rPr>
              <a:t>di</a:t>
            </a:r>
            <a:r>
              <a:rPr lang="en-US" altLang="zh-CN" sz="2000" dirty="0"/>
              <a:t> to </a:t>
            </a:r>
            <a:r>
              <a:rPr lang="en-US" altLang="zh-CN" sz="2000" i="1" dirty="0" err="1">
                <a:solidFill>
                  <a:srgbClr val="0070C0"/>
                </a:solidFill>
              </a:rPr>
              <a:t>dj</a:t>
            </a:r>
            <a:r>
              <a:rPr lang="en-US" altLang="zh-CN" sz="2000" dirty="0"/>
              <a:t> labeled with </a:t>
            </a:r>
            <a:r>
              <a:rPr lang="en-US" altLang="zh-CN" sz="2000" i="1" dirty="0"/>
              <a:t>c</a:t>
            </a:r>
            <a:r>
              <a:rPr lang="en-US" altLang="zh-CN" sz="2000" dirty="0"/>
              <a:t> if </a:t>
            </a:r>
            <a:r>
              <a:rPr lang="en-US" altLang="zh-CN" sz="2000" i="1" dirty="0" err="1"/>
              <a:t>dj</a:t>
            </a:r>
            <a:r>
              <a:rPr lang="en-US" altLang="zh-CN" sz="2000" dirty="0"/>
              <a:t> = </a:t>
            </a:r>
            <a:r>
              <a:rPr lang="en-US" altLang="zh-CN" sz="2000" b="1" dirty="0" err="1"/>
              <a:t>DFAedge</a:t>
            </a:r>
            <a:r>
              <a:rPr lang="en-US" altLang="zh-CN" sz="2000" dirty="0"/>
              <a:t>(</a:t>
            </a:r>
            <a:r>
              <a:rPr lang="en-US" altLang="zh-CN" sz="2000" i="1" dirty="0"/>
              <a:t>di, c</a:t>
            </a:r>
            <a:r>
              <a:rPr lang="en-US" altLang="zh-CN" sz="2000" dirty="0"/>
              <a:t>).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9f8d9d-f301-447e-992c-099f33f6ddd3"/>
  <p:tag name="COMMONDATA" val="eyJoZGlkIjoiODQwYWNjYWFlNmM1NTllNTVhOWVjZjAzZjA2MjY2O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3920</Words>
  <Application>Microsoft Office PowerPoint</Application>
  <PresentationFormat>全屏显示(4:3)</PresentationFormat>
  <Paragraphs>582</Paragraphs>
  <Slides>79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5" baseType="lpstr">
      <vt:lpstr>等线</vt:lpstr>
      <vt:lpstr>等线 Light</vt:lpstr>
      <vt:lpstr>Arial</vt:lpstr>
      <vt:lpstr>Times New Roman</vt:lpstr>
      <vt:lpstr>Wingdings</vt:lpstr>
      <vt:lpstr>Office 主题​​</vt:lpstr>
      <vt:lpstr>Review for Compiler Principle </vt:lpstr>
      <vt:lpstr>Content</vt:lpstr>
      <vt:lpstr>1  Introduction</vt:lpstr>
      <vt:lpstr>PowerPoint 演示文稿</vt:lpstr>
      <vt:lpstr>PowerPoint 演示文稿</vt:lpstr>
      <vt:lpstr>2  Lexical Analysis</vt:lpstr>
      <vt:lpstr>PowerPoint 演示文稿</vt:lpstr>
      <vt:lpstr>PowerPoint 演示文稿</vt:lpstr>
      <vt:lpstr>PowerPoint 演示文稿</vt:lpstr>
      <vt:lpstr>3  Parsing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Bottom-up Parsing</vt:lpstr>
      <vt:lpstr>LR Parsing Engine </vt:lpstr>
      <vt:lpstr>LR(0) Parser Generation </vt:lpstr>
      <vt:lpstr>SLR Parser Generation </vt:lpstr>
      <vt:lpstr>Generate LR(1) Parsing Table</vt:lpstr>
      <vt:lpstr>LALR(1) Parsing Tables</vt:lpstr>
      <vt:lpstr>4  Abstract Syntax</vt:lpstr>
      <vt:lpstr>PowerPoint 演示文稿</vt:lpstr>
      <vt:lpstr>5  Semantic Analysis</vt:lpstr>
      <vt:lpstr>PowerPoint 演示文稿</vt:lpstr>
      <vt:lpstr>EFFICIENT IMPERATIVE</vt:lpstr>
      <vt:lpstr>EFFICIENT FUNCTIONAL</vt:lpstr>
      <vt:lpstr>6  Activation Record</vt:lpstr>
      <vt:lpstr>PowerPoint 演示文稿</vt:lpstr>
      <vt:lpstr>STACK FRAMES</vt:lpstr>
      <vt:lpstr>STACK FRAMES</vt:lpstr>
      <vt:lpstr>STACK FRAMES</vt:lpstr>
      <vt:lpstr>7  Translating into Intermediate Code</vt:lpstr>
      <vt:lpstr>PowerPoint 演示文稿</vt:lpstr>
      <vt:lpstr>Simple variables</vt:lpstr>
      <vt:lpstr>PowerPoint 演示文稿</vt:lpstr>
      <vt:lpstr>Subscripting and Field Selection </vt:lpstr>
      <vt:lpstr>Conditionals</vt:lpstr>
      <vt:lpstr>For Loops</vt:lpstr>
      <vt:lpstr>Function Definition</vt:lpstr>
      <vt:lpstr>Function Definition</vt:lpstr>
      <vt:lpstr>8  Basic Blocks and Traces</vt:lpstr>
      <vt:lpstr>PowerPoint 演示文稿</vt:lpstr>
      <vt:lpstr>General Rewriting Rules</vt:lpstr>
      <vt:lpstr>Move CALLs to Top Level</vt:lpstr>
      <vt:lpstr>Basic Blocks</vt:lpstr>
      <vt:lpstr>Traces</vt:lpstr>
      <vt:lpstr>Optimal Traces</vt:lpstr>
      <vt:lpstr>9  Instruction Selection</vt:lpstr>
      <vt:lpstr>PowerPoint 演示文稿</vt:lpstr>
      <vt:lpstr>PowerPoint 演示文稿</vt:lpstr>
      <vt:lpstr>PowerPoint 演示文稿</vt:lpstr>
      <vt:lpstr>10  Liveness Analysis</vt:lpstr>
      <vt:lpstr>PowerPoint 演示文稿</vt:lpstr>
      <vt:lpstr>PowerPoint 演示文稿</vt:lpstr>
      <vt:lpstr>PowerPoint 演示文稿</vt:lpstr>
      <vt:lpstr>PowerPoint 演示文稿</vt:lpstr>
      <vt:lpstr>11 Register Allocation</vt:lpstr>
      <vt:lpstr>PowerPoint 演示文稿</vt:lpstr>
      <vt:lpstr>Coloring with Coalescing</vt:lpstr>
      <vt:lpstr>Coalescing</vt:lpstr>
      <vt:lpstr>Coalescing</vt:lpstr>
      <vt:lpstr>Program</vt:lpstr>
      <vt:lpstr>13  Garbage Collection</vt:lpstr>
      <vt:lpstr>PowerPoint 演示文稿</vt:lpstr>
      <vt:lpstr>PowerPoint 演示文稿</vt:lpstr>
      <vt:lpstr>Using an Explicit Stack</vt:lpstr>
      <vt:lpstr>Pointer reversal</vt:lpstr>
      <vt:lpstr>Copying Collection</vt:lpstr>
      <vt:lpstr>PowerPoint 演示文稿</vt:lpstr>
      <vt:lpstr>PowerPoint 演示文稿</vt:lpstr>
      <vt:lpstr>Example</vt:lpstr>
      <vt:lpstr>14 Object-Oriented Languages</vt:lpstr>
      <vt:lpstr>PowerPoint 演示文稿</vt:lpstr>
      <vt:lpstr>PowerPoint 演示文稿</vt:lpstr>
      <vt:lpstr>18  Loop Optimizations</vt:lpstr>
      <vt:lpstr>PowerPoint 演示文稿</vt:lpstr>
      <vt:lpstr>PowerPoint 演示文稿</vt:lpstr>
      <vt:lpstr>The end of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Dongming</dc:creator>
  <cp:lastModifiedBy>炜 周</cp:lastModifiedBy>
  <cp:revision>86</cp:revision>
  <dcterms:created xsi:type="dcterms:W3CDTF">2023-01-15T08:32:00Z</dcterms:created>
  <dcterms:modified xsi:type="dcterms:W3CDTF">2024-06-15T07:38:48Z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0221A01088C34395B4495EC784E6F778_12</vt:lpwstr>
  </property>
  <property fmtid="{D5CDD505-2E9C-101B-9397-08002B2CF9AE}" pid="3" name="KSOProductBuildVer">
    <vt:lpwstr>2052-11.1.0.14309</vt:lpwstr>
  </property>
</Properties>
</file>