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5"/>
  </p:notesMasterIdLst>
  <p:sldIdLst>
    <p:sldId id="346" r:id="rId2"/>
    <p:sldId id="347" r:id="rId3"/>
    <p:sldId id="350" r:id="rId4"/>
    <p:sldId id="351" r:id="rId5"/>
    <p:sldId id="352" r:id="rId6"/>
    <p:sldId id="353" r:id="rId7"/>
    <p:sldId id="355" r:id="rId8"/>
    <p:sldId id="356" r:id="rId9"/>
    <p:sldId id="358" r:id="rId10"/>
    <p:sldId id="359" r:id="rId11"/>
    <p:sldId id="360" r:id="rId12"/>
    <p:sldId id="361" r:id="rId13"/>
    <p:sldId id="362" r:id="rId14"/>
    <p:sldId id="363" r:id="rId15"/>
    <p:sldId id="376" r:id="rId16"/>
    <p:sldId id="365" r:id="rId17"/>
    <p:sldId id="377" r:id="rId18"/>
    <p:sldId id="371" r:id="rId19"/>
    <p:sldId id="378" r:id="rId20"/>
    <p:sldId id="379" r:id="rId21"/>
    <p:sldId id="373" r:id="rId22"/>
    <p:sldId id="317" r:id="rId23"/>
    <p:sldId id="316" r:id="rId24"/>
    <p:sldId id="318" r:id="rId25"/>
    <p:sldId id="319" r:id="rId26"/>
    <p:sldId id="320" r:id="rId27"/>
    <p:sldId id="321" r:id="rId28"/>
    <p:sldId id="322" r:id="rId29"/>
    <p:sldId id="323" r:id="rId30"/>
    <p:sldId id="374" r:id="rId31"/>
    <p:sldId id="324" r:id="rId32"/>
    <p:sldId id="325" r:id="rId33"/>
    <p:sldId id="326" r:id="rId34"/>
    <p:sldId id="375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2109" autoAdjust="0"/>
  </p:normalViewPr>
  <p:slideViewPr>
    <p:cSldViewPr>
      <p:cViewPr varScale="1">
        <p:scale>
          <a:sx n="80" d="100"/>
          <a:sy n="80" d="100"/>
        </p:scale>
        <p:origin x="6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05F100-6A5B-4789-B6A9-3BE27DA214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F4A47-A96B-41AB-B6F5-DB92D825FF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A511FBE-6305-4902-81C9-F01BB4E06576}" type="datetimeFigureOut">
              <a:rPr lang="zh-CN" altLang="en-US"/>
              <a:pPr>
                <a:defRPr/>
              </a:pPr>
              <a:t>2023-03-19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27C847-7559-4A6D-853B-19BE477D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14CDA9A-B74F-4018-B5CB-77C9A1AB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68AE-B9CC-4717-BBEB-9E553A476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F1312-5B95-4E97-83A7-4196A358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94C965-C270-47C8-B560-1C125D2BB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D77EC87-4230-4195-99EA-B09498F88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E4A6D25-8DA6-4B79-A056-C9EEA0508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5ED4A00C-4931-403C-98A5-0BBECA2F9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9FF0B-A334-42BD-9A42-DFB9781890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ED98CB70-E63D-476C-B87F-B8E294956E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5FF904E-ABD6-4D92-B284-828326D85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BDB1165-A4A9-44B6-8166-9767F1FBE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135014-CF18-4C2E-BA40-24C6AEEC05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3B1B743-CF6D-47AF-9E00-FD6408C1D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BFD0570-1BFF-4912-94FA-0C45F37A3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BD2C529-39B4-4504-A2D2-41E2064D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E5323D-3F20-4EC5-AFDC-6F4D4A08491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6BB4F83-A3BB-4BE7-B3FB-8C979F7C7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66422A64-26B9-4477-948B-BD793B88C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5512F8D-D517-4BC1-B746-B5F52F945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18105-9F56-4F90-8865-106C0630A3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7A08A0B-8198-44D5-B548-9A0703D79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DDA6416-76D6-4E06-B235-F91BF8EA11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1D0B98D-2C5E-4284-BCA0-4F3BA6F0C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64720-4D42-4BF7-B78F-87ABEB9545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EC86EF4-24EA-487B-9936-FCA300834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D4B1250-2C70-4737-844A-0C1571A20F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247BD8B5-EF77-440D-9EAB-ADA1F4020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3D4B85-AF17-46FC-BC47-9562976CA47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D25EC79-72E0-4FA5-A64E-5020312A5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1112928C-90C8-4DF1-945B-D3F9781188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0579D0A3-45FF-481E-81F8-B20F5660E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12B38-EF67-4563-B5FF-F428F9DF3D1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AE6A8AD4-2A9D-4CCF-BE13-C682FE8E0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BC634F4-FC3C-4A3F-8B7C-AA8F2F4ED4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63DC9464-D96F-4574-9FC5-06349D5EB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3B0D1-A26B-4AEC-82B6-6F2702583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A479998D-E706-4FD3-8A65-B7E17EC2E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472D4C6E-9C09-47F0-BE25-B19156A6E3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ED00D161-618A-496D-9959-B7A2124AA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4BCF5-1333-4337-929D-02980AC67DA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0FDDBAFE-C1D6-4F89-92AC-3A06527E3C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A34DED65-028B-4AD7-A2E8-4D16A97F5B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06811DBC-8BA5-4101-8B97-754EB469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28529D-080B-42A3-B308-9968200C667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14AC4FF2-065A-4535-80EF-BC3F86917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2E8829D9-75F2-44F5-9BF1-923123FC1C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41D3C133-DD0C-443A-A28F-1892B0232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AB676C-2221-4884-90C3-49068B4F83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148E88B-E84A-4EDB-995C-8509990E6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C97CCD7-E222-43DA-8FB7-E98FCB52E8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521696C-CFC4-4996-A84B-357A501A8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9D23A6-8B68-4277-860F-2657F274F20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D33A7162-9B67-4220-940B-55B38EF901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EEDBB8CB-E8E8-45D6-8828-8290A1635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E0C15397-6222-4624-9201-BB2E3AFEB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26642-FC76-4A2B-8445-48A9188ABE1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8C709FAA-3920-4DF6-BCEC-FAE212541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95C48B6-1AFD-4B64-AA4C-844F4CCB9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851CB7FB-EE3E-4841-9F04-C5E3FF90A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82EF2-7A79-4E37-BB46-A622D5E28AA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6C6585D-04DC-4B17-9A0C-FC22716E84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1B0A8EFA-99D2-4341-975D-56CD5E898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E111BEB-3044-45DC-A4BE-754281353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C061CC-4865-4F9C-B758-47A65CFD469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D6C6FAA-9570-464E-8447-D6CCC0A8F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D6CAF63E-2FC7-4B1D-BA4A-3CEDC038D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05453046-F668-46CC-8F3C-357E1A2FA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052AAC-6A83-4AB7-A986-6653CB94FE4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81DCDCE0-729D-4B92-B650-95F281EE6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F1C340C7-02B1-4CDD-8CA8-A40653371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9DC4D2BA-7836-4DF8-98EA-DE5A41ECE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7712F0-3E95-4321-B9A8-65C3E37645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88D170B5-9497-48EB-87A7-F493574BE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FF306772-7EAA-4E0F-9044-95DE6D57C2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96CB068A-E09C-466E-A47A-2781BE2DA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52DBD2-A6FB-4644-974F-2F3DCC9D60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5B8D2504-0251-47E6-A5AD-9023E2A9F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2D3C585F-B0AF-40EE-A65B-936D661EA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3B87847A-04E6-4D66-B586-98020D238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72FD0C-11C8-4DF5-8BF2-9D9DFC76A54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697654F-A9EB-4FF8-81D7-66E70B19D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4B0C3306-3F9B-43F1-AE2C-38F9881F7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B090EE05-0E61-4A2E-80F8-AD57CD3AC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42758-7CE8-42CA-89FB-1F0EBF4CF01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2287009-45E4-4A41-A6D7-118FEE19D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E4BF0F68-4F2B-4134-90E3-62037D98C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A6A0C873-1FFB-42A2-8CE1-59183D0F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C5B220-B7C0-4BE9-A4F5-AB1C0A300F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6148A6C0-4D82-47B7-9E4D-C284EA1425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7E097FCB-2345-4E05-9E8C-DF5A89778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A6773277-3F6B-4069-97B4-22468FF58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1EC8EE-6C27-4BF9-B8BD-AD1F10C8FCD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28F2347-0E79-4E01-8953-A074295A8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E1C5F67-F3E9-45CA-BA67-1FE1E119D3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63CC21A-A6E4-4735-BF2C-C32936E83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CE7060-C5F0-4E08-8FA4-C768B417353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ACA4C078-DDE6-4B81-915E-C2AE29A90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6E10A153-2159-4FEF-9101-C60862035B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24673D1D-49CC-424D-8D4D-CBA43CAD2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3087D1-2E9E-49FC-9C02-EA6408B06C76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DBBD44E-8993-4453-8948-E397AEDBF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D0693E9-8A76-4E0E-9BDC-74A77772D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7036993C-740B-42FA-A4A6-2AC4B92B2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A76296-B566-4DE2-8876-9A371E07934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A0010516-0A51-44BB-BDFE-7D297B8C3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5F8C3FF7-EC81-4F58-8F4F-F7E7E56FBF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72157217-AE47-4101-938A-F1FCAEFCF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AD7567-9C51-4306-96D0-FCF48012BC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05CF59A3-29D6-4C09-8E41-81B7012FB2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EF3F0010-DA66-4C21-B9C4-B0B38CD87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845C87C0-6F69-4158-A09A-2C6A71EC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252F19-C2F6-4F39-A9E9-413312C90B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5664F43F-75F9-4161-8FDD-47E65921CE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6324F44E-FB91-43B5-85AC-A30C4B8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E8B7DCE-F836-4964-AF1D-6874D46D8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EB8C73-0D94-4A42-AE9A-33074F3D2C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157277D5-D55D-43D8-993A-4E4681103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392224E7-A0C5-40C0-A230-CDB55486E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0311962C-069B-43AF-A746-294782F55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870A44-E1EC-444A-BA40-AD76EE17420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F55EBF66-6911-475B-9E56-8CEBBAC7E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BCA0A7F3-4A89-423D-AD11-3E5BFB0CA7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B6EC3AAB-2BC6-49D5-9ED1-C15DDD075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1C372-A775-4913-B127-894AAC41D46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1D80ED1-707F-4106-9A0E-8D0A055B21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3392B34-6D09-4419-AC61-97DB0F67F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9337A6A-0426-49CC-91C2-9EEE67F0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E1577E-C056-43F0-8F2F-50B10736B7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AA7B9AF2-7156-422D-AEF7-58F522E4AC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B6990B42-785F-4C77-965E-6FC53589C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941484A6-24D4-491D-BB43-FEE03B2D8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3BF64D-E89E-4CCE-84C0-51B5494158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C52753F3-BFBF-454B-885A-28F953FD0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C5B47CAC-51F9-471C-A303-48B48EAAC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AE4A96EF-631F-4FE9-9349-619D7DDBA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0E8BF3-58ED-40EF-8C6F-70136EC6707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688E1E8-DC97-4281-A675-D4A217278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AEC5A9C-B62A-4062-922D-3995E343F7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C59B81E-A395-47EB-8293-03631BFE2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585A0C-2F25-49D9-B64E-EC48EA7AF33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0A9142E0-C57F-45EA-B800-36077086FF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FFBE04EA-F1D4-4B09-806D-E87AFF5503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41A3F8CB-ED1A-4F4F-834D-BF4B0E377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1DEF19-6025-4A50-A687-7E24444988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3886F849-EC19-4E38-A40D-F34925BA26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C7F82E84-52E0-4455-975C-20BF4FA14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AC664BC8-9CAC-47F3-9F5F-B5D7107B0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5CA96C-3A77-4078-A393-1BF7F256D16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AD3950B3-E8B8-4B00-80E9-A0290FDEB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1327641D-D03E-4487-ABBD-C1E546EF5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BCD67ECD-A2C2-43B8-BAEC-C812C359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4E2E97-5E54-4E6D-BD78-16663702665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955E4AF1-508E-4E1E-9AFC-01BA2AD2F4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F4526BD0-5980-4BC5-97CD-B922D424FF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9881DE28-5286-4875-B5AE-AE5938F79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1A141E-1663-4829-8F13-2D9C0B2311C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39DE48E7-21D1-4731-8711-C09224C9E3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7832BB4D-C92D-49C7-9BDA-72DE1F3548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E2E6D4C3-7162-4AAF-B76F-E526FC4B5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34A58B-3338-4ED0-B448-F19238DE6F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6EDE5208-DC42-4EAD-8145-73861428D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B80FC635-E63F-46BE-A121-D702CC7A2A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17078163-4C91-49F3-8002-816443CE6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2A3320-0CEF-451E-8F5A-6D4AB5A2798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47C9BE3D-779C-42E4-B3B0-3FA6C3970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CADAD93D-60D1-4E72-8E80-8C000C521D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DEE99783-D761-4307-8B70-449C3D141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7016B-AAB0-49AD-822E-8847B413E4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9355E1B4-9110-4F4F-902D-9788BE96AC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1849F336-80B6-4425-BF8B-3EBFB7607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6FD0714E-DC83-482A-B8F6-7E31CB852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A9689B-95F3-42EA-96FE-D80FC1103B2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AA6AA6C-6676-400A-8193-D9656EEE7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4472A26D-0F05-4A76-A86D-7920ECA2D4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9546E105-5F96-42EB-8FA6-339D4AB19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8AE69-6173-43BA-B8DE-68DF4165A429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0CB58DB8-54A0-48EE-955E-B814CD4646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备注占位符 2">
            <a:extLst>
              <a:ext uri="{FF2B5EF4-FFF2-40B4-BE49-F238E27FC236}">
                <a16:creationId xmlns:a16="http://schemas.microsoft.com/office/drawing/2014/main" id="{8FEF8648-CCB6-4563-8894-5EE390E88F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A5CC45BD-3EB2-43FB-8555-02EC992D0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132DFC-5B89-47AF-98D1-D1A27DEF4AF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CE0BBC-5D57-4CE4-9F01-1D91D35E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A66E84D-6F65-4924-A3CA-B0F8C49C63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106E6A0-6DCC-479D-A463-4B2E8062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5F0D92-4806-45D5-837D-BA500B7E9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0ED002A-6CF7-4342-A5CE-0A7EBDF26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C900D7A-E1D3-4B85-8A7F-D272AAC2F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D43B89-E5FC-430A-8AC6-5299E24D3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FC33A8-5E4E-406D-8B83-2DEBBF8469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A0B8BD1-03A0-48DB-958C-136CCACA2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FF73176-ECCB-44F7-B41D-7AD13E21E3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B973A96-554D-416F-A083-016315FA0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62F1C-3A9D-4F6E-A5DF-C2B1495A72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8AD239E-5DD8-4CFA-BBB1-2DDDA56C39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2D2701F-ECC7-40DC-B9AB-2AC5367776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FC92E66-C4C0-424D-87FC-32ECFC189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AA6755-2717-4B9C-856F-C74F10FF671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D845887-4F69-45CC-94E3-C3ADB5AE1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470C0752-DA71-4189-A096-36D88BCB8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D4B52D3C-1180-4365-B267-4C6B87DD8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F77495-C52E-4723-B8D7-4960F9CAA5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91CA505-6279-418F-BDA2-474EAAF6E815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6857143" imgH="48963" progId="MS_ClipArt_Gallery.2">
                  <p:embed/>
                </p:oleObj>
              </mc:Choice>
              <mc:Fallback>
                <p:oleObj name="Clip" r:id="rId2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5F5B57E-93E1-490D-844D-D0D7574736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2359A-1DE9-4EDB-B844-6FCF857C2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798B14-2942-499A-A042-74EAE1246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16624-D86E-4017-82D6-B64B26C3D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47F2-766E-4A4B-A690-69311B54F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5FB08-4F06-4876-8F13-3E131E9DA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47D499-3F02-4320-9AFB-48EA81220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DE5F3-509C-4A75-BC34-A3F89C942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DA10-605D-4D18-B298-E66DCB712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D8DD4-BE5B-41B0-91CA-EC0A83065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49B13-4897-41FF-B305-2F6267B0A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E14BC-7835-444A-9369-9943535BF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9590E-8D99-463D-A723-66E72CAD9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8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73B1E-1EB9-4AB0-881A-79D0B6C0F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3F5C0-894D-4560-91A1-16FEF16C3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7F02B-08C1-4F71-97F4-5213A1529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BBD0-CF07-4589-BA7C-86E344D27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7D5D6-E8ED-4A18-B3CC-A741B4D6D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0FFB59-5546-4303-8971-8CAAC0470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009DF-F19D-45EE-B4B2-1834D84B5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2EE8-DC46-4D00-96A7-F4D5076FE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B0064-1A9B-4311-8D4F-39F1BA684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6E5E8-0359-4F74-BB4A-35C991F92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75728D-30C3-4B2B-87BC-FC77B3B0E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E172-6F75-43ED-9E8B-A4A2704E5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8C20D-D183-4F5A-A357-BEA7024E5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111F7-E05D-464D-AEB7-30DABDB4D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4413-63DA-4A8A-BA15-0C81ABB1F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3FE6-27CE-40C3-AA8B-1F96A5539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2A1276-E25E-4F75-86CA-E714DA0E7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484ED6-3078-4F7A-96FC-603B8BC4A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81ED3-F272-4874-A4C1-A40256880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EF13-F7E9-4929-A03D-65C04C069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8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5F2F9-D73C-4A5C-BC3D-5D38DA08C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C675D4-4801-46AC-9AA8-BEB58502C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2908D-6FA9-4B8D-8445-4B563170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A2C7-74F8-454C-BC3D-46955DFE7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E2D444-A138-4FEC-B93A-64132F2BE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00D89A-1FD6-47C1-9FAB-7AFC13909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C893D8-ADBF-4F72-9DF1-F3181D932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416A-444A-4F7E-BC94-E75FFAC3E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8D735-38C7-4EFF-9D8E-388024FFF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10383-1191-4556-A95C-80841163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F1852-84BA-470A-99C9-220A79B1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18D9D-C443-400F-849F-1921A1120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442E-C6E9-42D8-9B34-4C42CB4A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9383A-E787-4EFA-8220-CD6C9D011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5F732-CD43-4021-B9E4-F03FC456E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059C1-8873-4411-A081-B09E9F504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714E9-CC94-4EA3-8AA1-6798BF5B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DEB702-9094-4670-B845-4CA39E79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C82B32-31C1-4033-BCE7-6CE6FEA88D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D1ED000-EE0C-4046-B3FB-DD7CA639B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429CA9-0E96-4098-B994-E6D6766C7B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064EB5-8EBD-42FF-B92E-650280C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E5F04556-6952-4BBD-8DCE-7902EAE2D743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3.w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1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2.wmf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8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3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6C9868C-FC36-48BF-94E7-EB47317F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BFCA00-40AF-4B67-BB73-C4B944B0C729}"/>
              </a:ext>
            </a:extLst>
          </p:cNvPr>
          <p:cNvSpPr txBox="1">
            <a:spLocks/>
          </p:cNvSpPr>
          <p:nvPr/>
        </p:nvSpPr>
        <p:spPr bwMode="auto">
          <a:xfrm>
            <a:off x="467544" y="2543423"/>
            <a:ext cx="8496944" cy="177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sz="4400" b="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sz="4400" b="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13A0D40-880E-494E-8502-DE62D2DC5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Quantifiers with Restricted Domains</a:t>
            </a:r>
            <a:endParaRPr lang="en-US" altLang="zh-CN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5AE43F-AA06-488E-A577-24744B23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908050"/>
            <a:ext cx="8501063" cy="5500688"/>
          </a:xfrm>
        </p:spPr>
        <p:txBody>
          <a:bodyPr/>
          <a:lstStyle/>
          <a:p>
            <a:pPr marL="457200" indent="-457200" eaLnBrk="1" hangingPunct="1"/>
            <a:r>
              <a:rPr kumimoji="1" lang="en-US" altLang="zh-CN" b="0" dirty="0">
                <a:solidFill>
                  <a:srgbClr val="3333CC"/>
                </a:solidFill>
                <a:cs typeface="Times New Roman" panose="02020603050405020304" pitchFamily="18" charset="0"/>
              </a:rPr>
              <a:t>Example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: What do the statements 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0),  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kumimoji="1" lang="en-US" altLang="zh-CN" b="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mean, where the domain in each case consists of the real numbers?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B847F31-DD6A-4C0A-B275-E650FC8F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786688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1D7C9-1DCD-4B7F-A600-F9A006DB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EA23-2551-42A6-B4E6-E19082070353}"/>
              </a:ext>
            </a:extLst>
          </p:cNvPr>
          <p:cNvSpPr txBox="1"/>
          <p:nvPr/>
        </p:nvSpPr>
        <p:spPr>
          <a:xfrm>
            <a:off x="1835150" y="3068638"/>
            <a:ext cx="55721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For every real number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&lt;0,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&gt;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2FD90-10A4-44FA-B0B8-14BBB423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5A60-931F-4B86-9871-6AFA31DB87B6}"/>
              </a:ext>
            </a:extLst>
          </p:cNvPr>
          <p:cNvSpPr txBox="1"/>
          <p:nvPr/>
        </p:nvSpPr>
        <p:spPr>
          <a:xfrm>
            <a:off x="1979613" y="4437063"/>
            <a:ext cx="55721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exists a real number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&gt;0 such that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3A5B65-604F-9B7C-FD64-3E0146B0C886}"/>
              </a:ext>
            </a:extLst>
          </p:cNvPr>
          <p:cNvSpPr txBox="1"/>
          <p:nvPr/>
        </p:nvSpPr>
        <p:spPr>
          <a:xfrm>
            <a:off x="2267744" y="16520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后面有个</a:t>
            </a:r>
            <a:r>
              <a:rPr lang="zh-CN" altLang="en-US" dirty="0">
                <a:highlight>
                  <a:srgbClr val="FFFF00"/>
                </a:highlight>
              </a:rPr>
              <a:t>（）</a:t>
            </a:r>
            <a:r>
              <a:rPr lang="zh-CN" altLang="en-US" dirty="0"/>
              <a:t>表示约束的范围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9E1A1CCF-53FE-4057-B407-6FDD705A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Arial" panose="020B0604020202020204" pitchFamily="34" charset="0"/>
              </a:rPr>
              <a:t>量词有最高优先级</a:t>
            </a:r>
            <a:endParaRPr lang="en-US" altLang="zh-CN" b="0" dirty="0">
              <a:latin typeface="Arial" panose="020B0604020202020204" pitchFamily="34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97733C-C73A-428B-B714-C7AED15A2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dirty="0"/>
              <a:t>The quantifiers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and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have </a:t>
            </a:r>
            <a:r>
              <a:rPr lang="en-US" altLang="zh-CN" sz="2800" b="0" dirty="0">
                <a:solidFill>
                  <a:srgbClr val="3333FF"/>
                </a:solidFill>
                <a:sym typeface="Symbol" panose="05050102010706020507" pitchFamily="18" charset="2"/>
              </a:rPr>
              <a:t>higher</a:t>
            </a:r>
            <a:r>
              <a:rPr lang="en-US" altLang="zh-CN" sz="2800" b="0" dirty="0">
                <a:sym typeface="Symbol" panose="05050102010706020507" pitchFamily="18" charset="2"/>
              </a:rPr>
              <a:t> precedence than all logical operators from propositional calculus</a:t>
            </a:r>
            <a:r>
              <a:rPr lang="en-US" altLang="zh-CN" b="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sz="2800" b="0" dirty="0">
                <a:solidFill>
                  <a:srgbClr val="3333FF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z="2800" b="0" dirty="0">
                <a:sym typeface="Symbol" panose="05050102010706020507" pitchFamily="18" charset="2"/>
              </a:rPr>
              <a:t>:</a:t>
            </a:r>
            <a:endParaRPr lang="en-US" altLang="zh-CN" b="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sym typeface="Symbol" panose="05050102010706020507" pitchFamily="18" charset="2"/>
              </a:rPr>
              <a:t>     </a:t>
            </a:r>
          </a:p>
        </p:txBody>
      </p:sp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A02D8779-4C13-4782-A8BA-483E99EC2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57085"/>
              </p:ext>
            </p:extLst>
          </p:nvPr>
        </p:nvGraphicFramePr>
        <p:xfrm>
          <a:off x="2898775" y="2470150"/>
          <a:ext cx="2452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39392" imgH="203112" progId="Equation.3">
                  <p:embed/>
                </p:oleObj>
              </mc:Choice>
              <mc:Fallback>
                <p:oleObj name="公式" r:id="rId3" imgW="93939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2470150"/>
                        <a:ext cx="24526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947E11EF-6FF3-4EE4-8D7D-E8D8B06E7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75509"/>
              </p:ext>
            </p:extLst>
          </p:nvPr>
        </p:nvGraphicFramePr>
        <p:xfrm>
          <a:off x="2766219" y="3156744"/>
          <a:ext cx="271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03112" progId="Equation.3">
                  <p:embed/>
                </p:oleObj>
              </mc:Choice>
              <mc:Fallback>
                <p:oleObj name="公式" r:id="rId5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19" y="3156744"/>
                        <a:ext cx="271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067FA805-0CB8-4192-86F0-F24F2B86C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29216"/>
              </p:ext>
            </p:extLst>
          </p:nvPr>
        </p:nvGraphicFramePr>
        <p:xfrm>
          <a:off x="2749550" y="3766234"/>
          <a:ext cx="2751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54100" imgH="203200" progId="Equation.3">
                  <p:embed/>
                </p:oleObj>
              </mc:Choice>
              <mc:Fallback>
                <p:oleObj name="公式" r:id="rId7" imgW="1054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766234"/>
                        <a:ext cx="2751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DC5AFF-A5EE-434E-9D80-D979C90D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040" y="3136612"/>
            <a:ext cx="461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79901-0930-4F66-9C92-56EC0219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041" y="3766234"/>
            <a:ext cx="4981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6503A7-6C25-E58F-A94A-722131B1F7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91" y="4438551"/>
            <a:ext cx="8816418" cy="21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645EF58-848A-494C-A71C-C75A483B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Binding Variables</a:t>
            </a:r>
            <a:r>
              <a:rPr lang="zh-CN" altLang="en-US" b="0" dirty="0"/>
              <a:t>量词绑定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285812-5DEF-49AF-9547-24EC33ADA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099425" cy="3078088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a variable is bound if it is quantified </a:t>
            </a:r>
            <a:r>
              <a:rPr kumimoji="1" lang="zh-CN" altLang="en-US" b="0" dirty="0">
                <a:solidFill>
                  <a:srgbClr val="000000"/>
                </a:solidFill>
                <a:cs typeface="Times New Roman" pitchFamily="18" charset="0"/>
              </a:rPr>
              <a:t>有量词作用</a:t>
            </a:r>
            <a:endParaRPr kumimoji="1" lang="en-US" altLang="zh-CN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Free variable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r>
              <a:rPr kumimoji="1" lang="zh-CN" altLang="en-US" b="0" dirty="0">
                <a:solidFill>
                  <a:srgbClr val="000000"/>
                </a:solidFill>
                <a:cs typeface="Times New Roman" pitchFamily="18" charset="0"/>
              </a:rPr>
              <a:t>没有被量词约束，同时不是一个特定的值</a:t>
            </a:r>
            <a:endParaRPr kumimoji="1" lang="en-US" altLang="zh-CN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b="0" i="1" dirty="0">
                <a:solidFill>
                  <a:srgbClr val="FF0000"/>
                </a:solidFill>
                <a:cs typeface="Times New Roman" pitchFamily="18" charset="0"/>
              </a:rPr>
              <a:t>All the variables in a propositional function must be quantified or set equal to a particular value to turn it into a proposition.</a:t>
            </a:r>
          </a:p>
        </p:txBody>
      </p:sp>
      <p:sp>
        <p:nvSpPr>
          <p:cNvPr id="36868" name="TextBox 9">
            <a:extLst>
              <a:ext uri="{FF2B5EF4-FFF2-40B4-BE49-F238E27FC236}">
                <a16:creationId xmlns:a16="http://schemas.microsoft.com/office/drawing/2014/main" id="{1C560AC0-E4FD-4C98-AA0C-E8F15226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032AF4-57D8-41D3-B5EA-FCDC2B4D7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7325"/>
            <a:ext cx="8215313" cy="669925"/>
          </a:xfrm>
        </p:spPr>
        <p:txBody>
          <a:bodyPr/>
          <a:lstStyle/>
          <a:p>
            <a:pPr eaLnBrk="1" hangingPunct="1"/>
            <a:r>
              <a:rPr lang="en-US" altLang="zh-CN" b="0"/>
              <a:t>Logical Equivalences Involving Quantifiers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09F777-06BC-4713-832A-B942B4313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01063" cy="5429250"/>
          </a:xfrm>
        </p:spPr>
        <p:txBody>
          <a:bodyPr/>
          <a:lstStyle/>
          <a:p>
            <a:pPr marL="457200" indent="-457200" eaLnBrk="1" hangingPunct="1">
              <a:buNone/>
              <a:defRPr/>
            </a:pPr>
            <a:r>
              <a:rPr lang="en-US" altLang="zh-CN" sz="2800" dirty="0"/>
              <a:t>【Definition</a:t>
            </a:r>
            <a:r>
              <a:rPr lang="en-US" altLang="zh-CN" dirty="0"/>
              <a:t>】</a:t>
            </a:r>
            <a:r>
              <a:rPr kumimoji="1" lang="en-US" altLang="zh-CN" dirty="0"/>
              <a:t> </a:t>
            </a:r>
            <a:r>
              <a:rPr kumimoji="1" lang="en-US" altLang="zh-CN" b="0" dirty="0">
                <a:sym typeface="Symbol" pitchFamily="18" charset="2"/>
              </a:rPr>
              <a:t>Statements involving predicates and quantifiers are </a:t>
            </a: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logically equivalent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dirty="0" err="1">
                <a:sym typeface="Symbol" pitchFamily="18" charset="2"/>
              </a:rPr>
              <a:t>iff</a:t>
            </a:r>
            <a:r>
              <a:rPr kumimoji="1" lang="en-US" altLang="zh-CN" b="0" dirty="0">
                <a:sym typeface="Symbol" pitchFamily="18" charset="2"/>
              </a:rPr>
              <a:t> they have the same truth</a:t>
            </a:r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predicate substituted </a:t>
            </a:r>
            <a:r>
              <a:rPr lang="zh-CN" altLang="en-US" sz="2400" b="0" i="1" dirty="0"/>
              <a:t>对任意量词</a:t>
            </a:r>
            <a:endParaRPr lang="en-US" altLang="zh-CN" sz="2400" b="0" i="1" dirty="0"/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domain of discourse used </a:t>
            </a:r>
            <a:r>
              <a:rPr lang="zh-CN" altLang="en-US" sz="2400" b="0" i="1" dirty="0"/>
              <a:t>对任意论域</a:t>
            </a:r>
            <a:r>
              <a:rPr lang="en-US" altLang="zh-CN" sz="2400" b="0" i="1" dirty="0"/>
              <a:t> </a:t>
            </a:r>
            <a:endParaRPr kumimoji="1" lang="en-US" altLang="zh-CN" sz="1050" b="0" dirty="0"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buNone/>
              <a:defRPr/>
            </a:pPr>
            <a:endParaRPr lang="en-US" altLang="zh-CN" b="0" dirty="0"/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0" dirty="0">
              <a:solidFill>
                <a:srgbClr val="3333CC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916" name="TextBox 9">
            <a:extLst>
              <a:ext uri="{FF2B5EF4-FFF2-40B4-BE49-F238E27FC236}">
                <a16:creationId xmlns:a16="http://schemas.microsoft.com/office/drawing/2014/main" id="{8F1CAE73-5900-476D-9F40-C9B4088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9B9A5-734F-4454-3485-D2FFAA623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2" y="2877989"/>
            <a:ext cx="8512048" cy="6684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64935A-3BD6-1F29-9A6E-94E3F44B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8" y="3440038"/>
            <a:ext cx="4648603" cy="419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9">
            <a:extLst>
              <a:ext uri="{FF2B5EF4-FFF2-40B4-BE49-F238E27FC236}">
                <a16:creationId xmlns:a16="http://schemas.microsoft.com/office/drawing/2014/main" id="{4E65A28A-FBF5-4184-8210-F231C43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48D058-187D-4AB0-8705-1978AF4E9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7325"/>
            <a:ext cx="82153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Logical Equivalences Involving Quantifiers</a:t>
            </a:r>
            <a:endParaRPr lang="en-US" altLang="zh-CN" sz="3600" b="1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4" name="TextBox 8">
            <a:extLst>
              <a:ext uri="{FF2B5EF4-FFF2-40B4-BE49-F238E27FC236}">
                <a16:creationId xmlns:a16="http://schemas.microsoft.com/office/drawing/2014/main" id="{BCC3E356-4B5A-45DB-A89E-C1B364AF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42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0" i="1"/>
              <a:t>x</a:t>
            </a:r>
            <a:r>
              <a:rPr kumimoji="1" lang="en-US" altLang="zh-CN" sz="2800" b="0"/>
              <a:t> is not occurring in </a:t>
            </a:r>
            <a:r>
              <a:rPr kumimoji="1" lang="en-US" altLang="zh-CN" sz="2800" b="0" i="1"/>
              <a:t>A.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0965" name="Object 2">
            <a:extLst>
              <a:ext uri="{FF2B5EF4-FFF2-40B4-BE49-F238E27FC236}">
                <a16:creationId xmlns:a16="http://schemas.microsoft.com/office/drawing/2014/main" id="{1D5FE466-FA2E-4735-8091-7F73CC523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50006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03500" imgH="889000" progId="Equation.3">
                  <p:embed/>
                </p:oleObj>
              </mc:Choice>
              <mc:Fallback>
                <p:oleObj name="公式" r:id="rId3" imgW="26035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500062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>
            <a:extLst>
              <a:ext uri="{FF2B5EF4-FFF2-40B4-BE49-F238E27FC236}">
                <a16:creationId xmlns:a16="http://schemas.microsoft.com/office/drawing/2014/main" id="{A96CB198-16A6-4274-8387-37D285D91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44825"/>
          <a:ext cx="53752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500" imgH="889000" progId="Equation.3">
                  <p:embed/>
                </p:oleObj>
              </mc:Choice>
              <mc:Fallback>
                <p:oleObj name="Equation" r:id="rId5" imgW="2730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4825"/>
                        <a:ext cx="53752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9A5AFE10-A7CC-4092-B407-18A01782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6143625" cy="24479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509ABDD4-4E84-4E8A-A5C2-77F7E110D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149725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93900" imgH="203200" progId="Equation.3">
                  <p:embed/>
                </p:oleObj>
              </mc:Choice>
              <mc:Fallback>
                <p:oleObj name="公式" r:id="rId7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49725"/>
                        <a:ext cx="426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C7F9C2DD-F805-4A70-8D9F-26050F9A3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649788"/>
          <a:ext cx="206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65200" imgH="203200" progId="Equation.3">
                  <p:embed/>
                </p:oleObj>
              </mc:Choice>
              <mc:Fallback>
                <p:oleObj name="公式" r:id="rId9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649788"/>
                        <a:ext cx="2065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021A997B-D89C-4F38-933C-7DB56C265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5149850"/>
          <a:ext cx="201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39392" imgH="203112" progId="Equation.3">
                  <p:embed/>
                </p:oleObj>
              </mc:Choice>
              <mc:Fallback>
                <p:oleObj name="公式" r:id="rId11" imgW="93939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149850"/>
                        <a:ext cx="2011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灯片编号占位符 11">
            <a:extLst>
              <a:ext uri="{FF2B5EF4-FFF2-40B4-BE49-F238E27FC236}">
                <a16:creationId xmlns:a16="http://schemas.microsoft.com/office/drawing/2014/main" id="{1C1BFA70-A284-4E46-B3D4-0EA59A4B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B585A6-C4B5-4377-9CA8-CFD3AA1D935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397977F-14E4-4081-86C2-7A0B1FE9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879475"/>
            <a:ext cx="6172200" cy="2692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BB7DBE-C28E-400B-83FC-8459E958E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1243013"/>
          <a:ext cx="483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60600" imgH="203200" progId="Equation.3">
                  <p:embed/>
                </p:oleObj>
              </mc:Choice>
              <mc:Fallback>
                <p:oleObj name="公式" r:id="rId13" imgW="22606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243013"/>
                        <a:ext cx="483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ADA9FC1-CDB7-4B6D-B16D-68C23BE68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1774825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91726" imgH="203112" progId="Equation.3">
                  <p:embed/>
                </p:oleObj>
              </mc:Choice>
              <mc:Fallback>
                <p:oleObj name="公式" r:id="rId15" imgW="1091726" imgH="203112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774825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57D398-CF62-4AAB-9C6B-D2C57FE25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3003550"/>
          <a:ext cx="2255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054100" imgH="203200" progId="Equation.3">
                  <p:embed/>
                </p:oleObj>
              </mc:Choice>
              <mc:Fallback>
                <p:oleObj name="公式" r:id="rId17" imgW="1054100" imgH="203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3003550"/>
                        <a:ext cx="2255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F5DF46-6880-4A94-A3D5-57AC79D46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242093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066337" imgH="203112" progId="Equation.3">
                  <p:embed/>
                </p:oleObj>
              </mc:Choice>
              <mc:Fallback>
                <p:oleObj name="公式" r:id="rId19" imgW="1066337" imgH="203112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42093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1" grpId="1" animBg="1"/>
      <p:bldP spid="1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AD7A9-6162-D543-069D-CDB0A427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量词辖域扩展收缩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5B72C-5EDC-7702-4B0C-6CC1767F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846640" cy="2951534"/>
          </a:xfrm>
        </p:spPr>
        <p:txBody>
          <a:bodyPr/>
          <a:lstStyle/>
          <a:p>
            <a:r>
              <a:rPr lang="zh-CN" altLang="en-US" dirty="0"/>
              <a:t>辖域扩展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辖域收缩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2755DF-B143-D729-9753-2277AEC4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62" y="1125538"/>
            <a:ext cx="3437702" cy="2088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9570B1-E622-DF89-C538-167FE400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67" y="4030400"/>
            <a:ext cx="3980291" cy="28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DB07-4CAB-4272-841E-0FB6338A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De Morgan’s Laws for Quantifiers</a:t>
            </a:r>
            <a:endParaRPr lang="en-US" altLang="zh-CN"/>
          </a:p>
        </p:txBody>
      </p:sp>
      <p:sp>
        <p:nvSpPr>
          <p:cNvPr id="45059" name="TextBox 9">
            <a:extLst>
              <a:ext uri="{FF2B5EF4-FFF2-40B4-BE49-F238E27FC236}">
                <a16:creationId xmlns:a16="http://schemas.microsoft.com/office/drawing/2014/main" id="{443C9706-A546-4E7F-A213-5A6844C0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D87429A-C1CD-4943-9D0C-4E9316189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13300"/>
              </p:ext>
            </p:extLst>
          </p:nvPr>
        </p:nvGraphicFramePr>
        <p:xfrm>
          <a:off x="517600" y="1243955"/>
          <a:ext cx="7923411" cy="2519363"/>
        </p:xfrm>
        <a:graphic>
          <a:graphicData uri="http://schemas.openxmlformats.org/drawingml/2006/table">
            <a:tbl>
              <a:tblPr/>
              <a:tblGrid>
                <a:gridCol w="131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Negation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Equivalent Statement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is Negation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1F34D0B-6AA6-362C-CCA9-0426CBD9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9" y="4005064"/>
            <a:ext cx="8704121" cy="17914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34D2-DE3A-EB82-56E2-B409E1F0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FFDA2-B45D-5050-281A-47F77CE2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2" y="1628800"/>
            <a:ext cx="8740156" cy="3019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EBD5C4-48B2-C3FD-8F2B-C2F01453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2" y="5085184"/>
            <a:ext cx="794600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1AA5ABA8-3468-4177-A3F2-2A38BEB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5A9C9-B3E6-4E2C-A8EC-22085E43FC4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34EBE4-4B2C-4A28-B312-2372F4FB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699" y="3429000"/>
            <a:ext cx="7772400" cy="2946400"/>
          </a:xfrm>
        </p:spPr>
        <p:txBody>
          <a:bodyPr/>
          <a:lstStyle/>
          <a:p>
            <a:r>
              <a:rPr lang="en-US" altLang="zh-CN" sz="2800" dirty="0">
                <a:solidFill>
                  <a:srgbClr val="3333CC"/>
                </a:solidFill>
              </a:rPr>
              <a:t>Tips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3333CC"/>
              </a:solidFill>
            </a:endParaRPr>
          </a:p>
          <a:p>
            <a:pPr lvl="1"/>
            <a:r>
              <a:rPr lang="en-US" altLang="zh-CN" sz="2400" b="0" dirty="0"/>
              <a:t>All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b="0" dirty="0"/>
              <a:t> are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solidFill>
                  <a:schemeClr val="hlink"/>
                </a:solidFill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 dirty="0">
                <a:solidFill>
                  <a:schemeClr val="hlink"/>
                </a:solidFill>
              </a:rPr>
              <a:t>S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b="0" i="1" dirty="0">
                <a:solidFill>
                  <a:schemeClr val="hlink"/>
                </a:solidFill>
              </a:rPr>
              <a:t>O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))</a:t>
            </a:r>
            <a:endParaRPr lang="zh-CN" altLang="zh-CN" sz="2400" b="0" dirty="0"/>
          </a:p>
          <a:p>
            <a:pPr lvl="1"/>
            <a:r>
              <a:rPr lang="en-US" altLang="zh-CN" sz="2400" b="0" dirty="0"/>
              <a:t>No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b="0" dirty="0"/>
              <a:t> are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b="0" dirty="0"/>
              <a:t>: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 dirty="0">
                <a:solidFill>
                  <a:schemeClr val="hlink"/>
                </a:solidFill>
              </a:rPr>
              <a:t>S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  </a:t>
            </a:r>
            <a:r>
              <a:rPr lang="en-US" altLang="zh-CN" sz="2400" b="0" i="1" dirty="0">
                <a:solidFill>
                  <a:schemeClr val="hlink"/>
                </a:solidFill>
              </a:rPr>
              <a:t>O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))</a:t>
            </a:r>
            <a:endParaRPr lang="zh-CN" altLang="zh-CN" sz="2400" b="0" dirty="0"/>
          </a:p>
          <a:p>
            <a:pPr lvl="1"/>
            <a:r>
              <a:rPr lang="en-US" altLang="zh-CN" sz="2400" b="0" dirty="0"/>
              <a:t>Some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b="0" dirty="0"/>
              <a:t>’s are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 dirty="0">
                <a:solidFill>
                  <a:schemeClr val="hlink"/>
                </a:solidFill>
              </a:rPr>
              <a:t>S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O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)) </a:t>
            </a:r>
            <a:endParaRPr lang="zh-CN" altLang="zh-CN" sz="2400" b="0" dirty="0"/>
          </a:p>
          <a:p>
            <a:pPr lvl="1"/>
            <a:r>
              <a:rPr lang="en-US" altLang="zh-CN" sz="2400" b="0" dirty="0"/>
              <a:t>Some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b="0" dirty="0"/>
              <a:t> are not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 dirty="0">
                <a:solidFill>
                  <a:schemeClr val="hlink"/>
                </a:solidFill>
              </a:rPr>
              <a:t>S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sz="2400" b="0" i="1" dirty="0">
                <a:solidFill>
                  <a:schemeClr val="hlink"/>
                </a:solidFill>
              </a:rPr>
              <a:t>O</a:t>
            </a:r>
            <a:r>
              <a:rPr lang="en-US" altLang="zh-CN" sz="2400" b="0" dirty="0">
                <a:solidFill>
                  <a:schemeClr val="hlink"/>
                </a:solidFill>
              </a:rPr>
              <a:t>(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)) </a:t>
            </a:r>
            <a:endParaRPr lang="en-US" altLang="zh-CN" sz="2400" b="0" dirty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D6A15F0-42A6-4005-960A-2BA3B331A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86BE6-FEA1-4DAE-A39F-AA87CBECC004}"/>
              </a:ext>
            </a:extLst>
          </p:cNvPr>
          <p:cNvSpPr txBox="1"/>
          <p:nvPr/>
        </p:nvSpPr>
        <p:spPr>
          <a:xfrm>
            <a:off x="481261" y="6072188"/>
            <a:ext cx="7929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Where </a:t>
            </a:r>
            <a:r>
              <a:rPr lang="en-US" altLang="zh-CN" sz="2400" b="1" i="1" dirty="0">
                <a:latin typeface="+mn-lt"/>
              </a:rPr>
              <a:t>S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b="1" i="1" dirty="0">
                <a:latin typeface="+mn-lt"/>
              </a:rPr>
              <a:t>O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are propositional functions of variable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i="1" dirty="0">
                <a:latin typeface="+mn-lt"/>
              </a:rPr>
              <a:t>x</a:t>
            </a:r>
            <a:endParaRPr lang="zh-CN" altLang="en-US" sz="2400" b="1" i="1" dirty="0"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BF2821-DA9A-E4EB-708E-A90CA77A0EA3}"/>
              </a:ext>
            </a:extLst>
          </p:cNvPr>
          <p:cNvSpPr txBox="1"/>
          <p:nvPr/>
        </p:nvSpPr>
        <p:spPr>
          <a:xfrm>
            <a:off x="395535" y="1124744"/>
            <a:ext cx="85010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第一步是确定域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dirty="0"/>
              <a:t>“Every student in this class has taken a course in Java.”</a:t>
            </a:r>
          </a:p>
          <a:p>
            <a:r>
              <a:rPr lang="en-US" altLang="zh-CN" dirty="0"/>
              <a:t>First decide on the domain U.</a:t>
            </a:r>
          </a:p>
          <a:p>
            <a:r>
              <a:rPr lang="en-US" altLang="zh-CN" dirty="0"/>
              <a:t>Solution 1</a:t>
            </a:r>
          </a:p>
          <a:p>
            <a:r>
              <a:rPr lang="en-US" altLang="zh-CN" dirty="0"/>
              <a:t>If U is all students in this class, define a propositional function J(x) denoting “x has taken a course in Java” and translate as ∀x J(x).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22F3B0-D599-D26C-A197-83C501ED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8337768" cy="15841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342FEE-48B8-5CFA-0AF9-43E2B803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7" t="11857" b="5151"/>
          <a:stretch/>
        </p:blipFill>
        <p:spPr>
          <a:xfrm>
            <a:off x="266679" y="4901133"/>
            <a:ext cx="8265761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2EB485-A3F2-6914-27A4-C324748AAA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5" b="9173"/>
          <a:stretch/>
        </p:blipFill>
        <p:spPr>
          <a:xfrm>
            <a:off x="266679" y="4293096"/>
            <a:ext cx="754445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A3A1C-6256-4475-B50E-78919731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0605" y="67469"/>
            <a:ext cx="3959795" cy="722312"/>
          </a:xfrm>
        </p:spPr>
        <p:txBody>
          <a:bodyPr/>
          <a:lstStyle/>
          <a:p>
            <a:pPr eaLnBrk="1" hangingPunct="1"/>
            <a:r>
              <a:rPr lang="en-US" altLang="zh-CN" b="0" dirty="0"/>
              <a:t>Predicate</a:t>
            </a:r>
            <a:r>
              <a:rPr lang="zh-CN" altLang="en-US" b="0" dirty="0"/>
              <a:t>谓词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C171F30-FAD7-42E7-9C6D-0ED1F349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134672" cy="252005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dirty="0"/>
              <a:t> </a:t>
            </a:r>
            <a:r>
              <a:rPr lang="en-US" altLang="zh-CN" sz="2600" b="0" dirty="0">
                <a:solidFill>
                  <a:schemeClr val="accent2"/>
                </a:solidFill>
              </a:rPr>
              <a:t>predicate (propositional function</a:t>
            </a:r>
            <a:r>
              <a:rPr lang="zh-CN" altLang="en-US" sz="2600" b="0" dirty="0">
                <a:solidFill>
                  <a:schemeClr val="accent2"/>
                </a:solidFill>
              </a:rPr>
              <a:t>命题函数</a:t>
            </a:r>
            <a:r>
              <a:rPr lang="en-US" altLang="zh-CN" sz="2600" b="0" dirty="0">
                <a:solidFill>
                  <a:schemeClr val="accent2"/>
                </a:solidFill>
              </a:rPr>
              <a:t>) </a:t>
            </a:r>
            <a:r>
              <a:rPr lang="en-US" altLang="zh-CN" sz="2600" b="0" dirty="0"/>
              <a:t>is a statement that contains variables. Once the values of the variables are specified, the function has a truth value.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                                 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n-place (n-</a:t>
            </a:r>
            <a:r>
              <a:rPr kumimoji="1" lang="en-US" altLang="zh-CN" sz="2600" b="0" dirty="0" err="1">
                <a:solidFill>
                  <a:srgbClr val="3333CC"/>
                </a:solidFill>
                <a:sym typeface="Symbol" pitchFamily="18" charset="2"/>
              </a:rPr>
              <a:t>ary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 predicate n</a:t>
            </a:r>
            <a:r>
              <a:rPr kumimoji="1" lang="zh-CN" altLang="en-US" sz="2600" b="0" dirty="0">
                <a:solidFill>
                  <a:srgbClr val="3333CC"/>
                </a:solidFill>
                <a:sym typeface="Symbol" pitchFamily="18" charset="2"/>
              </a:rPr>
              <a:t>位谓词</a:t>
            </a:r>
            <a:endParaRPr lang="en-US" altLang="zh-CN" sz="2600" b="0" dirty="0">
              <a:solidFill>
                <a:srgbClr val="3333CC"/>
              </a:solidFill>
            </a:endParaRPr>
          </a:p>
        </p:txBody>
      </p:sp>
      <p:graphicFrame>
        <p:nvGraphicFramePr>
          <p:cNvPr id="6148" name="Object 11">
            <a:extLst>
              <a:ext uri="{FF2B5EF4-FFF2-40B4-BE49-F238E27FC236}">
                <a16:creationId xmlns:a16="http://schemas.microsoft.com/office/drawing/2014/main" id="{D7C563C6-D1E3-40FF-95D6-17C136877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50455"/>
              </p:ext>
            </p:extLst>
          </p:nvPr>
        </p:nvGraphicFramePr>
        <p:xfrm>
          <a:off x="899592" y="3140968"/>
          <a:ext cx="2786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9800" imgH="228600" progId="Equation.3">
                  <p:embed/>
                </p:oleObj>
              </mc:Choice>
              <mc:Fallback>
                <p:oleObj r:id="rId3" imgW="939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2786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ED48FE90-C291-2E46-9059-B76EA09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3717032"/>
            <a:ext cx="7858125" cy="264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b="0" kern="0" dirty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200" b="0" kern="0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1" lang="en-US" altLang="zh-CN" sz="2400" b="0" kern="0" dirty="0">
                <a:cs typeface="Times New Roman" panose="02020603050405020304" pitchFamily="18" charset="0"/>
              </a:rPr>
              <a:t>Let 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Q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x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 y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) denote the statement “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x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 &lt; 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y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.” What are the truth values of 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Q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(4, 3) and </a:t>
            </a:r>
            <a:r>
              <a:rPr kumimoji="1" lang="en-US" altLang="zh-CN" sz="2400" b="0" i="1" kern="0" dirty="0">
                <a:cs typeface="Times New Roman" panose="02020603050405020304" pitchFamily="18" charset="0"/>
              </a:rPr>
              <a:t>Q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(2, 7)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 kern="0" dirty="0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(4, 3) =“4 &lt; 3”   </a:t>
            </a:r>
            <a:r>
              <a:rPr kumimoji="1" lang="en-US" altLang="zh-CN" sz="2400" b="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 kern="0" dirty="0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 kern="0" dirty="0">
                <a:cs typeface="Times New Roman" panose="02020603050405020304" pitchFamily="18" charset="0"/>
              </a:rPr>
              <a:t>(2, 7) = “2 &lt; 7”  </a:t>
            </a:r>
            <a:r>
              <a:rPr kumimoji="1" lang="en-US" altLang="zh-CN" sz="2400" b="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2400" b="0" kern="0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 kern="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D8F0BF9-247E-EFFC-1D54-FF6B7ECC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" y="1425352"/>
            <a:ext cx="9034369" cy="3744416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5D553-A801-66EC-1774-347EE428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E47C32-DF81-8907-D7E5-2DF1EE9D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" y="1069504"/>
            <a:ext cx="914246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76368A6-5441-407F-8362-5619024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3FEF8056-28A1-46D3-ACB9-9D08482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F643A2-16F4-4FD7-ACDE-2796FFF40D2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ED3C060-E770-F002-199D-4A7EC9A7D154}"/>
              </a:ext>
            </a:extLst>
          </p:cNvPr>
          <p:cNvSpPr txBox="1">
            <a:spLocks/>
          </p:cNvSpPr>
          <p:nvPr/>
        </p:nvSpPr>
        <p:spPr bwMode="auto">
          <a:xfrm>
            <a:off x="1183805" y="2543423"/>
            <a:ext cx="7272808" cy="8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sz="4400" b="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algn="ctr"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zh-CN" altLang="en-US" sz="4400" b="0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嵌套量词</a:t>
            </a:r>
            <a:endParaRPr kumimoji="1" lang="en-US" altLang="zh-CN" sz="4400" b="0" kern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9470D0E-EFB1-4ECD-8A40-8583AD616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7E7169-392D-4C44-97A8-D6BF44F3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81987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“Everyone has exactly one best friend”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595CA4-61FE-4841-B6B0-B3C72F87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7929563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61A3C-A9F5-46CC-BB85-A64290637961}"/>
              </a:ext>
            </a:extLst>
          </p:cNvPr>
          <p:cNvSpPr txBox="1"/>
          <p:nvPr/>
        </p:nvSpPr>
        <p:spPr>
          <a:xfrm>
            <a:off x="971550" y="3213100"/>
            <a:ext cx="7572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,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has exactly one best friend.”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83EC8-6A33-4138-97D9-9A7D7B0C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 </a:t>
            </a:r>
            <a:r>
              <a:rPr kumimoji="1" lang="en-US" altLang="zh-CN" b="0" i="1">
                <a:cs typeface="Times New Roman" panose="02020603050405020304" pitchFamily="18" charset="0"/>
              </a:rPr>
              <a:t>B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cs typeface="Times New Roman" panose="02020603050405020304" pitchFamily="18" charset="0"/>
              </a:rPr>
              <a:t>) be the statement “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y </a:t>
            </a:r>
            <a:r>
              <a:rPr kumimoji="1" lang="en-US" altLang="zh-CN" b="0">
                <a:cs typeface="Times New Roman" panose="02020603050405020304" pitchFamily="18" charset="0"/>
              </a:rPr>
              <a:t>is the best friend of 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 i="1">
                <a:cs typeface="Times New Roman" panose="02020603050405020304" pitchFamily="18" charset="0"/>
              </a:rPr>
              <a:t>.</a:t>
            </a:r>
            <a:r>
              <a:rPr kumimoji="1" lang="en-US" altLang="zh-CN" b="0"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E00E-623C-44F1-AA1C-0245978A9F3A}"/>
              </a:ext>
            </a:extLst>
          </p:cNvPr>
          <p:cNvSpPr txBox="1"/>
          <p:nvPr/>
        </p:nvSpPr>
        <p:spPr>
          <a:xfrm>
            <a:off x="971550" y="2708275"/>
            <a:ext cx="5357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DAD0C-A3DF-4479-A39A-423609739CE0}"/>
              </a:ext>
            </a:extLst>
          </p:cNvPr>
          <p:cNvSpPr txBox="1"/>
          <p:nvPr/>
        </p:nvSpPr>
        <p:spPr>
          <a:xfrm>
            <a:off x="971550" y="4076700"/>
            <a:ext cx="7572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“There is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who is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and furthermore, that 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, then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A7201-37DA-4811-8770-560AA93FDF62}"/>
              </a:ext>
            </a:extLst>
          </p:cNvPr>
          <p:cNvSpPr/>
          <p:nvPr/>
        </p:nvSpPr>
        <p:spPr>
          <a:xfrm>
            <a:off x="3492500" y="3284538"/>
            <a:ext cx="3857625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84A4CB0-D9A1-47BB-96C0-CFE8B974CFE6}"/>
              </a:ext>
            </a:extLst>
          </p:cNvPr>
          <p:cNvSpPr/>
          <p:nvPr/>
        </p:nvSpPr>
        <p:spPr>
          <a:xfrm>
            <a:off x="4427538" y="3716338"/>
            <a:ext cx="285750" cy="28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660DE63E-09F8-4C08-A37E-5E3FB60EB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89588"/>
          <a:ext cx="5353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76500" imgH="203200" progId="Equation.3">
                  <p:embed/>
                </p:oleObj>
              </mc:Choice>
              <mc:Fallback>
                <p:oleObj name="公式" r:id="rId3" imgW="2476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353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134198-777B-4A43-B7CB-D5F64E802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D6FC36-05D7-421D-A117-A89874BE5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“If a person is female and is a parent, then this person is someone’s mother”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B2ACF4-1357-40BF-A978-EFCF87EC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2375"/>
            <a:ext cx="7929562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96400-8844-4991-A3C6-EDCEC3920371}"/>
              </a:ext>
            </a:extLst>
          </p:cNvPr>
          <p:cNvSpPr txBox="1"/>
          <p:nvPr/>
        </p:nvSpPr>
        <p:spPr>
          <a:xfrm>
            <a:off x="971550" y="3357563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is female and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+mn-lt"/>
              </a:rPr>
              <a:t>is a parent, then there exists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such that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Times New Roman"/>
              </a:rPr>
              <a:t>is the mother of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4B0F-7571-4E75-8577-0D53574D36FF}"/>
              </a:ext>
            </a:extLst>
          </p:cNvPr>
          <p:cNvSpPr txBox="1"/>
          <p:nvPr/>
        </p:nvSpPr>
        <p:spPr>
          <a:xfrm>
            <a:off x="900113" y="2852738"/>
            <a:ext cx="53578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B9D79E46-23AD-49FF-BE77-14CF78F7D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445125"/>
          <a:ext cx="435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19300" imgH="203200" progId="Equation.3">
                  <p:embed/>
                </p:oleObj>
              </mc:Choice>
              <mc:Fallback>
                <p:oleObj r:id="rId3" imgW="2019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4359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D620A0-7747-4580-9CD2-2D43CD62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5715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Let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female,”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a parent,”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the mother of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y.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”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2B858C38-E68C-4770-AD82-2EB203CD8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876925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05729" imgH="203112" progId="Equation.3">
                  <p:embed/>
                </p:oleObj>
              </mc:Choice>
              <mc:Fallback>
                <p:oleObj name="公式" r:id="rId5" imgW="20057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876925"/>
                        <a:ext cx="433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72A7BB-4EB5-4329-8CBA-8B1F862E3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3ADA47-467D-4CA9-9243-787773C54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definition of a limit using quantifiers.</a:t>
            </a:r>
            <a:endParaRPr lang="en-US" altLang="zh-CN" b="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AABD9D8-E7B8-43E6-831F-ED6E7680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357438"/>
            <a:ext cx="7929563" cy="392906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The definition of the limit                       is:</a:t>
            </a: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E0DB-49E3-4038-96DA-6FA8ECAE07F1}"/>
              </a:ext>
            </a:extLst>
          </p:cNvPr>
          <p:cNvSpPr txBox="1"/>
          <p:nvPr/>
        </p:nvSpPr>
        <p:spPr>
          <a:xfrm>
            <a:off x="785813" y="3214688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For every real number &gt;0 there exists a real number &gt;0 such that                                                              ”     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398A8573-4076-4204-8428-70AC0F740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13325"/>
          <a:ext cx="6388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59100" imgH="254000" progId="Equation.3">
                  <p:embed/>
                </p:oleObj>
              </mc:Choice>
              <mc:Fallback>
                <p:oleObj name="公式" r:id="rId3" imgW="2959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388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6A7286-CFCD-443A-B69B-04814A44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43375"/>
            <a:ext cx="75009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Assume the domain for the variables </a:t>
            </a:r>
            <a:r>
              <a:rPr kumimoji="1" lang="en-US" altLang="zh-CN" b="0">
                <a:sym typeface="Symbol" panose="05050102010706020507" pitchFamily="18" charset="2"/>
              </a:rPr>
              <a:t>, , and x consist of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all real numbers, we have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9CE1BA9-D075-45B8-A2A2-A9B2C5BA2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3571875"/>
          <a:ext cx="4302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09800" imgH="254000" progId="Equation.3">
                  <p:embed/>
                </p:oleObj>
              </mc:Choice>
              <mc:Fallback>
                <p:oleObj name="公式" r:id="rId5" imgW="2209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571875"/>
                        <a:ext cx="4302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4">
            <a:extLst>
              <a:ext uri="{FF2B5EF4-FFF2-40B4-BE49-F238E27FC236}">
                <a16:creationId xmlns:a16="http://schemas.microsoft.com/office/drawing/2014/main" id="{F2C0C35F-EEB8-4450-A17C-2F120CA57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714625"/>
          <a:ext cx="1630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12447" imgH="279279" progId="Equation.3">
                  <p:embed/>
                </p:oleObj>
              </mc:Choice>
              <mc:Fallback>
                <p:oleObj name="公式" r:id="rId7" imgW="812447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14625"/>
                        <a:ext cx="1630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093535-BE77-4A14-B352-6A295D0E1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The Order of Quantifiers</a:t>
            </a: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72F9478-A60D-46C4-9897-5B762CE8A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1"/>
            <a:ext cx="8358187" cy="187287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dirty="0">
                <a:solidFill>
                  <a:srgbClr val="3333CC"/>
                </a:solidFill>
              </a:rPr>
              <a:t>The order of nested quantifiers </a:t>
            </a:r>
            <a:r>
              <a:rPr lang="en-US" altLang="zh-CN" dirty="0">
                <a:solidFill>
                  <a:srgbClr val="FF0000"/>
                </a:solidFill>
              </a:rPr>
              <a:t>matters</a:t>
            </a:r>
            <a:r>
              <a:rPr lang="en-US" altLang="zh-CN" dirty="0">
                <a:solidFill>
                  <a:srgbClr val="3333CC"/>
                </a:solidFill>
              </a:rPr>
              <a:t> if quantifiers are of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>
                <a:solidFill>
                  <a:srgbClr val="3333CC"/>
                </a:solidFill>
              </a:rPr>
              <a:t> types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 dirty="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CC"/>
                </a:solidFill>
              </a:rPr>
              <a:t>                             </a:t>
            </a:r>
            <a:r>
              <a:rPr lang="en-US" altLang="zh-CN" dirty="0"/>
              <a:t>is not the same as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 dirty="0"/>
              <a:t>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 dirty="0"/>
              <a:t>          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B9910C58-3230-43A1-BDEF-B52F4586B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7963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99753" imgH="203112" progId="Equation.3">
                  <p:embed/>
                </p:oleObj>
              </mc:Choice>
              <mc:Fallback>
                <p:oleObj name="公式" r:id="rId3" imgW="79975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79638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1D68B711-A0A4-45B4-9764-71F4BA33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133600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87058" imgH="203112" progId="Equation.3">
                  <p:embed/>
                </p:oleObj>
              </mc:Choice>
              <mc:Fallback>
                <p:oleObj name="公式" r:id="rId5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177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1D70B95F-923B-4871-A6E2-B560B1A60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628775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39900" imgH="203200" progId="Equation.3">
                  <p:embed/>
                </p:oleObj>
              </mc:Choice>
              <mc:Fallback>
                <p:oleObj name="公式" r:id="rId7" imgW="1739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391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09CD984-F196-9E3C-EA3F-05780F299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098" y="2636838"/>
            <a:ext cx="8876629" cy="3570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063D68-A2E9-5DDE-DD2F-38706EA57C0F}"/>
              </a:ext>
            </a:extLst>
          </p:cNvPr>
          <p:cNvSpPr txBox="1"/>
          <p:nvPr/>
        </p:nvSpPr>
        <p:spPr>
          <a:xfrm>
            <a:off x="511547" y="6310463"/>
            <a:ext cx="405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按照中文逐词翻译后看看对不对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4E9A970-C95D-4C71-A346-E4A1056E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Quantifications of Two Variables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909244-5391-D0C2-E1C1-AFC7D060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8630041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FEAF9C7-C1EC-4964-97B1-BE295F3FA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嵌套量词的否定</a:t>
            </a:r>
            <a:endParaRPr lang="en-US" altLang="zh-CN" dirty="0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A1754F7-E8C0-4D22-A490-927F1470C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negation of the statement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0" i="1" dirty="0" err="1">
                <a:cs typeface="Times New Roman" pitchFamily="18" charset="0"/>
                <a:sym typeface="Symbol" pitchFamily="18" charset="2"/>
              </a:rPr>
              <a:t>xy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1) so that no negation precedes a quantifiers.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E965A322-CCDC-4892-B76E-7F457B18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97200"/>
            <a:ext cx="7715250" cy="335756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(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xy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B8BFFB-EEA1-F1E3-E880-A8D504266B51}"/>
              </a:ext>
            </a:extLst>
          </p:cNvPr>
          <p:cNvSpPr txBox="1"/>
          <p:nvPr/>
        </p:nvSpPr>
        <p:spPr>
          <a:xfrm>
            <a:off x="5292080" y="2535535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一层层进去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3B7685A-B672-4F89-A2E5-31A698F6A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1CDEA1C-A017-4AEA-AF88-DFC1DC2C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Use quantifiers and predicates express the fact that                         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        does not exist.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B34654F-19F2-4CAA-8768-D44C1789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852738"/>
            <a:ext cx="7786687" cy="350043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FA8C9AB1-8F38-41F1-87E7-16032F97E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66393"/>
              </p:ext>
            </p:extLst>
          </p:nvPr>
        </p:nvGraphicFramePr>
        <p:xfrm>
          <a:off x="7236296" y="2006600"/>
          <a:ext cx="1120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79360" progId="Equation.DSMT4">
                  <p:embed/>
                </p:oleObj>
              </mc:Choice>
              <mc:Fallback>
                <p:oleObj name="Equation" r:id="rId3" imgW="55872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006600"/>
                        <a:ext cx="1120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B3ADA70E-564F-4A5B-A5B4-CBDAA551F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3281363"/>
          <a:ext cx="6854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75000" imgH="254000" progId="Equation.3">
                  <p:embed/>
                </p:oleObj>
              </mc:Choice>
              <mc:Fallback>
                <p:oleObj name="公式" r:id="rId5" imgW="31750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81363"/>
                        <a:ext cx="6854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B95199F5-AEEA-445C-B8C6-BC9F0D1C5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798888"/>
          <a:ext cx="685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75000" imgH="254000" progId="Equation.3">
                  <p:embed/>
                </p:oleObj>
              </mc:Choice>
              <mc:Fallback>
                <p:oleObj name="公式" r:id="rId7" imgW="31750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98888"/>
                        <a:ext cx="68564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59FFD085-5D79-4859-9B89-9493B4774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281488"/>
          <a:ext cx="691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00400" imgH="254000" progId="Equation.3">
                  <p:embed/>
                </p:oleObj>
              </mc:Choice>
              <mc:Fallback>
                <p:oleObj name="公式" r:id="rId9" imgW="32004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281488"/>
                        <a:ext cx="69103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8ED2A9F6-80D2-4342-8DAC-839D38AAB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710113"/>
          <a:ext cx="68278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162300" imgH="254000" progId="Equation.3">
                  <p:embed/>
                </p:oleObj>
              </mc:Choice>
              <mc:Fallback>
                <p:oleObj name="公式" r:id="rId11" imgW="3162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0113"/>
                        <a:ext cx="68278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B7BD08DA-4EFF-49F1-ADBF-1CB043538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210175"/>
          <a:ext cx="64436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984500" imgH="254000" progId="Equation.3">
                  <p:embed/>
                </p:oleObj>
              </mc:Choice>
              <mc:Fallback>
                <p:oleObj name="公式" r:id="rId13" imgW="29845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10175"/>
                        <a:ext cx="64436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C37EE819-CC67-4A13-8BCD-FC35F41A6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5781675"/>
          <a:ext cx="6869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060700" imgH="254000" progId="Equation.3">
                  <p:embed/>
                </p:oleObj>
              </mc:Choice>
              <mc:Fallback>
                <p:oleObj name="公式" r:id="rId15" imgW="30607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781675"/>
                        <a:ext cx="68691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045E1FC-A777-4B0B-81AE-AEB9F811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Functionally Complete</a:t>
            </a:r>
            <a:endParaRPr lang="en-US" altLang="zh-CN"/>
          </a:p>
        </p:txBody>
      </p:sp>
      <p:sp>
        <p:nvSpPr>
          <p:cNvPr id="86019" name="内容占位符 6">
            <a:extLst>
              <a:ext uri="{FF2B5EF4-FFF2-40B4-BE49-F238E27FC236}">
                <a16:creationId xmlns:a16="http://schemas.microsoft.com/office/drawing/2014/main" id="{99A9A8DC-DF1C-48A2-961D-9C8496F1C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47063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000" b="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【Definition】 </a:t>
            </a:r>
            <a:r>
              <a:rPr lang="en-US" altLang="zh-CN" sz="2800" b="0" dirty="0"/>
              <a:t>A set of logical operators is called </a:t>
            </a:r>
            <a:r>
              <a:rPr lang="en-US" altLang="zh-CN" sz="2800" i="1" dirty="0">
                <a:solidFill>
                  <a:srgbClr val="3333FF"/>
                </a:solidFill>
              </a:rPr>
              <a:t>functionally complete</a:t>
            </a:r>
            <a:r>
              <a:rPr lang="en-US" altLang="zh-CN" sz="2800" b="0" dirty="0"/>
              <a:t> if every compound proposition is logically equivalent to a compound proposition involving only this set of logical operators.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 dirty="0"/>
          </a:p>
          <a:p>
            <a:r>
              <a:rPr lang="en-US" altLang="en-US" sz="2800" b="0" dirty="0">
                <a:sym typeface="Symbol" panose="05050102010706020507" pitchFamily="18" charset="2"/>
              </a:rPr>
              <a:t>, , and  form a functionally complete set of operators.</a:t>
            </a:r>
          </a:p>
          <a:p>
            <a:r>
              <a:rPr lang="en-US" altLang="en-US" sz="2800" b="0" dirty="0">
                <a:sym typeface="Symbol" panose="05050102010706020507" pitchFamily="18" charset="2"/>
              </a:rPr>
              <a:t> () and </a:t>
            </a:r>
            <a:r>
              <a:rPr lang="zh-CN" altLang="en-US" sz="2800" b="0" dirty="0">
                <a:sym typeface="Symbol" panose="05050102010706020507" pitchFamily="18" charset="2"/>
              </a:rPr>
              <a:t> </a:t>
            </a:r>
            <a:r>
              <a:rPr lang="en-US" altLang="en-US" sz="2800" b="0" dirty="0">
                <a:sym typeface="Symbol" panose="05050102010706020507" pitchFamily="18" charset="2"/>
              </a:rPr>
              <a:t>form a functionally complete set of operators.</a:t>
            </a:r>
          </a:p>
          <a:p>
            <a:endParaRPr lang="en-US" altLang="en-US" sz="2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4154225-2D31-4040-A6EA-C9513B95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114301"/>
            <a:ext cx="6696099" cy="722312"/>
          </a:xfrm>
        </p:spPr>
        <p:txBody>
          <a:bodyPr/>
          <a:lstStyle/>
          <a:p>
            <a:pPr eaLnBrk="1" hangingPunct="1"/>
            <a:r>
              <a:rPr lang="en-US" altLang="zh-CN" b="0" dirty="0"/>
              <a:t>Universal Quantification</a:t>
            </a:r>
            <a:r>
              <a:rPr lang="zh-CN" altLang="en-US" b="0" dirty="0"/>
              <a:t>全称量词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B0F6D7B-585B-4761-9CA9-AEA048975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1" y="836613"/>
            <a:ext cx="8424614" cy="482463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b="0" dirty="0">
                <a:solidFill>
                  <a:schemeClr val="accent2"/>
                </a:solidFill>
              </a:rPr>
              <a:t> universal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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for all values of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in the domain.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 </a:t>
            </a:r>
            <a:r>
              <a:rPr kumimoji="1" lang="en-US" altLang="zh-CN" dirty="0">
                <a:solidFill>
                  <a:srgbClr val="C00000"/>
                </a:solidFill>
                <a:sym typeface="Symbol" pitchFamily="18" charset="2"/>
              </a:rPr>
              <a:t>:  universal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Domain (domain of discourse / universe of discourse):</a:t>
            </a:r>
            <a:r>
              <a:rPr kumimoji="1" lang="zh-CN" altLang="en-US" sz="2600" b="0" dirty="0">
                <a:solidFill>
                  <a:srgbClr val="3333CC"/>
                </a:solidFill>
                <a:sym typeface="Symbol" pitchFamily="18" charset="2"/>
              </a:rPr>
              <a:t>域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dirty="0">
                <a:sym typeface="Symbol" pitchFamily="18" charset="2"/>
              </a:rPr>
              <a:t>An element for which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 </a:t>
            </a:r>
            <a:r>
              <a:rPr kumimoji="1" lang="en-US" altLang="zh-CN" sz="2600" b="0" dirty="0">
                <a:sym typeface="Symbol" pitchFamily="18" charset="2"/>
              </a:rPr>
              <a:t>is false is called a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counterexample</a:t>
            </a:r>
            <a:r>
              <a:rPr kumimoji="1" lang="zh-CN" altLang="en-US" sz="2600" b="0" dirty="0">
                <a:solidFill>
                  <a:srgbClr val="3333CC"/>
                </a:solidFill>
                <a:sym typeface="Symbol" pitchFamily="18" charset="2"/>
              </a:rPr>
              <a:t>反例</a:t>
            </a:r>
            <a:r>
              <a:rPr kumimoji="1" lang="en-US" altLang="zh-CN" sz="2600" b="0" dirty="0">
                <a:sym typeface="Symbol" pitchFamily="18" charset="2"/>
              </a:rPr>
              <a:t> of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Example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Let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be the statement “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&gt;0.” In the domain of all integers, x= -1 is a counterexample for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i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C08B3E-6F0E-9B09-8061-0994CD9B8746}"/>
              </a:ext>
            </a:extLst>
          </p:cNvPr>
          <p:cNvGrpSpPr/>
          <p:nvPr/>
        </p:nvGrpSpPr>
        <p:grpSpPr>
          <a:xfrm>
            <a:off x="355849" y="5662611"/>
            <a:ext cx="7858125" cy="1081088"/>
            <a:chOff x="611188" y="4508500"/>
            <a:chExt cx="7858125" cy="1081088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FFA5D7A6-57F9-0D66-10E8-04D47F029F50}"/>
                </a:ext>
              </a:extLst>
            </p:cNvPr>
            <p:cNvSpPr txBox="1"/>
            <p:nvPr/>
          </p:nvSpPr>
          <p:spPr>
            <a:xfrm>
              <a:off x="611188" y="4508500"/>
              <a:ext cx="7858125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buFont typeface="Wingdings" pitchFamily="2" charset="2"/>
                <a:buChar char="§"/>
                <a:defRPr/>
              </a:pPr>
              <a:r>
                <a:rPr lang="en-US" altLang="zh-CN" sz="2400" dirty="0">
                  <a:solidFill>
                    <a:srgbClr val="3333CC"/>
                  </a:solidFill>
                  <a:latin typeface="+mn-lt"/>
                </a:rPr>
                <a:t>  Remark</a:t>
              </a:r>
              <a:r>
                <a:rPr lang="en-US" altLang="zh-CN" sz="2400" dirty="0">
                  <a:latin typeface="+mn-lt"/>
                </a:rPr>
                <a:t>: Given the domain as                      ,</a:t>
              </a:r>
              <a:endParaRPr lang="zh-CN" altLang="en-US" sz="2400" dirty="0">
                <a:latin typeface="+mn-lt"/>
              </a:endParaRPr>
            </a:p>
          </p:txBody>
        </p:sp>
        <p:graphicFrame>
          <p:nvGraphicFramePr>
            <p:cNvPr id="4" name="Object 6">
              <a:extLst>
                <a:ext uri="{FF2B5EF4-FFF2-40B4-BE49-F238E27FC236}">
                  <a16:creationId xmlns:a16="http://schemas.microsoft.com/office/drawing/2014/main" id="{8EC177E5-4B68-D92C-D85E-65A343899E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894648"/>
                </p:ext>
              </p:extLst>
            </p:nvPr>
          </p:nvGraphicFramePr>
          <p:xfrm>
            <a:off x="4716463" y="4581525"/>
            <a:ext cx="163036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63225" imgH="228501" progId="Equation.3">
                    <p:embed/>
                  </p:oleObj>
                </mc:Choice>
                <mc:Fallback>
                  <p:oleObj name="Equation" r:id="rId3" imgW="863225" imgH="228501" progId="Equation.3">
                    <p:embed/>
                    <p:pic>
                      <p:nvPicPr>
                        <p:cNvPr id="11" name="Object 6">
                          <a:extLst>
                            <a:ext uri="{FF2B5EF4-FFF2-40B4-BE49-F238E27FC236}">
                              <a16:creationId xmlns:a16="http://schemas.microsoft.com/office/drawing/2014/main" id="{D6E066B4-F3DC-41CE-AAA9-C8F26FA40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3" y="4581525"/>
                          <a:ext cx="163036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159B5E6F-395E-7B05-5DA6-D73A6981D0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390640"/>
                </p:ext>
              </p:extLst>
            </p:nvPr>
          </p:nvGraphicFramePr>
          <p:xfrm>
            <a:off x="2411413" y="5157788"/>
            <a:ext cx="42195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35200" imgH="228600" progId="Equation.3">
                    <p:embed/>
                  </p:oleObj>
                </mc:Choice>
                <mc:Fallback>
                  <p:oleObj name="公式" r:id="rId5" imgW="2235200" imgH="228600" progId="Equation.3">
                    <p:embed/>
                    <p:pic>
                      <p:nvPicPr>
                        <p:cNvPr id="35847" name="Object 7">
                          <a:extLst>
                            <a:ext uri="{FF2B5EF4-FFF2-40B4-BE49-F238E27FC236}">
                              <a16:creationId xmlns:a16="http://schemas.microsoft.com/office/drawing/2014/main" id="{45DA8A0C-76EA-4695-9473-A4682DF3C9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5157788"/>
                          <a:ext cx="42195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CD995F3-38BF-4CDB-A7C8-BD206565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Propositional Normal Forms</a:t>
            </a:r>
            <a:endParaRPr lang="en-US" altLang="zh-CN"/>
          </a:p>
        </p:txBody>
      </p:sp>
      <p:sp>
        <p:nvSpPr>
          <p:cNvPr id="88067" name="内容占位符 6">
            <a:extLst>
              <a:ext uri="{FF2B5EF4-FFF2-40B4-BE49-F238E27FC236}">
                <a16:creationId xmlns:a16="http://schemas.microsoft.com/office/drawing/2014/main" id="{E521BB20-C9F2-4A72-BBE3-B63835D7A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101013" cy="5122862"/>
          </a:xfrm>
        </p:spPr>
        <p:txBody>
          <a:bodyPr/>
          <a:lstStyle/>
          <a:p>
            <a:r>
              <a:rPr lang="en-US" altLang="zh-CN" b="0" dirty="0"/>
              <a:t>Literal</a:t>
            </a:r>
            <a:r>
              <a:rPr lang="zh-CN" altLang="en-US" b="0" dirty="0"/>
              <a:t>文字</a:t>
            </a:r>
            <a:r>
              <a:rPr lang="en-US" altLang="zh-CN" b="0" dirty="0"/>
              <a:t>: </a:t>
            </a:r>
            <a:r>
              <a:rPr lang="en-US" altLang="zh-CN" i="1" dirty="0"/>
              <a:t>p</a:t>
            </a:r>
            <a:r>
              <a:rPr lang="en-US" altLang="zh-CN" dirty="0"/>
              <a:t> or 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 b="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【Definition】</a:t>
            </a:r>
            <a:r>
              <a:rPr lang="zh-CN" altLang="en-US" dirty="0"/>
              <a:t>由一个或多个文字所构成的析取（合取）式称作 </a:t>
            </a:r>
            <a:r>
              <a:rPr lang="zh-CN" altLang="en-US" dirty="0">
                <a:solidFill>
                  <a:srgbClr val="FF0000"/>
                </a:solidFill>
              </a:rPr>
              <a:t>析取（合取）子句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FF"/>
                </a:solidFill>
              </a:rPr>
              <a:t>Examples</a:t>
            </a:r>
            <a:r>
              <a:rPr lang="en-US" altLang="zh-CN" b="0" dirty="0"/>
              <a:t>:</a:t>
            </a:r>
          </a:p>
          <a:p>
            <a:pPr lvl="1"/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endParaRPr lang="en-US" altLang="zh-CN" sz="2400" b="0" dirty="0">
              <a:sym typeface="Symbol" panose="05050102010706020507" pitchFamily="18" charset="2"/>
            </a:endParaRP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 dirty="0"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q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b="0" dirty="0"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ym typeface="Symbol" panose="05050102010706020507" pitchFamily="18" charset="2"/>
              </a:rPr>
              <a:t>r</a:t>
            </a:r>
            <a:endParaRPr lang="en-US" altLang="zh-CN" sz="2400" b="0" i="1" dirty="0"/>
          </a:p>
          <a:p>
            <a:endParaRPr lang="zh-CN" alt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144A6-DB13-47FD-B320-0B194694DDC6}"/>
              </a:ext>
            </a:extLst>
          </p:cNvPr>
          <p:cNvSpPr txBox="1"/>
          <p:nvPr/>
        </p:nvSpPr>
        <p:spPr>
          <a:xfrm>
            <a:off x="2987824" y="3933056"/>
            <a:ext cx="36776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Disjunctive clause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析取子句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A6424-BDC5-4E14-BE72-59F185150BFA}"/>
              </a:ext>
            </a:extLst>
          </p:cNvPr>
          <p:cNvSpPr txBox="1"/>
          <p:nvPr/>
        </p:nvSpPr>
        <p:spPr>
          <a:xfrm>
            <a:off x="3041799" y="4361681"/>
            <a:ext cx="37625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Conjunctive clause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合取子句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1023-9087-440D-A9F4-871F366B8F5C}"/>
              </a:ext>
            </a:extLst>
          </p:cNvPr>
          <p:cNvSpPr txBox="1"/>
          <p:nvPr/>
        </p:nvSpPr>
        <p:spPr>
          <a:xfrm>
            <a:off x="3059261" y="4790306"/>
            <a:ext cx="1704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Not a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570343B-050D-4279-8BBE-B9C883CC1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Conjunctive Normal Form (CNF)</a:t>
            </a:r>
            <a:endParaRPr lang="en-US" altLang="zh-CN"/>
          </a:p>
        </p:txBody>
      </p:sp>
      <p:sp>
        <p:nvSpPr>
          <p:cNvPr id="90115" name="内容占位符 6">
            <a:extLst>
              <a:ext uri="{FF2B5EF4-FFF2-40B4-BE49-F238E27FC236}">
                <a16:creationId xmlns:a16="http://schemas.microsoft.com/office/drawing/2014/main" id="{F78F51DE-B8FB-449F-8FDB-A5184105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conjunction with one or more disjunctive clauses as its conjuncts is said to be in </a:t>
            </a:r>
            <a:r>
              <a:rPr lang="en-US" altLang="zh-CN" i="1">
                <a:solidFill>
                  <a:srgbClr val="3333FF"/>
                </a:solidFill>
              </a:rPr>
              <a:t>conjunctive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r)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30087-7B0D-444A-9297-6767BE57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6708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13A8-D62C-44E6-B85B-D7F33673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86715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F2B7-8353-4241-A399-CB424052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2529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FB16351-CA68-4781-9AD8-980DDFC6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Disjunctive Normal Form (DNF)</a:t>
            </a:r>
            <a:endParaRPr lang="en-US" altLang="zh-CN"/>
          </a:p>
        </p:txBody>
      </p:sp>
      <p:sp>
        <p:nvSpPr>
          <p:cNvPr id="92163" name="内容占位符 6">
            <a:extLst>
              <a:ext uri="{FF2B5EF4-FFF2-40B4-BE49-F238E27FC236}">
                <a16:creationId xmlns:a16="http://schemas.microsoft.com/office/drawing/2014/main" id="{3CF53539-EADC-472F-94AB-3C3120C9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disjunction with one or more conjunctive clauses as its disjuncts is said to be in </a:t>
            </a:r>
            <a:r>
              <a:rPr lang="en-US" altLang="zh-CN" i="1">
                <a:solidFill>
                  <a:srgbClr val="3333FF"/>
                </a:solidFill>
              </a:rPr>
              <a:t>disjunctive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baseline="-25000">
                <a:latin typeface="Arial" panose="020B0604020202020204" pitchFamily="34" charset="0"/>
              </a:rPr>
              <a:t>11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/>
              <a:t>(</a:t>
            </a:r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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T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50672-28B9-49C2-A02A-43E4EB46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28453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79EE-C91A-4B0B-94F9-A360A35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713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0E4B-6E86-4876-96EB-A3FC8FEC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598988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6E43-EB6D-4DB5-AB4B-C1FC824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21322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7CE6C3D-6F88-4C94-9258-0BFD5C974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More Examples</a:t>
            </a:r>
            <a:endParaRPr lang="en-US" altLang="zh-CN"/>
          </a:p>
        </p:txBody>
      </p:sp>
      <p:sp>
        <p:nvSpPr>
          <p:cNvPr id="94211" name="内容占位符 6">
            <a:extLst>
              <a:ext uri="{FF2B5EF4-FFF2-40B4-BE49-F238E27FC236}">
                <a16:creationId xmlns:a16="http://schemas.microsoft.com/office/drawing/2014/main" id="{2D190C66-6550-4C56-99D9-17D838993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i="1"/>
              <a:t>p</a:t>
            </a: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                 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</a:t>
            </a:r>
            <a:endParaRPr lang="en-US" altLang="zh-CN" sz="2800" b="0">
              <a:solidFill>
                <a:schemeClr val="hlink"/>
              </a:solidFill>
            </a:endParaRPr>
          </a:p>
          <a:p>
            <a:endParaRPr lang="zh-CN" altLang="en-US" sz="2800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0CE75-3958-46B4-807D-407949CB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119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A72C3-A65F-4C96-8816-2AB4D0EA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64306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3991A-CBCE-49B6-B72B-74278CA1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11931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B96F9-1B42-47A5-96B9-47B6003E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643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DDD3-730C-492A-97F3-D10A9CEB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143250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E55D882-A3C3-4F08-9BC8-8F89CF8AD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Recall</a:t>
            </a:r>
            <a:endParaRPr lang="en-US" altLang="zh-CN"/>
          </a:p>
        </p:txBody>
      </p:sp>
      <p:sp>
        <p:nvSpPr>
          <p:cNvPr id="96259" name="内容占位符 10">
            <a:extLst>
              <a:ext uri="{FF2B5EF4-FFF2-40B4-BE49-F238E27FC236}">
                <a16:creationId xmlns:a16="http://schemas.microsoft.com/office/drawing/2014/main" id="{8659A427-85BB-4CC7-A9C4-FB31D5483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Find a compound proposition involving the propositional variables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that is true when exactly two of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and </a:t>
            </a:r>
            <a:r>
              <a:rPr kumimoji="1" lang="en-US" altLang="zh-CN" b="0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are true and is false otherwise.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DBC6ECB8-41B8-49B2-9A95-F1A2F0BA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492375"/>
            <a:ext cx="7500938" cy="36433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0B538-84D7-4B2B-8811-10D382E5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2820988"/>
            <a:ext cx="4286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86E40-0D48-4160-A0AE-11B260F1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95825"/>
            <a:ext cx="72151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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) 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7E762E2-4E3D-4084-88E0-7918373AF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98307" name="内容占位符 6">
            <a:extLst>
              <a:ext uri="{FF2B5EF4-FFF2-40B4-BE49-F238E27FC236}">
                <a16:creationId xmlns:a16="http://schemas.microsoft.com/office/drawing/2014/main" id="{3FD78C12-94BE-42E8-94F2-08D8BAD9F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58888"/>
            <a:ext cx="7772400" cy="51228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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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endParaRPr lang="en-US" altLang="zh-CN" sz="2800" b="0"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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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971A8-C0D4-4AB8-AF6C-D4037B2723FD}"/>
              </a:ext>
            </a:extLst>
          </p:cNvPr>
          <p:cNvSpPr txBox="1"/>
          <p:nvPr/>
        </p:nvSpPr>
        <p:spPr>
          <a:xfrm>
            <a:off x="684213" y="908050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5727718-84F0-4DAB-9A78-70E9370A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36D3FD-8982-453F-A1E8-40EB66A3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71625"/>
            <a:ext cx="7772400" cy="2714625"/>
          </a:xfrm>
        </p:spPr>
        <p:txBody>
          <a:bodyPr/>
          <a:lstStyle/>
          <a:p>
            <a:pPr>
              <a:defRPr/>
            </a:pPr>
            <a:r>
              <a:rPr lang="en-US" altLang="zh-CN" b="0" dirty="0"/>
              <a:t>By (1)–(3) we eliminate </a:t>
            </a:r>
            <a:r>
              <a:rPr lang="en-US" altLang="zh-CN" b="0" dirty="0">
                <a:sym typeface="Symbol" pitchFamily="18" charset="2"/>
              </a:rPr>
              <a:t></a:t>
            </a:r>
            <a:r>
              <a:rPr lang="en-US" altLang="zh-CN" b="0" dirty="0"/>
              <a:t> and </a:t>
            </a:r>
            <a:r>
              <a:rPr lang="en-US" altLang="zh-CN" b="0" dirty="0">
                <a:sym typeface="Symbol" pitchFamily="18" charset="2"/>
              </a:rPr>
              <a:t></a:t>
            </a:r>
            <a:r>
              <a:rPr lang="en-US" altLang="zh-CN" b="0" dirty="0"/>
              <a:t>.</a:t>
            </a:r>
          </a:p>
          <a:p>
            <a:pPr>
              <a:defRPr/>
            </a:pPr>
            <a:r>
              <a:rPr lang="en-US" altLang="zh-CN" b="0" dirty="0"/>
              <a:t>By (4)–(6) we eliminate </a:t>
            </a:r>
            <a:r>
              <a:rPr lang="en-US" altLang="zh-CN" b="0" dirty="0">
                <a:sym typeface="Symbol" pitchFamily="18" charset="2"/>
              </a:rPr>
              <a:t>,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, from the scope of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such that any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has only a literal as its scope.</a:t>
            </a:r>
          </a:p>
          <a:p>
            <a:pPr>
              <a:defRPr/>
            </a:pPr>
            <a:r>
              <a:rPr lang="en-US" altLang="zh-CN" b="0" dirty="0"/>
              <a:t>By (7) we eliminate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.</a:t>
            </a:r>
            <a:endParaRPr lang="en-US" altLang="zh-CN" b="0" dirty="0"/>
          </a:p>
          <a:p>
            <a:pPr>
              <a:defRPr/>
            </a:pPr>
            <a:r>
              <a:rPr lang="en-US" altLang="zh-CN" b="0" dirty="0"/>
              <a:t>By (8) we eliminate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.</a:t>
            </a:r>
            <a:endParaRPr lang="en-US" altLang="zh-CN" b="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sz="2800" b="0" dirty="0">
              <a:sym typeface="Symbol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E3626-76E3-4FD7-8817-3F62678FB34D}"/>
              </a:ext>
            </a:extLst>
          </p:cNvPr>
          <p:cNvSpPr txBox="1"/>
          <p:nvPr/>
        </p:nvSpPr>
        <p:spPr>
          <a:xfrm>
            <a:off x="642938" y="1071563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8442-6DA7-4F43-B9E0-B3532A232DF1}"/>
              </a:ext>
            </a:extLst>
          </p:cNvPr>
          <p:cNvSpPr txBox="1"/>
          <p:nvPr/>
        </p:nvSpPr>
        <p:spPr>
          <a:xfrm>
            <a:off x="857250" y="4143375"/>
            <a:ext cx="764381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This method leads to obtaining the disjunctive or conjunctive normal forms.</a:t>
            </a:r>
          </a:p>
          <a:p>
            <a:pPr eaLnBrk="1" hangingPunct="1">
              <a:defRPr/>
            </a:pP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CDF78F9D-2633-4B5C-8A98-55B8F3303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Convert the following formula into a conjunctive normal form.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ym typeface="Symbol" pitchFamily="18" charset="2"/>
              </a:rPr>
              <a:t>                              ((</a:t>
            </a:r>
            <a:r>
              <a:rPr lang="en-US" altLang="zh-CN" b="0" i="1" dirty="0">
                <a:sym typeface="Symbol" pitchFamily="18" charset="2"/>
              </a:rPr>
              <a:t>p</a:t>
            </a:r>
            <a:r>
              <a:rPr lang="en-US" altLang="zh-CN" b="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q</a:t>
            </a:r>
            <a:r>
              <a:rPr lang="en-US" altLang="zh-CN" b="0" dirty="0"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r</a:t>
            </a:r>
            <a:r>
              <a:rPr lang="en-US" altLang="zh-CN" b="0" dirty="0">
                <a:sym typeface="Symbol" pitchFamily="18" charset="2"/>
              </a:rPr>
              <a:t>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0E992B-139B-46D9-A6BB-3C3980EC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929563" cy="33845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0666760B-1755-4121-B620-277A7C92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0C6AC-33FA-4F4F-A411-CBCCB3AA7AC2}"/>
              </a:ext>
            </a:extLst>
          </p:cNvPr>
          <p:cNvSpPr txBox="1"/>
          <p:nvPr/>
        </p:nvSpPr>
        <p:spPr>
          <a:xfrm>
            <a:off x="1403350" y="3284538"/>
            <a:ext cx="6357938" cy="2370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((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 </a:t>
            </a:r>
            <a:r>
              <a:rPr lang="en-US" altLang="zh-CN" sz="2400" dirty="0">
                <a:latin typeface="+mn-lt"/>
                <a:sym typeface="Symbol" pitchFamily="18" charset="2"/>
              </a:rPr>
              <a:t>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     </a:t>
            </a:r>
            <a:r>
              <a:rPr lang="en-US" altLang="zh-CN" sz="2400" dirty="0">
                <a:latin typeface="+mn-lt"/>
              </a:rPr>
              <a:t>Distributive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06F3D181-63BA-4164-A98A-0EAFD9AF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08038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zh-CN" b="0" dirty="0"/>
              <a:t>Convert the following formula into conjunctive and disjunctive normal forms. </a:t>
            </a:r>
            <a:endParaRPr lang="en-US" altLang="zh-CN" b="0" dirty="0"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593EEA0-3B31-4119-97B8-6BEEBC8E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929562" cy="4572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50BF493A-6666-4D63-9C10-4B37BBABD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graphicFrame>
        <p:nvGraphicFramePr>
          <p:cNvPr id="104453" name="Object 2">
            <a:extLst>
              <a:ext uri="{FF2B5EF4-FFF2-40B4-BE49-F238E27FC236}">
                <a16:creationId xmlns:a16="http://schemas.microsoft.com/office/drawing/2014/main" id="{BBCF4E8A-2EDF-4768-9F69-D34777BF9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21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31366" imgH="215806" progId="Equation.3">
                  <p:embed/>
                </p:oleObj>
              </mc:Choice>
              <mc:Fallback>
                <p:oleObj r:id="rId3" imgW="1231366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212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EE9B4A6-74A3-4954-8007-C48F5F8C2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49500"/>
          <a:ext cx="2217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1366" imgH="215806" progId="Equation.3">
                  <p:embed/>
                </p:oleObj>
              </mc:Choice>
              <mc:Fallback>
                <p:oleObj r:id="rId5" imgW="12313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2177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B575F333-87A8-4592-8313-8B09C040B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2781300"/>
          <a:ext cx="5672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70200" imgH="203200" progId="Equation.3">
                  <p:embed/>
                </p:oleObj>
              </mc:Choice>
              <mc:Fallback>
                <p:oleObj name="公式" r:id="rId7" imgW="2870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781300"/>
                        <a:ext cx="56721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FCD9AF76-EBAD-4454-B485-91D76A11F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224213"/>
          <a:ext cx="536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17800" imgH="203200" progId="Equation.3">
                  <p:embed/>
                </p:oleObj>
              </mc:Choice>
              <mc:Fallback>
                <p:oleObj name="公式" r:id="rId9" imgW="2717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224213"/>
                        <a:ext cx="53641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3FB376B-F2DD-44AA-AD9D-D1487C691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3681413"/>
          <a:ext cx="6651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65500" imgH="203200" progId="Equation.3">
                  <p:embed/>
                </p:oleObj>
              </mc:Choice>
              <mc:Fallback>
                <p:oleObj name="公式" r:id="rId11" imgW="3365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681413"/>
                        <a:ext cx="66516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7DEFB3CC-4C7D-4270-997B-A316345E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062413"/>
          <a:ext cx="5514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794000" imgH="203200" progId="Equation.3">
                  <p:embed/>
                </p:oleObj>
              </mc:Choice>
              <mc:Fallback>
                <p:oleObj name="公式" r:id="rId13" imgW="2794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062413"/>
                        <a:ext cx="55149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E136148A-D312-438B-8774-5E035532D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4519613"/>
          <a:ext cx="2862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47172" imgH="203112" progId="Equation.3">
                  <p:embed/>
                </p:oleObj>
              </mc:Choice>
              <mc:Fallback>
                <p:oleObj name="公式" r:id="rId15" imgW="144717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519613"/>
                        <a:ext cx="2862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11A249B1-CAF1-43F7-9A9B-BBE26A0F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976813"/>
          <a:ext cx="40227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032000" imgH="203200" progId="Equation.3">
                  <p:embed/>
                </p:oleObj>
              </mc:Choice>
              <mc:Fallback>
                <p:oleObj name="公式" r:id="rId17" imgW="2032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976813"/>
                        <a:ext cx="40227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7B36A37D-9984-48C3-83B0-44A5FF51C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5467350"/>
          <a:ext cx="5338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705100" imgH="203200" progId="Equation.3">
                  <p:embed/>
                </p:oleObj>
              </mc:Choice>
              <mc:Fallback>
                <p:oleObj name="公式" r:id="rId19" imgW="2705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67350"/>
                        <a:ext cx="53387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308DC676-D7A3-4A08-BCEF-EE986CFB0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5891213"/>
          <a:ext cx="299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524000" imgH="203200" progId="Equation.3">
                  <p:embed/>
                </p:oleObj>
              </mc:Choice>
              <mc:Fallback>
                <p:oleObj name="公式" r:id="rId21" imgW="15240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891213"/>
                        <a:ext cx="299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>
            <a:extLst>
              <a:ext uri="{FF2B5EF4-FFF2-40B4-BE49-F238E27FC236}">
                <a16:creationId xmlns:a16="http://schemas.microsoft.com/office/drawing/2014/main" id="{AA5DDE18-D245-4EFB-A842-FB09F9B4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57338"/>
            <a:ext cx="4724400" cy="1219200"/>
          </a:xfrm>
          <a:prstGeom prst="cloudCallout">
            <a:avLst>
              <a:gd name="adj1" fmla="val -34171"/>
              <a:gd name="adj2" fmla="val 201824"/>
            </a:avLst>
          </a:prstGeom>
          <a:solidFill>
            <a:srgbClr val="CCE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solidFill>
                  <a:srgbClr val="000080"/>
                </a:solidFill>
                <a:latin typeface="Arial" panose="020B0604020202020204" pitchFamily="34" charset="0"/>
              </a:rPr>
              <a:t>Remark</a:t>
            </a:r>
            <a:r>
              <a:rPr lang="en-US" altLang="zh-CN" sz="1800">
                <a:latin typeface="CMR12"/>
              </a:rPr>
              <a:t>: Formulas (</a:t>
            </a:r>
            <a:r>
              <a:rPr lang="en-US" altLang="zh-CN" sz="1800">
                <a:latin typeface="Arial" panose="020B0604020202020204" pitchFamily="34" charset="0"/>
              </a:rPr>
              <a:t>*</a:t>
            </a:r>
            <a:r>
              <a:rPr lang="en-US" altLang="zh-CN" sz="1800">
                <a:latin typeface="CMR12"/>
              </a:rPr>
              <a:t>) is in </a:t>
            </a:r>
            <a:r>
              <a:rPr lang="en-US" altLang="zh-CN" sz="1800">
                <a:latin typeface="Arial" panose="020B0604020202020204" pitchFamily="34" charset="0"/>
              </a:rPr>
              <a:t>CNF</a:t>
            </a:r>
            <a:r>
              <a:rPr lang="en-US" altLang="zh-CN" sz="1800">
                <a:latin typeface="CMR12"/>
              </a:rPr>
              <a:t> and formulas (</a:t>
            </a:r>
            <a:r>
              <a:rPr lang="en-US" altLang="zh-CN" sz="1800">
                <a:latin typeface="Arial" panose="020B0604020202020204" pitchFamily="34" charset="0"/>
              </a:rPr>
              <a:t>**</a:t>
            </a:r>
            <a:r>
              <a:rPr lang="en-US" altLang="zh-CN" sz="1800">
                <a:latin typeface="CMR12"/>
              </a:rPr>
              <a:t>) is in DNF.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55B80D9-7CEB-4F98-8A07-F569924AA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Full Disjunctive Normal Form</a:t>
            </a:r>
            <a:endParaRPr lang="en-US" altLang="zh-CN"/>
          </a:p>
        </p:txBody>
      </p:sp>
      <p:sp>
        <p:nvSpPr>
          <p:cNvPr id="106499" name="内容占位符 6">
            <a:extLst>
              <a:ext uri="{FF2B5EF4-FFF2-40B4-BE49-F238E27FC236}">
                <a16:creationId xmlns:a16="http://schemas.microsoft.com/office/drawing/2014/main" id="{7E36B6B1-5442-405A-8C55-A7526233B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772400" cy="5232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A </a:t>
            </a:r>
            <a:r>
              <a:rPr lang="en-US" altLang="zh-CN" i="1">
                <a:solidFill>
                  <a:srgbClr val="3333CC"/>
                </a:solidFill>
              </a:rPr>
              <a:t>minterm</a:t>
            </a:r>
            <a:r>
              <a:rPr lang="en-US" altLang="zh-CN" b="0"/>
              <a:t> is a conjunction of literals in which each variable is represented exactly once.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If a Boolean function has the variables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,</a:t>
            </a:r>
            <a:r>
              <a:rPr lang="en-US" altLang="zh-CN" b="0" i="1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Webdings" panose="05030102010509060703" pitchFamily="18" charset="2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ym typeface="Webdings" panose="05030102010509060703" pitchFamily="18" charset="2"/>
              </a:rPr>
              <a:t>   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is a minterm, but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 </a:t>
            </a:r>
            <a:r>
              <a:rPr lang="en-US" altLang="zh-CN" b="0">
                <a:sym typeface="Webdings" panose="05030102010509060703" pitchFamily="18" charset="2"/>
              </a:rPr>
              <a:t>and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are not.</a:t>
            </a:r>
          </a:p>
          <a:p>
            <a:r>
              <a:rPr lang="en-US" altLang="zh-CN" b="0">
                <a:solidFill>
                  <a:srgbClr val="3333FF"/>
                </a:solidFill>
              </a:rPr>
              <a:t>Question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ym typeface="Webdings" panose="05030102010509060703" pitchFamily="18" charset="2"/>
              </a:rPr>
              <a:t>     If a formula has </a:t>
            </a:r>
            <a:r>
              <a:rPr kumimoji="1" lang="en-US" altLang="zh-CN" b="0" i="1">
                <a:sym typeface="Webdings" panose="05030102010509060703" pitchFamily="18" charset="2"/>
              </a:rPr>
              <a:t>n</a:t>
            </a:r>
            <a:r>
              <a:rPr kumimoji="1" lang="en-US" altLang="zh-CN" b="0">
                <a:sym typeface="Webdings" panose="05030102010509060703" pitchFamily="18" charset="2"/>
              </a:rPr>
              <a:t> variables, how many minterms are there? 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1000" b="0">
              <a:sym typeface="Webdings" panose="05030102010509060703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>
                <a:sym typeface="Webdings" panose="05030102010509060703" pitchFamily="18" charset="2"/>
              </a:rPr>
              <a:t>If a formula is expressed as a </a:t>
            </a:r>
            <a:r>
              <a:rPr lang="en-US" altLang="zh-CN" b="0">
                <a:solidFill>
                  <a:srgbClr val="3333CC"/>
                </a:solidFill>
                <a:sym typeface="Webdings" panose="05030102010509060703" pitchFamily="18" charset="2"/>
              </a:rPr>
              <a:t>disjunction </a:t>
            </a:r>
            <a:r>
              <a:rPr lang="en-US" altLang="zh-CN" b="0">
                <a:sym typeface="Webdings" panose="05030102010509060703" pitchFamily="18" charset="2"/>
              </a:rPr>
              <a:t>of minterms, it is said to be in </a:t>
            </a:r>
            <a:r>
              <a:rPr lang="en-US" altLang="zh-CN" i="1">
                <a:solidFill>
                  <a:srgbClr val="3333CC"/>
                </a:solidFill>
                <a:sym typeface="Webdings" panose="05030102010509060703" pitchFamily="18" charset="2"/>
              </a:rPr>
              <a:t>full disjunctive normal form</a:t>
            </a:r>
            <a:r>
              <a:rPr lang="en-US" altLang="zh-CN" b="0" i="1">
                <a:solidFill>
                  <a:srgbClr val="008000"/>
                </a:solidFill>
                <a:sym typeface="Webdings" panose="05030102010509060703" pitchFamily="18" charset="2"/>
              </a:rPr>
              <a:t>.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</a:p>
          <a:p>
            <a:pPr>
              <a:buClr>
                <a:srgbClr val="3333CC"/>
              </a:buClr>
            </a:pPr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>
                <a:solidFill>
                  <a:srgbClr val="000000"/>
                </a:solidFill>
              </a:rPr>
              <a:t>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 b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b="0">
              <a:sym typeface="Webdings" panose="05030102010509060703" pitchFamily="18" charset="2"/>
            </a:endParaRPr>
          </a:p>
        </p:txBody>
      </p:sp>
      <p:sp>
        <p:nvSpPr>
          <p:cNvPr id="12293" name="TextBox 3">
            <a:extLst>
              <a:ext uri="{FF2B5EF4-FFF2-40B4-BE49-F238E27FC236}">
                <a16:creationId xmlns:a16="http://schemas.microsoft.com/office/drawing/2014/main" id="{12AE6979-DF5B-47EF-BEDD-41C67C296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Webdings" panose="05030102010509060703" pitchFamily="18" charset="2"/>
              </a:rPr>
              <a:t>2 </a:t>
            </a:r>
            <a:r>
              <a:rPr kumimoji="1" lang="en-US" altLang="zh-CN" i="1" baseline="30000">
                <a:sym typeface="Webdings" panose="05030102010509060703" pitchFamily="18" charset="2"/>
              </a:rPr>
              <a:t>n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F302C6AA-78A4-4DDE-B900-B42840EB1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661025"/>
          <a:ext cx="7345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0600" imgH="203200" progId="Equation.3">
                  <p:embed/>
                </p:oleObj>
              </mc:Choice>
              <mc:Fallback>
                <p:oleObj name="Equation" r:id="rId3" imgW="3530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7345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512321-ACDA-4B3E-9AE5-3D6548839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25C021-BBC9-4E62-8B66-F248F9F4A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867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b="0">
                <a:solidFill>
                  <a:schemeClr val="accent2"/>
                </a:solidFill>
              </a:rPr>
              <a:t>Many ways </a:t>
            </a:r>
            <a:r>
              <a:rPr lang="en-US" altLang="zh-CN" sz="2600" b="0"/>
              <a:t>to express universal quantification: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every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All of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Given any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arbitrary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>
                <a:solidFill>
                  <a:srgbClr val="FF0000"/>
                </a:solidFill>
              </a:rPr>
              <a:t>For any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98FD21A-B6FA-4D5F-A918-136F074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7AB358-D6E1-4940-A75D-3634690443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D412D19-77A3-4C99-9F54-EAD501414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459788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Full Disjunctive Normal Form</a:t>
            </a:r>
            <a:endParaRPr lang="en-US" altLang="zh-CN" sz="3200"/>
          </a:p>
        </p:txBody>
      </p:sp>
      <p:sp>
        <p:nvSpPr>
          <p:cNvPr id="24579" name="内容占位符 6">
            <a:extLst>
              <a:ext uri="{FF2B5EF4-FFF2-40B4-BE49-F238E27FC236}">
                <a16:creationId xmlns:a16="http://schemas.microsoft.com/office/drawing/2014/main" id="{7AF1C8E0-7E34-4FDE-9B25-14381823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772400" cy="523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Obtain disjunctive normal form,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Make use of negation laws and distributive laws to obtain full disjunctive normal form.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    Convert the following formula into full disjunctive normal form.  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b="0" dirty="0"/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b="0" dirty="0">
              <a:sym typeface="Webdings" pitchFamily="18" charset="2"/>
            </a:endParaRP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34C3259C-352F-4F27-96E1-CEE15B209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214688"/>
          <a:ext cx="3351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01800" imgH="203200" progId="Equation.3">
                  <p:embed/>
                </p:oleObj>
              </mc:Choice>
              <mc:Fallback>
                <p:oleObj r:id="rId3" imgW="1701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214688"/>
                        <a:ext cx="3351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41ED3731-D30E-45BD-A689-87EE63BB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67125"/>
            <a:ext cx="8280400" cy="27146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D822B11C-3F37-457D-97ED-F58A6FF10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149725"/>
          <a:ext cx="32734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14500" imgH="203200" progId="Equation.3">
                  <p:embed/>
                </p:oleObj>
              </mc:Choice>
              <mc:Fallback>
                <p:oleObj r:id="rId5" imgW="1714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32734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111FF262-F454-493F-B121-814BF6356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7153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746500" imgH="203200" progId="Equation.3">
                  <p:embed/>
                </p:oleObj>
              </mc:Choice>
              <mc:Fallback>
                <p:oleObj name="公式" r:id="rId7" imgW="374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71532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CCB20F7B-86EE-47F7-9F1E-935043C44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5084763"/>
          <a:ext cx="7231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207000" imgH="203200" progId="Equation.3">
                  <p:embed/>
                </p:oleObj>
              </mc:Choice>
              <mc:Fallback>
                <p:oleObj name="公式" r:id="rId9" imgW="5207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084763"/>
                        <a:ext cx="7231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D00060D2-73B3-4E19-9C3A-F2DD53A7B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5589588"/>
          <a:ext cx="6765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543300" imgH="203200" progId="Equation.3">
                  <p:embed/>
                </p:oleObj>
              </mc:Choice>
              <mc:Fallback>
                <p:oleObj name="公式" r:id="rId11" imgW="3543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589588"/>
                        <a:ext cx="6765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69DDA9-9C90-401E-9F36-7C1E503DF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10595" name="Object 4">
            <a:extLst>
              <a:ext uri="{FF2B5EF4-FFF2-40B4-BE49-F238E27FC236}">
                <a16:creationId xmlns:a16="http://schemas.microsoft.com/office/drawing/2014/main" id="{4ED601DF-9C38-4601-BE3F-E988C9877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981075"/>
          <a:ext cx="3776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16868" imgH="203112" progId="Equation.3">
                  <p:embed/>
                </p:oleObj>
              </mc:Choice>
              <mc:Fallback>
                <p:oleObj name="公式" r:id="rId3" imgW="191686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3776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CD489ED0-0F29-49A5-B290-A925445D0662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557338"/>
          <a:ext cx="6096000" cy="36258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Line 70">
            <a:extLst>
              <a:ext uri="{FF2B5EF4-FFF2-40B4-BE49-F238E27FC236}">
                <a16:creationId xmlns:a16="http://schemas.microsoft.com/office/drawing/2014/main" id="{2AE9ED10-8F4C-4C45-8DB8-10F94179F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3495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1">
            <a:extLst>
              <a:ext uri="{FF2B5EF4-FFF2-40B4-BE49-F238E27FC236}">
                <a16:creationId xmlns:a16="http://schemas.microsoft.com/office/drawing/2014/main" id="{E839BDBA-4D65-4ECA-9D79-FCA3E2385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7813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>
            <a:extLst>
              <a:ext uri="{FF2B5EF4-FFF2-40B4-BE49-F238E27FC236}">
                <a16:creationId xmlns:a16="http://schemas.microsoft.com/office/drawing/2014/main" id="{9DAA9DB1-6D0B-4C99-AD93-6A6D5F2A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00526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3">
            <a:extLst>
              <a:ext uri="{FF2B5EF4-FFF2-40B4-BE49-F238E27FC236}">
                <a16:creationId xmlns:a16="http://schemas.microsoft.com/office/drawing/2014/main" id="{6F49A9DD-FB3F-473A-B1E6-E5219B9FC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7244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79" name="Object 43">
            <a:extLst>
              <a:ext uri="{FF2B5EF4-FFF2-40B4-BE49-F238E27FC236}">
                <a16:creationId xmlns:a16="http://schemas.microsoft.com/office/drawing/2014/main" id="{D4A63262-E7DE-48E1-9E3F-213708570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742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83000" imgH="203200" progId="Equation.3">
                  <p:embed/>
                </p:oleObj>
              </mc:Choice>
              <mc:Fallback>
                <p:oleObj name="公式" r:id="rId5" imgW="3683000" imgH="203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742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A7B1E06-ABA3-479B-AE5C-B181EF34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F22B035-A9D1-4631-B6C9-5102F15300B5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214438"/>
          <a:ext cx="7467600" cy="25717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687" name="Text Box 47">
            <a:extLst>
              <a:ext uri="{FF2B5EF4-FFF2-40B4-BE49-F238E27FC236}">
                <a16:creationId xmlns:a16="http://schemas.microsoft.com/office/drawing/2014/main" id="{478E4DDE-EBCF-4A34-8CA5-C72065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57688"/>
            <a:ext cx="7315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Each minterm is true for exactly one assignment.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If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Webdings" panose="05030102010509060703" pitchFamily="18" charset="2"/>
              </a:rPr>
              <a:t>and </a:t>
            </a:r>
            <a:r>
              <a:rPr kumimoji="1" lang="en-US" altLang="zh-CN" b="0" i="1">
                <a:sym typeface="Webdings" panose="05030102010509060703" pitchFamily="18" charset="2"/>
              </a:rPr>
              <a:t>B </a:t>
            </a:r>
            <a:r>
              <a:rPr kumimoji="1" lang="en-US" altLang="zh-CN" b="0">
                <a:sym typeface="Webdings" panose="05030102010509060703" pitchFamily="18" charset="2"/>
              </a:rPr>
              <a:t>are two distinct minterms, then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Symbol" panose="05050102010706020507" pitchFamily="18" charset="2"/>
              </a:rPr>
              <a:t></a:t>
            </a:r>
            <a:r>
              <a:rPr kumimoji="1" lang="en-US" altLang="zh-CN" b="0" i="1">
                <a:sym typeface="Webdings" panose="05030102010509060703" pitchFamily="18" charset="2"/>
              </a:rPr>
              <a:t> B </a:t>
            </a:r>
            <a:r>
              <a:rPr kumimoji="1" lang="en-US" altLang="zh-CN" b="0">
                <a:sym typeface="Symbol" panose="05050102010706020507" pitchFamily="18" charset="2"/>
              </a:rPr>
              <a:t></a:t>
            </a:r>
            <a:r>
              <a:rPr kumimoji="1" lang="en-US" altLang="zh-CN" b="0">
                <a:sym typeface="Webdings" panose="05030102010509060703" pitchFamily="18" charset="2"/>
              </a:rPr>
              <a:t>F.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A disjunction of minterms is true only if at least one of its constituent minterms is true.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C4261A-1A3D-4277-9191-2D62ED58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11B46-D6F0-432F-AF0B-BE061D1F4AA0}"/>
              </a:ext>
            </a:extLst>
          </p:cNvPr>
          <p:cNvSpPr txBox="1"/>
          <p:nvPr/>
        </p:nvSpPr>
        <p:spPr>
          <a:xfrm>
            <a:off x="642938" y="928688"/>
            <a:ext cx="76438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full disjunctive normal form for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given by the table.</a:t>
            </a:r>
            <a:endParaRPr lang="zh-CN" altLang="en-US" sz="2400" dirty="0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6774B59A-68F1-4447-B9B5-47F51D5C0559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1928813"/>
          <a:ext cx="6096000" cy="366077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Line 69">
            <a:extLst>
              <a:ext uri="{FF2B5EF4-FFF2-40B4-BE49-F238E27FC236}">
                <a16:creationId xmlns:a16="http://schemas.microsoft.com/office/drawing/2014/main" id="{0716C209-85C3-4D98-8D20-89C72E516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289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0">
            <a:extLst>
              <a:ext uri="{FF2B5EF4-FFF2-40B4-BE49-F238E27FC236}">
                <a16:creationId xmlns:a16="http://schemas.microsoft.com/office/drawing/2014/main" id="{ACC661FD-BF9B-4028-9D83-7F8C6CBE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671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4DDD1328-8BC4-415B-AACB-E89638687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5214938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8F740D56-C7BB-4DC6-BE27-A7402FADE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857875"/>
          <a:ext cx="6030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19400" imgH="203200" progId="Equation.3">
                  <p:embed/>
                </p:oleObj>
              </mc:Choice>
              <mc:Fallback>
                <p:oleObj name="公式" r:id="rId3" imgW="2819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857875"/>
                        <a:ext cx="60309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D4C0254-803D-41F3-A0AC-79CC0C08A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94B8D-FBB5-4CCB-9D63-5DF08371C961}"/>
              </a:ext>
            </a:extLst>
          </p:cNvPr>
          <p:cNvSpPr/>
          <p:nvPr/>
        </p:nvSpPr>
        <p:spPr>
          <a:xfrm>
            <a:off x="500063" y="1285875"/>
            <a:ext cx="8286750" cy="3708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itchFamily="18" charset="0"/>
                <a:sym typeface="Webdings" pitchFamily="18" charset="2"/>
              </a:rPr>
              <a:t>Questions:</a:t>
            </a:r>
          </a:p>
          <a:p>
            <a:pPr algn="just" eaLnBrk="1" hangingPunct="1">
              <a:spcBef>
                <a:spcPct val="25000"/>
              </a:spcBef>
              <a:buClr>
                <a:srgbClr val="3333FF"/>
              </a:buClr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Using the full disjunctive normal form,</a:t>
            </a:r>
            <a:endParaRPr kumimoji="1" lang="en-US" altLang="zh-CN" sz="2400" dirty="0">
              <a:solidFill>
                <a:srgbClr val="3333CC"/>
              </a:solidFill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two statements are logical equivalent?</a:t>
            </a:r>
          </a:p>
          <a:p>
            <a:pPr marL="457200" indent="-457200" algn="just" eaLnBrk="1" hangingPunct="1">
              <a:spcBef>
                <a:spcPct val="25000"/>
              </a:spcBef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2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a given statement is tautology, contradiction or contingency?</a:t>
            </a:r>
          </a:p>
          <a:p>
            <a:pPr marL="457200" indent="-457200" algn="just" eaLnBrk="1" hangingPunct="1"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3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find the assignments for which a given statement is true?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F43C096-674B-4142-A7E1-0A8E5AE6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8A0A2-0B5C-46FE-920B-FE56447B7985}"/>
              </a:ext>
            </a:extLst>
          </p:cNvPr>
          <p:cNvSpPr/>
          <p:nvPr/>
        </p:nvSpPr>
        <p:spPr>
          <a:xfrm>
            <a:off x="323850" y="836613"/>
            <a:ext cx="8429625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b="1" dirty="0">
                <a:latin typeface="+mn-lt"/>
              </a:rPr>
              <a:t>【Definition】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A statement is in</a:t>
            </a:r>
            <a:r>
              <a:rPr kumimoji="1" lang="en-US" altLang="zh-CN" sz="2400" i="1" dirty="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prenex normal form </a:t>
            </a:r>
            <a:r>
              <a:rPr kumimoji="1" lang="en-US" altLang="zh-CN" sz="2400" dirty="0" err="1">
                <a:latin typeface="+mn-lt"/>
                <a:cs typeface="Times New Roman" pitchFamily="18" charset="0"/>
                <a:sym typeface="Symbol" pitchFamily="18" charset="2"/>
              </a:rPr>
              <a:t>iff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it is of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form                               ,  where                      is             and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predicate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quantifier free.</a:t>
            </a: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 A formula with no quantifiers is regarded as a trivial case of a prenex normal form.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CC"/>
                </a:solidFill>
                <a:latin typeface="+mn-lt"/>
              </a:rPr>
              <a:t>Examples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yR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xR</a:t>
            </a:r>
            <a:r>
              <a:rPr kumimoji="1" lang="en-US" altLang="zh-CN" sz="2400" kern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  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  <p:graphicFrame>
        <p:nvGraphicFramePr>
          <p:cNvPr id="118788" name="Object 2">
            <a:extLst>
              <a:ext uri="{FF2B5EF4-FFF2-40B4-BE49-F238E27FC236}">
                <a16:creationId xmlns:a16="http://schemas.microsoft.com/office/drawing/2014/main" id="{A8849239-9E0B-4F21-B359-87C09C38E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268413"/>
          <a:ext cx="2133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30300" imgH="228600" progId="Equation.3">
                  <p:embed/>
                </p:oleObj>
              </mc:Choice>
              <mc:Fallback>
                <p:oleObj r:id="rId3" imgW="1130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2133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3">
            <a:extLst>
              <a:ext uri="{FF2B5EF4-FFF2-40B4-BE49-F238E27FC236}">
                <a16:creationId xmlns:a16="http://schemas.microsoft.com/office/drawing/2014/main" id="{B83D9C62-71AF-450D-9707-F10B1446F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268413"/>
          <a:ext cx="1571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63225" imgH="228501" progId="Equation.3">
                  <p:embed/>
                </p:oleObj>
              </mc:Choice>
              <mc:Fallback>
                <p:oleObj r:id="rId5" imgW="863225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268413"/>
                        <a:ext cx="1571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4">
            <a:extLst>
              <a:ext uri="{FF2B5EF4-FFF2-40B4-BE49-F238E27FC236}">
                <a16:creationId xmlns:a16="http://schemas.microsoft.com/office/drawing/2014/main" id="{6E127A7E-4217-4596-895E-263A8FBD5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341438"/>
          <a:ext cx="865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18918" imgH="177723" progId="Equation.3">
                  <p:embed/>
                </p:oleObj>
              </mc:Choice>
              <mc:Fallback>
                <p:oleObj name="公式" r:id="rId7" imgW="41891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341438"/>
                        <a:ext cx="865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227BB0-3372-4ACB-8000-21C6E590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7893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D6090-6E33-494E-8FC7-E5A4DD7F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64820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8D81C-E70A-4209-B6F4-AE5BD6979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221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C2E46-6BB1-4200-9A7D-C2EFFC15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04507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614BCDF-A377-421E-BC2D-CF38D105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A025D-FB42-41FA-8B0B-C8EE47F411A1}"/>
              </a:ext>
            </a:extLst>
          </p:cNvPr>
          <p:cNvSpPr/>
          <p:nvPr/>
        </p:nvSpPr>
        <p:spPr>
          <a:xfrm>
            <a:off x="357188" y="1071563"/>
            <a:ext cx="8429625" cy="4943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Any expression can be converted into a prenex normal form.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defRPr/>
            </a:pPr>
            <a:endParaRPr kumimoji="1" lang="en-US" altLang="zh-CN" sz="1200" kern="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Eliminate all occurrences of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kern="0" dirty="0">
                <a:latin typeface="+mn-lt"/>
              </a:rPr>
              <a:t> and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</a:t>
            </a:r>
            <a:r>
              <a:rPr kumimoji="1" lang="en-US" altLang="zh-CN" sz="2400" kern="0" dirty="0">
                <a:latin typeface="+mn-lt"/>
              </a:rPr>
              <a:t> from the formula in question;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Move all negations inward such that, in the end, negations only appear as part of literals;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Rename the variables (when necessary);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The prenex normal form can now be obtained by moving all quantifiers to the front of the formula.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AECA9DB-CC26-4D98-AFA9-545A1620B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067160-8D56-4EFD-A242-BF9D87D575F9}"/>
              </a:ext>
            </a:extLst>
          </p:cNvPr>
          <p:cNvSpPr/>
          <p:nvPr/>
        </p:nvSpPr>
        <p:spPr>
          <a:xfrm>
            <a:off x="357188" y="1071563"/>
            <a:ext cx="8429625" cy="502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1: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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defRPr/>
            </a:pPr>
            <a:endParaRPr kumimoji="1" lang="en-US" altLang="zh-CN" sz="24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2: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D29DC1C-8453-4543-AC98-9552B458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11CBE3-CA00-4C2C-8E2D-ED25983217C4}"/>
              </a:ext>
            </a:extLst>
          </p:cNvPr>
          <p:cNvSpPr/>
          <p:nvPr/>
        </p:nvSpPr>
        <p:spPr>
          <a:xfrm>
            <a:off x="357188" y="1071563"/>
            <a:ext cx="842962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3: Rename all variables in the statement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FF"/>
                </a:solidFill>
                <a:latin typeface="+mn-lt"/>
              </a:rPr>
              <a:t>Example</a:t>
            </a: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xQ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zP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    Solution: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  Use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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i="1" dirty="0">
                <a:latin typeface="+mn-lt"/>
              </a:rPr>
              <a:t>u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xQ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), and </a:t>
            </a:r>
            <a:r>
              <a:rPr lang="en-US" altLang="zh-CN" sz="2400" i="1" dirty="0">
                <a:latin typeface="+mn-lt"/>
              </a:rPr>
              <a:t>w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zP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2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uQ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u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wP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w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49A1A03-3B7B-49DB-ABBA-D55733B2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AEE7A-5EEE-4061-951D-F9FC0183A40C}"/>
              </a:ext>
            </a:extLst>
          </p:cNvPr>
          <p:cNvSpPr/>
          <p:nvPr/>
        </p:nvSpPr>
        <p:spPr>
          <a:xfrm>
            <a:off x="357188" y="944563"/>
            <a:ext cx="8429625" cy="4068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4: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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BD6E18C-F650-4E6F-85DB-C89428D1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CC51BCC-F127-4882-AB8A-677B2081C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811213"/>
            <a:ext cx="8429625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What is the truth value of                      if the domain consists of all real numbers? What is the truth value of this statement if the domain consists of all integers?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041A370-9C24-4DCD-9090-F79EBFC7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7929562" cy="3500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If the domain consists of all real numbers.</a:t>
            </a:r>
          </a:p>
          <a:p>
            <a:pPr marL="914400" lvl="1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Because                        ,                          is false    </a:t>
            </a: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If the domain consists of all integers.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                     is true                     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endParaRPr kumimoji="1" lang="en-US" altLang="zh-CN" sz="22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A76D4A8F-9D17-46C3-9A95-8F466EF8B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341438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41438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E0DC943-34D6-4733-A83C-D6CF4E7B1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16338"/>
          <a:ext cx="1428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09600" imgH="469900" progId="Equation.3">
                  <p:embed/>
                </p:oleObj>
              </mc:Choice>
              <mc:Fallback>
                <p:oleObj name="公式" r:id="rId5" imgW="6096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1428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70E61120-B796-4E0A-988C-F479B9B06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860800"/>
          <a:ext cx="15001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98500" imgH="228600" progId="Equation.3">
                  <p:embed/>
                </p:oleObj>
              </mc:Choice>
              <mc:Fallback>
                <p:oleObj name="公式" r:id="rId7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60800"/>
                        <a:ext cx="15001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263F24F0-757B-45A3-9404-28577CC14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00663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98500" imgH="228600" progId="Equation.3">
                  <p:embed/>
                </p:oleObj>
              </mc:Choice>
              <mc:Fallback>
                <p:oleObj name="公式" r:id="rId9" imgW="698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灯片编号占位符 8">
            <a:extLst>
              <a:ext uri="{FF2B5EF4-FFF2-40B4-BE49-F238E27FC236}">
                <a16:creationId xmlns:a16="http://schemas.microsoft.com/office/drawing/2014/main" id="{810BD1F6-8132-448A-AF93-564AE3B3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6CE773-9544-4F61-9C4C-97C0BC59A90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618C660-BF54-4974-92C8-84EF9F51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5CBE-8EBA-4AB8-B878-4625EB42F8EE}"/>
              </a:ext>
            </a:extLst>
          </p:cNvPr>
          <p:cNvSpPr txBox="1"/>
          <p:nvPr/>
        </p:nvSpPr>
        <p:spPr>
          <a:xfrm>
            <a:off x="357188" y="1143000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Example: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 the following formulas into prenex normal form.</a:t>
            </a:r>
            <a:endParaRPr lang="zh-CN" altLang="en-US" dirty="0"/>
          </a:p>
        </p:txBody>
      </p:sp>
      <p:graphicFrame>
        <p:nvGraphicFramePr>
          <p:cNvPr id="129028" name="Object 2">
            <a:extLst>
              <a:ext uri="{FF2B5EF4-FFF2-40B4-BE49-F238E27FC236}">
                <a16:creationId xmlns:a16="http://schemas.microsoft.com/office/drawing/2014/main" id="{8085D0E1-6BC5-4689-AFD5-2BFC37756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928813"/>
          <a:ext cx="6726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900" imgH="203200" progId="Equation.3">
                  <p:embed/>
                </p:oleObj>
              </mc:Choice>
              <mc:Fallback>
                <p:oleObj name="公式" r:id="rId3" imgW="3136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7262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EE60641F-1AC3-4046-8311-C5B56072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286000"/>
            <a:ext cx="8072438" cy="41433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F3848CEC-31BC-40C8-9C23-29E6141AA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2871788"/>
          <a:ext cx="671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36900" imgH="203200" progId="Equation.3">
                  <p:embed/>
                </p:oleObj>
              </mc:Choice>
              <mc:Fallback>
                <p:oleObj name="公式" r:id="rId5" imgW="3136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871788"/>
                        <a:ext cx="671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16E3FF9F-9D78-4A9E-9F82-4134B50C6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3405188"/>
          <a:ext cx="7199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365500" imgH="203200" progId="Equation.3">
                  <p:embed/>
                </p:oleObj>
              </mc:Choice>
              <mc:Fallback>
                <p:oleObj name="公式" r:id="rId7" imgW="336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405188"/>
                        <a:ext cx="7199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8CD5FFD1-B491-41CA-9286-AA15ACE55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963988"/>
          <a:ext cx="7689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594100" imgH="203200" progId="Equation.3">
                  <p:embed/>
                </p:oleObj>
              </mc:Choice>
              <mc:Fallback>
                <p:oleObj name="公式" r:id="rId9" imgW="359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963988"/>
                        <a:ext cx="7689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97896682-B801-4094-A947-2956CF565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4519613"/>
          <a:ext cx="7254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90900" imgH="203200" progId="Equation.3">
                  <p:embed/>
                </p:oleObj>
              </mc:Choice>
              <mc:Fallback>
                <p:oleObj name="公式" r:id="rId11" imgW="3390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519613"/>
                        <a:ext cx="7254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47964611-25BE-429D-8DA3-7BB7D01EB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081588"/>
          <a:ext cx="679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175000" imgH="203200" progId="Equation.3">
                  <p:embed/>
                </p:oleObj>
              </mc:Choice>
              <mc:Fallback>
                <p:oleObj name="公式" r:id="rId13" imgW="3175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81588"/>
                        <a:ext cx="679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D5C560B8-85DB-467D-883C-62547DB0D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5640388"/>
          <a:ext cx="6792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175000" imgH="203200" progId="Equation.3">
                  <p:embed/>
                </p:oleObj>
              </mc:Choice>
              <mc:Fallback>
                <p:oleObj name="公式" r:id="rId15" imgW="3175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640388"/>
                        <a:ext cx="6792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3D5E6ED-2480-4C37-97DC-AB70DDF5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CNF and DNF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27838-175C-41D7-A2EE-3C5C5AFB2914}"/>
              </a:ext>
            </a:extLst>
          </p:cNvPr>
          <p:cNvSpPr/>
          <p:nvPr/>
        </p:nvSpPr>
        <p:spPr>
          <a:xfrm>
            <a:off x="428625" y="1143000"/>
            <a:ext cx="84296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Step1: Prenex normal form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 2: Prenex DNF or CNF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>
            <a:extLst>
              <a:ext uri="{FF2B5EF4-FFF2-40B4-BE49-F238E27FC236}">
                <a16:creationId xmlns:a16="http://schemas.microsoft.com/office/drawing/2014/main" id="{F7171DED-150A-41E6-B6D9-1ED4ACA04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(Due on Mar. 9)</a:t>
            </a:r>
            <a:endParaRPr lang="zh-CN" altLang="en-US"/>
          </a:p>
        </p:txBody>
      </p:sp>
      <p:sp>
        <p:nvSpPr>
          <p:cNvPr id="133123" name="内容占位符 2">
            <a:extLst>
              <a:ext uri="{FF2B5EF4-FFF2-40B4-BE49-F238E27FC236}">
                <a16:creationId xmlns:a16="http://schemas.microsoft.com/office/drawing/2014/main" id="{F1E40876-A0C5-4242-AD50-6749233C3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1.  Give the simplest DNF and CNF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((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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2) 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000000"/>
              </a:solidFill>
            </a:endParaRP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2.  Give the full DNF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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2)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>
            <a:extLst>
              <a:ext uri="{FF2B5EF4-FFF2-40B4-BE49-F238E27FC236}">
                <a16:creationId xmlns:a16="http://schemas.microsoft.com/office/drawing/2014/main" id="{47CA3A5D-CCD9-43D9-B6E5-DD2844DE2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(Due on Mar. 9)</a:t>
            </a:r>
            <a:endParaRPr lang="zh-CN" altLang="en-US"/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E968FF3F-C8D7-4B88-BC98-27F2D491E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</a:rPr>
              <a:t>3. 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normal forms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((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uQ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x,u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vQ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y,v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4.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</a:rPr>
              <a:t>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DNF and CNF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(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(P(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kumimoji="1" lang="en-US" altLang="zh-CN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37E1B16-A5B7-46C5-89D2-6B63B139B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55A5143-25F1-4727-808A-3B7C7E530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zh-CN" b="0" dirty="0"/>
              <a:t>Express the following statement as a universal quantification: “All lions are fierce.” 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3BC3236-7791-46CB-B7B0-1D344473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276475"/>
            <a:ext cx="7786687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Let 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) denote the statement 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is fierce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”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Assuming that the domain is the set of  all lions.</a:t>
            </a:r>
          </a:p>
          <a:p>
            <a:pPr marL="457200" indent="-457200" eaLnBrk="1" hangingPunct="1">
              <a:buFontTx/>
              <a:buAutoNum type="arabicParenBoth"/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Assuming that domain is the set of all creatures.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Let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denote the statement 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is a lion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”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9F8ED79D-413A-4D5C-BD61-BB15C0185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32309"/>
              </p:ext>
            </p:extLst>
          </p:nvPr>
        </p:nvGraphicFramePr>
        <p:xfrm>
          <a:off x="3714750" y="356235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6235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0C54ACA3-E9FA-4DA9-955D-9E50ADAFF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157788"/>
          <a:ext cx="2446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29810" imgH="203112" progId="Equation.3">
                  <p:embed/>
                </p:oleObj>
              </mc:Choice>
              <mc:Fallback>
                <p:oleObj r:id="rId5" imgW="112981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57788"/>
                        <a:ext cx="2446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灯片编号占位符 6">
            <a:extLst>
              <a:ext uri="{FF2B5EF4-FFF2-40B4-BE49-F238E27FC236}">
                <a16:creationId xmlns:a16="http://schemas.microsoft.com/office/drawing/2014/main" id="{23B86666-DC92-47AA-AAD9-D22F939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FA7E6-878C-4E7C-8EC0-EDCC4B88FFF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4F1555D-12D0-4B57-ADF6-6A47A6314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Existential Quantification</a:t>
            </a:r>
            <a:r>
              <a:rPr lang="zh-CN" altLang="en-US" b="0" dirty="0"/>
              <a:t>存在量词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F6961C-2764-468E-B4C2-AC20CFEA1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071563"/>
            <a:ext cx="8390135" cy="401362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</a:t>
            </a:r>
            <a:r>
              <a:rPr lang="en-US" altLang="zh-CN" sz="2600" dirty="0" err="1"/>
              <a:t>Definition】</a:t>
            </a:r>
            <a:r>
              <a:rPr lang="en-US" altLang="zh-CN" sz="2600" b="0" dirty="0" err="1"/>
              <a:t>An</a:t>
            </a:r>
            <a:r>
              <a:rPr lang="en-US" altLang="zh-CN" sz="2600" b="0" dirty="0">
                <a:solidFill>
                  <a:schemeClr val="accent2"/>
                </a:solidFill>
              </a:rPr>
              <a:t> existential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800" b="0" dirty="0">
                <a:solidFill>
                  <a:srgbClr val="3333CC"/>
                </a:solidFill>
                <a:sym typeface="Symbol" pitchFamily="18" charset="2"/>
              </a:rPr>
              <a:t>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“There exists an element </a:t>
            </a:r>
            <a:r>
              <a:rPr kumimoji="1" lang="en-US" altLang="zh-CN" sz="2600" b="0" i="1" dirty="0">
                <a:sym typeface="Symbol" pitchFamily="18" charset="2"/>
              </a:rPr>
              <a:t>x </a:t>
            </a:r>
            <a:r>
              <a:rPr kumimoji="1" lang="en-US" altLang="zh-CN" sz="2600" b="0" dirty="0">
                <a:sym typeface="Symbol" pitchFamily="18" charset="2"/>
              </a:rPr>
              <a:t>in the </a:t>
            </a:r>
            <a:r>
              <a:rPr kumimoji="1" lang="en-US" altLang="zh-CN" sz="2600" b="0" dirty="0">
                <a:solidFill>
                  <a:srgbClr val="FF0000"/>
                </a:solidFill>
                <a:sym typeface="Symbol" pitchFamily="18" charset="2"/>
              </a:rPr>
              <a:t>domain</a:t>
            </a:r>
            <a:r>
              <a:rPr kumimoji="1" lang="en-US" altLang="zh-CN" sz="2600" b="0" dirty="0">
                <a:sym typeface="Symbol" pitchFamily="18" charset="2"/>
              </a:rPr>
              <a:t> such that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 </a:t>
            </a:r>
            <a:r>
              <a:rPr kumimoji="1" lang="en-US" altLang="zh-CN" b="0" dirty="0">
                <a:sym typeface="Symbol" pitchFamily="18" charset="2"/>
              </a:rPr>
              <a:t>: </a:t>
            </a: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 existential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Other expressions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      </a:t>
            </a:r>
            <a:r>
              <a:rPr kumimoji="1" lang="en-US" altLang="zh-CN" b="0" dirty="0">
                <a:sym typeface="Symbol" pitchFamily="18" charset="2"/>
              </a:rPr>
              <a:t>For some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an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at least one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C26CDD-11B3-E0B8-D5DF-4E7A23063D64}"/>
              </a:ext>
            </a:extLst>
          </p:cNvPr>
          <p:cNvGrpSpPr/>
          <p:nvPr/>
        </p:nvGrpSpPr>
        <p:grpSpPr>
          <a:xfrm>
            <a:off x="323528" y="5085184"/>
            <a:ext cx="7858125" cy="1008608"/>
            <a:chOff x="611188" y="4724400"/>
            <a:chExt cx="7858125" cy="1008608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A8F77AAB-EBBE-A732-4A50-8F1CFDF669FF}"/>
                </a:ext>
              </a:extLst>
            </p:cNvPr>
            <p:cNvSpPr txBox="1"/>
            <p:nvPr/>
          </p:nvSpPr>
          <p:spPr>
            <a:xfrm>
              <a:off x="611188" y="4724400"/>
              <a:ext cx="7858125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buFont typeface="Wingdings" pitchFamily="2" charset="2"/>
                <a:buChar char="§"/>
                <a:defRPr/>
              </a:pPr>
              <a:r>
                <a:rPr lang="en-US" altLang="zh-CN" sz="2400" dirty="0">
                  <a:solidFill>
                    <a:srgbClr val="3333CC"/>
                  </a:solidFill>
                  <a:latin typeface="+mn-lt"/>
                </a:rPr>
                <a:t>  Remark</a:t>
              </a:r>
              <a:r>
                <a:rPr lang="en-US" altLang="zh-CN" sz="2400" dirty="0">
                  <a:latin typeface="+mn-lt"/>
                </a:rPr>
                <a:t>: Given the domain as                      ,</a:t>
              </a:r>
              <a:endParaRPr lang="zh-CN" altLang="en-US" sz="2400" dirty="0">
                <a:latin typeface="+mn-lt"/>
              </a:endParaRPr>
            </a:p>
          </p:txBody>
        </p:sp>
        <p:graphicFrame>
          <p:nvGraphicFramePr>
            <p:cNvPr id="4" name="Object 6">
              <a:extLst>
                <a:ext uri="{FF2B5EF4-FFF2-40B4-BE49-F238E27FC236}">
                  <a16:creationId xmlns:a16="http://schemas.microsoft.com/office/drawing/2014/main" id="{EAA6FC1A-D664-073C-0774-1AB7FFE3F7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447668"/>
                </p:ext>
              </p:extLst>
            </p:nvPr>
          </p:nvGraphicFramePr>
          <p:xfrm>
            <a:off x="4716463" y="4724400"/>
            <a:ext cx="163036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63225" imgH="228501" progId="Equation.3">
                    <p:embed/>
                  </p:oleObj>
                </mc:Choice>
                <mc:Fallback>
                  <p:oleObj name="Equation" r:id="rId3" imgW="863225" imgH="228501" progId="Equation.3">
                    <p:embed/>
                    <p:pic>
                      <p:nvPicPr>
                        <p:cNvPr id="11" name="Object 6">
                          <a:extLst>
                            <a:ext uri="{FF2B5EF4-FFF2-40B4-BE49-F238E27FC236}">
                              <a16:creationId xmlns:a16="http://schemas.microsoft.com/office/drawing/2014/main" id="{214E7F0A-4D9C-44B3-9D59-D648090A67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3" y="4724400"/>
                          <a:ext cx="163036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5731B9A3-6886-8FF2-C0C9-2BC347BA6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796606"/>
                </p:ext>
              </p:extLst>
            </p:nvPr>
          </p:nvGraphicFramePr>
          <p:xfrm>
            <a:off x="2699792" y="5301208"/>
            <a:ext cx="41798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09800" imgH="228600" progId="Equation.3">
                    <p:embed/>
                  </p:oleObj>
                </mc:Choice>
                <mc:Fallback>
                  <p:oleObj name="公式" r:id="rId5" imgW="2209800" imgH="228600" progId="Equation.3">
                    <p:embed/>
                    <p:pic>
                      <p:nvPicPr>
                        <p:cNvPr id="41991" name="Object 7">
                          <a:extLst>
                            <a:ext uri="{FF2B5EF4-FFF2-40B4-BE49-F238E27FC236}">
                              <a16:creationId xmlns:a16="http://schemas.microsoft.com/office/drawing/2014/main" id="{2C65E2AB-2B9E-4A40-8D7A-9444F702D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5301208"/>
                          <a:ext cx="417988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1E7B993-01C2-614C-EA9E-98CA7E7CA9A5}"/>
              </a:ext>
            </a:extLst>
          </p:cNvPr>
          <p:cNvSpPr txBox="1"/>
          <p:nvPr/>
        </p:nvSpPr>
        <p:spPr>
          <a:xfrm>
            <a:off x="6156176" y="242088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Conjunctions and Disjunctions </a:t>
            </a:r>
            <a:r>
              <a:rPr lang="zh-CN" altLang="en-US" dirty="0">
                <a:highlight>
                  <a:srgbClr val="FFFF00"/>
                </a:highlight>
              </a:rPr>
              <a:t>合取、析取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13D99E-EE7F-4A53-9949-D8D9C9DE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D5C5143-CA7A-4F8A-B8C0-01367E06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Express the following statement as an existential quantification. “Some real numbers are rational numbers. ”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43C2D96-58F7-49EF-AA5F-7D6E749D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7786688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F57D65-53CA-4273-A5D3-E0CDF881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700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</a:t>
            </a:r>
            <a:r>
              <a:rPr kumimoji="1" lang="en-US" altLang="zh-CN" b="0" i="1">
                <a:cs typeface="Times New Roman" panose="02020603050405020304" pitchFamily="18" charset="0"/>
              </a:rPr>
              <a:t> Q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cs typeface="Times New Roman" panose="02020603050405020304" pitchFamily="18" charset="0"/>
              </a:rPr>
              <a:t>):</a:t>
            </a:r>
            <a:r>
              <a:rPr kumimoji="1" lang="en-US" altLang="zh-CN" b="0" i="1">
                <a:cs typeface="Times New Roman" panose="02020603050405020304" pitchFamily="18" charset="0"/>
              </a:rPr>
              <a:t> y </a:t>
            </a:r>
            <a:r>
              <a:rPr kumimoji="1" lang="en-US" altLang="zh-CN" b="0">
                <a:cs typeface="Times New Roman" panose="02020603050405020304" pitchFamily="18" charset="0"/>
              </a:rPr>
              <a:t>is a rational number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arenBoth"/>
            </a:pPr>
            <a:r>
              <a:rPr kumimoji="1" lang="en-US" altLang="zh-CN" b="0">
                <a:cs typeface="Times New Roman" panose="02020603050405020304" pitchFamily="18" charset="0"/>
              </a:rPr>
              <a:t>Assuming that the domain is the set of all real numbers. 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42795F40-CC95-4F06-8488-9BEADB98A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789363"/>
          <a:ext cx="110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1100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>
            <a:extLst>
              <a:ext uri="{FF2B5EF4-FFF2-40B4-BE49-F238E27FC236}">
                <a16:creationId xmlns:a16="http://schemas.microsoft.com/office/drawing/2014/main" id="{B6C15203-2D85-403E-8F0F-FC1696F4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31837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dirty="0">
                <a:sym typeface="Symbol" panose="05050102010706020507" pitchFamily="18" charset="2"/>
              </a:rPr>
              <a:t>(2) </a:t>
            </a:r>
            <a:r>
              <a:rPr kumimoji="1" lang="en-US" altLang="zh-CN" b="0" dirty="0"/>
              <a:t>Assuming that the domain is the set of all complex numbers. Let </a:t>
            </a:r>
            <a:r>
              <a:rPr kumimoji="1" lang="en-US" altLang="zh-CN" b="0" i="1" dirty="0"/>
              <a:t>R</a:t>
            </a:r>
            <a:r>
              <a:rPr kumimoji="1" lang="en-US" altLang="zh-CN" b="0" dirty="0"/>
              <a:t>(</a:t>
            </a:r>
            <a:r>
              <a:rPr kumimoji="1" lang="en-US" altLang="zh-CN" b="0" i="1" dirty="0"/>
              <a:t>y</a:t>
            </a:r>
            <a:r>
              <a:rPr kumimoji="1" lang="en-US" altLang="zh-CN" b="0" dirty="0"/>
              <a:t>):</a:t>
            </a:r>
            <a:r>
              <a:rPr kumimoji="1" lang="en-US" altLang="zh-CN" b="0" i="1" dirty="0"/>
              <a:t> y</a:t>
            </a:r>
            <a:r>
              <a:rPr kumimoji="1" lang="en-US" altLang="zh-CN" b="0" dirty="0"/>
              <a:t> is a real number</a:t>
            </a:r>
            <a:endParaRPr kumimoji="1" lang="en-US" altLang="zh-CN" b="0" dirty="0">
              <a:sym typeface="Symbol" panose="05050102010706020507" pitchFamily="18" charset="2"/>
            </a:endParaRP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ym typeface="Symbol" panose="05050102010706020507" pitchFamily="18" charset="2"/>
              </a:rPr>
              <a:t>      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CE6EB5AA-480F-49E2-A546-FC146DA01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15778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54100" imgH="203200" progId="Equation.3">
                  <p:embed/>
                </p:oleObj>
              </mc:Choice>
              <mc:Fallback>
                <p:oleObj r:id="rId5" imgW="105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9">
            <a:extLst>
              <a:ext uri="{FF2B5EF4-FFF2-40B4-BE49-F238E27FC236}">
                <a16:creationId xmlns:a16="http://schemas.microsoft.com/office/drawing/2014/main" id="{7B2200CC-6A02-4621-B0DD-F37ACFA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B9E887-F15D-4EE9-BCD5-DA463588ED0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7" grpId="0"/>
      <p:bldP spid="9" grpId="0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2BBD1E-9DA6-4F7B-867D-A7E94CD8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Quantifiers</a:t>
            </a:r>
            <a:endParaRPr lang="en-US" altLang="zh-CN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FF9EEAE-B9A8-4783-BFDC-A45A6404D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500438"/>
            <a:ext cx="8029575" cy="242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0" dirty="0">
                <a:solidFill>
                  <a:srgbClr val="3333CC"/>
                </a:solidFill>
                <a:sym typeface="Symbol" panose="05050102010706020507" pitchFamily="18" charset="2"/>
              </a:rPr>
              <a:t>Other Quantifiers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b="0" dirty="0">
                <a:solidFill>
                  <a:srgbClr val="3333CC"/>
                </a:solidFill>
                <a:sym typeface="Symbol" panose="05050102010706020507" pitchFamily="18" charset="2"/>
              </a:rPr>
              <a:t>Uniqueness quantifier</a:t>
            </a:r>
            <a:r>
              <a:rPr kumimoji="1" lang="zh-CN" altLang="en-US" sz="2400" b="0" dirty="0">
                <a:solidFill>
                  <a:srgbClr val="3333CC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唯一存在</a:t>
            </a:r>
            <a:r>
              <a:rPr kumimoji="1"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! or </a:t>
            </a:r>
            <a:r>
              <a:rPr lang="en-US" altLang="zh-CN" sz="24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! 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)or 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): There exists a unique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such that 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 is true.</a:t>
            </a:r>
            <a:endParaRPr lang="en-US" altLang="zh-CN" sz="2400" baseline="-25000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600" b="0" dirty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Group 11">
            <a:extLst>
              <a:ext uri="{FF2B5EF4-FFF2-40B4-BE49-F238E27FC236}">
                <a16:creationId xmlns:a16="http://schemas.microsoft.com/office/drawing/2014/main" id="{C4C1CC67-E090-4022-8433-2ECFF27D5D8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052513"/>
          <a:ext cx="8143875" cy="2290762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true?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2" name="灯片编号占位符 4">
            <a:extLst>
              <a:ext uri="{FF2B5EF4-FFF2-40B4-BE49-F238E27FC236}">
                <a16:creationId xmlns:a16="http://schemas.microsoft.com/office/drawing/2014/main" id="{28381D6A-B578-49BD-A2A6-567C3D8B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0BB20-AB66-4C8F-93CA-F6C000B4FAB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3785</Words>
  <Application>Microsoft Office PowerPoint</Application>
  <PresentationFormat>全屏显示(4:3)</PresentationFormat>
  <Paragraphs>604</Paragraphs>
  <Slides>53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 Unicode MS</vt:lpstr>
      <vt:lpstr>CMR12</vt:lpstr>
      <vt:lpstr>Monotype Sorts</vt:lpstr>
      <vt:lpstr>Arial</vt:lpstr>
      <vt:lpstr>Calibri</vt:lpstr>
      <vt:lpstr>Symbol</vt:lpstr>
      <vt:lpstr>Tahoma</vt:lpstr>
      <vt:lpstr>Times New Roman</vt:lpstr>
      <vt:lpstr>Wingdings</vt:lpstr>
      <vt:lpstr>1_默认设计模板</vt:lpstr>
      <vt:lpstr>Clip</vt:lpstr>
      <vt:lpstr>Equation.3</vt:lpstr>
      <vt:lpstr>Equation</vt:lpstr>
      <vt:lpstr>公式</vt:lpstr>
      <vt:lpstr>Chapter 1   The Foundations: Logic and Proofs</vt:lpstr>
      <vt:lpstr>Predicate谓词</vt:lpstr>
      <vt:lpstr>Universal Quantification全称量词</vt:lpstr>
      <vt:lpstr>Universal Quantification</vt:lpstr>
      <vt:lpstr>Universal Quantification</vt:lpstr>
      <vt:lpstr>Universal Quantification</vt:lpstr>
      <vt:lpstr>Existential Quantification存在量词</vt:lpstr>
      <vt:lpstr>Existential Quantification</vt:lpstr>
      <vt:lpstr>Quantifiers</vt:lpstr>
      <vt:lpstr>Quantifiers with Restricted Domains</vt:lpstr>
      <vt:lpstr>量词有最高优先级</vt:lpstr>
      <vt:lpstr>Binding Variables量词绑定</vt:lpstr>
      <vt:lpstr>Logical Equivalences Involving Quantifiers</vt:lpstr>
      <vt:lpstr>PowerPoint 演示文稿</vt:lpstr>
      <vt:lpstr>量词辖域扩展收缩</vt:lpstr>
      <vt:lpstr>De Morgan’s Laws for Quantifiers</vt:lpstr>
      <vt:lpstr>PowerPoint 演示文稿</vt:lpstr>
      <vt:lpstr>Translating from English into Logical Expressions</vt:lpstr>
      <vt:lpstr>PowerPoint 演示文稿</vt:lpstr>
      <vt:lpstr>PowerPoint 演示文稿</vt:lpstr>
      <vt:lpstr>Chapter 1   The Foundations: Logic and Proofs</vt:lpstr>
      <vt:lpstr>Translating English into Logical Expressions</vt:lpstr>
      <vt:lpstr>Translating English into Logical Expressions</vt:lpstr>
      <vt:lpstr>Translating English into Logical Expressions</vt:lpstr>
      <vt:lpstr>The Order of Quantifiers</vt:lpstr>
      <vt:lpstr>Quantifications of Two Variables</vt:lpstr>
      <vt:lpstr>嵌套量词的否定</vt:lpstr>
      <vt:lpstr>Negating Nested Quantifiers</vt:lpstr>
      <vt:lpstr>Functionally Complete</vt:lpstr>
      <vt:lpstr>Propositional Normal Forms</vt:lpstr>
      <vt:lpstr>Conjunctive Normal Form (CNF)</vt:lpstr>
      <vt:lpstr>Disjunctive Normal Form (DNF)</vt:lpstr>
      <vt:lpstr>More Examples</vt:lpstr>
      <vt:lpstr>Recall</vt:lpstr>
      <vt:lpstr>How to Obtain Normal Forms</vt:lpstr>
      <vt:lpstr>How to Obtain Normal Forms</vt:lpstr>
      <vt:lpstr>How to Obtain Normal Forms</vt:lpstr>
      <vt:lpstr>How to Obtain Normal Forms</vt:lpstr>
      <vt:lpstr>Full Disjunctive Normal Form</vt:lpstr>
      <vt:lpstr>Transforming to Full Disjunctive Normal Form</vt:lpstr>
      <vt:lpstr>Full Disjunctive Normal Form from Truth Table</vt:lpstr>
      <vt:lpstr>Full Disjunctive Normal Form from Truth Table</vt:lpstr>
      <vt:lpstr>Full Disjunctive Normal Form from Truth Table</vt:lpstr>
      <vt:lpstr>Full Disjunctive Normal Form</vt:lpstr>
      <vt:lpstr>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Prenex CNF and DNF</vt:lpstr>
      <vt:lpstr>HW (Due on Mar. 9)</vt:lpstr>
      <vt:lpstr>HW (Due on Mar. 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2022-03-02T11:15:53Z</dcterms:created>
  <dcterms:modified xsi:type="dcterms:W3CDTF">2023-03-19T13:00:01Z</dcterms:modified>
</cp:coreProperties>
</file>