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467" r:id="rId2"/>
    <p:sldId id="408" r:id="rId3"/>
    <p:sldId id="444" r:id="rId4"/>
    <p:sldId id="445" r:id="rId5"/>
    <p:sldId id="409" r:id="rId6"/>
    <p:sldId id="410" r:id="rId7"/>
    <p:sldId id="446" r:id="rId8"/>
    <p:sldId id="411" r:id="rId9"/>
    <p:sldId id="447" r:id="rId10"/>
    <p:sldId id="412" r:id="rId11"/>
    <p:sldId id="442" r:id="rId12"/>
    <p:sldId id="465" r:id="rId13"/>
    <p:sldId id="413" r:id="rId14"/>
    <p:sldId id="448" r:id="rId15"/>
    <p:sldId id="449" r:id="rId16"/>
    <p:sldId id="450" r:id="rId17"/>
    <p:sldId id="451" r:id="rId18"/>
    <p:sldId id="414" r:id="rId19"/>
    <p:sldId id="415" r:id="rId20"/>
    <p:sldId id="416" r:id="rId21"/>
    <p:sldId id="443" r:id="rId22"/>
    <p:sldId id="417" r:id="rId23"/>
    <p:sldId id="466" r:id="rId24"/>
    <p:sldId id="468" r:id="rId25"/>
    <p:sldId id="452" r:id="rId26"/>
    <p:sldId id="453" r:id="rId27"/>
    <p:sldId id="454" r:id="rId28"/>
    <p:sldId id="455" r:id="rId29"/>
    <p:sldId id="456" r:id="rId30"/>
    <p:sldId id="457" r:id="rId31"/>
    <p:sldId id="458" r:id="rId32"/>
    <p:sldId id="459" r:id="rId33"/>
    <p:sldId id="460" r:id="rId34"/>
    <p:sldId id="469" r:id="rId35"/>
    <p:sldId id="422" r:id="rId36"/>
    <p:sldId id="461" r:id="rId37"/>
    <p:sldId id="462" r:id="rId38"/>
    <p:sldId id="425" r:id="rId39"/>
    <p:sldId id="427" r:id="rId40"/>
    <p:sldId id="426" r:id="rId41"/>
    <p:sldId id="428" r:id="rId42"/>
    <p:sldId id="429" r:id="rId43"/>
    <p:sldId id="430" r:id="rId44"/>
    <p:sldId id="431" r:id="rId45"/>
    <p:sldId id="432" r:id="rId46"/>
    <p:sldId id="433" r:id="rId47"/>
    <p:sldId id="434" r:id="rId48"/>
    <p:sldId id="435" r:id="rId49"/>
    <p:sldId id="436" r:id="rId50"/>
    <p:sldId id="437" r:id="rId51"/>
    <p:sldId id="472" r:id="rId52"/>
    <p:sldId id="471" r:id="rId53"/>
    <p:sldId id="473" r:id="rId54"/>
    <p:sldId id="438" r:id="rId55"/>
    <p:sldId id="439" r:id="rId5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1F5FF"/>
    <a:srgbClr val="FFFFFF"/>
    <a:srgbClr val="3333FF"/>
    <a:srgbClr val="0066FF"/>
    <a:srgbClr val="FF0066"/>
    <a:srgbClr val="000099"/>
    <a:srgbClr val="008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89273" autoAdjust="0"/>
  </p:normalViewPr>
  <p:slideViewPr>
    <p:cSldViewPr>
      <p:cViewPr varScale="1">
        <p:scale>
          <a:sx n="78" d="100"/>
          <a:sy n="78" d="100"/>
        </p:scale>
        <p:origin x="82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922" y="-83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4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1797722-58B4-47E7-B9B5-E873C47764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E1252D9-A542-4A82-81AA-4999C02FCC9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5E8168C-88D0-4161-8EE2-CC55721BDB3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2B9E14E3-8A08-46D5-9B05-5EB027C700A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A3E8F09F-4FE8-48A4-94C0-F31A5F9296D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C7E02329-7A08-4A59-A311-CD6A05DD55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C8F7E27-096C-4025-9221-9B685A8AE3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0A1B803F-0A4C-4DB5-ACD2-05DF0179A6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A23361F-B2C4-41D2-9FAD-0286203A7AE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09B5E6E0-2E55-46ED-984D-2534F0F4C6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3CAE8B81-3964-45DE-AD0F-D6281FE8FF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3A362ABF-F91A-4B26-AC45-0ACBB44DF4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E1EEE2E-BB69-4985-9470-09F9F855377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5B853BAF-077D-4862-A6AA-61C8CC0C81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FEE16F1C-3888-4861-83A0-62C77519DA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EA26E088-FA66-4911-B379-B36E17FBE2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E3CBB76D-CFA3-4207-8D9F-1E430D414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286E44E7-747E-4F50-B96E-484A4404A5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744A75A-0609-4295-A105-F2E7BDCA468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F38D0ED3-AE4D-4531-B664-B640260979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B7938CD4-B3E3-4F4D-A0ED-A4BB8F806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3260A5F3-9CE5-44CC-B7B9-D32CADEE03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D838DEF-3091-47BC-8E74-94A1C20FE52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BD1973F5-B9E9-4645-9321-50D646EC55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9CEDCDF-4308-40EA-AE25-19E9669F00A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155DD0E9-5B1C-438B-992C-C828C757BC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9959D92F-EC11-4984-B49C-34943DEB91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47AE6D67-4691-417D-B1AE-C446208D8B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46DA522-B795-4326-AEA7-5E7D22A3F5B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AC09E439-D426-4CBD-9E5A-26B0C1040B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B99A4833-E1BB-47A1-AFFE-95750CA574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55EC995B-71FD-4922-A13B-18ADB1CDC3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DA2C3C1-6452-4E21-955D-EE3F4C5DCD1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F4E49CDD-1C9F-4672-8A48-CEF974FB40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FC9A719E-C606-484B-B81B-346E8EADF0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777DAB70-E663-4F68-9A60-B9F6500B7D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96EF5FC-F16F-4549-99AA-082F0A5AD69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894EC7F0-E857-4EF8-A3AD-02FAEE5E56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D280AE5C-D5F4-45EB-ACA1-DD2154885B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216229BE-CB86-4119-9179-5C8675CD35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3C39CD6-B35B-4E4D-8FCA-8C0775C43D4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BC0681F0-8294-4C75-8602-0D05C3290A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8FDE74BA-EFF0-48E2-AAD6-41187E2AE6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FE0EE3B0-6181-4EEA-8AEA-6E5624E020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1814F1A-1DB3-4074-95A6-515FE71351D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3BA7292-55B6-4405-AE3B-FE4B2E649C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071CF5C-8DF7-411E-A4A2-4D861E8947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AE2F7B05-8716-4281-9FD9-E701CC3B0C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6462E97-581A-4B79-9749-D9C9AC574A0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0F98E5E7-7897-492D-B1B2-5C4FC4F8D0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8D9A8CE2-E108-4DCD-B654-3346705B87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D978E504-90DD-42DC-A4E6-84C7C20867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D2863B0-7EE0-4A30-8AFC-59EEB70C45A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664C8D6-22E2-4849-B7A8-0962D75550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E677F8F3-F730-4DAC-8E71-9FE0B65BF1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097FC855-E5C9-4288-A5D8-A68C7E0D3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638BEC7-224B-4772-B40F-7C02517C221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8988289F-45E1-4C29-9CDA-9DBBB833AB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D291FCAB-E935-414C-90AA-6E99B7C22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C9D86D77-8F1D-41C6-A4DA-0B071BADD2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03A3B2DF-FD53-4A1B-A601-9EC407B8D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7BF8B780-0135-4682-B4D8-E1988F7DB8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B434A14-92F1-4910-8E22-9E515132253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972FE875-C678-42A7-A113-A2CA11F9EB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634C1FD-DB3C-4E72-B166-CA65352698E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53C6CC1C-6B24-458B-9FF9-D552724F2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33A0AC22-CD91-4790-A2B0-89AE7E0BD3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A8CA32AF-D649-4975-98D2-E4BEDD685F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4A126F97-836E-4264-B708-D8E8B45B8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58DEB04E-E281-4CDE-B599-42197811D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58908DA-1231-4FC8-9657-F38EA8F6BEF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9AB3AAF6-7191-4FFC-854B-AC136F8EDD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D82FECE-FE58-4B9A-94AB-45434F689DD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121D768A-0393-439A-BF45-B333E547E8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2C164E49-673F-4A26-960F-71F733F99A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B711A0CD-94BF-4944-A5EA-31C9AEDC66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26A7167-2954-4F2F-AD7E-53B387C9094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7E350814-3959-4FFC-8C56-700393C8FA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31216731-6482-4107-9D8C-302AEE9A6A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2E3801B5-A15B-4C6B-94DC-BDB8131BA8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727818C-8E81-4A67-8D33-F5DF616DDAE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EA941EAA-B13F-4914-9A59-A209019BA1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A7D7802E-EC45-4744-A324-2C4EDBEB2B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A3A607B7-EC18-4656-AF08-30864BD05C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2EFF39F-D7CE-4E7A-8C32-E85F3D62060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6FE4EEA3-E605-4572-B06D-CD2EA69AAE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B30D41A-3BFE-401E-A826-295B09BDD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ACE13C10-EB2D-48F3-8826-13544EDCC6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A616C2D-14FE-4782-86EA-D37FE95C53D7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3FDA92A7-C7BC-4E02-B61E-E3A8A4BF64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1E87BFB5-2AB3-4E8D-B935-43156EEFF6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E9BD29B0-7302-472B-9876-D3834B581C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467899F-9649-441F-A71E-DC07085701B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34022ACE-903C-4713-BC57-FF1D81CCB4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30C15073-0AD8-4893-8445-1B33F7998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A288EC4F-4FCC-4E85-A928-6DEAF69B97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F121D0C-2082-4C9D-B3F8-1B58F7C2396D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0781C96-B856-406E-A1F4-266E469F83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9C44D2E-8BD3-48DD-AD91-868B91717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7D873596-0301-4C6A-B1F1-6327B024FC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72D26CA-8D70-4733-BED6-7D3CA294E79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CAD67DE4-3FB6-4C29-AF28-36CC7C6410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F6A7D860-0D4D-4F63-AD43-287448EFBC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BD7255C0-1C92-44F1-895C-800559D37E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24298D7-B349-4ADC-9D20-4F92E65A631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15AE2D66-0BB3-4873-890E-67201A0F7F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59DA0818-A64C-426E-A26D-518B73C714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979CB504-0B0F-4EAB-94D0-23CAE076B1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594090E-07B4-4A28-B796-D41FB4920F6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B8564C1A-D3AC-46A7-A78B-1602B0A8AD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CE59AEF3-98E6-4D69-96E7-9FF7B81F2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BB094C5D-5110-4C50-BF26-646491E04A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0BA2574-E459-4552-BC5E-6C720FB6439D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DF9201AC-56E1-47DF-B259-820C6BDD59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0B173861-19AB-408A-AD1D-CD7D978AE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DCE941AA-C211-4037-9F89-B3A11E4845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9C0C41A-2AB4-41F9-B1E1-10C1E3B22E4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67AF8977-7953-446C-844A-FDD6C61C04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1138E17-9C9B-49A2-8314-DC46CF05D4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314DA898-A7F5-4D47-9C34-E6AD9F54AF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2F5E4D8-6ABC-43D9-92DC-B61AA309AE4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9CF7882E-CF44-4D3B-BEC4-30CDF35D1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366C6FEB-C179-4F54-94D7-4ACE42519F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B9178A94-8D34-42F8-ACBB-EB47F472CD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248342B-050B-4A56-B8E3-D49DBA909B2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051E196A-450A-4C4C-A90C-8AF46D601A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EB06CDEB-85D2-4799-BC4F-5379388C39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2F9F56FF-C9CC-44FD-BEEA-DBBE3A04C7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68FADAC-EC49-49CA-B8D3-AA5EF4A1E49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193B0B17-B5CC-4C97-9D12-22D6FA5CE4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78007146-7EBA-4A05-9AB2-7616083D84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749B81C4-80BB-432E-B858-27726FCD3F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B968334-BE2A-4A12-926E-41125C7E171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EFBA1CEA-F7E9-4E1D-BBE6-D8FD0F77F9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DC11ACA2-2264-4A8F-B66A-DD2E6154FE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DF48E3DC-0941-42E6-A46C-6A6FD014DD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FA491C5-338F-44AE-9E1A-D79A3E1E608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7E6F37FC-A27B-4BA2-8AB4-C3D6BD7103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936C79E9-DDB5-4469-96B5-F6C59D7EAE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F7DCB041-BE20-4D17-B3AF-99FC8DF0BB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6B26BFC-E1FC-4209-A135-7554A306028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EB2A1831-370B-4F9D-9736-C6F0E5446E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289BB02C-BEAF-4953-AF00-BE376D7EF8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732B57D9-58C2-4A80-911A-A253A45131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CFEAF5F-3CB4-4115-B56F-A236B816BCB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7EA87B8E-FE9A-4FEF-BD32-8DD8EEEBC1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7472390A-2745-4536-94F0-615152F93C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F02F7343-53E6-410A-9733-3AB95F2AC0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D806E27-7278-421E-AE17-C5038BB11C9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ADA5A4D0-3368-45CA-A556-869635030B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CD151FDF-3D16-4757-BB9A-52AD1D8BF3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D1018813-89DF-46C0-A665-3EFCD68E12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FC816B0-42FF-4527-8DEF-C5F6A51346D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795F5FAD-4899-48BB-AEBA-44DC60B41A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2FF9DC93-ACFC-4570-95EA-09FDF55894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0FE72B7C-1E10-4A58-9673-FA775AF762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8EC7A66-2E3D-4E40-8650-E0281C90A7A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7E01E013-3545-4357-B49B-1750D5CEF0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E05131A6-0699-4675-8C29-F709111510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3CF46B93-E39A-4B5D-979A-9A6BA9413A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7D52F42-10FB-451B-A036-F4E2C4D6A95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F4350D82-AD9F-4817-A395-EDC8624164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5C3DFA7D-168B-41A5-8703-9077075F15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9CFD3679-067A-43B2-AD76-A27D7EA114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9831D28-074E-4B56-AC19-854EA5970C8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FAB2A48D-87BF-4785-908A-2AA41A7C9B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FB755224-AD59-4C8D-BBE9-EB45D12AC1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85694E0A-F7CF-424B-8FC6-80EDCA1FA0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D83F091-6226-4A01-BCB6-77549B0C9FED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786A14A6-3BCD-4ABE-B1D8-201EF04198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E96B8AD6-BFE7-49A7-886B-730480883A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8D5F4236-1CC4-4293-BC4E-92B477C223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D3F511E-7F75-44FB-9483-A6D7AD7A190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9CD0440A-DE96-4531-82F2-A8ED89CF00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CA223BE6-AFBD-46BC-9F4A-93B5C71002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9D6B8B11-A4CE-4887-90F4-27637C776D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77451A3-B634-4117-A6F3-BCA09DB18EB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E8F9FCA4-AEA3-4527-B7FC-0DF5F9E9B1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646BB58B-3A34-488C-9DC2-669C2E4EDF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BB2BC8C1-F319-4C1F-821C-84900586B1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D392BA3-1176-4A9A-933E-C8B2D9A86C2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E9991F1B-8B5B-46EC-91AD-EDE2345977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9B535042-1336-4FCC-9E73-9502B9275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C803FD1-022F-427B-9540-DFF34AC555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C663120-386B-43DC-BD17-FE2BAF3C8AF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25743877-6981-42E5-AFBE-AB5DAC0374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91076F4C-35E8-4C1A-9DF1-C3B2C6E15F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E8661C9C-ECD9-43E0-ACDC-73A46CC557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A50F86A-D76E-46BB-A743-EF45EDBBB9C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22BA8CD7-7A58-4C41-A829-4198539F7E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ACAA16B3-3ABC-4EBC-B333-356F60B925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AC7C6F88-FE82-4024-9B0D-C84DB9E374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642D790-15F6-4D95-8D0D-32695CAA415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111C32F2-E89D-446F-AFBE-D7EE93A76C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BC35D6B7-4EE4-441B-BA28-BBCA8EC9B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2DB086FA-CB54-4264-ADAD-95070FE55D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B7F3371-05F8-4F89-BCD6-9CF4DCEE407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323AA190-2AC9-412D-99EB-4DBF36D781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31951AF1-F36F-462D-955B-9A6211A2D7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23798FB7-7E51-463D-9DC0-D459677611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DD0E037-6E0C-486F-99EE-EA9FAB24081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E4357570-C661-4296-A674-A50EAF1427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2B0BE8FD-D8B7-480A-B3DF-12AB9634E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A11382AF-0532-4BE1-893E-F2211086D2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3F4097F-7B71-4982-B503-59A3CACBC03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DF22F4C4-0B0E-4E07-8126-5913B9A6BA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55D5D5A7-CD5B-43FA-9AA2-F9BC203C1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0727B96D-0818-482D-9478-83EB7D97E5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D29EFB8-2554-4177-B04F-AB2900FCB27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B58DBD37-EFE3-48B3-8B2A-DACD29AB4A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1655BDB7-2B74-4B81-ADFF-105B565D5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C3228393-6924-4990-8355-371415F62E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60C271D-3D22-4A71-BF04-F4F422FA886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AB59C4E-2C47-4789-8F5E-B843364972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4FA239E7-2AF6-4781-AB22-CF8A24EAD7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642FE6A9-6BE4-4EFB-A69B-145F7AC05B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C334074-D09E-4CFB-B70D-A9DEE499F6E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FF8D9B92-531F-45D7-B973-AF62DD9FA6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B9C6CA0-1649-4B7F-9B9C-8B1BC4E103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72D6A71-FA30-45AC-9392-AB82484D82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AC10788-C33B-4B6D-A80B-7E8BB93F3A5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EB89CFD0-B8B5-4896-93C3-5D7DE6CF9E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32B0BDA5-8BF5-4C96-9312-32D65F90FA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F6E03B1A-757D-4A6A-B571-7608188D59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0D8054C-394D-4D87-A6C5-819B7AA85E9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1FA6E2AF-E0FC-4CA0-A3FF-DA529B3DD3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EE6AB852-6A80-4A2B-87C6-28AF95D7E6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7EF589AA-6800-4C7C-97EB-4089A076308E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2EF976CB-479E-46EA-A510-6C143A10B5B0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E7F72FF6-EFCA-4319-B346-B5042E2CDC7D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85800" y="205740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371600" y="41148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30F0533-01D7-47F2-A264-B2F92BA5C8B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C2A7B14-5577-4EC8-8C31-8FD71D3F23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2D83717-A14C-4674-A3C1-FC09F62FB6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8DC6F-519A-4B5E-A3EE-29A5D7AF52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21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C4D8547-E250-40DC-8CB7-4D3015D151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887E3-52ED-48B9-AAD5-40CA326EDC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659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95268B3-76FC-4843-B000-14B77B0078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7C774-EE2E-4CEB-AEB7-17573B4E70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411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DD715BB-B98F-4F28-83A5-EB10DEB6F7E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4F239-2B19-4298-A186-C3DE1D096F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818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5DC5721-D4D5-42EA-8B32-5DB240532B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3C061-0CA3-4815-9AC5-A063FF9DD3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669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69CE4CD-7971-4779-9862-69A326FF6F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1997E-1223-489F-8DE7-0BC10150DE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954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184A45F-F901-4EDD-8A03-C130B14E2F3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E8B3A-E836-473C-B051-5CC1EC1E75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816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3AE326E-5687-4879-967D-1B60530506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1C89B-6148-4E72-B101-B8B366B738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444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B4D4E38C-2C01-4FFF-BC97-2007BA5F04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30FBB-2670-409A-927F-E39C868CE9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929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B606105-526E-4B13-905D-CEC020D8FF5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47282-5770-461E-89E7-859E0DBADF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096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086A67C-A461-4BF8-A7D9-850BB67657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E14BE-8478-450F-A225-09FD01FDC9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079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TopNavBlank">
            <a:extLst>
              <a:ext uri="{FF2B5EF4-FFF2-40B4-BE49-F238E27FC236}">
                <a16:creationId xmlns:a16="http://schemas.microsoft.com/office/drawing/2014/main" id="{E8C733F9-26F8-4959-9FD1-374195B09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625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6600FF"/>
              </a:gs>
              <a:gs pos="100000">
                <a:srgbClr val="0000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>
            <a:extLst>
              <a:ext uri="{FF2B5EF4-FFF2-40B4-BE49-F238E27FC236}">
                <a16:creationId xmlns:a16="http://schemas.microsoft.com/office/drawing/2014/main" id="{8DED8BDD-67F7-44C1-9503-F7EAD33E261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175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5918E00-0A2C-4AF1-9B48-4ED9253872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4">
            <a:extLst>
              <a:ext uri="{FF2B5EF4-FFF2-40B4-BE49-F238E27FC236}">
                <a16:creationId xmlns:a16="http://schemas.microsoft.com/office/drawing/2014/main" id="{4551BCB1-CD87-484C-A653-795FEF0D749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38613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1029" name="Text Box 65">
            <a:extLst>
              <a:ext uri="{FF2B5EF4-FFF2-40B4-BE49-F238E27FC236}">
                <a16:creationId xmlns:a16="http://schemas.microsoft.com/office/drawing/2014/main" id="{D673F9F2-052F-49B6-BE14-2CF1382BC73D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371600" y="61722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2000">
              <a:solidFill>
                <a:srgbClr val="990033"/>
              </a:solidFill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1030" name="Object 79">
            <a:extLst>
              <a:ext uri="{FF2B5EF4-FFF2-40B4-BE49-F238E27FC236}">
                <a16:creationId xmlns:a16="http://schemas.microsoft.com/office/drawing/2014/main" id="{CB2417F6-59F4-4B69-99D5-A21C14FCA7A4}"/>
              </a:ext>
            </a:extLst>
          </p:cNvPr>
          <p:cNvGraphicFramePr>
            <a:graphicFrameLocks noChangeAspect="1"/>
          </p:cNvGraphicFramePr>
          <p:nvPr userDrawn="1"/>
        </p:nvGraphicFramePr>
        <p:xfrm flipH="1">
          <a:off x="8275638" y="5607050"/>
          <a:ext cx="7604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4" imgW="3154363" imgH="4708525" progId="MS_ClipArt_Gallery.2">
                  <p:embed/>
                </p:oleObj>
              </mc:Choice>
              <mc:Fallback>
                <p:oleObj name="Clip" r:id="rId14" imgW="3154363" imgH="4708525" progId="MS_ClipArt_Gallery.2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275638" y="5607050"/>
                        <a:ext cx="760412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7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9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9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1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21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3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5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9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7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0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audio" Target="../media/audio1.wav"/><Relationship Id="rId7" Type="http://schemas.openxmlformats.org/officeDocument/2006/relationships/image" Target="../media/image34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5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41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3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5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audio" Target="../media/audio1.wav"/><Relationship Id="rId7" Type="http://schemas.openxmlformats.org/officeDocument/2006/relationships/image" Target="../media/image44.wmf"/><Relationship Id="rId12" Type="http://schemas.openxmlformats.org/officeDocument/2006/relationships/image" Target="../media/image46.w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7.bin"/><Relationship Id="rId11" Type="http://schemas.openxmlformats.org/officeDocument/2006/relationships/oleObject" Target="../embeddings/oleObject40.bin"/><Relationship Id="rId5" Type="http://schemas.openxmlformats.org/officeDocument/2006/relationships/image" Target="../media/image43.wmf"/><Relationship Id="rId10" Type="http://schemas.openxmlformats.org/officeDocument/2006/relationships/image" Target="../media/image45.wmf"/><Relationship Id="rId4" Type="http://schemas.openxmlformats.org/officeDocument/2006/relationships/oleObject" Target="../embeddings/oleObject36.bin"/><Relationship Id="rId9" Type="http://schemas.openxmlformats.org/officeDocument/2006/relationships/oleObject" Target="../embeddings/oleObject3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51.wmf"/><Relationship Id="rId3" Type="http://schemas.openxmlformats.org/officeDocument/2006/relationships/audio" Target="../media/audio1.wav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45.bin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9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audio" Target="../media/audio1.wav"/><Relationship Id="rId7" Type="http://schemas.openxmlformats.org/officeDocument/2006/relationships/image" Target="../media/image53.w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4.w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>
            <a:extLst>
              <a:ext uri="{FF2B5EF4-FFF2-40B4-BE49-F238E27FC236}">
                <a16:creationId xmlns:a16="http://schemas.microsoft.com/office/drawing/2014/main" id="{8851EB86-F34E-4457-8D82-D181B72658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23C0622-1AA3-4D02-B441-F1C6EA4ED79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97762" name="Text Box 2">
            <a:extLst>
              <a:ext uri="{FF2B5EF4-FFF2-40B4-BE49-F238E27FC236}">
                <a16:creationId xmlns:a16="http://schemas.microsoft.com/office/drawing/2014/main" id="{88B5C3B2-A4E2-4E0C-AD2E-20D622EC6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714375"/>
            <a:ext cx="8686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CHAPTER  2</a:t>
            </a:r>
          </a:p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Basic Structures: Sets, Functions, Sequences, and Sums </a:t>
            </a:r>
          </a:p>
        </p:txBody>
      </p:sp>
      <p:sp>
        <p:nvSpPr>
          <p:cNvPr id="1397763" name="Text Box 3">
            <a:extLst>
              <a:ext uri="{FF2B5EF4-FFF2-40B4-BE49-F238E27FC236}">
                <a16:creationId xmlns:a16="http://schemas.microsoft.com/office/drawing/2014/main" id="{E7FD0B06-1012-4E5E-AFE7-F8F441906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2000250"/>
            <a:ext cx="7315200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2.1 Sets 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2.2  Set Operations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2.3  Functions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2.4 Sequence and Summations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2.5 Cardinality of 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9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39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9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39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39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39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39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39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>
            <a:extLst>
              <a:ext uri="{FF2B5EF4-FFF2-40B4-BE49-F238E27FC236}">
                <a16:creationId xmlns:a16="http://schemas.microsoft.com/office/drawing/2014/main" id="{3B4EBF79-36E6-4431-9750-BDFA521B03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FA1EA0B-BF2C-414D-BFF4-320D1E97285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81730" name="Text Box 2">
            <a:extLst>
              <a:ext uri="{FF2B5EF4-FFF2-40B4-BE49-F238E27FC236}">
                <a16:creationId xmlns:a16="http://schemas.microsoft.com/office/drawing/2014/main" id="{BCB72B99-F6A3-4D43-9426-7DA048B3B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62000"/>
            <a:ext cx="82296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FF9933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3)  One-to-one Correspondence  Functions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The function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is a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one-to-one</a:t>
            </a:r>
            <a:r>
              <a:rPr kumimoji="1" lang="en-US" altLang="zh-CN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correspondence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 or a</a:t>
            </a:r>
            <a:r>
              <a:rPr kumimoji="1" lang="en-US" altLang="zh-CN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bijection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 if it is both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one-to-one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and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onto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. </a:t>
            </a:r>
          </a:p>
        </p:txBody>
      </p:sp>
      <p:sp>
        <p:nvSpPr>
          <p:cNvPr id="1481732" name="Text Box 4">
            <a:extLst>
              <a:ext uri="{FF2B5EF4-FFF2-40B4-BE49-F238E27FC236}">
                <a16:creationId xmlns:a16="http://schemas.microsoft.com/office/drawing/2014/main" id="{D8EF7C55-05A9-416D-8CA1-06039B363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3786188"/>
            <a:ext cx="7239000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Note:</a:t>
            </a:r>
          </a:p>
          <a:p>
            <a:pPr lvl="1"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Whenever there is a bijection from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to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 the two sets must have the same number of elements or the same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cardinality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.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481733" name="Text Box 5">
            <a:extLst>
              <a:ext uri="{FF2B5EF4-FFF2-40B4-BE49-F238E27FC236}">
                <a16:creationId xmlns:a16="http://schemas.microsoft.com/office/drawing/2014/main" id="{D6DBE397-A22A-48C8-A487-BEEC01EE7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50" y="2205038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>
                <a:latin typeface="Times New Roman" pitchFamily="18" charset="0"/>
                <a:ea typeface="黑体" pitchFamily="49" charset="-122"/>
                <a:sym typeface="Symbol" pitchFamily="18" charset="2"/>
              </a:rPr>
              <a:t>For example,</a:t>
            </a:r>
            <a:endParaRPr kumimoji="1" lang="en-US" altLang="zh-CN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22534" name="Group 6">
            <a:extLst>
              <a:ext uri="{FF2B5EF4-FFF2-40B4-BE49-F238E27FC236}">
                <a16:creationId xmlns:a16="http://schemas.microsoft.com/office/drawing/2014/main" id="{B0B989C2-9578-4448-ACBF-EEDC95BCE726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2646363"/>
            <a:ext cx="1600200" cy="1143000"/>
            <a:chOff x="2336" y="1570"/>
            <a:chExt cx="1008" cy="720"/>
          </a:xfrm>
        </p:grpSpPr>
        <p:grpSp>
          <p:nvGrpSpPr>
            <p:cNvPr id="22536" name="Group 7">
              <a:extLst>
                <a:ext uri="{FF2B5EF4-FFF2-40B4-BE49-F238E27FC236}">
                  <a16:creationId xmlns:a16="http://schemas.microsoft.com/office/drawing/2014/main" id="{A47C6C28-18EC-47E2-A1B1-EDC4DB5406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6" y="1606"/>
              <a:ext cx="288" cy="231"/>
              <a:chOff x="1680" y="3396"/>
              <a:chExt cx="288" cy="231"/>
            </a:xfrm>
          </p:grpSpPr>
          <p:sp>
            <p:nvSpPr>
              <p:cNvPr id="22555" name="Oval 8">
                <a:extLst>
                  <a:ext uri="{FF2B5EF4-FFF2-40B4-BE49-F238E27FC236}">
                    <a16:creationId xmlns:a16="http://schemas.microsoft.com/office/drawing/2014/main" id="{667554CF-A1E9-46FD-B5F5-30099E4F5B0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56" name="Text Box 9">
                <a:extLst>
                  <a:ext uri="{FF2B5EF4-FFF2-40B4-BE49-F238E27FC236}">
                    <a16:creationId xmlns:a16="http://schemas.microsoft.com/office/drawing/2014/main" id="{CD028303-4E8D-4D30-8C71-42D09FF04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grpSp>
          <p:nvGrpSpPr>
            <p:cNvPr id="22537" name="Group 10">
              <a:extLst>
                <a:ext uri="{FF2B5EF4-FFF2-40B4-BE49-F238E27FC236}">
                  <a16:creationId xmlns:a16="http://schemas.microsoft.com/office/drawing/2014/main" id="{5D021A2E-23A9-495E-99E0-DF24D12E3C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6" y="1762"/>
              <a:ext cx="288" cy="231"/>
              <a:chOff x="1680" y="3396"/>
              <a:chExt cx="288" cy="231"/>
            </a:xfrm>
          </p:grpSpPr>
          <p:sp>
            <p:nvSpPr>
              <p:cNvPr id="22553" name="Oval 11">
                <a:extLst>
                  <a:ext uri="{FF2B5EF4-FFF2-40B4-BE49-F238E27FC236}">
                    <a16:creationId xmlns:a16="http://schemas.microsoft.com/office/drawing/2014/main" id="{6883615F-AEE5-44FA-9BA6-940AD5B4133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54" name="Text Box 12">
                <a:extLst>
                  <a:ext uri="{FF2B5EF4-FFF2-40B4-BE49-F238E27FC236}">
                    <a16:creationId xmlns:a16="http://schemas.microsoft.com/office/drawing/2014/main" id="{6AFE0BBA-BDD8-4BC7-B40B-1E0861B176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</p:grpSp>
        <p:grpSp>
          <p:nvGrpSpPr>
            <p:cNvPr id="22538" name="Group 13">
              <a:extLst>
                <a:ext uri="{FF2B5EF4-FFF2-40B4-BE49-F238E27FC236}">
                  <a16:creationId xmlns:a16="http://schemas.microsoft.com/office/drawing/2014/main" id="{FB89F5EE-CC26-4EB2-93B6-CB63389876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6" y="1915"/>
              <a:ext cx="288" cy="231"/>
              <a:chOff x="1680" y="3396"/>
              <a:chExt cx="288" cy="231"/>
            </a:xfrm>
          </p:grpSpPr>
          <p:sp>
            <p:nvSpPr>
              <p:cNvPr id="22551" name="Oval 14">
                <a:extLst>
                  <a:ext uri="{FF2B5EF4-FFF2-40B4-BE49-F238E27FC236}">
                    <a16:creationId xmlns:a16="http://schemas.microsoft.com/office/drawing/2014/main" id="{90480960-52DA-45CA-A1CD-C192F1C1081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52" name="Text Box 15">
                <a:extLst>
                  <a:ext uri="{FF2B5EF4-FFF2-40B4-BE49-F238E27FC236}">
                    <a16:creationId xmlns:a16="http://schemas.microsoft.com/office/drawing/2014/main" id="{8EF3A43A-072B-4DFB-AE00-B32DC7B274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</p:grpSp>
        <p:grpSp>
          <p:nvGrpSpPr>
            <p:cNvPr id="22539" name="Group 16">
              <a:extLst>
                <a:ext uri="{FF2B5EF4-FFF2-40B4-BE49-F238E27FC236}">
                  <a16:creationId xmlns:a16="http://schemas.microsoft.com/office/drawing/2014/main" id="{11D6709A-5AEA-4164-9837-9F05640522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6" y="1570"/>
              <a:ext cx="288" cy="231"/>
              <a:chOff x="1680" y="3396"/>
              <a:chExt cx="288" cy="231"/>
            </a:xfrm>
          </p:grpSpPr>
          <p:sp>
            <p:nvSpPr>
              <p:cNvPr id="22549" name="Oval 17">
                <a:extLst>
                  <a:ext uri="{FF2B5EF4-FFF2-40B4-BE49-F238E27FC236}">
                    <a16:creationId xmlns:a16="http://schemas.microsoft.com/office/drawing/2014/main" id="{936EF329-9F85-4803-8EAB-3F94E9E5E41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50" name="Text Box 18">
                <a:extLst>
                  <a:ext uri="{FF2B5EF4-FFF2-40B4-BE49-F238E27FC236}">
                    <a16:creationId xmlns:a16="http://schemas.microsoft.com/office/drawing/2014/main" id="{7B8EBE34-9475-46B6-B376-86643B8ACD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grpSp>
          <p:nvGrpSpPr>
            <p:cNvPr id="22540" name="Group 19">
              <a:extLst>
                <a:ext uri="{FF2B5EF4-FFF2-40B4-BE49-F238E27FC236}">
                  <a16:creationId xmlns:a16="http://schemas.microsoft.com/office/drawing/2014/main" id="{415157E1-AC2B-453A-B525-BB1B3962C9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6" y="1819"/>
              <a:ext cx="288" cy="231"/>
              <a:chOff x="1680" y="3396"/>
              <a:chExt cx="288" cy="231"/>
            </a:xfrm>
          </p:grpSpPr>
          <p:sp>
            <p:nvSpPr>
              <p:cNvPr id="22547" name="Oval 20">
                <a:extLst>
                  <a:ext uri="{FF2B5EF4-FFF2-40B4-BE49-F238E27FC236}">
                    <a16:creationId xmlns:a16="http://schemas.microsoft.com/office/drawing/2014/main" id="{731DF177-6D1E-461E-B81E-E3AFBD2A600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48" name="Text Box 21">
                <a:extLst>
                  <a:ext uri="{FF2B5EF4-FFF2-40B4-BE49-F238E27FC236}">
                    <a16:creationId xmlns:a16="http://schemas.microsoft.com/office/drawing/2014/main" id="{B08FC199-BEA7-4C77-A34E-B277C4F7C1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grpSp>
          <p:nvGrpSpPr>
            <p:cNvPr id="22541" name="Group 22">
              <a:extLst>
                <a:ext uri="{FF2B5EF4-FFF2-40B4-BE49-F238E27FC236}">
                  <a16:creationId xmlns:a16="http://schemas.microsoft.com/office/drawing/2014/main" id="{F2411F27-5C2C-49A1-8131-23A1518855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6" y="2059"/>
              <a:ext cx="288" cy="231"/>
              <a:chOff x="1680" y="3396"/>
              <a:chExt cx="288" cy="231"/>
            </a:xfrm>
          </p:grpSpPr>
          <p:sp>
            <p:nvSpPr>
              <p:cNvPr id="22545" name="Oval 23">
                <a:extLst>
                  <a:ext uri="{FF2B5EF4-FFF2-40B4-BE49-F238E27FC236}">
                    <a16:creationId xmlns:a16="http://schemas.microsoft.com/office/drawing/2014/main" id="{4BDBB584-8E9E-423C-80A8-5DFD9F11E81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46" name="Text Box 24">
                <a:extLst>
                  <a:ext uri="{FF2B5EF4-FFF2-40B4-BE49-F238E27FC236}">
                    <a16:creationId xmlns:a16="http://schemas.microsoft.com/office/drawing/2014/main" id="{D98228C5-FD7E-432D-92DB-A9AAF4AFD0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</p:grpSp>
        <p:sp>
          <p:nvSpPr>
            <p:cNvPr id="22542" name="Line 25">
              <a:extLst>
                <a:ext uri="{FF2B5EF4-FFF2-40B4-BE49-F238E27FC236}">
                  <a16:creationId xmlns:a16="http://schemas.microsoft.com/office/drawing/2014/main" id="{F1A081B8-20E9-4794-A5BB-B8267EAD9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4" y="1762"/>
              <a:ext cx="663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3" name="Line 26">
              <a:extLst>
                <a:ext uri="{FF2B5EF4-FFF2-40B4-BE49-F238E27FC236}">
                  <a16:creationId xmlns:a16="http://schemas.microsoft.com/office/drawing/2014/main" id="{A9C3647D-E1B9-426D-A97F-E4AFCE8226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4" y="1906"/>
              <a:ext cx="67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4" name="Line 27">
              <a:extLst>
                <a:ext uri="{FF2B5EF4-FFF2-40B4-BE49-F238E27FC236}">
                  <a16:creationId xmlns:a16="http://schemas.microsoft.com/office/drawing/2014/main" id="{9D72003B-CB5A-4CB4-8D21-020E8D26C9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84" y="1714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35" name="Text Box 28">
            <a:extLst>
              <a:ext uri="{FF2B5EF4-FFF2-40B4-BE49-F238E27FC236}">
                <a16:creationId xmlns:a16="http://schemas.microsoft.com/office/drawing/2014/main" id="{1FB72E10-F043-4B79-A522-D6F5C10CC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2.3  Functions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>
            <a:extLst>
              <a:ext uri="{FF2B5EF4-FFF2-40B4-BE49-F238E27FC236}">
                <a16:creationId xmlns:a16="http://schemas.microsoft.com/office/drawing/2014/main" id="{4F9E34AE-F0A0-4B16-B52D-3A2CAA8969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AAD3EB3-2A3E-4304-9878-A8B9CE90200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4579" name="Picture 3" descr="02-3-005">
            <a:extLst>
              <a:ext uri="{FF2B5EF4-FFF2-40B4-BE49-F238E27FC236}">
                <a16:creationId xmlns:a16="http://schemas.microsoft.com/office/drawing/2014/main" id="{B607589B-1C30-4E0D-9895-0E945A7ED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1571625"/>
            <a:ext cx="9117012" cy="226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F4100-39F2-431A-9B57-9566172B5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08050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Showing that </a:t>
            </a:r>
            <a:r>
              <a:rPr lang="en-US" i="1" dirty="0"/>
              <a:t>f</a:t>
            </a:r>
            <a:r>
              <a:rPr lang="en-US" dirty="0"/>
              <a:t> is one-to-one or onto</a:t>
            </a:r>
          </a:p>
        </p:txBody>
      </p:sp>
      <p:pic>
        <p:nvPicPr>
          <p:cNvPr id="26627" name="Content Placeholder 3" descr="Rosen_page_145_screen.jpg">
            <a:extLst>
              <a:ext uri="{FF2B5EF4-FFF2-40B4-BE49-F238E27FC236}">
                <a16:creationId xmlns:a16="http://schemas.microsoft.com/office/drawing/2014/main" id="{5C7F8411-FDBC-4DEB-A536-AB7881308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060575"/>
            <a:ext cx="8318500" cy="3160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矩形 2">
            <a:extLst>
              <a:ext uri="{FF2B5EF4-FFF2-40B4-BE49-F238E27FC236}">
                <a16:creationId xmlns:a16="http://schemas.microsoft.com/office/drawing/2014/main" id="{AF6037FA-BDBE-4179-AEE1-96041B3E7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2636838"/>
            <a:ext cx="1008062" cy="360362"/>
          </a:xfrm>
          <a:prstGeom prst="rect">
            <a:avLst/>
          </a:prstGeom>
          <a:solidFill>
            <a:srgbClr val="E1F5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>
            <a:extLst>
              <a:ext uri="{FF2B5EF4-FFF2-40B4-BE49-F238E27FC236}">
                <a16:creationId xmlns:a16="http://schemas.microsoft.com/office/drawing/2014/main" id="{63170FB7-E9AD-4FB6-9AF5-6614E26FB5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1F9449D-8F16-4EAF-B581-66E0B2F8731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83778" name="Text Box 2">
            <a:extLst>
              <a:ext uri="{FF2B5EF4-FFF2-40B4-BE49-F238E27FC236}">
                <a16:creationId xmlns:a16="http://schemas.microsoft.com/office/drawing/2014/main" id="{49012965-02A9-4AC5-8804-7423ED7E4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4867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Monotonic Functions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8676" name="Line 3">
            <a:extLst>
              <a:ext uri="{FF2B5EF4-FFF2-40B4-BE49-F238E27FC236}">
                <a16:creationId xmlns:a16="http://schemas.microsoft.com/office/drawing/2014/main" id="{9FD9D9B2-3F6D-4D61-8643-B5A0738239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066800"/>
            <a:ext cx="27209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3780" name="Text Box 4">
            <a:extLst>
              <a:ext uri="{FF2B5EF4-FFF2-40B4-BE49-F238E27FC236}">
                <a16:creationId xmlns:a16="http://schemas.microsoft.com/office/drawing/2014/main" id="{015C35B3-1B0A-4B70-BBF9-E2F0E00E2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214438"/>
            <a:ext cx="8229600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monotonic function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is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/>
            </a:pP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either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monotonically 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strictly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increasing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/>
            </a:pP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monotonically 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strictly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decreasing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sz="20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</a:t>
            </a:r>
            <a:endParaRPr kumimoji="1" lang="en-US" altLang="zh-CN" i="1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endParaRPr kumimoji="1"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8678" name="Text Box 7">
            <a:extLst>
              <a:ext uri="{FF2B5EF4-FFF2-40B4-BE49-F238E27FC236}">
                <a16:creationId xmlns:a16="http://schemas.microsoft.com/office/drawing/2014/main" id="{A12D6942-0B6C-40B4-9C4D-907EFDA2C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2.3  Functions</a:t>
            </a:r>
          </a:p>
        </p:txBody>
      </p:sp>
      <p:graphicFrame>
        <p:nvGraphicFramePr>
          <p:cNvPr id="28679" name="Object 6">
            <a:extLst>
              <a:ext uri="{FF2B5EF4-FFF2-40B4-BE49-F238E27FC236}">
                <a16:creationId xmlns:a16="http://schemas.microsoft.com/office/drawing/2014/main" id="{A620B337-BBA4-4771-A61A-C782A4925A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1625" y="2143125"/>
          <a:ext cx="38369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777229" imgH="203112" progId="Equation.3">
                  <p:embed/>
                </p:oleObj>
              </mc:Choice>
              <mc:Fallback>
                <p:oleObj name="公式" r:id="rId3" imgW="1777229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2143125"/>
                        <a:ext cx="38369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9">
            <a:extLst>
              <a:ext uri="{FF2B5EF4-FFF2-40B4-BE49-F238E27FC236}">
                <a16:creationId xmlns:a16="http://schemas.microsoft.com/office/drawing/2014/main" id="{083A01C3-2191-4A45-A907-ADFABF3DA4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3071813"/>
          <a:ext cx="38369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777229" imgH="203112" progId="Equation.3">
                  <p:embed/>
                </p:oleObj>
              </mc:Choice>
              <mc:Fallback>
                <p:oleObj name="公式" r:id="rId5" imgW="1777229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3071813"/>
                        <a:ext cx="38369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>
            <a:extLst>
              <a:ext uri="{FF2B5EF4-FFF2-40B4-BE49-F238E27FC236}">
                <a16:creationId xmlns:a16="http://schemas.microsoft.com/office/drawing/2014/main" id="{BCCDDD3A-B11A-41F8-93C3-9C46577508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5D7572B-4952-45BB-840B-54D51FB209E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83778" name="Text Box 2">
            <a:extLst>
              <a:ext uri="{FF2B5EF4-FFF2-40B4-BE49-F238E27FC236}">
                <a16:creationId xmlns:a16="http://schemas.microsoft.com/office/drawing/2014/main" id="{EFB6A296-C627-43ED-AC7E-E18619C32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4867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Inverse Functions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30724" name="Line 3">
            <a:extLst>
              <a:ext uri="{FF2B5EF4-FFF2-40B4-BE49-F238E27FC236}">
                <a16:creationId xmlns:a16="http://schemas.microsoft.com/office/drawing/2014/main" id="{0BD3588C-148D-498B-A8F4-275DDC1EE2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066800"/>
            <a:ext cx="27209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3780" name="Text Box 4">
            <a:extLst>
              <a:ext uri="{FF2B5EF4-FFF2-40B4-BE49-F238E27FC236}">
                <a16:creationId xmlns:a16="http://schemas.microsoft.com/office/drawing/2014/main" id="{6BABE8B6-B7C8-46E3-B0C4-63F8555B4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4438"/>
            <a:ext cx="8229600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Let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be a bijection from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A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to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. Then the </a:t>
            </a:r>
            <a:r>
              <a:rPr kumimoji="1" lang="en-US" altLang="zh-CN" i="1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inverse function</a:t>
            </a:r>
            <a:r>
              <a:rPr kumimoji="1" lang="en-US" altLang="zh-CN" i="1" dirty="0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of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, denoted as 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f </a:t>
            </a:r>
            <a:r>
              <a:rPr kumimoji="1" lang="en-US" altLang="zh-CN" baseline="30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-1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, is the function from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to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defined as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    f </a:t>
            </a:r>
            <a:r>
              <a:rPr kumimoji="1" lang="en-US" altLang="zh-CN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-1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y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= x  </a:t>
            </a:r>
            <a:r>
              <a:rPr kumimoji="1"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iff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x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= y</a:t>
            </a:r>
            <a:r>
              <a:rPr kumimoji="1" lang="en-US" altLang="zh-CN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</a:p>
        </p:txBody>
      </p:sp>
      <p:sp>
        <p:nvSpPr>
          <p:cNvPr id="1483782" name="Text Box 6">
            <a:extLst>
              <a:ext uri="{FF2B5EF4-FFF2-40B4-BE49-F238E27FC236}">
                <a16:creationId xmlns:a16="http://schemas.microsoft.com/office/drawing/2014/main" id="{E4880F3F-C06D-4BE7-9D4B-1E24297F9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563" y="2500313"/>
            <a:ext cx="72390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Note:</a:t>
            </a:r>
          </a:p>
          <a:p>
            <a:pPr lvl="1"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No inverse function exists unless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is a bijection.</a:t>
            </a:r>
          </a:p>
          <a:p>
            <a:pPr lvl="1"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Function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is invertible  if f  </a:t>
            </a:r>
            <a:r>
              <a:rPr kumimoji="1"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is </a:t>
            </a:r>
            <a:r>
              <a:rPr kumimoji="1"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bijective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30727" name="Text Box 7">
            <a:extLst>
              <a:ext uri="{FF2B5EF4-FFF2-40B4-BE49-F238E27FC236}">
                <a16:creationId xmlns:a16="http://schemas.microsoft.com/office/drawing/2014/main" id="{E308C46C-6081-408B-A528-13AB4B42C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2.3  Functions</a:t>
            </a:r>
          </a:p>
        </p:txBody>
      </p:sp>
      <p:grpSp>
        <p:nvGrpSpPr>
          <p:cNvPr id="30728" name="Group 4">
            <a:extLst>
              <a:ext uri="{FF2B5EF4-FFF2-40B4-BE49-F238E27FC236}">
                <a16:creationId xmlns:a16="http://schemas.microsoft.com/office/drawing/2014/main" id="{D566CBFE-7700-4A94-A6E6-8AF651C6FA00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4005263"/>
            <a:ext cx="5972175" cy="2185987"/>
            <a:chOff x="1341" y="2616"/>
            <a:chExt cx="3703" cy="1390"/>
          </a:xfrm>
        </p:grpSpPr>
        <p:sp>
          <p:nvSpPr>
            <p:cNvPr id="22" name="Oval 5">
              <a:extLst>
                <a:ext uri="{FF2B5EF4-FFF2-40B4-BE49-F238E27FC236}">
                  <a16:creationId xmlns:a16="http://schemas.microsoft.com/office/drawing/2014/main" id="{E9303957-3221-4DD6-A3D2-C764BBA756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1" y="2794"/>
              <a:ext cx="1267" cy="121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Oval 6">
              <a:extLst>
                <a:ext uri="{FF2B5EF4-FFF2-40B4-BE49-F238E27FC236}">
                  <a16:creationId xmlns:a16="http://schemas.microsoft.com/office/drawing/2014/main" id="{5A3478AA-A49E-4B09-8C75-8A89ABE20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" y="3202"/>
              <a:ext cx="94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Oval 7">
              <a:extLst>
                <a:ext uri="{FF2B5EF4-FFF2-40B4-BE49-F238E27FC236}">
                  <a16:creationId xmlns:a16="http://schemas.microsoft.com/office/drawing/2014/main" id="{5E79D796-F321-4344-92E1-1B451BD8E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7" y="3202"/>
              <a:ext cx="94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86A01388-6C38-4199-9B70-99235C466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" y="3346"/>
              <a:ext cx="1663" cy="288"/>
            </a:xfrm>
            <a:custGeom>
              <a:avLst/>
              <a:gdLst>
                <a:gd name="T0" fmla="*/ 0 w 1680"/>
                <a:gd name="T1" fmla="*/ 0 h 288"/>
                <a:gd name="T2" fmla="*/ 864 w 1680"/>
                <a:gd name="T3" fmla="*/ 288 h 288"/>
                <a:gd name="T4" fmla="*/ 1680 w 1680"/>
                <a:gd name="T5" fmla="*/ 0 h 288"/>
                <a:gd name="T6" fmla="*/ 0 60000 65536"/>
                <a:gd name="T7" fmla="*/ 0 60000 65536"/>
                <a:gd name="T8" fmla="*/ 0 60000 65536"/>
                <a:gd name="T9" fmla="*/ 0 w 1680"/>
                <a:gd name="T10" fmla="*/ 0 h 288"/>
                <a:gd name="T11" fmla="*/ 1680 w 168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0" h="288">
                  <a:moveTo>
                    <a:pt x="0" y="0"/>
                  </a:moveTo>
                  <a:cubicBezTo>
                    <a:pt x="292" y="144"/>
                    <a:pt x="584" y="288"/>
                    <a:pt x="864" y="288"/>
                  </a:cubicBezTo>
                  <a:cubicBezTo>
                    <a:pt x="1144" y="288"/>
                    <a:pt x="1412" y="144"/>
                    <a:pt x="168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E3223E55-7483-46CE-9E2B-612BFC248305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385" y="2878"/>
              <a:ext cx="1663" cy="288"/>
            </a:xfrm>
            <a:custGeom>
              <a:avLst/>
              <a:gdLst>
                <a:gd name="T0" fmla="*/ 0 w 1680"/>
                <a:gd name="T1" fmla="*/ 0 h 288"/>
                <a:gd name="T2" fmla="*/ 864 w 1680"/>
                <a:gd name="T3" fmla="*/ 288 h 288"/>
                <a:gd name="T4" fmla="*/ 1680 w 1680"/>
                <a:gd name="T5" fmla="*/ 0 h 288"/>
                <a:gd name="T6" fmla="*/ 0 60000 65536"/>
                <a:gd name="T7" fmla="*/ 0 60000 65536"/>
                <a:gd name="T8" fmla="*/ 0 60000 65536"/>
                <a:gd name="T9" fmla="*/ 0 w 1680"/>
                <a:gd name="T10" fmla="*/ 0 h 288"/>
                <a:gd name="T11" fmla="*/ 1680 w 168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0" h="288">
                  <a:moveTo>
                    <a:pt x="0" y="0"/>
                  </a:moveTo>
                  <a:cubicBezTo>
                    <a:pt x="292" y="144"/>
                    <a:pt x="584" y="288"/>
                    <a:pt x="864" y="288"/>
                  </a:cubicBezTo>
                  <a:cubicBezTo>
                    <a:pt x="1144" y="288"/>
                    <a:pt x="1412" y="144"/>
                    <a:pt x="168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Text Box 10">
              <a:extLst>
                <a:ext uri="{FF2B5EF4-FFF2-40B4-BE49-F238E27FC236}">
                  <a16:creationId xmlns:a16="http://schemas.microsoft.com/office/drawing/2014/main" id="{252B2F1D-ED96-4F64-A641-1AD043E1F3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0" y="2616"/>
              <a:ext cx="348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0" i="1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f </a:t>
              </a:r>
              <a:r>
                <a:rPr lang="en-US" altLang="zh-CN" b="0" kern="0" baseline="3000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b="0" kern="0" baseline="3000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8" name="Text Box 11">
              <a:extLst>
                <a:ext uri="{FF2B5EF4-FFF2-40B4-BE49-F238E27FC236}">
                  <a16:creationId xmlns:a16="http://schemas.microsoft.com/office/drawing/2014/main" id="{9007602C-37F9-4F7C-BCE5-F9CFFF384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" y="3658"/>
              <a:ext cx="167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0" i="1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US" altLang="zh-CN" b="0" i="1" kern="0" baseline="3000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Text Box 12">
              <a:extLst>
                <a:ext uri="{FF2B5EF4-FFF2-40B4-BE49-F238E27FC236}">
                  <a16:creationId xmlns:a16="http://schemas.microsoft.com/office/drawing/2014/main" id="{9FBC4AB5-67B8-44EE-A187-421F77948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" y="3106"/>
              <a:ext cx="996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0" i="1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a </a:t>
              </a:r>
              <a:r>
                <a:rPr lang="en-US" altLang="zh-CN" b="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 </a:t>
              </a:r>
              <a:r>
                <a:rPr lang="en-US" altLang="zh-CN" b="0" i="1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f </a:t>
              </a:r>
              <a:r>
                <a:rPr lang="en-US" altLang="zh-CN" b="0" kern="0" baseline="300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b="0" kern="0" baseline="300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b="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b="0" i="1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zh-CN" b="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30" name="Text Box 13">
              <a:extLst>
                <a:ext uri="{FF2B5EF4-FFF2-40B4-BE49-F238E27FC236}">
                  <a16:creationId xmlns:a16="http://schemas.microsoft.com/office/drawing/2014/main" id="{7F555651-12E4-4D9F-8575-78FACD00F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2" y="3082"/>
              <a:ext cx="722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0" i="1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b </a:t>
              </a:r>
              <a:r>
                <a:rPr lang="en-US" altLang="zh-CN" b="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</a:t>
              </a:r>
              <a:r>
                <a:rPr lang="en-US" altLang="zh-CN" b="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b="0" i="1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zh-CN" b="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b="0" i="1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b="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31" name="Oval 14">
              <a:extLst>
                <a:ext uri="{FF2B5EF4-FFF2-40B4-BE49-F238E27FC236}">
                  <a16:creationId xmlns:a16="http://schemas.microsoft.com/office/drawing/2014/main" id="{EC6C8D6F-3607-4F84-9A55-CC5F3556E8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77" y="2794"/>
              <a:ext cx="1267" cy="121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Text Box 15">
              <a:extLst>
                <a:ext uri="{FF2B5EF4-FFF2-40B4-BE49-F238E27FC236}">
                  <a16:creationId xmlns:a16="http://schemas.microsoft.com/office/drawing/2014/main" id="{FAE6C839-F6BD-487E-800B-EC622A1122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610"/>
              <a:ext cx="312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0" i="1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altLang="zh-CN" b="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Text Box 16">
              <a:extLst>
                <a:ext uri="{FF2B5EF4-FFF2-40B4-BE49-F238E27FC236}">
                  <a16:creationId xmlns:a16="http://schemas.microsoft.com/office/drawing/2014/main" id="{ED9CB999-9153-4857-B59A-E43E3B92D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8" y="3610"/>
              <a:ext cx="312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0" i="1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altLang="zh-CN" b="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>
            <a:extLst>
              <a:ext uri="{FF2B5EF4-FFF2-40B4-BE49-F238E27FC236}">
                <a16:creationId xmlns:a16="http://schemas.microsoft.com/office/drawing/2014/main" id="{F956D1B1-5CA4-4E9D-A8DF-24F595C4615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797117A-6CE0-4329-9176-0605D04011D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1" name="Text Box 5">
            <a:extLst>
              <a:ext uri="{FF2B5EF4-FFF2-40B4-BE49-F238E27FC236}">
                <a16:creationId xmlns:a16="http://schemas.microsoft.com/office/drawing/2014/main" id="{38ADF43A-0FE1-4D08-BC73-CCE157862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8305800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Times New Roman" pitchFamily="18" charset="0"/>
              </a:rPr>
              <a:t>〖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Example 5〗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Let  </a:t>
            </a:r>
            <a:r>
              <a:rPr lang="en-US" altLang="zh-CN" i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be the function from the set of integers to the set of integers such that </a:t>
            </a:r>
            <a:r>
              <a:rPr lang="en-US" altLang="zh-CN" i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i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en-US" altLang="zh-CN" i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x+</a:t>
            </a:r>
            <a:r>
              <a:rPr lang="en-US" altLang="zh-CN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what is its inverse? </a:t>
            </a:r>
          </a:p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32772" name="Text Box 11">
            <a:extLst>
              <a:ext uri="{FF2B5EF4-FFF2-40B4-BE49-F238E27FC236}">
                <a16:creationId xmlns:a16="http://schemas.microsoft.com/office/drawing/2014/main" id="{B2A07C52-3B66-4859-A7F4-6675C9872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28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2.1  Sets</a:t>
            </a:r>
          </a:p>
        </p:txBody>
      </p:sp>
      <p:sp>
        <p:nvSpPr>
          <p:cNvPr id="32773" name="矩形 32">
            <a:extLst>
              <a:ext uri="{FF2B5EF4-FFF2-40B4-BE49-F238E27FC236}">
                <a16:creationId xmlns:a16="http://schemas.microsoft.com/office/drawing/2014/main" id="{877652BE-4BA8-470C-A902-F57EDBF99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1857375"/>
            <a:ext cx="51435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is   one-to-one           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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onto                      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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bijection               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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f </a:t>
            </a:r>
            <a:r>
              <a:rPr kumimoji="1" lang="en-US" altLang="zh-CN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(y) = y –1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Text Box 5">
            <a:extLst>
              <a:ext uri="{FF2B5EF4-FFF2-40B4-BE49-F238E27FC236}">
                <a16:creationId xmlns:a16="http://schemas.microsoft.com/office/drawing/2014/main" id="{B849C791-5BA9-4835-848D-19E156358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3786188"/>
            <a:ext cx="8305800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Times New Roman" pitchFamily="18" charset="0"/>
              </a:rPr>
              <a:t>〖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Example 6〗</a:t>
            </a:r>
            <a:r>
              <a:rPr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Let </a:t>
            </a:r>
            <a:r>
              <a:rPr lang="zh-CN" altLang="en-US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i="1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 the function from Z to Z with </a:t>
            </a:r>
            <a:r>
              <a:rPr lang="en-US" altLang="zh-CN" i="1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i="1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= </a:t>
            </a:r>
            <a:r>
              <a:rPr lang="en-US" altLang="zh-CN" i="1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kern="0" baseline="300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Is </a:t>
            </a:r>
            <a:r>
              <a:rPr lang="en-US" altLang="zh-CN" i="1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invertible?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b="0" kern="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               </a:t>
            </a:r>
            <a:r>
              <a:rPr lang="en-US" altLang="zh-CN" i="1" kern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kern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is   one-to-one              </a:t>
            </a:r>
            <a:r>
              <a:rPr kumimoji="1" lang="en-US" altLang="zh-CN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altLang="zh-CN" kern="0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No inverse function     </a:t>
            </a:r>
            <a:r>
              <a:rPr lang="en-US" altLang="zh-CN" b="0" kern="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>
            <a:extLst>
              <a:ext uri="{FF2B5EF4-FFF2-40B4-BE49-F238E27FC236}">
                <a16:creationId xmlns:a16="http://schemas.microsoft.com/office/drawing/2014/main" id="{8421ECE0-93CA-4931-BAD7-59E1355FBE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321DF6C-E7B7-48B5-B1A6-BF4168A7376C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83778" name="Text Box 2">
            <a:extLst>
              <a:ext uri="{FF2B5EF4-FFF2-40B4-BE49-F238E27FC236}">
                <a16:creationId xmlns:a16="http://schemas.microsoft.com/office/drawing/2014/main" id="{8ADC3AE8-4986-4C61-823F-1D1F22F66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4867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Compositions of Functions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34820" name="Line 3">
            <a:extLst>
              <a:ext uri="{FF2B5EF4-FFF2-40B4-BE49-F238E27FC236}">
                <a16:creationId xmlns:a16="http://schemas.microsoft.com/office/drawing/2014/main" id="{06BE002A-804E-47B0-89D1-A8FCED41AD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063" y="1052513"/>
            <a:ext cx="3313112" cy="14287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3780" name="Text Box 4">
            <a:extLst>
              <a:ext uri="{FF2B5EF4-FFF2-40B4-BE49-F238E27FC236}">
                <a16:creationId xmlns:a16="http://schemas.microsoft.com/office/drawing/2014/main" id="{B5387E02-BCF8-47D6-84D3-C5CAF1976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143000"/>
            <a:ext cx="82867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Let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i="1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be a function from the set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to the set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and let </a:t>
            </a:r>
            <a:r>
              <a:rPr kumimoji="1" lang="en-US" altLang="zh-CN" i="1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be a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function from the set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to the set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C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The </a:t>
            </a:r>
            <a:r>
              <a:rPr kumimoji="1" lang="en-US" altLang="zh-CN" i="1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composition 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 the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functions</a:t>
            </a:r>
            <a:r>
              <a:rPr kumimoji="1" lang="en-US" altLang="zh-CN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i="1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en-US" altLang="zh-CN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and </a:t>
            </a:r>
            <a:r>
              <a:rPr kumimoji="1" lang="en-US" altLang="zh-CN" i="1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denoted by </a:t>
            </a:r>
            <a:r>
              <a:rPr kumimoji="1" lang="en-US" altLang="zh-CN" i="1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 </a:t>
            </a:r>
            <a:r>
              <a:rPr kumimoji="1" lang="en-US" altLang="zh-CN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  <a:sym typeface="Symbol" pitchFamily="18" charset="2"/>
              </a:rPr>
              <a:t> </a:t>
            </a:r>
            <a:r>
              <a:rPr kumimoji="1" lang="en-US" altLang="zh-CN" i="1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g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is defined by: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   f 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  <a:sym typeface="Symbol" pitchFamily="18" charset="2"/>
              </a:rPr>
              <a:t>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g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=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 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g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))</a:t>
            </a:r>
            <a:endParaRPr kumimoji="1" lang="en-US" altLang="zh-CN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4822" name="Text Box 6">
            <a:extLst>
              <a:ext uri="{FF2B5EF4-FFF2-40B4-BE49-F238E27FC236}">
                <a16:creationId xmlns:a16="http://schemas.microsoft.com/office/drawing/2014/main" id="{88D7EDB1-C1C6-423C-B8B5-FC6E7AED8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786063"/>
            <a:ext cx="84296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Note: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can’t be defined unless the range of </a:t>
            </a:r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 a subset of the domain of </a:t>
            </a:r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4823" name="Text Box 7">
            <a:extLst>
              <a:ext uri="{FF2B5EF4-FFF2-40B4-BE49-F238E27FC236}">
                <a16:creationId xmlns:a16="http://schemas.microsoft.com/office/drawing/2014/main" id="{66A2E0D2-A91F-456A-B35B-934555626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2.3  Functions</a:t>
            </a:r>
          </a:p>
        </p:txBody>
      </p:sp>
      <p:pic>
        <p:nvPicPr>
          <p:cNvPr id="34824" name="Picture 3" descr="02-3-007">
            <a:extLst>
              <a:ext uri="{FF2B5EF4-FFF2-40B4-BE49-F238E27FC236}">
                <a16:creationId xmlns:a16="http://schemas.microsoft.com/office/drawing/2014/main" id="{7DCE08D6-EAEA-4326-9596-7BE986FB9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4062413"/>
            <a:ext cx="46609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>
            <a:extLst>
              <a:ext uri="{FF2B5EF4-FFF2-40B4-BE49-F238E27FC236}">
                <a16:creationId xmlns:a16="http://schemas.microsoft.com/office/drawing/2014/main" id="{445D5DFC-2E0B-4C68-A127-07C69379E4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779F351-3B72-48CC-8890-3F373867FB9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1" name="Text Box 5">
            <a:extLst>
              <a:ext uri="{FF2B5EF4-FFF2-40B4-BE49-F238E27FC236}">
                <a16:creationId xmlns:a16="http://schemas.microsoft.com/office/drawing/2014/main" id="{CBCD1671-E617-4038-897F-EE9052609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71500"/>
            <a:ext cx="8305800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Times New Roman" pitchFamily="18" charset="0"/>
              </a:rPr>
              <a:t>〖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Example 5〗</a:t>
            </a:r>
            <a:r>
              <a:rPr lang="en-US" altLang="zh-CN" b="0" i="1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= 2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+ 3,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g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= 3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+ 2.  </a:t>
            </a:r>
          </a:p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What is the composition of</a:t>
            </a:r>
            <a:r>
              <a:rPr lang="en-US" altLang="zh-CN" b="0" i="1" kern="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 </a:t>
            </a:r>
            <a:r>
              <a:rPr lang="en-US" altLang="zh-CN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  <a:sym typeface="Symbol" pitchFamily="18" charset="2"/>
              </a:rPr>
              <a:t> and</a:t>
            </a:r>
            <a:r>
              <a:rPr lang="en-US" altLang="zh-CN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zh-CN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? </a:t>
            </a:r>
          </a:p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What is the composition of</a:t>
            </a:r>
            <a:r>
              <a:rPr lang="en-US" altLang="zh-CN" b="0" i="1" kern="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 </a:t>
            </a:r>
            <a:r>
              <a:rPr lang="en-US" altLang="zh-CN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and </a:t>
            </a:r>
            <a:r>
              <a:rPr lang="en-US" altLang="zh-CN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?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36868" name="Text Box 11">
            <a:extLst>
              <a:ext uri="{FF2B5EF4-FFF2-40B4-BE49-F238E27FC236}">
                <a16:creationId xmlns:a16="http://schemas.microsoft.com/office/drawing/2014/main" id="{4907EDDC-DACB-4D28-A5F1-65C20AE13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28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2.1  Sets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553759-3AA1-456C-9CF2-D8A829CC6107}"/>
              </a:ext>
            </a:extLst>
          </p:cNvPr>
          <p:cNvSpPr/>
          <p:nvPr/>
        </p:nvSpPr>
        <p:spPr>
          <a:xfrm>
            <a:off x="1071563" y="2428875"/>
            <a:ext cx="5929312" cy="17907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None/>
              <a:defRPr/>
            </a:pPr>
            <a:r>
              <a:rPr lang="en-US" altLang="zh-CN" b="0" i="1" kern="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i="1" kern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 </a:t>
            </a:r>
            <a:r>
              <a:rPr lang="en-US" altLang="zh-CN" kern="0" dirty="0">
                <a:latin typeface="Times New Roman" pitchFamily="18" charset="0"/>
                <a:ea typeface="楷体_GB2312"/>
                <a:cs typeface="Times New Roman" pitchFamily="18" charset="0"/>
                <a:sym typeface="Symbol" pitchFamily="18" charset="2"/>
              </a:rPr>
              <a:t></a:t>
            </a:r>
            <a:r>
              <a:rPr lang="en-US" altLang="zh-CN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i="1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zh-CN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=</a:t>
            </a:r>
            <a:r>
              <a:rPr lang="en-US" altLang="zh-CN" i="1" kern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 </a:t>
            </a:r>
            <a:r>
              <a:rPr lang="en-US" altLang="zh-CN" kern="0" dirty="0">
                <a:latin typeface="Times New Roman" pitchFamily="18" charset="0"/>
                <a:ea typeface="楷体_GB231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zh-CN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)) = </a:t>
            </a:r>
            <a:r>
              <a:rPr lang="en-US" altLang="zh-CN" i="1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(3x+2) </a:t>
            </a:r>
          </a:p>
          <a:p>
            <a:pPr marL="342900" indent="-3429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                           = 2(3x+2)+3 = 6x+7</a:t>
            </a:r>
          </a:p>
          <a:p>
            <a:pPr marL="342900" indent="-3429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None/>
              <a:defRPr/>
            </a:pPr>
            <a:r>
              <a:rPr lang="en-US" altLang="zh-CN" i="1" kern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g </a:t>
            </a:r>
            <a:r>
              <a:rPr lang="en-US" altLang="zh-CN" kern="0" dirty="0">
                <a:latin typeface="Times New Roman" pitchFamily="18" charset="0"/>
                <a:ea typeface="楷体_GB2312"/>
                <a:cs typeface="Times New Roman" pitchFamily="18" charset="0"/>
                <a:sym typeface="Symbol" pitchFamily="18" charset="2"/>
              </a:rPr>
              <a:t></a:t>
            </a:r>
            <a:r>
              <a:rPr lang="en-US" altLang="zh-CN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i="1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=</a:t>
            </a:r>
            <a:r>
              <a:rPr lang="en-US" altLang="zh-CN" i="1" kern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 </a:t>
            </a:r>
            <a:r>
              <a:rPr lang="en-US" altLang="zh-CN" kern="0" dirty="0">
                <a:latin typeface="Times New Roman" pitchFamily="18" charset="0"/>
                <a:ea typeface="楷体_GB231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)) = </a:t>
            </a:r>
            <a:r>
              <a:rPr lang="en-US" altLang="zh-CN" i="1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zh-CN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(2x+3) </a:t>
            </a:r>
          </a:p>
          <a:p>
            <a:pPr marL="342900" indent="-3429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                           = 3(2x+3)+2 = 6x+11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>
            <a:extLst>
              <a:ext uri="{FF2B5EF4-FFF2-40B4-BE49-F238E27FC236}">
                <a16:creationId xmlns:a16="http://schemas.microsoft.com/office/drawing/2014/main" id="{52E4109E-B5C7-44BF-A81D-56C3EAAD6D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8A5019D-075E-47EF-92BB-06D580B8FA2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85826" name="Text Box 2">
            <a:extLst>
              <a:ext uri="{FF2B5EF4-FFF2-40B4-BE49-F238E27FC236}">
                <a16:creationId xmlns:a16="http://schemas.microsoft.com/office/drawing/2014/main" id="{8D7E9D4B-F568-4AB4-A155-0301ED46F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4867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5. Some Important Functions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38916" name="Line 3">
            <a:extLst>
              <a:ext uri="{FF2B5EF4-FFF2-40B4-BE49-F238E27FC236}">
                <a16:creationId xmlns:a16="http://schemas.microsoft.com/office/drawing/2014/main" id="{62569611-4459-45AF-B2E4-F0E0A84FDC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066800"/>
            <a:ext cx="3865563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5828" name="Text Box 4">
            <a:extLst>
              <a:ext uri="{FF2B5EF4-FFF2-40B4-BE49-F238E27FC236}">
                <a16:creationId xmlns:a16="http://schemas.microsoft.com/office/drawing/2014/main" id="{1AB2C88E-093F-4454-8828-532236AD1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828800"/>
            <a:ext cx="5562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n"/>
              <a:defRPr/>
            </a:pPr>
            <a:r>
              <a:rPr kumimoji="1" lang="zh-CN" altLang="en-US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     </a:t>
            </a:r>
            <a:r>
              <a:rPr kumimoji="1" lang="en-US" altLang="zh-CN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The floor function</a:t>
            </a:r>
          </a:p>
          <a:p>
            <a:pPr eaLnBrk="1" hangingPunct="1">
              <a:spcBef>
                <a:spcPct val="100000"/>
              </a:spcBef>
              <a:buFont typeface="Wingdings" panose="05000000000000000000" pitchFamily="2" charset="2"/>
              <a:buChar char="n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    The ceiling function</a:t>
            </a:r>
          </a:p>
        </p:txBody>
      </p:sp>
      <p:sp>
        <p:nvSpPr>
          <p:cNvPr id="38918" name="Text Box 6">
            <a:extLst>
              <a:ext uri="{FF2B5EF4-FFF2-40B4-BE49-F238E27FC236}">
                <a16:creationId xmlns:a16="http://schemas.microsoft.com/office/drawing/2014/main" id="{265B329C-A253-48AD-AEC6-D868A4F84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2.3  Functions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>
            <a:extLst>
              <a:ext uri="{FF2B5EF4-FFF2-40B4-BE49-F238E27FC236}">
                <a16:creationId xmlns:a16="http://schemas.microsoft.com/office/drawing/2014/main" id="{307BCE84-321E-449B-976E-D0F40450F2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84149D3-FF77-43E4-B429-67771F42934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3" name="Text Box 2">
            <a:extLst>
              <a:ext uri="{FF2B5EF4-FFF2-40B4-BE49-F238E27FC236}">
                <a16:creationId xmlns:a16="http://schemas.microsoft.com/office/drawing/2014/main" id="{7D340841-F7E9-4CD1-8E86-B24BBB8B6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62000"/>
            <a:ext cx="8229600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/>
              <a:t>【</a:t>
            </a: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</a:rPr>
              <a:t>Definition </a:t>
            </a:r>
            <a:r>
              <a:rPr kumimoji="1" lang="en-US" altLang="zh-CN"/>
              <a:t>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floor function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is the largest integer less than or equal to the </a:t>
            </a:r>
            <a:r>
              <a:rPr kumimoji="1"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real number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Notation: 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                     ë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 û 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For example:  </a:t>
            </a:r>
          </a:p>
          <a:p>
            <a:pPr eaLnBrk="1" hangingPunct="1">
              <a:spcBef>
                <a:spcPct val="40000"/>
              </a:spcBef>
              <a:buFont typeface="Symbol" panose="05050102010706020507" pitchFamily="18" charset="2"/>
              <a:buChar char=" "/>
            </a:pP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   ë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0.5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û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</a:p>
        </p:txBody>
      </p:sp>
      <p:sp>
        <p:nvSpPr>
          <p:cNvPr id="40964" name="AutoShape 4">
            <a:extLst>
              <a:ext uri="{FF2B5EF4-FFF2-40B4-BE49-F238E27FC236}">
                <a16:creationId xmlns:a16="http://schemas.microsoft.com/office/drawing/2014/main" id="{9545800D-71A6-41AB-B8CA-E2FDFB4AD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1916113"/>
            <a:ext cx="5562600" cy="1714500"/>
          </a:xfrm>
          <a:prstGeom prst="cloudCallout">
            <a:avLst>
              <a:gd name="adj1" fmla="val -57963"/>
              <a:gd name="adj2" fmla="val -1322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</a:pPr>
            <a:r>
              <a: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 floor function is often called the </a:t>
            </a:r>
            <a:r>
              <a:rPr kumimoji="1" lang="en-US" altLang="zh-CN" sz="18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greatest integer function</a:t>
            </a:r>
            <a:r>
              <a: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 It is often denoted by [</a:t>
            </a:r>
            <a:r>
              <a:rPr kumimoji="1" lang="en-US" altLang="zh-CN" sz="1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].</a:t>
            </a:r>
          </a:p>
        </p:txBody>
      </p:sp>
      <p:sp>
        <p:nvSpPr>
          <p:cNvPr id="1487877" name="Text Box 5">
            <a:extLst>
              <a:ext uri="{FF2B5EF4-FFF2-40B4-BE49-F238E27FC236}">
                <a16:creationId xmlns:a16="http://schemas.microsoft.com/office/drawing/2014/main" id="{70A12442-7DC0-4EB7-BE59-D069A6ACD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75" y="341471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0966" name="Text Box 6">
            <a:extLst>
              <a:ext uri="{FF2B5EF4-FFF2-40B4-BE49-F238E27FC236}">
                <a16:creationId xmlns:a16="http://schemas.microsoft.com/office/drawing/2014/main" id="{33915816-3EEB-41F9-A9CC-33F217869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005263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Symbol" panose="05050102010706020507" pitchFamily="18" charset="2"/>
              <a:buChar char=" "/>
            </a:pP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ë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1.5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û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endParaRPr kumimoji="1" lang="en-US" altLang="zh-CN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87879" name="Text Box 7">
            <a:extLst>
              <a:ext uri="{FF2B5EF4-FFF2-40B4-BE49-F238E27FC236}">
                <a16:creationId xmlns:a16="http://schemas.microsoft.com/office/drawing/2014/main" id="{8C7B670C-123C-4327-8943-0FDC631D3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38" y="3995738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Symbol" panose="05050102010706020507" pitchFamily="18" charset="2"/>
              <a:buChar char=" "/>
            </a:pPr>
            <a:r>
              <a:rPr kumimoji="1" lang="en-US" altLang="zh-CN">
                <a:solidFill>
                  <a:srgbClr val="FF3300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kumimoji="1" lang="en-US" altLang="zh-CN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8" name="Text Box 8">
            <a:extLst>
              <a:ext uri="{FF2B5EF4-FFF2-40B4-BE49-F238E27FC236}">
                <a16:creationId xmlns:a16="http://schemas.microsoft.com/office/drawing/2014/main" id="{ECFE677D-CC54-4F02-B667-A6651087E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724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Symbol" panose="05050102010706020507" pitchFamily="18" charset="2"/>
              <a:buChar char=" "/>
            </a:pP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ë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û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</a:p>
        </p:txBody>
      </p:sp>
      <p:sp>
        <p:nvSpPr>
          <p:cNvPr id="1487881" name="Text Box 9">
            <a:extLst>
              <a:ext uri="{FF2B5EF4-FFF2-40B4-BE49-F238E27FC236}">
                <a16:creationId xmlns:a16="http://schemas.microsoft.com/office/drawing/2014/main" id="{E2C412EF-AFB9-483B-A1D9-8BC476AEF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4063" y="4710113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Symbol" panose="05050102010706020507" pitchFamily="18" charset="2"/>
              <a:buChar char=" "/>
            </a:pPr>
            <a:r>
              <a:rPr kumimoji="1" lang="en-US" altLang="zh-CN">
                <a:solidFill>
                  <a:srgbClr val="FF3300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40970" name="Text Box 10">
            <a:extLst>
              <a:ext uri="{FF2B5EF4-FFF2-40B4-BE49-F238E27FC236}">
                <a16:creationId xmlns:a16="http://schemas.microsoft.com/office/drawing/2014/main" id="{96095189-1877-49CD-B76B-7571278CE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3" y="54102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Symbol" panose="05050102010706020507" pitchFamily="18" charset="2"/>
              <a:buChar char=" "/>
            </a:pP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ë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-0.5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û  =</a:t>
            </a:r>
          </a:p>
        </p:txBody>
      </p:sp>
      <p:sp>
        <p:nvSpPr>
          <p:cNvPr id="1487883" name="Text Box 11">
            <a:extLst>
              <a:ext uri="{FF2B5EF4-FFF2-40B4-BE49-F238E27FC236}">
                <a16:creationId xmlns:a16="http://schemas.microsoft.com/office/drawing/2014/main" id="{E4F99198-B462-4886-B1C2-BDB8A4C9A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4102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Symbol" panose="05050102010706020507" pitchFamily="18" charset="2"/>
              <a:buChar char=" "/>
            </a:pPr>
            <a:r>
              <a:rPr kumimoji="1" lang="en-US" altLang="zh-CN">
                <a:solidFill>
                  <a:srgbClr val="FF3300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</a:p>
        </p:txBody>
      </p:sp>
      <p:sp>
        <p:nvSpPr>
          <p:cNvPr id="40972" name="Text Box 12">
            <a:extLst>
              <a:ext uri="{FF2B5EF4-FFF2-40B4-BE49-F238E27FC236}">
                <a16:creationId xmlns:a16="http://schemas.microsoft.com/office/drawing/2014/main" id="{6B5CC16A-6923-4EC8-AA76-DFF08CD50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2.3 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7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7877" grpId="0" autoUpdateAnimBg="0"/>
      <p:bldP spid="1487879" grpId="0" autoUpdateAnimBg="0"/>
      <p:bldP spid="1487881" grpId="0" autoUpdateAnimBg="0"/>
      <p:bldP spid="148788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>
            <a:extLst>
              <a:ext uri="{FF2B5EF4-FFF2-40B4-BE49-F238E27FC236}">
                <a16:creationId xmlns:a16="http://schemas.microsoft.com/office/drawing/2014/main" id="{C22E09B0-2A95-44C7-B2DF-D555919A11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A0BBAB6-EA37-40FE-979E-C4F74BF18FE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3539" name="Text Box 3">
            <a:extLst>
              <a:ext uri="{FF2B5EF4-FFF2-40B4-BE49-F238E27FC236}">
                <a16:creationId xmlns:a16="http://schemas.microsoft.com/office/drawing/2014/main" id="{3B6D4107-2512-4F87-8FB5-3985008AF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00063"/>
            <a:ext cx="8893175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</a:rPr>
              <a:t>【</a:t>
            </a:r>
            <a:r>
              <a:rPr kumimoji="1" lang="en-US" altLang="zh-CN" dirty="0">
                <a:solidFill>
                  <a:srgbClr val="9900CC"/>
                </a:solidFill>
                <a:latin typeface="Times New Roman" pitchFamily="18" charset="0"/>
              </a:rPr>
              <a:t>Definition</a:t>
            </a:r>
            <a:r>
              <a:rPr kumimoji="1" lang="en-US" altLang="zh-CN" dirty="0">
                <a:latin typeface="Times New Roman" pitchFamily="18" charset="0"/>
              </a:rPr>
              <a:t>】</a:t>
            </a:r>
            <a:r>
              <a:rPr kumimoji="1" lang="en-US" altLang="zh-CN" dirty="0"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Let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and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be nonempty sets. A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function</a:t>
            </a:r>
            <a:r>
              <a:rPr kumimoji="1" lang="en-US" altLang="zh-CN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(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mapping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or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transformations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)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f 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from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to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: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  <a:p>
            <a:pPr algn="ctr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: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→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B</a:t>
            </a:r>
          </a:p>
          <a:p>
            <a:pPr algn="ctr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  <a:sym typeface="Symbol" pitchFamily="18" charset="2"/>
              </a:rPr>
              <a:t>       "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  <a:sym typeface="Symbol" pitchFamily="18" charset="2"/>
              </a:rPr>
              <a:t>Î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  <a:sym typeface="Symbol" pitchFamily="18" charset="2"/>
              </a:rPr>
              <a:t>®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  <a:sym typeface="Symbol" pitchFamily="18" charset="2"/>
              </a:rPr>
              <a:t>$!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  <a:sym typeface="Symbol" pitchFamily="18" charset="2"/>
              </a:rPr>
              <a:t>Î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  <a:sym typeface="Symbol" pitchFamily="18" charset="2"/>
              </a:rPr>
              <a:t>Ù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)=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))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is called the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domain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of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f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is called the </a:t>
            </a:r>
            <a:r>
              <a:rPr kumimoji="1" lang="en-US" altLang="zh-CN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codomain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of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f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.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 =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is called the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image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of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under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is called a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preimage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of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): the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range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of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is the set of all images of elements in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under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. 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If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is a function from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to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 we say that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maps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to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.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</a:p>
        </p:txBody>
      </p:sp>
      <p:sp>
        <p:nvSpPr>
          <p:cNvPr id="6148" name="Text Box 5">
            <a:extLst>
              <a:ext uri="{FF2B5EF4-FFF2-40B4-BE49-F238E27FC236}">
                <a16:creationId xmlns:a16="http://schemas.microsoft.com/office/drawing/2014/main" id="{CEE08EE2-81B6-4198-82CE-6E8CC6451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2.3  Functions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>
            <a:extLst>
              <a:ext uri="{FF2B5EF4-FFF2-40B4-BE49-F238E27FC236}">
                <a16:creationId xmlns:a16="http://schemas.microsoft.com/office/drawing/2014/main" id="{CBAE3ECB-16B2-4C0F-8AAF-187EEAD65E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C59364A-E134-4499-A5C2-0C0F0C11E1D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89922" name="Text Box 2">
            <a:extLst>
              <a:ext uri="{FF2B5EF4-FFF2-40B4-BE49-F238E27FC236}">
                <a16:creationId xmlns:a16="http://schemas.microsoft.com/office/drawing/2014/main" id="{2CE52FB3-C9CA-4B83-818E-6FAC612EB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14400"/>
            <a:ext cx="8229600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/>
              <a:t>【</a:t>
            </a:r>
            <a:r>
              <a:rPr kumimoji="1" lang="en-US" altLang="zh-CN" dirty="0">
                <a:solidFill>
                  <a:srgbClr val="9900CC"/>
                </a:solidFill>
                <a:latin typeface="Times New Roman" pitchFamily="18" charset="0"/>
              </a:rPr>
              <a:t>Definition </a:t>
            </a:r>
            <a:r>
              <a:rPr kumimoji="1" lang="en-US" altLang="zh-CN" dirty="0"/>
              <a:t>】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The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ceiling function</a:t>
            </a:r>
            <a:r>
              <a:rPr kumimoji="1" lang="en-US" altLang="zh-CN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f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x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) is the smallest integer greater than or equal to the </a:t>
            </a:r>
            <a:r>
              <a:rPr kumimoji="1" lang="en-US" altLang="zh-CN" dirty="0">
                <a:solidFill>
                  <a:srgbClr val="0066FF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real number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x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.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Notation: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Symbol" pitchFamily="18" charset="2"/>
                <a:ea typeface="宋体" pitchFamily="2" charset="-122"/>
                <a:sym typeface="Symbol" pitchFamily="18" charset="2"/>
              </a:rPr>
              <a:t>                   é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x</a:t>
            </a:r>
            <a:r>
              <a:rPr kumimoji="1" lang="en-US" altLang="zh-CN" dirty="0">
                <a:latin typeface="Symbol" pitchFamily="18" charset="2"/>
                <a:ea typeface="宋体" pitchFamily="2" charset="-122"/>
                <a:sym typeface="Symbol" pitchFamily="18" charset="2"/>
              </a:rPr>
              <a:t> ù</a:t>
            </a:r>
            <a:endParaRPr kumimoji="1" lang="en-US" altLang="zh-CN" dirty="0"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eaLnBrk="1" hangingPunct="1">
              <a:spcBef>
                <a:spcPct val="10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For example: 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Symbol" pitchFamily="18" charset="2"/>
                <a:ea typeface="宋体" pitchFamily="2" charset="-122"/>
                <a:sym typeface="Symbol" pitchFamily="18" charset="2"/>
              </a:rPr>
              <a:t>               é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0.5</a:t>
            </a:r>
            <a:r>
              <a:rPr kumimoji="1" lang="en-US" altLang="zh-CN" dirty="0">
                <a:latin typeface="Symbol" pitchFamily="18" charset="2"/>
                <a:ea typeface="宋体" pitchFamily="2" charset="-122"/>
                <a:sym typeface="Symbol" pitchFamily="18" charset="2"/>
              </a:rPr>
              <a:t> ù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=</a:t>
            </a:r>
          </a:p>
        </p:txBody>
      </p:sp>
      <p:sp>
        <p:nvSpPr>
          <p:cNvPr id="1489924" name="Text Box 4">
            <a:extLst>
              <a:ext uri="{FF2B5EF4-FFF2-40B4-BE49-F238E27FC236}">
                <a16:creationId xmlns:a16="http://schemas.microsoft.com/office/drawing/2014/main" id="{AD86EAEF-F065-4112-9ECA-998D64802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5052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3013" name="Text Box 5">
            <a:extLst>
              <a:ext uri="{FF2B5EF4-FFF2-40B4-BE49-F238E27FC236}">
                <a16:creationId xmlns:a16="http://schemas.microsoft.com/office/drawing/2014/main" id="{E5A457FE-B701-42EA-99BF-6FDE302FA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2672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é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1.5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 ù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</a:p>
        </p:txBody>
      </p:sp>
      <p:sp>
        <p:nvSpPr>
          <p:cNvPr id="1489926" name="Text Box 6">
            <a:extLst>
              <a:ext uri="{FF2B5EF4-FFF2-40B4-BE49-F238E27FC236}">
                <a16:creationId xmlns:a16="http://schemas.microsoft.com/office/drawing/2014/main" id="{57DE26C0-C14D-4C72-96CE-6AFD94BF0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2672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kumimoji="1" lang="en-US" altLang="zh-CN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3015" name="Text Box 7">
            <a:extLst>
              <a:ext uri="{FF2B5EF4-FFF2-40B4-BE49-F238E27FC236}">
                <a16:creationId xmlns:a16="http://schemas.microsoft.com/office/drawing/2014/main" id="{BC419CF0-E64F-4B98-AD3B-7D650ECEF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8768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é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 ù    =</a:t>
            </a:r>
          </a:p>
        </p:txBody>
      </p:sp>
      <p:sp>
        <p:nvSpPr>
          <p:cNvPr id="1489928" name="Text Box 8">
            <a:extLst>
              <a:ext uri="{FF2B5EF4-FFF2-40B4-BE49-F238E27FC236}">
                <a16:creationId xmlns:a16="http://schemas.microsoft.com/office/drawing/2014/main" id="{3F3E3838-8F15-42B4-B511-8D9AFE0CE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8768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43017" name="Text Box 9">
            <a:extLst>
              <a:ext uri="{FF2B5EF4-FFF2-40B4-BE49-F238E27FC236}">
                <a16:creationId xmlns:a16="http://schemas.microsoft.com/office/drawing/2014/main" id="{217D0052-C5A1-46F7-B5B7-9C6D0C1EC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486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é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-0.5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 ù = </a:t>
            </a:r>
          </a:p>
        </p:txBody>
      </p:sp>
      <p:sp>
        <p:nvSpPr>
          <p:cNvPr id="1489930" name="Text Box 10">
            <a:extLst>
              <a:ext uri="{FF2B5EF4-FFF2-40B4-BE49-F238E27FC236}">
                <a16:creationId xmlns:a16="http://schemas.microsoft.com/office/drawing/2014/main" id="{B9BA8796-5450-496B-9E6B-14EAE55CC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4864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43019" name="Text Box 11">
            <a:extLst>
              <a:ext uri="{FF2B5EF4-FFF2-40B4-BE49-F238E27FC236}">
                <a16:creationId xmlns:a16="http://schemas.microsoft.com/office/drawing/2014/main" id="{E82E9C95-66FB-4BA3-9E39-842DCDD62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2.3 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9924" grpId="0" autoUpdateAnimBg="0"/>
      <p:bldP spid="1489926" grpId="0" autoUpdateAnimBg="0"/>
      <p:bldP spid="1489928" grpId="0" autoUpdateAnimBg="0"/>
      <p:bldP spid="148993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>
            <a:extLst>
              <a:ext uri="{FF2B5EF4-FFF2-40B4-BE49-F238E27FC236}">
                <a16:creationId xmlns:a16="http://schemas.microsoft.com/office/drawing/2014/main" id="{913BF4EC-38C7-4B0A-9A54-DFAD9088B24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5A63D21-DD5B-460E-8A44-3421038D75B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5059" name="Picture 3" descr="02-3-010">
            <a:extLst>
              <a:ext uri="{FF2B5EF4-FFF2-40B4-BE49-F238E27FC236}">
                <a16:creationId xmlns:a16="http://schemas.microsoft.com/office/drawing/2014/main" id="{17063847-F9AC-40F5-98A2-75BDACB22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1485900"/>
            <a:ext cx="9117012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1">
            <a:extLst>
              <a:ext uri="{FF2B5EF4-FFF2-40B4-BE49-F238E27FC236}">
                <a16:creationId xmlns:a16="http://schemas.microsoft.com/office/drawing/2014/main" id="{999CC85A-8662-4172-BDF3-0C0E39F639A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D54011F-9B30-4E97-AFE3-69CB13CA2E7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91970" name="Text Box 2">
            <a:extLst>
              <a:ext uri="{FF2B5EF4-FFF2-40B4-BE49-F238E27FC236}">
                <a16:creationId xmlns:a16="http://schemas.microsoft.com/office/drawing/2014/main" id="{708031CF-B726-4142-85CB-AF62252A5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783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Useful Properties of the Floor and Ceiling Functions</a:t>
            </a:r>
            <a:r>
              <a:rPr kumimoji="1" lang="en-US" altLang="zh-CN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47108" name="Text Box 3">
            <a:extLst>
              <a:ext uri="{FF2B5EF4-FFF2-40B4-BE49-F238E27FC236}">
                <a16:creationId xmlns:a16="http://schemas.microsoft.com/office/drawing/2014/main" id="{0D63B804-F5BA-43C1-BB11-B029564EF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1143000"/>
            <a:ext cx="7315200" cy="436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(1a)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ë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û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n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iff  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&lt;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+ 1   where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is an integer</a:t>
            </a:r>
            <a:endParaRPr kumimoji="1"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(1b)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é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ù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n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iff 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kumimoji="1" lang="en-US" altLang="zh-CN" sz="2000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1 &lt;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n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where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is an integer</a:t>
            </a:r>
            <a:endParaRPr kumimoji="1"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(1c)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ë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û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n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iff 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1" lang="en-US" altLang="zh-CN" sz="2000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1 &lt;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where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is an integer</a:t>
            </a:r>
            <a:endParaRPr kumimoji="1"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(1d)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é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ù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n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iff 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n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&lt;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+ 1   where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is an integer</a:t>
            </a:r>
            <a:endParaRPr kumimoji="1"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(2)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x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1 &lt;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ë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û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x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é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ù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&lt;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+ 1</a:t>
            </a:r>
            <a:endParaRPr kumimoji="1"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(3a) 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ë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-x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û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- 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é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ù </a:t>
            </a:r>
            <a:endParaRPr kumimoji="1"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(3b)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é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ù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- 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ë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û </a:t>
            </a:r>
            <a:endParaRPr kumimoji="1"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(4a)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ë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x + m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û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ë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û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+ m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where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is an integer</a:t>
            </a:r>
            <a:endParaRPr kumimoji="1"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(4b)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é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x + m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ù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 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é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ù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+ m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where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is an integer</a:t>
            </a:r>
          </a:p>
        </p:txBody>
      </p:sp>
      <p:sp>
        <p:nvSpPr>
          <p:cNvPr id="47109" name="Text Box 5">
            <a:extLst>
              <a:ext uri="{FF2B5EF4-FFF2-40B4-BE49-F238E27FC236}">
                <a16:creationId xmlns:a16="http://schemas.microsoft.com/office/drawing/2014/main" id="{318EC783-B30B-41EF-94B2-E169B7662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2.3  Functions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2BF0B4E1-91C9-476E-AA2C-BAA24B67D54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03225" y="476250"/>
            <a:ext cx="8131175" cy="865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>
                <a:ea typeface="宋体" panose="02010600030101010101" pitchFamily="2" charset="-122"/>
              </a:rPr>
              <a:t>Proving Properties of Functions 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E8931CB2-6252-4586-A1CB-99E246FE24CB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81000" y="1417638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200" b="1">
                <a:ea typeface="宋体" panose="02010600030101010101" pitchFamily="2" charset="-122"/>
              </a:rPr>
              <a:t>   Example</a:t>
            </a:r>
            <a:r>
              <a:rPr lang="en-US" altLang="zh-CN" sz="2200">
                <a:ea typeface="宋体" panose="02010600030101010101" pitchFamily="2" charset="-122"/>
              </a:rPr>
              <a:t>: Prove that x is a real number, then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200">
                <a:latin typeface="Cambria Math" panose="02040503050406030204" pitchFamily="18" charset="0"/>
                <a:ea typeface="宋体" panose="02010600030101010101" pitchFamily="2" charset="-122"/>
              </a:rPr>
              <a:t>                          ⌊2</a:t>
            </a:r>
            <a:r>
              <a:rPr lang="en-US" altLang="zh-CN" sz="2200" i="1">
                <a:latin typeface="Cambria Math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200">
                <a:latin typeface="Cambria Math" panose="02040503050406030204" pitchFamily="18" charset="0"/>
                <a:ea typeface="宋体" panose="02010600030101010101" pitchFamily="2" charset="-122"/>
              </a:rPr>
              <a:t>⌋= ⌊</a:t>
            </a:r>
            <a:r>
              <a:rPr lang="en-US" altLang="zh-CN" sz="2200" i="1">
                <a:latin typeface="Cambria Math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200">
                <a:latin typeface="Cambria Math" panose="02040503050406030204" pitchFamily="18" charset="0"/>
                <a:ea typeface="宋体" panose="02010600030101010101" pitchFamily="2" charset="-122"/>
              </a:rPr>
              <a:t>⌋ + ⌊</a:t>
            </a:r>
            <a:r>
              <a:rPr lang="en-US" altLang="zh-CN" sz="2200" i="1">
                <a:latin typeface="Cambria Math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200">
                <a:latin typeface="Cambria Math" panose="02040503050406030204" pitchFamily="18" charset="0"/>
                <a:ea typeface="宋体" panose="02010600030101010101" pitchFamily="2" charset="-122"/>
              </a:rPr>
              <a:t> + 1/2⌋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200" b="1">
                <a:ea typeface="宋体" panose="02010600030101010101" pitchFamily="2" charset="-122"/>
              </a:rPr>
              <a:t>    Solution</a:t>
            </a:r>
            <a:r>
              <a:rPr lang="en-US" altLang="zh-CN" sz="2200">
                <a:ea typeface="宋体" panose="02010600030101010101" pitchFamily="2" charset="-122"/>
              </a:rPr>
              <a:t>: Let </a:t>
            </a:r>
            <a:r>
              <a:rPr lang="en-US" altLang="zh-CN" sz="2200" i="1">
                <a:ea typeface="宋体" panose="02010600030101010101" pitchFamily="2" charset="-122"/>
              </a:rPr>
              <a:t>x</a:t>
            </a:r>
            <a:r>
              <a:rPr lang="en-US" altLang="zh-CN" sz="2200">
                <a:ea typeface="宋体" panose="02010600030101010101" pitchFamily="2" charset="-122"/>
              </a:rPr>
              <a:t> = </a:t>
            </a:r>
            <a:r>
              <a:rPr lang="en-US" altLang="zh-CN" sz="2200" i="1">
                <a:ea typeface="宋体" panose="02010600030101010101" pitchFamily="2" charset="-122"/>
              </a:rPr>
              <a:t>n</a:t>
            </a:r>
            <a:r>
              <a:rPr lang="en-US" altLang="zh-CN" sz="2200">
                <a:ea typeface="宋体" panose="02010600030101010101" pitchFamily="2" charset="-122"/>
              </a:rPr>
              <a:t> + </a:t>
            </a:r>
            <a:r>
              <a:rPr lang="el-GR" altLang="zh-CN" sz="22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ε</a:t>
            </a:r>
            <a:r>
              <a:rPr lang="en-US" altLang="zh-CN" sz="2200">
                <a:latin typeface="Cambria Math" panose="020405030504060302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200">
                <a:ea typeface="宋体" panose="02010600030101010101" pitchFamily="2" charset="-122"/>
              </a:rPr>
              <a:t>where </a:t>
            </a:r>
            <a:r>
              <a:rPr lang="en-US" altLang="zh-CN" sz="2200" i="1">
                <a:ea typeface="宋体" panose="02010600030101010101" pitchFamily="2" charset="-122"/>
              </a:rPr>
              <a:t>n</a:t>
            </a:r>
            <a:r>
              <a:rPr lang="en-US" altLang="zh-CN" sz="2200">
                <a:ea typeface="宋体" panose="02010600030101010101" pitchFamily="2" charset="-122"/>
              </a:rPr>
              <a:t> is an integer and </a:t>
            </a:r>
            <a:r>
              <a:rPr lang="en-US" altLang="zh-CN" sz="2200">
                <a:latin typeface="Cambria Math" panose="02040503050406030204" pitchFamily="18" charset="0"/>
                <a:ea typeface="宋体" panose="02010600030101010101" pitchFamily="2" charset="-122"/>
              </a:rPr>
              <a:t>0 ≤ </a:t>
            </a:r>
            <a:r>
              <a:rPr lang="el-GR" altLang="zh-CN" sz="22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ε</a:t>
            </a:r>
            <a:r>
              <a:rPr lang="en-US" altLang="zh-CN" sz="2200">
                <a:latin typeface="Cambria Math" panose="02040503050406030204" pitchFamily="18" charset="0"/>
                <a:ea typeface="宋体" panose="02010600030101010101" pitchFamily="2" charset="-122"/>
              </a:rPr>
              <a:t>&lt; 1.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200" i="1">
                <a:latin typeface="Cambria Math" panose="02040503050406030204" pitchFamily="18" charset="0"/>
                <a:ea typeface="宋体" panose="02010600030101010101" pitchFamily="2" charset="-122"/>
              </a:rPr>
              <a:t>  Case 1:   </a:t>
            </a:r>
            <a:r>
              <a:rPr lang="en-US" altLang="zh-CN" sz="2200">
                <a:latin typeface="Cambria Math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l-GR" altLang="zh-CN" sz="22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ε </a:t>
            </a:r>
            <a:r>
              <a:rPr lang="en-US" altLang="zh-CN" sz="2200">
                <a:latin typeface="Cambria Math" panose="02040503050406030204" pitchFamily="18" charset="0"/>
                <a:ea typeface="宋体" panose="02010600030101010101" pitchFamily="2" charset="-122"/>
              </a:rPr>
              <a:t>&lt; ½</a:t>
            </a:r>
          </a:p>
          <a:p>
            <a:pPr marL="457200" lvl="1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= 2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+ 2</a:t>
            </a:r>
            <a:r>
              <a:rPr lang="el-GR" altLang="zh-CN" sz="2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ε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 and  ⌊2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⌋ = 2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n,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since 0 ≤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l-GR" altLang="zh-CN" sz="2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ε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&lt; 1.</a:t>
            </a:r>
          </a:p>
          <a:p>
            <a:pPr marL="457200" lvl="1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⌊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+ 1/2⌋ = 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n,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since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 x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½ = 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(1/2 +</a:t>
            </a:r>
            <a:r>
              <a:rPr lang="el-GR" altLang="zh-CN" sz="2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ε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) and 0 ≤</a:t>
            </a:r>
            <a:r>
              <a:rPr lang="en-US" altLang="zh-CN" sz="2000">
                <a:ea typeface="宋体" panose="02010600030101010101" pitchFamily="2" charset="-122"/>
              </a:rPr>
              <a:t> ½ +</a:t>
            </a:r>
            <a:r>
              <a:rPr lang="el-GR" altLang="zh-CN" sz="2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ε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&lt; 1. </a:t>
            </a:r>
          </a:p>
          <a:p>
            <a:pPr marL="457200" lvl="1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Hence, ⌊2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⌋ = 2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and 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⌊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⌋ + ⌊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+ 1/2⌋ = 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 = 2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.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200">
                <a:latin typeface="Cambria Math" panose="020405030504060302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 i="1">
                <a:latin typeface="Cambria Math" panose="02040503050406030204" pitchFamily="18" charset="0"/>
                <a:ea typeface="宋体" panose="02010600030101010101" pitchFamily="2" charset="-122"/>
              </a:rPr>
              <a:t>Case 2:     </a:t>
            </a:r>
            <a:r>
              <a:rPr lang="en-US" altLang="zh-CN" sz="2200">
                <a:latin typeface="Cambria Math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l-GR" altLang="zh-CN" sz="22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ε</a:t>
            </a:r>
            <a:r>
              <a:rPr lang="en-US" altLang="zh-CN" sz="2200">
                <a:latin typeface="Cambria Math" panose="02040503050406030204" pitchFamily="18" charset="0"/>
                <a:ea typeface="宋体" panose="02010600030101010101" pitchFamily="2" charset="-122"/>
              </a:rPr>
              <a:t> ≥ ½ </a:t>
            </a:r>
          </a:p>
          <a:p>
            <a:pPr marL="457200" lvl="1" indent="0">
              <a:lnSpc>
                <a:spcPct val="80000"/>
              </a:lnSpc>
            </a:pP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= 2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+ 2</a:t>
            </a:r>
            <a:r>
              <a:rPr lang="el-GR" altLang="zh-CN" sz="2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ε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=  (2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+ 1) +(2</a:t>
            </a:r>
            <a:r>
              <a:rPr lang="el-GR" altLang="zh-CN" sz="2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ε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 − 1)  and ⌊2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⌋ =2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+ 1,                     since 0 ≤ 2</a:t>
            </a:r>
            <a:r>
              <a:rPr lang="el-GR" altLang="zh-CN" sz="2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ε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- 1&lt; 1. </a:t>
            </a:r>
          </a:p>
          <a:p>
            <a:pPr marL="457200" lvl="1" indent="0">
              <a:lnSpc>
                <a:spcPct val="80000"/>
              </a:lnSpc>
            </a:pP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⌊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+ 1/2⌋ = ⌊ 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(1/2 +</a:t>
            </a:r>
            <a:r>
              <a:rPr lang="el-GR" altLang="zh-CN" sz="2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ε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)⌋ = ⌊ 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+ 1 +  (</a:t>
            </a:r>
            <a:r>
              <a:rPr lang="el-GR" altLang="zh-CN" sz="2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ε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– 1/2)⌋ = 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+ 1 since       0 ≤ </a:t>
            </a:r>
            <a:r>
              <a:rPr lang="el-GR" altLang="zh-CN" sz="2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ε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– 1/2&lt; 1. </a:t>
            </a:r>
          </a:p>
          <a:p>
            <a:pPr marL="457200" lvl="1" indent="0">
              <a:lnSpc>
                <a:spcPct val="80000"/>
              </a:lnSpc>
            </a:pP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Hence,  ⌊2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⌋ = 2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+ 1 </a:t>
            </a:r>
            <a:r>
              <a:rPr lang="en-US" altLang="zh-CN" sz="2000">
                <a:ea typeface="宋体" panose="02010600030101010101" pitchFamily="2" charset="-122"/>
              </a:rPr>
              <a:t>and 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⌊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⌋ + ⌊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+ 1/2⌋ = 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(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+ 1)  = 2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+ 1.           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8885694-B359-4159-A26D-36AD7FFD010D}"/>
              </a:ext>
            </a:extLst>
          </p:cNvPr>
          <p:cNvSpPr/>
          <p:nvPr/>
        </p:nvSpPr>
        <p:spPr>
          <a:xfrm rot="5400000" flipV="1">
            <a:off x="8458200" y="5791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1">
            <a:extLst>
              <a:ext uri="{FF2B5EF4-FFF2-40B4-BE49-F238E27FC236}">
                <a16:creationId xmlns:a16="http://schemas.microsoft.com/office/drawing/2014/main" id="{DE28C0E0-68AC-4CE6-8DEF-DF040B4A323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EFE08A0-7F8D-4C37-82C6-A4229F2C37B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97762" name="Text Box 2">
            <a:extLst>
              <a:ext uri="{FF2B5EF4-FFF2-40B4-BE49-F238E27FC236}">
                <a16:creationId xmlns:a16="http://schemas.microsoft.com/office/drawing/2014/main" id="{C2CC9312-55B7-4843-9DF9-FE0111304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714375"/>
            <a:ext cx="8686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CHAPTER  2</a:t>
            </a:r>
          </a:p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Basic Structures: Sets, Functions, Sequences, and Sums </a:t>
            </a:r>
          </a:p>
        </p:txBody>
      </p:sp>
      <p:sp>
        <p:nvSpPr>
          <p:cNvPr id="1397763" name="Text Box 3">
            <a:extLst>
              <a:ext uri="{FF2B5EF4-FFF2-40B4-BE49-F238E27FC236}">
                <a16:creationId xmlns:a16="http://schemas.microsoft.com/office/drawing/2014/main" id="{78F7F75C-8442-4662-A782-BD74284E3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2000250"/>
            <a:ext cx="7315200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2.1 Sets 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2.2  Set Operations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2.3  Functions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2.4 Sequence and Summations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2.5 Cardinality of 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9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39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9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39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39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39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39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39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1">
            <a:extLst>
              <a:ext uri="{FF2B5EF4-FFF2-40B4-BE49-F238E27FC236}">
                <a16:creationId xmlns:a16="http://schemas.microsoft.com/office/drawing/2014/main" id="{D86941EA-601D-4295-9A66-AA1B771721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9422674-21C3-4E6F-835B-E4ADDD22CAF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3539" name="Text Box 3">
            <a:extLst>
              <a:ext uri="{FF2B5EF4-FFF2-40B4-BE49-F238E27FC236}">
                <a16:creationId xmlns:a16="http://schemas.microsoft.com/office/drawing/2014/main" id="{1E812B29-56EA-4287-BD26-92CF8BC3F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3088"/>
            <a:ext cx="8893175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</a:rPr>
              <a:t>【</a:t>
            </a:r>
            <a:r>
              <a:rPr kumimoji="1" lang="en-US" altLang="zh-CN" dirty="0">
                <a:solidFill>
                  <a:srgbClr val="9900CC"/>
                </a:solidFill>
                <a:latin typeface="Times New Roman" pitchFamily="18" charset="0"/>
              </a:rPr>
              <a:t>Definition</a:t>
            </a:r>
            <a:r>
              <a:rPr kumimoji="1" lang="en-US" altLang="zh-CN" dirty="0">
                <a:latin typeface="Times New Roman" pitchFamily="18" charset="0"/>
              </a:rPr>
              <a:t>】</a:t>
            </a:r>
            <a:r>
              <a:rPr kumimoji="1" lang="en-US" altLang="zh-CN" dirty="0"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A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sequence</a:t>
            </a:r>
            <a:r>
              <a:rPr kumimoji="1" lang="en-US" altLang="zh-CN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is a function from a subset of the set of integers (usually either the set {0, 1, 2, …} or the set {1, 2, 3, …}) to a set S. We use the notation </a:t>
            </a:r>
            <a:r>
              <a:rPr lang="en-US" altLang="zh-CN" b="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0" i="1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0" baseline="-25000" dirty="0">
                <a:latin typeface="Arial" pitchFamily="34" charset="0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to denote the image of the integer </a:t>
            </a:r>
            <a:r>
              <a:rPr kumimoji="1" lang="en-US" altLang="zh-CN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n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. We call </a:t>
            </a:r>
            <a:r>
              <a:rPr lang="en-US" altLang="zh-CN" b="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0" i="1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a term of the sequence.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B29142F5-7CA1-4F66-AD76-1087786C5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2428875"/>
            <a:ext cx="7239000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Note: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  <a:ea typeface="黑体" pitchFamily="49" charset="-122"/>
              <a:sym typeface="Symbol" pitchFamily="18" charset="2"/>
            </a:endParaRPr>
          </a:p>
          <a:p>
            <a:pPr lvl="1"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Notation of sequence: {</a:t>
            </a:r>
            <a:r>
              <a:rPr lang="en-US" altLang="zh-CN" b="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0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}</a:t>
            </a:r>
          </a:p>
          <a:p>
            <a:pPr lvl="1"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sequence of {</a:t>
            </a:r>
            <a:r>
              <a:rPr lang="en-US" altLang="zh-CN" b="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0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}: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, …, a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, …</a:t>
            </a:r>
            <a:endParaRPr kumimoji="1" lang="en-US" altLang="zh-CN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lvl="1"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The order in a sequence matters.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53253" name="Text Box 5">
            <a:extLst>
              <a:ext uri="{FF2B5EF4-FFF2-40B4-BE49-F238E27FC236}">
                <a16:creationId xmlns:a16="http://schemas.microsoft.com/office/drawing/2014/main" id="{B14EEF86-4858-4589-BEBA-2680E399D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2.4 Sequence and Summations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1">
            <a:extLst>
              <a:ext uri="{FF2B5EF4-FFF2-40B4-BE49-F238E27FC236}">
                <a16:creationId xmlns:a16="http://schemas.microsoft.com/office/drawing/2014/main" id="{09A7A89D-2C63-45DF-AB17-373CDC8CF34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B62629E-AB84-4CB2-B397-4899241A169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5586" name="Text Box 2">
            <a:extLst>
              <a:ext uri="{FF2B5EF4-FFF2-40B4-BE49-F238E27FC236}">
                <a16:creationId xmlns:a16="http://schemas.microsoft.com/office/drawing/2014/main" id="{E20B1AC4-4171-4FBF-8DB4-B5C571300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Geometric Progression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300" name="Line 3">
            <a:extLst>
              <a:ext uri="{FF2B5EF4-FFF2-40B4-BE49-F238E27FC236}">
                <a16:creationId xmlns:a16="http://schemas.microsoft.com/office/drawing/2014/main" id="{AC36BAE2-8159-4BF6-BF3F-420110453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066800"/>
            <a:ext cx="3635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5588" name="Text Box 4">
            <a:extLst>
              <a:ext uri="{FF2B5EF4-FFF2-40B4-BE49-F238E27FC236}">
                <a16:creationId xmlns:a16="http://schemas.microsoft.com/office/drawing/2014/main" id="{D75CD272-75A3-4F5B-8368-E139B71A9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1143000"/>
            <a:ext cx="8929688" cy="13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geometric progression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is a sequence of the form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          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CN" i="1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ar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ar</a:t>
            </a:r>
            <a:r>
              <a:rPr kumimoji="1" lang="en-US" altLang="zh-CN" kern="0" baseline="30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…, </a:t>
            </a:r>
            <a:r>
              <a:rPr kumimoji="1" lang="en-US" altLang="zh-CN" i="1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ar</a:t>
            </a:r>
            <a:r>
              <a:rPr kumimoji="1" lang="en-US" altLang="zh-CN" i="1" kern="0" baseline="30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…</a:t>
            </a:r>
            <a:endParaRPr kumimoji="1" lang="en-US" altLang="zh-CN" i="1" kern="0" baseline="30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where the initial term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and the common ratio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are real numbers.</a:t>
            </a:r>
          </a:p>
        </p:txBody>
      </p:sp>
      <p:sp>
        <p:nvSpPr>
          <p:cNvPr id="1475590" name="Text Box 6">
            <a:extLst>
              <a:ext uri="{FF2B5EF4-FFF2-40B4-BE49-F238E27FC236}">
                <a16:creationId xmlns:a16="http://schemas.microsoft.com/office/drawing/2014/main" id="{95B7C8B2-B651-413A-B794-1E9A5A7B7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786063"/>
            <a:ext cx="82296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〖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Example 1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〗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The sequence of {</a:t>
            </a:r>
            <a:r>
              <a:rPr lang="en-US" altLang="zh-CN" b="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0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} with </a:t>
            </a:r>
            <a:r>
              <a:rPr lang="en-US" altLang="zh-CN" b="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0" i="1" baseline="-25000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=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/>
                <a:cs typeface="Times New Roman" pitchFamily="18" charset="0"/>
                <a:sym typeface="Symbol" pitchFamily="18" charset="2"/>
              </a:rPr>
              <a:t>•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</a:t>
            </a:r>
            <a:r>
              <a:rPr kumimoji="1" lang="en-US" altLang="zh-CN" i="1" kern="0" baseline="30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is a geometric progression with initial term and common ratio equal to 2 and 5 respectively, if we start at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= 0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. Thus, we can express this sequence with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                2, 10, 50, 250, 1250, …</a:t>
            </a:r>
          </a:p>
        </p:txBody>
      </p:sp>
      <p:sp>
        <p:nvSpPr>
          <p:cNvPr id="55303" name="Text Box 5">
            <a:extLst>
              <a:ext uri="{FF2B5EF4-FFF2-40B4-BE49-F238E27FC236}">
                <a16:creationId xmlns:a16="http://schemas.microsoft.com/office/drawing/2014/main" id="{2FF863F2-089F-4E1D-B2DB-AF087EBE8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2.4 Sequence and Summations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1">
            <a:extLst>
              <a:ext uri="{FF2B5EF4-FFF2-40B4-BE49-F238E27FC236}">
                <a16:creationId xmlns:a16="http://schemas.microsoft.com/office/drawing/2014/main" id="{18C9F7D9-7B1F-4E84-A801-B753641FFE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4510A1F-EAFC-44FB-B466-4DB458FF748C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5586" name="Text Box 2">
            <a:extLst>
              <a:ext uri="{FF2B5EF4-FFF2-40B4-BE49-F238E27FC236}">
                <a16:creationId xmlns:a16="http://schemas.microsoft.com/office/drawing/2014/main" id="{67E354A5-6D3A-41E3-A7B8-29119681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Arithmetic Progression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7348" name="Line 3">
            <a:extLst>
              <a:ext uri="{FF2B5EF4-FFF2-40B4-BE49-F238E27FC236}">
                <a16:creationId xmlns:a16="http://schemas.microsoft.com/office/drawing/2014/main" id="{E60F1949-55B4-4793-AB86-D7FD4468E6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066800"/>
            <a:ext cx="3635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5588" name="Text Box 4">
            <a:extLst>
              <a:ext uri="{FF2B5EF4-FFF2-40B4-BE49-F238E27FC236}">
                <a16:creationId xmlns:a16="http://schemas.microsoft.com/office/drawing/2014/main" id="{E8FEAB59-08E3-4CAF-A605-91275391E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143000"/>
            <a:ext cx="8286750" cy="186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An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arithmetic progression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is a sequence of the form 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                           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a, </a:t>
            </a:r>
            <a:r>
              <a:rPr kumimoji="1" lang="en-US" altLang="zh-CN" i="1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a+d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, a+2d, …, </a:t>
            </a:r>
            <a:r>
              <a:rPr kumimoji="1" lang="en-US" altLang="zh-CN" i="1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a+nd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 , …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where the initial term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and the common difference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are real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numbers.</a:t>
            </a:r>
          </a:p>
        </p:txBody>
      </p:sp>
      <p:sp>
        <p:nvSpPr>
          <p:cNvPr id="1475590" name="Text Box 6">
            <a:extLst>
              <a:ext uri="{FF2B5EF4-FFF2-40B4-BE49-F238E27FC236}">
                <a16:creationId xmlns:a16="http://schemas.microsoft.com/office/drawing/2014/main" id="{520A5F35-AE88-4E9C-9B01-5B031F38C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928938"/>
            <a:ext cx="82296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〖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Example 2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〗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The sequence of {</a:t>
            </a:r>
            <a:r>
              <a:rPr lang="en-US" altLang="zh-CN" b="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0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} with </a:t>
            </a:r>
            <a:r>
              <a:rPr lang="en-US" altLang="zh-CN" b="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0" i="1" baseline="-25000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= 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-1+4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is an arithmetic progression with initial term and common difference equal to -1 and 4 respectively, if we start at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= 0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. Thus, we can express this sequence with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                -1, 3, 7, 11, …, </a:t>
            </a:r>
          </a:p>
        </p:txBody>
      </p:sp>
      <p:sp>
        <p:nvSpPr>
          <p:cNvPr id="57351" name="Text Box 5">
            <a:extLst>
              <a:ext uri="{FF2B5EF4-FFF2-40B4-BE49-F238E27FC236}">
                <a16:creationId xmlns:a16="http://schemas.microsoft.com/office/drawing/2014/main" id="{31F1C086-AE07-404A-B693-F8D14DD1B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2.4 Sequence and Summations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1">
            <a:extLst>
              <a:ext uri="{FF2B5EF4-FFF2-40B4-BE49-F238E27FC236}">
                <a16:creationId xmlns:a16="http://schemas.microsoft.com/office/drawing/2014/main" id="{7D9CE767-BD9A-4574-801A-DC45EED92BF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374651D-40BA-482A-850C-69E8A70FDFE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5586" name="Text Box 2">
            <a:extLst>
              <a:ext uri="{FF2B5EF4-FFF2-40B4-BE49-F238E27FC236}">
                <a16:creationId xmlns:a16="http://schemas.microsoft.com/office/drawing/2014/main" id="{2A942741-1DE6-45B8-9BE2-3290025BD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Special Integer Sequences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396" name="Line 3">
            <a:extLst>
              <a:ext uri="{FF2B5EF4-FFF2-40B4-BE49-F238E27FC236}">
                <a16:creationId xmlns:a16="http://schemas.microsoft.com/office/drawing/2014/main" id="{836E41B4-EE38-4066-9346-B10E6A5FD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066800"/>
            <a:ext cx="3635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5588" name="Text Box 4">
            <a:extLst>
              <a:ext uri="{FF2B5EF4-FFF2-40B4-BE49-F238E27FC236}">
                <a16:creationId xmlns:a16="http://schemas.microsoft.com/office/drawing/2014/main" id="{551D0383-AC11-4B6B-8D19-DD32F1CD9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143000"/>
            <a:ext cx="828675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A common problem in discrete mathematics is finding a formula or a general rule for constructing the terms of a sequence.</a:t>
            </a:r>
          </a:p>
        </p:txBody>
      </p:sp>
      <p:sp>
        <p:nvSpPr>
          <p:cNvPr id="1475590" name="Text Box 6">
            <a:extLst>
              <a:ext uri="{FF2B5EF4-FFF2-40B4-BE49-F238E27FC236}">
                <a16:creationId xmlns:a16="http://schemas.microsoft.com/office/drawing/2014/main" id="{0968B2EA-F147-4C34-A268-FAC414E12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928938"/>
            <a:ext cx="82296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〖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Example 3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〗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How can we produce the terms of a sequence if the first 10 terms are 5, 11, 17, 23, 29, 35, 41, 47, 53,  59?</a:t>
            </a:r>
          </a:p>
        </p:txBody>
      </p:sp>
      <p:sp>
        <p:nvSpPr>
          <p:cNvPr id="59399" name="Text Box 5">
            <a:extLst>
              <a:ext uri="{FF2B5EF4-FFF2-40B4-BE49-F238E27FC236}">
                <a16:creationId xmlns:a16="http://schemas.microsoft.com/office/drawing/2014/main" id="{9473AA40-A0B3-4F72-9E9A-6D8998644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2.4 Sequence and Summations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1">
            <a:extLst>
              <a:ext uri="{FF2B5EF4-FFF2-40B4-BE49-F238E27FC236}">
                <a16:creationId xmlns:a16="http://schemas.microsoft.com/office/drawing/2014/main" id="{C58CCC3C-E308-4178-974B-3C15C0486AA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CCDF5E9-B0C1-46F7-9CC6-501D3274B9CC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5586" name="Text Box 2">
            <a:extLst>
              <a:ext uri="{FF2B5EF4-FFF2-40B4-BE49-F238E27FC236}">
                <a16:creationId xmlns:a16="http://schemas.microsoft.com/office/drawing/2014/main" id="{A27F426D-C531-4A2D-9887-46836D368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Special Integer Sequences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444" name="Line 3">
            <a:extLst>
              <a:ext uri="{FF2B5EF4-FFF2-40B4-BE49-F238E27FC236}">
                <a16:creationId xmlns:a16="http://schemas.microsoft.com/office/drawing/2014/main" id="{4C5AB13D-CA40-4E25-8D60-660D101DC6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066800"/>
            <a:ext cx="3635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5588" name="Text Box 4">
            <a:extLst>
              <a:ext uri="{FF2B5EF4-FFF2-40B4-BE49-F238E27FC236}">
                <a16:creationId xmlns:a16="http://schemas.microsoft.com/office/drawing/2014/main" id="{643AC07D-5373-4F7D-8A9D-4C4DC16C7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143000"/>
            <a:ext cx="8286750" cy="411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§"/>
              <a:defRPr/>
            </a:pP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Deduce a possible formula or rule for the terms of a sequence from the initial terms.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/>
            </a:pPr>
            <a:r>
              <a:rPr kumimoji="1" lang="en-US" altLang="zh-CN" kern="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Are there runs of the same value?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/>
            </a:pPr>
            <a:r>
              <a:rPr kumimoji="1" lang="en-US" altLang="zh-CN" kern="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Are terms obtained from previous terms by adding the same amount or an amount that depends on the position in the sequence?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/>
            </a:pPr>
            <a:r>
              <a:rPr kumimoji="1" lang="en-US" altLang="zh-CN" kern="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Are terms obtained from previous terms by multiplying by a particular amount?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/>
            </a:pPr>
            <a:r>
              <a:rPr kumimoji="1" lang="en-US" altLang="zh-CN" kern="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Are terms obtained by combining previous terms in a certain way? 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/>
            </a:pPr>
            <a:r>
              <a:rPr kumimoji="1" lang="en-US" altLang="zh-CN" kern="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Are there cycles among the terms?</a:t>
            </a:r>
          </a:p>
        </p:txBody>
      </p:sp>
      <p:sp>
        <p:nvSpPr>
          <p:cNvPr id="61446" name="Text Box 5">
            <a:extLst>
              <a:ext uri="{FF2B5EF4-FFF2-40B4-BE49-F238E27FC236}">
                <a16:creationId xmlns:a16="http://schemas.microsoft.com/office/drawing/2014/main" id="{820783DC-99E3-45A2-A15D-8E69C24A0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2.4 Sequence and Summations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>
            <a:extLst>
              <a:ext uri="{FF2B5EF4-FFF2-40B4-BE49-F238E27FC236}">
                <a16:creationId xmlns:a16="http://schemas.microsoft.com/office/drawing/2014/main" id="{E1F4E1C2-3498-4A00-83B9-448C9E15BB0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1F9B41C-8615-42B4-9C6E-1210218BD48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Text Box 5">
            <a:extLst>
              <a:ext uri="{FF2B5EF4-FFF2-40B4-BE49-F238E27FC236}">
                <a16:creationId xmlns:a16="http://schemas.microsoft.com/office/drawing/2014/main" id="{01B2E5CE-3B04-42F8-99F2-33A55488E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8305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1〗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Suppose that each student in a class is assigned a letter grade from the set </a:t>
            </a:r>
            <a:r>
              <a:rPr lang="en-US" altLang="zh-CN" b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b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b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 Let </a:t>
            </a:r>
            <a:r>
              <a:rPr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be the function that assigns a grade to a student.</a:t>
            </a:r>
          </a:p>
        </p:txBody>
      </p:sp>
      <p:sp>
        <p:nvSpPr>
          <p:cNvPr id="8196" name="Text Box 11">
            <a:extLst>
              <a:ext uri="{FF2B5EF4-FFF2-40B4-BE49-F238E27FC236}">
                <a16:creationId xmlns:a16="http://schemas.microsoft.com/office/drawing/2014/main" id="{176AEB10-85CC-48A0-983D-2561BCDCC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28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2.1  Sets</a:t>
            </a:r>
          </a:p>
        </p:txBody>
      </p:sp>
      <p:sp>
        <p:nvSpPr>
          <p:cNvPr id="43" name="Text Box 5">
            <a:extLst>
              <a:ext uri="{FF2B5EF4-FFF2-40B4-BE49-F238E27FC236}">
                <a16:creationId xmlns:a16="http://schemas.microsoft.com/office/drawing/2014/main" id="{9E91EF62-64DC-41F1-ADE4-68A420478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063" y="2643188"/>
            <a:ext cx="833437" cy="23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Zhao</a:t>
            </a:r>
          </a:p>
          <a:p>
            <a:pPr algn="r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0" kern="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Qian</a:t>
            </a:r>
            <a:endParaRPr lang="en-US" altLang="zh-CN" b="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Sun</a:t>
            </a:r>
          </a:p>
          <a:p>
            <a:pPr algn="r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Li</a:t>
            </a:r>
          </a:p>
          <a:p>
            <a:pPr algn="r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Zhou</a:t>
            </a:r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7030F9A3-392A-4529-8A61-C66ED215D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7413" y="2643188"/>
            <a:ext cx="514350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lnSpc>
                <a:spcPct val="125000"/>
              </a:lnSpc>
              <a:buFontTx/>
              <a:buChar char="•"/>
            </a:pPr>
            <a:r>
              <a:rPr lang="en-US" altLang="zh-CN" b="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r" eaLnBrk="1" hangingPunct="1">
              <a:lnSpc>
                <a:spcPct val="125000"/>
              </a:lnSpc>
              <a:buFontTx/>
              <a:buChar char="•"/>
            </a:pPr>
            <a:r>
              <a:rPr lang="en-US" altLang="zh-CN" b="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algn="r" eaLnBrk="1" hangingPunct="1">
              <a:lnSpc>
                <a:spcPct val="125000"/>
              </a:lnSpc>
              <a:buFontTx/>
              <a:buChar char="•"/>
            </a:pPr>
            <a:r>
              <a:rPr lang="en-US" altLang="zh-CN" b="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algn="r" eaLnBrk="1" hangingPunct="1">
              <a:lnSpc>
                <a:spcPct val="125000"/>
              </a:lnSpc>
              <a:buFontTx/>
              <a:buChar char="•"/>
            </a:pPr>
            <a:r>
              <a:rPr lang="en-US" altLang="zh-CN" b="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algn="r" eaLnBrk="1" hangingPunct="1">
              <a:lnSpc>
                <a:spcPct val="125000"/>
              </a:lnSpc>
              <a:buFontTx/>
              <a:buChar char="•"/>
            </a:pPr>
            <a:r>
              <a:rPr lang="en-US" altLang="zh-CN" b="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8199" name="Text Box 7">
            <a:extLst>
              <a:ext uri="{FF2B5EF4-FFF2-40B4-BE49-F238E27FC236}">
                <a16:creationId xmlns:a16="http://schemas.microsoft.com/office/drawing/2014/main" id="{90269D3E-FE52-4C11-938D-0A61958C4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25" y="2643188"/>
            <a:ext cx="420688" cy="234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lnSpc>
                <a:spcPct val="125000"/>
              </a:lnSpc>
              <a:buFontTx/>
              <a:buChar char="•"/>
            </a:pPr>
            <a:r>
              <a:rPr lang="en-US" altLang="zh-CN" b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</a:p>
          <a:p>
            <a:pPr algn="r" eaLnBrk="1" hangingPunct="1">
              <a:lnSpc>
                <a:spcPct val="125000"/>
              </a:lnSpc>
              <a:buFontTx/>
              <a:buChar char="•"/>
            </a:pPr>
            <a:r>
              <a:rPr lang="en-US" altLang="zh-CN" b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</a:p>
          <a:p>
            <a:pPr algn="r" eaLnBrk="1" hangingPunct="1">
              <a:lnSpc>
                <a:spcPct val="125000"/>
              </a:lnSpc>
              <a:buFontTx/>
              <a:buChar char="•"/>
            </a:pPr>
            <a:r>
              <a:rPr lang="en-US" altLang="zh-CN" b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</a:p>
          <a:p>
            <a:pPr algn="r" eaLnBrk="1" hangingPunct="1">
              <a:lnSpc>
                <a:spcPct val="125000"/>
              </a:lnSpc>
              <a:buFontTx/>
              <a:buChar char="•"/>
            </a:pPr>
            <a:r>
              <a:rPr lang="en-US" altLang="zh-CN" b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</a:p>
          <a:p>
            <a:pPr algn="r" eaLnBrk="1" hangingPunct="1">
              <a:lnSpc>
                <a:spcPct val="125000"/>
              </a:lnSpc>
              <a:buFontTx/>
              <a:buChar char="•"/>
            </a:pPr>
            <a:r>
              <a:rPr lang="en-US" altLang="zh-CN" b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46" name="Line 8">
            <a:extLst>
              <a:ext uri="{FF2B5EF4-FFF2-40B4-BE49-F238E27FC236}">
                <a16:creationId xmlns:a16="http://schemas.microsoft.com/office/drawing/2014/main" id="{14D63C84-490D-4FE2-912B-25C0865432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0375" y="2928938"/>
            <a:ext cx="1754188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47" name="Line 9">
            <a:extLst>
              <a:ext uri="{FF2B5EF4-FFF2-40B4-BE49-F238E27FC236}">
                <a16:creationId xmlns:a16="http://schemas.microsoft.com/office/drawing/2014/main" id="{11B2EA9B-2C00-4672-B98D-722287E56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8938" y="3429000"/>
            <a:ext cx="1857375" cy="3571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48" name="Line 10">
            <a:extLst>
              <a:ext uri="{FF2B5EF4-FFF2-40B4-BE49-F238E27FC236}">
                <a16:creationId xmlns:a16="http://schemas.microsoft.com/office/drawing/2014/main" id="{CFD95FB4-77AA-41AC-9285-F7CB4FD139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0375" y="3429000"/>
            <a:ext cx="1857375" cy="42862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49" name="Line 11">
            <a:extLst>
              <a:ext uri="{FF2B5EF4-FFF2-40B4-BE49-F238E27FC236}">
                <a16:creationId xmlns:a16="http://schemas.microsoft.com/office/drawing/2014/main" id="{010D7FD3-3FCA-4B0C-932E-4A704E5A1F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8938" y="2928938"/>
            <a:ext cx="1928812" cy="1357312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50" name="Line 12">
            <a:extLst>
              <a:ext uri="{FF2B5EF4-FFF2-40B4-BE49-F238E27FC236}">
                <a16:creationId xmlns:a16="http://schemas.microsoft.com/office/drawing/2014/main" id="{CABA1D11-43EF-4131-9290-059A7888B5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8938" y="4714875"/>
            <a:ext cx="1830387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51" name="Oval 13">
            <a:extLst>
              <a:ext uri="{FF2B5EF4-FFF2-40B4-BE49-F238E27FC236}">
                <a16:creationId xmlns:a16="http://schemas.microsoft.com/office/drawing/2014/main" id="{1B3D8DB8-BD7B-4DFF-AEA1-15AD8FDE6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525" y="2286000"/>
            <a:ext cx="1905000" cy="3048000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52" name="Text Box 14">
            <a:extLst>
              <a:ext uri="{FF2B5EF4-FFF2-40B4-BE49-F238E27FC236}">
                <a16:creationId xmlns:a16="http://schemas.microsoft.com/office/drawing/2014/main" id="{0887BB23-7694-4A2B-B53E-459E5F48C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650" y="2871788"/>
            <a:ext cx="15065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0" kern="0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Domain</a:t>
            </a:r>
          </a:p>
        </p:txBody>
      </p:sp>
      <p:sp>
        <p:nvSpPr>
          <p:cNvPr id="53" name="Text Box 15">
            <a:extLst>
              <a:ext uri="{FF2B5EF4-FFF2-40B4-BE49-F238E27FC236}">
                <a16:creationId xmlns:a16="http://schemas.microsoft.com/office/drawing/2014/main" id="{933CFBA3-E636-497C-93FF-3851B34D2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9838" y="3454400"/>
            <a:ext cx="18954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0" kern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Codomain</a:t>
            </a:r>
          </a:p>
        </p:txBody>
      </p:sp>
      <p:sp>
        <p:nvSpPr>
          <p:cNvPr id="54" name="Text Box 16">
            <a:extLst>
              <a:ext uri="{FF2B5EF4-FFF2-40B4-BE49-F238E27FC236}">
                <a16:creationId xmlns:a16="http://schemas.microsoft.com/office/drawing/2014/main" id="{9FCD80CD-2DEA-4EE5-A2D6-97D298CD3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0513" y="4038600"/>
            <a:ext cx="12350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0" kern="0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</a:p>
        </p:txBody>
      </p:sp>
      <p:sp>
        <p:nvSpPr>
          <p:cNvPr id="55" name="Oval 17">
            <a:extLst>
              <a:ext uri="{FF2B5EF4-FFF2-40B4-BE49-F238E27FC236}">
                <a16:creationId xmlns:a16="http://schemas.microsoft.com/office/drawing/2014/main" id="{BEF9D7B2-4DA8-4657-A002-5A3B39019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6425" y="2362200"/>
            <a:ext cx="1295400" cy="2971800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56" name="Freeform 18">
            <a:extLst>
              <a:ext uri="{FF2B5EF4-FFF2-40B4-BE49-F238E27FC236}">
                <a16:creationId xmlns:a16="http://schemas.microsoft.com/office/drawing/2014/main" id="{35695CE0-779B-4FCB-8374-7998A8EE4A28}"/>
              </a:ext>
            </a:extLst>
          </p:cNvPr>
          <p:cNvSpPr>
            <a:spLocks/>
          </p:cNvSpPr>
          <p:nvPr/>
        </p:nvSpPr>
        <p:spPr bwMode="auto">
          <a:xfrm>
            <a:off x="4702175" y="2565400"/>
            <a:ext cx="850900" cy="2654300"/>
          </a:xfrm>
          <a:custGeom>
            <a:avLst/>
            <a:gdLst>
              <a:gd name="T0" fmla="*/ 48 w 536"/>
              <a:gd name="T1" fmla="*/ 832 h 1672"/>
              <a:gd name="T2" fmla="*/ 48 w 536"/>
              <a:gd name="T3" fmla="*/ 352 h 1672"/>
              <a:gd name="T4" fmla="*/ 144 w 536"/>
              <a:gd name="T5" fmla="*/ 64 h 1672"/>
              <a:gd name="T6" fmla="*/ 384 w 536"/>
              <a:gd name="T7" fmla="*/ 64 h 1672"/>
              <a:gd name="T8" fmla="*/ 432 w 536"/>
              <a:gd name="T9" fmla="*/ 448 h 1672"/>
              <a:gd name="T10" fmla="*/ 432 w 536"/>
              <a:gd name="T11" fmla="*/ 736 h 1672"/>
              <a:gd name="T12" fmla="*/ 528 w 536"/>
              <a:gd name="T13" fmla="*/ 1168 h 1672"/>
              <a:gd name="T14" fmla="*/ 384 w 536"/>
              <a:gd name="T15" fmla="*/ 1600 h 1672"/>
              <a:gd name="T16" fmla="*/ 96 w 536"/>
              <a:gd name="T17" fmla="*/ 1600 h 1672"/>
              <a:gd name="T18" fmla="*/ 0 w 536"/>
              <a:gd name="T19" fmla="*/ 1408 h 1672"/>
              <a:gd name="T20" fmla="*/ 96 w 536"/>
              <a:gd name="T21" fmla="*/ 1216 h 1672"/>
              <a:gd name="T22" fmla="*/ 384 w 536"/>
              <a:gd name="T23" fmla="*/ 1168 h 1672"/>
              <a:gd name="T24" fmla="*/ 288 w 536"/>
              <a:gd name="T25" fmla="*/ 976 h 1672"/>
              <a:gd name="T26" fmla="*/ 96 w 536"/>
              <a:gd name="T27" fmla="*/ 928 h 1672"/>
              <a:gd name="T28" fmla="*/ 48 w 536"/>
              <a:gd name="T29" fmla="*/ 832 h 16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36"/>
              <a:gd name="T46" fmla="*/ 0 h 1672"/>
              <a:gd name="T47" fmla="*/ 536 w 536"/>
              <a:gd name="T48" fmla="*/ 1672 h 167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36" h="1672">
                <a:moveTo>
                  <a:pt x="48" y="832"/>
                </a:moveTo>
                <a:cubicBezTo>
                  <a:pt x="40" y="736"/>
                  <a:pt x="32" y="480"/>
                  <a:pt x="48" y="352"/>
                </a:cubicBezTo>
                <a:cubicBezTo>
                  <a:pt x="64" y="224"/>
                  <a:pt x="88" y="112"/>
                  <a:pt x="144" y="64"/>
                </a:cubicBezTo>
                <a:cubicBezTo>
                  <a:pt x="200" y="16"/>
                  <a:pt x="336" y="0"/>
                  <a:pt x="384" y="64"/>
                </a:cubicBezTo>
                <a:cubicBezTo>
                  <a:pt x="432" y="128"/>
                  <a:pt x="424" y="336"/>
                  <a:pt x="432" y="448"/>
                </a:cubicBezTo>
                <a:cubicBezTo>
                  <a:pt x="440" y="560"/>
                  <a:pt x="416" y="616"/>
                  <a:pt x="432" y="736"/>
                </a:cubicBezTo>
                <a:cubicBezTo>
                  <a:pt x="448" y="856"/>
                  <a:pt x="536" y="1024"/>
                  <a:pt x="528" y="1168"/>
                </a:cubicBezTo>
                <a:cubicBezTo>
                  <a:pt x="520" y="1312"/>
                  <a:pt x="456" y="1528"/>
                  <a:pt x="384" y="1600"/>
                </a:cubicBezTo>
                <a:cubicBezTo>
                  <a:pt x="312" y="1672"/>
                  <a:pt x="160" y="1632"/>
                  <a:pt x="96" y="1600"/>
                </a:cubicBezTo>
                <a:cubicBezTo>
                  <a:pt x="32" y="1568"/>
                  <a:pt x="0" y="1472"/>
                  <a:pt x="0" y="1408"/>
                </a:cubicBezTo>
                <a:cubicBezTo>
                  <a:pt x="0" y="1344"/>
                  <a:pt x="32" y="1256"/>
                  <a:pt x="96" y="1216"/>
                </a:cubicBezTo>
                <a:cubicBezTo>
                  <a:pt x="160" y="1176"/>
                  <a:pt x="352" y="1208"/>
                  <a:pt x="384" y="1168"/>
                </a:cubicBezTo>
                <a:cubicBezTo>
                  <a:pt x="416" y="1128"/>
                  <a:pt x="336" y="1016"/>
                  <a:pt x="288" y="976"/>
                </a:cubicBezTo>
                <a:cubicBezTo>
                  <a:pt x="240" y="936"/>
                  <a:pt x="136" y="952"/>
                  <a:pt x="96" y="928"/>
                </a:cubicBezTo>
                <a:cubicBezTo>
                  <a:pt x="56" y="904"/>
                  <a:pt x="56" y="928"/>
                  <a:pt x="48" y="832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utoUpdateAnimBg="0"/>
      <p:bldP spid="53" grpId="0" autoUpdateAnimBg="0"/>
      <p:bldP spid="54" grpId="0" autoUpdateAnimBg="0"/>
      <p:bldP spid="5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1">
            <a:extLst>
              <a:ext uri="{FF2B5EF4-FFF2-40B4-BE49-F238E27FC236}">
                <a16:creationId xmlns:a16="http://schemas.microsoft.com/office/drawing/2014/main" id="{736E153C-3601-42E0-8C7B-808602EAB7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EAE67FB-A14D-40ED-A278-FDA5CCA7439C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5586" name="Text Box 2">
            <a:extLst>
              <a:ext uri="{FF2B5EF4-FFF2-40B4-BE49-F238E27FC236}">
                <a16:creationId xmlns:a16="http://schemas.microsoft.com/office/drawing/2014/main" id="{6633AFA1-6852-4DC1-8024-FD38024A8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Special Integer Sequences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492" name="Line 3">
            <a:extLst>
              <a:ext uri="{FF2B5EF4-FFF2-40B4-BE49-F238E27FC236}">
                <a16:creationId xmlns:a16="http://schemas.microsoft.com/office/drawing/2014/main" id="{D82FBFE6-6BED-4D49-90B9-081C74C73B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066800"/>
            <a:ext cx="3635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3493" name="Picture 3" descr="t02-4-01">
            <a:extLst>
              <a:ext uri="{FF2B5EF4-FFF2-40B4-BE49-F238E27FC236}">
                <a16:creationId xmlns:a16="http://schemas.microsoft.com/office/drawing/2014/main" id="{DF96CF0E-6AD9-4023-86AE-BE2D067BD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1177925"/>
            <a:ext cx="9117012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4" name="Text Box 5">
            <a:extLst>
              <a:ext uri="{FF2B5EF4-FFF2-40B4-BE49-F238E27FC236}">
                <a16:creationId xmlns:a16="http://schemas.microsoft.com/office/drawing/2014/main" id="{38D0EA8E-43C1-4096-9B89-024E98FF7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2.4 Sequence and Summations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1">
            <a:extLst>
              <a:ext uri="{FF2B5EF4-FFF2-40B4-BE49-F238E27FC236}">
                <a16:creationId xmlns:a16="http://schemas.microsoft.com/office/drawing/2014/main" id="{AAE1D7E7-1ED9-4DE4-B800-297AA187C6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D53CB3D-1ED9-45AF-A413-1284D0AAFD6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5586" name="Text Box 2">
            <a:extLst>
              <a:ext uri="{FF2B5EF4-FFF2-40B4-BE49-F238E27FC236}">
                <a16:creationId xmlns:a16="http://schemas.microsoft.com/office/drawing/2014/main" id="{59A11660-82E5-4F5A-9AD9-1AAF6A46A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Summations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5540" name="Line 3">
            <a:extLst>
              <a:ext uri="{FF2B5EF4-FFF2-40B4-BE49-F238E27FC236}">
                <a16:creationId xmlns:a16="http://schemas.microsoft.com/office/drawing/2014/main" id="{586F9B7D-65F1-453B-BCB3-4B4C67536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066800"/>
            <a:ext cx="3635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5541" name="Object 2">
            <a:extLst>
              <a:ext uri="{FF2B5EF4-FFF2-40B4-BE49-F238E27FC236}">
                <a16:creationId xmlns:a16="http://schemas.microsoft.com/office/drawing/2014/main" id="{A116351E-8F03-4EC5-9506-FE9B353D8F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3125" y="1071563"/>
          <a:ext cx="4745038" cy="195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689100" imgH="749300" progId="Equation.3">
                  <p:embed/>
                </p:oleObj>
              </mc:Choice>
              <mc:Fallback>
                <p:oleObj name="公式" r:id="rId3" imgW="1689100" imgH="749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1071563"/>
                        <a:ext cx="4745038" cy="195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366A680-44D1-4357-BDCE-A96FAC32E81D}"/>
              </a:ext>
            </a:extLst>
          </p:cNvPr>
          <p:cNvSpPr txBox="1"/>
          <p:nvPr/>
        </p:nvSpPr>
        <p:spPr>
          <a:xfrm>
            <a:off x="1643063" y="3071813"/>
            <a:ext cx="5000625" cy="2124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Note: 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index of summation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lower limit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upper limit 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543" name="Text Box 5">
            <a:extLst>
              <a:ext uri="{FF2B5EF4-FFF2-40B4-BE49-F238E27FC236}">
                <a16:creationId xmlns:a16="http://schemas.microsoft.com/office/drawing/2014/main" id="{00E25495-6126-4204-8276-F916C28C0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2.4 Sequence and Summations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1">
            <a:extLst>
              <a:ext uri="{FF2B5EF4-FFF2-40B4-BE49-F238E27FC236}">
                <a16:creationId xmlns:a16="http://schemas.microsoft.com/office/drawing/2014/main" id="{C719275D-43DD-4AF7-9384-D778CCC1417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5EA1B7C-E837-427E-A19B-28EC06E71F6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5586" name="Text Box 2">
            <a:extLst>
              <a:ext uri="{FF2B5EF4-FFF2-40B4-BE49-F238E27FC236}">
                <a16:creationId xmlns:a16="http://schemas.microsoft.com/office/drawing/2014/main" id="{8E849889-B4A0-4D0A-AABE-D6ED7BA5F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Summations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7588" name="Line 3">
            <a:extLst>
              <a:ext uri="{FF2B5EF4-FFF2-40B4-BE49-F238E27FC236}">
                <a16:creationId xmlns:a16="http://schemas.microsoft.com/office/drawing/2014/main" id="{0E462DBD-1323-4C03-87B9-1C39B7A46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066800"/>
            <a:ext cx="3635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7589" name="Object 2">
            <a:extLst>
              <a:ext uri="{FF2B5EF4-FFF2-40B4-BE49-F238E27FC236}">
                <a16:creationId xmlns:a16="http://schemas.microsoft.com/office/drawing/2014/main" id="{895EE652-48E5-46B0-AA8A-C5AD773825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3250" y="1428750"/>
          <a:ext cx="2214563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507780" imgH="342751" progId="Equation.3">
                  <p:embed/>
                </p:oleObj>
              </mc:Choice>
              <mc:Fallback>
                <p:oleObj name="公式" r:id="rId3" imgW="507780" imgH="34275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1428750"/>
                        <a:ext cx="2214563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3731537-0208-40A2-81A7-81E49E35FB9C}"/>
              </a:ext>
            </a:extLst>
          </p:cNvPr>
          <p:cNvSpPr txBox="1"/>
          <p:nvPr/>
        </p:nvSpPr>
        <p:spPr>
          <a:xfrm>
            <a:off x="1214438" y="2428875"/>
            <a:ext cx="614362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the subset of the domain of the function  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7591" name="Object 10">
            <a:extLst>
              <a:ext uri="{FF2B5EF4-FFF2-40B4-BE49-F238E27FC236}">
                <a16:creationId xmlns:a16="http://schemas.microsoft.com/office/drawing/2014/main" id="{5ACADC7D-D93D-4906-9595-DD2FADEF8E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3125" y="4000500"/>
          <a:ext cx="378618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333500" imgH="355600" progId="Equation.3">
                  <p:embed/>
                </p:oleObj>
              </mc:Choice>
              <mc:Fallback>
                <p:oleObj name="公式" r:id="rId5" imgW="1333500" imgH="355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4000500"/>
                        <a:ext cx="3786188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8451DF1-218B-49D6-9962-9E8EC087D0C1}"/>
              </a:ext>
            </a:extLst>
          </p:cNvPr>
          <p:cNvSpPr txBox="1"/>
          <p:nvPr/>
        </p:nvSpPr>
        <p:spPr>
          <a:xfrm>
            <a:off x="642938" y="3286125"/>
            <a:ext cx="3071812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〖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Example 4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〗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593" name="Text Box 5">
            <a:extLst>
              <a:ext uri="{FF2B5EF4-FFF2-40B4-BE49-F238E27FC236}">
                <a16:creationId xmlns:a16="http://schemas.microsoft.com/office/drawing/2014/main" id="{C169D838-7DD0-499C-A43B-928BFD4F1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2.4 Sequence and Summations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1">
            <a:extLst>
              <a:ext uri="{FF2B5EF4-FFF2-40B4-BE49-F238E27FC236}">
                <a16:creationId xmlns:a16="http://schemas.microsoft.com/office/drawing/2014/main" id="{E8F2B28F-D4BE-4FA3-9425-960117A685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39AE77C-21D4-4F3E-B85D-75036C1D70B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5" name="Text Box 5">
            <a:extLst>
              <a:ext uri="{FF2B5EF4-FFF2-40B4-BE49-F238E27FC236}">
                <a16:creationId xmlns:a16="http://schemas.microsoft.com/office/drawing/2014/main" id="{5F30B0E1-C9CD-49F9-BA6F-26847CF81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2.4 Sequence and Summations</a:t>
            </a:r>
          </a:p>
        </p:txBody>
      </p:sp>
      <p:pic>
        <p:nvPicPr>
          <p:cNvPr id="69636" name="Picture 3" descr="t02-4-02">
            <a:extLst>
              <a:ext uri="{FF2B5EF4-FFF2-40B4-BE49-F238E27FC236}">
                <a16:creationId xmlns:a16="http://schemas.microsoft.com/office/drawing/2014/main" id="{9BA1F37D-6A4C-45CB-85B3-D24A8EB5D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85738"/>
            <a:ext cx="5905500" cy="667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1">
            <a:extLst>
              <a:ext uri="{FF2B5EF4-FFF2-40B4-BE49-F238E27FC236}">
                <a16:creationId xmlns:a16="http://schemas.microsoft.com/office/drawing/2014/main" id="{F0176252-88EA-4FE4-B844-ED89CAB593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DA0E0B2-8F2C-4DA7-B75A-9E0850210DA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97762" name="Text Box 2">
            <a:extLst>
              <a:ext uri="{FF2B5EF4-FFF2-40B4-BE49-F238E27FC236}">
                <a16:creationId xmlns:a16="http://schemas.microsoft.com/office/drawing/2014/main" id="{C3A26913-13E4-410C-8CCF-50CBD304A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714375"/>
            <a:ext cx="8686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CHAPTER  2</a:t>
            </a:r>
          </a:p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Basic Structures: Sets, Functions, Sequences, and Sums </a:t>
            </a:r>
          </a:p>
        </p:txBody>
      </p:sp>
      <p:sp>
        <p:nvSpPr>
          <p:cNvPr id="1397763" name="Text Box 3">
            <a:extLst>
              <a:ext uri="{FF2B5EF4-FFF2-40B4-BE49-F238E27FC236}">
                <a16:creationId xmlns:a16="http://schemas.microsoft.com/office/drawing/2014/main" id="{8E3587FB-3DFE-45A4-98C9-3FDAB5A7C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2000250"/>
            <a:ext cx="7315200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2.1 Sets 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2.2  Set Operations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2.3  Functions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2.4 Sequence and Summations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2.5 Cardinality of 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9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39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9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39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39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39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39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39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1">
            <a:extLst>
              <a:ext uri="{FF2B5EF4-FFF2-40B4-BE49-F238E27FC236}">
                <a16:creationId xmlns:a16="http://schemas.microsoft.com/office/drawing/2014/main" id="{67E5EB83-1CB4-47EC-B49C-EB7489AE6B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0070B49-625F-4F11-B55D-D91D37361FF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02210" name="Text Box 2">
            <a:extLst>
              <a:ext uri="{FF2B5EF4-FFF2-40B4-BE49-F238E27FC236}">
                <a16:creationId xmlns:a16="http://schemas.microsoft.com/office/drawing/2014/main" id="{49E26CFA-E279-4233-A374-AA44DAD94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471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The cardinality of an infinite set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73732" name="Line 3">
            <a:extLst>
              <a:ext uri="{FF2B5EF4-FFF2-40B4-BE49-F238E27FC236}">
                <a16:creationId xmlns:a16="http://schemas.microsoft.com/office/drawing/2014/main" id="{C2E783BE-AE3F-4AEE-B4F4-4822F90C3E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066800"/>
            <a:ext cx="455295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02212" name="Text Box 4">
            <a:extLst>
              <a:ext uri="{FF2B5EF4-FFF2-40B4-BE49-F238E27FC236}">
                <a16:creationId xmlns:a16="http://schemas.microsoft.com/office/drawing/2014/main" id="{C3559A9F-BACD-491F-BAA6-B44F38292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268413"/>
            <a:ext cx="8001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Some interesting questions: </a:t>
            </a:r>
          </a:p>
          <a:p>
            <a:pPr marL="914400" lvl="1" indent="-457200" algn="just" eaLnBrk="1" hangingPunct="1">
              <a:spcBef>
                <a:spcPct val="40000"/>
              </a:spcBef>
              <a:buFont typeface="Wingdings" panose="05000000000000000000" pitchFamily="2" charset="2"/>
              <a:buAutoNum type="arabicParenR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How to count the number of elements in an infinite set?</a:t>
            </a:r>
          </a:p>
          <a:p>
            <a:pPr marL="914400" lvl="1" indent="-457200" algn="just" eaLnBrk="1" hangingPunct="1">
              <a:spcBef>
                <a:spcPct val="40000"/>
              </a:spcBef>
              <a:buFont typeface="Wingdings" panose="05000000000000000000" pitchFamily="2" charset="2"/>
              <a:buAutoNum type="arabicParenR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Are the cardinalities of all infinite sets same?</a:t>
            </a:r>
          </a:p>
          <a:p>
            <a:pPr marL="914400" lvl="1" indent="-457200" algn="just" eaLnBrk="1" hangingPunct="1">
              <a:spcBef>
                <a:spcPct val="40000"/>
              </a:spcBef>
              <a:buFont typeface="Wingdings" panose="05000000000000000000" pitchFamily="2" charset="2"/>
              <a:buAutoNum type="arabicParenR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Is the number of positive integers double the number of positive even integers?</a:t>
            </a:r>
          </a:p>
          <a:p>
            <a:pPr marL="914400" lvl="1" indent="-457200" algn="just" eaLnBrk="1" hangingPunct="1">
              <a:spcBef>
                <a:spcPct val="40000"/>
              </a:spcBef>
              <a:buFont typeface="Wingdings" panose="05000000000000000000" pitchFamily="2" charset="2"/>
              <a:buAutoNum type="arabicParenR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Is the number of real numbers in (</a:t>
            </a:r>
            <a:r>
              <a:rPr kumimoji="1"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a,b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 more than the number of real numbers in (0,1)? </a:t>
            </a:r>
          </a:p>
          <a:p>
            <a:pPr marL="914400" lvl="1" indent="-457200" algn="just" eaLnBrk="1" hangingPunct="1">
              <a:spcBef>
                <a:spcPct val="40000"/>
              </a:spcBef>
              <a:buFont typeface="Wingdings" panose="05000000000000000000" pitchFamily="2" charset="2"/>
              <a:buAutoNum type="arabicParenR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Are there same number of rational numbers and real numbers in (0,1)?</a:t>
            </a:r>
          </a:p>
        </p:txBody>
      </p:sp>
      <p:sp>
        <p:nvSpPr>
          <p:cNvPr id="73734" name="Text Box 6">
            <a:extLst>
              <a:ext uri="{FF2B5EF4-FFF2-40B4-BE49-F238E27FC236}">
                <a16:creationId xmlns:a16="http://schemas.microsoft.com/office/drawing/2014/main" id="{82FF1D5E-2DC5-4552-AF77-6269DBD6F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1">
            <a:extLst>
              <a:ext uri="{FF2B5EF4-FFF2-40B4-BE49-F238E27FC236}">
                <a16:creationId xmlns:a16="http://schemas.microsoft.com/office/drawing/2014/main" id="{4D807AF5-3AD6-4E33-A69F-419CD050350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672DA67-95E1-4C2D-AB8D-25A40B56940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04258" name="Text Box 2">
            <a:extLst>
              <a:ext uri="{FF2B5EF4-FFF2-40B4-BE49-F238E27FC236}">
                <a16:creationId xmlns:a16="http://schemas.microsoft.com/office/drawing/2014/main" id="{5AAFE5A9-EE83-4166-850C-61CB91A45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793750"/>
            <a:ext cx="842962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/>
              <a:t>【</a:t>
            </a:r>
            <a:r>
              <a:rPr kumimoji="1" lang="en-US" altLang="zh-CN" dirty="0">
                <a:solidFill>
                  <a:srgbClr val="9900CC"/>
                </a:solidFill>
                <a:latin typeface="Times New Roman" pitchFamily="18" charset="0"/>
              </a:rPr>
              <a:t>Definition 1</a:t>
            </a:r>
            <a:r>
              <a:rPr kumimoji="1" lang="en-US" altLang="zh-CN" dirty="0"/>
              <a:t>】</a:t>
            </a:r>
            <a:r>
              <a:rPr kumimoji="1" lang="en-US" altLang="zh-CN" dirty="0">
                <a:sym typeface="Symbol" pitchFamily="18" charset="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The cardinality of a set </a:t>
            </a:r>
            <a:r>
              <a:rPr kumimoji="1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is equal to the cardinality of a set </a:t>
            </a:r>
            <a:r>
              <a:rPr kumimoji="1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 denoted | </a:t>
            </a:r>
            <a:r>
              <a:rPr kumimoji="1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| = | </a:t>
            </a:r>
            <a:r>
              <a:rPr kumimoji="1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|, </a:t>
            </a:r>
            <a:r>
              <a:rPr kumimoji="1"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iff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there exists a bijection from </a:t>
            </a:r>
            <a:r>
              <a:rPr kumimoji="1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to </a:t>
            </a:r>
            <a:r>
              <a:rPr kumimoji="1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.</a:t>
            </a: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/>
              <a:t>【</a:t>
            </a:r>
            <a:r>
              <a:rPr kumimoji="1" lang="en-US" altLang="zh-CN" dirty="0">
                <a:solidFill>
                  <a:srgbClr val="9900CC"/>
                </a:solidFill>
                <a:latin typeface="Times New Roman" pitchFamily="18" charset="0"/>
              </a:rPr>
              <a:t>Definition 2</a:t>
            </a:r>
            <a:r>
              <a:rPr kumimoji="1" lang="en-US" altLang="zh-CN" dirty="0"/>
              <a:t>】</a:t>
            </a:r>
            <a:r>
              <a:rPr kumimoji="1" lang="en-US" altLang="zh-CN" dirty="0">
                <a:sym typeface="Symbol" pitchFamily="18" charset="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If there is an injection from A to B, the cardinality of A is less than or the same as the cardinality of B and we write  |A| ≤ |B|. When |A| ≤ |B| and A and B have different cardinality, we say that the cardinality of A is less than the cardinality of B and write |A| &lt; |B|. </a:t>
            </a: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endParaRPr kumimoji="1"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endParaRPr kumimoji="1"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504260" name="Text Box 4">
            <a:extLst>
              <a:ext uri="{FF2B5EF4-FFF2-40B4-BE49-F238E27FC236}">
                <a16:creationId xmlns:a16="http://schemas.microsoft.com/office/drawing/2014/main" id="{F335CA68-9563-4816-AE2D-5D9EC107C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4192588"/>
            <a:ext cx="74676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〖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Example 1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〗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let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be the set of 26 lowercase English alphabets. B={1,2,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  <a:sym typeface="Symbol" pitchFamily="18" charset="2"/>
              </a:rPr>
              <a:t>…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,26}.  Then 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| </a:t>
            </a:r>
            <a:r>
              <a:rPr kumimoji="1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| = | </a:t>
            </a:r>
            <a:r>
              <a:rPr kumimoji="1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|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. </a:t>
            </a:r>
          </a:p>
        </p:txBody>
      </p:sp>
      <p:sp>
        <p:nvSpPr>
          <p:cNvPr id="1504261" name="AutoShape 5">
            <a:extLst>
              <a:ext uri="{FF2B5EF4-FFF2-40B4-BE49-F238E27FC236}">
                <a16:creationId xmlns:a16="http://schemas.microsoft.com/office/drawing/2014/main" id="{4B382775-AAF4-4FE4-B0D2-9EE9EE0E812F}"/>
              </a:ext>
            </a:extLst>
          </p:cNvPr>
          <p:cNvSpPr>
            <a:spLocks/>
          </p:cNvSpPr>
          <p:nvPr/>
        </p:nvSpPr>
        <p:spPr bwMode="auto">
          <a:xfrm>
            <a:off x="6019800" y="1790700"/>
            <a:ext cx="1371600" cy="381000"/>
          </a:xfrm>
          <a:prstGeom prst="accentCallout2">
            <a:avLst>
              <a:gd name="adj1" fmla="val 30000"/>
              <a:gd name="adj2" fmla="val -5556"/>
              <a:gd name="adj3" fmla="val 30000"/>
              <a:gd name="adj4" fmla="val -48032"/>
              <a:gd name="adj5" fmla="val -75000"/>
              <a:gd name="adj6" fmla="val -82523"/>
            </a:avLst>
          </a:prstGeom>
          <a:solidFill>
            <a:srgbClr val="CCFFCC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Question 1</a:t>
            </a:r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DA3E2DEC-6986-497E-A1CB-E4EE2DF871EB}"/>
              </a:ext>
            </a:extLst>
          </p:cNvPr>
          <p:cNvGrpSpPr>
            <a:grpSpLocks/>
          </p:cNvGrpSpPr>
          <p:nvPr/>
        </p:nvGrpSpPr>
        <p:grpSpPr bwMode="auto">
          <a:xfrm>
            <a:off x="593725" y="5157788"/>
            <a:ext cx="8286750" cy="863600"/>
            <a:chOff x="432" y="2746"/>
            <a:chExt cx="4704" cy="544"/>
          </a:xfrm>
        </p:grpSpPr>
        <p:sp>
          <p:nvSpPr>
            <p:cNvPr id="1504268" name="Text Box 12">
              <a:extLst>
                <a:ext uri="{FF2B5EF4-FFF2-40B4-BE49-F238E27FC236}">
                  <a16:creationId xmlns:a16="http://schemas.microsoft.com/office/drawing/2014/main" id="{FFAEEC7C-74A2-4C55-8944-9F32D7401C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46"/>
              <a:ext cx="4704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 eaLnBrk="1" hangingPunct="1">
                <a:spcBef>
                  <a:spcPct val="40000"/>
                </a:spcBef>
                <a:buFont typeface="Wingdings" panose="05000000000000000000" pitchFamily="2" charset="2"/>
                <a:buNone/>
                <a:defRPr/>
              </a:pPr>
              <a:r>
                <a:rPr kumimoji="1" lang="zh-CN" altLang="en-US" sz="2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 </a:t>
              </a:r>
              <a:r>
                <a:rPr kumimoji="1"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  <a:sym typeface="Symbol" pitchFamily="18" charset="2"/>
                </a:rPr>
                <a:t>〖</a:t>
              </a:r>
              <a:r>
                <a:rPr kumimoji="1"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Example 2</a:t>
              </a:r>
              <a:r>
                <a:rPr kumimoji="1"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  <a:sym typeface="Symbol" pitchFamily="18" charset="2"/>
                </a:rPr>
                <a:t>〗</a:t>
              </a:r>
              <a:r>
                <a:rPr kumimoji="1"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 The set of positive integers is denoted by                              .                             .  Then </a:t>
              </a:r>
              <a:r>
                <a:rPr kumimoji="1" lang="en-US" altLang="zh-CN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| </a:t>
              </a:r>
              <a:r>
                <a:rPr kumimoji="1" lang="en-US" alt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Z</a:t>
              </a:r>
              <a:r>
                <a:rPr kumimoji="1" lang="en-US" altLang="zh-CN" baseline="30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+</a:t>
              </a:r>
              <a:r>
                <a:rPr kumimoji="1" lang="en-US" altLang="zh-CN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| = | </a:t>
              </a:r>
              <a:r>
                <a:rPr kumimoji="1" lang="en-US" altLang="zh-CN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M</a:t>
              </a:r>
              <a:r>
                <a:rPr kumimoji="1" lang="en-US" altLang="zh-CN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|</a:t>
              </a:r>
              <a:r>
                <a:rPr kumimoji="1"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. </a:t>
              </a:r>
            </a:p>
          </p:txBody>
        </p:sp>
        <p:graphicFrame>
          <p:nvGraphicFramePr>
            <p:cNvPr id="75785" name="Object 2">
              <a:extLst>
                <a:ext uri="{FF2B5EF4-FFF2-40B4-BE49-F238E27FC236}">
                  <a16:creationId xmlns:a16="http://schemas.microsoft.com/office/drawing/2014/main" id="{B3B55FBE-2B47-46EC-A232-EBF1B4A3DA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8" y="3020"/>
            <a:ext cx="1313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168400" imgH="228600" progId="Equation.3">
                    <p:embed/>
                  </p:oleObj>
                </mc:Choice>
                <mc:Fallback>
                  <p:oleObj name="公式" r:id="rId4" imgW="1168400" imgH="2286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8" y="3020"/>
                          <a:ext cx="1313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86" name="Object 3">
              <a:extLst>
                <a:ext uri="{FF2B5EF4-FFF2-40B4-BE49-F238E27FC236}">
                  <a16:creationId xmlns:a16="http://schemas.microsoft.com/office/drawing/2014/main" id="{5BFDAF36-3285-454F-B3C4-A7252123DF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26" y="3042"/>
            <a:ext cx="1361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257300" imgH="228600" progId="Equation.3">
                    <p:embed/>
                  </p:oleObj>
                </mc:Choice>
                <mc:Fallback>
                  <p:oleObj name="公式" r:id="rId6" imgW="1257300" imgH="2286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6" y="3042"/>
                          <a:ext cx="1361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783" name="Text Box 15">
            <a:extLst>
              <a:ext uri="{FF2B5EF4-FFF2-40B4-BE49-F238E27FC236}">
                <a16:creationId xmlns:a16="http://schemas.microsoft.com/office/drawing/2014/main" id="{D7E2C7B4-28A3-4CBA-9CED-BA3354751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0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04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4260" grpId="0" build="p" bldLvl="2" autoUpdateAnimBg="0"/>
      <p:bldP spid="1504261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1">
            <a:extLst>
              <a:ext uri="{FF2B5EF4-FFF2-40B4-BE49-F238E27FC236}">
                <a16:creationId xmlns:a16="http://schemas.microsoft.com/office/drawing/2014/main" id="{DF8D15DA-3661-4484-A961-E0685C27A0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A7B6512-788F-45C9-85B3-A357B770681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06307" name="Text Box 3">
            <a:extLst>
              <a:ext uri="{FF2B5EF4-FFF2-40B4-BE49-F238E27FC236}">
                <a16:creationId xmlns:a16="http://schemas.microsoft.com/office/drawing/2014/main" id="{FEF28DFB-8B72-4715-94A8-A3DC991D0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762000"/>
            <a:ext cx="7467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〖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Example 3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〗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Let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be the set of real numbers between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and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&lt;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), and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be the set of real numbers between 0 and 1. Show that |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| = |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|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.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1506308" name="AutoShape 4">
            <a:extLst>
              <a:ext uri="{FF2B5EF4-FFF2-40B4-BE49-F238E27FC236}">
                <a16:creationId xmlns:a16="http://schemas.microsoft.com/office/drawing/2014/main" id="{77C6E261-D6AC-4BBC-AEC4-4DEB9B071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62200"/>
            <a:ext cx="7772400" cy="3657600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Let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be a function from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 eaLnBrk="1" hangingPunct="1"/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kumimoji="1" lang="zh-CN" altLang="en-US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06309" name="Object 2">
            <a:extLst>
              <a:ext uri="{FF2B5EF4-FFF2-40B4-BE49-F238E27FC236}">
                <a16:creationId xmlns:a16="http://schemas.microsoft.com/office/drawing/2014/main" id="{67ADBD76-4054-40D0-AE62-F449A8C188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200400"/>
          <a:ext cx="14478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75920" imgH="393529" progId="Equation.3">
                  <p:embed/>
                </p:oleObj>
              </mc:Choice>
              <mc:Fallback>
                <p:oleObj r:id="rId4" imgW="875920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00400"/>
                        <a:ext cx="14478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6310" name="Object 3">
            <a:extLst>
              <a:ext uri="{FF2B5EF4-FFF2-40B4-BE49-F238E27FC236}">
                <a16:creationId xmlns:a16="http://schemas.microsoft.com/office/drawing/2014/main" id="{490F1DB6-BC80-4C4D-B39F-A68586E08B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038600"/>
          <a:ext cx="19050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079032" imgH="393529" progId="Equation.3">
                  <p:embed/>
                </p:oleObj>
              </mc:Choice>
              <mc:Fallback>
                <p:oleObj r:id="rId6" imgW="1079032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038600"/>
                        <a:ext cx="19050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6311" name="Text Box 7">
            <a:extLst>
              <a:ext uri="{FF2B5EF4-FFF2-40B4-BE49-F238E27FC236}">
                <a16:creationId xmlns:a16="http://schemas.microsoft.com/office/drawing/2014/main" id="{9961916A-C037-4876-BAF8-1A4862878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899025"/>
            <a:ext cx="601980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Then</a:t>
            </a:r>
            <a:r>
              <a:rPr kumimoji="1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y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is a bijection from (</a:t>
            </a:r>
            <a:r>
              <a:rPr kumimoji="1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 </a:t>
            </a:r>
            <a:r>
              <a:rPr kumimoji="1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 to (0,1).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Hence, |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| = |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|. </a:t>
            </a:r>
          </a:p>
        </p:txBody>
      </p:sp>
      <p:sp>
        <p:nvSpPr>
          <p:cNvPr id="1506312" name="AutoShape 8">
            <a:extLst>
              <a:ext uri="{FF2B5EF4-FFF2-40B4-BE49-F238E27FC236}">
                <a16:creationId xmlns:a16="http://schemas.microsoft.com/office/drawing/2014/main" id="{735458FF-EDF5-4FB3-A15F-E29CA5CAA43B}"/>
              </a:ext>
            </a:extLst>
          </p:cNvPr>
          <p:cNvSpPr>
            <a:spLocks/>
          </p:cNvSpPr>
          <p:nvPr/>
        </p:nvSpPr>
        <p:spPr bwMode="auto">
          <a:xfrm>
            <a:off x="6877050" y="1700213"/>
            <a:ext cx="1371600" cy="381000"/>
          </a:xfrm>
          <a:prstGeom prst="accentCallout2">
            <a:avLst>
              <a:gd name="adj1" fmla="val 30000"/>
              <a:gd name="adj2" fmla="val -5556"/>
              <a:gd name="adj3" fmla="val 30000"/>
              <a:gd name="adj4" fmla="val -34028"/>
              <a:gd name="adj5" fmla="val -75000"/>
              <a:gd name="adj6" fmla="val -63889"/>
            </a:avLst>
          </a:prstGeom>
          <a:solidFill>
            <a:srgbClr val="CCFFCC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Question 4</a:t>
            </a:r>
          </a:p>
        </p:txBody>
      </p:sp>
      <p:sp>
        <p:nvSpPr>
          <p:cNvPr id="77833" name="Text Box 9">
            <a:extLst>
              <a:ext uri="{FF2B5EF4-FFF2-40B4-BE49-F238E27FC236}">
                <a16:creationId xmlns:a16="http://schemas.microsoft.com/office/drawing/2014/main" id="{DCBC3CAF-3CEB-421E-96DE-B86E508DC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0630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06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06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0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506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506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50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6308" grpId="0" build="p" bldLvl="2" animBg="1" autoUpdateAnimBg="0"/>
      <p:bldP spid="1506311" grpId="0" build="p" autoUpdateAnimBg="0"/>
      <p:bldP spid="1506312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1">
            <a:extLst>
              <a:ext uri="{FF2B5EF4-FFF2-40B4-BE49-F238E27FC236}">
                <a16:creationId xmlns:a16="http://schemas.microsoft.com/office/drawing/2014/main" id="{39450ACC-57A1-46E4-ABBF-0606BDCDFF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52D82D6-8EE1-49A0-9F8B-22DE88802A7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08354" name="Text Box 2">
            <a:extLst>
              <a:ext uri="{FF2B5EF4-FFF2-40B4-BE49-F238E27FC236}">
                <a16:creationId xmlns:a16="http://schemas.microsoft.com/office/drawing/2014/main" id="{A9D241DC-D4BD-4B7E-A130-8A38A4945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838200"/>
            <a:ext cx="8077200" cy="297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10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/>
              <a:t>【</a:t>
            </a:r>
            <a:r>
              <a:rPr kumimoji="1" lang="en-US" altLang="zh-CN" dirty="0">
                <a:solidFill>
                  <a:srgbClr val="9900CC"/>
                </a:solidFill>
                <a:latin typeface="Times New Roman" pitchFamily="18" charset="0"/>
              </a:rPr>
              <a:t>Definition </a:t>
            </a:r>
            <a:r>
              <a:rPr kumimoji="1" lang="en-US" altLang="zh-CN" dirty="0"/>
              <a:t>】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 set that is either finite or has the same cardinality as the set of positive integers called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countable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. </a:t>
            </a:r>
          </a:p>
          <a:p>
            <a:pPr marL="457200" indent="-457200" eaLnBrk="1" hangingPunct="1">
              <a:spcBef>
                <a:spcPct val="6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 set that is not countable is called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uncountable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. </a:t>
            </a:r>
          </a:p>
          <a:p>
            <a:pPr marL="457200" indent="-457200" eaLnBrk="1" hangingPunct="1">
              <a:spcBef>
                <a:spcPct val="6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  When an infinite set </a:t>
            </a:r>
            <a:r>
              <a:rPr kumimoji="1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S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is countable, we denote the cardinality of </a:t>
            </a:r>
            <a:r>
              <a:rPr kumimoji="1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S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by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  <a:sym typeface="Symbol" pitchFamily="18" charset="2"/>
              </a:rPr>
              <a:t>À</a:t>
            </a:r>
            <a:r>
              <a:rPr kumimoji="1" lang="en-US" altLang="zh-CN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  <a:sym typeface="Symbol" pitchFamily="18" charset="2"/>
              </a:rPr>
              <a:t>0 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aleph null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).</a:t>
            </a:r>
          </a:p>
          <a:p>
            <a:pPr marL="457200" indent="-457200" eaLnBrk="1" hangingPunct="1">
              <a:spcBef>
                <a:spcPct val="6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  If |</a:t>
            </a:r>
            <a:r>
              <a:rPr kumimoji="1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| = |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Z</a:t>
            </a:r>
            <a:r>
              <a:rPr kumimoji="1" lang="en-US" altLang="zh-CN" baseline="30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 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|, the set </a:t>
            </a:r>
            <a:r>
              <a:rPr kumimoji="1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is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countable infinite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79876" name="Text Box 4">
            <a:extLst>
              <a:ext uri="{FF2B5EF4-FFF2-40B4-BE49-F238E27FC236}">
                <a16:creationId xmlns:a16="http://schemas.microsoft.com/office/drawing/2014/main" id="{E789C75A-0092-488B-9604-0EA8D9DD6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1">
            <a:extLst>
              <a:ext uri="{FF2B5EF4-FFF2-40B4-BE49-F238E27FC236}">
                <a16:creationId xmlns:a16="http://schemas.microsoft.com/office/drawing/2014/main" id="{F2952C71-D4F4-4206-B707-CB474338362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62AC74E-F8C7-4D43-8A98-96CCEEB4DA4C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12451" name="Text Box 3">
            <a:extLst>
              <a:ext uri="{FF2B5EF4-FFF2-40B4-BE49-F238E27FC236}">
                <a16:creationId xmlns:a16="http://schemas.microsoft.com/office/drawing/2014/main" id="{6AEDC0F0-17E4-4EF2-B3DC-40812FFDC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5240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Let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x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 = 2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x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. Then, 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is a bijection from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</a:t>
            </a:r>
            <a:r>
              <a:rPr kumimoji="1" lang="en-US" altLang="zh-CN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to E .</a:t>
            </a:r>
          </a:p>
        </p:txBody>
      </p:sp>
      <p:sp>
        <p:nvSpPr>
          <p:cNvPr id="1512453" name="Text Box 5">
            <a:extLst>
              <a:ext uri="{FF2B5EF4-FFF2-40B4-BE49-F238E27FC236}">
                <a16:creationId xmlns:a16="http://schemas.microsoft.com/office/drawing/2014/main" id="{8529A469-F3D9-4521-9458-FD2CF08E7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1071563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1)  The set 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E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of even positive integers 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CC8A176D-7713-49EA-98B8-3583843756BB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209800"/>
            <a:ext cx="6705600" cy="1333500"/>
            <a:chOff x="864" y="1392"/>
            <a:chExt cx="4224" cy="840"/>
          </a:xfrm>
        </p:grpSpPr>
        <p:sp>
          <p:nvSpPr>
            <p:cNvPr id="1512456" name="Text Box 8">
              <a:extLst>
                <a:ext uri="{FF2B5EF4-FFF2-40B4-BE49-F238E27FC236}">
                  <a16:creationId xmlns:a16="http://schemas.microsoft.com/office/drawing/2014/main" id="{775A5BBE-117A-4987-9E6E-1E9DC11B91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392"/>
              <a:ext cx="4224" cy="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1" hangingPunct="1">
                <a:spcBef>
                  <a:spcPct val="40000"/>
                </a:spcBef>
                <a:buFont typeface="Wingdings" panose="05000000000000000000" pitchFamily="2" charset="2"/>
                <a:buNone/>
                <a:defRPr/>
              </a:pPr>
              <a:r>
                <a:rPr kumimoji="1" lang="zh-CN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     </a:t>
              </a:r>
              <a:r>
                <a:rPr kumimoji="1"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1  2  3  4   5    6 . . .</a:t>
              </a:r>
            </a:p>
            <a:p>
              <a:pPr marL="457200" indent="-457200" eaLnBrk="1" hangingPunct="1">
                <a:spcBef>
                  <a:spcPct val="40000"/>
                </a:spcBef>
                <a:buFont typeface="Wingdings" panose="05000000000000000000" pitchFamily="2" charset="2"/>
                <a:buNone/>
                <a:defRPr/>
              </a:pPr>
              <a:br>
                <a:rPr kumimoji="1"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Symbol" pitchFamily="18" charset="2"/>
                </a:rPr>
              </a:br>
              <a:r>
                <a:rPr kumimoji="1"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2  4  6  8  10  12 . . .</a:t>
              </a:r>
              <a:endPara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</p:txBody>
        </p:sp>
        <p:sp>
          <p:nvSpPr>
            <p:cNvPr id="83979" name="Line 9">
              <a:extLst>
                <a:ext uri="{FF2B5EF4-FFF2-40B4-BE49-F238E27FC236}">
                  <a16:creationId xmlns:a16="http://schemas.microsoft.com/office/drawing/2014/main" id="{8AD47AEF-41BB-446E-8DA4-1FCAB238A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0" name="Line 10">
              <a:extLst>
                <a:ext uri="{FF2B5EF4-FFF2-40B4-BE49-F238E27FC236}">
                  <a16:creationId xmlns:a16="http://schemas.microsoft.com/office/drawing/2014/main" id="{F4CC614A-3771-4EF1-9699-C0570C5D67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1" name="Line 11">
              <a:extLst>
                <a:ext uri="{FF2B5EF4-FFF2-40B4-BE49-F238E27FC236}">
                  <a16:creationId xmlns:a16="http://schemas.microsoft.com/office/drawing/2014/main" id="{1A170C10-5E5D-4582-88B5-DC95F84A7F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2" name="Line 12">
              <a:extLst>
                <a:ext uri="{FF2B5EF4-FFF2-40B4-BE49-F238E27FC236}">
                  <a16:creationId xmlns:a16="http://schemas.microsoft.com/office/drawing/2014/main" id="{3796DC05-5BEA-47B8-95C9-E3BC52DEF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3" name="Line 13">
              <a:extLst>
                <a:ext uri="{FF2B5EF4-FFF2-40B4-BE49-F238E27FC236}">
                  <a16:creationId xmlns:a16="http://schemas.microsoft.com/office/drawing/2014/main" id="{430D0067-35AD-4131-9B44-6710D5A96C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4" name="Line 14">
              <a:extLst>
                <a:ext uri="{FF2B5EF4-FFF2-40B4-BE49-F238E27FC236}">
                  <a16:creationId xmlns:a16="http://schemas.microsoft.com/office/drawing/2014/main" id="{4C84B6BD-F804-4E2E-ACFD-DC656A7985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12463" name="Text Box 15">
            <a:extLst>
              <a:ext uri="{FF2B5EF4-FFF2-40B4-BE49-F238E27FC236}">
                <a16:creationId xmlns:a16="http://schemas.microsoft.com/office/drawing/2014/main" id="{7A51BD44-CB89-4385-8498-AA62AD091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3500438"/>
            <a:ext cx="7391400" cy="238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Note :</a:t>
            </a:r>
          </a:p>
          <a:p>
            <a:pPr marL="914400" lvl="1" indent="-457200" eaLnBrk="1" hangingPunct="1">
              <a:spcBef>
                <a:spcPct val="40000"/>
              </a:spcBef>
              <a:buFont typeface="Wingdings" panose="05000000000000000000" pitchFamily="2" charset="2"/>
              <a:buChar char="u"/>
              <a:defRPr/>
            </a:pP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E is countable infinite.</a:t>
            </a:r>
          </a:p>
          <a:p>
            <a:pPr marL="914400" lvl="1" indent="-457200" eaLnBrk="1" hangingPunct="1">
              <a:spcBef>
                <a:spcPct val="40000"/>
              </a:spcBef>
              <a:buFont typeface="Wingdings" panose="05000000000000000000" pitchFamily="2" charset="2"/>
              <a:buChar char="u"/>
              <a:defRPr/>
            </a:pP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The numbers of positive even integers is the same as positive integers</a:t>
            </a:r>
          </a:p>
          <a:p>
            <a:pPr marL="914400" lvl="1" indent="-457200" eaLnBrk="1" hangingPunct="1">
              <a:spcBef>
                <a:spcPct val="40000"/>
              </a:spcBef>
              <a:buFont typeface="Wingdings" panose="05000000000000000000" pitchFamily="2" charset="2"/>
              <a:buChar char="u"/>
              <a:defRPr/>
            </a:pPr>
            <a:r>
              <a:rPr kumimoji="1" lang="en-US" altLang="zh-CN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E is a proper subset of </a:t>
            </a:r>
            <a:r>
              <a:rPr kumimoji="1" lang="en-US" altLang="zh-CN" dirty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</a:t>
            </a:r>
            <a:r>
              <a:rPr kumimoji="1" lang="en-US" altLang="zh-CN" baseline="30000" dirty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kumimoji="1" lang="en-US" altLang="zh-CN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 but |E| = |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dirty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</a:t>
            </a:r>
            <a:r>
              <a:rPr kumimoji="1" lang="en-US" altLang="zh-CN" baseline="30000" dirty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kumimoji="1" lang="en-US" altLang="zh-CN" baseline="30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|.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83975" name="Text Box 17">
            <a:extLst>
              <a:ext uri="{FF2B5EF4-FFF2-40B4-BE49-F238E27FC236}">
                <a16:creationId xmlns:a16="http://schemas.microsoft.com/office/drawing/2014/main" id="{37EB9098-008E-4BC6-BA4E-D04762311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  <p:sp>
        <p:nvSpPr>
          <p:cNvPr id="18" name="Text Box 2">
            <a:extLst>
              <a:ext uri="{FF2B5EF4-FFF2-40B4-BE49-F238E27FC236}">
                <a16:creationId xmlns:a16="http://schemas.microsoft.com/office/drawing/2014/main" id="{86FD3876-509B-4DD0-8A27-E697E0DDA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571500"/>
            <a:ext cx="471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Some Countable Infinite Sets </a:t>
            </a:r>
          </a:p>
        </p:txBody>
      </p:sp>
      <p:sp>
        <p:nvSpPr>
          <p:cNvPr id="16" name="AutoShape 16">
            <a:extLst>
              <a:ext uri="{FF2B5EF4-FFF2-40B4-BE49-F238E27FC236}">
                <a16:creationId xmlns:a16="http://schemas.microsoft.com/office/drawing/2014/main" id="{54AC19A0-E0F1-4C88-8934-1BB025DC6DDE}"/>
              </a:ext>
            </a:extLst>
          </p:cNvPr>
          <p:cNvSpPr>
            <a:spLocks/>
          </p:cNvSpPr>
          <p:nvPr/>
        </p:nvSpPr>
        <p:spPr bwMode="auto">
          <a:xfrm>
            <a:off x="7308850" y="2786063"/>
            <a:ext cx="1371600" cy="381000"/>
          </a:xfrm>
          <a:prstGeom prst="accentCallout2">
            <a:avLst>
              <a:gd name="adj1" fmla="val 30000"/>
              <a:gd name="adj2" fmla="val -5556"/>
              <a:gd name="adj3" fmla="val 30000"/>
              <a:gd name="adj4" fmla="val -57176"/>
              <a:gd name="adj5" fmla="val 479583"/>
              <a:gd name="adj6" fmla="val -110880"/>
            </a:avLst>
          </a:prstGeom>
          <a:solidFill>
            <a:srgbClr val="CCFFCC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Question 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1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512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512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512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512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2451" grpId="0" build="p" bldLvl="2" autoUpdateAnimBg="0"/>
      <p:bldP spid="1512463" grpId="0" build="p" autoUpdateAnimBg="0"/>
      <p:bldP spid="1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1">
            <a:extLst>
              <a:ext uri="{FF2B5EF4-FFF2-40B4-BE49-F238E27FC236}">
                <a16:creationId xmlns:a16="http://schemas.microsoft.com/office/drawing/2014/main" id="{6EC10599-61B8-4DED-94F4-9A9F213090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A7EEEE5-BA8A-475C-9367-66FEFFABE45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3539" name="Text Box 3">
            <a:extLst>
              <a:ext uri="{FF2B5EF4-FFF2-40B4-BE49-F238E27FC236}">
                <a16:creationId xmlns:a16="http://schemas.microsoft.com/office/drawing/2014/main" id="{646D4443-D15F-4FC5-ABFC-2AF0EAD73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71500"/>
            <a:ext cx="8569325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</a:rPr>
              <a:t>【</a:t>
            </a:r>
            <a:r>
              <a:rPr kumimoji="1" lang="en-US" altLang="zh-CN" dirty="0">
                <a:solidFill>
                  <a:srgbClr val="9900CC"/>
                </a:solidFill>
                <a:latin typeface="Times New Roman" pitchFamily="18" charset="0"/>
              </a:rPr>
              <a:t>Definition</a:t>
            </a:r>
            <a:r>
              <a:rPr kumimoji="1" lang="en-US" altLang="zh-CN" dirty="0">
                <a:latin typeface="Times New Roman" pitchFamily="18" charset="0"/>
              </a:rPr>
              <a:t>】 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Let 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en-US" altLang="zh-CN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and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en-US" altLang="zh-CN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be functions from A to R. Then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en-US" altLang="zh-CN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+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en-US" altLang="zh-CN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and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en-US" altLang="zh-CN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en-US" altLang="zh-CN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are also functions from  A to R defined by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(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en-US" altLang="zh-CN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+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en-US" altLang="zh-CN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)(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=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en-US" altLang="zh-CN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)+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en-US" altLang="zh-CN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(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en-US" altLang="zh-CN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en-US" altLang="zh-CN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)(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=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en-US" altLang="zh-CN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en-US" altLang="zh-CN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</p:txBody>
      </p:sp>
      <p:sp>
        <p:nvSpPr>
          <p:cNvPr id="10244" name="Text Box 5">
            <a:extLst>
              <a:ext uri="{FF2B5EF4-FFF2-40B4-BE49-F238E27FC236}">
                <a16:creationId xmlns:a16="http://schemas.microsoft.com/office/drawing/2014/main" id="{05378118-04A8-4BCB-8694-4C3EF755A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2.3  Functions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F3B21F5-C348-4984-8C75-0535C8436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2273300"/>
            <a:ext cx="8569325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</a:rPr>
              <a:t>【</a:t>
            </a:r>
            <a:r>
              <a:rPr kumimoji="1" lang="en-US" altLang="zh-CN" dirty="0">
                <a:solidFill>
                  <a:srgbClr val="9900CC"/>
                </a:solidFill>
                <a:latin typeface="Times New Roman" pitchFamily="18" charset="0"/>
              </a:rPr>
              <a:t>Definition</a:t>
            </a:r>
            <a:r>
              <a:rPr kumimoji="1" lang="en-US" altLang="zh-CN" dirty="0">
                <a:latin typeface="Times New Roman" pitchFamily="18" charset="0"/>
              </a:rPr>
              <a:t>】 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Let 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f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 be a function from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 to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 and let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S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 be a subset of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. The </a:t>
            </a:r>
            <a:r>
              <a:rPr kumimoji="1" lang="en-US" altLang="zh-CN" kern="0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image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 of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S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 is the subset of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 that consists of the images of the elements of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S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. We denote the image of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S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 by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f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(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S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), so that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                      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f 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(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S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) = {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f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(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s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) 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| </a:t>
            </a:r>
            <a:r>
              <a:rPr kumimoji="1" lang="en-US" altLang="zh-CN" i="1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kumimoji="1" lang="en-US" altLang="zh-CN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</a:t>
            </a:r>
            <a:r>
              <a:rPr kumimoji="1" lang="en-US" altLang="zh-CN" i="1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}</a:t>
            </a:r>
            <a:endParaRPr kumimoji="1" lang="en-US" altLang="zh-CN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B8166C-1DF3-4DD8-A49D-F9D713DDA9CD}"/>
              </a:ext>
            </a:extLst>
          </p:cNvPr>
          <p:cNvSpPr/>
          <p:nvPr/>
        </p:nvSpPr>
        <p:spPr>
          <a:xfrm>
            <a:off x="571500" y="4287838"/>
            <a:ext cx="4786313" cy="15700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•"/>
              <a:defRPr/>
            </a:pPr>
            <a:r>
              <a:rPr lang="en-US" altLang="zh-CN" b="0" kern="0" dirty="0">
                <a:solidFill>
                  <a:srgbClr val="2F13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f() = </a:t>
            </a:r>
          </a:p>
          <a:p>
            <a:pPr marL="342900" indent="-342900">
              <a:buFontTx/>
              <a:buChar char="•"/>
              <a:defRPr/>
            </a:pPr>
            <a:r>
              <a:rPr lang="en-US" altLang="zh-CN" b="0" kern="0" dirty="0">
                <a:solidFill>
                  <a:srgbClr val="2F13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f({a}) = {f(a)}</a:t>
            </a:r>
          </a:p>
          <a:p>
            <a:pPr marL="342900" indent="-342900">
              <a:buFontTx/>
              <a:buChar char="•"/>
              <a:defRPr/>
            </a:pPr>
            <a:r>
              <a:rPr lang="en-US" altLang="zh-CN" b="0" kern="0" dirty="0">
                <a:solidFill>
                  <a:srgbClr val="2F13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f(A U B) = f(A) U f(B)</a:t>
            </a:r>
          </a:p>
          <a:p>
            <a:pPr marL="342900" indent="-342900">
              <a:buFontTx/>
              <a:buChar char="•"/>
              <a:defRPr/>
            </a:pPr>
            <a:r>
              <a:rPr lang="en-US" altLang="zh-CN" b="0" kern="0" dirty="0">
                <a:solidFill>
                  <a:srgbClr val="2F13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f(A  B)  f(A)  f(B)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1">
            <a:extLst>
              <a:ext uri="{FF2B5EF4-FFF2-40B4-BE49-F238E27FC236}">
                <a16:creationId xmlns:a16="http://schemas.microsoft.com/office/drawing/2014/main" id="{27803A57-C711-48D9-AEFE-CB74B494454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A447AE5-1C47-4CF0-ACFF-0306EDA05F1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10403" name="Text Box 3">
            <a:extLst>
              <a:ext uri="{FF2B5EF4-FFF2-40B4-BE49-F238E27FC236}">
                <a16:creationId xmlns:a16="http://schemas.microsoft.com/office/drawing/2014/main" id="{8FD02D02-5847-481E-BD64-1DCFF47DF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714375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2) The set of integers Z </a:t>
            </a:r>
          </a:p>
        </p:txBody>
      </p:sp>
      <p:graphicFrame>
        <p:nvGraphicFramePr>
          <p:cNvPr id="1510405" name="Object 5">
            <a:extLst>
              <a:ext uri="{FF2B5EF4-FFF2-40B4-BE49-F238E27FC236}">
                <a16:creationId xmlns:a16="http://schemas.microsoft.com/office/drawing/2014/main" id="{10C155B0-9A2C-43FE-A5DF-71B3B5059B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5525" y="1285875"/>
          <a:ext cx="26971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56755" imgH="203112" progId="Equation.3">
                  <p:embed/>
                </p:oleObj>
              </mc:Choice>
              <mc:Fallback>
                <p:oleObj name="公式" r:id="rId4" imgW="1256755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25" y="1285875"/>
                        <a:ext cx="269716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0406" name="Object 6">
            <a:extLst>
              <a:ext uri="{FF2B5EF4-FFF2-40B4-BE49-F238E27FC236}">
                <a16:creationId xmlns:a16="http://schemas.microsoft.com/office/drawing/2014/main" id="{0108ECF1-686E-4450-BAB8-50DF8A053C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1928813"/>
          <a:ext cx="3043237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701800" imgH="711200" progId="Equation.3">
                  <p:embed/>
                </p:oleObj>
              </mc:Choice>
              <mc:Fallback>
                <p:oleObj name="公式" r:id="rId6" imgW="17018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1928813"/>
                        <a:ext cx="3043237" cy="127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0407" name="Text Box 7">
            <a:extLst>
              <a:ext uri="{FF2B5EF4-FFF2-40B4-BE49-F238E27FC236}">
                <a16:creationId xmlns:a16="http://schemas.microsoft.com/office/drawing/2014/main" id="{38D3C125-AB95-4B0C-8BDF-1AE9500BA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063" y="3286125"/>
            <a:ext cx="571500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is a bijection from 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</a:t>
            </a:r>
            <a:r>
              <a:rPr kumimoji="1" lang="en-US" altLang="zh-CN" baseline="30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to  Z .</a:t>
            </a:r>
          </a:p>
          <a:p>
            <a:pPr marL="457200" indent="-457200"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Hence, Z is countable infinite set</a:t>
            </a: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。</a:t>
            </a: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86023" name="Text Box 8">
            <a:extLst>
              <a:ext uri="{FF2B5EF4-FFF2-40B4-BE49-F238E27FC236}">
                <a16:creationId xmlns:a16="http://schemas.microsoft.com/office/drawing/2014/main" id="{89928E0B-6E99-4AD6-83DF-CD5AB25E9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1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1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1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510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510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0403" grpId="0" build="p" bldLvl="2" autoUpdateAnimBg="0"/>
      <p:bldP spid="1510407" grpId="0" build="p" bldLvl="2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1">
            <a:extLst>
              <a:ext uri="{FF2B5EF4-FFF2-40B4-BE49-F238E27FC236}">
                <a16:creationId xmlns:a16="http://schemas.microsoft.com/office/drawing/2014/main" id="{C842AE2D-6288-4F2D-A102-46A735CD8F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8D70A7E-D5CC-4C5B-997B-0F08EB2D1A5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14499" name="Text Box 3">
            <a:extLst>
              <a:ext uri="{FF2B5EF4-FFF2-40B4-BE49-F238E27FC236}">
                <a16:creationId xmlns:a16="http://schemas.microsoft.com/office/drawing/2014/main" id="{57836518-7D0E-4AEC-B242-4E1CAE80F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668463"/>
            <a:ext cx="67056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100000"/>
              </a:spcBef>
              <a:buFont typeface="Wingdings" panose="05000000000000000000" pitchFamily="2" charset="2"/>
              <a:buChar char="n"/>
              <a:defRPr/>
            </a:pP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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x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 Q</a:t>
            </a:r>
            <a:r>
              <a:rPr kumimoji="1" lang="en-US" altLang="zh-CN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+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x = p/q,  p, q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Z</a:t>
            </a:r>
            <a:r>
              <a:rPr kumimoji="1" lang="en-US" altLang="zh-CN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endParaRPr kumimoji="1" lang="en-US" altLang="zh-CN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marL="457200" indent="-457200" algn="just" eaLnBrk="1" hangingPunct="1">
              <a:spcBef>
                <a:spcPct val="100000"/>
              </a:spcBef>
              <a:buFont typeface="Wingdings" panose="05000000000000000000" pitchFamily="2" charset="2"/>
              <a:buChar char="n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Let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S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={ 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p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q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)|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p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q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Z</a:t>
            </a:r>
            <a:r>
              <a:rPr kumimoji="1" lang="en-US" altLang="zh-CN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} =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</a:t>
            </a:r>
            <a:r>
              <a:rPr kumimoji="1" lang="en-US" altLang="zh-CN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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</a:t>
            </a:r>
            <a:r>
              <a:rPr kumimoji="1" lang="en-US" altLang="zh-CN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.</a:t>
            </a:r>
          </a:p>
          <a:p>
            <a:pPr marL="457200" indent="-457200" algn="just" eaLnBrk="1" hangingPunct="1">
              <a:spcBef>
                <a:spcPct val="100000"/>
              </a:spcBef>
              <a:buFont typeface="Wingdings" panose="05000000000000000000" pitchFamily="2" charset="2"/>
              <a:buChar char="n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1514500" name="Text Box 4">
            <a:extLst>
              <a:ext uri="{FF2B5EF4-FFF2-40B4-BE49-F238E27FC236}">
                <a16:creationId xmlns:a16="http://schemas.microsoft.com/office/drawing/2014/main" id="{E33B66E5-0E6F-4062-A00E-AA9771CAA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620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40000"/>
              </a:spcBef>
              <a:buFont typeface="Wingdings" panose="05000000000000000000" pitchFamily="2" charset="2"/>
              <a:buAutoNum type="arabicParenR" startAt="3"/>
              <a:defRPr/>
            </a:pP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The set of positive rational numbers Q</a:t>
            </a:r>
            <a:r>
              <a:rPr kumimoji="1" lang="en-US" altLang="zh-CN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+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graphicFrame>
        <p:nvGraphicFramePr>
          <p:cNvPr id="1514501" name="Object 5">
            <a:extLst>
              <a:ext uri="{FF2B5EF4-FFF2-40B4-BE49-F238E27FC236}">
                <a16:creationId xmlns:a16="http://schemas.microsoft.com/office/drawing/2014/main" id="{91123AA2-66F7-4F98-BDAE-07A56740A0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7700" y="3071813"/>
          <a:ext cx="4011613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612900" imgH="635000" progId="Equation.3">
                  <p:embed/>
                </p:oleObj>
              </mc:Choice>
              <mc:Fallback>
                <p:oleObj name="公式" r:id="rId4" imgW="1612900" imgH="635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3071813"/>
                        <a:ext cx="4011613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0" name="Text Box 6">
            <a:extLst>
              <a:ext uri="{FF2B5EF4-FFF2-40B4-BE49-F238E27FC236}">
                <a16:creationId xmlns:a16="http://schemas.microsoft.com/office/drawing/2014/main" id="{DE0D4887-0EE4-4651-AE5F-05DBA9E03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14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1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51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51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1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4499" grpId="0" build="p" bldLvl="2" autoUpdateAnimBg="0"/>
      <p:bldP spid="1514500" grpId="0" build="p" bldLvl="2" autoUpdateAnimBg="0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1">
            <a:extLst>
              <a:ext uri="{FF2B5EF4-FFF2-40B4-BE49-F238E27FC236}">
                <a16:creationId xmlns:a16="http://schemas.microsoft.com/office/drawing/2014/main" id="{C6EBDA3C-E066-470A-85FE-86CA085EB16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29CCCC1-7E72-4C3F-B937-BBD517E4341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16546" name="Object 2">
            <a:extLst>
              <a:ext uri="{FF2B5EF4-FFF2-40B4-BE49-F238E27FC236}">
                <a16:creationId xmlns:a16="http://schemas.microsoft.com/office/drawing/2014/main" id="{98C9756B-59A9-4445-9606-541E37D025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620713"/>
          <a:ext cx="20526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825500" imgH="228600" progId="Equation.3">
                  <p:embed/>
                </p:oleObj>
              </mc:Choice>
              <mc:Fallback>
                <p:oleObj name="公式" r:id="rId3" imgW="8255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620713"/>
                        <a:ext cx="205263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6547" name="Object 3">
            <a:extLst>
              <a:ext uri="{FF2B5EF4-FFF2-40B4-BE49-F238E27FC236}">
                <a16:creationId xmlns:a16="http://schemas.microsoft.com/office/drawing/2014/main" id="{35307860-DC64-41DA-8D8F-63E98E2137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628775"/>
          <a:ext cx="372745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498600" imgH="419100" progId="Equation.3">
                  <p:embed/>
                </p:oleObj>
              </mc:Choice>
              <mc:Fallback>
                <p:oleObj name="公式" r:id="rId5" imgW="14986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28775"/>
                        <a:ext cx="3727450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6548" name="Object 4">
            <a:extLst>
              <a:ext uri="{FF2B5EF4-FFF2-40B4-BE49-F238E27FC236}">
                <a16:creationId xmlns:a16="http://schemas.microsoft.com/office/drawing/2014/main" id="{A4C2F7EF-D105-45D3-81C2-56FC09C16D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1813" y="2924175"/>
          <a:ext cx="3506787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409700" imgH="419100" progId="Equation.3">
                  <p:embed/>
                </p:oleObj>
              </mc:Choice>
              <mc:Fallback>
                <p:oleObj name="公式" r:id="rId7" imgW="14097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2924175"/>
                        <a:ext cx="3506787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6549" name="Object 5">
            <a:extLst>
              <a:ext uri="{FF2B5EF4-FFF2-40B4-BE49-F238E27FC236}">
                <a16:creationId xmlns:a16="http://schemas.microsoft.com/office/drawing/2014/main" id="{CBAC095C-CC08-4993-8719-F8F66D84A7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3538" y="4508500"/>
          <a:ext cx="17367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698500" imgH="228600" progId="Equation.3">
                  <p:embed/>
                </p:oleObj>
              </mc:Choice>
              <mc:Fallback>
                <p:oleObj name="公式" r:id="rId9" imgW="6985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4508500"/>
                        <a:ext cx="173672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9" name="Text Box 6">
            <a:extLst>
              <a:ext uri="{FF2B5EF4-FFF2-40B4-BE49-F238E27FC236}">
                <a16:creationId xmlns:a16="http://schemas.microsoft.com/office/drawing/2014/main" id="{64D34111-EE49-4BD3-AE4A-FE058695A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1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1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1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1">
            <a:extLst>
              <a:ext uri="{FF2B5EF4-FFF2-40B4-BE49-F238E27FC236}">
                <a16:creationId xmlns:a16="http://schemas.microsoft.com/office/drawing/2014/main" id="{184E58DE-C603-440B-B7EB-60A85AB1E31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120F4A3-74AA-49B0-89B3-9FEA15DD7B2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2163" name="Object 2">
            <a:extLst>
              <a:ext uri="{FF2B5EF4-FFF2-40B4-BE49-F238E27FC236}">
                <a16:creationId xmlns:a16="http://schemas.microsoft.com/office/drawing/2014/main" id="{80755C46-D0B5-42A6-979F-3736D826D9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79375" y="539750"/>
          <a:ext cx="17938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863225" imgH="228501" progId="Equation.3">
                  <p:embed/>
                </p:oleObj>
              </mc:Choice>
              <mc:Fallback>
                <p:oleObj name="公式" r:id="rId3" imgW="863225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79375" y="539750"/>
                        <a:ext cx="17938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8595" name="Text Box 3">
            <a:extLst>
              <a:ext uri="{FF2B5EF4-FFF2-40B4-BE49-F238E27FC236}">
                <a16:creationId xmlns:a16="http://schemas.microsoft.com/office/drawing/2014/main" id="{0A783488-CB36-4528-B7D2-E85E639E9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688" y="1912938"/>
            <a:ext cx="4589462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(1,1)   (2,1)    (3,1)   …   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(p,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1)   …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(1,2)   (2,2)    (3,2)   …    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p,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2)   …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(1,3)   (2,3)    (3,3)   …    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,3)   …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(1,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  (2,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   (3,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  …    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  …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graphicFrame>
        <p:nvGraphicFramePr>
          <p:cNvPr id="1518600" name="Object 8">
            <a:extLst>
              <a:ext uri="{FF2B5EF4-FFF2-40B4-BE49-F238E27FC236}">
                <a16:creationId xmlns:a16="http://schemas.microsoft.com/office/drawing/2014/main" id="{86EC04E7-771A-4897-AED7-83075FB1E8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5067300"/>
          <a:ext cx="511333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743200" imgH="393700" progId="Equation.3">
                  <p:embed/>
                </p:oleObj>
              </mc:Choice>
              <mc:Fallback>
                <p:oleObj name="公式" r:id="rId5" imgW="27432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067300"/>
                        <a:ext cx="5113338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8601" name="Object 9">
            <a:extLst>
              <a:ext uri="{FF2B5EF4-FFF2-40B4-BE49-F238E27FC236}">
                <a16:creationId xmlns:a16="http://schemas.microsoft.com/office/drawing/2014/main" id="{50C721B2-88CF-4B33-ACFB-C5F76B1014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7375" y="5699125"/>
          <a:ext cx="345598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854200" imgH="393700" progId="Equation.3">
                  <p:embed/>
                </p:oleObj>
              </mc:Choice>
              <mc:Fallback>
                <p:oleObj name="公式" r:id="rId7" imgW="18542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5699125"/>
                        <a:ext cx="3455988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7" name="Text Box 10">
            <a:extLst>
              <a:ext uri="{FF2B5EF4-FFF2-40B4-BE49-F238E27FC236}">
                <a16:creationId xmlns:a16="http://schemas.microsoft.com/office/drawing/2014/main" id="{1A417627-CD09-4F6F-819D-A50282FDF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76B47E-3815-406B-BDD3-B8BEBAE0C1D3}"/>
              </a:ext>
            </a:extLst>
          </p:cNvPr>
          <p:cNvSpPr txBox="1"/>
          <p:nvPr/>
        </p:nvSpPr>
        <p:spPr>
          <a:xfrm>
            <a:off x="2286000" y="1323975"/>
            <a:ext cx="4714875" cy="461963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          2        3       …      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p    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…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65FACB-48FB-43EB-84E6-3B811E79462E}"/>
              </a:ext>
            </a:extLst>
          </p:cNvPr>
          <p:cNvSpPr txBox="1"/>
          <p:nvPr/>
        </p:nvSpPr>
        <p:spPr>
          <a:xfrm>
            <a:off x="857250" y="1912938"/>
            <a:ext cx="1143000" cy="3232150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… </a:t>
            </a:r>
          </a:p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q</a:t>
            </a:r>
          </a:p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…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C917C30-0617-466D-A317-FE666C0A60E7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1928813" y="1770063"/>
            <a:ext cx="714375" cy="642937"/>
          </a:xfrm>
          <a:prstGeom prst="straightConnector1">
            <a:avLst/>
          </a:prstGeom>
          <a:noFill/>
          <a:ln w="28575" algn="ctr">
            <a:solidFill>
              <a:srgbClr val="0066FF"/>
            </a:solidFill>
            <a:prstDash val="dash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7010ED1F-5FD0-4BDD-9A46-B65A1766D5A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928813" y="1770063"/>
            <a:ext cx="1428750" cy="785812"/>
          </a:xfrm>
          <a:prstGeom prst="curvedConnector3">
            <a:avLst>
              <a:gd name="adj1" fmla="val 50000"/>
            </a:avLst>
          </a:prstGeom>
          <a:noFill/>
          <a:ln w="28575" algn="ctr">
            <a:solidFill>
              <a:srgbClr val="3333FF"/>
            </a:solidFill>
            <a:prstDash val="dash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2993FFC-A8F9-4895-9DBD-EB9AEA9D5FB5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143125" y="1984375"/>
            <a:ext cx="1143000" cy="1071563"/>
          </a:xfrm>
          <a:prstGeom prst="straightConnector1">
            <a:avLst/>
          </a:prstGeom>
          <a:noFill/>
          <a:ln w="28575" algn="ctr">
            <a:solidFill>
              <a:srgbClr val="0066FF"/>
            </a:solidFill>
            <a:prstDash val="dash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37A13061-D3FB-4441-A181-C447CC056AE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071688" y="1770063"/>
            <a:ext cx="2286000" cy="1428750"/>
          </a:xfrm>
          <a:prstGeom prst="curvedConnector3">
            <a:avLst>
              <a:gd name="adj1" fmla="val 50000"/>
            </a:avLst>
          </a:prstGeom>
          <a:noFill/>
          <a:ln w="28575" algn="ctr">
            <a:solidFill>
              <a:srgbClr val="3333FF"/>
            </a:solidFill>
            <a:prstDash val="dash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A8971FA-488F-456A-9892-89BD9F602D2D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500313" y="1984375"/>
            <a:ext cx="1714500" cy="1428750"/>
          </a:xfrm>
          <a:prstGeom prst="straightConnector1">
            <a:avLst/>
          </a:prstGeom>
          <a:noFill/>
          <a:ln w="28575" algn="ctr">
            <a:solidFill>
              <a:srgbClr val="0066FF"/>
            </a:solidFill>
            <a:prstDash val="dash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5279273-A13E-4FB5-92D5-F00C08420C69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500563" y="3270250"/>
            <a:ext cx="2214562" cy="2071688"/>
          </a:xfrm>
          <a:prstGeom prst="straightConnector1">
            <a:avLst/>
          </a:prstGeom>
          <a:noFill/>
          <a:ln w="28575" algn="ctr">
            <a:solidFill>
              <a:srgbClr val="0066FF"/>
            </a:solidFill>
            <a:prstDash val="dash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176" name="TextBox 35">
            <a:extLst>
              <a:ext uri="{FF2B5EF4-FFF2-40B4-BE49-F238E27FC236}">
                <a16:creationId xmlns:a16="http://schemas.microsoft.com/office/drawing/2014/main" id="{C6FCB41F-2642-4639-A8B1-389C66D56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500063"/>
            <a:ext cx="74295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infinite set is countable iff it is possible to list all the elements of the set in a sequence</a:t>
            </a:r>
            <a:endParaRPr lang="zh-CN" altLang="en-US" sz="2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51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1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1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8595" grpId="0"/>
      <p:bldP spid="12" grpId="0" animBg="1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1">
            <a:extLst>
              <a:ext uri="{FF2B5EF4-FFF2-40B4-BE49-F238E27FC236}">
                <a16:creationId xmlns:a16="http://schemas.microsoft.com/office/drawing/2014/main" id="{BC96B1F4-94FF-4325-8ECC-6AFFBB5BDF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9F58958-9874-419D-80C4-51BBE107C60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20642" name="Object 2">
            <a:extLst>
              <a:ext uri="{FF2B5EF4-FFF2-40B4-BE49-F238E27FC236}">
                <a16:creationId xmlns:a16="http://schemas.microsoft.com/office/drawing/2014/main" id="{882FFBEF-9E6A-475B-A614-9ADEB983F4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5175" y="765175"/>
          <a:ext cx="243205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977900" imgH="228600" progId="Equation.3">
                  <p:embed/>
                </p:oleObj>
              </mc:Choice>
              <mc:Fallback>
                <p:oleObj name="公式" r:id="rId3" imgW="9779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765175"/>
                        <a:ext cx="243205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0643" name="Object 3">
            <a:extLst>
              <a:ext uri="{FF2B5EF4-FFF2-40B4-BE49-F238E27FC236}">
                <a16:creationId xmlns:a16="http://schemas.microsoft.com/office/drawing/2014/main" id="{89EBDD7D-CA29-466C-8E03-08F51FDE06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8000" y="1916113"/>
          <a:ext cx="170497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685800" imgH="228600" progId="Equation.3">
                  <p:embed/>
                </p:oleObj>
              </mc:Choice>
              <mc:Fallback>
                <p:oleObj name="公式" r:id="rId5" imgW="6858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1916113"/>
                        <a:ext cx="1704975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0644" name="Object 4">
            <a:extLst>
              <a:ext uri="{FF2B5EF4-FFF2-40B4-BE49-F238E27FC236}">
                <a16:creationId xmlns:a16="http://schemas.microsoft.com/office/drawing/2014/main" id="{FE4697F0-110E-4BAE-90FC-A0E2C4C88C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1650" y="2924175"/>
          <a:ext cx="202247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812447" imgH="228501" progId="Equation.3">
                  <p:embed/>
                </p:oleObj>
              </mc:Choice>
              <mc:Fallback>
                <p:oleObj name="公式" r:id="rId7" imgW="812447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2924175"/>
                        <a:ext cx="2022475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0645" name="Text Box 5">
            <a:extLst>
              <a:ext uri="{FF2B5EF4-FFF2-40B4-BE49-F238E27FC236}">
                <a16:creationId xmlns:a16="http://schemas.microsoft.com/office/drawing/2014/main" id="{6624039D-0876-4BF5-83E3-A5445B215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3643313"/>
            <a:ext cx="6813550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Note :</a:t>
            </a: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 (1)   There are the same number of positive rational numbers and positive integers. </a:t>
            </a: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 (2)  The set of all rational numbers Q, positive and negative, is countable infinite. </a:t>
            </a:r>
          </a:p>
        </p:txBody>
      </p:sp>
      <p:sp>
        <p:nvSpPr>
          <p:cNvPr id="94215" name="Text Box 6">
            <a:extLst>
              <a:ext uri="{FF2B5EF4-FFF2-40B4-BE49-F238E27FC236}">
                <a16:creationId xmlns:a16="http://schemas.microsoft.com/office/drawing/2014/main" id="{6665D8AD-C953-4CB7-9D04-560DB3E4C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2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520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520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520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064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1">
            <a:extLst>
              <a:ext uri="{FF2B5EF4-FFF2-40B4-BE49-F238E27FC236}">
                <a16:creationId xmlns:a16="http://schemas.microsoft.com/office/drawing/2014/main" id="{78E4DFF8-4A52-48FD-800E-2DB4B42B45E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057FF17-B2F7-456E-A290-104E626A2B6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22691" name="Text Box 3">
            <a:extLst>
              <a:ext uri="{FF2B5EF4-FFF2-40B4-BE49-F238E27FC236}">
                <a16:creationId xmlns:a16="http://schemas.microsoft.com/office/drawing/2014/main" id="{35876E7A-2C9E-43FB-B345-FDDEADD06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620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The properties of the countable sets: </a:t>
            </a:r>
          </a:p>
        </p:txBody>
      </p:sp>
      <p:sp>
        <p:nvSpPr>
          <p:cNvPr id="1522692" name="Text Box 4">
            <a:extLst>
              <a:ext uri="{FF2B5EF4-FFF2-40B4-BE49-F238E27FC236}">
                <a16:creationId xmlns:a16="http://schemas.microsoft.com/office/drawing/2014/main" id="{69F5CBEA-E167-4196-AF7A-CFE5B5946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1428750"/>
            <a:ext cx="7467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40000"/>
              </a:spcBef>
              <a:buFont typeface="Wingdings" panose="05000000000000000000" pitchFamily="2" charset="2"/>
              <a:buAutoNum type="arabicParenR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No infinite set has a smaller cardinality than a countable set.</a:t>
            </a:r>
          </a:p>
          <a:p>
            <a:pPr marL="457200" indent="-457200" algn="just" eaLnBrk="1" hangingPunct="1">
              <a:spcBef>
                <a:spcPct val="40000"/>
              </a:spcBef>
              <a:buFont typeface="Wingdings" panose="05000000000000000000" pitchFamily="2" charset="2"/>
              <a:buAutoNum type="arabicParenR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The union of two countable sets is countable.</a:t>
            </a:r>
          </a:p>
          <a:p>
            <a:pPr marL="457200" indent="-457200" algn="just" eaLnBrk="1" hangingPunct="1">
              <a:spcBef>
                <a:spcPct val="40000"/>
              </a:spcBef>
              <a:buFont typeface="Wingdings" panose="05000000000000000000" pitchFamily="2" charset="2"/>
              <a:buAutoNum type="arabicParenR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The union of finite number of countable sets is countable.</a:t>
            </a:r>
          </a:p>
          <a:p>
            <a:pPr marL="457200" indent="-457200" algn="just" eaLnBrk="1" hangingPunct="1">
              <a:spcBef>
                <a:spcPct val="40000"/>
              </a:spcBef>
              <a:buFont typeface="Wingdings" panose="05000000000000000000" pitchFamily="2" charset="2"/>
              <a:buAutoNum type="arabicParenR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The union of a countable number of countable sets is countable.</a:t>
            </a:r>
          </a:p>
        </p:txBody>
      </p:sp>
      <p:sp>
        <p:nvSpPr>
          <p:cNvPr id="96261" name="Text Box 5">
            <a:extLst>
              <a:ext uri="{FF2B5EF4-FFF2-40B4-BE49-F238E27FC236}">
                <a16:creationId xmlns:a16="http://schemas.microsoft.com/office/drawing/2014/main" id="{25896F1E-0081-444E-BAEB-FA75E285C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1">
            <a:extLst>
              <a:ext uri="{FF2B5EF4-FFF2-40B4-BE49-F238E27FC236}">
                <a16:creationId xmlns:a16="http://schemas.microsoft.com/office/drawing/2014/main" id="{24AADD24-DEBA-4E86-A978-0EE526ABA2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C47B67B-39FC-4BB8-B0A3-2D455B9270E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24738" name="Text Box 2">
            <a:extLst>
              <a:ext uri="{FF2B5EF4-FFF2-40B4-BE49-F238E27FC236}">
                <a16:creationId xmlns:a16="http://schemas.microsoft.com/office/drawing/2014/main" id="{D208A3F0-E658-4E73-9415-36F9F22CB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5900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Cantor Diagonalization  Argument</a:t>
            </a:r>
          </a:p>
        </p:txBody>
      </p:sp>
      <p:sp>
        <p:nvSpPr>
          <p:cNvPr id="98308" name="Line 3">
            <a:extLst>
              <a:ext uri="{FF2B5EF4-FFF2-40B4-BE49-F238E27FC236}">
                <a16:creationId xmlns:a16="http://schemas.microsoft.com/office/drawing/2014/main" id="{D751142C-FCB2-4E41-9EB1-DFD61F41B0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066800"/>
            <a:ext cx="4922838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4740" name="Text Box 4">
            <a:extLst>
              <a:ext uri="{FF2B5EF4-FFF2-40B4-BE49-F238E27FC236}">
                <a16:creationId xmlns:a16="http://schemas.microsoft.com/office/drawing/2014/main" id="{9DC5A65B-68B9-48BC-A313-2A82E68A1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371600"/>
            <a:ext cx="7924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----  An important technique used to construct an object which is not a member of a countable set of objects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524742" name="AutoShape 6">
            <a:extLst>
              <a:ext uri="{FF2B5EF4-FFF2-40B4-BE49-F238E27FC236}">
                <a16:creationId xmlns:a16="http://schemas.microsoft.com/office/drawing/2014/main" id="{31037869-126A-4F43-9017-D4C82E275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565400"/>
            <a:ext cx="7924800" cy="9906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r>
              <a:rPr kumimoji="1" lang="en-US" altLang="zh-CN"/>
              <a:t>【</a:t>
            </a: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</a:rPr>
              <a:t>Theorem</a:t>
            </a:r>
            <a:r>
              <a:rPr kumimoji="1" lang="en-US" altLang="zh-CN"/>
              <a:t>】</a:t>
            </a:r>
            <a:r>
              <a:rPr kumimoji="1" lang="en-US" altLang="zh-CN"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set of real numbers between 0 and 1 is 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uncountable. </a:t>
            </a:r>
          </a:p>
        </p:txBody>
      </p:sp>
      <p:sp>
        <p:nvSpPr>
          <p:cNvPr id="1524743" name="Text Box 7">
            <a:extLst>
              <a:ext uri="{FF2B5EF4-FFF2-40B4-BE49-F238E27FC236}">
                <a16:creationId xmlns:a16="http://schemas.microsoft.com/office/drawing/2014/main" id="{7E207531-23FC-41E5-9C6B-FD7EF3391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716338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Proof:</a:t>
            </a:r>
            <a:r>
              <a:rPr kumimoji="1"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1524744" name="Object 8">
            <a:extLst>
              <a:ext uri="{FF2B5EF4-FFF2-40B4-BE49-F238E27FC236}">
                <a16:creationId xmlns:a16="http://schemas.microsoft.com/office/drawing/2014/main" id="{38682157-A22F-4D06-AEC5-759F08D201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4076700"/>
          <a:ext cx="36004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536033" imgH="203112" progId="Equation.3">
                  <p:embed/>
                </p:oleObj>
              </mc:Choice>
              <mc:Fallback>
                <p:oleObj name="公式" r:id="rId4" imgW="1536033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076700"/>
                        <a:ext cx="36004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4745" name="Object 9">
            <a:extLst>
              <a:ext uri="{FF2B5EF4-FFF2-40B4-BE49-F238E27FC236}">
                <a16:creationId xmlns:a16="http://schemas.microsoft.com/office/drawing/2014/main" id="{DDC216B1-D3C9-4F3E-BCBA-6E017EA5A6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4724400"/>
          <a:ext cx="17287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800100" imgH="228600" progId="Equation.3">
                  <p:embed/>
                </p:oleObj>
              </mc:Choice>
              <mc:Fallback>
                <p:oleObj name="公式" r:id="rId6" imgW="8001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724400"/>
                        <a:ext cx="172878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4746" name="Object 10">
            <a:extLst>
              <a:ext uri="{FF2B5EF4-FFF2-40B4-BE49-F238E27FC236}">
                <a16:creationId xmlns:a16="http://schemas.microsoft.com/office/drawing/2014/main" id="{AAE99DA8-E0E3-4E4B-8EF0-33BE33C3AD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0238" y="5300663"/>
          <a:ext cx="18081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838200" imgH="228600" progId="Equation.3">
                  <p:embed/>
                </p:oleObj>
              </mc:Choice>
              <mc:Fallback>
                <p:oleObj name="公式" r:id="rId8" imgW="8382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38" y="5300663"/>
                        <a:ext cx="180816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>
            <a:extLst>
              <a:ext uri="{FF2B5EF4-FFF2-40B4-BE49-F238E27FC236}">
                <a16:creationId xmlns:a16="http://schemas.microsoft.com/office/drawing/2014/main" id="{6F1287EF-056E-4BCD-A2A2-6E7B4E3C4E7C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4868863"/>
            <a:ext cx="1081088" cy="865187"/>
            <a:chOff x="2653" y="3293"/>
            <a:chExt cx="681" cy="545"/>
          </a:xfrm>
        </p:grpSpPr>
        <p:sp>
          <p:nvSpPr>
            <p:cNvPr id="98319" name="AutoShape 12">
              <a:extLst>
                <a:ext uri="{FF2B5EF4-FFF2-40B4-BE49-F238E27FC236}">
                  <a16:creationId xmlns:a16="http://schemas.microsoft.com/office/drawing/2014/main" id="{34EF3F25-0D95-4B51-A3B4-7B44D8FA2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3" y="3293"/>
              <a:ext cx="45" cy="545"/>
            </a:xfrm>
            <a:prstGeom prst="rightBrace">
              <a:avLst>
                <a:gd name="adj1" fmla="val 100926"/>
                <a:gd name="adj2" fmla="val 50000"/>
              </a:avLst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8320" name="AutoShape 13">
              <a:extLst>
                <a:ext uri="{FF2B5EF4-FFF2-40B4-BE49-F238E27FC236}">
                  <a16:creationId xmlns:a16="http://schemas.microsoft.com/office/drawing/2014/main" id="{CDD8E293-C1F4-4A87-8C3A-30F21E8DD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3494"/>
              <a:ext cx="499" cy="136"/>
            </a:xfrm>
            <a:prstGeom prst="rightArrow">
              <a:avLst>
                <a:gd name="adj1" fmla="val 50000"/>
                <a:gd name="adj2" fmla="val 91728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aphicFrame>
        <p:nvGraphicFramePr>
          <p:cNvPr id="1524750" name="Object 14">
            <a:extLst>
              <a:ext uri="{FF2B5EF4-FFF2-40B4-BE49-F238E27FC236}">
                <a16:creationId xmlns:a16="http://schemas.microsoft.com/office/drawing/2014/main" id="{33A55068-6B4E-422F-B368-9FA23D5AD0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5013325"/>
          <a:ext cx="13430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622030" imgH="228501" progId="Equation.3">
                  <p:embed/>
                </p:oleObj>
              </mc:Choice>
              <mc:Fallback>
                <p:oleObj name="公式" r:id="rId10" imgW="622030" imgH="22850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5013325"/>
                        <a:ext cx="13430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4751" name="AutoShape 15">
            <a:extLst>
              <a:ext uri="{FF2B5EF4-FFF2-40B4-BE49-F238E27FC236}">
                <a16:creationId xmlns:a16="http://schemas.microsoft.com/office/drawing/2014/main" id="{8B54B98B-07F7-4060-B833-2946AA5DFCDC}"/>
              </a:ext>
            </a:extLst>
          </p:cNvPr>
          <p:cNvSpPr>
            <a:spLocks/>
          </p:cNvSpPr>
          <p:nvPr/>
        </p:nvSpPr>
        <p:spPr bwMode="auto">
          <a:xfrm>
            <a:off x="7164388" y="4221163"/>
            <a:ext cx="1371600" cy="381000"/>
          </a:xfrm>
          <a:prstGeom prst="accentCallout2">
            <a:avLst>
              <a:gd name="adj1" fmla="val 30000"/>
              <a:gd name="adj2" fmla="val -5556"/>
              <a:gd name="adj3" fmla="val 30000"/>
              <a:gd name="adj4" fmla="val -33333"/>
              <a:gd name="adj5" fmla="val 255833"/>
              <a:gd name="adj6" fmla="val -62153"/>
            </a:avLst>
          </a:prstGeom>
          <a:solidFill>
            <a:srgbClr val="CCFFCC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Question 2</a:t>
            </a:r>
          </a:p>
        </p:txBody>
      </p:sp>
      <p:sp>
        <p:nvSpPr>
          <p:cNvPr id="98318" name="Text Box 16">
            <a:extLst>
              <a:ext uri="{FF2B5EF4-FFF2-40B4-BE49-F238E27FC236}">
                <a16:creationId xmlns:a16="http://schemas.microsoft.com/office/drawing/2014/main" id="{E83691C1-6D24-4324-8118-0C79FAC54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2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24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2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2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2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2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152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4742" grpId="0" animBg="1" autoUpdateAnimBg="0"/>
      <p:bldP spid="1524743" grpId="0" build="p" bldLvl="2" autoUpdateAnimBg="0"/>
      <p:bldP spid="1524751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1">
            <a:extLst>
              <a:ext uri="{FF2B5EF4-FFF2-40B4-BE49-F238E27FC236}">
                <a16:creationId xmlns:a16="http://schemas.microsoft.com/office/drawing/2014/main" id="{AAD89159-D0C3-4477-AEB3-882796B8D52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69C0DEB-AC54-4404-9E4F-C3E850613A5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26787" name="Object 3">
            <a:extLst>
              <a:ext uri="{FF2B5EF4-FFF2-40B4-BE49-F238E27FC236}">
                <a16:creationId xmlns:a16="http://schemas.microsoft.com/office/drawing/2014/main" id="{DB662E3E-FC97-42B6-A3DF-E151178D7C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2825" y="811213"/>
          <a:ext cx="17272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800100" imgH="228600" progId="Equation.3">
                  <p:embed/>
                </p:oleObj>
              </mc:Choice>
              <mc:Fallback>
                <p:oleObj name="公式" r:id="rId3" imgW="8001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811213"/>
                        <a:ext cx="17272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788" name="Object 4">
            <a:extLst>
              <a:ext uri="{FF2B5EF4-FFF2-40B4-BE49-F238E27FC236}">
                <a16:creationId xmlns:a16="http://schemas.microsoft.com/office/drawing/2014/main" id="{14C71134-496A-4BAE-981D-970B079298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4038" y="1700213"/>
          <a:ext cx="29638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536033" imgH="203112" progId="Equation.3">
                  <p:embed/>
                </p:oleObj>
              </mc:Choice>
              <mc:Fallback>
                <p:oleObj name="公式" r:id="rId5" imgW="1536033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1700213"/>
                        <a:ext cx="296386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789" name="Object 5">
            <a:extLst>
              <a:ext uri="{FF2B5EF4-FFF2-40B4-BE49-F238E27FC236}">
                <a16:creationId xmlns:a16="http://schemas.microsoft.com/office/drawing/2014/main" id="{AF621ABD-5B61-4D13-B584-619D3A9B0C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9750" y="3514725"/>
          <a:ext cx="27971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422400" imgH="228600" progId="Equation.3">
                  <p:embed/>
                </p:oleObj>
              </mc:Choice>
              <mc:Fallback>
                <p:oleObj name="公式" r:id="rId7" imgW="14224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3514725"/>
                        <a:ext cx="27971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790" name="Object 6">
            <a:extLst>
              <a:ext uri="{FF2B5EF4-FFF2-40B4-BE49-F238E27FC236}">
                <a16:creationId xmlns:a16="http://schemas.microsoft.com/office/drawing/2014/main" id="{58C39CBC-0EC0-46AE-9E3B-47F95D78BC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4825" y="4338638"/>
          <a:ext cx="15430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711200" imgH="228600" progId="Equation.3">
                  <p:embed/>
                </p:oleObj>
              </mc:Choice>
              <mc:Fallback>
                <p:oleObj name="公式" r:id="rId9" imgW="7112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4338638"/>
                        <a:ext cx="15430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791" name="Object 7">
            <a:extLst>
              <a:ext uri="{FF2B5EF4-FFF2-40B4-BE49-F238E27FC236}">
                <a16:creationId xmlns:a16="http://schemas.microsoft.com/office/drawing/2014/main" id="{8EDC1CAE-BFC4-4CBB-B1E0-C88D919549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8325" y="2349500"/>
          <a:ext cx="227806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180588" imgH="393529" progId="Equation.3">
                  <p:embed/>
                </p:oleObj>
              </mc:Choice>
              <mc:Fallback>
                <p:oleObj name="公式" r:id="rId11" imgW="1180588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2349500"/>
                        <a:ext cx="227806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0" name="Text Box 8">
            <a:extLst>
              <a:ext uri="{FF2B5EF4-FFF2-40B4-BE49-F238E27FC236}">
                <a16:creationId xmlns:a16="http://schemas.microsoft.com/office/drawing/2014/main" id="{99DECDCD-B1A2-4821-8B7B-1933E139F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2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2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2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1">
            <a:extLst>
              <a:ext uri="{FF2B5EF4-FFF2-40B4-BE49-F238E27FC236}">
                <a16:creationId xmlns:a16="http://schemas.microsoft.com/office/drawing/2014/main" id="{CB869477-C341-4A72-B231-97A8CD03C8C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3D0A2AA-7B87-49EA-91EB-D9C6545774A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28835" name="Object 3">
            <a:extLst>
              <a:ext uri="{FF2B5EF4-FFF2-40B4-BE49-F238E27FC236}">
                <a16:creationId xmlns:a16="http://schemas.microsoft.com/office/drawing/2014/main" id="{FD61907C-EB48-4429-AA1B-D724F3EC50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963" y="511175"/>
          <a:ext cx="15081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838200" imgH="228600" progId="Equation.3">
                  <p:embed/>
                </p:oleObj>
              </mc:Choice>
              <mc:Fallback>
                <p:oleObj name="公式" r:id="rId4" imgW="8382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511175"/>
                        <a:ext cx="150812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8836" name="Text Box 4">
            <a:extLst>
              <a:ext uri="{FF2B5EF4-FFF2-40B4-BE49-F238E27FC236}">
                <a16:creationId xmlns:a16="http://schemas.microsoft.com/office/drawing/2014/main" id="{5A364C97-7744-4831-954E-D293B1C80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6136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Assume A is countable, then let A={r</a:t>
            </a:r>
            <a:r>
              <a:rPr kumimoji="1" lang="en-US" altLang="zh-CN" sz="1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, r</a:t>
            </a:r>
            <a:r>
              <a:rPr kumimoji="1" lang="en-US" altLang="zh-CN" sz="1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, r</a:t>
            </a:r>
            <a:r>
              <a:rPr kumimoji="1" lang="en-US" altLang="zh-CN" sz="1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,… , r</a:t>
            </a:r>
            <a:r>
              <a:rPr kumimoji="1" lang="en-US" altLang="zh-CN" sz="1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,… }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Represent each real number in the list using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its decimal expansion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e.g.,1/3 = .3333333........, 1/2 = .5000000........= .4999999........</a:t>
            </a:r>
            <a:endParaRPr kumimoji="1" lang="en-US" altLang="zh-CN" sz="200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LIST....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0.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sz="2000" baseline="-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11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12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13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14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15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16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 . . . .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0.d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21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sz="2000" baseline="-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22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23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24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25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26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. . . .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0.d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31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32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sz="2000" baseline="-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33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34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35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36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. . . .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…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Now construct the number x = 0.x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6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7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 . . .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3 if d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ii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0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¹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4 if d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ii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3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Then x is not equal to any number in the list.</a:t>
            </a:r>
          </a:p>
          <a:p>
            <a:pPr algn="just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Hence, no such list can exist and hence the interval (0,1) is uncountable . </a:t>
            </a:r>
          </a:p>
        </p:txBody>
      </p:sp>
      <p:sp>
        <p:nvSpPr>
          <p:cNvPr id="102405" name="Text Box 5">
            <a:extLst>
              <a:ext uri="{FF2B5EF4-FFF2-40B4-BE49-F238E27FC236}">
                <a16:creationId xmlns:a16="http://schemas.microsoft.com/office/drawing/2014/main" id="{2C443527-38FC-40D9-A0D7-70A50E746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28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528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528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528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528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528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528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528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5288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5288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5288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15288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15288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8836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1">
            <a:extLst>
              <a:ext uri="{FF2B5EF4-FFF2-40B4-BE49-F238E27FC236}">
                <a16:creationId xmlns:a16="http://schemas.microsoft.com/office/drawing/2014/main" id="{9A128524-830A-4F1B-B642-D7B2E0F3A7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45384A0-1A45-4FA0-8B9E-EAA4106C76E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0883" name="Text Box 3">
            <a:extLst>
              <a:ext uri="{FF2B5EF4-FFF2-40B4-BE49-F238E27FC236}">
                <a16:creationId xmlns:a16="http://schemas.microsoft.com/office/drawing/2014/main" id="{2E7D221E-623D-48BE-AC6F-E3B1BD143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44675"/>
            <a:ext cx="74676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i="1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Proof: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Let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)=tg(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). 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70B23E1D-87DB-4154-B5F6-51B2EA1D7438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692150"/>
            <a:ext cx="7924800" cy="990600"/>
            <a:chOff x="336" y="480"/>
            <a:chExt cx="4992" cy="624"/>
          </a:xfrm>
        </p:grpSpPr>
        <p:sp>
          <p:nvSpPr>
            <p:cNvPr id="104461" name="AutoShape 5">
              <a:extLst>
                <a:ext uri="{FF2B5EF4-FFF2-40B4-BE49-F238E27FC236}">
                  <a16:creationId xmlns:a16="http://schemas.microsoft.com/office/drawing/2014/main" id="{20E3389B-C234-4BAD-80DC-19BDD602C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480"/>
              <a:ext cx="4992" cy="624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buFont typeface="Symbol" panose="05050102010706020507" pitchFamily="18" charset="2"/>
                <a:buNone/>
              </a:pPr>
              <a:r>
                <a:rPr kumimoji="1" lang="en-US" altLang="zh-CN"/>
                <a:t>【</a:t>
              </a:r>
              <a:r>
                <a:rPr kumimoji="1" lang="en-US" altLang="zh-CN">
                  <a:solidFill>
                    <a:srgbClr val="9900CC"/>
                  </a:solidFill>
                  <a:latin typeface="Times New Roman" panose="02020603050405020304" pitchFamily="18" charset="0"/>
                </a:rPr>
                <a:t>Theorem</a:t>
              </a:r>
              <a:r>
                <a:rPr kumimoji="1" lang="en-US" altLang="zh-CN"/>
                <a:t>】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The set of real numbers                         has the</a:t>
              </a:r>
            </a:p>
            <a:p>
              <a:pPr eaLnBrk="1" hangingPunct="1">
                <a:buFont typeface="Symbol" panose="05050102010706020507" pitchFamily="18" charset="2"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same cardinality as the set (0,1)</a:t>
              </a: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104462" name="Object 6">
              <a:extLst>
                <a:ext uri="{FF2B5EF4-FFF2-40B4-BE49-F238E27FC236}">
                  <a16:creationId xmlns:a16="http://schemas.microsoft.com/office/drawing/2014/main" id="{6BFB0F73-5FBC-4BF6-B327-8EE4432B98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91" y="576"/>
            <a:ext cx="95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850900" imgH="203200" progId="Equation.3">
                    <p:embed/>
                  </p:oleObj>
                </mc:Choice>
                <mc:Fallback>
                  <p:oleObj r:id="rId4" imgW="850900" imgH="203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1" y="576"/>
                          <a:ext cx="954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0C47EE06-7F85-4F37-B5AB-860AB1E2968E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2997200"/>
            <a:ext cx="7467600" cy="676275"/>
            <a:chOff x="816" y="2060"/>
            <a:chExt cx="4704" cy="426"/>
          </a:xfrm>
        </p:grpSpPr>
        <p:sp>
          <p:nvSpPr>
            <p:cNvPr id="104458" name="Text Box 8">
              <a:extLst>
                <a:ext uri="{FF2B5EF4-FFF2-40B4-BE49-F238E27FC236}">
                  <a16:creationId xmlns:a16="http://schemas.microsoft.com/office/drawing/2014/main" id="{4B1C5685-219C-4E32-AF29-1A2A3B85D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112"/>
              <a:ext cx="47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f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 is a bijection from                  to                           .</a:t>
              </a:r>
              <a:r>
                <a:rPr kumimoji="1" lang="en-US" altLang="zh-CN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</a:p>
          </p:txBody>
        </p:sp>
        <p:graphicFrame>
          <p:nvGraphicFramePr>
            <p:cNvPr id="104459" name="Object 9">
              <a:extLst>
                <a:ext uri="{FF2B5EF4-FFF2-40B4-BE49-F238E27FC236}">
                  <a16:creationId xmlns:a16="http://schemas.microsoft.com/office/drawing/2014/main" id="{64D4B356-A35D-4D61-B7DE-9AB336FAF8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08" y="2060"/>
            <a:ext cx="624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571252" imgH="393529" progId="Equation.3">
                    <p:embed/>
                  </p:oleObj>
                </mc:Choice>
                <mc:Fallback>
                  <p:oleObj r:id="rId6" imgW="571252" imgH="393529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8" y="2060"/>
                          <a:ext cx="624" cy="4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60" name="Object 10">
              <a:extLst>
                <a:ext uri="{FF2B5EF4-FFF2-40B4-BE49-F238E27FC236}">
                  <a16:creationId xmlns:a16="http://schemas.microsoft.com/office/drawing/2014/main" id="{AD805C81-07E9-4EF2-82BB-3C6654AA0D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2" y="2142"/>
            <a:ext cx="115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850900" imgH="203200" progId="Equation.3">
                    <p:embed/>
                  </p:oleObj>
                </mc:Choice>
                <mc:Fallback>
                  <p:oleObj r:id="rId8" imgW="850900" imgH="203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2142"/>
                          <a:ext cx="115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0891" name="Text Box 11">
            <a:extLst>
              <a:ext uri="{FF2B5EF4-FFF2-40B4-BE49-F238E27FC236}">
                <a16:creationId xmlns:a16="http://schemas.microsoft.com/office/drawing/2014/main" id="{67E7BE84-68A7-4D5E-B1F8-188130FAC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652963"/>
            <a:ext cx="7467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|R|=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  <a:sym typeface="Symbol" pitchFamily="18" charset="2"/>
              </a:rPr>
              <a:t>À</a:t>
            </a:r>
            <a:r>
              <a:rPr kumimoji="1" lang="en-US" altLang="zh-CN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  <a:sym typeface="Symbol" pitchFamily="18" charset="2"/>
              </a:rPr>
              <a:t>1</a:t>
            </a:r>
            <a:endParaRPr kumimoji="1" lang="en-US" altLang="zh-CN" dirty="0">
              <a:solidFill>
                <a:srgbClr val="000000"/>
              </a:solidFill>
              <a:latin typeface="Symbol" pitchFamily="18" charset="2"/>
              <a:ea typeface="宋体" pitchFamily="2" charset="-122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1530892" name="Object 12">
            <a:extLst>
              <a:ext uri="{FF2B5EF4-FFF2-40B4-BE49-F238E27FC236}">
                <a16:creationId xmlns:a16="http://schemas.microsoft.com/office/drawing/2014/main" id="{CE8E85EF-F0DC-4135-ABA5-22FF9A02DB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3716338"/>
          <a:ext cx="2135188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231366" imgH="431613" progId="Equation.3">
                  <p:embed/>
                </p:oleObj>
              </mc:Choice>
              <mc:Fallback>
                <p:oleObj name="公式" r:id="rId9" imgW="1231366" imgH="43161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716338"/>
                        <a:ext cx="2135188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0893" name="Object 13">
            <a:extLst>
              <a:ext uri="{FF2B5EF4-FFF2-40B4-BE49-F238E27FC236}">
                <a16:creationId xmlns:a16="http://schemas.microsoft.com/office/drawing/2014/main" id="{877219BE-A240-4FEE-907D-980BD815F4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3789363"/>
          <a:ext cx="17208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799753" imgH="253890" progId="Equation.3">
                  <p:embed/>
                </p:oleObj>
              </mc:Choice>
              <mc:Fallback>
                <p:oleObj name="公式" r:id="rId11" imgW="799753" imgH="25389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789363"/>
                        <a:ext cx="17208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7" name="Text Box 14">
            <a:extLst>
              <a:ext uri="{FF2B5EF4-FFF2-40B4-BE49-F238E27FC236}">
                <a16:creationId xmlns:a16="http://schemas.microsoft.com/office/drawing/2014/main" id="{F40D1FE9-0254-4A7E-9A7C-C0772AE65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3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53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530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0883" grpId="0" build="p" bldLvl="2" autoUpdateAnimBg="0"/>
      <p:bldP spid="1530891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>
            <a:extLst>
              <a:ext uri="{FF2B5EF4-FFF2-40B4-BE49-F238E27FC236}">
                <a16:creationId xmlns:a16="http://schemas.microsoft.com/office/drawing/2014/main" id="{6AE5135D-1A4D-4EF1-AF37-0D167D65F7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23DDF40-48CB-4E23-A15F-7BCC4E53ADB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5586" name="Text Box 2">
            <a:extLst>
              <a:ext uri="{FF2B5EF4-FFF2-40B4-BE49-F238E27FC236}">
                <a16:creationId xmlns:a16="http://schemas.microsoft.com/office/drawing/2014/main" id="{37D96928-D1C9-4E42-BFBF-80C1EFA3D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The Graphs of Functions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2292" name="Line 3">
            <a:extLst>
              <a:ext uri="{FF2B5EF4-FFF2-40B4-BE49-F238E27FC236}">
                <a16:creationId xmlns:a16="http://schemas.microsoft.com/office/drawing/2014/main" id="{352C51CA-3640-4B9A-9158-562CEC46EF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066800"/>
            <a:ext cx="3635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5588" name="Text Box 4">
            <a:extLst>
              <a:ext uri="{FF2B5EF4-FFF2-40B4-BE49-F238E27FC236}">
                <a16:creationId xmlns:a16="http://schemas.microsoft.com/office/drawing/2014/main" id="{B68B56B0-CBFA-4022-906E-B926858CC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03350"/>
            <a:ext cx="82296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Let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be a function from the set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 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to the set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. The </a:t>
            </a:r>
            <a:r>
              <a:rPr kumimoji="1" lang="en-US" altLang="zh-CN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graph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of the function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is the set of ordered pairs 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           {(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∣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∈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and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 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 =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}.</a:t>
            </a:r>
            <a:r>
              <a:rPr kumimoji="1" lang="en-US" altLang="zh-CN" sz="2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endParaRPr kumimoji="1" lang="en-US" altLang="zh-CN" sz="2200"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475590" name="Text Box 6">
            <a:extLst>
              <a:ext uri="{FF2B5EF4-FFF2-40B4-BE49-F238E27FC236}">
                <a16:creationId xmlns:a16="http://schemas.microsoft.com/office/drawing/2014/main" id="{DF3FCDB2-D9C1-43F8-9C60-B411A75DE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857500"/>
            <a:ext cx="822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〖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Example 2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〗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Display the graph of the function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x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 =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x</a:t>
            </a:r>
            <a:r>
              <a:rPr kumimoji="1" lang="en-US" altLang="zh-CN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from Z to Z. 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1EA5A83C-2296-428D-B803-31D57F8EAA37}"/>
              </a:ext>
            </a:extLst>
          </p:cNvPr>
          <p:cNvGrpSpPr>
            <a:grpSpLocks/>
          </p:cNvGrpSpPr>
          <p:nvPr/>
        </p:nvGrpSpPr>
        <p:grpSpPr bwMode="auto">
          <a:xfrm>
            <a:off x="1876425" y="3448050"/>
            <a:ext cx="3810000" cy="2514600"/>
            <a:chOff x="1296" y="2448"/>
            <a:chExt cx="2400" cy="1584"/>
          </a:xfrm>
        </p:grpSpPr>
        <p:sp>
          <p:nvSpPr>
            <p:cNvPr id="12297" name="Line 8">
              <a:extLst>
                <a:ext uri="{FF2B5EF4-FFF2-40B4-BE49-F238E27FC236}">
                  <a16:creationId xmlns:a16="http://schemas.microsoft.com/office/drawing/2014/main" id="{DCE8D9F4-8E05-400A-8A06-76BF25678B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696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" name="Line 9">
              <a:extLst>
                <a:ext uri="{FF2B5EF4-FFF2-40B4-BE49-F238E27FC236}">
                  <a16:creationId xmlns:a16="http://schemas.microsoft.com/office/drawing/2014/main" id="{A0E388B3-299F-40F0-831A-1F6A89D71A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2448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299" name="Group 10">
              <a:extLst>
                <a:ext uri="{FF2B5EF4-FFF2-40B4-BE49-F238E27FC236}">
                  <a16:creationId xmlns:a16="http://schemas.microsoft.com/office/drawing/2014/main" id="{F35BFFB6-E776-4654-AF9B-1E074CA146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3648"/>
              <a:ext cx="528" cy="231"/>
              <a:chOff x="2352" y="3648"/>
              <a:chExt cx="528" cy="231"/>
            </a:xfrm>
          </p:grpSpPr>
          <p:sp>
            <p:nvSpPr>
              <p:cNvPr id="12312" name="Oval 11">
                <a:extLst>
                  <a:ext uri="{FF2B5EF4-FFF2-40B4-BE49-F238E27FC236}">
                    <a16:creationId xmlns:a16="http://schemas.microsoft.com/office/drawing/2014/main" id="{AD34F776-8505-4FB8-8298-FDAB35D6F9B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73" y="3660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2313" name="Text Box 12">
                <a:extLst>
                  <a:ext uri="{FF2B5EF4-FFF2-40B4-BE49-F238E27FC236}">
                    <a16:creationId xmlns:a16="http://schemas.microsoft.com/office/drawing/2014/main" id="{D6790C62-BCB6-41FB-B397-96D93FCE06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3648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(0,0)</a:t>
                </a:r>
              </a:p>
            </p:txBody>
          </p:sp>
        </p:grpSp>
        <p:grpSp>
          <p:nvGrpSpPr>
            <p:cNvPr id="12300" name="Group 13">
              <a:extLst>
                <a:ext uri="{FF2B5EF4-FFF2-40B4-BE49-F238E27FC236}">
                  <a16:creationId xmlns:a16="http://schemas.microsoft.com/office/drawing/2014/main" id="{FCF2F05E-4A59-4B71-B6DF-3B7BD04FE4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2" y="3447"/>
              <a:ext cx="528" cy="231"/>
              <a:chOff x="2352" y="3648"/>
              <a:chExt cx="528" cy="231"/>
            </a:xfrm>
          </p:grpSpPr>
          <p:sp>
            <p:nvSpPr>
              <p:cNvPr id="12310" name="Oval 14">
                <a:extLst>
                  <a:ext uri="{FF2B5EF4-FFF2-40B4-BE49-F238E27FC236}">
                    <a16:creationId xmlns:a16="http://schemas.microsoft.com/office/drawing/2014/main" id="{39435813-4D78-4262-A890-40CB0FD30BA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73" y="3660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2311" name="Text Box 15">
                <a:extLst>
                  <a:ext uri="{FF2B5EF4-FFF2-40B4-BE49-F238E27FC236}">
                    <a16:creationId xmlns:a16="http://schemas.microsoft.com/office/drawing/2014/main" id="{24501A73-81F8-4BBD-8084-338E5E5645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3648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(1,1)</a:t>
                </a:r>
              </a:p>
            </p:txBody>
          </p:sp>
        </p:grpSp>
        <p:grpSp>
          <p:nvGrpSpPr>
            <p:cNvPr id="12301" name="Group 16">
              <a:extLst>
                <a:ext uri="{FF2B5EF4-FFF2-40B4-BE49-F238E27FC236}">
                  <a16:creationId xmlns:a16="http://schemas.microsoft.com/office/drawing/2014/main" id="{4583C918-9A00-47D2-92C2-61AF57161B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3426"/>
              <a:ext cx="528" cy="231"/>
              <a:chOff x="2352" y="3648"/>
              <a:chExt cx="528" cy="231"/>
            </a:xfrm>
          </p:grpSpPr>
          <p:sp>
            <p:nvSpPr>
              <p:cNvPr id="12308" name="Oval 17">
                <a:extLst>
                  <a:ext uri="{FF2B5EF4-FFF2-40B4-BE49-F238E27FC236}">
                    <a16:creationId xmlns:a16="http://schemas.microsoft.com/office/drawing/2014/main" id="{60226D82-F954-49C7-B08A-5CA01F9F6C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73" y="3660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2309" name="Text Box 18">
                <a:extLst>
                  <a:ext uri="{FF2B5EF4-FFF2-40B4-BE49-F238E27FC236}">
                    <a16:creationId xmlns:a16="http://schemas.microsoft.com/office/drawing/2014/main" id="{9EF4AEB2-4A67-4E78-AAEA-A015C75E8D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3648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(-1,1)</a:t>
                </a:r>
              </a:p>
            </p:txBody>
          </p:sp>
        </p:grpSp>
        <p:grpSp>
          <p:nvGrpSpPr>
            <p:cNvPr id="12302" name="Group 19">
              <a:extLst>
                <a:ext uri="{FF2B5EF4-FFF2-40B4-BE49-F238E27FC236}">
                  <a16:creationId xmlns:a16="http://schemas.microsoft.com/office/drawing/2014/main" id="{94100C00-D2D4-4CEC-9182-D365258C4E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6" y="2832"/>
              <a:ext cx="528" cy="231"/>
              <a:chOff x="2352" y="3648"/>
              <a:chExt cx="528" cy="231"/>
            </a:xfrm>
          </p:grpSpPr>
          <p:sp>
            <p:nvSpPr>
              <p:cNvPr id="12306" name="Oval 20">
                <a:extLst>
                  <a:ext uri="{FF2B5EF4-FFF2-40B4-BE49-F238E27FC236}">
                    <a16:creationId xmlns:a16="http://schemas.microsoft.com/office/drawing/2014/main" id="{B9BD969C-479A-4562-9D43-D2CD2576978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73" y="3660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2307" name="Text Box 21">
                <a:extLst>
                  <a:ext uri="{FF2B5EF4-FFF2-40B4-BE49-F238E27FC236}">
                    <a16:creationId xmlns:a16="http://schemas.microsoft.com/office/drawing/2014/main" id="{40EC24A8-0395-46B1-B7F4-FC0B45B0CA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3648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(2,4)</a:t>
                </a:r>
              </a:p>
            </p:txBody>
          </p:sp>
        </p:grpSp>
        <p:grpSp>
          <p:nvGrpSpPr>
            <p:cNvPr id="12303" name="Group 22">
              <a:extLst>
                <a:ext uri="{FF2B5EF4-FFF2-40B4-BE49-F238E27FC236}">
                  <a16:creationId xmlns:a16="http://schemas.microsoft.com/office/drawing/2014/main" id="{4A585835-17AD-4CFB-A3E8-E04F133DE4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2" y="2880"/>
              <a:ext cx="528" cy="231"/>
              <a:chOff x="2352" y="3648"/>
              <a:chExt cx="528" cy="231"/>
            </a:xfrm>
          </p:grpSpPr>
          <p:sp>
            <p:nvSpPr>
              <p:cNvPr id="12304" name="Oval 23">
                <a:extLst>
                  <a:ext uri="{FF2B5EF4-FFF2-40B4-BE49-F238E27FC236}">
                    <a16:creationId xmlns:a16="http://schemas.microsoft.com/office/drawing/2014/main" id="{2455331A-CD98-4F88-847B-B1F941F84DF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73" y="3660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2305" name="Text Box 24">
                <a:extLst>
                  <a:ext uri="{FF2B5EF4-FFF2-40B4-BE49-F238E27FC236}">
                    <a16:creationId xmlns:a16="http://schemas.microsoft.com/office/drawing/2014/main" id="{A6565E1D-99E8-452A-B112-44A2044C87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3648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(-2,4)</a:t>
                </a:r>
              </a:p>
            </p:txBody>
          </p:sp>
        </p:grpSp>
      </p:grpSp>
      <p:sp>
        <p:nvSpPr>
          <p:cNvPr id="12296" name="Text Box 25">
            <a:extLst>
              <a:ext uri="{FF2B5EF4-FFF2-40B4-BE49-F238E27FC236}">
                <a16:creationId xmlns:a16="http://schemas.microsoft.com/office/drawing/2014/main" id="{C03A5E3F-5D5D-48B5-8324-AF07F19A5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2.3 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75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5590" grpId="0" build="p" bldLvl="2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1">
            <a:extLst>
              <a:ext uri="{FF2B5EF4-FFF2-40B4-BE49-F238E27FC236}">
                <a16:creationId xmlns:a16="http://schemas.microsoft.com/office/drawing/2014/main" id="{985D956D-7AD3-4418-B76A-C062440135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A26E59F-85DF-4AE8-9D3B-F806D33C26E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2931" name="AutoShape 3">
            <a:extLst>
              <a:ext uri="{FF2B5EF4-FFF2-40B4-BE49-F238E27FC236}">
                <a16:creationId xmlns:a16="http://schemas.microsoft.com/office/drawing/2014/main" id="{BD5B9C9B-BEF4-410A-8214-E0463BF6B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57400"/>
            <a:ext cx="7772400" cy="3886200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kumimoji="1" lang="zh-CN" altLang="en-US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2932" name="Text Box 4">
            <a:extLst>
              <a:ext uri="{FF2B5EF4-FFF2-40B4-BE49-F238E27FC236}">
                <a16:creationId xmlns:a16="http://schemas.microsoft.com/office/drawing/2014/main" id="{1229582E-DCD2-4684-8FCF-E5A4DF60A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4572000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Hence, </a:t>
            </a:r>
            <a:r>
              <a:rPr kumimoji="1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g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is a bijection from [0,1] to [1/4,3/4].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5ABFFE30-BA11-48B6-9969-F22E8FDC92D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762000"/>
            <a:ext cx="7924800" cy="830263"/>
            <a:chOff x="432" y="480"/>
            <a:chExt cx="4992" cy="523"/>
          </a:xfrm>
        </p:grpSpPr>
        <p:sp>
          <p:nvSpPr>
            <p:cNvPr id="1532934" name="Text Box 6">
              <a:extLst>
                <a:ext uri="{FF2B5EF4-FFF2-40B4-BE49-F238E27FC236}">
                  <a16:creationId xmlns:a16="http://schemas.microsoft.com/office/drawing/2014/main" id="{10BB04C5-4384-45C7-A7FC-260EB5EB14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480"/>
              <a:ext cx="4992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 eaLnBrk="1" hangingPunct="1">
                <a:spcBef>
                  <a:spcPct val="40000"/>
                </a:spcBef>
                <a:buFont typeface="Wingdings" panose="05000000000000000000" pitchFamily="2" charset="2"/>
                <a:buNone/>
                <a:defRPr/>
              </a:pPr>
              <a:r>
                <a:rPr kumimoji="1" lang="zh-CN" altLang="en-US" sz="2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 </a:t>
              </a:r>
              <a:r>
                <a:rPr kumimoji="1"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  <a:sym typeface="Symbol" pitchFamily="18" charset="2"/>
                </a:rPr>
                <a:t>〖</a:t>
              </a:r>
              <a:r>
                <a:rPr kumimoji="1"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Example 4</a:t>
              </a:r>
              <a:r>
                <a:rPr kumimoji="1"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  <a:sym typeface="Symbol" pitchFamily="18" charset="2"/>
                </a:rPr>
                <a:t>〗</a:t>
              </a:r>
              <a:r>
                <a:rPr kumimoji="1"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 Suppose that                                            . Show that the cardinality of this set is </a:t>
              </a:r>
              <a:r>
                <a:rPr kumimoji="1"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ea typeface="宋体" pitchFamily="2" charset="-122"/>
                  <a:sym typeface="Symbol" pitchFamily="18" charset="2"/>
                </a:rPr>
                <a:t>À</a:t>
              </a:r>
              <a:r>
                <a:rPr kumimoji="1" lang="en-US" altLang="zh-CN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ea typeface="宋体" pitchFamily="2" charset="-122"/>
                  <a:sym typeface="Symbol" pitchFamily="18" charset="2"/>
                </a:rPr>
                <a:t>1</a:t>
              </a:r>
              <a:r>
                <a:rPr kumimoji="1"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. </a:t>
              </a:r>
            </a:p>
          </p:txBody>
        </p:sp>
        <p:graphicFrame>
          <p:nvGraphicFramePr>
            <p:cNvPr id="106508" name="Object 7">
              <a:extLst>
                <a:ext uri="{FF2B5EF4-FFF2-40B4-BE49-F238E27FC236}">
                  <a16:creationId xmlns:a16="http://schemas.microsoft.com/office/drawing/2014/main" id="{A621F526-F676-4539-825E-E899E00FE0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8" y="528"/>
            <a:ext cx="19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600200" imgH="203200" progId="Equation.3">
                    <p:embed/>
                  </p:oleObj>
                </mc:Choice>
                <mc:Fallback>
                  <p:oleObj r:id="rId4" imgW="1600200" imgH="203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528"/>
                          <a:ext cx="192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2936" name="Object 8">
            <a:extLst>
              <a:ext uri="{FF2B5EF4-FFF2-40B4-BE49-F238E27FC236}">
                <a16:creationId xmlns:a16="http://schemas.microsoft.com/office/drawing/2014/main" id="{D08867C0-1AEA-4A4D-926A-A816F649B4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2420938"/>
          <a:ext cx="38163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905000" imgH="431800" progId="Equation.3">
                  <p:embed/>
                </p:oleObj>
              </mc:Choice>
              <mc:Fallback>
                <p:oleObj r:id="rId6" imgW="19050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420938"/>
                        <a:ext cx="38163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2937" name="Object 9">
            <a:extLst>
              <a:ext uri="{FF2B5EF4-FFF2-40B4-BE49-F238E27FC236}">
                <a16:creationId xmlns:a16="http://schemas.microsoft.com/office/drawing/2014/main" id="{D986DA6B-943A-4587-A832-5262392D9F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3352800"/>
          <a:ext cx="27130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256755" imgH="203112" progId="Equation.3">
                  <p:embed/>
                </p:oleObj>
              </mc:Choice>
              <mc:Fallback>
                <p:oleObj name="公式" r:id="rId8" imgW="1256755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3352800"/>
                        <a:ext cx="27130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2938" name="Object 10">
            <a:extLst>
              <a:ext uri="{FF2B5EF4-FFF2-40B4-BE49-F238E27FC236}">
                <a16:creationId xmlns:a16="http://schemas.microsoft.com/office/drawing/2014/main" id="{72E35992-EDF3-48E0-916B-29CF8F2E87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3789363"/>
          <a:ext cx="3417888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05000" imgH="393700" progId="Equation.3">
                  <p:embed/>
                </p:oleObj>
              </mc:Choice>
              <mc:Fallback>
                <p:oleObj name="Equation" r:id="rId10" imgW="1905000" imgH="393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789363"/>
                        <a:ext cx="3417888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2939" name="Object 11">
            <a:extLst>
              <a:ext uri="{FF2B5EF4-FFF2-40B4-BE49-F238E27FC236}">
                <a16:creationId xmlns:a16="http://schemas.microsoft.com/office/drawing/2014/main" id="{E9A6C17A-0C0D-46C8-828B-BD853D3A03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4988" y="5181600"/>
          <a:ext cx="1901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876300" imgH="203200" progId="Equation.3">
                  <p:embed/>
                </p:oleObj>
              </mc:Choice>
              <mc:Fallback>
                <p:oleObj name="公式" r:id="rId12" imgW="876300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5181600"/>
                        <a:ext cx="1901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6" name="Text Box 12">
            <a:extLst>
              <a:ext uri="{FF2B5EF4-FFF2-40B4-BE49-F238E27FC236}">
                <a16:creationId xmlns:a16="http://schemas.microsoft.com/office/drawing/2014/main" id="{31ED7AFF-D196-4B25-91EE-3452920A3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329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3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532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2931" grpId="0" build="p" bldLvl="2" animBg="1" autoUpdateAnimBg="0"/>
      <p:bldP spid="1532932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灯片编号占位符 1">
            <a:extLst>
              <a:ext uri="{FF2B5EF4-FFF2-40B4-BE49-F238E27FC236}">
                <a16:creationId xmlns:a16="http://schemas.microsoft.com/office/drawing/2014/main" id="{038652FE-4B7E-4915-9AFC-22B1FA61048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CD4CC01-91FA-429D-AFD9-2DE2D947B63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5586" name="Text Box 2">
            <a:extLst>
              <a:ext uri="{FF2B5EF4-FFF2-40B4-BE49-F238E27FC236}">
                <a16:creationId xmlns:a16="http://schemas.microsoft.com/office/drawing/2014/main" id="{B83CC00D-9B83-47E5-A30C-5B30E3E9D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Computability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8548" name="Line 3">
            <a:extLst>
              <a:ext uri="{FF2B5EF4-FFF2-40B4-BE49-F238E27FC236}">
                <a16:creationId xmlns:a16="http://schemas.microsoft.com/office/drawing/2014/main" id="{E173D2D5-BC78-4989-A92E-BB410AEEC5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066800"/>
            <a:ext cx="3635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5588" name="Text Box 4">
            <a:extLst>
              <a:ext uri="{FF2B5EF4-FFF2-40B4-BE49-F238E27FC236}">
                <a16:creationId xmlns:a16="http://schemas.microsoft.com/office/drawing/2014/main" id="{6D95FCDF-CE25-4345-925A-D0703B26F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1143000"/>
            <a:ext cx="8929688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We say that a function is </a:t>
            </a:r>
            <a:r>
              <a:rPr kumimoji="1" lang="en-US" altLang="zh-CN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computable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if there is a computer program in some programming language that finds the values of this function. If a function is not computable we say it is </a:t>
            </a:r>
            <a:r>
              <a:rPr kumimoji="1" lang="en-US" altLang="zh-CN" dirty="0" err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uncomputable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.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08550" name="Text Box 5">
            <a:extLst>
              <a:ext uri="{FF2B5EF4-FFF2-40B4-BE49-F238E27FC236}">
                <a16:creationId xmlns:a16="http://schemas.microsoft.com/office/drawing/2014/main" id="{C0453DE3-1499-4753-BFA0-55A6F5A10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1">
            <a:extLst>
              <a:ext uri="{FF2B5EF4-FFF2-40B4-BE49-F238E27FC236}">
                <a16:creationId xmlns:a16="http://schemas.microsoft.com/office/drawing/2014/main" id="{559F8605-C3DE-44EF-AC88-FED84171B52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B3B9503-FD21-495D-8E9A-2C4EF8E010A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2931" name="AutoShape 3">
            <a:extLst>
              <a:ext uri="{FF2B5EF4-FFF2-40B4-BE49-F238E27FC236}">
                <a16:creationId xmlns:a16="http://schemas.microsoft.com/office/drawing/2014/main" id="{0C9DFCED-E689-455A-B06A-CBB348817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30363"/>
            <a:ext cx="7772400" cy="4733925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kumimoji="1" lang="zh-CN" altLang="en-US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2932" name="Text Box 4">
            <a:extLst>
              <a:ext uri="{FF2B5EF4-FFF2-40B4-BE49-F238E27FC236}">
                <a16:creationId xmlns:a16="http://schemas.microsoft.com/office/drawing/2014/main" id="{5F94ED62-D425-447B-812C-29055AAFF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2060575"/>
            <a:ext cx="7566025" cy="570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Assume an alphabetical ordering of symbols in A. Show that the strings can be listed in a sequence. First list</a:t>
            </a:r>
          </a:p>
          <a:p>
            <a:pPr marL="457200" indent="-457200" algn="just" eaLnBrk="1" hangingPunct="1">
              <a:spcBef>
                <a:spcPct val="40000"/>
              </a:spcBef>
              <a:buFont typeface="+mj-lt"/>
              <a:buAutoNum type="arabicPeriod"/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All the strings of length 1 in alphabetical order.</a:t>
            </a:r>
          </a:p>
          <a:p>
            <a:pPr marL="457200" indent="-457200" algn="just" eaLnBrk="1" hangingPunct="1">
              <a:spcBef>
                <a:spcPct val="40000"/>
              </a:spcBef>
              <a:buFont typeface="+mj-lt"/>
              <a:buAutoNum type="arabicPeriod"/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Then all the strings of length 2 in lexicographic (as in a dictionary) order.</a:t>
            </a:r>
          </a:p>
          <a:p>
            <a:pPr marL="457200" indent="-457200" algn="just" eaLnBrk="1" hangingPunct="1">
              <a:spcBef>
                <a:spcPct val="40000"/>
              </a:spcBef>
              <a:buFont typeface="+mj-lt"/>
              <a:buAutoNum type="arabicPeriod"/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Then all the strings of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length 3 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in lexicographic order. </a:t>
            </a:r>
          </a:p>
          <a:p>
            <a:pPr marL="457200" indent="-457200" algn="just" eaLnBrk="1" hangingPunct="1">
              <a:spcBef>
                <a:spcPct val="40000"/>
              </a:spcBef>
              <a:buFont typeface="+mj-lt"/>
              <a:buAutoNum type="arabicPeriod"/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And so on.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This implies a </a:t>
            </a:r>
            <a:r>
              <a:rPr kumimoji="1"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bijection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from N to S and hence it is a countably infinite set.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endParaRPr kumimoji="1" lang="en-US" altLang="zh-CN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endParaRPr kumimoji="1"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endParaRPr kumimoji="1"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532934" name="Text Box 6">
            <a:extLst>
              <a:ext uri="{FF2B5EF4-FFF2-40B4-BE49-F238E27FC236}">
                <a16:creationId xmlns:a16="http://schemas.microsoft.com/office/drawing/2014/main" id="{640F0831-7BC5-44B0-85DC-709FDCD5B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762000"/>
            <a:ext cx="7924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〖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Example 5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〗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Show that the set of finite strings S over a finite alphabet A is countably infinite.</a:t>
            </a:r>
          </a:p>
        </p:txBody>
      </p:sp>
      <p:sp>
        <p:nvSpPr>
          <p:cNvPr id="110598" name="Text Box 12">
            <a:extLst>
              <a:ext uri="{FF2B5EF4-FFF2-40B4-BE49-F238E27FC236}">
                <a16:creationId xmlns:a16="http://schemas.microsoft.com/office/drawing/2014/main" id="{6F278A1D-7F3D-4086-B956-5020DAA10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29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3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532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532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532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532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5329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5329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2931" grpId="0" build="p" bldLvl="2" animBg="1" autoUpdateAnimBg="0"/>
      <p:bldP spid="1532932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灯片编号占位符 1">
            <a:extLst>
              <a:ext uri="{FF2B5EF4-FFF2-40B4-BE49-F238E27FC236}">
                <a16:creationId xmlns:a16="http://schemas.microsoft.com/office/drawing/2014/main" id="{ABB9DBAB-6637-429E-B519-80374144821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E64CA73-7D04-4168-9B39-B53F6735758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2934" name="Text Box 6">
            <a:extLst>
              <a:ext uri="{FF2B5EF4-FFF2-40B4-BE49-F238E27FC236}">
                <a16:creationId xmlns:a16="http://schemas.microsoft.com/office/drawing/2014/main" id="{6945486F-CBD7-42F2-A7AD-2BDF5D4C0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762000"/>
            <a:ext cx="7924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〖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Example 6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〗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Show that the set of all Java programs is countable.</a:t>
            </a:r>
          </a:p>
        </p:txBody>
      </p:sp>
      <p:sp>
        <p:nvSpPr>
          <p:cNvPr id="112644" name="Text Box 12">
            <a:extLst>
              <a:ext uri="{FF2B5EF4-FFF2-40B4-BE49-F238E27FC236}">
                <a16:creationId xmlns:a16="http://schemas.microsoft.com/office/drawing/2014/main" id="{2FC1F7C3-3D1D-4A87-B865-53F7199B8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1">
            <a:extLst>
              <a:ext uri="{FF2B5EF4-FFF2-40B4-BE49-F238E27FC236}">
                <a16:creationId xmlns:a16="http://schemas.microsoft.com/office/drawing/2014/main" id="{99311C26-7D2D-426B-9DFD-0598AA7EC7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82CD693-275F-466B-B4E4-52AEB55436D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4979" name="AutoShape 3">
            <a:extLst>
              <a:ext uri="{FF2B5EF4-FFF2-40B4-BE49-F238E27FC236}">
                <a16:creationId xmlns:a16="http://schemas.microsoft.com/office/drawing/2014/main" id="{52D7E2CF-AB70-4705-9308-A1ABB2828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3" y="3078163"/>
            <a:ext cx="8181975" cy="11430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r>
              <a:rPr kumimoji="1" lang="en-US" altLang="zh-CN"/>
              <a:t>【</a:t>
            </a: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</a:rPr>
              <a:t>Theorem</a:t>
            </a:r>
            <a:r>
              <a:rPr kumimoji="1" lang="en-US" altLang="zh-CN"/>
              <a:t>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cardinality of the power set of an arbitrary 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set has a greater cardinality than the original arbitrary set.</a:t>
            </a:r>
          </a:p>
        </p:txBody>
      </p:sp>
      <p:sp>
        <p:nvSpPr>
          <p:cNvPr id="1534980" name="Text Box 4">
            <a:extLst>
              <a:ext uri="{FF2B5EF4-FFF2-40B4-BE49-F238E27FC236}">
                <a16:creationId xmlns:a16="http://schemas.microsoft.com/office/drawing/2014/main" id="{9AF143EE-5F76-49ED-8854-CA32BA3FB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4437063"/>
            <a:ext cx="7467600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The Continuum Hypothesis</a:t>
            </a: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   The continuum hypothesis (CH) asserts that there is no cardinal number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 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such that</a:t>
            </a:r>
            <a:r>
              <a:rPr kumimoji="1" lang="en-US" altLang="zh-CN" dirty="0">
                <a:solidFill>
                  <a:srgbClr val="000000"/>
                </a:solidFill>
                <a:latin typeface="CMR12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  <a:cs typeface="Times New Roman" pitchFamily="18" charset="0"/>
                <a:sym typeface="Symbol" pitchFamily="18" charset="2"/>
              </a:rPr>
              <a:t>À</a:t>
            </a:r>
            <a:r>
              <a:rPr kumimoji="1" lang="en-US" altLang="zh-CN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  <a:cs typeface="Times New Roman" pitchFamily="18" charset="0"/>
                <a:sym typeface="Symbol" pitchFamily="18" charset="2"/>
              </a:rPr>
              <a:t>0</a:t>
            </a:r>
            <a:r>
              <a:rPr kumimoji="1" lang="en-US" altLang="zh-CN" dirty="0">
                <a:solidFill>
                  <a:srgbClr val="000000"/>
                </a:solidFill>
                <a:latin typeface="CMR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i="1" dirty="0">
                <a:solidFill>
                  <a:srgbClr val="000000"/>
                </a:solidFill>
                <a:latin typeface="CMMI12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&lt;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i="1" dirty="0">
                <a:solidFill>
                  <a:srgbClr val="000000"/>
                </a:solidFill>
                <a:latin typeface="CMMI12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&lt;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  <a:sym typeface="Symbol" pitchFamily="18" charset="2"/>
              </a:rPr>
              <a:t>À</a:t>
            </a:r>
            <a:r>
              <a:rPr kumimoji="1" lang="en-US" altLang="zh-CN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  <a:sym typeface="Symbol" pitchFamily="18" charset="2"/>
              </a:rPr>
              <a:t>1</a:t>
            </a:r>
            <a:r>
              <a:rPr kumimoji="1" lang="en-US" altLang="zh-CN" dirty="0">
                <a:solidFill>
                  <a:srgbClr val="000000"/>
                </a:solidFill>
                <a:latin typeface="CMR12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dirty="0">
                <a:solidFill>
                  <a:srgbClr val="000000"/>
                </a:solidFill>
                <a:latin typeface="Symbol" pitchFamily="18" charset="2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114693" name="Text Box 5">
            <a:extLst>
              <a:ext uri="{FF2B5EF4-FFF2-40B4-BE49-F238E27FC236}">
                <a16:creationId xmlns:a16="http://schemas.microsoft.com/office/drawing/2014/main" id="{931DE8FF-89B7-40EA-A784-80CB9A98F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F90E98CC-E34F-4FDB-861C-F42EC5015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765175"/>
            <a:ext cx="8181975" cy="201612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buFont typeface="Symbol" pitchFamily="18" charset="2"/>
              <a:buNone/>
              <a:defRPr/>
            </a:pPr>
            <a:r>
              <a:rPr kumimoji="1" lang="en-US" altLang="zh-CN" dirty="0"/>
              <a:t>【</a:t>
            </a:r>
            <a:r>
              <a:rPr kumimoji="1" lang="hu-HU" altLang="zh-CN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Schrőder-Bernstein</a:t>
            </a:r>
            <a:r>
              <a:rPr kumimoji="1" lang="hu-HU" altLang="zh-CN" dirty="0"/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Theorem】If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sets with</a:t>
            </a:r>
          </a:p>
          <a:p>
            <a:pPr eaLnBrk="1" hangingPunct="1">
              <a:buFont typeface="Symbol" pitchFamily="18" charset="2"/>
              <a:buNone/>
              <a:defRPr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and                  then                    .  In other words,</a:t>
            </a:r>
          </a:p>
          <a:p>
            <a:pPr eaLnBrk="1" hangingPunct="1">
              <a:buFont typeface="Symbol" pitchFamily="18" charset="2"/>
              <a:buNone/>
              <a:defRPr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there are one-to-one functions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eaLnBrk="1" hangingPunct="1">
              <a:buFont typeface="Symbol" pitchFamily="18" charset="2"/>
              <a:buNone/>
              <a:defRPr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there is a one to –one correspondence between</a:t>
            </a:r>
          </a:p>
          <a:p>
            <a:pPr eaLnBrk="1" hangingPunct="1">
              <a:buFont typeface="Symbol" pitchFamily="18" charset="2"/>
              <a:buNone/>
              <a:defRPr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C75C01C-3AE7-47A4-89CF-BBB8996F9B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1282700"/>
          <a:ext cx="133826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85502" imgH="215806" progId="Equation.3">
                  <p:embed/>
                </p:oleObj>
              </mc:Choice>
              <mc:Fallback>
                <p:oleObj name="公式" r:id="rId4" imgW="685502" imgH="215806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282700"/>
                        <a:ext cx="133826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ADAD942-9C8C-44C1-9F54-188326910E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1281113"/>
          <a:ext cx="13382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685502" imgH="215806" progId="Equation.3">
                  <p:embed/>
                </p:oleObj>
              </mc:Choice>
              <mc:Fallback>
                <p:oleObj name="公式" r:id="rId6" imgW="685502" imgH="215806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281113"/>
                        <a:ext cx="13382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DAFCBDC-F3B7-49EE-8028-ECE2E07483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1281113"/>
          <a:ext cx="13382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685502" imgH="215806" progId="Equation.3">
                  <p:embed/>
                </p:oleObj>
              </mc:Choice>
              <mc:Fallback>
                <p:oleObj name="公式" r:id="rId8" imgW="685502" imgH="215806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281113"/>
                        <a:ext cx="13382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3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34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534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4979" grpId="0" animBg="1" autoUpdateAnimBg="0"/>
      <p:bldP spid="1534980" grpId="0" build="p" bldLvl="2" autoUpdateAnimBg="0"/>
      <p:bldP spid="6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灯片编号占位符 1">
            <a:extLst>
              <a:ext uri="{FF2B5EF4-FFF2-40B4-BE49-F238E27FC236}">
                <a16:creationId xmlns:a16="http://schemas.microsoft.com/office/drawing/2014/main" id="{85375D53-49E5-4979-94A0-330235CB40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048B754-EE68-4E3C-9A05-036A0774E5C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D1C7E2BE-0746-4E94-96F7-E0CC3660F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1484313"/>
            <a:ext cx="6781800" cy="3970337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Homework: (Due on March 23)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Ver. 7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Sec. 2.3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22(c), 34, 40(a), 72, 74(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n-US" altLang="zh-CN" dirty="0">
              <a:solidFill>
                <a:srgbClr val="9900FF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dirty="0">
                <a:solidFill>
                  <a:schemeClr val="accent6"/>
                </a:solidFill>
                <a:latin typeface="Times New Roman" pitchFamily="18" charset="0"/>
                <a:sym typeface="Symbol" pitchFamily="18" charset="2"/>
              </a:rPr>
              <a:t>Sec. 2.5 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4(</a:t>
            </a:r>
            <a:r>
              <a:rPr kumimoji="1" lang="en-US" altLang="zh-CN" dirty="0" err="1">
                <a:latin typeface="Times New Roman" pitchFamily="18" charset="0"/>
                <a:sym typeface="Symbol" pitchFamily="18" charset="2"/>
              </a:rPr>
              <a:t>c,d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), 28 , 36, 38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800" u="sng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Ver. 8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Sec. 2.3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22(c), 36, 42(a), 74, 76(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n-US" altLang="zh-CN" dirty="0">
              <a:solidFill>
                <a:srgbClr val="9900FF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dirty="0">
                <a:solidFill>
                  <a:schemeClr val="accent6"/>
                </a:solidFill>
                <a:latin typeface="Times New Roman" pitchFamily="18" charset="0"/>
                <a:sym typeface="Symbol" pitchFamily="18" charset="2"/>
              </a:rPr>
              <a:t>Sec. 2.5 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4(</a:t>
            </a:r>
            <a:r>
              <a:rPr kumimoji="1" lang="en-US" altLang="zh-CN" dirty="0" err="1">
                <a:latin typeface="Times New Roman" pitchFamily="18" charset="0"/>
                <a:sym typeface="Symbol" pitchFamily="18" charset="2"/>
              </a:rPr>
              <a:t>c,d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), 28 , 36, 38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>
            <a:extLst>
              <a:ext uri="{FF2B5EF4-FFF2-40B4-BE49-F238E27FC236}">
                <a16:creationId xmlns:a16="http://schemas.microsoft.com/office/drawing/2014/main" id="{4056B838-8CB9-450E-A15F-59259B0975B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D72BD7A-8511-482F-8FFF-ED1078B6F5B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7634" name="Text Box 2">
            <a:extLst>
              <a:ext uri="{FF2B5EF4-FFF2-40B4-BE49-F238E27FC236}">
                <a16:creationId xmlns:a16="http://schemas.microsoft.com/office/drawing/2014/main" id="{72D3349B-BB59-4284-B157-5B31E64BF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4867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One-to-One and Onto Functions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4340" name="Line 3">
            <a:extLst>
              <a:ext uri="{FF2B5EF4-FFF2-40B4-BE49-F238E27FC236}">
                <a16:creationId xmlns:a16="http://schemas.microsoft.com/office/drawing/2014/main" id="{ABB59BF0-4B5D-47DE-BB50-920997C117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066800"/>
            <a:ext cx="4627563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7636" name="Text Box 4">
            <a:extLst>
              <a:ext uri="{FF2B5EF4-FFF2-40B4-BE49-F238E27FC236}">
                <a16:creationId xmlns:a16="http://schemas.microsoft.com/office/drawing/2014/main" id="{876FF88E-43FC-4922-A749-03A89629E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822960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FF9933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1) One-to-One Functions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A function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is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one-to-one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(denoted 1-1)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 or</a:t>
            </a:r>
            <a:r>
              <a:rPr kumimoji="1" lang="en-US" altLang="zh-CN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injective</a:t>
            </a:r>
            <a:r>
              <a:rPr kumimoji="1" lang="en-US" altLang="zh-CN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</a:p>
        </p:txBody>
      </p:sp>
      <p:sp>
        <p:nvSpPr>
          <p:cNvPr id="1477638" name="Text Box 6">
            <a:extLst>
              <a:ext uri="{FF2B5EF4-FFF2-40B4-BE49-F238E27FC236}">
                <a16:creationId xmlns:a16="http://schemas.microsoft.com/office/drawing/2014/main" id="{28522595-64D5-4FC8-8FAD-ABE63B1B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635250"/>
            <a:ext cx="72390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Note: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  <a:ea typeface="黑体" pitchFamily="49" charset="-122"/>
              <a:sym typeface="Symbol" pitchFamily="18" charset="2"/>
            </a:endParaRPr>
          </a:p>
          <a:p>
            <a:pPr lvl="1"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This means that if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x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  <a:sym typeface="Symbol" pitchFamily="18" charset="2"/>
              </a:rPr>
              <a:t>¹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y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then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x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  <a:sym typeface="Symbol" pitchFamily="18" charset="2"/>
              </a:rPr>
              <a:t>¹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y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).</a:t>
            </a:r>
          </a:p>
          <a:p>
            <a:pPr lvl="1"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A function is said to be an </a:t>
            </a:r>
            <a:r>
              <a:rPr kumimoji="1" lang="en-US" altLang="zh-CN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injection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if it is 1-1.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</a:p>
        </p:txBody>
      </p:sp>
      <p:graphicFrame>
        <p:nvGraphicFramePr>
          <p:cNvPr id="14343" name="Object 7">
            <a:extLst>
              <a:ext uri="{FF2B5EF4-FFF2-40B4-BE49-F238E27FC236}">
                <a16:creationId xmlns:a16="http://schemas.microsoft.com/office/drawing/2014/main" id="{2AE9F31C-50C2-4617-BDB8-396F3ED99E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6513" y="2209800"/>
          <a:ext cx="38369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777229" imgH="203112" progId="Equation.3">
                  <p:embed/>
                </p:oleObj>
              </mc:Choice>
              <mc:Fallback>
                <p:oleObj name="公式" r:id="rId3" imgW="1777229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513" y="2209800"/>
                        <a:ext cx="38369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Text Box 41">
            <a:extLst>
              <a:ext uri="{FF2B5EF4-FFF2-40B4-BE49-F238E27FC236}">
                <a16:creationId xmlns:a16="http://schemas.microsoft.com/office/drawing/2014/main" id="{6F80C545-5B52-42BD-BD18-0499966DB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2.3  Functions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>
            <a:extLst>
              <a:ext uri="{FF2B5EF4-FFF2-40B4-BE49-F238E27FC236}">
                <a16:creationId xmlns:a16="http://schemas.microsoft.com/office/drawing/2014/main" id="{713E4016-0AD8-4D67-9089-FC4C56933FF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501161B-A321-4F89-9946-8D9D1C34854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1" name="Text Box 5">
            <a:extLst>
              <a:ext uri="{FF2B5EF4-FFF2-40B4-BE49-F238E27FC236}">
                <a16:creationId xmlns:a16="http://schemas.microsoft.com/office/drawing/2014/main" id="{CA1CA33F-0D79-4EC5-8F72-E50DD77D9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8305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Times New Roman" pitchFamily="18" charset="0"/>
              </a:rPr>
              <a:t>〖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Example 3〗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Determine whether the function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from {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d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} to {1, 2, 3, 4, 5} with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) = 4,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) = 5,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c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) = 1, and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d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) = 3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is one-to-one.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16388" name="Text Box 11">
            <a:extLst>
              <a:ext uri="{FF2B5EF4-FFF2-40B4-BE49-F238E27FC236}">
                <a16:creationId xmlns:a16="http://schemas.microsoft.com/office/drawing/2014/main" id="{D6AC2FA4-3214-4247-8631-803C24085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28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2.1  Sets</a:t>
            </a:r>
          </a:p>
        </p:txBody>
      </p:sp>
      <p:grpSp>
        <p:nvGrpSpPr>
          <p:cNvPr id="16389" name="组合 18">
            <a:extLst>
              <a:ext uri="{FF2B5EF4-FFF2-40B4-BE49-F238E27FC236}">
                <a16:creationId xmlns:a16="http://schemas.microsoft.com/office/drawing/2014/main" id="{7C8990CF-BE5B-4EA7-A918-40084DCC166B}"/>
              </a:ext>
            </a:extLst>
          </p:cNvPr>
          <p:cNvGrpSpPr>
            <a:grpSpLocks/>
          </p:cNvGrpSpPr>
          <p:nvPr/>
        </p:nvGrpSpPr>
        <p:grpSpPr bwMode="auto">
          <a:xfrm>
            <a:off x="2571750" y="1785938"/>
            <a:ext cx="3429000" cy="2643187"/>
            <a:chOff x="2643174" y="5334000"/>
            <a:chExt cx="1624026" cy="1309688"/>
          </a:xfrm>
        </p:grpSpPr>
        <p:grpSp>
          <p:nvGrpSpPr>
            <p:cNvPr id="16392" name="Group 10">
              <a:extLst>
                <a:ext uri="{FF2B5EF4-FFF2-40B4-BE49-F238E27FC236}">
                  <a16:creationId xmlns:a16="http://schemas.microsoft.com/office/drawing/2014/main" id="{1E88CECA-58CE-41B7-AF60-8AA592C37C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3192" y="5391180"/>
              <a:ext cx="457203" cy="366715"/>
              <a:chOff x="1680" y="3396"/>
              <a:chExt cx="288" cy="231"/>
            </a:xfrm>
          </p:grpSpPr>
          <p:sp>
            <p:nvSpPr>
              <p:cNvPr id="16421" name="Oval 11">
                <a:extLst>
                  <a:ext uri="{FF2B5EF4-FFF2-40B4-BE49-F238E27FC236}">
                    <a16:creationId xmlns:a16="http://schemas.microsoft.com/office/drawing/2014/main" id="{94C2B703-1CB6-456D-92E7-CF5F59500B2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6422" name="Text Box 12">
                <a:extLst>
                  <a:ext uri="{FF2B5EF4-FFF2-40B4-BE49-F238E27FC236}">
                    <a16:creationId xmlns:a16="http://schemas.microsoft.com/office/drawing/2014/main" id="{9216414C-F4B2-429A-8591-6FEBD16E3C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grpSp>
          <p:nvGrpSpPr>
            <p:cNvPr id="16393" name="Group 13">
              <a:extLst>
                <a:ext uri="{FF2B5EF4-FFF2-40B4-BE49-F238E27FC236}">
                  <a16:creationId xmlns:a16="http://schemas.microsoft.com/office/drawing/2014/main" id="{C64F5C93-F270-4D20-B7D0-F938E4F898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018" y="5638830"/>
              <a:ext cx="457203" cy="366715"/>
              <a:chOff x="1680" y="3396"/>
              <a:chExt cx="288" cy="231"/>
            </a:xfrm>
          </p:grpSpPr>
          <p:sp>
            <p:nvSpPr>
              <p:cNvPr id="16419" name="Oval 14">
                <a:extLst>
                  <a:ext uri="{FF2B5EF4-FFF2-40B4-BE49-F238E27FC236}">
                    <a16:creationId xmlns:a16="http://schemas.microsoft.com/office/drawing/2014/main" id="{AAFED34A-811A-4E3D-BFBB-29519C120C5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6420" name="Text Box 15">
                <a:extLst>
                  <a:ext uri="{FF2B5EF4-FFF2-40B4-BE49-F238E27FC236}">
                    <a16:creationId xmlns:a16="http://schemas.microsoft.com/office/drawing/2014/main" id="{0EE11E9E-8263-48BA-9F1A-4691555BCD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</p:grpSp>
        <p:grpSp>
          <p:nvGrpSpPr>
            <p:cNvPr id="16394" name="Group 16">
              <a:extLst>
                <a:ext uri="{FF2B5EF4-FFF2-40B4-BE49-F238E27FC236}">
                  <a16:creationId xmlns:a16="http://schemas.microsoft.com/office/drawing/2014/main" id="{A04C8E1B-E48B-4F2B-A570-ADCFAC4F37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018" y="5881718"/>
              <a:ext cx="457203" cy="366715"/>
              <a:chOff x="1680" y="3396"/>
              <a:chExt cx="288" cy="231"/>
            </a:xfrm>
          </p:grpSpPr>
          <p:sp>
            <p:nvSpPr>
              <p:cNvPr id="16417" name="Oval 17">
                <a:extLst>
                  <a:ext uri="{FF2B5EF4-FFF2-40B4-BE49-F238E27FC236}">
                    <a16:creationId xmlns:a16="http://schemas.microsoft.com/office/drawing/2014/main" id="{796989A8-D301-40E3-811E-DDCCCE1BFD0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6418" name="Text Box 18">
                <a:extLst>
                  <a:ext uri="{FF2B5EF4-FFF2-40B4-BE49-F238E27FC236}">
                    <a16:creationId xmlns:a16="http://schemas.microsoft.com/office/drawing/2014/main" id="{1CF7377E-5726-4A5C-9E71-A0EED961EA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</p:grpSp>
        <p:grpSp>
          <p:nvGrpSpPr>
            <p:cNvPr id="16395" name="Group 19">
              <a:extLst>
                <a:ext uri="{FF2B5EF4-FFF2-40B4-BE49-F238E27FC236}">
                  <a16:creationId xmlns:a16="http://schemas.microsoft.com/office/drawing/2014/main" id="{9958C6D2-2473-4B56-A5CB-B26D6FA8C5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018" y="6110318"/>
              <a:ext cx="457203" cy="366715"/>
              <a:chOff x="1680" y="3396"/>
              <a:chExt cx="288" cy="231"/>
            </a:xfrm>
          </p:grpSpPr>
          <p:sp>
            <p:nvSpPr>
              <p:cNvPr id="16415" name="Oval 20">
                <a:extLst>
                  <a:ext uri="{FF2B5EF4-FFF2-40B4-BE49-F238E27FC236}">
                    <a16:creationId xmlns:a16="http://schemas.microsoft.com/office/drawing/2014/main" id="{15EC7F4C-F513-44A1-9262-27890BBFF55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6416" name="Text Box 21">
                <a:extLst>
                  <a:ext uri="{FF2B5EF4-FFF2-40B4-BE49-F238E27FC236}">
                    <a16:creationId xmlns:a16="http://schemas.microsoft.com/office/drawing/2014/main" id="{82E4B6AA-3EFF-4BC1-A272-5E55F361A7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</p:grpSp>
        <p:grpSp>
          <p:nvGrpSpPr>
            <p:cNvPr id="16396" name="Group 22">
              <a:extLst>
                <a:ext uri="{FF2B5EF4-FFF2-40B4-BE49-F238E27FC236}">
                  <a16:creationId xmlns:a16="http://schemas.microsoft.com/office/drawing/2014/main" id="{8D8AA7B3-6158-4FA0-8172-1D2CFB95E1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18" y="5334030"/>
              <a:ext cx="457203" cy="366715"/>
              <a:chOff x="1680" y="3396"/>
              <a:chExt cx="288" cy="231"/>
            </a:xfrm>
          </p:grpSpPr>
          <p:sp>
            <p:nvSpPr>
              <p:cNvPr id="16413" name="Oval 23">
                <a:extLst>
                  <a:ext uri="{FF2B5EF4-FFF2-40B4-BE49-F238E27FC236}">
                    <a16:creationId xmlns:a16="http://schemas.microsoft.com/office/drawing/2014/main" id="{7D92A2DE-2BD3-402E-9A2B-22E95CAA24F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6414" name="Text Box 24">
                <a:extLst>
                  <a:ext uri="{FF2B5EF4-FFF2-40B4-BE49-F238E27FC236}">
                    <a16:creationId xmlns:a16="http://schemas.microsoft.com/office/drawing/2014/main" id="{2216D6D2-E3EC-42C7-A297-4676DFEFF7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grpSp>
          <p:nvGrpSpPr>
            <p:cNvPr id="16397" name="Group 25">
              <a:extLst>
                <a:ext uri="{FF2B5EF4-FFF2-40B4-BE49-F238E27FC236}">
                  <a16:creationId xmlns:a16="http://schemas.microsoft.com/office/drawing/2014/main" id="{0920D974-C4B8-4CEE-BEB5-67646D54E5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18" y="5576918"/>
              <a:ext cx="457203" cy="366715"/>
              <a:chOff x="1680" y="3396"/>
              <a:chExt cx="288" cy="231"/>
            </a:xfrm>
          </p:grpSpPr>
          <p:sp>
            <p:nvSpPr>
              <p:cNvPr id="16411" name="Oval 26">
                <a:extLst>
                  <a:ext uri="{FF2B5EF4-FFF2-40B4-BE49-F238E27FC236}">
                    <a16:creationId xmlns:a16="http://schemas.microsoft.com/office/drawing/2014/main" id="{D6FE5577-B891-47F5-9F25-FA6A0210BA6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6412" name="Text Box 27">
                <a:extLst>
                  <a:ext uri="{FF2B5EF4-FFF2-40B4-BE49-F238E27FC236}">
                    <a16:creationId xmlns:a16="http://schemas.microsoft.com/office/drawing/2014/main" id="{24F5FB8C-9C5F-4AAB-9ACF-26B2CAAD07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grpSp>
          <p:nvGrpSpPr>
            <p:cNvPr id="16398" name="Group 28">
              <a:extLst>
                <a:ext uri="{FF2B5EF4-FFF2-40B4-BE49-F238E27FC236}">
                  <a16:creationId xmlns:a16="http://schemas.microsoft.com/office/drawing/2014/main" id="{E93FEE54-F4FC-4658-9CF6-B6127C234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18" y="5791230"/>
              <a:ext cx="457203" cy="366715"/>
              <a:chOff x="1680" y="3396"/>
              <a:chExt cx="288" cy="231"/>
            </a:xfrm>
          </p:grpSpPr>
          <p:sp>
            <p:nvSpPr>
              <p:cNvPr id="16409" name="Oval 29">
                <a:extLst>
                  <a:ext uri="{FF2B5EF4-FFF2-40B4-BE49-F238E27FC236}">
                    <a16:creationId xmlns:a16="http://schemas.microsoft.com/office/drawing/2014/main" id="{E4FC0E27-ECCA-489E-8107-4FF4FE5BE50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6410" name="Text Box 30">
                <a:extLst>
                  <a:ext uri="{FF2B5EF4-FFF2-40B4-BE49-F238E27FC236}">
                    <a16:creationId xmlns:a16="http://schemas.microsoft.com/office/drawing/2014/main" id="{D6A0600C-D965-4190-B64C-2F5EE396FE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</p:grpSp>
        <p:grpSp>
          <p:nvGrpSpPr>
            <p:cNvPr id="16399" name="Group 31">
              <a:extLst>
                <a:ext uri="{FF2B5EF4-FFF2-40B4-BE49-F238E27FC236}">
                  <a16:creationId xmlns:a16="http://schemas.microsoft.com/office/drawing/2014/main" id="{BB49ACB9-8E10-47EB-9746-C3BCE408F0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18" y="6034118"/>
              <a:ext cx="457203" cy="366715"/>
              <a:chOff x="1680" y="3396"/>
              <a:chExt cx="288" cy="231"/>
            </a:xfrm>
          </p:grpSpPr>
          <p:sp>
            <p:nvSpPr>
              <p:cNvPr id="16407" name="Oval 32">
                <a:extLst>
                  <a:ext uri="{FF2B5EF4-FFF2-40B4-BE49-F238E27FC236}">
                    <a16:creationId xmlns:a16="http://schemas.microsoft.com/office/drawing/2014/main" id="{989DF0E7-7915-4FD8-9220-994F9C02381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6408" name="Text Box 33">
                <a:extLst>
                  <a:ext uri="{FF2B5EF4-FFF2-40B4-BE49-F238E27FC236}">
                    <a16:creationId xmlns:a16="http://schemas.microsoft.com/office/drawing/2014/main" id="{E59C84F8-D8CE-4697-A4C5-D27A27228D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</p:grpSp>
        <p:grpSp>
          <p:nvGrpSpPr>
            <p:cNvPr id="16400" name="Group 34">
              <a:extLst>
                <a:ext uri="{FF2B5EF4-FFF2-40B4-BE49-F238E27FC236}">
                  <a16:creationId xmlns:a16="http://schemas.microsoft.com/office/drawing/2014/main" id="{22DC4AA0-43BD-4041-B39F-92081E041F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18" y="6277005"/>
              <a:ext cx="457203" cy="366715"/>
              <a:chOff x="1680" y="3396"/>
              <a:chExt cx="288" cy="231"/>
            </a:xfrm>
          </p:grpSpPr>
          <p:sp>
            <p:nvSpPr>
              <p:cNvPr id="16405" name="Oval 35">
                <a:extLst>
                  <a:ext uri="{FF2B5EF4-FFF2-40B4-BE49-F238E27FC236}">
                    <a16:creationId xmlns:a16="http://schemas.microsoft.com/office/drawing/2014/main" id="{89D493F2-5DC9-4A00-8692-B8B1CC2BDDA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6406" name="Text Box 36">
                <a:extLst>
                  <a:ext uri="{FF2B5EF4-FFF2-40B4-BE49-F238E27FC236}">
                    <a16:creationId xmlns:a16="http://schemas.microsoft.com/office/drawing/2014/main" id="{277A9E62-6DD0-43B4-B0AF-BACBA518A8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</p:grpSp>
        <p:sp>
          <p:nvSpPr>
            <p:cNvPr id="16401" name="Line 37">
              <a:extLst>
                <a:ext uri="{FF2B5EF4-FFF2-40B4-BE49-F238E27FC236}">
                  <a16:creationId xmlns:a16="http://schemas.microsoft.com/office/drawing/2014/main" id="{A5E231D4-3E6F-4803-9692-0F6468B38A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4625" y="5576888"/>
              <a:ext cx="1095375" cy="671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2" name="Line 38">
              <a:extLst>
                <a:ext uri="{FF2B5EF4-FFF2-40B4-BE49-F238E27FC236}">
                  <a16:creationId xmlns:a16="http://schemas.microsoft.com/office/drawing/2014/main" id="{606FED16-73B1-43D9-8BE2-D7C87FC8F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5575" y="5819775"/>
              <a:ext cx="1114425" cy="657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3" name="Line 39">
              <a:extLst>
                <a:ext uri="{FF2B5EF4-FFF2-40B4-BE49-F238E27FC236}">
                  <a16:creationId xmlns:a16="http://schemas.microsoft.com/office/drawing/2014/main" id="{F9D2CF88-3988-46BD-B15D-B0B8E75209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200" y="5562600"/>
              <a:ext cx="1066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4" name="Line 40">
              <a:extLst>
                <a:ext uri="{FF2B5EF4-FFF2-40B4-BE49-F238E27FC236}">
                  <a16:creationId xmlns:a16="http://schemas.microsoft.com/office/drawing/2014/main" id="{96E8E7A3-CAD9-4478-B5C8-11E7838F48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200" y="6019800"/>
              <a:ext cx="1066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390" name="矩形 64">
            <a:extLst>
              <a:ext uri="{FF2B5EF4-FFF2-40B4-BE49-F238E27FC236}">
                <a16:creationId xmlns:a16="http://schemas.microsoft.com/office/drawing/2014/main" id="{2EE520DC-641C-4DB5-BE00-B92085D9F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214813"/>
            <a:ext cx="7748587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Questions:</a:t>
            </a:r>
          </a:p>
          <a:p>
            <a:pPr lvl="1" eaLnBrk="1" hangingPunct="1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x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from the set of integers to the set of integers    </a:t>
            </a:r>
            <a:endParaRPr kumimoji="1" lang="en-US" altLang="zh-CN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x+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from the set of integers to the set of integers</a:t>
            </a:r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     </a:t>
            </a:r>
            <a:endParaRPr kumimoji="1" lang="en-US" altLang="zh-CN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E3393E9-5065-4FA6-BDDF-E1F804C45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705350"/>
            <a:ext cx="642938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</a:t>
            </a:r>
            <a:endParaRPr lang="zh-CN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>
            <a:extLst>
              <a:ext uri="{FF2B5EF4-FFF2-40B4-BE49-F238E27FC236}">
                <a16:creationId xmlns:a16="http://schemas.microsoft.com/office/drawing/2014/main" id="{CFC8CC4E-AB93-4C68-A97D-23D31139AF8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B0C93F2-DA10-4861-B5C6-1BCA6598E53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9682" name="Text Box 2">
            <a:extLst>
              <a:ext uri="{FF2B5EF4-FFF2-40B4-BE49-F238E27FC236}">
                <a16:creationId xmlns:a16="http://schemas.microsoft.com/office/drawing/2014/main" id="{C90D123A-C7D0-4A0D-BB9C-DD76D928E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62000"/>
            <a:ext cx="82296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>
                <a:solidFill>
                  <a:srgbClr val="FF9933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2) Onto Functions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A function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from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to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is called </a:t>
            </a:r>
            <a:r>
              <a:rPr kumimoji="1" lang="en-US" altLang="zh-CN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onto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 or </a:t>
            </a:r>
            <a:r>
              <a:rPr kumimoji="1" lang="en-US" altLang="zh-CN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surjective</a:t>
            </a:r>
            <a:endParaRPr kumimoji="1" lang="en-US" altLang="zh-CN">
              <a:solidFill>
                <a:srgbClr val="0000CC"/>
              </a:solidFill>
              <a:latin typeface="Times New Roman" pitchFamily="18" charset="0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1479684" name="Text Box 4">
            <a:extLst>
              <a:ext uri="{FF2B5EF4-FFF2-40B4-BE49-F238E27FC236}">
                <a16:creationId xmlns:a16="http://schemas.microsoft.com/office/drawing/2014/main" id="{D4332E99-51AE-46A6-8768-539A9F2B4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133600"/>
            <a:ext cx="7239000" cy="238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Note:</a:t>
            </a:r>
          </a:p>
          <a:p>
            <a:pPr lvl="1"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This means that for every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in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there must be an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in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such that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=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黑体" pitchFamily="49" charset="-122"/>
                <a:sym typeface="Symbol" pitchFamily="18" charset="2"/>
              </a:rPr>
              <a:t> </a:t>
            </a:r>
          </a:p>
          <a:p>
            <a:pPr lvl="1"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Every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in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has a preimage.</a:t>
            </a:r>
          </a:p>
          <a:p>
            <a:pPr lvl="1"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A function is called a </a:t>
            </a:r>
            <a:r>
              <a:rPr kumimoji="1" lang="en-US" altLang="zh-CN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surjection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if it is onto.</a:t>
            </a:r>
          </a:p>
        </p:txBody>
      </p:sp>
      <p:sp>
        <p:nvSpPr>
          <p:cNvPr id="1479685" name="Text Box 5">
            <a:extLst>
              <a:ext uri="{FF2B5EF4-FFF2-40B4-BE49-F238E27FC236}">
                <a16:creationId xmlns:a16="http://schemas.microsoft.com/office/drawing/2014/main" id="{270E9313-E835-4781-85B8-93BE4B9E6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186238"/>
            <a:ext cx="74676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18438" name="Object 6">
            <a:extLst>
              <a:ext uri="{FF2B5EF4-FFF2-40B4-BE49-F238E27FC236}">
                <a16:creationId xmlns:a16="http://schemas.microsoft.com/office/drawing/2014/main" id="{D84360CF-5882-4D5A-BEC1-ED891AF9C4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0013" y="1752600"/>
          <a:ext cx="32623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511300" imgH="203200" progId="Equation.3">
                  <p:embed/>
                </p:oleObj>
              </mc:Choice>
              <mc:Fallback>
                <p:oleObj name="公式" r:id="rId3" imgW="15113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1752600"/>
                        <a:ext cx="326231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33">
            <a:extLst>
              <a:ext uri="{FF2B5EF4-FFF2-40B4-BE49-F238E27FC236}">
                <a16:creationId xmlns:a16="http://schemas.microsoft.com/office/drawing/2014/main" id="{E4D41FFD-605A-4031-AE98-99ECF9E66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2.3  Functions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>
            <a:extLst>
              <a:ext uri="{FF2B5EF4-FFF2-40B4-BE49-F238E27FC236}">
                <a16:creationId xmlns:a16="http://schemas.microsoft.com/office/drawing/2014/main" id="{9136441A-F223-4C5A-A2CF-1EB9B7205F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72E76EF-A330-4F63-99FC-C07C77D8A5B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1" name="Text Box 5">
            <a:extLst>
              <a:ext uri="{FF2B5EF4-FFF2-40B4-BE49-F238E27FC236}">
                <a16:creationId xmlns:a16="http://schemas.microsoft.com/office/drawing/2014/main" id="{B1987B50-371B-4B76-8B73-A471230DB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8305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Times New Roman" pitchFamily="18" charset="0"/>
              </a:rPr>
              <a:t>〖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Example 4〗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Let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be the function from {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d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} to {1, 2, 3}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defined by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= 3,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= 2,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= 1, and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d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= 3.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Is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an onto function?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20484" name="Text Box 11">
            <a:extLst>
              <a:ext uri="{FF2B5EF4-FFF2-40B4-BE49-F238E27FC236}">
                <a16:creationId xmlns:a16="http://schemas.microsoft.com/office/drawing/2014/main" id="{74EF0EFC-AA88-4140-87B6-22C4EB6F2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28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2.1  Sets</a:t>
            </a:r>
          </a:p>
        </p:txBody>
      </p:sp>
      <p:sp>
        <p:nvSpPr>
          <p:cNvPr id="20485" name="矩形 64">
            <a:extLst>
              <a:ext uri="{FF2B5EF4-FFF2-40B4-BE49-F238E27FC236}">
                <a16:creationId xmlns:a16="http://schemas.microsoft.com/office/drawing/2014/main" id="{F84148E2-27DE-4957-BD3B-E58A32E2D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786188"/>
            <a:ext cx="7696200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Questions:</a:t>
            </a:r>
          </a:p>
          <a:p>
            <a:pPr lvl="1" eaLnBrk="1" hangingPunct="1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x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from the set of integers to the set of integers    </a:t>
            </a:r>
            <a:endParaRPr kumimoji="1" lang="en-US" altLang="zh-CN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x+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the set of integers to the set of integers</a:t>
            </a:r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</a:t>
            </a:r>
            <a:endParaRPr kumimoji="1" lang="en-US" altLang="zh-CN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033D06-9479-40E7-82C4-5D310BB26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25" y="4286250"/>
            <a:ext cx="642938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</a:t>
            </a:r>
            <a:endParaRPr lang="zh-CN" altLang="en-US" sz="2200"/>
          </a:p>
        </p:txBody>
      </p:sp>
      <p:grpSp>
        <p:nvGrpSpPr>
          <p:cNvPr id="20487" name="Group 7">
            <a:extLst>
              <a:ext uri="{FF2B5EF4-FFF2-40B4-BE49-F238E27FC236}">
                <a16:creationId xmlns:a16="http://schemas.microsoft.com/office/drawing/2014/main" id="{5FDDE5A9-7313-422A-869D-E4ACD7D7A46A}"/>
              </a:ext>
            </a:extLst>
          </p:cNvPr>
          <p:cNvGrpSpPr>
            <a:grpSpLocks/>
          </p:cNvGrpSpPr>
          <p:nvPr/>
        </p:nvGrpSpPr>
        <p:grpSpPr bwMode="auto">
          <a:xfrm>
            <a:off x="3143250" y="1643063"/>
            <a:ext cx="2786063" cy="2143125"/>
            <a:chOff x="2640" y="3264"/>
            <a:chExt cx="1008" cy="720"/>
          </a:xfrm>
        </p:grpSpPr>
        <p:grpSp>
          <p:nvGrpSpPr>
            <p:cNvPr id="20488" name="Group 8">
              <a:extLst>
                <a:ext uri="{FF2B5EF4-FFF2-40B4-BE49-F238E27FC236}">
                  <a16:creationId xmlns:a16="http://schemas.microsoft.com/office/drawing/2014/main" id="{2ADBB993-9D80-47DB-8816-9B1DDB1A4E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3300"/>
              <a:ext cx="288" cy="231"/>
              <a:chOff x="1680" y="3396"/>
              <a:chExt cx="288" cy="231"/>
            </a:xfrm>
          </p:grpSpPr>
          <p:sp>
            <p:nvSpPr>
              <p:cNvPr id="20511" name="Oval 9">
                <a:extLst>
                  <a:ext uri="{FF2B5EF4-FFF2-40B4-BE49-F238E27FC236}">
                    <a16:creationId xmlns:a16="http://schemas.microsoft.com/office/drawing/2014/main" id="{FDB86584-31EC-4C0E-906A-4BC4644A728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0512" name="Text Box 10">
                <a:extLst>
                  <a:ext uri="{FF2B5EF4-FFF2-40B4-BE49-F238E27FC236}">
                    <a16:creationId xmlns:a16="http://schemas.microsoft.com/office/drawing/2014/main" id="{3322789C-898A-42DB-AC9F-B4D5A8BFC9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grpSp>
          <p:nvGrpSpPr>
            <p:cNvPr id="20489" name="Group 11">
              <a:extLst>
                <a:ext uri="{FF2B5EF4-FFF2-40B4-BE49-F238E27FC236}">
                  <a16:creationId xmlns:a16="http://schemas.microsoft.com/office/drawing/2014/main" id="{8235C69B-D2AD-49E4-ACB0-79AB4349E4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3456"/>
              <a:ext cx="288" cy="231"/>
              <a:chOff x="1680" y="3396"/>
              <a:chExt cx="288" cy="231"/>
            </a:xfrm>
          </p:grpSpPr>
          <p:sp>
            <p:nvSpPr>
              <p:cNvPr id="20509" name="Oval 12">
                <a:extLst>
                  <a:ext uri="{FF2B5EF4-FFF2-40B4-BE49-F238E27FC236}">
                    <a16:creationId xmlns:a16="http://schemas.microsoft.com/office/drawing/2014/main" id="{C58F2662-EAC4-4011-A30A-7FF5CC45D7E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0510" name="Text Box 13">
                <a:extLst>
                  <a:ext uri="{FF2B5EF4-FFF2-40B4-BE49-F238E27FC236}">
                    <a16:creationId xmlns:a16="http://schemas.microsoft.com/office/drawing/2014/main" id="{2D65042A-4D6D-44B8-9917-6476A28D35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</p:grpSp>
        <p:grpSp>
          <p:nvGrpSpPr>
            <p:cNvPr id="20490" name="Group 14">
              <a:extLst>
                <a:ext uri="{FF2B5EF4-FFF2-40B4-BE49-F238E27FC236}">
                  <a16:creationId xmlns:a16="http://schemas.microsoft.com/office/drawing/2014/main" id="{B0468437-BD02-4F19-9D35-A774CCA8FC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3609"/>
              <a:ext cx="288" cy="231"/>
              <a:chOff x="1680" y="3396"/>
              <a:chExt cx="288" cy="231"/>
            </a:xfrm>
          </p:grpSpPr>
          <p:sp>
            <p:nvSpPr>
              <p:cNvPr id="20507" name="Oval 15">
                <a:extLst>
                  <a:ext uri="{FF2B5EF4-FFF2-40B4-BE49-F238E27FC236}">
                    <a16:creationId xmlns:a16="http://schemas.microsoft.com/office/drawing/2014/main" id="{629E6F41-EA55-4922-AC4D-F391814AE43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0508" name="Text Box 16">
                <a:extLst>
                  <a:ext uri="{FF2B5EF4-FFF2-40B4-BE49-F238E27FC236}">
                    <a16:creationId xmlns:a16="http://schemas.microsoft.com/office/drawing/2014/main" id="{EE2B0765-517A-4FF0-9434-228C35F276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</p:grpSp>
        <p:grpSp>
          <p:nvGrpSpPr>
            <p:cNvPr id="20491" name="Group 17">
              <a:extLst>
                <a:ext uri="{FF2B5EF4-FFF2-40B4-BE49-F238E27FC236}">
                  <a16:creationId xmlns:a16="http://schemas.microsoft.com/office/drawing/2014/main" id="{2FC53DDD-BC6A-470C-AFF8-2DA66C28B2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3753"/>
              <a:ext cx="288" cy="231"/>
              <a:chOff x="1680" y="3396"/>
              <a:chExt cx="288" cy="231"/>
            </a:xfrm>
          </p:grpSpPr>
          <p:sp>
            <p:nvSpPr>
              <p:cNvPr id="20505" name="Oval 18">
                <a:extLst>
                  <a:ext uri="{FF2B5EF4-FFF2-40B4-BE49-F238E27FC236}">
                    <a16:creationId xmlns:a16="http://schemas.microsoft.com/office/drawing/2014/main" id="{FF81C721-5222-45DD-8F8D-BD017DBAA62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0506" name="Text Box 19">
                <a:extLst>
                  <a:ext uri="{FF2B5EF4-FFF2-40B4-BE49-F238E27FC236}">
                    <a16:creationId xmlns:a16="http://schemas.microsoft.com/office/drawing/2014/main" id="{09228101-2D2B-4860-A1E3-6D309466E2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</p:grpSp>
        <p:grpSp>
          <p:nvGrpSpPr>
            <p:cNvPr id="20492" name="Group 20">
              <a:extLst>
                <a:ext uri="{FF2B5EF4-FFF2-40B4-BE49-F238E27FC236}">
                  <a16:creationId xmlns:a16="http://schemas.microsoft.com/office/drawing/2014/main" id="{0CE203F5-DB51-423B-8EFE-6BB7C09200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3264"/>
              <a:ext cx="288" cy="231"/>
              <a:chOff x="1680" y="3396"/>
              <a:chExt cx="288" cy="231"/>
            </a:xfrm>
          </p:grpSpPr>
          <p:sp>
            <p:nvSpPr>
              <p:cNvPr id="20503" name="Oval 21">
                <a:extLst>
                  <a:ext uri="{FF2B5EF4-FFF2-40B4-BE49-F238E27FC236}">
                    <a16:creationId xmlns:a16="http://schemas.microsoft.com/office/drawing/2014/main" id="{3690E81A-E980-46C7-A9E6-DFD7A1B2836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0504" name="Text Box 22">
                <a:extLst>
                  <a:ext uri="{FF2B5EF4-FFF2-40B4-BE49-F238E27FC236}">
                    <a16:creationId xmlns:a16="http://schemas.microsoft.com/office/drawing/2014/main" id="{A03D5220-987C-4C3E-9EEB-8510E9729D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grpSp>
          <p:nvGrpSpPr>
            <p:cNvPr id="20493" name="Group 23">
              <a:extLst>
                <a:ext uri="{FF2B5EF4-FFF2-40B4-BE49-F238E27FC236}">
                  <a16:creationId xmlns:a16="http://schemas.microsoft.com/office/drawing/2014/main" id="{DE7996E7-8162-4B8A-926D-24B7D7CE49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3513"/>
              <a:ext cx="288" cy="231"/>
              <a:chOff x="1680" y="3396"/>
              <a:chExt cx="288" cy="231"/>
            </a:xfrm>
          </p:grpSpPr>
          <p:sp>
            <p:nvSpPr>
              <p:cNvPr id="20501" name="Oval 24">
                <a:extLst>
                  <a:ext uri="{FF2B5EF4-FFF2-40B4-BE49-F238E27FC236}">
                    <a16:creationId xmlns:a16="http://schemas.microsoft.com/office/drawing/2014/main" id="{70D4021A-A706-433F-8ACE-424FCB07755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0502" name="Text Box 25">
                <a:extLst>
                  <a:ext uri="{FF2B5EF4-FFF2-40B4-BE49-F238E27FC236}">
                    <a16:creationId xmlns:a16="http://schemas.microsoft.com/office/drawing/2014/main" id="{9DA43166-08F6-4E0F-9047-FBC97FE1ED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grpSp>
          <p:nvGrpSpPr>
            <p:cNvPr id="20494" name="Group 26">
              <a:extLst>
                <a:ext uri="{FF2B5EF4-FFF2-40B4-BE49-F238E27FC236}">
                  <a16:creationId xmlns:a16="http://schemas.microsoft.com/office/drawing/2014/main" id="{4CAEBCFE-6AB0-4375-B583-F53DF37F75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3753"/>
              <a:ext cx="288" cy="231"/>
              <a:chOff x="1680" y="3396"/>
              <a:chExt cx="288" cy="231"/>
            </a:xfrm>
          </p:grpSpPr>
          <p:sp>
            <p:nvSpPr>
              <p:cNvPr id="20499" name="Oval 27">
                <a:extLst>
                  <a:ext uri="{FF2B5EF4-FFF2-40B4-BE49-F238E27FC236}">
                    <a16:creationId xmlns:a16="http://schemas.microsoft.com/office/drawing/2014/main" id="{9B585089-DB48-43B1-9BAD-BA2D572F03E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0500" name="Text Box 28">
                <a:extLst>
                  <a:ext uri="{FF2B5EF4-FFF2-40B4-BE49-F238E27FC236}">
                    <a16:creationId xmlns:a16="http://schemas.microsoft.com/office/drawing/2014/main" id="{2ED2B06A-562C-4A12-94CF-BFD7A885D7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</p:grpSp>
        <p:sp>
          <p:nvSpPr>
            <p:cNvPr id="20495" name="Line 29">
              <a:extLst>
                <a:ext uri="{FF2B5EF4-FFF2-40B4-BE49-F238E27FC236}">
                  <a16:creationId xmlns:a16="http://schemas.microsoft.com/office/drawing/2014/main" id="{22EF1CCA-CEA0-426D-8A80-56C9C73F9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456"/>
              <a:ext cx="663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6" name="Line 30">
              <a:extLst>
                <a:ext uri="{FF2B5EF4-FFF2-40B4-BE49-F238E27FC236}">
                  <a16:creationId xmlns:a16="http://schemas.microsoft.com/office/drawing/2014/main" id="{CC8558BF-C13A-497C-B14E-19F5CDB30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600"/>
              <a:ext cx="67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Line 31">
              <a:extLst>
                <a:ext uri="{FF2B5EF4-FFF2-40B4-BE49-F238E27FC236}">
                  <a16:creationId xmlns:a16="http://schemas.microsoft.com/office/drawing/2014/main" id="{32761C15-4C74-4A63-ADEF-2A5DC490C6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3408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8" name="Line 32">
              <a:extLst>
                <a:ext uri="{FF2B5EF4-FFF2-40B4-BE49-F238E27FC236}">
                  <a16:creationId xmlns:a16="http://schemas.microsoft.com/office/drawing/2014/main" id="{C5F77929-1006-41EB-9D98-51B7A8AFB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8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CCECFF"/>
      </a:lt1>
      <a:dk2>
        <a:srgbClr val="006699"/>
      </a:dk2>
      <a:lt2>
        <a:srgbClr val="FFFFCC"/>
      </a:lt2>
      <a:accent1>
        <a:srgbClr val="FFCC00"/>
      </a:accent1>
      <a:accent2>
        <a:srgbClr val="6666FF"/>
      </a:accent2>
      <a:accent3>
        <a:srgbClr val="E2F4FF"/>
      </a:accent3>
      <a:accent4>
        <a:srgbClr val="000000"/>
      </a:accent4>
      <a:accent5>
        <a:srgbClr val="FFE2AA"/>
      </a:accent5>
      <a:accent6>
        <a:srgbClr val="5C5CE7"/>
      </a:accent6>
      <a:hlink>
        <a:srgbClr val="FFCC00"/>
      </a:hlink>
      <a:folHlink>
        <a:srgbClr val="006666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0</TotalTime>
  <Words>4020</Words>
  <Application>Microsoft Office PowerPoint</Application>
  <PresentationFormat>全屏显示(4:3)</PresentationFormat>
  <Paragraphs>521</Paragraphs>
  <Slides>55</Slides>
  <Notes>55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55</vt:i4>
      </vt:variant>
    </vt:vector>
  </HeadingPairs>
  <TitlesOfParts>
    <vt:vector size="73" baseType="lpstr">
      <vt:lpstr>CMMI12</vt:lpstr>
      <vt:lpstr>CMR12</vt:lpstr>
      <vt:lpstr>CMR8</vt:lpstr>
      <vt:lpstr>Monotype Sorts</vt:lpstr>
      <vt:lpstr>楷体_GB2312</vt:lpstr>
      <vt:lpstr>宋体</vt:lpstr>
      <vt:lpstr>Arial</vt:lpstr>
      <vt:lpstr>Arial Black</vt:lpstr>
      <vt:lpstr>Cambria Math</vt:lpstr>
      <vt:lpstr>Symbol</vt:lpstr>
      <vt:lpstr>Tahoma</vt:lpstr>
      <vt:lpstr>Times New Roman</vt:lpstr>
      <vt:lpstr>Wingdings</vt:lpstr>
      <vt:lpstr>Double Lines</vt:lpstr>
      <vt:lpstr>Clip</vt:lpstr>
      <vt:lpstr>公式</vt:lpstr>
      <vt:lpstr>Equation.3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Showing that f is one-to-one or onto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Proving Properties of Functions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2022-03-16T12:15:49Z</dcterms:created>
  <dcterms:modified xsi:type="dcterms:W3CDTF">2023-03-30T08:21:28Z</dcterms:modified>
</cp:coreProperties>
</file>