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680" r:id="rId2"/>
    <p:sldId id="805" r:id="rId3"/>
    <p:sldId id="809" r:id="rId4"/>
    <p:sldId id="804" r:id="rId5"/>
    <p:sldId id="811" r:id="rId6"/>
    <p:sldId id="806" r:id="rId7"/>
    <p:sldId id="807" r:id="rId8"/>
    <p:sldId id="808" r:id="rId9"/>
    <p:sldId id="810" r:id="rId10"/>
    <p:sldId id="812" r:id="rId11"/>
    <p:sldId id="813" r:id="rId12"/>
    <p:sldId id="814" r:id="rId13"/>
    <p:sldId id="815" r:id="rId14"/>
    <p:sldId id="816" r:id="rId15"/>
    <p:sldId id="817" r:id="rId16"/>
    <p:sldId id="819" r:id="rId17"/>
    <p:sldId id="81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FFCC"/>
    <a:srgbClr val="FFFFCC"/>
    <a:srgbClr val="CCECFF"/>
    <a:srgbClr val="66CCFF"/>
    <a:srgbClr val="EAEBC5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81633" autoAdjust="0"/>
  </p:normalViewPr>
  <p:slideViewPr>
    <p:cSldViewPr>
      <p:cViewPr varScale="1">
        <p:scale>
          <a:sx n="95" d="100"/>
          <a:sy n="95" d="100"/>
        </p:scale>
        <p:origin x="23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7E8666-7BC4-264A-9A7E-821BB3EAD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766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F0E46-D506-4646-817F-43CFFBA067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256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人类发明、相似生物体模拟</a:t>
            </a:r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/>
            <a:fld id="{EF38BC48-E7AD-694F-9E62-7E2BB2C89777}" type="slidenum">
              <a:rPr kumimoji="0" lang="zh-CN" altLang="en-US" sz="1200">
                <a:latin typeface="Calibri" charset="0"/>
              </a:rPr>
              <a:pPr algn="r"/>
              <a:t>2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9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人类发明、相似生物体模拟</a:t>
            </a:r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/>
            <a:fld id="{EF38BC48-E7AD-694F-9E62-7E2BB2C89777}" type="slidenum">
              <a:rPr kumimoji="0" lang="zh-CN" altLang="en-US" sz="1200">
                <a:latin typeface="Calibri" charset="0"/>
              </a:rPr>
              <a:pPr algn="r"/>
              <a:t>5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2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3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63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3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2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6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9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5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DA440-3606-044A-964B-3D5BE5BDFF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03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40CE2-D636-C947-ACC5-FA6FC3F2F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3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BCAE1-98D8-4943-96DF-8D745C5DF0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21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79A31-95EC-6F4C-9F7E-FCDE386462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37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4FF31-9740-E647-9CC6-298E3B9337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6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5DD3C-9B61-AA44-A246-F623A5026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9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57487-9CEF-CA48-AFD3-6C32A6691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DD2C1-FA44-9940-BE1B-C8574D6848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C2C74-20BA-E842-9058-CC4B6C9550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0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E171A-4733-F045-8720-8B30E7A449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9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4FA22-565B-D344-A7F0-4518A7E686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78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17A7D-ABD1-9844-8979-D75747C908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6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C12CC-2D45-A44C-A7C9-0572A78143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57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7A11A4-7385-DD44-A01B-49FE118198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23850" y="1412875"/>
            <a:ext cx="8424863" cy="71438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100000">
                <a:srgbClr val="33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0000"/>
        </a:buClr>
        <a:buChar char="•"/>
        <a:defRPr sz="3200" b="1">
          <a:solidFill>
            <a:srgbClr val="2B3078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FF6600"/>
        </a:buClr>
        <a:buFont typeface="Arial" charset="0"/>
        <a:buChar char="–"/>
        <a:defRPr sz="2800">
          <a:solidFill>
            <a:srgbClr val="2B3078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rgbClr val="2B3078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rgbClr val="2B3078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  <a:cs typeface="黑体" charset="0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wang24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gazebo_ros_pk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gazebo_ros_pkg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00213"/>
            <a:ext cx="8208962" cy="1038225"/>
          </a:xfrm>
        </p:spPr>
        <p:txBody>
          <a:bodyPr/>
          <a:lstStyle/>
          <a:p>
            <a:pPr algn="ctr" eaLnBrk="1" hangingPunct="1"/>
            <a:r>
              <a:rPr lang="zh-CN" altLang="en-US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轮式移动机器人技术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612775" y="2924175"/>
            <a:ext cx="8064500" cy="71438"/>
          </a:xfrm>
          <a:prstGeom prst="rect">
            <a:avLst/>
          </a:prstGeom>
          <a:gradFill rotWithShape="1">
            <a:gsLst>
              <a:gs pos="0">
                <a:srgbClr val="184776"/>
              </a:gs>
              <a:gs pos="100000">
                <a:srgbClr val="33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>
            <a:off x="827088" y="3573463"/>
            <a:ext cx="7705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 smtClean="0">
                <a:ea typeface="黑体" charset="0"/>
                <a:cs typeface="黑体" charset="0"/>
              </a:rPr>
              <a:t>王</a:t>
            </a:r>
            <a:r>
              <a:rPr lang="zh-CN" altLang="en-US" sz="2400" b="1" dirty="0">
                <a:ea typeface="黑体" charset="0"/>
                <a:cs typeface="黑体" charset="0"/>
              </a:rPr>
              <a:t>越</a:t>
            </a:r>
            <a:endParaRPr lang="en-US" altLang="zh-CN" sz="2400" b="1" dirty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>
                <a:ea typeface="黑体" charset="0"/>
                <a:cs typeface="黑体" charset="0"/>
              </a:rPr>
              <a:t>控</a:t>
            </a:r>
            <a:r>
              <a:rPr lang="zh-CN" altLang="en-US" sz="2400" b="1" dirty="0" smtClean="0">
                <a:ea typeface="黑体" charset="0"/>
                <a:cs typeface="黑体" charset="0"/>
              </a:rPr>
              <a:t>制学院智</a:t>
            </a:r>
            <a:r>
              <a:rPr lang="zh-CN" altLang="en-US" sz="2400" b="1" dirty="0">
                <a:ea typeface="黑体" charset="0"/>
                <a:cs typeface="黑体" charset="0"/>
              </a:rPr>
              <a:t>能系统与控制研究</a:t>
            </a:r>
            <a:r>
              <a:rPr lang="zh-CN" altLang="en-US" sz="2400" b="1" dirty="0" smtClean="0">
                <a:ea typeface="黑体" charset="0"/>
                <a:cs typeface="黑体" charset="0"/>
              </a:rPr>
              <a:t>所</a:t>
            </a:r>
            <a:endParaRPr lang="en-US" altLang="zh-CN" sz="2400" b="1" dirty="0" smtClean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en-US" altLang="zh-CN" sz="2800" b="1" dirty="0">
                <a:ea typeface="黑体" charset="0"/>
                <a:cs typeface="黑体" charset="0"/>
                <a:hlinkClick r:id="rId2"/>
              </a:rPr>
              <a:t>ywang24@zju.edu.cn</a:t>
            </a:r>
            <a:endParaRPr lang="en-US" altLang="zh-CN" sz="2800" b="1" dirty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endParaRPr lang="zh-CN" altLang="en-US" sz="2800" b="1" dirty="0">
              <a:ea typeface="黑体" charset="0"/>
              <a:cs typeface="黑体" charset="0"/>
            </a:endParaRPr>
          </a:p>
        </p:txBody>
      </p:sp>
    </p:spTree>
  </p:cSld>
  <p:clrMapOvr>
    <a:masterClrMapping/>
  </p:clrMapOvr>
  <p:transition advTm="2160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框架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dirty="0" smtClean="0">
                <a:latin typeface="Century Schoolbook" charset="0"/>
                <a:ea typeface="黑体" charset="0"/>
              </a:rPr>
              <a:t>在</a:t>
            </a:r>
            <a:r>
              <a:rPr lang="zh-CN" altLang="en-US" smtClean="0">
                <a:latin typeface="Century Schoolbook" charset="0"/>
                <a:ea typeface="黑体" charset="0"/>
              </a:rPr>
              <a:t>质心层面积分，过于</a:t>
            </a:r>
            <a:r>
              <a:rPr lang="zh-CN" altLang="en-US" smtClean="0">
                <a:latin typeface="Century Schoolbook" charset="0"/>
                <a:ea typeface="黑体" charset="0"/>
              </a:rPr>
              <a:t>理想</a:t>
            </a:r>
          </a:p>
          <a:p>
            <a:pPr>
              <a:spcBef>
                <a:spcPts val="1080"/>
              </a:spcBef>
            </a:pPr>
            <a:r>
              <a:rPr lang="zh-CN" altLang="en-US" smtClean="0">
                <a:latin typeface="Century Schoolbook" charset="0"/>
                <a:ea typeface="黑体" charset="0"/>
              </a:rPr>
              <a:t>为了可视化和积分的并发执行，引入线程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mtClean="0">
                <a:latin typeface="Century Schoolbook" charset="0"/>
                <a:ea typeface="黑体" charset="0"/>
              </a:rPr>
              <a:t>更合理的框架</a:t>
            </a:r>
            <a:endParaRPr lang="en-US" altLang="zh-CN" dirty="0">
              <a:latin typeface="Century Schoolbook" charset="0"/>
              <a:ea typeface="黑体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3528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遥控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79912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运动学分解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08304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小车硬件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Arrow Connector 4"/>
          <p:cNvCxnSpPr>
            <a:stCxn id="13" idx="6"/>
            <a:endCxn id="14" idx="2"/>
          </p:cNvCxnSpPr>
          <p:nvPr/>
        </p:nvCxnSpPr>
        <p:spPr>
          <a:xfrm>
            <a:off x="1907704" y="4401108"/>
            <a:ext cx="18722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6"/>
            <a:endCxn id="15" idx="2"/>
          </p:cNvCxnSpPr>
          <p:nvPr/>
        </p:nvCxnSpPr>
        <p:spPr>
          <a:xfrm>
            <a:off x="5364088" y="4401108"/>
            <a:ext cx="19442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79912" y="5337212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可视化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Straight Arrow Connector 9"/>
          <p:cNvCxnSpPr>
            <a:stCxn id="15" idx="4"/>
            <a:endCxn id="9" idx="6"/>
          </p:cNvCxnSpPr>
          <p:nvPr/>
        </p:nvCxnSpPr>
        <p:spPr>
          <a:xfrm flipH="1">
            <a:off x="5364088" y="4869160"/>
            <a:ext cx="2736304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框架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mtClean="0">
                <a:latin typeface="Century Schoolbook" charset="0"/>
                <a:ea typeface="黑体" charset="0"/>
              </a:rPr>
              <a:t>小车硬件如何模拟？</a:t>
            </a:r>
            <a:endParaRPr lang="en-US" altLang="zh-CN" dirty="0">
              <a:latin typeface="Century Schoolbook" charset="0"/>
              <a:ea typeface="黑体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3528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遥控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79912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运动学分解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08304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小车硬件？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Arrow Connector 4"/>
          <p:cNvCxnSpPr>
            <a:stCxn id="13" idx="6"/>
            <a:endCxn id="14" idx="2"/>
          </p:cNvCxnSpPr>
          <p:nvPr/>
        </p:nvCxnSpPr>
        <p:spPr>
          <a:xfrm>
            <a:off x="1907704" y="4401108"/>
            <a:ext cx="18722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6"/>
            <a:endCxn id="15" idx="2"/>
          </p:cNvCxnSpPr>
          <p:nvPr/>
        </p:nvCxnSpPr>
        <p:spPr>
          <a:xfrm>
            <a:off x="5364088" y="4401108"/>
            <a:ext cx="19442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79912" y="5337212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可视化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Straight Arrow Connector 9"/>
          <p:cNvCxnSpPr>
            <a:stCxn id="15" idx="4"/>
            <a:endCxn id="9" idx="6"/>
          </p:cNvCxnSpPr>
          <p:nvPr/>
        </p:nvCxnSpPr>
        <p:spPr>
          <a:xfrm flipH="1">
            <a:off x="5364088" y="4869160"/>
            <a:ext cx="2736304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仿</a:t>
            </a:r>
            <a:r>
              <a:rPr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真机器人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dirty="0" smtClean="0">
                <a:latin typeface="Century Schoolbook" charset="0"/>
                <a:ea typeface="黑体" charset="0"/>
              </a:rPr>
              <a:t>仿真环境</a:t>
            </a:r>
            <a:r>
              <a:rPr lang="en-US" altLang="zh-CN" dirty="0" smtClean="0">
                <a:latin typeface="Century Schoolbook" charset="0"/>
                <a:ea typeface="黑体" charset="0"/>
              </a:rPr>
              <a:t>Gazebo</a:t>
            </a:r>
            <a:endParaRPr lang="en-US" altLang="zh-CN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dirty="0">
                <a:latin typeface="Century Schoolbook" charset="0"/>
                <a:ea typeface="黑体" charset="0"/>
                <a:hlinkClick r:id="rId3"/>
              </a:rPr>
              <a:t>http://</a:t>
            </a:r>
            <a:r>
              <a:rPr lang="en-US" altLang="zh-CN" dirty="0" smtClean="0">
                <a:latin typeface="Century Schoolbook" charset="0"/>
                <a:ea typeface="黑体" charset="0"/>
                <a:hlinkClick r:id="rId3"/>
              </a:rPr>
              <a:t>wiki.ros.org/gazebo_ros_pkgs</a:t>
            </a:r>
            <a:endParaRPr lang="en-US" altLang="zh-CN" dirty="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1" y="2924944"/>
            <a:ext cx="4624189" cy="38027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8254" y="5599707"/>
            <a:ext cx="2934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http://emanual.robotis.com/docs/en/platform/turtlebot3/simulation/#gazebo-3d</a:t>
            </a:r>
          </a:p>
        </p:txBody>
      </p:sp>
      <p:sp>
        <p:nvSpPr>
          <p:cNvPr id="5" name="Oval 4"/>
          <p:cNvSpPr/>
          <p:nvPr/>
        </p:nvSpPr>
        <p:spPr>
          <a:xfrm>
            <a:off x="2555776" y="5290741"/>
            <a:ext cx="514523" cy="5145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38254" y="3140968"/>
            <a:ext cx="274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通过键盘遥控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机器人运动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运动</a:t>
            </a:r>
            <a:r>
              <a:rPr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学编程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dirty="0" smtClean="0">
                <a:latin typeface="Century Schoolbook" charset="0"/>
                <a:ea typeface="黑体" charset="0"/>
              </a:rPr>
              <a:t>仿真环境</a:t>
            </a:r>
            <a:r>
              <a:rPr lang="en-US" altLang="zh-CN" dirty="0" smtClean="0">
                <a:latin typeface="Century Schoolbook" charset="0"/>
                <a:ea typeface="黑体" charset="0"/>
              </a:rPr>
              <a:t>Gazebo</a:t>
            </a:r>
            <a:endParaRPr lang="en-US" altLang="zh-CN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dirty="0">
                <a:latin typeface="Century Schoolbook" charset="0"/>
                <a:ea typeface="黑体" charset="0"/>
                <a:hlinkClick r:id="rId3"/>
              </a:rPr>
              <a:t>http</a:t>
            </a:r>
            <a:r>
              <a:rPr lang="en-US" altLang="zh-CN">
                <a:latin typeface="Century Schoolbook" charset="0"/>
                <a:ea typeface="黑体" charset="0"/>
                <a:hlinkClick r:id="rId3"/>
              </a:rPr>
              <a:t>://</a:t>
            </a:r>
            <a:r>
              <a:rPr lang="en-US" altLang="zh-CN" smtClean="0">
                <a:latin typeface="Century Schoolbook" charset="0"/>
                <a:ea typeface="黑体" charset="0"/>
                <a:hlinkClick r:id="rId3"/>
              </a:rPr>
              <a:t>wiki.ros.org/gazebo_ros_pkgs</a:t>
            </a:r>
            <a:endParaRPr lang="en-US" altLang="zh-CN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mtClean="0">
                <a:latin typeface="Century Schoolbook" charset="0"/>
                <a:ea typeface="黑体" charset="0"/>
              </a:rPr>
              <a:t>传感器数据从哪个节点发布？</a:t>
            </a:r>
            <a:endParaRPr lang="en-US" altLang="zh-CN" dirty="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3528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遥控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3779912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运动学分解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08304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Gazebo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907704" y="4401108"/>
            <a:ext cx="18722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5364088" y="4401108"/>
            <a:ext cx="19442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79912" y="5337212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可视化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Straight Arrow Connector 13"/>
          <p:cNvCxnSpPr>
            <a:stCxn id="10" idx="4"/>
            <a:endCxn id="13" idx="6"/>
          </p:cNvCxnSpPr>
          <p:nvPr/>
        </p:nvCxnSpPr>
        <p:spPr>
          <a:xfrm flipH="1">
            <a:off x="5364088" y="4869160"/>
            <a:ext cx="2736304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ROS</a:t>
            </a:r>
            <a:r>
              <a:rPr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通信机制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dirty="0" smtClean="0">
                <a:latin typeface="Century Schoolbook" charset="0"/>
                <a:ea typeface="黑体" charset="0"/>
              </a:rPr>
              <a:t>ROS</a:t>
            </a:r>
            <a:r>
              <a:rPr lang="zh-CN" altLang="en-US" dirty="0" smtClean="0">
                <a:latin typeface="Century Schoolbook" charset="0"/>
                <a:ea typeface="黑体" charset="0"/>
              </a:rPr>
              <a:t>的通信机制？</a:t>
            </a:r>
            <a:endParaRPr lang="en-US" altLang="zh-CN" dirty="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dirty="0" smtClean="0">
                <a:latin typeface="Century Schoolbook" charset="0"/>
                <a:ea typeface="黑体" charset="0"/>
              </a:rPr>
              <a:t>消息和服务</a:t>
            </a:r>
            <a:endParaRPr lang="en-US" altLang="zh-CN" dirty="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dirty="0" smtClean="0">
                <a:latin typeface="Century Schoolbook" charset="0"/>
                <a:ea typeface="黑体" charset="0"/>
              </a:rPr>
              <a:t>消息采用发布</a:t>
            </a:r>
            <a:r>
              <a:rPr lang="en-US" altLang="zh-CN" dirty="0" smtClean="0">
                <a:latin typeface="Century Schoolbook" charset="0"/>
                <a:ea typeface="黑体" charset="0"/>
              </a:rPr>
              <a:t>-</a:t>
            </a:r>
            <a:r>
              <a:rPr lang="zh-CN" altLang="en-US" dirty="0" smtClean="0">
                <a:latin typeface="Century Schoolbook" charset="0"/>
                <a:ea typeface="黑体" charset="0"/>
              </a:rPr>
              <a:t>订阅模式，互相不阻塞</a:t>
            </a:r>
            <a:endParaRPr lang="en-US" altLang="zh-CN" dirty="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  <p:pic>
        <p:nvPicPr>
          <p:cNvPr id="1026" name="Picture 2" descr="https://pic2.zhimg.com/80/v2-b6ed65f370a766620718ad4227d5d4e5_720w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82" y="3573016"/>
            <a:ext cx="5488628" cy="30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ROS</a:t>
            </a:r>
            <a:r>
              <a:rPr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通信机制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dirty="0" smtClean="0">
                <a:latin typeface="Century Schoolbook" charset="0"/>
                <a:ea typeface="黑体" charset="0"/>
              </a:rPr>
              <a:t>ROS</a:t>
            </a:r>
            <a:r>
              <a:rPr lang="zh-CN" altLang="en-US" dirty="0" smtClean="0">
                <a:latin typeface="Century Schoolbook" charset="0"/>
                <a:ea typeface="黑体" charset="0"/>
              </a:rPr>
              <a:t>的通信机制？</a:t>
            </a:r>
            <a:endParaRPr lang="en-US" altLang="zh-CN" dirty="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dirty="0" smtClean="0">
                <a:latin typeface="Century Schoolbook" charset="0"/>
                <a:ea typeface="黑体" charset="0"/>
              </a:rPr>
              <a:t>消息和服务</a:t>
            </a:r>
            <a:endParaRPr lang="en-US" altLang="zh-CN" dirty="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dirty="0" smtClean="0">
                <a:latin typeface="Century Schoolbook" charset="0"/>
                <a:ea typeface="黑体" charset="0"/>
              </a:rPr>
              <a:t>服务类似于函数调用，阻塞到服务端回复</a:t>
            </a: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  <p:pic>
        <p:nvPicPr>
          <p:cNvPr id="2052" name="Picture 4" descr="https://gimg2.baidu.com/image_search/src=http%3A%2F%2Foscimg.oschina.net%2Foscnet%2Fb711fc7299f93658609183ee7007ca81e46.jpg&amp;refer=http%3A%2F%2Foscimg.oschina.net&amp;app=2002&amp;size=f9999,10000&amp;q=a80&amp;n=0&amp;g=0n&amp;fmt=auto?sec=1649690557&amp;t=1503f4d530601fb56e55b28a817aa04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6" y="3517113"/>
            <a:ext cx="6546780" cy="30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85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框架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dirty="0" smtClean="0">
                <a:latin typeface="Century Schoolbook" charset="0"/>
                <a:ea typeface="黑体" charset="0"/>
              </a:rPr>
              <a:t>采用何种通信方式更合适？</a:t>
            </a:r>
            <a:endParaRPr lang="en-US" altLang="zh-CN" dirty="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dirty="0">
                <a:latin typeface="Century Schoolbook" charset="0"/>
                <a:ea typeface="黑体" charset="0"/>
              </a:rPr>
              <a:t>流</a:t>
            </a:r>
            <a:r>
              <a:rPr lang="zh-CN" altLang="en-US" dirty="0" smtClean="0">
                <a:latin typeface="Century Schoolbook" charset="0"/>
                <a:ea typeface="黑体" charset="0"/>
              </a:rPr>
              <a:t>畅的遥控体验</a:t>
            </a:r>
            <a:endParaRPr lang="en-US" altLang="zh-CN" dirty="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dirty="0" smtClean="0">
                <a:latin typeface="Century Schoolbook" charset="0"/>
                <a:ea typeface="黑体" charset="0"/>
              </a:rPr>
              <a:t>如果发送目标位置，要求小车自主前往？</a:t>
            </a:r>
            <a:endParaRPr lang="en-US" altLang="zh-CN" dirty="0">
              <a:latin typeface="Century Schoolbook" charset="0"/>
              <a:ea typeface="黑体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3528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遥控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79912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运动学分解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08304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小车硬件？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Arrow Connector 4"/>
          <p:cNvCxnSpPr>
            <a:stCxn id="13" idx="6"/>
            <a:endCxn id="14" idx="2"/>
          </p:cNvCxnSpPr>
          <p:nvPr/>
        </p:nvCxnSpPr>
        <p:spPr>
          <a:xfrm>
            <a:off x="1907704" y="4401108"/>
            <a:ext cx="18722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6"/>
            <a:endCxn id="15" idx="2"/>
          </p:cNvCxnSpPr>
          <p:nvPr/>
        </p:nvCxnSpPr>
        <p:spPr>
          <a:xfrm>
            <a:off x="5364088" y="4401108"/>
            <a:ext cx="19442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79912" y="5337212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可视化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Straight Arrow Connector 9"/>
          <p:cNvCxnSpPr>
            <a:stCxn id="15" idx="4"/>
            <a:endCxn id="9" idx="6"/>
          </p:cNvCxnSpPr>
          <p:nvPr/>
        </p:nvCxnSpPr>
        <p:spPr>
          <a:xfrm flipH="1">
            <a:off x="5364088" y="4869160"/>
            <a:ext cx="2736304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W3-W4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ROS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r>
              <a:rPr lang="zh-CN" altLang="en-US" dirty="0" smtClean="0"/>
              <a:t>完成</a:t>
            </a:r>
            <a:r>
              <a:rPr lang="en-US" altLang="zh-CN" dirty="0" smtClean="0"/>
              <a:t>ROS Tutorial</a:t>
            </a:r>
            <a:r>
              <a:rPr lang="zh-CN" altLang="en-US" dirty="0" smtClean="0"/>
              <a:t>，现场演示</a:t>
            </a:r>
            <a:r>
              <a:rPr lang="zh-CN" altLang="en-US" dirty="0"/>
              <a:t>消</a:t>
            </a:r>
            <a:r>
              <a:rPr lang="zh-CN" altLang="en-US" dirty="0" smtClean="0"/>
              <a:t>息和服务，并能够更改消息和服务例程中的功能</a:t>
            </a:r>
            <a:endParaRPr lang="en-US" altLang="zh-CN" dirty="0" smtClean="0"/>
          </a:p>
          <a:p>
            <a:r>
              <a:rPr lang="zh-CN" altLang="en-US" dirty="0"/>
              <a:t>http://wiki.ros.org/ROS/Tutorials</a:t>
            </a:r>
          </a:p>
          <a:p>
            <a:r>
              <a:rPr lang="zh-CN" altLang="en-US" dirty="0" smtClean="0"/>
              <a:t>完成</a:t>
            </a:r>
            <a:r>
              <a:rPr lang="zh-CN" altLang="en-US" dirty="0"/>
              <a:t>全链路</a:t>
            </a:r>
            <a:r>
              <a:rPr lang="zh-CN" altLang="en-US" dirty="0" smtClean="0"/>
              <a:t>：键盘输入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运动学分解</a:t>
            </a:r>
            <a:r>
              <a:rPr lang="en-US" altLang="zh-CN" smtClean="0"/>
              <a:t>-Gazebo</a:t>
            </a:r>
            <a:r>
              <a:rPr lang="zh-CN" altLang="en-US"/>
              <a:t>仿真</a:t>
            </a:r>
            <a:r>
              <a:rPr lang="en-US" altLang="zh-CN" smtClean="0"/>
              <a:t>-</a:t>
            </a:r>
            <a:r>
              <a:rPr lang="en-US" altLang="zh-CN" smtClean="0">
                <a:solidFill>
                  <a:srgbClr val="FF0000"/>
                </a:solidFill>
              </a:rPr>
              <a:t>TF</a:t>
            </a:r>
            <a:r>
              <a:rPr lang="zh-CN" altLang="en-US" smtClean="0">
                <a:solidFill>
                  <a:srgbClr val="FF0000"/>
                </a:solidFill>
              </a:rPr>
              <a:t>管理</a:t>
            </a:r>
            <a:r>
              <a:rPr lang="en-US" altLang="zh-CN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可视化</a:t>
            </a:r>
            <a:r>
              <a:rPr lang="en-US" altLang="zh-CN" dirty="0" smtClean="0">
                <a:solidFill>
                  <a:srgbClr val="FF0000"/>
                </a:solidFill>
              </a:rPr>
              <a:t>RVIZ</a:t>
            </a:r>
            <a:r>
              <a:rPr lang="zh-CN" altLang="en-US" dirty="0" smtClean="0">
                <a:solidFill>
                  <a:srgbClr val="FF0000"/>
                </a:solidFill>
              </a:rPr>
              <a:t>（下周介绍）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12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黑体" charset="0"/>
              </a:rPr>
              <a:t>So far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黑体" charset="0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dirty="0" smtClean="0">
                <a:latin typeface="Calibri" charset="0"/>
                <a:ea typeface="黑体" charset="0"/>
              </a:rPr>
              <a:t>一个节点监听键盘发送速度</a:t>
            </a:r>
            <a:endParaRPr lang="en-US" altLang="zh-CN" dirty="0" smtClean="0">
              <a:latin typeface="Calibri" charset="0"/>
              <a:ea typeface="黑体" charset="0"/>
            </a:endParaRPr>
          </a:p>
          <a:p>
            <a:pPr eaLnBrk="1" hangingPunct="1">
              <a:spcBef>
                <a:spcPts val="1320"/>
              </a:spcBef>
            </a:pPr>
            <a:r>
              <a:rPr lang="zh-CN" altLang="en-US" dirty="0">
                <a:latin typeface="Calibri" charset="0"/>
                <a:ea typeface="黑体" charset="0"/>
              </a:rPr>
              <a:t>一个节</a:t>
            </a:r>
            <a:r>
              <a:rPr lang="zh-CN" altLang="en-US" dirty="0" smtClean="0">
                <a:latin typeface="Calibri" charset="0"/>
                <a:ea typeface="黑体" charset="0"/>
              </a:rPr>
              <a:t>点接收速度，计算状态，并绘制机器人</a:t>
            </a:r>
            <a:endParaRPr lang="en-US" altLang="zh-CN" dirty="0" smtClean="0">
              <a:latin typeface="Calibri" charset="0"/>
              <a:ea typeface="黑体" charset="0"/>
            </a:endParaRPr>
          </a:p>
          <a:p>
            <a:pPr lvl="1" eaLnBrk="1" hangingPunct="1">
              <a:spcBef>
                <a:spcPts val="1320"/>
              </a:spcBef>
            </a:pPr>
            <a:r>
              <a:rPr lang="zh-CN" altLang="en-US" smtClean="0">
                <a:latin typeface="Calibri" charset="0"/>
                <a:ea typeface="黑体" charset="0"/>
              </a:rPr>
              <a:t>输入</a:t>
            </a:r>
            <a:endParaRPr lang="en-US" altLang="zh-CN" smtClean="0">
              <a:latin typeface="Calibri" charset="0"/>
              <a:ea typeface="黑体" charset="0"/>
            </a:endParaRPr>
          </a:p>
          <a:p>
            <a:pPr lvl="1" eaLnBrk="1" hangingPunct="1">
              <a:spcBef>
                <a:spcPts val="1320"/>
              </a:spcBef>
            </a:pPr>
            <a:r>
              <a:rPr lang="zh-CN" altLang="en-US">
                <a:latin typeface="Calibri" charset="0"/>
                <a:ea typeface="黑体" charset="0"/>
              </a:rPr>
              <a:t>通信</a:t>
            </a:r>
            <a:endParaRPr lang="en-US" altLang="zh-CN" dirty="0" smtClean="0">
              <a:latin typeface="Calibri" charset="0"/>
              <a:ea typeface="黑体" charset="0"/>
            </a:endParaRPr>
          </a:p>
          <a:p>
            <a:pPr lvl="1" eaLnBrk="1" hangingPunct="1">
              <a:spcBef>
                <a:spcPts val="1320"/>
              </a:spcBef>
            </a:pPr>
            <a:r>
              <a:rPr lang="zh-CN" altLang="en-US" dirty="0">
                <a:latin typeface="Calibri" charset="0"/>
                <a:ea typeface="黑体" charset="0"/>
              </a:rPr>
              <a:t>计</a:t>
            </a:r>
            <a:r>
              <a:rPr lang="zh-CN" altLang="en-US" dirty="0" smtClean="0">
                <a:latin typeface="Calibri" charset="0"/>
                <a:ea typeface="黑体" charset="0"/>
              </a:rPr>
              <a:t>算</a:t>
            </a:r>
            <a:endParaRPr lang="en-US" altLang="zh-CN" dirty="0" smtClean="0">
              <a:latin typeface="Calibri" charset="0"/>
              <a:ea typeface="黑体" charset="0"/>
            </a:endParaRPr>
          </a:p>
          <a:p>
            <a:pPr lvl="1" eaLnBrk="1" hangingPunct="1">
              <a:spcBef>
                <a:spcPts val="1320"/>
              </a:spcBef>
            </a:pPr>
            <a:r>
              <a:rPr lang="zh-CN" altLang="en-US" dirty="0">
                <a:latin typeface="Calibri" charset="0"/>
                <a:ea typeface="黑体" charset="0"/>
              </a:rPr>
              <a:t>输</a:t>
            </a:r>
            <a:r>
              <a:rPr lang="zh-CN" altLang="en-US" dirty="0" smtClean="0">
                <a:latin typeface="Calibri" charset="0"/>
                <a:ea typeface="黑体" charset="0"/>
              </a:rPr>
              <a:t>出</a:t>
            </a:r>
            <a:endParaRPr lang="en-US" altLang="zh-CN" dirty="0" smtClean="0">
              <a:latin typeface="Calibri" charset="0"/>
              <a:ea typeface="黑体" charset="0"/>
            </a:endParaRPr>
          </a:p>
          <a:p>
            <a:pPr eaLnBrk="1" hangingPunct="1">
              <a:spcBef>
                <a:spcPts val="1320"/>
              </a:spcBef>
            </a:pPr>
            <a:endParaRPr lang="en-US" altLang="zh-CN" dirty="0">
              <a:latin typeface="Calibri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ROS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2050" name="Picture 2" descr="attachment:overview_t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80348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8596" y="198884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106" y="3247705"/>
            <a:ext cx="119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机器人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106" y="4124896"/>
            <a:ext cx="119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里程计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1919" y="2450505"/>
            <a:ext cx="110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地图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4822" y="3359026"/>
            <a:ext cx="138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传感器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3612" y="4034028"/>
            <a:ext cx="100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规划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5492" y="4964345"/>
            <a:ext cx="116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106" y="5661248"/>
            <a:ext cx="8627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写</a:t>
            </a:r>
            <a:r>
              <a:rPr lang="zh-CN" altLang="en-US" sz="2800" b="1" dirty="0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很</a:t>
            </a:r>
            <a:r>
              <a:rPr lang="zh-CN" altLang="en-US" sz="2800" b="1" dirty="0" smtClean="0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多的</a:t>
            </a:r>
            <a:r>
              <a:rPr lang="en-US" altLang="zh-CN" sz="2800" b="1" dirty="0" smtClean="0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Socket</a:t>
            </a:r>
            <a:r>
              <a:rPr lang="zh-CN" altLang="en-US" sz="2800" b="1" smtClean="0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通信？</a:t>
            </a:r>
            <a:r>
              <a:rPr lang="en-US" altLang="zh-CN" sz="2800" b="1" smtClean="0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1</a:t>
            </a:r>
            <a:r>
              <a:rPr lang="zh-CN" altLang="en-US" sz="2800" b="1" smtClean="0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对</a:t>
            </a:r>
            <a:r>
              <a:rPr lang="en-US" altLang="zh-CN" sz="2800" b="1" smtClean="0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N</a:t>
            </a:r>
            <a:r>
              <a:rPr lang="zh-CN" altLang="en-US" sz="2800" b="1" smtClean="0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节点通信写</a:t>
            </a:r>
            <a:r>
              <a:rPr lang="en-US" altLang="zh-CN" sz="2800" b="1" smtClean="0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N</a:t>
            </a:r>
            <a:r>
              <a:rPr lang="zh-CN" altLang="en-US" sz="2800" b="1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遍</a:t>
            </a:r>
            <a:r>
              <a:rPr lang="zh-CN" altLang="en-US" sz="2800" b="1" smtClean="0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？一个节点发送多种消息？</a:t>
            </a:r>
            <a:r>
              <a:rPr lang="zh-CN" altLang="en-US" sz="2800" b="1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大量的绘制</a:t>
            </a:r>
            <a:r>
              <a:rPr lang="en-US" altLang="zh-CN" sz="2800" b="1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/</a:t>
            </a:r>
            <a:r>
              <a:rPr lang="zh-CN" altLang="en-US" sz="2800" b="1">
                <a:solidFill>
                  <a:srgbClr val="2B3078"/>
                </a:solidFill>
                <a:latin typeface="+mn-lt"/>
                <a:ea typeface="+mn-ea"/>
                <a:cs typeface="黑体" charset="0"/>
              </a:rPr>
              <a:t>显示代码？</a:t>
            </a:r>
            <a:endParaRPr lang="en-US" altLang="zh-CN" sz="2800" b="1" dirty="0" smtClean="0">
              <a:solidFill>
                <a:srgbClr val="2B3078"/>
              </a:solidFill>
              <a:latin typeface="+mn-lt"/>
              <a:ea typeface="+mn-ea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ROS</a:t>
            </a:r>
            <a:r>
              <a:rPr lang="en-US" altLang="zh-CN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/>
            </a:r>
            <a:br>
              <a:rPr lang="en-US" altLang="zh-CN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</a:br>
            <a:r>
              <a:rPr lang="en-US" altLang="zh-CN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Robot operating system</a:t>
            </a:r>
            <a:endParaRPr lang="zh-CN" altLang="en-US" i="1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黑体" charset="0"/>
              </a:rPr>
              <a:t>介绍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黑体" charset="0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dirty="0" smtClean="0">
                <a:latin typeface="Calibri" charset="0"/>
                <a:ea typeface="黑体" charset="0"/>
              </a:rPr>
              <a:t>关于</a:t>
            </a:r>
            <a:r>
              <a:rPr lang="en-US" altLang="zh-CN" dirty="0" smtClean="0">
                <a:latin typeface="Calibri" charset="0"/>
                <a:ea typeface="黑体" charset="0"/>
              </a:rPr>
              <a:t>ROS</a:t>
            </a:r>
            <a:r>
              <a:rPr lang="zh-CN" altLang="en-US" dirty="0" smtClean="0">
                <a:latin typeface="Calibri" charset="0"/>
                <a:ea typeface="黑体" charset="0"/>
              </a:rPr>
              <a:t>的所有信息 </a:t>
            </a:r>
            <a:r>
              <a:rPr lang="en-US" altLang="zh-CN" dirty="0" smtClean="0">
                <a:latin typeface="Calibri" charset="0"/>
                <a:ea typeface="黑体" charset="0"/>
                <a:hlinkClick r:id="rId3"/>
              </a:rPr>
              <a:t>https</a:t>
            </a:r>
            <a:r>
              <a:rPr lang="en-US" altLang="zh-CN" dirty="0">
                <a:latin typeface="Calibri" charset="0"/>
                <a:ea typeface="黑体" charset="0"/>
                <a:hlinkClick r:id="rId3"/>
              </a:rPr>
              <a:t>://www.ros.org</a:t>
            </a:r>
            <a:r>
              <a:rPr lang="en-US" altLang="zh-CN" dirty="0" smtClean="0">
                <a:latin typeface="Calibri" charset="0"/>
                <a:ea typeface="黑体" charset="0"/>
                <a:hlinkClick r:id="rId3"/>
              </a:rPr>
              <a:t>/</a:t>
            </a:r>
            <a:endParaRPr lang="en-US" altLang="zh-CN" dirty="0" smtClean="0">
              <a:latin typeface="Calibri" charset="0"/>
              <a:ea typeface="黑体" charset="0"/>
            </a:endParaRPr>
          </a:p>
          <a:p>
            <a:pPr eaLnBrk="1" hangingPunct="1">
              <a:spcBef>
                <a:spcPts val="1320"/>
              </a:spcBef>
            </a:pPr>
            <a:r>
              <a:rPr lang="en-US" altLang="zh-CN" dirty="0" smtClean="0">
                <a:latin typeface="Calibri" charset="0"/>
                <a:ea typeface="黑体" charset="0"/>
              </a:rPr>
              <a:t>ROS</a:t>
            </a:r>
            <a:r>
              <a:rPr lang="zh-CN" altLang="en-US" dirty="0" smtClean="0">
                <a:latin typeface="Calibri" charset="0"/>
                <a:ea typeface="黑体" charset="0"/>
              </a:rPr>
              <a:t>是什么，摘自</a:t>
            </a:r>
            <a:r>
              <a:rPr lang="en-US" altLang="zh-CN" dirty="0" smtClean="0">
                <a:latin typeface="Calibri" charset="0"/>
                <a:ea typeface="黑体" charset="0"/>
              </a:rPr>
              <a:t>WIKI</a:t>
            </a:r>
          </a:p>
          <a:p>
            <a:pPr eaLnBrk="1" hangingPunct="1">
              <a:spcBef>
                <a:spcPts val="1320"/>
              </a:spcBef>
            </a:pPr>
            <a:r>
              <a:rPr lang="en-US" altLang="zh-CN" sz="2800" dirty="0"/>
              <a:t>Robot Operating System (ROS or </a:t>
            </a:r>
            <a:r>
              <a:rPr lang="en-US" altLang="zh-CN" sz="2800" dirty="0" err="1"/>
              <a:t>ros</a:t>
            </a:r>
            <a:r>
              <a:rPr lang="en-US" altLang="zh-CN" sz="2800" dirty="0"/>
              <a:t>) is robotics </a:t>
            </a:r>
            <a:r>
              <a:rPr lang="en-US" altLang="zh-CN" sz="2800" dirty="0" smtClean="0"/>
              <a:t>middleware</a:t>
            </a:r>
            <a:r>
              <a:rPr lang="en-US" altLang="zh-CN" sz="2800" b="0" dirty="0" smtClean="0"/>
              <a:t>. </a:t>
            </a:r>
            <a:r>
              <a:rPr lang="en-US" altLang="zh-CN" sz="2800" b="0" dirty="0"/>
              <a:t>Although ROS is </a:t>
            </a:r>
            <a:r>
              <a:rPr lang="en-US" altLang="zh-CN" sz="2800" b="0" dirty="0">
                <a:solidFill>
                  <a:srgbClr val="FF0000"/>
                </a:solidFill>
              </a:rPr>
              <a:t>not an operating system</a:t>
            </a:r>
            <a:r>
              <a:rPr lang="en-US" altLang="zh-CN" sz="2800" b="0" dirty="0"/>
              <a:t>, </a:t>
            </a:r>
            <a:r>
              <a:rPr lang="en-US" altLang="zh-CN" sz="2800" b="0" dirty="0" smtClean="0"/>
              <a:t>it </a:t>
            </a:r>
            <a:r>
              <a:rPr lang="en-US" altLang="zh-CN" sz="2800" b="0" dirty="0"/>
              <a:t>provides services designed for a heterogeneous computer cluster such as </a:t>
            </a:r>
            <a:r>
              <a:rPr lang="en-US" altLang="zh-CN" sz="2800" b="0" dirty="0">
                <a:solidFill>
                  <a:srgbClr val="FF0000"/>
                </a:solidFill>
              </a:rPr>
              <a:t>hardware abstraction, low-level device control, implementation of commonly used functionality, message-passing between processes, and package management</a:t>
            </a:r>
            <a:r>
              <a:rPr lang="en-US" altLang="zh-CN" sz="2800" b="0" dirty="0" smtClean="0"/>
              <a:t>.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14309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en-US" altLang="zh-CN" dirty="0" smtClean="0"/>
              <a:t>Middleware</a:t>
            </a:r>
            <a:r>
              <a:rPr lang="en-US" altLang="zh-CN" b="0" dirty="0"/>
              <a:t> is computer software that provides services to software applications beyond those available from the operating system. It can be described as "software glue</a:t>
            </a:r>
            <a:r>
              <a:rPr lang="en-US" altLang="zh-CN" b="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89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5" name="Picture 2" descr="https://upload.wikimedia.org/wikipedia/commons/thumb/9/91/Linux_kernel_and_gaming_input-output_latency.svg/1280px-Linux_kernel_and_gaming_input-output_latency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5" y="1613140"/>
            <a:ext cx="8234816" cy="463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81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</a:t>
            </a:r>
            <a:r>
              <a:rPr lang="en-US" altLang="zh-CN" dirty="0" smtClean="0"/>
              <a:t>ROS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不需要为一个机器人开发自底向上的所有软件</a:t>
            </a:r>
            <a:endParaRPr lang="en-US" altLang="zh-CN" dirty="0" smtClean="0"/>
          </a:p>
          <a:p>
            <a:pPr lvl="1"/>
            <a:r>
              <a:rPr lang="zh-CN" altLang="en-US" dirty="0"/>
              <a:t>减</a:t>
            </a:r>
            <a:r>
              <a:rPr lang="zh-CN" altLang="en-US" dirty="0" smtClean="0"/>
              <a:t>少开发工作，比如：</a:t>
            </a:r>
            <a:r>
              <a:rPr lang="zh-CN" altLang="en-US" dirty="0"/>
              <a:t>无需</a:t>
            </a:r>
            <a:r>
              <a:rPr lang="zh-CN" altLang="en-US" dirty="0" smtClean="0"/>
              <a:t>写通信过程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提升合作开发，比如：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开发控制，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开发定位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简化平台迁移，比如：不同机器人</a:t>
            </a:r>
            <a:r>
              <a:rPr lang="en-US" altLang="zh-CN" dirty="0" smtClean="0"/>
              <a:t>AB</a:t>
            </a:r>
            <a:r>
              <a:rPr lang="zh-CN" altLang="en-US" dirty="0" smtClean="0"/>
              <a:t>共享软件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促进资源共享，比如：可以用现成驱动模块</a:t>
            </a:r>
            <a:endParaRPr lang="en-US" altLang="zh-CN" dirty="0" smtClean="0"/>
          </a:p>
          <a:p>
            <a:r>
              <a:rPr lang="zh-CN" altLang="en-US" dirty="0"/>
              <a:t>目</a:t>
            </a:r>
            <a:r>
              <a:rPr lang="zh-CN" altLang="en-US" dirty="0" smtClean="0"/>
              <a:t>前</a:t>
            </a:r>
            <a:r>
              <a:rPr lang="en-US" altLang="zh-CN" dirty="0" smtClean="0"/>
              <a:t>ROS</a:t>
            </a:r>
            <a:r>
              <a:rPr lang="zh-CN" altLang="en-US" dirty="0" smtClean="0"/>
              <a:t>几乎是许多研究机构的首选平台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28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  <a:r>
              <a:rPr lang="zh-CN" altLang="en-US" dirty="0" smtClean="0"/>
              <a:t>学习目标（</a:t>
            </a:r>
            <a:r>
              <a:rPr lang="en-US" altLang="zh-CN" dirty="0" smtClean="0"/>
              <a:t>W3-W4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学会使用</a:t>
            </a:r>
            <a:r>
              <a:rPr lang="en-US" altLang="zh-CN" dirty="0" smtClean="0"/>
              <a:t>ROS</a:t>
            </a:r>
            <a:r>
              <a:rPr lang="zh-CN" altLang="en-US" dirty="0"/>
              <a:t>，</a:t>
            </a:r>
            <a:r>
              <a:rPr lang="en-US" altLang="zh-CN" dirty="0" smtClean="0"/>
              <a:t>ROS Tutorial</a:t>
            </a:r>
            <a:r>
              <a:rPr lang="zh-CN" altLang="en-US" dirty="0" smtClean="0"/>
              <a:t>，本质是基于</a:t>
            </a:r>
            <a:r>
              <a:rPr lang="en-US" altLang="zh-CN" dirty="0" smtClean="0"/>
              <a:t>ROS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W1</a:t>
            </a:r>
            <a:r>
              <a:rPr lang="zh-CN" altLang="en-US" dirty="0" smtClean="0"/>
              <a:t>的作业</a:t>
            </a:r>
            <a:endParaRPr lang="en-US" altLang="zh-CN" dirty="0" smtClean="0"/>
          </a:p>
          <a:p>
            <a:r>
              <a:rPr lang="zh-CN" altLang="en-US" dirty="0" smtClean="0"/>
              <a:t>学会使用仿真器</a:t>
            </a:r>
            <a:r>
              <a:rPr lang="en-US" altLang="zh-CN" dirty="0" smtClean="0"/>
              <a:t>Gazebo</a:t>
            </a:r>
            <a:r>
              <a:rPr lang="zh-CN" altLang="en-US" dirty="0" smtClean="0"/>
              <a:t>，构造虚拟环境，形成传感器数据，仿真机器人运动</a:t>
            </a:r>
            <a:endParaRPr lang="en-US" altLang="zh-CN" dirty="0" smtClean="0"/>
          </a:p>
          <a:p>
            <a:r>
              <a:rPr lang="zh-CN" altLang="en-US" dirty="0" smtClean="0"/>
              <a:t>学会使用可视化工具</a:t>
            </a:r>
            <a:r>
              <a:rPr lang="en-US" altLang="zh-CN" dirty="0" smtClean="0"/>
              <a:t>RVIZ</a:t>
            </a:r>
          </a:p>
          <a:p>
            <a:r>
              <a:rPr lang="zh-CN" altLang="en-US" dirty="0"/>
              <a:t>学</a:t>
            </a:r>
            <a:r>
              <a:rPr lang="zh-CN" altLang="en-US" dirty="0" smtClean="0"/>
              <a:t>会使用</a:t>
            </a:r>
            <a:r>
              <a:rPr lang="en-US" altLang="zh-CN" dirty="0" smtClean="0"/>
              <a:t>ROS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Gazebo</a:t>
            </a:r>
            <a:r>
              <a:rPr lang="zh-CN" altLang="en-US" dirty="0" smtClean="0"/>
              <a:t>中机器人的遥控，本质是基于</a:t>
            </a:r>
            <a:r>
              <a:rPr lang="en-US" altLang="zh-CN" dirty="0" smtClean="0"/>
              <a:t>ROS/Gazebo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W2</a:t>
            </a:r>
            <a:r>
              <a:rPr lang="zh-CN" altLang="en-US" dirty="0" smtClean="0"/>
              <a:t>的作业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06944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9742</TotalTime>
  <Words>780</Words>
  <Application>Microsoft Office PowerPoint</Application>
  <PresentationFormat>全屏显示(4:3)</PresentationFormat>
  <Paragraphs>141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黑体</vt:lpstr>
      <vt:lpstr>Arial</vt:lpstr>
      <vt:lpstr>Calibri</vt:lpstr>
      <vt:lpstr>Century Schoolbook</vt:lpstr>
      <vt:lpstr>默认设计模板</vt:lpstr>
      <vt:lpstr>轮式移动机器人技术</vt:lpstr>
      <vt:lpstr>So far</vt:lpstr>
      <vt:lpstr>ROS案例</vt:lpstr>
      <vt:lpstr>ROS Robot operating system</vt:lpstr>
      <vt:lpstr>介绍</vt:lpstr>
      <vt:lpstr>中间件</vt:lpstr>
      <vt:lpstr>中间件</vt:lpstr>
      <vt:lpstr>为什么需要ROS</vt:lpstr>
      <vt:lpstr>实践学习目标（W3-W4）</vt:lpstr>
      <vt:lpstr>框架</vt:lpstr>
      <vt:lpstr>框架</vt:lpstr>
      <vt:lpstr>仿真机器人</vt:lpstr>
      <vt:lpstr>运动学编程</vt:lpstr>
      <vt:lpstr>ROS通信机制</vt:lpstr>
      <vt:lpstr>ROS通信机制</vt:lpstr>
      <vt:lpstr>框架</vt:lpstr>
      <vt:lpstr>W3-W4作业</vt:lpstr>
    </vt:vector>
  </TitlesOfParts>
  <Company>ZJUNlict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工业控制技术国家重点实验室 实验室主任报告</dc:title>
  <dc:creator>rxiong</dc:creator>
  <cp:lastModifiedBy>Windows User</cp:lastModifiedBy>
  <cp:revision>456</cp:revision>
  <dcterms:created xsi:type="dcterms:W3CDTF">2007-02-05T07:40:28Z</dcterms:created>
  <dcterms:modified xsi:type="dcterms:W3CDTF">2023-03-18T13:34:47Z</dcterms:modified>
</cp:coreProperties>
</file>