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3" r:id="rId1"/>
  </p:sldMasterIdLst>
  <p:notesMasterIdLst>
    <p:notesMasterId r:id="rId22"/>
  </p:notesMasterIdLst>
  <p:handoutMasterIdLst>
    <p:handoutMasterId r:id="rId23"/>
  </p:handoutMasterIdLst>
  <p:sldIdLst>
    <p:sldId id="680" r:id="rId2"/>
    <p:sldId id="815" r:id="rId3"/>
    <p:sldId id="820" r:id="rId4"/>
    <p:sldId id="819" r:id="rId5"/>
    <p:sldId id="821" r:id="rId6"/>
    <p:sldId id="822" r:id="rId7"/>
    <p:sldId id="823" r:id="rId8"/>
    <p:sldId id="824" r:id="rId9"/>
    <p:sldId id="825" r:id="rId10"/>
    <p:sldId id="826" r:id="rId11"/>
    <p:sldId id="832" r:id="rId12"/>
    <p:sldId id="835" r:id="rId13"/>
    <p:sldId id="827" r:id="rId14"/>
    <p:sldId id="828" r:id="rId15"/>
    <p:sldId id="829" r:id="rId16"/>
    <p:sldId id="830" r:id="rId17"/>
    <p:sldId id="831" r:id="rId18"/>
    <p:sldId id="833" r:id="rId19"/>
    <p:sldId id="834" r:id="rId20"/>
    <p:sldId id="818" r:id="rId21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4F81BD"/>
    <a:srgbClr val="FF0000"/>
    <a:srgbClr val="CCFFCC"/>
    <a:srgbClr val="FFFFCC"/>
    <a:srgbClr val="CCECFF"/>
    <a:srgbClr val="66CCFF"/>
    <a:srgbClr val="EAEBC5"/>
    <a:srgbClr val="FF9933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21" autoAdjust="0"/>
    <p:restoredTop sz="81633" autoAdjust="0"/>
  </p:normalViewPr>
  <p:slideViewPr>
    <p:cSldViewPr>
      <p:cViewPr varScale="1">
        <p:scale>
          <a:sx n="95" d="100"/>
          <a:sy n="95" d="100"/>
        </p:scale>
        <p:origin x="2338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08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07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07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07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C7E8666-7BC4-264A-9A7E-821BB3EADBD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057660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98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93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198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198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98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63F0E46-D506-4646-817F-43CFFBA067E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792568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宋体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61442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kumimoji="0" lang="zh-CN" altLang="en-US" sz="3200">
                <a:latin typeface="Calibri" charset="0"/>
                <a:ea typeface="黑体" charset="0"/>
                <a:cs typeface="黑体" charset="0"/>
              </a:rPr>
              <a:t>两种方法</a:t>
            </a:r>
            <a:endParaRPr kumimoji="0" lang="en-US" altLang="zh-CN" sz="3200">
              <a:latin typeface="Calibri" charset="0"/>
              <a:ea typeface="黑体" charset="0"/>
              <a:cs typeface="黑体" charset="0"/>
            </a:endParaRPr>
          </a:p>
          <a:p>
            <a:pPr lvl="1">
              <a:spcBef>
                <a:spcPct val="0"/>
              </a:spcBef>
            </a:pPr>
            <a:r>
              <a:rPr kumimoji="0" lang="zh-CN" altLang="en-US" sz="2800">
                <a:latin typeface="Calibri" charset="0"/>
                <a:ea typeface="黑体" charset="0"/>
                <a:cs typeface="黑体" charset="0"/>
              </a:rPr>
              <a:t>前向运动建模</a:t>
            </a:r>
            <a:endParaRPr kumimoji="0" lang="en-US" altLang="zh-CN" sz="2800">
              <a:latin typeface="Calibri" charset="0"/>
              <a:ea typeface="黑体" charset="0"/>
              <a:cs typeface="黑体" charset="0"/>
            </a:endParaRPr>
          </a:p>
          <a:p>
            <a:pPr lvl="1">
              <a:spcBef>
                <a:spcPct val="0"/>
              </a:spcBef>
            </a:pPr>
            <a:r>
              <a:rPr kumimoji="0" lang="zh-CN" altLang="en-US" sz="2800">
                <a:latin typeface="Calibri" charset="0"/>
                <a:ea typeface="黑体" charset="0"/>
                <a:cs typeface="黑体" charset="0"/>
              </a:rPr>
              <a:t>基于约束的运动学建模</a:t>
            </a:r>
            <a:endParaRPr kumimoji="0" lang="en-US" altLang="zh-CN" sz="2800">
              <a:latin typeface="Calibri" charset="0"/>
              <a:ea typeface="黑体" charset="0"/>
              <a:cs typeface="黑体" charset="0"/>
            </a:endParaRPr>
          </a:p>
          <a:p>
            <a:pPr>
              <a:spcBef>
                <a:spcPct val="0"/>
              </a:spcBef>
            </a:pPr>
            <a:r>
              <a:rPr kumimoji="0" lang="zh-CN" altLang="en-US">
                <a:latin typeface="Calibri" charset="0"/>
                <a:ea typeface="宋体" charset="0"/>
              </a:rPr>
              <a:t>刚体</a:t>
            </a:r>
            <a:r>
              <a:rPr kumimoji="0" lang="en-US" altLang="zh-CN">
                <a:latin typeface="Calibri" charset="0"/>
                <a:ea typeface="宋体" charset="0"/>
              </a:rPr>
              <a:t>——</a:t>
            </a:r>
            <a:r>
              <a:rPr kumimoji="0" lang="zh-CN" altLang="en-US">
                <a:latin typeface="Calibri" charset="0"/>
                <a:ea typeface="宋体" charset="0"/>
              </a:rPr>
              <a:t>机器人可用空间中的一个点表示</a:t>
            </a:r>
          </a:p>
          <a:p>
            <a:pPr>
              <a:spcBef>
                <a:spcPct val="0"/>
              </a:spcBef>
            </a:pPr>
            <a:r>
              <a:rPr kumimoji="0" lang="zh-CN" altLang="en-US">
                <a:latin typeface="Calibri" charset="0"/>
                <a:ea typeface="宋体" charset="0"/>
              </a:rPr>
              <a:t>水平面上运动</a:t>
            </a:r>
            <a:r>
              <a:rPr kumimoji="0" lang="en-US" altLang="zh-CN">
                <a:latin typeface="Calibri" charset="0"/>
                <a:ea typeface="宋体" charset="0"/>
              </a:rPr>
              <a:t>——</a:t>
            </a:r>
            <a:r>
              <a:rPr kumimoji="0" lang="zh-CN" altLang="en-US">
                <a:latin typeface="Calibri" charset="0"/>
                <a:ea typeface="宋体" charset="0"/>
              </a:rPr>
              <a:t>空间中的点在水平面上的投影</a:t>
            </a:r>
          </a:p>
        </p:txBody>
      </p:sp>
      <p:sp>
        <p:nvSpPr>
          <p:cNvPr id="61443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 sz="2400">
                <a:solidFill>
                  <a:schemeClr val="tx1"/>
                </a:solidFill>
                <a:latin typeface="Century Schoolbook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entury Schoolbook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entury Schoolbook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entury Schoolbook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entury Schoolbook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entury Schoolbook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entury Schoolbook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entury Schoolbook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entury Schoolbook" charset="0"/>
                <a:ea typeface="宋体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A12BA37-3BE0-3C4D-8025-A9649DC0D746}" type="slidenum">
              <a:rPr kumimoji="0" lang="zh-CN" altLang="en-US" sz="1200">
                <a:latin typeface="Calibri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kumimoji="0" lang="zh-CN" altLang="en-US" sz="120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3128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61442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kumimoji="0" lang="zh-CN" altLang="en-US" sz="3200">
                <a:latin typeface="Calibri" charset="0"/>
                <a:ea typeface="黑体" charset="0"/>
                <a:cs typeface="黑体" charset="0"/>
              </a:rPr>
              <a:t>两种方法</a:t>
            </a:r>
            <a:endParaRPr kumimoji="0" lang="en-US" altLang="zh-CN" sz="3200">
              <a:latin typeface="Calibri" charset="0"/>
              <a:ea typeface="黑体" charset="0"/>
              <a:cs typeface="黑体" charset="0"/>
            </a:endParaRPr>
          </a:p>
          <a:p>
            <a:pPr lvl="1">
              <a:spcBef>
                <a:spcPct val="0"/>
              </a:spcBef>
            </a:pPr>
            <a:r>
              <a:rPr kumimoji="0" lang="zh-CN" altLang="en-US" sz="2800">
                <a:latin typeface="Calibri" charset="0"/>
                <a:ea typeface="黑体" charset="0"/>
                <a:cs typeface="黑体" charset="0"/>
              </a:rPr>
              <a:t>前向运动建模</a:t>
            </a:r>
            <a:endParaRPr kumimoji="0" lang="en-US" altLang="zh-CN" sz="2800">
              <a:latin typeface="Calibri" charset="0"/>
              <a:ea typeface="黑体" charset="0"/>
              <a:cs typeface="黑体" charset="0"/>
            </a:endParaRPr>
          </a:p>
          <a:p>
            <a:pPr lvl="1">
              <a:spcBef>
                <a:spcPct val="0"/>
              </a:spcBef>
            </a:pPr>
            <a:r>
              <a:rPr kumimoji="0" lang="zh-CN" altLang="en-US" sz="2800">
                <a:latin typeface="Calibri" charset="0"/>
                <a:ea typeface="黑体" charset="0"/>
                <a:cs typeface="黑体" charset="0"/>
              </a:rPr>
              <a:t>基于约束的运动学建模</a:t>
            </a:r>
            <a:endParaRPr kumimoji="0" lang="en-US" altLang="zh-CN" sz="2800">
              <a:latin typeface="Calibri" charset="0"/>
              <a:ea typeface="黑体" charset="0"/>
              <a:cs typeface="黑体" charset="0"/>
            </a:endParaRPr>
          </a:p>
          <a:p>
            <a:pPr>
              <a:spcBef>
                <a:spcPct val="0"/>
              </a:spcBef>
            </a:pPr>
            <a:r>
              <a:rPr kumimoji="0" lang="zh-CN" altLang="en-US">
                <a:latin typeface="Calibri" charset="0"/>
                <a:ea typeface="宋体" charset="0"/>
              </a:rPr>
              <a:t>刚体</a:t>
            </a:r>
            <a:r>
              <a:rPr kumimoji="0" lang="en-US" altLang="zh-CN">
                <a:latin typeface="Calibri" charset="0"/>
                <a:ea typeface="宋体" charset="0"/>
              </a:rPr>
              <a:t>——</a:t>
            </a:r>
            <a:r>
              <a:rPr kumimoji="0" lang="zh-CN" altLang="en-US">
                <a:latin typeface="Calibri" charset="0"/>
                <a:ea typeface="宋体" charset="0"/>
              </a:rPr>
              <a:t>机器人可用空间中的一个点表示</a:t>
            </a:r>
          </a:p>
          <a:p>
            <a:pPr>
              <a:spcBef>
                <a:spcPct val="0"/>
              </a:spcBef>
            </a:pPr>
            <a:r>
              <a:rPr kumimoji="0" lang="zh-CN" altLang="en-US">
                <a:latin typeface="Calibri" charset="0"/>
                <a:ea typeface="宋体" charset="0"/>
              </a:rPr>
              <a:t>水平面上运动</a:t>
            </a:r>
            <a:r>
              <a:rPr kumimoji="0" lang="en-US" altLang="zh-CN">
                <a:latin typeface="Calibri" charset="0"/>
                <a:ea typeface="宋体" charset="0"/>
              </a:rPr>
              <a:t>——</a:t>
            </a:r>
            <a:r>
              <a:rPr kumimoji="0" lang="zh-CN" altLang="en-US">
                <a:latin typeface="Calibri" charset="0"/>
                <a:ea typeface="宋体" charset="0"/>
              </a:rPr>
              <a:t>空间中的点在水平面上的投影</a:t>
            </a:r>
          </a:p>
        </p:txBody>
      </p:sp>
      <p:sp>
        <p:nvSpPr>
          <p:cNvPr id="61443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 sz="2400">
                <a:solidFill>
                  <a:schemeClr val="tx1"/>
                </a:solidFill>
                <a:latin typeface="Century Schoolbook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entury Schoolbook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entury Schoolbook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entury Schoolbook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entury Schoolbook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entury Schoolbook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entury Schoolbook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entury Schoolbook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entury Schoolbook" charset="0"/>
                <a:ea typeface="宋体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A12BA37-3BE0-3C4D-8025-A9649DC0D746}" type="slidenum">
              <a:rPr kumimoji="0" lang="zh-CN" altLang="en-US" sz="1200">
                <a:latin typeface="Calibri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kumimoji="0" lang="zh-CN" altLang="en-US" sz="120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30272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61442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kumimoji="0" lang="zh-CN" altLang="en-US" sz="3200">
                <a:latin typeface="Calibri" charset="0"/>
                <a:ea typeface="黑体" charset="0"/>
                <a:cs typeface="黑体" charset="0"/>
              </a:rPr>
              <a:t>两种方法</a:t>
            </a:r>
            <a:endParaRPr kumimoji="0" lang="en-US" altLang="zh-CN" sz="3200">
              <a:latin typeface="Calibri" charset="0"/>
              <a:ea typeface="黑体" charset="0"/>
              <a:cs typeface="黑体" charset="0"/>
            </a:endParaRPr>
          </a:p>
          <a:p>
            <a:pPr lvl="1">
              <a:spcBef>
                <a:spcPct val="0"/>
              </a:spcBef>
            </a:pPr>
            <a:r>
              <a:rPr kumimoji="0" lang="zh-CN" altLang="en-US" sz="2800">
                <a:latin typeface="Calibri" charset="0"/>
                <a:ea typeface="黑体" charset="0"/>
                <a:cs typeface="黑体" charset="0"/>
              </a:rPr>
              <a:t>前向运动建模</a:t>
            </a:r>
            <a:endParaRPr kumimoji="0" lang="en-US" altLang="zh-CN" sz="2800">
              <a:latin typeface="Calibri" charset="0"/>
              <a:ea typeface="黑体" charset="0"/>
              <a:cs typeface="黑体" charset="0"/>
            </a:endParaRPr>
          </a:p>
          <a:p>
            <a:pPr lvl="1">
              <a:spcBef>
                <a:spcPct val="0"/>
              </a:spcBef>
            </a:pPr>
            <a:r>
              <a:rPr kumimoji="0" lang="zh-CN" altLang="en-US" sz="2800">
                <a:latin typeface="Calibri" charset="0"/>
                <a:ea typeface="黑体" charset="0"/>
                <a:cs typeface="黑体" charset="0"/>
              </a:rPr>
              <a:t>基于约束的运动学建模</a:t>
            </a:r>
            <a:endParaRPr kumimoji="0" lang="en-US" altLang="zh-CN" sz="2800">
              <a:latin typeface="Calibri" charset="0"/>
              <a:ea typeface="黑体" charset="0"/>
              <a:cs typeface="黑体" charset="0"/>
            </a:endParaRPr>
          </a:p>
          <a:p>
            <a:pPr>
              <a:spcBef>
                <a:spcPct val="0"/>
              </a:spcBef>
            </a:pPr>
            <a:r>
              <a:rPr kumimoji="0" lang="zh-CN" altLang="en-US">
                <a:latin typeface="Calibri" charset="0"/>
                <a:ea typeface="宋体" charset="0"/>
              </a:rPr>
              <a:t>刚体</a:t>
            </a:r>
            <a:r>
              <a:rPr kumimoji="0" lang="en-US" altLang="zh-CN">
                <a:latin typeface="Calibri" charset="0"/>
                <a:ea typeface="宋体" charset="0"/>
              </a:rPr>
              <a:t>——</a:t>
            </a:r>
            <a:r>
              <a:rPr kumimoji="0" lang="zh-CN" altLang="en-US">
                <a:latin typeface="Calibri" charset="0"/>
                <a:ea typeface="宋体" charset="0"/>
              </a:rPr>
              <a:t>机器人可用空间中的一个点表示</a:t>
            </a:r>
          </a:p>
          <a:p>
            <a:pPr>
              <a:spcBef>
                <a:spcPct val="0"/>
              </a:spcBef>
            </a:pPr>
            <a:r>
              <a:rPr kumimoji="0" lang="zh-CN" altLang="en-US">
                <a:latin typeface="Calibri" charset="0"/>
                <a:ea typeface="宋体" charset="0"/>
              </a:rPr>
              <a:t>水平面上运动</a:t>
            </a:r>
            <a:r>
              <a:rPr kumimoji="0" lang="en-US" altLang="zh-CN">
                <a:latin typeface="Calibri" charset="0"/>
                <a:ea typeface="宋体" charset="0"/>
              </a:rPr>
              <a:t>——</a:t>
            </a:r>
            <a:r>
              <a:rPr kumimoji="0" lang="zh-CN" altLang="en-US">
                <a:latin typeface="Calibri" charset="0"/>
                <a:ea typeface="宋体" charset="0"/>
              </a:rPr>
              <a:t>空间中的点在水平面上的投影</a:t>
            </a:r>
          </a:p>
        </p:txBody>
      </p:sp>
      <p:sp>
        <p:nvSpPr>
          <p:cNvPr id="61443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 sz="2400">
                <a:solidFill>
                  <a:schemeClr val="tx1"/>
                </a:solidFill>
                <a:latin typeface="Century Schoolbook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entury Schoolbook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entury Schoolbook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entury Schoolbook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entury Schoolbook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entury Schoolbook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entury Schoolbook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entury Schoolbook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entury Schoolbook" charset="0"/>
                <a:ea typeface="宋体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A12BA37-3BE0-3C4D-8025-A9649DC0D746}" type="slidenum">
              <a:rPr kumimoji="0" lang="zh-CN" altLang="en-US" sz="1200">
                <a:latin typeface="Calibri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kumimoji="0" lang="zh-CN" altLang="en-US" sz="120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36218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61442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kumimoji="0" lang="zh-CN" altLang="en-US" sz="3200">
                <a:latin typeface="Calibri" charset="0"/>
                <a:ea typeface="黑体" charset="0"/>
                <a:cs typeface="黑体" charset="0"/>
              </a:rPr>
              <a:t>两种方法</a:t>
            </a:r>
            <a:endParaRPr kumimoji="0" lang="en-US" altLang="zh-CN" sz="3200">
              <a:latin typeface="Calibri" charset="0"/>
              <a:ea typeface="黑体" charset="0"/>
              <a:cs typeface="黑体" charset="0"/>
            </a:endParaRPr>
          </a:p>
          <a:p>
            <a:pPr lvl="1">
              <a:spcBef>
                <a:spcPct val="0"/>
              </a:spcBef>
            </a:pPr>
            <a:r>
              <a:rPr kumimoji="0" lang="zh-CN" altLang="en-US" sz="2800">
                <a:latin typeface="Calibri" charset="0"/>
                <a:ea typeface="黑体" charset="0"/>
                <a:cs typeface="黑体" charset="0"/>
              </a:rPr>
              <a:t>前向运动建模</a:t>
            </a:r>
            <a:endParaRPr kumimoji="0" lang="en-US" altLang="zh-CN" sz="2800">
              <a:latin typeface="Calibri" charset="0"/>
              <a:ea typeface="黑体" charset="0"/>
              <a:cs typeface="黑体" charset="0"/>
            </a:endParaRPr>
          </a:p>
          <a:p>
            <a:pPr lvl="1">
              <a:spcBef>
                <a:spcPct val="0"/>
              </a:spcBef>
            </a:pPr>
            <a:r>
              <a:rPr kumimoji="0" lang="zh-CN" altLang="en-US" sz="2800">
                <a:latin typeface="Calibri" charset="0"/>
                <a:ea typeface="黑体" charset="0"/>
                <a:cs typeface="黑体" charset="0"/>
              </a:rPr>
              <a:t>基于约束的运动学建模</a:t>
            </a:r>
            <a:endParaRPr kumimoji="0" lang="en-US" altLang="zh-CN" sz="2800">
              <a:latin typeface="Calibri" charset="0"/>
              <a:ea typeface="黑体" charset="0"/>
              <a:cs typeface="黑体" charset="0"/>
            </a:endParaRPr>
          </a:p>
          <a:p>
            <a:pPr>
              <a:spcBef>
                <a:spcPct val="0"/>
              </a:spcBef>
            </a:pPr>
            <a:r>
              <a:rPr kumimoji="0" lang="zh-CN" altLang="en-US">
                <a:latin typeface="Calibri" charset="0"/>
                <a:ea typeface="宋体" charset="0"/>
              </a:rPr>
              <a:t>刚体</a:t>
            </a:r>
            <a:r>
              <a:rPr kumimoji="0" lang="en-US" altLang="zh-CN">
                <a:latin typeface="Calibri" charset="0"/>
                <a:ea typeface="宋体" charset="0"/>
              </a:rPr>
              <a:t>——</a:t>
            </a:r>
            <a:r>
              <a:rPr kumimoji="0" lang="zh-CN" altLang="en-US">
                <a:latin typeface="Calibri" charset="0"/>
                <a:ea typeface="宋体" charset="0"/>
              </a:rPr>
              <a:t>机器人可用空间中的一个点表示</a:t>
            </a:r>
          </a:p>
          <a:p>
            <a:pPr>
              <a:spcBef>
                <a:spcPct val="0"/>
              </a:spcBef>
            </a:pPr>
            <a:r>
              <a:rPr kumimoji="0" lang="zh-CN" altLang="en-US">
                <a:latin typeface="Calibri" charset="0"/>
                <a:ea typeface="宋体" charset="0"/>
              </a:rPr>
              <a:t>水平面上运动</a:t>
            </a:r>
            <a:r>
              <a:rPr kumimoji="0" lang="en-US" altLang="zh-CN">
                <a:latin typeface="Calibri" charset="0"/>
                <a:ea typeface="宋体" charset="0"/>
              </a:rPr>
              <a:t>——</a:t>
            </a:r>
            <a:r>
              <a:rPr kumimoji="0" lang="zh-CN" altLang="en-US">
                <a:latin typeface="Calibri" charset="0"/>
                <a:ea typeface="宋体" charset="0"/>
              </a:rPr>
              <a:t>空间中的点在水平面上的投影</a:t>
            </a:r>
          </a:p>
        </p:txBody>
      </p:sp>
      <p:sp>
        <p:nvSpPr>
          <p:cNvPr id="61443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 sz="2400">
                <a:solidFill>
                  <a:schemeClr val="tx1"/>
                </a:solidFill>
                <a:latin typeface="Century Schoolbook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entury Schoolbook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entury Schoolbook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entury Schoolbook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entury Schoolbook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entury Schoolbook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entury Schoolbook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entury Schoolbook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entury Schoolbook" charset="0"/>
                <a:ea typeface="宋体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A12BA37-3BE0-3C4D-8025-A9649DC0D746}" type="slidenum">
              <a:rPr kumimoji="0" lang="zh-CN" altLang="en-US" sz="1200">
                <a:latin typeface="Calibri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kumimoji="0" lang="zh-CN" altLang="en-US" sz="120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45774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8DA440-3606-044A-964B-3D5BE5BDFFD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66033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B40CE2-D636-C947-ACC5-FA6FC3F2F19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3134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BABCAE1-98D8-4943-96DF-8D745C5DF04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662180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标题，内容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979A31-95EC-6F4C-9F7E-FCDE3864624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593735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229600" cy="21859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3938588"/>
            <a:ext cx="82296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3C4FF31-9740-E647-9CC6-298E3B9337B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77693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8596" y="214290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D85DD3C-9B61-AA44-A246-F623A50268C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78933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CB57487-9CEF-CA48-AFD3-6C32A66911B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3782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4DD2C1-FA44-9940-BE1B-C8574D68488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47681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9C2C74-20BA-E842-9058-CC4B6C9550E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39069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3E171A-4733-F045-8720-8B30E7A4499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64942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FE4FA22-565B-D344-A7F0-4518A7E6863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46787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DE17A7D-ABD1-9844-8979-D75747C9089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63633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7EC12CC-2D45-A44C-A7C9-0572A78143B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69571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28625" y="214313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4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307A11A4-7385-DD44-A01B-49FE118198AB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10247" name="Rectangle 7"/>
          <p:cNvSpPr>
            <a:spLocks noChangeArrowheads="1"/>
          </p:cNvSpPr>
          <p:nvPr/>
        </p:nvSpPr>
        <p:spPr bwMode="auto">
          <a:xfrm>
            <a:off x="323850" y="1412875"/>
            <a:ext cx="8424863" cy="71438"/>
          </a:xfrm>
          <a:prstGeom prst="rect">
            <a:avLst/>
          </a:prstGeom>
          <a:gradFill rotWithShape="1">
            <a:gsLst>
              <a:gs pos="0">
                <a:srgbClr val="3399FF">
                  <a:gamma/>
                  <a:shade val="46275"/>
                  <a:invGamma/>
                </a:srgbClr>
              </a:gs>
              <a:gs pos="100000">
                <a:srgbClr val="3399FF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48" r:id="rId1"/>
    <p:sldLayoutId id="2147484136" r:id="rId2"/>
    <p:sldLayoutId id="2147484137" r:id="rId3"/>
    <p:sldLayoutId id="2147484138" r:id="rId4"/>
    <p:sldLayoutId id="2147484139" r:id="rId5"/>
    <p:sldLayoutId id="2147484140" r:id="rId6"/>
    <p:sldLayoutId id="2147484141" r:id="rId7"/>
    <p:sldLayoutId id="2147484142" r:id="rId8"/>
    <p:sldLayoutId id="2147484143" r:id="rId9"/>
    <p:sldLayoutId id="2147484144" r:id="rId10"/>
    <p:sldLayoutId id="2147484145" r:id="rId11"/>
    <p:sldLayoutId id="2147484146" r:id="rId12"/>
    <p:sldLayoutId id="2147484147" r:id="rId13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FF3300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黑体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FF33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黑体" pitchFamily="2" charset="-122"/>
          <a:cs typeface="黑体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FF33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黑体" pitchFamily="2" charset="-122"/>
          <a:cs typeface="黑体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FF33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黑体" pitchFamily="2" charset="-122"/>
          <a:cs typeface="黑体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FF33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黑体" pitchFamily="2" charset="-122"/>
          <a:cs typeface="黑体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rgbClr val="FF33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黑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rgbClr val="FF33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黑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rgbClr val="FF33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黑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rgbClr val="FF33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50000"/>
        </a:spcBef>
        <a:spcAft>
          <a:spcPct val="0"/>
        </a:spcAft>
        <a:buClr>
          <a:srgbClr val="FF0000"/>
        </a:buClr>
        <a:buChar char="•"/>
        <a:defRPr sz="3200" b="1">
          <a:solidFill>
            <a:srgbClr val="2B3078"/>
          </a:solidFill>
          <a:latin typeface="+mn-lt"/>
          <a:ea typeface="+mn-ea"/>
          <a:cs typeface="黑体" charset="0"/>
        </a:defRPr>
      </a:lvl1pPr>
      <a:lvl2pPr marL="742950" indent="-285750" algn="l" rtl="0" eaLnBrk="0" fontAlgn="base" hangingPunct="0">
        <a:spcBef>
          <a:spcPct val="50000"/>
        </a:spcBef>
        <a:spcAft>
          <a:spcPct val="0"/>
        </a:spcAft>
        <a:buClr>
          <a:srgbClr val="FF6600"/>
        </a:buClr>
        <a:buFont typeface="Arial" charset="0"/>
        <a:buChar char="–"/>
        <a:defRPr sz="2800">
          <a:solidFill>
            <a:srgbClr val="2B3078"/>
          </a:solidFill>
          <a:latin typeface="+mn-lt"/>
          <a:ea typeface="+mn-ea"/>
          <a:cs typeface="黑体" charset="0"/>
        </a:defRPr>
      </a:lvl2pPr>
      <a:lvl3pPr marL="1143000" indent="-228600" algn="l" rtl="0" eaLnBrk="0" fontAlgn="base" hangingPunct="0">
        <a:spcBef>
          <a:spcPct val="50000"/>
        </a:spcBef>
        <a:spcAft>
          <a:spcPct val="0"/>
        </a:spcAft>
        <a:buChar char="•"/>
        <a:defRPr sz="2400">
          <a:solidFill>
            <a:srgbClr val="2B3078"/>
          </a:solidFill>
          <a:latin typeface="+mn-lt"/>
          <a:ea typeface="+mn-ea"/>
          <a:cs typeface="黑体" charset="0"/>
        </a:defRPr>
      </a:lvl3pPr>
      <a:lvl4pPr marL="1600200" indent="-228600" algn="l" rtl="0" eaLnBrk="0" fontAlgn="base" hangingPunct="0">
        <a:spcBef>
          <a:spcPct val="50000"/>
        </a:spcBef>
        <a:spcAft>
          <a:spcPct val="0"/>
        </a:spcAft>
        <a:buChar char="–"/>
        <a:defRPr sz="2000">
          <a:solidFill>
            <a:srgbClr val="2B3078"/>
          </a:solidFill>
          <a:latin typeface="+mn-lt"/>
          <a:ea typeface="+mn-ea"/>
          <a:cs typeface="黑体" charset="0"/>
        </a:defRPr>
      </a:lvl4pPr>
      <a:lvl5pPr marL="2057400" indent="-228600" algn="l" rtl="0" eaLnBrk="0" fontAlgn="base" hangingPunct="0">
        <a:spcBef>
          <a:spcPct val="50000"/>
        </a:spcBef>
        <a:spcAft>
          <a:spcPct val="0"/>
        </a:spcAft>
        <a:buChar char="»"/>
        <a:defRPr sz="2000">
          <a:solidFill>
            <a:srgbClr val="2B3078"/>
          </a:solidFill>
          <a:latin typeface="+mn-lt"/>
          <a:ea typeface="+mn-ea"/>
          <a:cs typeface="黑体" charset="0"/>
        </a:defRPr>
      </a:lvl5pPr>
      <a:lvl6pPr marL="2514600" indent="-228600" algn="l" rtl="0" fontAlgn="base">
        <a:spcBef>
          <a:spcPct val="50000"/>
        </a:spcBef>
        <a:spcAft>
          <a:spcPct val="0"/>
        </a:spcAft>
        <a:buChar char="»"/>
        <a:defRPr sz="2000">
          <a:solidFill>
            <a:srgbClr val="2B3078"/>
          </a:solidFill>
          <a:latin typeface="+mn-lt"/>
          <a:ea typeface="+mn-ea"/>
        </a:defRPr>
      </a:lvl6pPr>
      <a:lvl7pPr marL="2971800" indent="-228600" algn="l" rtl="0" fontAlgn="base">
        <a:spcBef>
          <a:spcPct val="50000"/>
        </a:spcBef>
        <a:spcAft>
          <a:spcPct val="0"/>
        </a:spcAft>
        <a:buChar char="»"/>
        <a:defRPr sz="2000">
          <a:solidFill>
            <a:srgbClr val="2B3078"/>
          </a:solidFill>
          <a:latin typeface="+mn-lt"/>
          <a:ea typeface="+mn-ea"/>
        </a:defRPr>
      </a:lvl7pPr>
      <a:lvl8pPr marL="3429000" indent="-228600" algn="l" rtl="0" fontAlgn="base">
        <a:spcBef>
          <a:spcPct val="50000"/>
        </a:spcBef>
        <a:spcAft>
          <a:spcPct val="0"/>
        </a:spcAft>
        <a:buChar char="»"/>
        <a:defRPr sz="2000">
          <a:solidFill>
            <a:srgbClr val="2B3078"/>
          </a:solidFill>
          <a:latin typeface="+mn-lt"/>
          <a:ea typeface="+mn-ea"/>
        </a:defRPr>
      </a:lvl8pPr>
      <a:lvl9pPr marL="3886200" indent="-228600" algn="l" rtl="0" fontAlgn="base">
        <a:spcBef>
          <a:spcPct val="50000"/>
        </a:spcBef>
        <a:spcAft>
          <a:spcPct val="0"/>
        </a:spcAft>
        <a:buChar char="»"/>
        <a:defRPr sz="2000">
          <a:solidFill>
            <a:srgbClr val="2B3078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ywang24@zju.edu.c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://wiki.ros.org/rviz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iki.ros.org/tf/Tutorials" TargetMode="External"/><Relationship Id="rId2" Type="http://schemas.openxmlformats.org/officeDocument/2006/relationships/hyperlink" Target="http://wiki.ros.org/tf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188" y="1700213"/>
            <a:ext cx="8208962" cy="1038225"/>
          </a:xfrm>
        </p:spPr>
        <p:txBody>
          <a:bodyPr/>
          <a:lstStyle/>
          <a:p>
            <a:pPr algn="ctr" eaLnBrk="1" hangingPunct="1"/>
            <a:r>
              <a:rPr lang="zh-CN" altLang="en-US" sz="4800" dirty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黑体" charset="0"/>
              </a:rPr>
              <a:t>轮式移动机器人技术</a:t>
            </a:r>
          </a:p>
        </p:txBody>
      </p:sp>
      <p:sp>
        <p:nvSpPr>
          <p:cNvPr id="3075" name="Rectangle 10"/>
          <p:cNvSpPr>
            <a:spLocks noChangeArrowheads="1"/>
          </p:cNvSpPr>
          <p:nvPr/>
        </p:nvSpPr>
        <p:spPr bwMode="auto">
          <a:xfrm>
            <a:off x="612775" y="2924175"/>
            <a:ext cx="8064500" cy="71438"/>
          </a:xfrm>
          <a:prstGeom prst="rect">
            <a:avLst/>
          </a:prstGeom>
          <a:gradFill rotWithShape="1">
            <a:gsLst>
              <a:gs pos="0">
                <a:srgbClr val="184776"/>
              </a:gs>
              <a:gs pos="100000">
                <a:srgbClr val="3399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6" name="Rectangle 11"/>
          <p:cNvSpPr>
            <a:spLocks noChangeArrowheads="1"/>
          </p:cNvSpPr>
          <p:nvPr/>
        </p:nvSpPr>
        <p:spPr bwMode="auto">
          <a:xfrm>
            <a:off x="827088" y="3573463"/>
            <a:ext cx="770572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spcBef>
                <a:spcPct val="50000"/>
              </a:spcBef>
              <a:buClr>
                <a:srgbClr val="FF0000"/>
              </a:buClr>
            </a:pPr>
            <a:r>
              <a:rPr lang="zh-CN" altLang="en-US" sz="2400" b="1" dirty="0" smtClean="0">
                <a:ea typeface="黑体" charset="0"/>
                <a:cs typeface="黑体" charset="0"/>
              </a:rPr>
              <a:t>王</a:t>
            </a:r>
            <a:r>
              <a:rPr lang="zh-CN" altLang="en-US" sz="2400" b="1" dirty="0">
                <a:ea typeface="黑体" charset="0"/>
                <a:cs typeface="黑体" charset="0"/>
              </a:rPr>
              <a:t>越</a:t>
            </a:r>
            <a:endParaRPr lang="en-US" altLang="zh-CN" sz="2400" b="1" dirty="0">
              <a:ea typeface="黑体" charset="0"/>
              <a:cs typeface="黑体" charset="0"/>
            </a:endParaRPr>
          </a:p>
          <a:p>
            <a:pPr algn="ctr">
              <a:spcBef>
                <a:spcPct val="50000"/>
              </a:spcBef>
              <a:buClr>
                <a:srgbClr val="FF0000"/>
              </a:buClr>
            </a:pPr>
            <a:r>
              <a:rPr lang="zh-CN" altLang="en-US" sz="2400" b="1" dirty="0">
                <a:ea typeface="黑体" charset="0"/>
                <a:cs typeface="黑体" charset="0"/>
              </a:rPr>
              <a:t>控</a:t>
            </a:r>
            <a:r>
              <a:rPr lang="zh-CN" altLang="en-US" sz="2400" b="1" dirty="0" smtClean="0">
                <a:ea typeface="黑体" charset="0"/>
                <a:cs typeface="黑体" charset="0"/>
              </a:rPr>
              <a:t>制学院智</a:t>
            </a:r>
            <a:r>
              <a:rPr lang="zh-CN" altLang="en-US" sz="2400" b="1" dirty="0">
                <a:ea typeface="黑体" charset="0"/>
                <a:cs typeface="黑体" charset="0"/>
              </a:rPr>
              <a:t>能系统与控制研究</a:t>
            </a:r>
            <a:r>
              <a:rPr lang="zh-CN" altLang="en-US" sz="2400" b="1" dirty="0" smtClean="0">
                <a:ea typeface="黑体" charset="0"/>
                <a:cs typeface="黑体" charset="0"/>
              </a:rPr>
              <a:t>所</a:t>
            </a:r>
            <a:endParaRPr lang="en-US" altLang="zh-CN" sz="2400" b="1" dirty="0" smtClean="0">
              <a:ea typeface="黑体" charset="0"/>
              <a:cs typeface="黑体" charset="0"/>
            </a:endParaRPr>
          </a:p>
          <a:p>
            <a:pPr algn="ctr">
              <a:spcBef>
                <a:spcPct val="50000"/>
              </a:spcBef>
              <a:buClr>
                <a:srgbClr val="FF0000"/>
              </a:buClr>
            </a:pPr>
            <a:r>
              <a:rPr lang="en-US" altLang="zh-CN" sz="2800" b="1" dirty="0">
                <a:ea typeface="黑体" charset="0"/>
                <a:cs typeface="黑体" charset="0"/>
                <a:hlinkClick r:id="rId2"/>
              </a:rPr>
              <a:t>ywang24@zju.edu.cn</a:t>
            </a:r>
            <a:endParaRPr lang="en-US" altLang="zh-CN" sz="2800" b="1" dirty="0">
              <a:ea typeface="黑体" charset="0"/>
              <a:cs typeface="黑体" charset="0"/>
            </a:endParaRPr>
          </a:p>
          <a:p>
            <a:pPr algn="ctr">
              <a:spcBef>
                <a:spcPct val="50000"/>
              </a:spcBef>
              <a:buClr>
                <a:srgbClr val="FF0000"/>
              </a:buClr>
            </a:pPr>
            <a:endParaRPr lang="zh-CN" altLang="en-US" sz="2800" b="1" dirty="0">
              <a:ea typeface="黑体" charset="0"/>
              <a:cs typeface="黑体" charset="0"/>
            </a:endParaRPr>
          </a:p>
        </p:txBody>
      </p:sp>
    </p:spTree>
  </p:cSld>
  <p:clrMapOvr>
    <a:masterClrMapping/>
  </p:clrMapOvr>
  <p:transition advTm="21609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可视化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080"/>
              </a:spcBef>
            </a:pPr>
            <a:r>
              <a:rPr lang="en-US" altLang="zh-CN" sz="2800" smtClean="0">
                <a:latin typeface="Century Schoolbook" charset="0"/>
                <a:ea typeface="黑体" charset="0"/>
              </a:rPr>
              <a:t>Gazebo</a:t>
            </a:r>
            <a:r>
              <a:rPr lang="zh-CN" altLang="en-US" sz="2800" smtClean="0">
                <a:latin typeface="Century Schoolbook" charset="0"/>
                <a:ea typeface="黑体" charset="0"/>
              </a:rPr>
              <a:t>可视化很清晰，是否</a:t>
            </a:r>
            <a:r>
              <a:rPr lang="zh-CN" altLang="en-US" sz="2800">
                <a:latin typeface="Century Schoolbook" charset="0"/>
                <a:ea typeface="黑体" charset="0"/>
              </a:rPr>
              <a:t>需要额外设计可视化节点？</a:t>
            </a:r>
            <a:endParaRPr lang="en-US" altLang="zh-CN" sz="2800" dirty="0">
              <a:latin typeface="Century Schoolbook" charset="0"/>
              <a:ea typeface="黑体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5DD3C-9B61-AA44-A246-F623A50268C7}" type="slidenum">
              <a:rPr lang="en-US" altLang="zh-CN" smtClean="0"/>
              <a:pPr/>
              <a:t>10</a:t>
            </a:fld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0565" y="2724767"/>
            <a:ext cx="4585662" cy="3769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0046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可视化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080"/>
              </a:spcBef>
            </a:pPr>
            <a:r>
              <a:rPr lang="en-US" altLang="zh-CN" sz="2800" smtClean="0">
                <a:latin typeface="Century Schoolbook" charset="0"/>
                <a:ea typeface="黑体" charset="0"/>
              </a:rPr>
              <a:t>Gazebo</a:t>
            </a:r>
            <a:r>
              <a:rPr lang="zh-CN" altLang="en-US" sz="2800" smtClean="0">
                <a:latin typeface="Century Schoolbook" charset="0"/>
                <a:ea typeface="黑体" charset="0"/>
              </a:rPr>
              <a:t>可视化很清晰，是否</a:t>
            </a:r>
            <a:r>
              <a:rPr lang="zh-CN" altLang="en-US" sz="2800">
                <a:latin typeface="Century Schoolbook" charset="0"/>
                <a:ea typeface="黑体" charset="0"/>
              </a:rPr>
              <a:t>需要额外设计可视化节点</a:t>
            </a:r>
            <a:r>
              <a:rPr lang="zh-CN" altLang="en-US" sz="2800" smtClean="0">
                <a:latin typeface="Century Schoolbook" charset="0"/>
                <a:ea typeface="黑体" charset="0"/>
              </a:rPr>
              <a:t>？</a:t>
            </a:r>
            <a:endParaRPr lang="en-US" altLang="zh-CN" sz="2800" smtClean="0">
              <a:latin typeface="Century Schoolbook" charset="0"/>
              <a:ea typeface="黑体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5DD3C-9B61-AA44-A246-F623A50268C7}" type="slidenum">
              <a:rPr lang="en-US" altLang="zh-CN" smtClean="0"/>
              <a:pPr/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725167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可视化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080"/>
              </a:spcBef>
            </a:pPr>
            <a:r>
              <a:rPr lang="en-US" altLang="zh-CN" sz="2800" smtClean="0">
                <a:latin typeface="Century Schoolbook" charset="0"/>
                <a:ea typeface="黑体" charset="0"/>
              </a:rPr>
              <a:t>Gazebo</a:t>
            </a:r>
            <a:r>
              <a:rPr lang="zh-CN" altLang="en-US" sz="2800" smtClean="0">
                <a:latin typeface="Century Schoolbook" charset="0"/>
                <a:ea typeface="黑体" charset="0"/>
              </a:rPr>
              <a:t>可视化很清晰，是否</a:t>
            </a:r>
            <a:r>
              <a:rPr lang="zh-CN" altLang="en-US" sz="2800">
                <a:latin typeface="Century Schoolbook" charset="0"/>
                <a:ea typeface="黑体" charset="0"/>
              </a:rPr>
              <a:t>需要额外设计可视化节点</a:t>
            </a:r>
            <a:r>
              <a:rPr lang="zh-CN" altLang="en-US" sz="2800" smtClean="0">
                <a:latin typeface="Century Schoolbook" charset="0"/>
                <a:ea typeface="黑体" charset="0"/>
              </a:rPr>
              <a:t>？</a:t>
            </a:r>
            <a:endParaRPr lang="en-US" altLang="zh-CN" sz="2800" smtClean="0">
              <a:latin typeface="Century Schoolbook" charset="0"/>
              <a:ea typeface="黑体" charset="0"/>
            </a:endParaRPr>
          </a:p>
          <a:p>
            <a:pPr>
              <a:spcBef>
                <a:spcPts val="1080"/>
              </a:spcBef>
            </a:pPr>
            <a:r>
              <a:rPr lang="zh-CN" altLang="en-US" sz="2800" smtClean="0">
                <a:latin typeface="Century Schoolbook" charset="0"/>
                <a:ea typeface="黑体" charset="0"/>
              </a:rPr>
              <a:t>如何设计一套可视化，显示</a:t>
            </a:r>
            <a:endParaRPr lang="en-US" altLang="zh-CN" sz="2800" smtClean="0">
              <a:latin typeface="Century Schoolbook" charset="0"/>
              <a:ea typeface="黑体" charset="0"/>
            </a:endParaRPr>
          </a:p>
          <a:p>
            <a:pPr lvl="1">
              <a:spcBef>
                <a:spcPts val="1080"/>
              </a:spcBef>
            </a:pPr>
            <a:r>
              <a:rPr lang="zh-CN" altLang="en-US" sz="2400" smtClean="0">
                <a:latin typeface="Century Schoolbook" charset="0"/>
                <a:ea typeface="黑体" charset="0"/>
              </a:rPr>
              <a:t>环境</a:t>
            </a:r>
            <a:endParaRPr lang="en-US" altLang="zh-CN" sz="2400" smtClean="0">
              <a:latin typeface="Century Schoolbook" charset="0"/>
              <a:ea typeface="黑体" charset="0"/>
            </a:endParaRPr>
          </a:p>
          <a:p>
            <a:pPr lvl="1">
              <a:spcBef>
                <a:spcPts val="1080"/>
              </a:spcBef>
            </a:pPr>
            <a:r>
              <a:rPr lang="zh-CN" altLang="en-US" sz="2400" smtClean="0">
                <a:latin typeface="Century Schoolbook" charset="0"/>
                <a:ea typeface="黑体" charset="0"/>
              </a:rPr>
              <a:t>坐标系</a:t>
            </a:r>
            <a:endParaRPr lang="en-US" altLang="zh-CN" sz="2400" smtClean="0">
              <a:latin typeface="Century Schoolbook" charset="0"/>
              <a:ea typeface="黑体" charset="0"/>
            </a:endParaRPr>
          </a:p>
          <a:p>
            <a:pPr lvl="1">
              <a:spcBef>
                <a:spcPts val="1080"/>
              </a:spcBef>
            </a:pPr>
            <a:r>
              <a:rPr lang="zh-CN" altLang="en-US" sz="2400" smtClean="0">
                <a:latin typeface="Century Schoolbook" charset="0"/>
                <a:ea typeface="黑体" charset="0"/>
              </a:rPr>
              <a:t>传感器信息</a:t>
            </a:r>
            <a:endParaRPr lang="en-US" altLang="zh-CN" sz="2400" smtClean="0">
              <a:latin typeface="Century Schoolbook" charset="0"/>
              <a:ea typeface="黑体" charset="0"/>
            </a:endParaRPr>
          </a:p>
          <a:p>
            <a:pPr lvl="1">
              <a:spcBef>
                <a:spcPts val="1080"/>
              </a:spcBef>
            </a:pPr>
            <a:r>
              <a:rPr lang="en-US" altLang="zh-CN" sz="2400" smtClean="0">
                <a:latin typeface="Century Schoolbook" charset="0"/>
                <a:ea typeface="黑体" charset="0"/>
              </a:rPr>
              <a:t>……</a:t>
            </a:r>
            <a:endParaRPr lang="en-US" altLang="zh-CN" sz="2400" dirty="0">
              <a:latin typeface="Century Schoolbook" charset="0"/>
              <a:ea typeface="黑体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5DD3C-9B61-AA44-A246-F623A50268C7}" type="slidenum">
              <a:rPr lang="en-US" altLang="zh-CN" smtClean="0"/>
              <a:pPr/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781470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可视化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080"/>
              </a:spcBef>
            </a:pPr>
            <a:r>
              <a:rPr lang="en-US" altLang="zh-CN" sz="2800" smtClean="0">
                <a:latin typeface="Century Schoolbook" charset="0"/>
                <a:ea typeface="黑体" charset="0"/>
              </a:rPr>
              <a:t>Gazebo</a:t>
            </a:r>
            <a:r>
              <a:rPr lang="zh-CN" altLang="en-US" sz="2800" smtClean="0">
                <a:latin typeface="Century Schoolbook" charset="0"/>
                <a:ea typeface="黑体" charset="0"/>
              </a:rPr>
              <a:t>中的环境由用户产生，在现实中环境客观存在</a:t>
            </a:r>
            <a:endParaRPr lang="en-US" altLang="zh-CN" sz="2800" smtClean="0">
              <a:latin typeface="Century Schoolbook" charset="0"/>
              <a:ea typeface="黑体" charset="0"/>
            </a:endParaRPr>
          </a:p>
          <a:p>
            <a:pPr>
              <a:spcBef>
                <a:spcPts val="1080"/>
              </a:spcBef>
            </a:pPr>
            <a:r>
              <a:rPr lang="zh-CN" altLang="en-US" sz="2800" smtClean="0">
                <a:latin typeface="Century Schoolbook" charset="0"/>
                <a:ea typeface="黑体" charset="0"/>
              </a:rPr>
              <a:t>可视化的是环境的地图</a:t>
            </a:r>
            <a:endParaRPr lang="en-US" altLang="zh-CN" sz="2800" dirty="0">
              <a:latin typeface="Century Schoolbook" charset="0"/>
              <a:ea typeface="黑体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5DD3C-9B61-AA44-A246-F623A50268C7}" type="slidenum">
              <a:rPr lang="en-US" altLang="zh-CN" smtClean="0"/>
              <a:pPr/>
              <a:t>13</a:t>
            </a:fld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75" y="3250806"/>
            <a:ext cx="8934450" cy="3009900"/>
          </a:xfrm>
          <a:prstGeom prst="rect">
            <a:avLst/>
          </a:prstGeom>
        </p:spPr>
      </p:pic>
      <p:sp>
        <p:nvSpPr>
          <p:cNvPr id="7" name="右箭头 6"/>
          <p:cNvSpPr/>
          <p:nvPr/>
        </p:nvSpPr>
        <p:spPr>
          <a:xfrm rot="10800000">
            <a:off x="3347864" y="5013176"/>
            <a:ext cx="288032" cy="216024"/>
          </a:xfrm>
          <a:prstGeom prst="rightArrow">
            <a:avLst/>
          </a:prstGeom>
          <a:solidFill>
            <a:srgbClr val="4F81BD"/>
          </a:solidFill>
          <a:ln>
            <a:solidFill>
              <a:srgbClr val="4F8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7326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可视化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080"/>
              </a:spcBef>
            </a:pPr>
            <a:r>
              <a:rPr lang="en-US" altLang="zh-CN" sz="2800" smtClean="0">
                <a:latin typeface="Century Schoolbook" charset="0"/>
                <a:ea typeface="黑体" charset="0"/>
              </a:rPr>
              <a:t>Gazebo</a:t>
            </a:r>
            <a:r>
              <a:rPr lang="zh-CN" altLang="en-US" sz="2800" smtClean="0">
                <a:latin typeface="Century Schoolbook" charset="0"/>
                <a:ea typeface="黑体" charset="0"/>
              </a:rPr>
              <a:t>中的坐标信息添加到</a:t>
            </a:r>
            <a:r>
              <a:rPr lang="en-US" altLang="zh-CN" sz="2800" smtClean="0">
                <a:latin typeface="Century Schoolbook" charset="0"/>
                <a:ea typeface="黑体" charset="0"/>
              </a:rPr>
              <a:t>TF</a:t>
            </a:r>
            <a:r>
              <a:rPr lang="zh-CN" altLang="en-US" sz="2800" smtClean="0">
                <a:latin typeface="Century Schoolbook" charset="0"/>
                <a:ea typeface="黑体" charset="0"/>
              </a:rPr>
              <a:t>下</a:t>
            </a:r>
            <a:endParaRPr lang="en-US" altLang="zh-CN" sz="2800" smtClean="0">
              <a:latin typeface="Century Schoolbook" charset="0"/>
              <a:ea typeface="黑体" charset="0"/>
            </a:endParaRPr>
          </a:p>
          <a:p>
            <a:pPr>
              <a:spcBef>
                <a:spcPts val="1080"/>
              </a:spcBef>
            </a:pPr>
            <a:r>
              <a:rPr lang="zh-CN" altLang="en-US" sz="2800" smtClean="0">
                <a:latin typeface="Century Schoolbook" charset="0"/>
                <a:ea typeface="黑体" charset="0"/>
              </a:rPr>
              <a:t>地图信息在对应的坐标系下显示</a:t>
            </a:r>
            <a:endParaRPr lang="en-US" altLang="zh-CN" sz="2800" smtClean="0">
              <a:latin typeface="Century Schoolbook" charset="0"/>
              <a:ea typeface="黑体" charset="0"/>
            </a:endParaRPr>
          </a:p>
          <a:p>
            <a:pPr>
              <a:spcBef>
                <a:spcPts val="1080"/>
              </a:spcBef>
            </a:pPr>
            <a:r>
              <a:rPr lang="zh-CN" altLang="en-US" sz="2800" smtClean="0">
                <a:latin typeface="Century Schoolbook" charset="0"/>
                <a:ea typeface="黑体" charset="0"/>
              </a:rPr>
              <a:t>机器人信息在对应的坐标系下显示</a:t>
            </a:r>
            <a:endParaRPr lang="en-US" altLang="zh-CN" sz="2800" dirty="0">
              <a:latin typeface="Century Schoolbook" charset="0"/>
              <a:ea typeface="黑体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5DD3C-9B61-AA44-A246-F623A50268C7}" type="slidenum">
              <a:rPr lang="en-US" altLang="zh-CN" smtClean="0"/>
              <a:pPr/>
              <a:t>14</a:t>
            </a:fld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399" y="3584163"/>
            <a:ext cx="8115300" cy="27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9741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可视化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080"/>
              </a:spcBef>
            </a:pPr>
            <a:r>
              <a:rPr lang="zh-CN" altLang="en-US" sz="2800" smtClean="0">
                <a:latin typeface="Century Schoolbook" charset="0"/>
                <a:ea typeface="黑体" charset="0"/>
              </a:rPr>
              <a:t>在</a:t>
            </a:r>
            <a:r>
              <a:rPr lang="en-US" altLang="zh-CN" sz="2800" smtClean="0">
                <a:latin typeface="Century Schoolbook" charset="0"/>
                <a:ea typeface="黑体" charset="0"/>
              </a:rPr>
              <a:t>Gazebo</a:t>
            </a:r>
            <a:r>
              <a:rPr lang="zh-CN" altLang="en-US" sz="2800" smtClean="0">
                <a:latin typeface="Century Schoolbook" charset="0"/>
                <a:ea typeface="黑体" charset="0"/>
              </a:rPr>
              <a:t>中安装一个传感器</a:t>
            </a:r>
            <a:endParaRPr lang="en-US" altLang="zh-CN" sz="2800" dirty="0">
              <a:latin typeface="Century Schoolbook" charset="0"/>
              <a:ea typeface="黑体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5DD3C-9B61-AA44-A246-F623A50268C7}" type="slidenum">
              <a:rPr lang="en-US" altLang="zh-CN" smtClean="0"/>
              <a:pPr/>
              <a:t>15</a:t>
            </a:fld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2348880"/>
            <a:ext cx="7639050" cy="409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2186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可视化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080"/>
              </a:spcBef>
            </a:pPr>
            <a:r>
              <a:rPr lang="en-US" altLang="zh-CN" sz="2800">
                <a:latin typeface="Century Schoolbook" charset="0"/>
                <a:ea typeface="黑体" charset="0"/>
              </a:rPr>
              <a:t>Gazebo</a:t>
            </a:r>
            <a:r>
              <a:rPr lang="zh-CN" altLang="en-US" sz="2800">
                <a:latin typeface="Century Schoolbook" charset="0"/>
                <a:ea typeface="黑体" charset="0"/>
              </a:rPr>
              <a:t>中的坐标信息添加到</a:t>
            </a:r>
            <a:r>
              <a:rPr lang="en-US" altLang="zh-CN" sz="2800">
                <a:latin typeface="Century Schoolbook" charset="0"/>
                <a:ea typeface="黑体" charset="0"/>
              </a:rPr>
              <a:t>TF</a:t>
            </a:r>
            <a:r>
              <a:rPr lang="zh-CN" altLang="en-US" sz="2800">
                <a:latin typeface="Century Schoolbook" charset="0"/>
                <a:ea typeface="黑体" charset="0"/>
              </a:rPr>
              <a:t>下</a:t>
            </a:r>
            <a:endParaRPr lang="en-US" altLang="zh-CN" sz="2800">
              <a:latin typeface="Century Schoolbook" charset="0"/>
              <a:ea typeface="黑体" charset="0"/>
            </a:endParaRPr>
          </a:p>
          <a:p>
            <a:pPr>
              <a:spcBef>
                <a:spcPts val="1080"/>
              </a:spcBef>
            </a:pPr>
            <a:r>
              <a:rPr lang="zh-CN" altLang="en-US" sz="2800">
                <a:latin typeface="Century Schoolbook" charset="0"/>
                <a:ea typeface="黑体" charset="0"/>
              </a:rPr>
              <a:t>地图信息在对应的坐标系下显示</a:t>
            </a:r>
            <a:endParaRPr lang="en-US" altLang="zh-CN" sz="2800">
              <a:latin typeface="Century Schoolbook" charset="0"/>
              <a:ea typeface="黑体" charset="0"/>
            </a:endParaRPr>
          </a:p>
          <a:p>
            <a:pPr>
              <a:spcBef>
                <a:spcPts val="1080"/>
              </a:spcBef>
            </a:pPr>
            <a:r>
              <a:rPr lang="zh-CN" altLang="en-US" sz="2800">
                <a:latin typeface="Century Schoolbook" charset="0"/>
                <a:ea typeface="黑体" charset="0"/>
              </a:rPr>
              <a:t>机器人信息</a:t>
            </a:r>
            <a:r>
              <a:rPr lang="zh-CN" altLang="en-US" sz="2800" smtClean="0">
                <a:latin typeface="Century Schoolbook" charset="0"/>
                <a:ea typeface="黑体" charset="0"/>
              </a:rPr>
              <a:t>在对应的</a:t>
            </a:r>
            <a:r>
              <a:rPr lang="zh-CN" altLang="en-US" sz="2800">
                <a:latin typeface="Century Schoolbook" charset="0"/>
                <a:ea typeface="黑体" charset="0"/>
              </a:rPr>
              <a:t>坐标系下</a:t>
            </a:r>
            <a:r>
              <a:rPr lang="zh-CN" altLang="en-US" sz="2800" smtClean="0">
                <a:latin typeface="Century Schoolbook" charset="0"/>
                <a:ea typeface="黑体" charset="0"/>
              </a:rPr>
              <a:t>显示</a:t>
            </a:r>
            <a:endParaRPr lang="en-US" altLang="zh-CN" sz="2800" smtClean="0">
              <a:latin typeface="Century Schoolbook" charset="0"/>
              <a:ea typeface="黑体" charset="0"/>
            </a:endParaRPr>
          </a:p>
          <a:p>
            <a:pPr>
              <a:spcBef>
                <a:spcPts val="1080"/>
              </a:spcBef>
            </a:pPr>
            <a:r>
              <a:rPr lang="zh-CN" altLang="en-US" sz="2800" smtClean="0">
                <a:latin typeface="Century Schoolbook" charset="0"/>
                <a:ea typeface="黑体" charset="0"/>
              </a:rPr>
              <a:t>激光信息在对应坐标系下显示</a:t>
            </a:r>
            <a:endParaRPr lang="en-US" altLang="zh-CN" sz="2800" dirty="0">
              <a:latin typeface="Century Schoolbook" charset="0"/>
              <a:ea typeface="黑体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5DD3C-9B61-AA44-A246-F623A50268C7}" type="slidenum">
              <a:rPr lang="en-US" altLang="zh-CN" smtClean="0"/>
              <a:pPr/>
              <a:t>16</a:t>
            </a:fld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381" y="3782089"/>
            <a:ext cx="8810625" cy="305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5264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RVIZ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080"/>
              </a:spcBef>
            </a:pPr>
            <a:r>
              <a:rPr lang="en-US" altLang="zh-CN" sz="2800" smtClean="0">
                <a:latin typeface="Century Schoolbook" charset="0"/>
                <a:ea typeface="黑体" charset="0"/>
              </a:rPr>
              <a:t>ROS</a:t>
            </a:r>
            <a:r>
              <a:rPr lang="zh-CN" altLang="en-US" sz="2800" smtClean="0">
                <a:latin typeface="Century Schoolbook" charset="0"/>
                <a:ea typeface="黑体" charset="0"/>
              </a:rPr>
              <a:t>提供了对应的工具，根据</a:t>
            </a:r>
            <a:r>
              <a:rPr lang="en-US" altLang="zh-CN" sz="2800" smtClean="0">
                <a:latin typeface="Century Schoolbook" charset="0"/>
                <a:ea typeface="黑体" charset="0"/>
              </a:rPr>
              <a:t>TF</a:t>
            </a:r>
            <a:r>
              <a:rPr lang="zh-CN" altLang="en-US" sz="2800" smtClean="0">
                <a:latin typeface="Century Schoolbook" charset="0"/>
                <a:ea typeface="黑体" charset="0"/>
              </a:rPr>
              <a:t>显示对应的元素，包括地图、激光等</a:t>
            </a:r>
            <a:endParaRPr lang="en-US" altLang="zh-CN" sz="2800" smtClean="0">
              <a:latin typeface="Century Schoolbook" charset="0"/>
              <a:ea typeface="黑体" charset="0"/>
            </a:endParaRPr>
          </a:p>
          <a:p>
            <a:pPr>
              <a:spcBef>
                <a:spcPts val="1080"/>
              </a:spcBef>
            </a:pPr>
            <a:r>
              <a:rPr lang="en-US" sz="2800">
                <a:hlinkClick r:id="rId2"/>
              </a:rPr>
              <a:t>http://</a:t>
            </a:r>
            <a:r>
              <a:rPr lang="en-US" sz="2800" smtClean="0">
                <a:hlinkClick r:id="rId2"/>
              </a:rPr>
              <a:t>wiki.ros.org/rviz</a:t>
            </a:r>
            <a:endParaRPr lang="en-US" sz="2800" smtClean="0"/>
          </a:p>
          <a:p>
            <a:pPr>
              <a:spcBef>
                <a:spcPts val="1080"/>
              </a:spcBef>
            </a:pPr>
            <a:endParaRPr lang="en-US" altLang="zh-CN" sz="2800" dirty="0">
              <a:latin typeface="Century Schoolbook" charset="0"/>
              <a:ea typeface="黑体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688" y="3140968"/>
            <a:ext cx="5642709" cy="3573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4866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RVIZ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080"/>
              </a:spcBef>
            </a:pPr>
            <a:r>
              <a:rPr lang="zh-CN" altLang="en-US" sz="2800" smtClean="0">
                <a:latin typeface="Century Schoolbook" charset="0"/>
                <a:ea typeface="黑体" charset="0"/>
              </a:rPr>
              <a:t>显示坐标系，选择在地图坐标系，机器人坐标系，有什么区别？</a:t>
            </a:r>
            <a:endParaRPr lang="en-US" altLang="zh-CN" sz="2800" dirty="0">
              <a:latin typeface="Century Schoolbook" charset="0"/>
              <a:ea typeface="黑体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2708920"/>
            <a:ext cx="7292146" cy="3872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869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程序架构</a:t>
            </a:r>
            <a:endParaRPr lang="en-US"/>
          </a:p>
        </p:txBody>
      </p:sp>
      <p:sp>
        <p:nvSpPr>
          <p:cNvPr id="6" name="Oval 7"/>
          <p:cNvSpPr/>
          <p:nvPr/>
        </p:nvSpPr>
        <p:spPr>
          <a:xfrm>
            <a:off x="323528" y="3068960"/>
            <a:ext cx="1584176" cy="93610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遥控</a:t>
            </a:r>
            <a:endParaRPr lang="zh-CN" altLang="en-US" sz="28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Oval 8"/>
          <p:cNvSpPr/>
          <p:nvPr/>
        </p:nvSpPr>
        <p:spPr>
          <a:xfrm>
            <a:off x="3779912" y="3068960"/>
            <a:ext cx="1584176" cy="93610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运动学分解</a:t>
            </a:r>
            <a:endParaRPr lang="zh-CN" altLang="en-US" sz="28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Oval 9"/>
          <p:cNvSpPr/>
          <p:nvPr/>
        </p:nvSpPr>
        <p:spPr>
          <a:xfrm>
            <a:off x="7308304" y="3068960"/>
            <a:ext cx="1584176" cy="93610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28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Gazebo</a:t>
            </a:r>
            <a:endParaRPr lang="zh-CN" altLang="en-US" sz="28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9" name="Straight Arrow Connector 10"/>
          <p:cNvCxnSpPr>
            <a:stCxn id="6" idx="6"/>
            <a:endCxn id="7" idx="2"/>
          </p:cNvCxnSpPr>
          <p:nvPr/>
        </p:nvCxnSpPr>
        <p:spPr>
          <a:xfrm>
            <a:off x="1907704" y="3537012"/>
            <a:ext cx="1872208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11"/>
          <p:cNvCxnSpPr>
            <a:stCxn id="7" idx="6"/>
            <a:endCxn id="8" idx="2"/>
          </p:cNvCxnSpPr>
          <p:nvPr/>
        </p:nvCxnSpPr>
        <p:spPr>
          <a:xfrm>
            <a:off x="5364088" y="3537012"/>
            <a:ext cx="1944216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2"/>
          <p:cNvSpPr/>
          <p:nvPr/>
        </p:nvSpPr>
        <p:spPr>
          <a:xfrm>
            <a:off x="3779912" y="4473116"/>
            <a:ext cx="1584176" cy="93610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RVIZ</a:t>
            </a:r>
            <a:endParaRPr lang="zh-CN" altLang="en-US" sz="28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2" name="Straight Arrow Connector 13"/>
          <p:cNvCxnSpPr>
            <a:stCxn id="8" idx="4"/>
            <a:endCxn id="11" idx="6"/>
          </p:cNvCxnSpPr>
          <p:nvPr/>
        </p:nvCxnSpPr>
        <p:spPr>
          <a:xfrm flipH="1">
            <a:off x="5364088" y="4005064"/>
            <a:ext cx="2736304" cy="93610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2"/>
          <p:cNvSpPr/>
          <p:nvPr/>
        </p:nvSpPr>
        <p:spPr>
          <a:xfrm>
            <a:off x="7308304" y="5272500"/>
            <a:ext cx="1584176" cy="93610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TF</a:t>
            </a:r>
          </a:p>
        </p:txBody>
      </p:sp>
      <p:cxnSp>
        <p:nvCxnSpPr>
          <p:cNvPr id="16" name="Straight Arrow Connector 13"/>
          <p:cNvCxnSpPr>
            <a:stCxn id="8" idx="4"/>
            <a:endCxn id="15" idx="0"/>
          </p:cNvCxnSpPr>
          <p:nvPr/>
        </p:nvCxnSpPr>
        <p:spPr>
          <a:xfrm>
            <a:off x="8100392" y="4005064"/>
            <a:ext cx="0" cy="126743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3"/>
          <p:cNvCxnSpPr>
            <a:stCxn id="15" idx="2"/>
            <a:endCxn id="11" idx="6"/>
          </p:cNvCxnSpPr>
          <p:nvPr/>
        </p:nvCxnSpPr>
        <p:spPr>
          <a:xfrm flipH="1" flipV="1">
            <a:off x="5364088" y="4941168"/>
            <a:ext cx="1944216" cy="79938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笑脸 22"/>
          <p:cNvSpPr/>
          <p:nvPr/>
        </p:nvSpPr>
        <p:spPr>
          <a:xfrm>
            <a:off x="1835696" y="4545124"/>
            <a:ext cx="792088" cy="792088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13"/>
          <p:cNvCxnSpPr>
            <a:stCxn id="11" idx="2"/>
            <a:endCxn id="23" idx="6"/>
          </p:cNvCxnSpPr>
          <p:nvPr/>
        </p:nvCxnSpPr>
        <p:spPr>
          <a:xfrm flipH="1">
            <a:off x="2627784" y="4941168"/>
            <a:ext cx="1152128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13"/>
          <p:cNvCxnSpPr>
            <a:stCxn id="23" idx="2"/>
            <a:endCxn id="6" idx="4"/>
          </p:cNvCxnSpPr>
          <p:nvPr/>
        </p:nvCxnSpPr>
        <p:spPr>
          <a:xfrm flipH="1" flipV="1">
            <a:off x="1115616" y="4005064"/>
            <a:ext cx="720080" cy="93610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>
              <a:spcBef>
                <a:spcPts val="1080"/>
              </a:spcBef>
            </a:pPr>
            <a:r>
              <a:rPr lang="zh-CN" altLang="en-US" sz="2800" smtClean="0">
                <a:latin typeface="Century Schoolbook" charset="0"/>
                <a:ea typeface="黑体" charset="0"/>
              </a:rPr>
              <a:t>速度是算法控制的</a:t>
            </a:r>
            <a:endParaRPr lang="en-US" altLang="zh-CN" sz="2800" smtClean="0">
              <a:latin typeface="Century Schoolbook" charset="0"/>
              <a:ea typeface="黑体" charset="0"/>
            </a:endParaRPr>
          </a:p>
          <a:p>
            <a:pPr>
              <a:spcBef>
                <a:spcPts val="1080"/>
              </a:spcBef>
            </a:pPr>
            <a:r>
              <a:rPr lang="zh-CN" altLang="en-US" sz="2800" smtClean="0">
                <a:latin typeface="Century Schoolbook" charset="0"/>
                <a:ea typeface="黑体" charset="0"/>
              </a:rPr>
              <a:t>人在这个回路中负责什么？</a:t>
            </a:r>
            <a:endParaRPr lang="en-US" altLang="zh-CN" sz="2800" dirty="0">
              <a:latin typeface="Century Schoolbook" charset="0"/>
              <a:ea typeface="黑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5559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黑体" pitchFamily="2" charset="-122"/>
                <a:ea typeface="黑体" pitchFamily="2" charset="-122"/>
                <a:cs typeface="+mj-cs"/>
              </a:rPr>
              <a:t>运动</a:t>
            </a:r>
            <a:r>
              <a:rPr lang="zh-CN" altLang="en-US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黑体" pitchFamily="2" charset="-122"/>
                <a:ea typeface="黑体" pitchFamily="2" charset="-122"/>
                <a:cs typeface="+mj-cs"/>
              </a:rPr>
              <a:t>学编程</a:t>
            </a:r>
            <a:endParaRPr lang="zh-CN" altLang="en-US" dirty="0">
              <a:effectLst>
                <a:outerShdw blurRad="38100" dist="38100" dir="2700000" algn="tl">
                  <a:srgbClr val="DDDDDD"/>
                </a:outerShdw>
              </a:effectLst>
              <a:latin typeface="黑体" pitchFamily="2" charset="-122"/>
              <a:ea typeface="黑体" pitchFamily="2" charset="-122"/>
              <a:cs typeface="+mj-cs"/>
            </a:endParaRPr>
          </a:p>
        </p:txBody>
      </p:sp>
      <p:sp>
        <p:nvSpPr>
          <p:cNvPr id="52226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080"/>
              </a:spcBef>
            </a:pPr>
            <a:r>
              <a:rPr lang="zh-CN" altLang="en-US" sz="2800">
                <a:latin typeface="Century Schoolbook" charset="0"/>
                <a:ea typeface="黑体" charset="0"/>
              </a:rPr>
              <a:t>向</a:t>
            </a:r>
            <a:r>
              <a:rPr lang="en-US" altLang="zh-CN" sz="2800">
                <a:latin typeface="Century Schoolbook" charset="0"/>
                <a:ea typeface="黑体" charset="0"/>
              </a:rPr>
              <a:t>Gazebo</a:t>
            </a:r>
            <a:r>
              <a:rPr lang="zh-CN" altLang="en-US" sz="2800">
                <a:latin typeface="Century Schoolbook" charset="0"/>
                <a:ea typeface="黑体" charset="0"/>
              </a:rPr>
              <a:t>中发送两轮速度</a:t>
            </a:r>
            <a:endParaRPr lang="en-US" altLang="zh-CN" sz="2800">
              <a:latin typeface="Century Schoolbook" charset="0"/>
              <a:ea typeface="黑体" charset="0"/>
            </a:endParaRPr>
          </a:p>
          <a:p>
            <a:pPr>
              <a:spcBef>
                <a:spcPts val="1080"/>
              </a:spcBef>
            </a:pPr>
            <a:r>
              <a:rPr lang="en-US" altLang="zh-CN" sz="2800" smtClean="0">
                <a:latin typeface="Century Schoolbook" charset="0"/>
                <a:ea typeface="黑体" charset="0"/>
                <a:cs typeface="黑体" charset="0"/>
              </a:rPr>
              <a:t>Gazebo</a:t>
            </a:r>
            <a:r>
              <a:rPr lang="zh-CN" altLang="en-US" sz="2800" smtClean="0">
                <a:latin typeface="Century Schoolbook" charset="0"/>
                <a:ea typeface="黑体" charset="0"/>
                <a:cs typeface="黑体" charset="0"/>
              </a:rPr>
              <a:t>中的机器人移动</a:t>
            </a:r>
            <a:endParaRPr lang="en-US" altLang="zh-CN" sz="2800" smtClean="0">
              <a:latin typeface="Century Schoolbook" charset="0"/>
              <a:ea typeface="黑体" charset="0"/>
              <a:cs typeface="黑体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323528" y="3933056"/>
            <a:ext cx="1584176" cy="93610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遥控</a:t>
            </a:r>
            <a:endParaRPr lang="zh-CN" altLang="en-US" sz="28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Oval 8"/>
          <p:cNvSpPr/>
          <p:nvPr/>
        </p:nvSpPr>
        <p:spPr>
          <a:xfrm>
            <a:off x="3779912" y="3933056"/>
            <a:ext cx="1584176" cy="93610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运动学分解</a:t>
            </a:r>
            <a:endParaRPr lang="zh-CN" altLang="en-US" sz="28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Oval 9"/>
          <p:cNvSpPr/>
          <p:nvPr/>
        </p:nvSpPr>
        <p:spPr>
          <a:xfrm>
            <a:off x="7308304" y="3933056"/>
            <a:ext cx="1584176" cy="93610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28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Gazebo</a:t>
            </a:r>
            <a:endParaRPr lang="zh-CN" altLang="en-US" sz="28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1" name="Straight Arrow Connector 10"/>
          <p:cNvCxnSpPr>
            <a:stCxn id="8" idx="6"/>
            <a:endCxn id="9" idx="2"/>
          </p:cNvCxnSpPr>
          <p:nvPr/>
        </p:nvCxnSpPr>
        <p:spPr>
          <a:xfrm>
            <a:off x="1907704" y="4401108"/>
            <a:ext cx="1872208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9" idx="6"/>
            <a:endCxn id="10" idx="2"/>
          </p:cNvCxnSpPr>
          <p:nvPr/>
        </p:nvCxnSpPr>
        <p:spPr>
          <a:xfrm>
            <a:off x="5364088" y="4401108"/>
            <a:ext cx="1944216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3779912" y="5337212"/>
            <a:ext cx="1584176" cy="93610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可视化</a:t>
            </a:r>
            <a:endParaRPr lang="zh-CN" altLang="en-US" sz="28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4" name="Straight Arrow Connector 13"/>
          <p:cNvCxnSpPr>
            <a:stCxn id="10" idx="4"/>
            <a:endCxn id="13" idx="6"/>
          </p:cNvCxnSpPr>
          <p:nvPr/>
        </p:nvCxnSpPr>
        <p:spPr>
          <a:xfrm flipH="1">
            <a:off x="5364088" y="4869160"/>
            <a:ext cx="2736304" cy="93610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2245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22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W3-W4</a:t>
            </a:r>
            <a:r>
              <a:rPr lang="zh-CN" altLang="en-US" dirty="0" smtClean="0"/>
              <a:t>作业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完成</a:t>
            </a:r>
            <a:r>
              <a:rPr lang="en-US" altLang="zh-CN" dirty="0" smtClean="0"/>
              <a:t>Ubuntu</a:t>
            </a:r>
            <a:r>
              <a:rPr lang="zh-CN" altLang="en-US" dirty="0" smtClean="0"/>
              <a:t>和</a:t>
            </a:r>
            <a:r>
              <a:rPr lang="en-US" altLang="zh-CN" dirty="0" smtClean="0"/>
              <a:t>ROS</a:t>
            </a:r>
            <a:r>
              <a:rPr lang="zh-CN" altLang="en-US" dirty="0" smtClean="0"/>
              <a:t>的安装</a:t>
            </a:r>
            <a:endParaRPr lang="en-US" altLang="zh-CN" dirty="0" smtClean="0"/>
          </a:p>
          <a:p>
            <a:r>
              <a:rPr lang="zh-CN" altLang="en-US" dirty="0" smtClean="0"/>
              <a:t>完成</a:t>
            </a:r>
            <a:r>
              <a:rPr lang="en-US" altLang="zh-CN" dirty="0" smtClean="0"/>
              <a:t>ROS Tutorial</a:t>
            </a:r>
            <a:r>
              <a:rPr lang="zh-CN" altLang="en-US" dirty="0" smtClean="0"/>
              <a:t>，现场演示</a:t>
            </a:r>
            <a:r>
              <a:rPr lang="zh-CN" altLang="en-US" dirty="0"/>
              <a:t>消</a:t>
            </a:r>
            <a:r>
              <a:rPr lang="zh-CN" altLang="en-US" dirty="0" smtClean="0"/>
              <a:t>息和服务，并能够更改消息和服务例程中的功能</a:t>
            </a:r>
            <a:endParaRPr lang="en-US" altLang="zh-CN" dirty="0" smtClean="0"/>
          </a:p>
          <a:p>
            <a:r>
              <a:rPr lang="zh-CN" altLang="en-US" dirty="0"/>
              <a:t>http://wiki.ros.org/ROS/Tutorials</a:t>
            </a:r>
          </a:p>
          <a:p>
            <a:r>
              <a:rPr lang="zh-CN" altLang="en-US" dirty="0" smtClean="0"/>
              <a:t>完成</a:t>
            </a:r>
            <a:r>
              <a:rPr lang="zh-CN" altLang="en-US" dirty="0"/>
              <a:t>全链路</a:t>
            </a:r>
            <a:r>
              <a:rPr lang="zh-CN" altLang="en-US" dirty="0" smtClean="0"/>
              <a:t>：键盘输入</a:t>
            </a:r>
            <a:r>
              <a:rPr lang="en-US" altLang="zh-CN" dirty="0" smtClean="0"/>
              <a:t>-</a:t>
            </a:r>
            <a:r>
              <a:rPr lang="zh-CN" altLang="en-US" dirty="0" smtClean="0"/>
              <a:t>运动学分解</a:t>
            </a:r>
            <a:r>
              <a:rPr lang="en-US" altLang="zh-CN" smtClean="0"/>
              <a:t>-</a:t>
            </a:r>
            <a:r>
              <a:rPr lang="en-US" altLang="zh-CN"/>
              <a:t>Gazebo</a:t>
            </a:r>
            <a:r>
              <a:rPr lang="zh-CN" altLang="en-US"/>
              <a:t>仿真</a:t>
            </a:r>
            <a:r>
              <a:rPr lang="en-US" altLang="zh-CN"/>
              <a:t>-TF</a:t>
            </a:r>
            <a:r>
              <a:rPr lang="zh-CN" altLang="en-US"/>
              <a:t>管理</a:t>
            </a:r>
            <a:r>
              <a:rPr lang="en-US" altLang="zh-CN"/>
              <a:t>-</a:t>
            </a:r>
            <a:r>
              <a:rPr lang="zh-CN" altLang="en-US"/>
              <a:t>可视化</a:t>
            </a:r>
            <a:r>
              <a:rPr lang="en-US" altLang="zh-CN"/>
              <a:t>RVIZ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5DD3C-9B61-AA44-A246-F623A50268C7}" type="slidenum">
              <a:rPr lang="en-US" altLang="zh-CN" smtClean="0"/>
              <a:pPr/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77122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smtClean="0">
                <a:effectLst>
                  <a:outerShdw blurRad="38100" dist="38100" dir="2700000" algn="tl">
                    <a:srgbClr val="DDDDDD"/>
                  </a:outerShdw>
                </a:effectLst>
                <a:latin typeface="黑体" pitchFamily="2" charset="-122"/>
                <a:ea typeface="黑体" pitchFamily="2" charset="-122"/>
                <a:cs typeface="+mj-cs"/>
              </a:rPr>
              <a:t>坐标系</a:t>
            </a:r>
            <a:endParaRPr lang="zh-CN" altLang="en-US" dirty="0">
              <a:effectLst>
                <a:outerShdw blurRad="38100" dist="38100" dir="2700000" algn="tl">
                  <a:srgbClr val="DDDDDD"/>
                </a:outerShdw>
              </a:effectLst>
              <a:latin typeface="黑体" pitchFamily="2" charset="-122"/>
              <a:ea typeface="黑体" pitchFamily="2" charset="-122"/>
              <a:cs typeface="+mj-cs"/>
            </a:endParaRPr>
          </a:p>
        </p:txBody>
      </p:sp>
      <p:sp>
        <p:nvSpPr>
          <p:cNvPr id="52226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080"/>
              </a:spcBef>
            </a:pPr>
            <a:r>
              <a:rPr lang="zh-CN" altLang="en-US" sz="2800" smtClean="0">
                <a:latin typeface="Century Schoolbook" charset="0"/>
                <a:ea typeface="黑体" charset="0"/>
              </a:rPr>
              <a:t>机器人自身，及机器人与环境间需要用坐标系关系刻画</a:t>
            </a:r>
            <a:endParaRPr lang="en-US" altLang="zh-CN" sz="2800" dirty="0">
              <a:latin typeface="Century Schoolbook" charset="0"/>
              <a:ea typeface="黑体" charset="0"/>
              <a:cs typeface="黑体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551" y="2599914"/>
            <a:ext cx="8265545" cy="3769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30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smtClean="0">
                <a:effectLst>
                  <a:outerShdw blurRad="38100" dist="38100" dir="2700000" algn="tl">
                    <a:srgbClr val="DDDDDD"/>
                  </a:outerShdw>
                </a:effectLst>
                <a:latin typeface="黑体" pitchFamily="2" charset="-122"/>
                <a:ea typeface="黑体" pitchFamily="2" charset="-122"/>
                <a:cs typeface="+mj-cs"/>
              </a:rPr>
              <a:t>坐标系</a:t>
            </a:r>
            <a:endParaRPr lang="zh-CN" altLang="en-US" dirty="0">
              <a:effectLst>
                <a:outerShdw blurRad="38100" dist="38100" dir="2700000" algn="tl">
                  <a:srgbClr val="DDDDDD"/>
                </a:outerShdw>
              </a:effectLst>
              <a:latin typeface="黑体" pitchFamily="2" charset="-122"/>
              <a:ea typeface="黑体" pitchFamily="2" charset="-122"/>
              <a:cs typeface="+mj-cs"/>
            </a:endParaRPr>
          </a:p>
        </p:txBody>
      </p:sp>
      <p:sp>
        <p:nvSpPr>
          <p:cNvPr id="52226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080"/>
              </a:spcBef>
            </a:pPr>
            <a:r>
              <a:rPr lang="zh-CN" altLang="en-US" sz="2800" smtClean="0">
                <a:latin typeface="Century Schoolbook" charset="0"/>
                <a:ea typeface="黑体" charset="0"/>
              </a:rPr>
              <a:t>对于更复杂的机器人系统，要用大量坐标系及其之间的关系进行刻画</a:t>
            </a:r>
            <a:endParaRPr lang="en-US" altLang="zh-CN" sz="2800" dirty="0">
              <a:latin typeface="Century Schoolbook" charset="0"/>
              <a:ea typeface="黑体" charset="0"/>
              <a:cs typeface="黑体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2708920"/>
            <a:ext cx="6275845" cy="3660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254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smtClean="0">
                <a:effectLst>
                  <a:outerShdw blurRad="38100" dist="38100" dir="2700000" algn="tl">
                    <a:srgbClr val="DDDDDD"/>
                  </a:outerShdw>
                </a:effectLst>
                <a:latin typeface="黑体" pitchFamily="2" charset="-122"/>
                <a:ea typeface="黑体" pitchFamily="2" charset="-122"/>
                <a:cs typeface="+mj-cs"/>
              </a:rPr>
              <a:t>坐标系</a:t>
            </a:r>
            <a:endParaRPr lang="zh-CN" altLang="en-US" dirty="0">
              <a:effectLst>
                <a:outerShdw blurRad="38100" dist="38100" dir="2700000" algn="tl">
                  <a:srgbClr val="DDDDDD"/>
                </a:outerShdw>
              </a:effectLst>
              <a:latin typeface="黑体" pitchFamily="2" charset="-122"/>
              <a:ea typeface="黑体" pitchFamily="2" charset="-122"/>
              <a:cs typeface="+mj-cs"/>
            </a:endParaRPr>
          </a:p>
        </p:txBody>
      </p:sp>
      <p:sp>
        <p:nvSpPr>
          <p:cNvPr id="52226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080"/>
              </a:spcBef>
            </a:pPr>
            <a:r>
              <a:rPr lang="zh-CN" altLang="en-US" sz="2800" smtClean="0">
                <a:latin typeface="Century Schoolbook" charset="0"/>
                <a:ea typeface="黑体" charset="0"/>
              </a:rPr>
              <a:t>每个节点都可能用到坐标系，高度重用</a:t>
            </a:r>
            <a:endParaRPr lang="en-US" altLang="zh-CN" sz="2800" smtClean="0">
              <a:latin typeface="Century Schoolbook" charset="0"/>
              <a:ea typeface="黑体" charset="0"/>
            </a:endParaRPr>
          </a:p>
          <a:p>
            <a:pPr>
              <a:spcBef>
                <a:spcPts val="1080"/>
              </a:spcBef>
            </a:pPr>
            <a:r>
              <a:rPr lang="zh-CN" altLang="en-US" sz="2800">
                <a:latin typeface="Century Schoolbook" charset="0"/>
                <a:ea typeface="黑体" charset="0"/>
              </a:rPr>
              <a:t>多个节点间大量重复维护坐标系（创建及更新</a:t>
            </a:r>
            <a:r>
              <a:rPr lang="zh-CN" altLang="en-US" sz="2800" smtClean="0">
                <a:latin typeface="Century Schoolbook" charset="0"/>
                <a:ea typeface="黑体" charset="0"/>
              </a:rPr>
              <a:t>），进而引起大量更新信息在节点间重复通信</a:t>
            </a:r>
            <a:endParaRPr lang="en-US" altLang="zh-CN" sz="2800" smtClean="0">
              <a:latin typeface="Century Schoolbook" charset="0"/>
              <a:ea typeface="黑体" charset="0"/>
            </a:endParaRPr>
          </a:p>
          <a:p>
            <a:pPr>
              <a:spcBef>
                <a:spcPts val="1080"/>
              </a:spcBef>
            </a:pPr>
            <a:r>
              <a:rPr lang="zh-CN" altLang="en-US" sz="2800" smtClean="0">
                <a:latin typeface="Century Schoolbook" charset="0"/>
                <a:ea typeface="黑体" charset="0"/>
              </a:rPr>
              <a:t>如何设计一套可重用的坐标系机制？</a:t>
            </a:r>
            <a:endParaRPr lang="en-US" altLang="zh-CN" sz="2800" dirty="0">
              <a:latin typeface="Century Schoolbook" charset="0"/>
              <a:ea typeface="黑体" charset="0"/>
              <a:cs typeface="黑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5275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22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22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坐标系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smtClean="0"/>
              <a:t>多个坐标系间的数学关系描述</a:t>
            </a:r>
            <a:endParaRPr lang="en-US" altLang="zh-CN" sz="2800" smtClean="0"/>
          </a:p>
          <a:p>
            <a:r>
              <a:rPr lang="zh-CN" altLang="en-US" sz="2800" smtClean="0"/>
              <a:t>位姿矩阵</a:t>
            </a:r>
            <a:endParaRPr lang="en-US" sz="28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5DD3C-9B61-AA44-A246-F623A50268C7}" type="slidenum">
              <a:rPr lang="en-US" altLang="zh-CN" smtClean="0"/>
              <a:pPr/>
              <a:t>6</a:t>
            </a:fld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299" y="3212976"/>
            <a:ext cx="8397281" cy="273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201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坐标系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smtClean="0"/>
              <a:t>点在坐标系间的转换</a:t>
            </a:r>
            <a:endParaRPr lang="en-US" altLang="zh-CN" sz="2800" smtClean="0"/>
          </a:p>
          <a:p>
            <a:endParaRPr lang="en-US" sz="2800"/>
          </a:p>
          <a:p>
            <a:endParaRPr lang="en-US" sz="2800" smtClean="0"/>
          </a:p>
          <a:p>
            <a:r>
              <a:rPr lang="zh-CN" altLang="en-US" sz="2800" smtClean="0"/>
              <a:t>链式法则</a:t>
            </a:r>
            <a:endParaRPr lang="en-US" altLang="zh-CN" sz="2800" smtClean="0"/>
          </a:p>
          <a:p>
            <a:endParaRPr lang="en-US" sz="2800" smtClean="0"/>
          </a:p>
          <a:p>
            <a:endParaRPr lang="en-US" altLang="zh-CN" sz="2800" smtClean="0"/>
          </a:p>
          <a:p>
            <a:r>
              <a:rPr lang="zh-CN" altLang="en-US" sz="2800" smtClean="0"/>
              <a:t>如何在世界坐标系下表示激光点？</a:t>
            </a:r>
            <a:endParaRPr lang="en-US" sz="28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5DD3C-9B61-AA44-A246-F623A50268C7}" type="slidenum">
              <a:rPr lang="en-US" altLang="zh-CN" smtClean="0"/>
              <a:pPr/>
              <a:t>7</a:t>
            </a:fld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487" y="2276872"/>
            <a:ext cx="6677025" cy="12287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7996" y="4280892"/>
            <a:ext cx="2590800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8817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坐标系树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smtClean="0"/>
              <a:t>坐标系采用树的结构表达</a:t>
            </a:r>
            <a:endParaRPr lang="en-US" altLang="zh-CN" sz="2800" smtClean="0"/>
          </a:p>
          <a:p>
            <a:r>
              <a:rPr lang="zh-CN" altLang="en-US" sz="2800" smtClean="0"/>
              <a:t>为什么是树？</a:t>
            </a:r>
            <a:endParaRPr lang="en-US" sz="28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5DD3C-9B61-AA44-A246-F623A50268C7}" type="slidenum">
              <a:rPr lang="en-US" altLang="zh-CN" smtClean="0"/>
              <a:pPr/>
              <a:t>8</a:t>
            </a:fld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908" y="2900465"/>
            <a:ext cx="8562975" cy="319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6849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TF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smtClean="0"/>
              <a:t>ROS</a:t>
            </a:r>
            <a:r>
              <a:rPr lang="zh-CN" altLang="en-US" sz="2800" smtClean="0"/>
              <a:t>提供了现成的工具</a:t>
            </a:r>
            <a:endParaRPr lang="en-US" altLang="zh-CN" sz="2800" smtClean="0"/>
          </a:p>
          <a:p>
            <a:r>
              <a:rPr lang="en-US" altLang="zh-CN" sz="2800" smtClean="0">
                <a:hlinkClick r:id="rId2"/>
              </a:rPr>
              <a:t>http://wiki.ros.org/tf</a:t>
            </a:r>
            <a:endParaRPr lang="en-US" altLang="zh-CN" sz="2800" smtClean="0"/>
          </a:p>
          <a:p>
            <a:r>
              <a:rPr lang="en-US" sz="2800">
                <a:hlinkClick r:id="rId3"/>
              </a:rPr>
              <a:t>http://</a:t>
            </a:r>
            <a:r>
              <a:rPr lang="en-US" sz="2800" smtClean="0">
                <a:hlinkClick r:id="rId3"/>
              </a:rPr>
              <a:t>wiki.ros.org/tf/Tutorials</a:t>
            </a:r>
            <a:endParaRPr lang="en-US" sz="2800" smtClean="0"/>
          </a:p>
          <a:p>
            <a:endParaRPr lang="en-US" sz="28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5DD3C-9B61-AA44-A246-F623A50268C7}" type="slidenum">
              <a:rPr lang="en-US" altLang="zh-CN" smtClean="0"/>
              <a:pPr/>
              <a:t>9</a:t>
            </a:fld>
            <a:endParaRPr lang="en-US" altLang="zh-CN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1680" y="3577849"/>
            <a:ext cx="5715025" cy="3143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387305"/>
      </p:ext>
    </p:extLst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9782</TotalTime>
  <Words>571</Words>
  <Application>Microsoft Office PowerPoint</Application>
  <PresentationFormat>全屏显示(4:3)</PresentationFormat>
  <Paragraphs>116</Paragraphs>
  <Slides>20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6" baseType="lpstr">
      <vt:lpstr>宋体</vt:lpstr>
      <vt:lpstr>黑体</vt:lpstr>
      <vt:lpstr>Arial</vt:lpstr>
      <vt:lpstr>Calibri</vt:lpstr>
      <vt:lpstr>Century Schoolbook</vt:lpstr>
      <vt:lpstr>默认设计模板</vt:lpstr>
      <vt:lpstr>轮式移动机器人技术</vt:lpstr>
      <vt:lpstr>运动学编程</vt:lpstr>
      <vt:lpstr>坐标系</vt:lpstr>
      <vt:lpstr>坐标系</vt:lpstr>
      <vt:lpstr>坐标系</vt:lpstr>
      <vt:lpstr>坐标系</vt:lpstr>
      <vt:lpstr>坐标系</vt:lpstr>
      <vt:lpstr>坐标系树</vt:lpstr>
      <vt:lpstr>TF</vt:lpstr>
      <vt:lpstr>可视化</vt:lpstr>
      <vt:lpstr>可视化</vt:lpstr>
      <vt:lpstr>可视化</vt:lpstr>
      <vt:lpstr>可视化</vt:lpstr>
      <vt:lpstr>可视化</vt:lpstr>
      <vt:lpstr>可视化</vt:lpstr>
      <vt:lpstr>可视化</vt:lpstr>
      <vt:lpstr>RVIZ</vt:lpstr>
      <vt:lpstr>RVIZ</vt:lpstr>
      <vt:lpstr>程序架构</vt:lpstr>
      <vt:lpstr>W3-W4作业</vt:lpstr>
    </vt:vector>
  </TitlesOfParts>
  <Company>ZJUNlict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工业控制技术国家重点实验室 实验室主任报告</dc:title>
  <dc:creator>rxiong</dc:creator>
  <cp:lastModifiedBy>Windows User</cp:lastModifiedBy>
  <cp:revision>509</cp:revision>
  <dcterms:created xsi:type="dcterms:W3CDTF">2007-02-05T07:40:28Z</dcterms:created>
  <dcterms:modified xsi:type="dcterms:W3CDTF">2023-03-19T01:29:21Z</dcterms:modified>
</cp:coreProperties>
</file>